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4"/>
  </p:notesMasterIdLst>
  <p:sldIdLst>
    <p:sldId id="321" r:id="rId2"/>
    <p:sldId id="394" r:id="rId3"/>
    <p:sldId id="395" r:id="rId4"/>
    <p:sldId id="396" r:id="rId5"/>
    <p:sldId id="401" r:id="rId6"/>
    <p:sldId id="402" r:id="rId7"/>
    <p:sldId id="404" r:id="rId8"/>
    <p:sldId id="403" r:id="rId9"/>
    <p:sldId id="421" r:id="rId10"/>
    <p:sldId id="422" r:id="rId11"/>
    <p:sldId id="423" r:id="rId12"/>
    <p:sldId id="424" r:id="rId13"/>
    <p:sldId id="425" r:id="rId14"/>
    <p:sldId id="426" r:id="rId15"/>
    <p:sldId id="405" r:id="rId16"/>
    <p:sldId id="417" r:id="rId17"/>
    <p:sldId id="408" r:id="rId18"/>
    <p:sldId id="409" r:id="rId19"/>
    <p:sldId id="410" r:id="rId20"/>
    <p:sldId id="428" r:id="rId21"/>
    <p:sldId id="429" r:id="rId22"/>
    <p:sldId id="440" r:id="rId23"/>
    <p:sldId id="379" r:id="rId24"/>
    <p:sldId id="380" r:id="rId25"/>
    <p:sldId id="381" r:id="rId26"/>
    <p:sldId id="382" r:id="rId27"/>
    <p:sldId id="383" r:id="rId28"/>
    <p:sldId id="385" r:id="rId29"/>
    <p:sldId id="386" r:id="rId30"/>
    <p:sldId id="387" r:id="rId31"/>
    <p:sldId id="388" r:id="rId32"/>
    <p:sldId id="389" r:id="rId33"/>
    <p:sldId id="390" r:id="rId34"/>
    <p:sldId id="391" r:id="rId35"/>
    <p:sldId id="392" r:id="rId36"/>
    <p:sldId id="393" r:id="rId37"/>
    <p:sldId id="434" r:id="rId38"/>
    <p:sldId id="435" r:id="rId39"/>
    <p:sldId id="436" r:id="rId40"/>
    <p:sldId id="443" r:id="rId41"/>
    <p:sldId id="444" r:id="rId42"/>
    <p:sldId id="441" r:id="rId43"/>
    <p:sldId id="442" r:id="rId44"/>
    <p:sldId id="303" r:id="rId45"/>
    <p:sldId id="324" r:id="rId46"/>
    <p:sldId id="325" r:id="rId47"/>
    <p:sldId id="437" r:id="rId48"/>
    <p:sldId id="360" r:id="rId49"/>
    <p:sldId id="329" r:id="rId50"/>
    <p:sldId id="330" r:id="rId51"/>
    <p:sldId id="331" r:id="rId52"/>
    <p:sldId id="362" r:id="rId53"/>
    <p:sldId id="328" r:id="rId54"/>
    <p:sldId id="333" r:id="rId55"/>
    <p:sldId id="363" r:id="rId56"/>
    <p:sldId id="364" r:id="rId57"/>
    <p:sldId id="365" r:id="rId58"/>
    <p:sldId id="366" r:id="rId59"/>
    <p:sldId id="367" r:id="rId60"/>
    <p:sldId id="368" r:id="rId61"/>
    <p:sldId id="369" r:id="rId62"/>
    <p:sldId id="370" r:id="rId63"/>
    <p:sldId id="371" r:id="rId64"/>
    <p:sldId id="373" r:id="rId65"/>
    <p:sldId id="374" r:id="rId66"/>
    <p:sldId id="375" r:id="rId67"/>
    <p:sldId id="372" r:id="rId68"/>
    <p:sldId id="376" r:id="rId69"/>
    <p:sldId id="377" r:id="rId70"/>
    <p:sldId id="378" r:id="rId71"/>
    <p:sldId id="348" r:id="rId72"/>
    <p:sldId id="359" r:id="rId7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545" autoAdjust="0"/>
  </p:normalViewPr>
  <p:slideViewPr>
    <p:cSldViewPr>
      <p:cViewPr varScale="1">
        <p:scale>
          <a:sx n="83" d="100"/>
          <a:sy n="83" d="100"/>
        </p:scale>
        <p:origin x="79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569AA1-F9E0-4454-87D0-0FF862FF076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8EDE69B-60A7-4BBA-A4A4-2F674DB31B58}"/>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119E3850-3F82-402C-B621-22A16E37F1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41988" name="Slide Number Placeholder 3">
            <a:extLst>
              <a:ext uri="{FF2B5EF4-FFF2-40B4-BE49-F238E27FC236}">
                <a16:creationId xmlns:a16="http://schemas.microsoft.com/office/drawing/2014/main" id="{90659A18-E046-4ECB-9034-F4AD077C40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137771B-162B-4811-83EF-3AB6FDB7BEE8}" type="slidenum">
              <a:rPr lang="el-GR" altLang="el-GR">
                <a:latin typeface="Tahoma" panose="020B0604030504040204" pitchFamily="34" charset="0"/>
              </a:rPr>
              <a:pPr>
                <a:spcBef>
                  <a:spcPct val="0"/>
                </a:spcBef>
              </a:pPr>
              <a:t>44</a:t>
            </a:fld>
            <a:endParaRPr lang="el-GR" altLang="el-GR">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87CA717-2989-4A68-9145-56554F08978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C98C0837-39CB-4545-B5B5-77C02CAA18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44036" name="Slide Number Placeholder 3">
            <a:extLst>
              <a:ext uri="{FF2B5EF4-FFF2-40B4-BE49-F238E27FC236}">
                <a16:creationId xmlns:a16="http://schemas.microsoft.com/office/drawing/2014/main" id="{646BEE35-36B8-4DEA-9EF9-CEC7770678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FCEC3BB-3031-41F2-8759-ACC134357801}" type="slidenum">
              <a:rPr lang="el-GR" altLang="el-GR">
                <a:latin typeface="Tahoma" panose="020B0604030504040204" pitchFamily="34" charset="0"/>
              </a:rPr>
              <a:pPr>
                <a:spcBef>
                  <a:spcPct val="0"/>
                </a:spcBef>
              </a:pPr>
              <a:t>45</a:t>
            </a:fld>
            <a:endParaRPr lang="el-GR" altLang="el-GR">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C74E8D4-5FFF-4624-8059-DCB1E3767EB7}"/>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F7D07BB4-CE4C-48F2-AA6C-70721B318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46084" name="Slide Number Placeholder 3">
            <a:extLst>
              <a:ext uri="{FF2B5EF4-FFF2-40B4-BE49-F238E27FC236}">
                <a16:creationId xmlns:a16="http://schemas.microsoft.com/office/drawing/2014/main" id="{026CFDE1-9173-4794-9483-CC036FC59C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9714F86-E049-46E0-9AA0-99B807C68C23}" type="slidenum">
              <a:rPr lang="el-GR" altLang="el-GR">
                <a:latin typeface="Tahoma" panose="020B0604030504040204" pitchFamily="34" charset="0"/>
              </a:rPr>
              <a:pPr>
                <a:spcBef>
                  <a:spcPct val="0"/>
                </a:spcBef>
              </a:pPr>
              <a:t>46</a:t>
            </a:fld>
            <a:endParaRPr lang="el-GR" altLang="el-GR">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A0B199A-39B3-4AAE-B308-A02D88F53F80}"/>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E2A196D0-2CDF-40DF-AF2A-50BC7CFCA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50180" name="Slide Number Placeholder 3">
            <a:extLst>
              <a:ext uri="{FF2B5EF4-FFF2-40B4-BE49-F238E27FC236}">
                <a16:creationId xmlns:a16="http://schemas.microsoft.com/office/drawing/2014/main" id="{19D288F4-06E0-4E69-8118-AA215565F3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A0BEEFD-BBE8-4381-9D18-60ACB50E0F12}" type="slidenum">
              <a:rPr lang="el-GR" altLang="el-GR">
                <a:latin typeface="Tahoma" panose="020B0604030504040204" pitchFamily="34" charset="0"/>
              </a:rPr>
              <a:pPr>
                <a:spcBef>
                  <a:spcPct val="0"/>
                </a:spcBef>
              </a:pPr>
              <a:t>49</a:t>
            </a:fld>
            <a:endParaRPr lang="el-GR" altLang="el-GR">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8F7BBAA-B1A5-4A19-96F2-A625EF80916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C0D2BFD-23C0-4195-816E-774EA867E4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52228" name="Slide Number Placeholder 3">
            <a:extLst>
              <a:ext uri="{FF2B5EF4-FFF2-40B4-BE49-F238E27FC236}">
                <a16:creationId xmlns:a16="http://schemas.microsoft.com/office/drawing/2014/main" id="{72601981-E82B-4414-A539-60C2DC7AE2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69576DA-8AAA-4AE6-88EE-E45ADF593A2F}" type="slidenum">
              <a:rPr lang="el-GR" altLang="el-GR">
                <a:latin typeface="Tahoma" panose="020B0604030504040204" pitchFamily="34" charset="0"/>
              </a:rPr>
              <a:pPr>
                <a:spcBef>
                  <a:spcPct val="0"/>
                </a:spcBef>
              </a:pPr>
              <a:t>50</a:t>
            </a:fld>
            <a:endParaRPr lang="el-GR" altLang="el-GR">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A2D44A9-4A68-48AF-8C0D-BC6146B18697}"/>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46662495-70D5-445E-BEB2-BC5D5EC80E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54276" name="Slide Number Placeholder 3">
            <a:extLst>
              <a:ext uri="{FF2B5EF4-FFF2-40B4-BE49-F238E27FC236}">
                <a16:creationId xmlns:a16="http://schemas.microsoft.com/office/drawing/2014/main" id="{E4A5C93F-DFA4-49B7-B093-BB117E46F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97C808C-002F-4F58-AFBC-CE9981773F06}" type="slidenum">
              <a:rPr lang="el-GR" altLang="el-GR">
                <a:latin typeface="Tahoma" panose="020B0604030504040204" pitchFamily="34" charset="0"/>
              </a:rPr>
              <a:pPr>
                <a:spcBef>
                  <a:spcPct val="0"/>
                </a:spcBef>
              </a:pPr>
              <a:t>51</a:t>
            </a:fld>
            <a:endParaRPr lang="el-GR" altLang="el-GR">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E45D79D-C08A-45BA-9C84-E61A187B843D}"/>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DE7403EC-BFD7-4A4B-A10F-5E93C67B72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cs typeface="Times New Roman" panose="02020603050405020304" pitchFamily="18" charset="0"/>
            </a:endParaRPr>
          </a:p>
        </p:txBody>
      </p:sp>
      <p:sp>
        <p:nvSpPr>
          <p:cNvPr id="58372" name="Slide Number Placeholder 3">
            <a:extLst>
              <a:ext uri="{FF2B5EF4-FFF2-40B4-BE49-F238E27FC236}">
                <a16:creationId xmlns:a16="http://schemas.microsoft.com/office/drawing/2014/main" id="{C0AB2611-CF63-408C-B580-0EDFB79895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8911D5A-2C38-4427-A560-1C8F36FB36F7}" type="slidenum">
              <a:rPr lang="el-GR" altLang="el-GR">
                <a:latin typeface="Tahoma" panose="020B0604030504040204" pitchFamily="34" charset="0"/>
              </a:rPr>
              <a:pPr>
                <a:spcBef>
                  <a:spcPct val="0"/>
                </a:spcBef>
              </a:pPr>
              <a:t>54</a:t>
            </a:fld>
            <a:endParaRPr lang="el-GR" altLang="el-GR">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l-GR"/>
          </a:p>
        </p:txBody>
      </p:sp>
      <p:sp>
        <p:nvSpPr>
          <p:cNvPr id="16" name="Footer Placeholder 16"/>
          <p:cNvSpPr>
            <a:spLocks noGrp="1"/>
          </p:cNvSpPr>
          <p:nvPr>
            <p:ph type="ftr" sz="quarter" idx="11"/>
          </p:nvPr>
        </p:nvSpPr>
        <p:spPr/>
        <p:txBody>
          <a:bodyPr/>
          <a:lstStyle>
            <a:lvl1pPr>
              <a:defRPr/>
            </a:lvl1pPr>
          </a:lstStyle>
          <a:p>
            <a:pPr>
              <a:defRPr/>
            </a:pPr>
            <a:endParaRPr lang="el-G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F8359E3-5BC7-479C-9442-33586032699A}"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83D2141-06DA-43AC-9B9B-65C9B9AB8E55}"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0E146A34-128F-4236-9366-79C100E1E758}" type="slidenum">
              <a:rPr lang="el-GR"/>
              <a:pPr>
                <a:defRPr/>
              </a:pPr>
              <a:t>‹#›</a:t>
            </a:fld>
            <a:endParaRPr lang="el-GR"/>
          </a:p>
        </p:txBody>
      </p:sp>
      <p:sp>
        <p:nvSpPr>
          <p:cNvPr id="14" name="Date Placeholder 3"/>
          <p:cNvSpPr>
            <a:spLocks noGrp="1"/>
          </p:cNvSpPr>
          <p:nvPr>
            <p:ph type="dt" sz="half" idx="11"/>
          </p:nvPr>
        </p:nvSpPr>
        <p:spPr/>
        <p:txBody>
          <a:bodyPr/>
          <a:lstStyle>
            <a:lvl1pPr>
              <a:defRPr/>
            </a:lvl1pPr>
          </a:lstStyle>
          <a:p>
            <a:pPr>
              <a:defRPr/>
            </a:pPr>
            <a:endParaRPr lang="el-GR"/>
          </a:p>
        </p:txBody>
      </p:sp>
      <p:sp>
        <p:nvSpPr>
          <p:cNvPr id="15" name="Footer Placeholder 4"/>
          <p:cNvSpPr>
            <a:spLocks noGrp="1"/>
          </p:cNvSpPr>
          <p:nvPr>
            <p:ph type="ftr" sz="quarter" idx="12"/>
          </p:nvPr>
        </p:nvSpPr>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5ACF1A8-473B-4E73-8291-726C3369CCC9}"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l-GR"/>
          </a:p>
        </p:txBody>
      </p:sp>
      <p:sp>
        <p:nvSpPr>
          <p:cNvPr id="16" name="Date Placeholder 3"/>
          <p:cNvSpPr>
            <a:spLocks noGrp="1"/>
          </p:cNvSpPr>
          <p:nvPr>
            <p:ph type="dt" sz="half" idx="11"/>
          </p:nvPr>
        </p:nvSpPr>
        <p:spPr/>
        <p:txBody>
          <a:bodyPr/>
          <a:lstStyle>
            <a:lvl1pPr>
              <a:defRPr/>
            </a:lvl1pPr>
          </a:lstStyle>
          <a:p>
            <a:pPr>
              <a:defRPr/>
            </a:pPr>
            <a:endParaRPr lang="el-G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F71EF97-22CF-42DD-B198-E2DD296CA19B}"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077D6F18-E9BF-461D-A6EC-F555FE05BE12}"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l-G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l-G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8D673732-918C-485B-916A-C2FD12679EA6}"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Footer Placeholder 3"/>
          <p:cNvSpPr>
            <a:spLocks noGrp="1"/>
          </p:cNvSpPr>
          <p:nvPr>
            <p:ph type="ftr" sz="quarter" idx="11"/>
          </p:nvPr>
        </p:nvSpPr>
        <p:spPr/>
        <p:txBody>
          <a:bodyPr/>
          <a:lstStyle>
            <a:lvl1pPr>
              <a:defRPr/>
            </a:lvl1pPr>
          </a:lstStyle>
          <a:p>
            <a:pPr>
              <a:defRPr/>
            </a:pPr>
            <a:endParaRPr lang="el-G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D12DCD8-C59D-4823-BE7C-382FF93A5B1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l-GR"/>
          </a:p>
        </p:txBody>
      </p:sp>
      <p:sp>
        <p:nvSpPr>
          <p:cNvPr id="9" name="Footer Placeholder 2"/>
          <p:cNvSpPr>
            <a:spLocks noGrp="1"/>
          </p:cNvSpPr>
          <p:nvPr>
            <p:ph type="ftr" sz="quarter" idx="11"/>
          </p:nvPr>
        </p:nvSpPr>
        <p:spPr/>
        <p:txBody>
          <a:bodyPr/>
          <a:lstStyle>
            <a:lvl1pPr>
              <a:defRPr/>
            </a:lvl1pPr>
          </a:lstStyle>
          <a:p>
            <a:pPr>
              <a:defRPr/>
            </a:pPr>
            <a:endParaRPr lang="el-G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7BEFF67-7907-402A-87CC-F7177E78DF9E}"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D63BEC9-EF9C-4CAA-9648-13225D4EAC5F}" type="slidenum">
              <a:rPr lang="el-GR"/>
              <a:pPr>
                <a:defRPr/>
              </a:pPr>
              <a:t>‹#›</a:t>
            </a:fld>
            <a:endParaRPr lang="el-GR"/>
          </a:p>
        </p:txBody>
      </p:sp>
      <p:sp>
        <p:nvSpPr>
          <p:cNvPr id="17" name="Date Placeholder 4"/>
          <p:cNvSpPr>
            <a:spLocks noGrp="1"/>
          </p:cNvSpPr>
          <p:nvPr>
            <p:ph type="dt" sz="half" idx="11"/>
          </p:nvPr>
        </p:nvSpPr>
        <p:spPr/>
        <p:txBody>
          <a:bodyPr/>
          <a:lstStyle>
            <a:lvl1pPr>
              <a:defRPr/>
            </a:lvl1pPr>
          </a:lstStyle>
          <a:p>
            <a:pPr>
              <a:defRPr/>
            </a:pPr>
            <a:endParaRPr lang="el-G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4FD091C-252D-49B1-A07B-A436BB7BFB3E}" type="slidenum">
              <a:rPr lang="el-GR"/>
              <a:pPr>
                <a:defRPr/>
              </a:pPr>
              <a:t>‹#›</a:t>
            </a:fld>
            <a:endParaRPr lang="el-G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l-G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129BC5E4-BB83-4595-B66A-9866AB9774F2}" type="slidenum">
              <a:rPr lang="el-GR"/>
              <a:pPr>
                <a:defRPr/>
              </a:pPr>
              <a:t>‹#›</a:t>
            </a:fld>
            <a:endParaRPr lang="el-GR"/>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0.wp.com/www.allassignmenthelp.com/blog/wp-content/uploads/2017/07/Pestle-Analysis-Examples_Img6.png?ssl=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itethisforme.com/guid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539750" y="476672"/>
            <a:ext cx="8135938" cy="1440160"/>
          </a:xfrm>
        </p:spPr>
        <p:txBody>
          <a:bodyPr/>
          <a:lstStyle/>
          <a:p>
            <a:pPr eaLnBrk="1" hangingPunct="1"/>
            <a:r>
              <a:rPr lang="en-US" sz="3200" b="1" dirty="0">
                <a:latin typeface="Calibri" pitchFamily="34" charset="0"/>
              </a:rPr>
              <a:t>CASE STUDIES </a:t>
            </a:r>
            <a:br>
              <a:rPr lang="el-GR" sz="3200" b="1" dirty="0">
                <a:latin typeface="Calibri" pitchFamily="34" charset="0"/>
              </a:rPr>
            </a:br>
            <a:r>
              <a:rPr lang="el-GR" sz="3200" b="1" dirty="0">
                <a:latin typeface="Calibri" pitchFamily="34" charset="0"/>
              </a:rPr>
              <a:t>και</a:t>
            </a:r>
            <a:br>
              <a:rPr lang="el-GR" sz="3200" b="1" dirty="0">
                <a:latin typeface="Calibri" pitchFamily="34" charset="0"/>
              </a:rPr>
            </a:br>
            <a:r>
              <a:rPr lang="el-GR" sz="3200" b="1" dirty="0">
                <a:latin typeface="Calibri" pitchFamily="34" charset="0"/>
              </a:rPr>
              <a:t>ΠΟΙΟΤΙΚΕΣ ΜΕΛΕΤΕΣ</a:t>
            </a:r>
          </a:p>
        </p:txBody>
      </p:sp>
      <p:sp>
        <p:nvSpPr>
          <p:cNvPr id="7" name="Slide Number Placeholder 6"/>
          <p:cNvSpPr>
            <a:spLocks noGrp="1"/>
          </p:cNvSpPr>
          <p:nvPr>
            <p:ph type="sldNum" sz="quarter" idx="12"/>
          </p:nvPr>
        </p:nvSpPr>
        <p:spPr/>
        <p:txBody>
          <a:bodyPr/>
          <a:lstStyle/>
          <a:p>
            <a:pPr>
              <a:defRPr/>
            </a:pPr>
            <a:fld id="{12DAFDA8-C8BF-4A9B-9555-D3F786C01CD5}" type="slidenum">
              <a:rPr lang="el-GR"/>
              <a:pPr>
                <a:defRPr/>
              </a:pPr>
              <a:t>1</a:t>
            </a:fld>
            <a:endParaRPr lang="el-GR"/>
          </a:p>
        </p:txBody>
      </p:sp>
      <p:sp>
        <p:nvSpPr>
          <p:cNvPr id="5" name="Title 1"/>
          <p:cNvSpPr txBox="1">
            <a:spLocks/>
          </p:cNvSpPr>
          <p:nvPr/>
        </p:nvSpPr>
        <p:spPr>
          <a:xfrm>
            <a:off x="0" y="2348880"/>
            <a:ext cx="9144000" cy="3095625"/>
          </a:xfrm>
          <a:prstGeom prst="rect">
            <a:avLst/>
          </a:prstGeom>
        </p:spPr>
        <p:txBody>
          <a:bodyPr anchor="ctr">
            <a:normAutofit fontScale="90000" lnSpcReduction="10000"/>
          </a:bodyPr>
          <a:lstStyle/>
          <a:p>
            <a:pPr marL="609600" indent="-609600" algn="ctr" fontAlgn="auto">
              <a:spcBef>
                <a:spcPts val="0"/>
              </a:spcBef>
              <a:spcAft>
                <a:spcPts val="0"/>
              </a:spcAft>
              <a:defRPr/>
            </a:pPr>
            <a:endParaRPr lang="el-GR" sz="2700" b="1" dirty="0">
              <a:latin typeface="Calibri" pitchFamily="34" charset="0"/>
            </a:endParaRPr>
          </a:p>
          <a:p>
            <a:pPr marL="609600" indent="-609600" algn="ctr" fontAlgn="auto">
              <a:spcBef>
                <a:spcPts val="0"/>
              </a:spcBef>
              <a:spcAft>
                <a:spcPts val="0"/>
              </a:spcAft>
              <a:defRPr/>
            </a:pPr>
            <a:r>
              <a:rPr lang="el-GR" sz="2700" b="1" dirty="0">
                <a:latin typeface="Calibri" pitchFamily="34" charset="0"/>
              </a:rPr>
              <a:t>ΑΝΑΣΤΑΣΙΑ Α. ΚΑΤΟΥ</a:t>
            </a:r>
            <a:endParaRPr lang="en-US" sz="2700" b="1" dirty="0">
              <a:latin typeface="Calibri" pitchFamily="34" charset="0"/>
            </a:endParaRPr>
          </a:p>
          <a:p>
            <a:pPr marL="609600" indent="-609600" algn="ctr" fontAlgn="auto">
              <a:spcBef>
                <a:spcPts val="0"/>
              </a:spcBef>
              <a:spcAft>
                <a:spcPts val="0"/>
              </a:spcAft>
              <a:defRPr/>
            </a:pPr>
            <a:r>
              <a:rPr lang="el-GR" sz="2200" i="1" dirty="0">
                <a:latin typeface="Calibri" pitchFamily="34" charset="0"/>
              </a:rPr>
              <a:t>Καθηγήτρια</a:t>
            </a:r>
          </a:p>
          <a:p>
            <a:pPr marL="609600" indent="-609600" algn="ctr" fontAlgn="auto">
              <a:spcBef>
                <a:spcPts val="0"/>
              </a:spcBef>
              <a:spcAft>
                <a:spcPts val="0"/>
              </a:spcAft>
              <a:defRPr/>
            </a:pPr>
            <a:r>
              <a:rPr lang="el-GR" sz="2200" i="1" dirty="0">
                <a:latin typeface="Calibri" pitchFamily="34" charset="0"/>
              </a:rPr>
              <a:t>Τμήμα Οργάνωσης και Διοίκησης Επιχειρήσεων</a:t>
            </a:r>
          </a:p>
          <a:p>
            <a:pPr marL="609600" indent="-609600" algn="ctr" fontAlgn="auto">
              <a:spcBef>
                <a:spcPts val="0"/>
              </a:spcBef>
              <a:spcAft>
                <a:spcPts val="0"/>
              </a:spcAft>
              <a:defRPr/>
            </a:pPr>
            <a:r>
              <a:rPr lang="el-GR" sz="2200" i="1" dirty="0">
                <a:latin typeface="Calibri" pitchFamily="34" charset="0"/>
              </a:rPr>
              <a:t>Πανεπιστήμιο Μακεδονίας</a:t>
            </a:r>
            <a:endParaRPr lang="el-GR" sz="2400" i="1" dirty="0">
              <a:latin typeface="Calibri" pitchFamily="34" charset="0"/>
            </a:endParaRPr>
          </a:p>
          <a:p>
            <a:pPr marL="609600" indent="-609600" algn="ctr" fontAlgn="auto">
              <a:spcBef>
                <a:spcPts val="0"/>
              </a:spcBef>
              <a:spcAft>
                <a:spcPts val="0"/>
              </a:spcAft>
              <a:defRPr/>
            </a:pPr>
            <a:r>
              <a:rPr lang="en-US" sz="2400" b="1" dirty="0">
                <a:latin typeface="Calibri" pitchFamily="34" charset="0"/>
              </a:rPr>
              <a:t>		</a:t>
            </a:r>
          </a:p>
          <a:p>
            <a:pPr marL="609600" indent="-609600" fontAlgn="auto">
              <a:spcBef>
                <a:spcPts val="0"/>
              </a:spcBef>
              <a:spcAft>
                <a:spcPts val="0"/>
              </a:spcAft>
              <a:defRPr/>
            </a:pPr>
            <a:r>
              <a:rPr lang="el-GR" sz="2400" b="1" dirty="0">
                <a:latin typeface="Calibri" pitchFamily="34" charset="0"/>
              </a:rPr>
              <a:t>		</a:t>
            </a:r>
            <a:r>
              <a:rPr lang="en-US" sz="2400" dirty="0">
                <a:latin typeface="Calibri" pitchFamily="34" charset="0"/>
              </a:rPr>
              <a:t>PhD, Cardiff Business School, Cardiff University</a:t>
            </a:r>
          </a:p>
          <a:p>
            <a:pPr marL="609600" indent="-609600" fontAlgn="auto">
              <a:spcBef>
                <a:spcPts val="0"/>
              </a:spcBef>
              <a:spcAft>
                <a:spcPts val="0"/>
              </a:spcAft>
              <a:defRPr/>
            </a:pPr>
            <a:r>
              <a:rPr lang="el-GR" sz="2400" dirty="0">
                <a:latin typeface="Calibri" pitchFamily="34" charset="0"/>
              </a:rPr>
              <a:t>		</a:t>
            </a:r>
            <a:r>
              <a:rPr lang="en-US" sz="2400" dirty="0" err="1">
                <a:latin typeface="Calibri" pitchFamily="34" charset="0"/>
              </a:rPr>
              <a:t>PgDip</a:t>
            </a:r>
            <a:r>
              <a:rPr lang="en-US" sz="2400" dirty="0">
                <a:latin typeface="Calibri" pitchFamily="34" charset="0"/>
              </a:rPr>
              <a:t> in Research Methodology, Cardiff University</a:t>
            </a:r>
          </a:p>
          <a:p>
            <a:pPr marL="609600" indent="-609600" fontAlgn="auto">
              <a:spcBef>
                <a:spcPts val="0"/>
              </a:spcBef>
              <a:spcAft>
                <a:spcPts val="0"/>
              </a:spcAft>
              <a:defRPr/>
            </a:pPr>
            <a:r>
              <a:rPr lang="el-GR" sz="2400" dirty="0">
                <a:latin typeface="Calibri" pitchFamily="34" charset="0"/>
              </a:rPr>
              <a:t>		</a:t>
            </a:r>
            <a:r>
              <a:rPr lang="en-US" sz="2400" dirty="0">
                <a:latin typeface="Calibri" pitchFamily="34" charset="0"/>
              </a:rPr>
              <a:t>MBA-International HRM, Sunderland University</a:t>
            </a:r>
          </a:p>
          <a:p>
            <a:pPr marL="609600" indent="-609600" fontAlgn="auto">
              <a:spcBef>
                <a:spcPts val="0"/>
              </a:spcBef>
              <a:spcAft>
                <a:spcPts val="0"/>
              </a:spcAft>
              <a:defRPr/>
            </a:pPr>
            <a:r>
              <a:rPr lang="el-GR" sz="2400" dirty="0">
                <a:latin typeface="Calibri" pitchFamily="34" charset="0"/>
              </a:rPr>
              <a:t>		</a:t>
            </a:r>
            <a:r>
              <a:rPr lang="en-US" sz="2400" dirty="0">
                <a:latin typeface="Calibri" pitchFamily="34" charset="0"/>
              </a:rPr>
              <a:t>BA in Business Administration, Sunderland University</a:t>
            </a:r>
            <a:endParaRPr lang="en-GB" sz="2400" dirty="0">
              <a:solidFill>
                <a:srgbClr val="0070C0"/>
              </a:solidFill>
              <a:latin typeface="Calibri" pitchFamily="34" charset="0"/>
              <a:ea typeface="+mj-ea"/>
              <a:cs typeface="+mj-cs"/>
            </a:endParaRPr>
          </a:p>
        </p:txBody>
      </p:sp>
      <p:sp>
        <p:nvSpPr>
          <p:cNvPr id="6" name="Subtitle 2"/>
          <p:cNvSpPr txBox="1">
            <a:spLocks/>
          </p:cNvSpPr>
          <p:nvPr/>
        </p:nvSpPr>
        <p:spPr bwMode="auto">
          <a:xfrm>
            <a:off x="179388" y="5733256"/>
            <a:ext cx="8785225"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90600" lvl="1" indent="-533400" algn="ctr" eaLnBrk="1" hangingPunct="1">
              <a:lnSpc>
                <a:spcPct val="80000"/>
              </a:lnSpc>
            </a:pPr>
            <a:r>
              <a:rPr lang="el-GR" sz="2000" b="1" dirty="0">
                <a:solidFill>
                  <a:srgbClr val="C00000"/>
                </a:solidFill>
                <a:latin typeface="Calibri" pitchFamily="34" charset="0"/>
              </a:rPr>
              <a:t>ΜΑΘΗΜΑ: ΜΕΘΟΔΟΛΟΓΙΑ ΕΡΕΥΝΑΣ</a:t>
            </a:r>
          </a:p>
          <a:p>
            <a:pPr lvl="0" algn="ctr" fontAlgn="auto">
              <a:spcAft>
                <a:spcPts val="0"/>
              </a:spcAft>
              <a:defRPr/>
            </a:pPr>
            <a:r>
              <a:rPr lang="el-GR" dirty="0">
                <a:latin typeface="Calibri" panose="020F0502020204030204" pitchFamily="34" charset="0"/>
                <a:cs typeface="Calibri" panose="020F0502020204030204" pitchFamily="34" charset="0"/>
              </a:rPr>
              <a:t>Π.Μ.Σ. στο ΜΑΝΑΤΖΜΕΝΤ ΤΟΥΡΙΣΤΙΚΩΝ ΕΠΙΧΕΙΡΗΣΕΩΝ ΚΑΙ ΟΡΓΑΝΙΣΜΩΝ</a:t>
            </a:r>
          </a:p>
          <a:p>
            <a:pPr marL="990600" lvl="1" indent="-533400" algn="ctr" eaLnBrk="1" hangingPunct="1">
              <a:lnSpc>
                <a:spcPct val="80000"/>
              </a:lnSpc>
            </a:pPr>
            <a:endParaRPr lang="el-GR" sz="2000" b="1" dirty="0">
              <a:solidFill>
                <a:srgbClr val="C00000"/>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D10473-BABD-4DBC-8A33-51EC46045E54}" type="slidenum">
              <a:rPr lang="el-GR" smtClean="0"/>
              <a:pPr>
                <a:defRPr/>
              </a:pPr>
              <a:t>10</a:t>
            </a:fld>
            <a:endParaRPr lang="el-GR"/>
          </a:p>
        </p:txBody>
      </p:sp>
      <p:pic>
        <p:nvPicPr>
          <p:cNvPr id="95235" name="Picture 3"/>
          <p:cNvPicPr>
            <a:picLocks noChangeAspect="1" noChangeArrowheads="1"/>
          </p:cNvPicPr>
          <p:nvPr/>
        </p:nvPicPr>
        <p:blipFill>
          <a:blip r:embed="rId2" cstate="print"/>
          <a:srcRect/>
          <a:stretch>
            <a:fillRect/>
          </a:stretch>
        </p:blipFill>
        <p:spPr bwMode="auto">
          <a:xfrm>
            <a:off x="1331640" y="1340769"/>
            <a:ext cx="6287058" cy="5544616"/>
          </a:xfrm>
          <a:prstGeom prst="rect">
            <a:avLst/>
          </a:prstGeom>
          <a:noFill/>
          <a:ln w="9525">
            <a:noFill/>
            <a:miter lim="800000"/>
            <a:headEnd/>
            <a:tailEnd/>
          </a:ln>
        </p:spPr>
      </p:pic>
      <p:sp>
        <p:nvSpPr>
          <p:cNvPr id="10" name="Rectangle 2"/>
          <p:cNvSpPr>
            <a:spLocks noGrp="1" noChangeArrowheads="1"/>
          </p:cNvSpPr>
          <p:nvPr>
            <p:ph type="title"/>
          </p:nvPr>
        </p:nvSpPr>
        <p:spPr>
          <a:xfrm>
            <a:off x="179512" y="260648"/>
            <a:ext cx="8764463" cy="815752"/>
          </a:xfrm>
        </p:spPr>
        <p:txBody>
          <a:bodyPr/>
          <a:lstStyle/>
          <a:p>
            <a:r>
              <a:rPr lang="el-GR" sz="3200" b="1" dirty="0">
                <a:latin typeface="Calibri" pitchFamily="34" charset="0"/>
              </a:rPr>
              <a:t>Ανάλυση </a:t>
            </a:r>
            <a:r>
              <a:rPr lang="en-US" sz="3200" b="1" dirty="0">
                <a:latin typeface="Calibri" pitchFamily="34" charset="0"/>
              </a:rPr>
              <a:t>SWOT</a:t>
            </a:r>
            <a:r>
              <a:rPr lang="el-GR" sz="3200" b="1" dirty="0">
                <a:latin typeface="Calibri" pitchFamily="34" charset="0"/>
              </a:rPr>
              <a:t>: 2/3</a:t>
            </a:r>
            <a:br>
              <a:rPr lang="el-GR" sz="3200" b="1" dirty="0">
                <a:latin typeface="Calibri" pitchFamily="34" charset="0"/>
              </a:rPr>
            </a:br>
            <a:r>
              <a:rPr lang="el-GR" sz="1800" dirty="0">
                <a:latin typeface="Calibri" pitchFamily="34" charset="0"/>
              </a:rPr>
              <a:t>(από </a:t>
            </a:r>
            <a:r>
              <a:rPr lang="en-US" sz="1800" dirty="0" err="1">
                <a:latin typeface="Calibri" pitchFamily="34" charset="0"/>
              </a:rPr>
              <a:t>Kinicki</a:t>
            </a:r>
            <a:r>
              <a:rPr lang="en-US" sz="1800" dirty="0">
                <a:latin typeface="Calibri" pitchFamily="34" charset="0"/>
              </a:rPr>
              <a:t>, 2017</a:t>
            </a:r>
            <a:r>
              <a:rPr lang="el-GR" sz="1800" dirty="0">
                <a:latin typeface="Calibri"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D10473-BABD-4DBC-8A33-51EC46045E54}" type="slidenum">
              <a:rPr lang="el-GR" smtClean="0"/>
              <a:pPr>
                <a:defRPr/>
              </a:pPr>
              <a:t>11</a:t>
            </a:fld>
            <a:endParaRPr lang="el-GR"/>
          </a:p>
        </p:txBody>
      </p:sp>
      <p:sp>
        <p:nvSpPr>
          <p:cNvPr id="5" name="Content Placeholder 2"/>
          <p:cNvSpPr>
            <a:spLocks noGrp="1"/>
          </p:cNvSpPr>
          <p:nvPr>
            <p:ph sz="quarter" idx="1"/>
          </p:nvPr>
        </p:nvSpPr>
        <p:spPr>
          <a:xfrm>
            <a:off x="179512" y="1412776"/>
            <a:ext cx="2038000" cy="1944216"/>
          </a:xfrm>
        </p:spPr>
        <p:txBody>
          <a:bodyPr/>
          <a:lstStyle/>
          <a:p>
            <a:pPr marL="0" indent="0">
              <a:buNone/>
            </a:pPr>
            <a:r>
              <a:rPr lang="el-GR" sz="2400" b="1" dirty="0">
                <a:solidFill>
                  <a:srgbClr val="C00000"/>
                </a:solidFill>
                <a:latin typeface="Calibri" pitchFamily="34" charset="0"/>
              </a:rPr>
              <a:t>Παράδειγμα Ανάλυσης ΔΑΕΑ </a:t>
            </a:r>
            <a:r>
              <a:rPr lang="en-US" sz="2400" b="1" dirty="0">
                <a:solidFill>
                  <a:srgbClr val="C00000"/>
                </a:solidFill>
                <a:latin typeface="Calibri" pitchFamily="34" charset="0"/>
              </a:rPr>
              <a:t>(SWOT)</a:t>
            </a:r>
            <a:r>
              <a:rPr lang="el-GR" sz="2400" b="1" dirty="0">
                <a:solidFill>
                  <a:srgbClr val="C00000"/>
                </a:solidFill>
                <a:latin typeface="Calibri" pitchFamily="34" charset="0"/>
              </a:rPr>
              <a:t> σε Πανεπιστήμιο</a:t>
            </a:r>
          </a:p>
        </p:txBody>
      </p:sp>
      <p:pic>
        <p:nvPicPr>
          <p:cNvPr id="96258" name="Picture 2"/>
          <p:cNvPicPr>
            <a:picLocks noChangeAspect="1" noChangeArrowheads="1"/>
          </p:cNvPicPr>
          <p:nvPr/>
        </p:nvPicPr>
        <p:blipFill>
          <a:blip r:embed="rId2" cstate="print"/>
          <a:srcRect/>
          <a:stretch>
            <a:fillRect/>
          </a:stretch>
        </p:blipFill>
        <p:spPr bwMode="auto">
          <a:xfrm>
            <a:off x="2699792" y="1405419"/>
            <a:ext cx="6213748" cy="5479963"/>
          </a:xfrm>
          <a:prstGeom prst="rect">
            <a:avLst/>
          </a:prstGeom>
          <a:noFill/>
          <a:ln w="9525">
            <a:noFill/>
            <a:miter lim="800000"/>
            <a:headEnd/>
            <a:tailEnd/>
          </a:ln>
        </p:spPr>
      </p:pic>
      <p:sp>
        <p:nvSpPr>
          <p:cNvPr id="8" name="Rectangle 2"/>
          <p:cNvSpPr>
            <a:spLocks noGrp="1" noChangeArrowheads="1"/>
          </p:cNvSpPr>
          <p:nvPr>
            <p:ph type="title"/>
          </p:nvPr>
        </p:nvSpPr>
        <p:spPr>
          <a:xfrm>
            <a:off x="179512" y="260648"/>
            <a:ext cx="8764463" cy="815752"/>
          </a:xfrm>
        </p:spPr>
        <p:txBody>
          <a:bodyPr/>
          <a:lstStyle/>
          <a:p>
            <a:r>
              <a:rPr lang="el-GR" sz="3200" b="1" dirty="0">
                <a:latin typeface="Calibri" pitchFamily="34" charset="0"/>
              </a:rPr>
              <a:t>Ανάλυση </a:t>
            </a:r>
            <a:r>
              <a:rPr lang="en-US" sz="3200" b="1" dirty="0">
                <a:latin typeface="Calibri" pitchFamily="34" charset="0"/>
              </a:rPr>
              <a:t>SWOT</a:t>
            </a:r>
            <a:r>
              <a:rPr lang="el-GR" sz="3200" b="1" dirty="0">
                <a:latin typeface="Calibri" pitchFamily="34" charset="0"/>
              </a:rPr>
              <a:t>: 3/3</a:t>
            </a:r>
            <a:br>
              <a:rPr lang="el-GR" sz="3200" b="1" dirty="0">
                <a:latin typeface="Calibri" pitchFamily="34" charset="0"/>
              </a:rPr>
            </a:br>
            <a:r>
              <a:rPr lang="el-GR" sz="1800" dirty="0">
                <a:latin typeface="Calibri" pitchFamily="34" charset="0"/>
              </a:rPr>
              <a:t>(από </a:t>
            </a:r>
            <a:r>
              <a:rPr lang="en-US" sz="1800" dirty="0" err="1">
                <a:latin typeface="Calibri" pitchFamily="34" charset="0"/>
              </a:rPr>
              <a:t>Kinicki</a:t>
            </a:r>
            <a:r>
              <a:rPr lang="en-US" sz="1800" dirty="0">
                <a:latin typeface="Calibri" pitchFamily="34" charset="0"/>
              </a:rPr>
              <a:t>, 2017</a:t>
            </a:r>
            <a:r>
              <a:rPr lang="el-GR" sz="1800" dirty="0">
                <a:latin typeface="Calibri"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C58781-6380-4A7F-93F8-6D17F2E56635}" type="slidenum">
              <a:rPr lang="el-GR" smtClean="0"/>
              <a:pPr>
                <a:defRPr/>
              </a:pPr>
              <a:t>12</a:t>
            </a:fld>
            <a:endParaRPr lang="el-GR" dirty="0"/>
          </a:p>
        </p:txBody>
      </p:sp>
      <p:sp>
        <p:nvSpPr>
          <p:cNvPr id="34820" name="Content Placeholder 2"/>
          <p:cNvSpPr>
            <a:spLocks noGrp="1"/>
          </p:cNvSpPr>
          <p:nvPr>
            <p:ph sz="quarter" idx="1"/>
          </p:nvPr>
        </p:nvSpPr>
        <p:spPr>
          <a:xfrm>
            <a:off x="0" y="1341438"/>
            <a:ext cx="9144000" cy="5516562"/>
          </a:xfrm>
        </p:spPr>
        <p:txBody>
          <a:bodyPr/>
          <a:lstStyle/>
          <a:p>
            <a:r>
              <a:rPr lang="el-GR" sz="2400" dirty="0">
                <a:latin typeface="Calibri" pitchFamily="34" charset="0"/>
              </a:rPr>
              <a:t>Μια μέθοδος που μπορεί να ανιχνεύσει καθαρά το </a:t>
            </a:r>
            <a:r>
              <a:rPr lang="el-GR" sz="2400" b="1" dirty="0">
                <a:solidFill>
                  <a:srgbClr val="C00000"/>
                </a:solidFill>
                <a:latin typeface="Calibri" pitchFamily="34" charset="0"/>
              </a:rPr>
              <a:t>εξωτερικό </a:t>
            </a:r>
            <a:r>
              <a:rPr lang="el-GR" sz="2400" b="1" dirty="0" err="1">
                <a:solidFill>
                  <a:srgbClr val="C00000"/>
                </a:solidFill>
                <a:latin typeface="Calibri" pitchFamily="34" charset="0"/>
              </a:rPr>
              <a:t>μακρο</a:t>
            </a:r>
            <a:r>
              <a:rPr lang="el-GR" sz="2400" b="1" dirty="0">
                <a:solidFill>
                  <a:srgbClr val="C00000"/>
                </a:solidFill>
                <a:latin typeface="Calibri" pitchFamily="34" charset="0"/>
              </a:rPr>
              <a:t>-περιβάλλον </a:t>
            </a:r>
            <a:r>
              <a:rPr lang="el-GR" sz="2400" dirty="0">
                <a:latin typeface="Calibri" pitchFamily="34" charset="0"/>
              </a:rPr>
              <a:t>είναι το ονομαζόμενο </a:t>
            </a:r>
            <a:r>
              <a:rPr lang="el-GR" sz="2400" b="1" i="1" dirty="0">
                <a:solidFill>
                  <a:srgbClr val="C00000"/>
                </a:solidFill>
                <a:latin typeface="Calibri" pitchFamily="34" charset="0"/>
              </a:rPr>
              <a:t>πλαίσιο ΠΟΚΤ_ΝΠ</a:t>
            </a:r>
            <a:r>
              <a:rPr lang="el-GR" sz="2400" b="1" dirty="0">
                <a:solidFill>
                  <a:srgbClr val="C00000"/>
                </a:solidFill>
                <a:latin typeface="Calibri" pitchFamily="34" charset="0"/>
              </a:rPr>
              <a:t> </a:t>
            </a:r>
            <a:r>
              <a:rPr lang="el-GR" sz="2400" dirty="0">
                <a:latin typeface="Calibri" pitchFamily="34" charset="0"/>
              </a:rPr>
              <a:t>που περιλαμβάνει πολιτικές, οικονομικές, κοινωνικές, τεχνολογικές, νομικές, και περιβαλλοντολογικές διαστάσεις, ή αλλιώς </a:t>
            </a:r>
            <a:r>
              <a:rPr lang="en-US" sz="2400" b="1" i="1" dirty="0">
                <a:solidFill>
                  <a:srgbClr val="C00000"/>
                </a:solidFill>
                <a:latin typeface="Calibri" pitchFamily="34" charset="0"/>
              </a:rPr>
              <a:t>PEST</a:t>
            </a:r>
            <a:r>
              <a:rPr lang="el-GR" sz="2400" b="1" i="1" dirty="0">
                <a:solidFill>
                  <a:srgbClr val="C00000"/>
                </a:solidFill>
                <a:latin typeface="Calibri" pitchFamily="34" charset="0"/>
              </a:rPr>
              <a:t>_</a:t>
            </a:r>
            <a:r>
              <a:rPr lang="en-US" sz="2400" b="1" i="1" dirty="0">
                <a:solidFill>
                  <a:srgbClr val="C00000"/>
                </a:solidFill>
                <a:latin typeface="Calibri" pitchFamily="34" charset="0"/>
              </a:rPr>
              <a:t>LE framework</a:t>
            </a:r>
            <a:r>
              <a:rPr lang="en-US" sz="2400" b="1" dirty="0">
                <a:solidFill>
                  <a:srgbClr val="C00000"/>
                </a:solidFill>
                <a:latin typeface="Calibri" pitchFamily="34" charset="0"/>
              </a:rPr>
              <a:t> </a:t>
            </a:r>
            <a:r>
              <a:rPr lang="el-GR" sz="2400" dirty="0">
                <a:latin typeface="Calibri" pitchFamily="34" charset="0"/>
              </a:rPr>
              <a:t>(</a:t>
            </a:r>
            <a:r>
              <a:rPr lang="en-US" sz="2400" dirty="0">
                <a:latin typeface="Calibri" pitchFamily="34" charset="0"/>
              </a:rPr>
              <a:t>political</a:t>
            </a:r>
            <a:r>
              <a:rPr lang="el-GR" sz="2400" dirty="0">
                <a:latin typeface="Calibri" pitchFamily="34" charset="0"/>
              </a:rPr>
              <a:t>, </a:t>
            </a:r>
            <a:r>
              <a:rPr lang="en-US" sz="2400" dirty="0">
                <a:latin typeface="Calibri" pitchFamily="34" charset="0"/>
              </a:rPr>
              <a:t>economic</a:t>
            </a:r>
            <a:r>
              <a:rPr lang="el-GR" sz="2400" dirty="0">
                <a:latin typeface="Calibri" pitchFamily="34" charset="0"/>
              </a:rPr>
              <a:t>, </a:t>
            </a:r>
            <a:r>
              <a:rPr lang="en-US" sz="2400" dirty="0">
                <a:latin typeface="Calibri" pitchFamily="34" charset="0"/>
              </a:rPr>
              <a:t>social</a:t>
            </a:r>
            <a:r>
              <a:rPr lang="el-GR" sz="2400" dirty="0">
                <a:latin typeface="Calibri" pitchFamily="34" charset="0"/>
              </a:rPr>
              <a:t>, </a:t>
            </a:r>
            <a:r>
              <a:rPr lang="en-US" sz="2400" dirty="0">
                <a:latin typeface="Calibri" pitchFamily="34" charset="0"/>
              </a:rPr>
              <a:t>technological</a:t>
            </a:r>
            <a:r>
              <a:rPr lang="el-GR" sz="2400" dirty="0">
                <a:latin typeface="Calibri" pitchFamily="34" charset="0"/>
              </a:rPr>
              <a:t>, </a:t>
            </a:r>
            <a:r>
              <a:rPr lang="en-US" sz="2400" dirty="0">
                <a:latin typeface="Calibri" pitchFamily="34" charset="0"/>
              </a:rPr>
              <a:t>legal</a:t>
            </a:r>
            <a:r>
              <a:rPr lang="el-GR" sz="2400" dirty="0">
                <a:latin typeface="Calibri" pitchFamily="34" charset="0"/>
              </a:rPr>
              <a:t>, </a:t>
            </a:r>
            <a:r>
              <a:rPr lang="en-US" sz="2400" dirty="0">
                <a:latin typeface="Calibri" pitchFamily="34" charset="0"/>
              </a:rPr>
              <a:t>environmental</a:t>
            </a:r>
            <a:r>
              <a:rPr lang="el-GR" sz="2400" dirty="0">
                <a:latin typeface="Calibri" pitchFamily="34" charset="0"/>
              </a:rPr>
              <a:t>). </a:t>
            </a:r>
          </a:p>
          <a:p>
            <a:endParaRPr lang="el-GR" sz="2400" dirty="0">
              <a:latin typeface="Calibri" pitchFamily="34" charset="0"/>
            </a:endParaRPr>
          </a:p>
          <a:p>
            <a:r>
              <a:rPr lang="el-GR" sz="2400" b="1" dirty="0">
                <a:solidFill>
                  <a:srgbClr val="C00000"/>
                </a:solidFill>
                <a:latin typeface="Calibri" pitchFamily="34" charset="0"/>
              </a:rPr>
              <a:t>Παράδειγμα ανάλυσης διαστάσεων </a:t>
            </a:r>
            <a:r>
              <a:rPr lang="en-US" sz="2400" b="1" dirty="0">
                <a:solidFill>
                  <a:srgbClr val="C00000"/>
                </a:solidFill>
                <a:latin typeface="Calibri" pitchFamily="34" charset="0"/>
              </a:rPr>
              <a:t>PEST</a:t>
            </a:r>
            <a:r>
              <a:rPr lang="el-GR" sz="2400" b="1" dirty="0">
                <a:solidFill>
                  <a:srgbClr val="C00000"/>
                </a:solidFill>
                <a:latin typeface="Calibri" pitchFamily="34" charset="0"/>
              </a:rPr>
              <a:t>_</a:t>
            </a:r>
            <a:r>
              <a:rPr lang="en-US" sz="2400" b="1" dirty="0">
                <a:solidFill>
                  <a:srgbClr val="C00000"/>
                </a:solidFill>
                <a:latin typeface="Calibri" pitchFamily="34" charset="0"/>
              </a:rPr>
              <a:t>LE</a:t>
            </a:r>
            <a:r>
              <a:rPr lang="el-GR" sz="2400" dirty="0">
                <a:latin typeface="Calibri" pitchFamily="34" charset="0"/>
              </a:rPr>
              <a:t>:</a:t>
            </a:r>
          </a:p>
          <a:p>
            <a:r>
              <a:rPr lang="el-GR" sz="2400" b="1" dirty="0">
                <a:solidFill>
                  <a:srgbClr val="C00000"/>
                </a:solidFill>
                <a:latin typeface="Calibri" pitchFamily="34" charset="0"/>
              </a:rPr>
              <a:t>Πολιτικές</a:t>
            </a:r>
            <a:r>
              <a:rPr lang="el-GR" sz="2400" dirty="0">
                <a:latin typeface="Calibri" pitchFamily="34" charset="0"/>
              </a:rPr>
              <a:t> (π.χ., κυβερνητικές πολιτικές, πολιτική σταθερότητα, και γενικά κατά πόσον η κυβέρνηση επεμβαίνει στην κοινωνία).</a:t>
            </a:r>
          </a:p>
          <a:p>
            <a:r>
              <a:rPr lang="el-GR" sz="2400" b="1" dirty="0">
                <a:solidFill>
                  <a:srgbClr val="C00000"/>
                </a:solidFill>
                <a:latin typeface="Calibri" pitchFamily="34" charset="0"/>
              </a:rPr>
              <a:t>Οικονομικές</a:t>
            </a:r>
            <a:r>
              <a:rPr lang="el-GR" sz="2400" dirty="0">
                <a:latin typeface="Calibri" pitchFamily="34" charset="0"/>
              </a:rPr>
              <a:t> (π.χ., οικονομική ανάπτυξη, πληθωρισμός, ανεργία, επιτόκια, φορολογία, ανταγωνισμός στην αγορά που έχει σημαντικές επιπτώσεις στις αποφάσεις των οργανισμών).</a:t>
            </a:r>
          </a:p>
        </p:txBody>
      </p:sp>
      <p:sp>
        <p:nvSpPr>
          <p:cNvPr id="6" name="Title 1"/>
          <p:cNvSpPr>
            <a:spLocks noGrp="1"/>
          </p:cNvSpPr>
          <p:nvPr>
            <p:ph type="title"/>
          </p:nvPr>
        </p:nvSpPr>
        <p:spPr>
          <a:xfrm>
            <a:off x="251520" y="188640"/>
            <a:ext cx="8534400" cy="1039813"/>
          </a:xfrm>
        </p:spPr>
        <p:txBody>
          <a:bodyPr/>
          <a:lstStyle/>
          <a:p>
            <a:pPr>
              <a:defRPr/>
            </a:pPr>
            <a:r>
              <a:rPr lang="el-GR" sz="3000" b="1" dirty="0">
                <a:latin typeface="Calibri" pitchFamily="34" charset="0"/>
              </a:rPr>
              <a:t>ΑΝΑΛΥΣΗ </a:t>
            </a:r>
            <a:r>
              <a:rPr lang="en-US" sz="3000" b="1" dirty="0">
                <a:latin typeface="Calibri" pitchFamily="34" charset="0"/>
              </a:rPr>
              <a:t>PEST:</a:t>
            </a:r>
            <a:r>
              <a:rPr lang="el-GR" sz="3000" b="1" dirty="0">
                <a:latin typeface="Calibri" pitchFamily="34" charset="0"/>
              </a:rPr>
              <a:t> </a:t>
            </a:r>
            <a:r>
              <a:rPr lang="el-GR" sz="3000" b="1" dirty="0">
                <a:solidFill>
                  <a:srgbClr val="0070C0"/>
                </a:solidFill>
                <a:latin typeface="Calibri" pitchFamily="34" charset="0"/>
              </a:rPr>
              <a:t>1/3 </a:t>
            </a:r>
            <a:br>
              <a:rPr lang="en-US" sz="3000" b="1" dirty="0">
                <a:solidFill>
                  <a:srgbClr val="0070C0"/>
                </a:solidFill>
                <a:latin typeface="Calibri" pitchFamily="34" charset="0"/>
              </a:rPr>
            </a:br>
            <a:r>
              <a:rPr lang="en-US" sz="1800" dirty="0">
                <a:solidFill>
                  <a:srgbClr val="0070C0"/>
                </a:solidFill>
                <a:latin typeface="Calibri" pitchFamily="34" charset="0"/>
              </a:rPr>
              <a:t>(</a:t>
            </a:r>
            <a:r>
              <a:rPr lang="el-GR" sz="1800" dirty="0">
                <a:solidFill>
                  <a:srgbClr val="0070C0"/>
                </a:solidFill>
                <a:latin typeface="Calibri" pitchFamily="34" charset="0"/>
              </a:rPr>
              <a:t>από </a:t>
            </a:r>
            <a:r>
              <a:rPr lang="el-GR" sz="1800" dirty="0" err="1">
                <a:solidFill>
                  <a:srgbClr val="0070C0"/>
                </a:solidFill>
                <a:latin typeface="Calibri" pitchFamily="34" charset="0"/>
              </a:rPr>
              <a:t>Κάτου</a:t>
            </a:r>
            <a:r>
              <a:rPr lang="el-GR" sz="1800" dirty="0">
                <a:solidFill>
                  <a:srgbClr val="0070C0"/>
                </a:solidFill>
                <a:latin typeface="Calibri" pitchFamily="34" charset="0"/>
              </a:rPr>
              <a:t>, 2017)</a:t>
            </a:r>
            <a:endParaRPr lang="el-GR" sz="1800" b="1" dirty="0">
              <a:solidFill>
                <a:srgbClr val="0070C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AB9A86-B920-41D0-8171-5F4BE216E6F4}" type="slidenum">
              <a:rPr lang="el-GR" smtClean="0"/>
              <a:pPr>
                <a:defRPr/>
              </a:pPr>
              <a:t>13</a:t>
            </a:fld>
            <a:endParaRPr lang="el-GR" dirty="0"/>
          </a:p>
        </p:txBody>
      </p:sp>
      <p:sp>
        <p:nvSpPr>
          <p:cNvPr id="6" name="Content Placeholder 2"/>
          <p:cNvSpPr>
            <a:spLocks noGrp="1"/>
          </p:cNvSpPr>
          <p:nvPr>
            <p:ph sz="quarter" idx="1"/>
          </p:nvPr>
        </p:nvSpPr>
        <p:spPr>
          <a:xfrm>
            <a:off x="0" y="1341438"/>
            <a:ext cx="9144000" cy="5516562"/>
          </a:xfrm>
        </p:spPr>
        <p:txBody>
          <a:bodyPr/>
          <a:lstStyle/>
          <a:p>
            <a:pPr>
              <a:defRPr/>
            </a:pPr>
            <a:r>
              <a:rPr lang="el-GR" sz="2400" b="1" dirty="0">
                <a:solidFill>
                  <a:srgbClr val="C00000"/>
                </a:solidFill>
                <a:latin typeface="Calibri" pitchFamily="34" charset="0"/>
              </a:rPr>
              <a:t>Κοινωνικές</a:t>
            </a:r>
            <a:r>
              <a:rPr lang="el-GR" sz="2400" dirty="0">
                <a:latin typeface="Calibri" pitchFamily="34" charset="0"/>
              </a:rPr>
              <a:t> (π.χ., θέματα κουλτούρας, δημογραφικές μεταβολές, συνείδηση για υγεία και ασφάλεια, εκπαιδευτικές προτεραιότητες που μπορεί να έχουν επιπτώσεις στη λήψη αποφάσεων των οργανισμών).</a:t>
            </a:r>
          </a:p>
          <a:p>
            <a:pPr>
              <a:defRPr/>
            </a:pPr>
            <a:r>
              <a:rPr lang="el-GR" sz="2400" b="1" dirty="0">
                <a:solidFill>
                  <a:srgbClr val="C00000"/>
                </a:solidFill>
                <a:latin typeface="Calibri" pitchFamily="34" charset="0"/>
              </a:rPr>
              <a:t>Τεχνολογικές</a:t>
            </a:r>
            <a:r>
              <a:rPr lang="el-GR" sz="2400" dirty="0">
                <a:latin typeface="Calibri" pitchFamily="34" charset="0"/>
              </a:rPr>
              <a:t> (π.χ., τεχνολογικές πτυχές που έχουν επιπτώσεις σε προϊόντα, υπηρεσίες, διαδικασίες που έχουν επιπτώσεις στην αποτελεσματικότητα και αποδοτικότητα των εργαζομένων).</a:t>
            </a:r>
          </a:p>
          <a:p>
            <a:pPr>
              <a:defRPr/>
            </a:pPr>
            <a:r>
              <a:rPr lang="el-GR" sz="2400" b="1" dirty="0">
                <a:solidFill>
                  <a:srgbClr val="C00000"/>
                </a:solidFill>
                <a:latin typeface="Calibri" pitchFamily="34" charset="0"/>
              </a:rPr>
              <a:t>Νομικές</a:t>
            </a:r>
            <a:r>
              <a:rPr lang="el-GR" sz="2400" dirty="0">
                <a:latin typeface="Calibri" pitchFamily="34" charset="0"/>
              </a:rPr>
              <a:t> (π.χ., νέοι ή αναθεωρημένοι νόμοι, δικαστικές αποφάσεις που επηρεάζουν τη λειτουργία των οργανισμών).</a:t>
            </a:r>
          </a:p>
          <a:p>
            <a:pPr>
              <a:defRPr/>
            </a:pPr>
            <a:r>
              <a:rPr lang="el-GR" sz="2400" b="1" dirty="0">
                <a:solidFill>
                  <a:srgbClr val="C00000"/>
                </a:solidFill>
                <a:latin typeface="Calibri" pitchFamily="34" charset="0"/>
              </a:rPr>
              <a:t>Περιβαλλοντολογικές</a:t>
            </a:r>
            <a:r>
              <a:rPr lang="el-GR" sz="2400" dirty="0">
                <a:latin typeface="Calibri" pitchFamily="34" charset="0"/>
              </a:rPr>
              <a:t> (π.χ., οικολογικά και περιβαλλοντολογικά θέματα που άπτονται των καιρικών και κλιματικών αλλαγών και που επηρεάζουν τους οργανισμούς). </a:t>
            </a:r>
          </a:p>
          <a:p>
            <a:pPr marL="457200" indent="-457200">
              <a:buFont typeface="+mj-lt"/>
              <a:buAutoNum type="arabicPeriod"/>
              <a:defRPr/>
            </a:pPr>
            <a:endParaRPr lang="el-GR" sz="2400" dirty="0">
              <a:latin typeface="Calibri" pitchFamily="34" charset="0"/>
            </a:endParaRPr>
          </a:p>
        </p:txBody>
      </p:sp>
      <p:sp>
        <p:nvSpPr>
          <p:cNvPr id="8" name="Title 1"/>
          <p:cNvSpPr>
            <a:spLocks noGrp="1"/>
          </p:cNvSpPr>
          <p:nvPr>
            <p:ph type="title"/>
          </p:nvPr>
        </p:nvSpPr>
        <p:spPr>
          <a:xfrm>
            <a:off x="251520" y="188640"/>
            <a:ext cx="8534400" cy="1039813"/>
          </a:xfrm>
        </p:spPr>
        <p:txBody>
          <a:bodyPr/>
          <a:lstStyle/>
          <a:p>
            <a:pPr>
              <a:defRPr/>
            </a:pPr>
            <a:r>
              <a:rPr lang="el-GR" sz="3000" b="1" dirty="0">
                <a:latin typeface="Calibri" pitchFamily="34" charset="0"/>
              </a:rPr>
              <a:t>ΑΝΑΛΥΣΗ </a:t>
            </a:r>
            <a:r>
              <a:rPr lang="en-US" sz="3000" b="1" dirty="0">
                <a:latin typeface="Calibri" pitchFamily="34" charset="0"/>
              </a:rPr>
              <a:t>PEST:</a:t>
            </a:r>
            <a:r>
              <a:rPr lang="el-GR" sz="3000" b="1" dirty="0">
                <a:latin typeface="Calibri" pitchFamily="34" charset="0"/>
              </a:rPr>
              <a:t> </a:t>
            </a:r>
            <a:r>
              <a:rPr lang="el-GR" sz="3000" b="1" dirty="0">
                <a:solidFill>
                  <a:srgbClr val="0070C0"/>
                </a:solidFill>
                <a:latin typeface="Calibri" pitchFamily="34" charset="0"/>
              </a:rPr>
              <a:t>2/3 </a:t>
            </a:r>
            <a:br>
              <a:rPr lang="en-US" sz="3000" b="1" dirty="0">
                <a:solidFill>
                  <a:srgbClr val="0070C0"/>
                </a:solidFill>
                <a:latin typeface="Calibri" pitchFamily="34" charset="0"/>
              </a:rPr>
            </a:br>
            <a:r>
              <a:rPr lang="en-US" sz="1800" dirty="0">
                <a:solidFill>
                  <a:srgbClr val="0070C0"/>
                </a:solidFill>
                <a:latin typeface="Calibri" pitchFamily="34" charset="0"/>
              </a:rPr>
              <a:t>(</a:t>
            </a:r>
            <a:r>
              <a:rPr lang="el-GR" sz="1800" dirty="0">
                <a:solidFill>
                  <a:srgbClr val="0070C0"/>
                </a:solidFill>
                <a:latin typeface="Calibri" pitchFamily="34" charset="0"/>
              </a:rPr>
              <a:t>από </a:t>
            </a:r>
            <a:r>
              <a:rPr lang="el-GR" sz="1800" dirty="0" err="1">
                <a:solidFill>
                  <a:srgbClr val="0070C0"/>
                </a:solidFill>
                <a:latin typeface="Calibri" pitchFamily="34" charset="0"/>
              </a:rPr>
              <a:t>Κάτου</a:t>
            </a:r>
            <a:r>
              <a:rPr lang="el-GR" sz="1800" dirty="0">
                <a:solidFill>
                  <a:srgbClr val="0070C0"/>
                </a:solidFill>
                <a:latin typeface="Calibri" pitchFamily="34" charset="0"/>
              </a:rPr>
              <a:t>, 2017)</a:t>
            </a:r>
            <a:endParaRPr lang="el-GR" sz="1800" b="1" dirty="0">
              <a:solidFill>
                <a:srgbClr val="0070C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23928" y="1700808"/>
            <a:ext cx="5220072" cy="5157192"/>
          </a:xfrm>
        </p:spPr>
        <p:txBody>
          <a:bodyPr/>
          <a:lstStyle/>
          <a:p>
            <a:r>
              <a:rPr lang="el-GR" sz="1200" dirty="0">
                <a:latin typeface="Calibri" pitchFamily="34" charset="0"/>
              </a:rPr>
              <a:t>Η </a:t>
            </a:r>
            <a:r>
              <a:rPr lang="el-GR" sz="1200" dirty="0" err="1">
                <a:latin typeface="Calibri" pitchFamily="34" charset="0"/>
              </a:rPr>
              <a:t>Apple</a:t>
            </a:r>
            <a:r>
              <a:rPr lang="el-GR" sz="1200" dirty="0">
                <a:latin typeface="Calibri" pitchFamily="34" charset="0"/>
              </a:rPr>
              <a:t> λειτουργεί στην Κίνα</a:t>
            </a:r>
          </a:p>
          <a:p>
            <a:r>
              <a:rPr lang="el-GR" sz="1200" dirty="0">
                <a:latin typeface="Calibri" pitchFamily="34" charset="0"/>
              </a:rPr>
              <a:t>Η πολιτική ρήξη μεταξύ ΗΠΑ και Κίνας μπορεί να επηρεάσει τις δραστηριότητές της</a:t>
            </a:r>
          </a:p>
          <a:p>
            <a:r>
              <a:rPr lang="el-GR" sz="1200" dirty="0">
                <a:latin typeface="Calibri" pitchFamily="34" charset="0"/>
              </a:rPr>
              <a:t>Η λειτουργία σε άλλες χώρες μπορεί να είναι δαπανηρή</a:t>
            </a:r>
          </a:p>
          <a:p>
            <a:endParaRPr lang="el-GR" sz="1200" dirty="0">
              <a:latin typeface="Calibri" pitchFamily="34" charset="0"/>
            </a:endParaRPr>
          </a:p>
          <a:p>
            <a:r>
              <a:rPr lang="el-GR" sz="1200" dirty="0">
                <a:latin typeface="Calibri" pitchFamily="34" charset="0"/>
              </a:rPr>
              <a:t>Το κόστος κατασκευής μπορεί να αυξηθεί εάν η Κίνα αυξήσει το κόστος εργασίας</a:t>
            </a:r>
          </a:p>
          <a:p>
            <a:r>
              <a:rPr lang="el-GR" sz="1200" dirty="0">
                <a:latin typeface="Calibri" pitchFamily="34" charset="0"/>
              </a:rPr>
              <a:t>Μείωση του εισοδήματος της μεσαίας τάξης μπορεί να μειώσει την αγορά της </a:t>
            </a:r>
            <a:r>
              <a:rPr lang="el-GR" sz="1200" dirty="0" err="1">
                <a:latin typeface="Calibri" pitchFamily="34" charset="0"/>
              </a:rPr>
              <a:t>Apple</a:t>
            </a:r>
            <a:endParaRPr lang="el-GR" sz="1200" dirty="0">
              <a:latin typeface="Calibri" pitchFamily="34" charset="0"/>
            </a:endParaRPr>
          </a:p>
          <a:p>
            <a:endParaRPr lang="el-GR" sz="1200" dirty="0">
              <a:latin typeface="Calibri" pitchFamily="34" charset="0"/>
            </a:endParaRPr>
          </a:p>
          <a:p>
            <a:r>
              <a:rPr lang="el-GR" sz="1200" dirty="0">
                <a:latin typeface="Calibri" pitchFamily="34" charset="0"/>
              </a:rPr>
              <a:t>Ανάγκη να δοκιμάσει την επιτυχία σε περιοχές όπως η Αφρική</a:t>
            </a:r>
          </a:p>
          <a:p>
            <a:r>
              <a:rPr lang="el-GR" sz="1200" dirty="0">
                <a:latin typeface="Calibri" pitchFamily="34" charset="0"/>
              </a:rPr>
              <a:t>Στις ΗΠΑ, οι </a:t>
            </a:r>
            <a:r>
              <a:rPr lang="el-GR" sz="1200" dirty="0" err="1">
                <a:latin typeface="Calibri" pitchFamily="34" charset="0"/>
              </a:rPr>
              <a:t>αφροαμερικάνοι</a:t>
            </a:r>
            <a:r>
              <a:rPr lang="el-GR" sz="1200" dirty="0">
                <a:latin typeface="Calibri" pitchFamily="34" charset="0"/>
              </a:rPr>
              <a:t> είναι αντίθετοι, καθώς είναι ακριβό</a:t>
            </a:r>
          </a:p>
          <a:p>
            <a:endParaRPr lang="el-GR" sz="1200" dirty="0">
              <a:latin typeface="Calibri" pitchFamily="34" charset="0"/>
            </a:endParaRPr>
          </a:p>
          <a:p>
            <a:r>
              <a:rPr lang="el-GR" sz="1200" dirty="0">
                <a:latin typeface="Calibri" pitchFamily="34" charset="0"/>
              </a:rPr>
              <a:t>Η αύξηση χρήσης των </a:t>
            </a:r>
            <a:r>
              <a:rPr lang="en-US" sz="1200" dirty="0">
                <a:latin typeface="Calibri" pitchFamily="34" charset="0"/>
              </a:rPr>
              <a:t>smart phones </a:t>
            </a:r>
            <a:r>
              <a:rPr lang="el-GR" sz="1200" dirty="0">
                <a:latin typeface="Calibri" pitchFamily="34" charset="0"/>
              </a:rPr>
              <a:t>και </a:t>
            </a:r>
            <a:r>
              <a:rPr lang="en-US" sz="1200" dirty="0">
                <a:latin typeface="Calibri" pitchFamily="34" charset="0"/>
              </a:rPr>
              <a:t>tablets </a:t>
            </a:r>
            <a:r>
              <a:rPr lang="el-GR" sz="1200" dirty="0">
                <a:latin typeface="Calibri" pitchFamily="34" charset="0"/>
              </a:rPr>
              <a:t>ίσως μειώσει τη ζήτηση των προϊόντων </a:t>
            </a:r>
            <a:r>
              <a:rPr lang="en-US" sz="1200" dirty="0">
                <a:latin typeface="Calibri" pitchFamily="34" charset="0"/>
              </a:rPr>
              <a:t>apple</a:t>
            </a:r>
          </a:p>
          <a:p>
            <a:r>
              <a:rPr lang="el-GR" sz="1200" dirty="0">
                <a:latin typeface="Calibri" pitchFamily="34" charset="0"/>
              </a:rPr>
              <a:t>Οι συσκευές </a:t>
            </a:r>
            <a:r>
              <a:rPr lang="en-US" sz="1200" dirty="0">
                <a:latin typeface="Calibri" pitchFamily="34" charset="0"/>
              </a:rPr>
              <a:t>Apple </a:t>
            </a:r>
            <a:r>
              <a:rPr lang="el-GR" sz="1200" dirty="0">
                <a:latin typeface="Calibri" pitchFamily="34" charset="0"/>
              </a:rPr>
              <a:t>ίσως φαίνονται λιγότερο ασφαλείς</a:t>
            </a:r>
          </a:p>
          <a:p>
            <a:endParaRPr lang="el-GR" sz="1200" dirty="0">
              <a:latin typeface="Calibri" pitchFamily="34" charset="0"/>
            </a:endParaRPr>
          </a:p>
          <a:p>
            <a:r>
              <a:rPr lang="el-GR" sz="1200" dirty="0">
                <a:latin typeface="Calibri" pitchFamily="34" charset="0"/>
              </a:rPr>
              <a:t>Η </a:t>
            </a:r>
            <a:r>
              <a:rPr lang="el-GR" sz="1200" dirty="0" err="1">
                <a:latin typeface="Calibri" pitchFamily="34" charset="0"/>
              </a:rPr>
              <a:t>Apple</a:t>
            </a:r>
            <a:r>
              <a:rPr lang="el-GR" sz="1200" dirty="0">
                <a:latin typeface="Calibri" pitchFamily="34" charset="0"/>
              </a:rPr>
              <a:t> ίσως ξεκινήσει την κατασκευή αυτοκινήτων. Μπορεί να αυξήσει την ασφάλιση, το ρυθμιστικό κόστος και τις νομικές διαδικασίες</a:t>
            </a:r>
          </a:p>
          <a:p>
            <a:endParaRPr lang="el-GR" sz="1200" dirty="0">
              <a:latin typeface="Calibri" pitchFamily="34" charset="0"/>
            </a:endParaRPr>
          </a:p>
          <a:p>
            <a:r>
              <a:rPr lang="el-GR" sz="1200" dirty="0">
                <a:latin typeface="Calibri" pitchFamily="34" charset="0"/>
              </a:rPr>
              <a:t>Η απόρριψη μη λειτουργικών ηλεκτρονικών συσκευών είναι το μεγαλύτερο περιβαλλοντικό ζήτημα που έχει η </a:t>
            </a:r>
            <a:r>
              <a:rPr lang="el-GR" sz="1200" dirty="0" err="1">
                <a:latin typeface="Calibri" pitchFamily="34" charset="0"/>
              </a:rPr>
              <a:t>Apple</a:t>
            </a:r>
            <a:endParaRPr lang="el-GR" sz="1200" dirty="0">
              <a:latin typeface="Calibri" pitchFamily="34" charset="0"/>
            </a:endParaRPr>
          </a:p>
          <a:p>
            <a:r>
              <a:rPr lang="el-GR" sz="1200" dirty="0">
                <a:latin typeface="Calibri" pitchFamily="34" charset="0"/>
              </a:rPr>
              <a:t>Η απόρριψη των μπαταριών </a:t>
            </a:r>
            <a:r>
              <a:rPr lang="el-GR" sz="1200" dirty="0" err="1">
                <a:latin typeface="Calibri" pitchFamily="34" charset="0"/>
              </a:rPr>
              <a:t>λιθίου</a:t>
            </a:r>
            <a:r>
              <a:rPr lang="el-GR" sz="1200" dirty="0">
                <a:latin typeface="Calibri" pitchFamily="34" charset="0"/>
              </a:rPr>
              <a:t> κοστίζει πολύ</a:t>
            </a:r>
          </a:p>
          <a:p>
            <a:endParaRPr lang="el-GR" sz="1200" dirty="0">
              <a:latin typeface="Calibri" pitchFamily="34" charset="0"/>
            </a:endParaRPr>
          </a:p>
          <a:p>
            <a:endParaRPr lang="el-GR"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D2D10473-BABD-4DBC-8A33-51EC46045E54}" type="slidenum">
              <a:rPr lang="el-GR" smtClean="0"/>
              <a:pPr>
                <a:defRPr/>
              </a:pPr>
              <a:t>14</a:t>
            </a:fld>
            <a:endParaRPr lang="el-GR"/>
          </a:p>
        </p:txBody>
      </p:sp>
      <p:sp>
        <p:nvSpPr>
          <p:cNvPr id="6" name="Title 1"/>
          <p:cNvSpPr>
            <a:spLocks noGrp="1"/>
          </p:cNvSpPr>
          <p:nvPr>
            <p:ph type="title"/>
          </p:nvPr>
        </p:nvSpPr>
        <p:spPr>
          <a:xfrm>
            <a:off x="4067944" y="228600"/>
            <a:ext cx="4768080" cy="968152"/>
          </a:xfrm>
        </p:spPr>
        <p:txBody>
          <a:bodyPr/>
          <a:lstStyle/>
          <a:p>
            <a:pPr lvl="0"/>
            <a:r>
              <a:rPr lang="el-GR" sz="2600" b="1" dirty="0">
                <a:latin typeface="Calibri" pitchFamily="34" charset="0"/>
              </a:rPr>
              <a:t>Παράδειγμα Ανάλυσης </a:t>
            </a:r>
            <a:r>
              <a:rPr lang="en-US" sz="2600" b="1" dirty="0">
                <a:latin typeface="Calibri" pitchFamily="34" charset="0"/>
              </a:rPr>
              <a:t>PESTLE: </a:t>
            </a:r>
            <a:r>
              <a:rPr lang="el-GR" sz="2600" b="1" dirty="0">
                <a:latin typeface="Calibri" pitchFamily="34" charset="0"/>
              </a:rPr>
              <a:t>Η περίπτωση της </a:t>
            </a:r>
            <a:r>
              <a:rPr lang="en-US" sz="2600" b="1" dirty="0">
                <a:latin typeface="Calibri" pitchFamily="34" charset="0"/>
              </a:rPr>
              <a:t>APPLE: </a:t>
            </a:r>
            <a:r>
              <a:rPr lang="el-GR" sz="2600" b="1" dirty="0">
                <a:latin typeface="Calibri" pitchFamily="34" charset="0"/>
              </a:rPr>
              <a:t>3</a:t>
            </a:r>
            <a:r>
              <a:rPr lang="en-US" sz="2600" b="1" dirty="0">
                <a:latin typeface="Calibri" pitchFamily="34" charset="0"/>
              </a:rPr>
              <a:t>/</a:t>
            </a:r>
            <a:r>
              <a:rPr lang="el-GR" sz="2600" b="1" dirty="0">
                <a:latin typeface="Calibri" pitchFamily="34" charset="0"/>
              </a:rPr>
              <a:t>3</a:t>
            </a:r>
          </a:p>
        </p:txBody>
      </p:sp>
      <p:pic>
        <p:nvPicPr>
          <p:cNvPr id="8" name="Picture 7" descr="Pestle Analysis Examples">
            <a:hlinkClick r:id="rId2"/>
          </p:cNvPr>
          <p:cNvPicPr/>
          <p:nvPr/>
        </p:nvPicPr>
        <p:blipFill>
          <a:blip r:embed="rId3" cstate="print"/>
          <a:srcRect/>
          <a:stretch>
            <a:fillRect/>
          </a:stretch>
        </p:blipFill>
        <p:spPr bwMode="auto">
          <a:xfrm>
            <a:off x="0" y="-27383"/>
            <a:ext cx="3923928" cy="688538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ΣΧΕΔΙΑΣΗ ΤΗΣ ΜΕΛΕΤΗΣ ΠΕΡΙΠΤΩΣΗΣ </a:t>
            </a:r>
            <a:br>
              <a:rPr lang="el-GR" sz="2800" b="1" dirty="0">
                <a:latin typeface="Calibri" pitchFamily="34" charset="0"/>
              </a:rPr>
            </a:br>
            <a:r>
              <a:rPr lang="el-GR" sz="2800" b="1" dirty="0">
                <a:solidFill>
                  <a:srgbClr val="0070C0"/>
                </a:solidFill>
                <a:latin typeface="Calibri" pitchFamily="34" charset="0"/>
              </a:rPr>
              <a:t>Σύνοψη ενδεικτικών πτυχών: 1/2</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0BC93E3E-1735-44F5-97B1-842214F331C8}" type="slidenum">
              <a:rPr lang="el-GR" smtClean="0"/>
              <a:pPr>
                <a:defRPr/>
              </a:pPr>
              <a:t>15</a:t>
            </a:fld>
            <a:endParaRPr lang="el-GR"/>
          </a:p>
        </p:txBody>
      </p:sp>
      <p:sp>
        <p:nvSpPr>
          <p:cNvPr id="29700" name="Content Placeholder 2"/>
          <p:cNvSpPr>
            <a:spLocks noGrp="1"/>
          </p:cNvSpPr>
          <p:nvPr>
            <p:ph sz="quarter" idx="1"/>
          </p:nvPr>
        </p:nvSpPr>
        <p:spPr>
          <a:xfrm>
            <a:off x="179388" y="1341438"/>
            <a:ext cx="8785225" cy="5516562"/>
          </a:xfrm>
        </p:spPr>
        <p:txBody>
          <a:bodyPr/>
          <a:lstStyle/>
          <a:p>
            <a:pPr marL="514350" indent="-514350">
              <a:buFont typeface="Georgia" pitchFamily="18" charset="0"/>
              <a:buAutoNum type="arabicPeriod"/>
            </a:pPr>
            <a:r>
              <a:rPr lang="el-GR" sz="2400" dirty="0">
                <a:latin typeface="Calibri" pitchFamily="34" charset="0"/>
              </a:rPr>
              <a:t>Ποιο είναι το προς μελέτη φαινόμενο; Προσδιορίστε την περίπτωση – Ποιο είναι το πλαίσιο;</a:t>
            </a:r>
          </a:p>
          <a:p>
            <a:pPr marL="514350" indent="-514350">
              <a:buFont typeface="Georgia" pitchFamily="18" charset="0"/>
              <a:buAutoNum type="arabicPeriod"/>
            </a:pPr>
            <a:r>
              <a:rPr lang="el-GR" sz="2400" dirty="0">
                <a:latin typeface="Calibri" pitchFamily="34" charset="0"/>
              </a:rPr>
              <a:t>Ποιες είναι οι ερευνητικές ερωτήσεις; </a:t>
            </a:r>
          </a:p>
          <a:p>
            <a:pPr marL="514350" indent="-514350">
              <a:buFont typeface="Georgia" pitchFamily="18" charset="0"/>
              <a:buAutoNum type="arabicPeriod"/>
            </a:pPr>
            <a:r>
              <a:rPr lang="el-GR" sz="2400" dirty="0">
                <a:latin typeface="Calibri" pitchFamily="34" charset="0"/>
              </a:rPr>
              <a:t>Ποιοι είναι οι βασικοί συντελεστές;</a:t>
            </a:r>
          </a:p>
          <a:p>
            <a:pPr marL="514350" indent="-514350">
              <a:buFont typeface="Georgia" pitchFamily="18" charset="0"/>
              <a:buAutoNum type="arabicPeriod"/>
            </a:pPr>
            <a:r>
              <a:rPr lang="el-GR" sz="2400" dirty="0">
                <a:latin typeface="Calibri" pitchFamily="34" charset="0"/>
              </a:rPr>
              <a:t>Ποιοι είναι οι βασικοί κοινωνικοί, οικονομικοί, περιβαλλοντικοί και πολιτικοί παράγοντες; (περιγράψτε το γενικό πλαίσιο)</a:t>
            </a:r>
          </a:p>
          <a:p>
            <a:pPr marL="514350" indent="-514350">
              <a:buFont typeface="Georgia" pitchFamily="18" charset="0"/>
              <a:buAutoNum type="arabicPeriod"/>
            </a:pPr>
            <a:r>
              <a:rPr lang="el-GR" sz="2400" dirty="0">
                <a:latin typeface="Calibri" pitchFamily="34" charset="0"/>
              </a:rPr>
              <a:t>Ποια δεδομένα θα χρειαστούν;</a:t>
            </a:r>
          </a:p>
          <a:p>
            <a:pPr marL="514350" indent="-514350">
              <a:buFont typeface="Georgia" pitchFamily="18" charset="0"/>
              <a:buAutoNum type="arabicPeriod"/>
            </a:pPr>
            <a:r>
              <a:rPr lang="el-GR" sz="2400" dirty="0">
                <a:latin typeface="Calibri" pitchFamily="34" charset="0"/>
              </a:rPr>
              <a:t>Πως θα συλλεχθούν τα δεδομένα;</a:t>
            </a:r>
          </a:p>
          <a:p>
            <a:pPr marL="514350" indent="-514350">
              <a:buFont typeface="Georgia" pitchFamily="18" charset="0"/>
              <a:buAutoNum type="arabicPeriod"/>
            </a:pPr>
            <a:r>
              <a:rPr lang="el-GR" sz="2400" dirty="0">
                <a:latin typeface="Calibri" pitchFamily="34" charset="0"/>
              </a:rPr>
              <a:t>Πως θα αναλυθούν τα δεδομένα;</a:t>
            </a:r>
          </a:p>
          <a:p>
            <a:pPr marL="514350" indent="-514350">
              <a:buFont typeface="Georgia" pitchFamily="18" charset="0"/>
              <a:buAutoNum type="arabicPeriod"/>
            </a:pPr>
            <a:r>
              <a:rPr lang="el-GR" sz="2400" dirty="0">
                <a:latin typeface="Calibri" pitchFamily="34" charset="0"/>
              </a:rPr>
              <a:t>Ποια θα είναι η χρησιμότητα των αποτελεσμάτων της μελέτης; Για ποιόν;</a:t>
            </a:r>
          </a:p>
          <a:p>
            <a:pPr marL="514350" indent="-514350">
              <a:buFont typeface="Georgia" pitchFamily="18" charset="0"/>
              <a:buAutoNum type="arabicPeriod"/>
            </a:pPr>
            <a:r>
              <a:rPr lang="el-GR" sz="2400" dirty="0">
                <a:latin typeface="Calibri" pitchFamily="34" charset="0"/>
              </a:rPr>
              <a:t>Πως θα διαδοθούν τα αποτελέσματα της μελέτης;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ΣΧΕΔΙΑΣΗ ΤΗΣ ΜΕΛΕΤΗΣ ΠΕΡΙΠΤΩΣΗΣ </a:t>
            </a:r>
            <a:br>
              <a:rPr lang="el-GR" sz="2800" b="1" dirty="0">
                <a:latin typeface="Calibri" pitchFamily="34" charset="0"/>
              </a:rPr>
            </a:br>
            <a:r>
              <a:rPr lang="el-GR" sz="2800" b="1" dirty="0">
                <a:solidFill>
                  <a:srgbClr val="0070C0"/>
                </a:solidFill>
                <a:latin typeface="Calibri" pitchFamily="34" charset="0"/>
              </a:rPr>
              <a:t>Σύνοψη ενδεικτικών πτυχών: 2/2</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0BC93E3E-1735-44F5-97B1-842214F331C8}" type="slidenum">
              <a:rPr lang="el-GR" smtClean="0"/>
              <a:pPr>
                <a:defRPr/>
              </a:pPr>
              <a:t>16</a:t>
            </a:fld>
            <a:endParaRPr lang="el-GR"/>
          </a:p>
        </p:txBody>
      </p:sp>
      <p:sp>
        <p:nvSpPr>
          <p:cNvPr id="29700" name="Content Placeholder 2"/>
          <p:cNvSpPr>
            <a:spLocks noGrp="1"/>
          </p:cNvSpPr>
          <p:nvPr>
            <p:ph sz="quarter" idx="1"/>
          </p:nvPr>
        </p:nvSpPr>
        <p:spPr>
          <a:xfrm>
            <a:off x="179388" y="1341438"/>
            <a:ext cx="8785225" cy="5516562"/>
          </a:xfrm>
        </p:spPr>
        <p:txBody>
          <a:bodyPr/>
          <a:lstStyle/>
          <a:p>
            <a:pPr marL="514350" indent="-514350"/>
            <a:r>
              <a:rPr lang="el-GR" sz="2400" b="1" dirty="0">
                <a:solidFill>
                  <a:srgbClr val="C00000"/>
                </a:solidFill>
                <a:latin typeface="Calibri" pitchFamily="34" charset="0"/>
              </a:rPr>
              <a:t>Συλλογή δεδομένων: </a:t>
            </a:r>
            <a:r>
              <a:rPr lang="el-GR" sz="2400" dirty="0">
                <a:latin typeface="Calibri" pitchFamily="34" charset="0"/>
              </a:rPr>
              <a:t>Τα δεδομένα θα συλλεχθούν από διάφορες πηγές, όπως:</a:t>
            </a:r>
          </a:p>
          <a:p>
            <a:pPr marL="788988" lvl="1" indent="-514350"/>
            <a:r>
              <a:rPr lang="el-GR" sz="2400" dirty="0">
                <a:latin typeface="Calibri" pitchFamily="34" charset="0"/>
              </a:rPr>
              <a:t>Διαδίκτυο</a:t>
            </a:r>
          </a:p>
          <a:p>
            <a:pPr marL="788988" lvl="1" indent="-514350"/>
            <a:r>
              <a:rPr lang="el-GR" sz="2400" dirty="0">
                <a:latin typeface="Calibri" pitchFamily="34" charset="0"/>
              </a:rPr>
              <a:t>Συνεντεύξεις</a:t>
            </a:r>
          </a:p>
          <a:p>
            <a:pPr marL="788988" lvl="1" indent="-514350"/>
            <a:r>
              <a:rPr lang="el-GR" sz="2400" dirty="0">
                <a:latin typeface="Calibri" pitchFamily="34" charset="0"/>
              </a:rPr>
              <a:t>Άλλες έντυπες πηγές </a:t>
            </a:r>
          </a:p>
          <a:p>
            <a:pPr marL="514350" indent="-514350"/>
            <a:endParaRPr lang="el-GR" sz="2400" b="1" dirty="0">
              <a:solidFill>
                <a:srgbClr val="C00000"/>
              </a:solidFill>
              <a:latin typeface="Calibri" pitchFamily="34" charset="0"/>
            </a:endParaRPr>
          </a:p>
          <a:p>
            <a:pPr marL="514350" indent="-514350"/>
            <a:r>
              <a:rPr lang="el-GR" sz="2400" b="1" dirty="0">
                <a:solidFill>
                  <a:srgbClr val="C00000"/>
                </a:solidFill>
                <a:latin typeface="Calibri" pitchFamily="34" charset="0"/>
              </a:rPr>
              <a:t>Συμβουλή</a:t>
            </a:r>
            <a:r>
              <a:rPr lang="el-GR" sz="2400" dirty="0">
                <a:latin typeface="Calibri" pitchFamily="34" charset="0"/>
              </a:rPr>
              <a:t>: Αναφορικά με τις συνεντεύξεις, είναι καλό να προετοιμαστεί ένα </a:t>
            </a:r>
            <a:r>
              <a:rPr lang="el-GR" sz="2400" b="1" dirty="0">
                <a:solidFill>
                  <a:srgbClr val="0070C0"/>
                </a:solidFill>
                <a:latin typeface="Calibri" pitchFamily="34" charset="0"/>
              </a:rPr>
              <a:t>δομημένο ερωτηματολόγιο </a:t>
            </a:r>
            <a:r>
              <a:rPr lang="el-GR" sz="2400" dirty="0">
                <a:latin typeface="Calibri" pitchFamily="34" charset="0"/>
              </a:rPr>
              <a:t>που για κάθε δομή (θέμα) θα περιλαμβάνει συγκεκριμένες ερωτήσεις. Τις ερωτήσεις αυτές θα τις απαντούν διάφοροι υπάλληλοι του οργανισμού έτσι ώστε να βλέπετε πως τις αντιλαμβάνονται τα διάφορα άτομα στην ιεραρχία της επιχείρησης. </a:t>
            </a:r>
          </a:p>
          <a:p>
            <a:pPr marL="514350" indent="-514350"/>
            <a:endParaRPr lang="el-GR" sz="24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ΔΡΑΣΤΗΡΙΟΤΗΤΕΣ</a:t>
            </a:r>
            <a:br>
              <a:rPr lang="el-GR" sz="2800" b="1" dirty="0">
                <a:latin typeface="Calibri" pitchFamily="34" charset="0"/>
              </a:rPr>
            </a:br>
            <a:r>
              <a:rPr lang="el-GR" sz="2800" b="1" dirty="0">
                <a:solidFill>
                  <a:srgbClr val="0070C0"/>
                </a:solidFill>
                <a:latin typeface="Calibri" pitchFamily="34" charset="0"/>
              </a:rPr>
              <a:t>Πτυχές δραστηριοτήτων: 1/3</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6FCC7A06-4592-4686-AEE2-1178DF8CDD93}" type="slidenum">
              <a:rPr lang="el-GR" smtClean="0"/>
              <a:pPr>
                <a:defRPr/>
              </a:pPr>
              <a:t>17</a:t>
            </a:fld>
            <a:endParaRPr lang="el-GR"/>
          </a:p>
        </p:txBody>
      </p:sp>
      <p:sp>
        <p:nvSpPr>
          <p:cNvPr id="32772" name="Content Placeholder 2"/>
          <p:cNvSpPr>
            <a:spLocks noGrp="1"/>
          </p:cNvSpPr>
          <p:nvPr>
            <p:ph sz="quarter" idx="1"/>
          </p:nvPr>
        </p:nvSpPr>
        <p:spPr>
          <a:xfrm>
            <a:off x="107950" y="1341438"/>
            <a:ext cx="9036050" cy="5516562"/>
          </a:xfrm>
        </p:spPr>
        <p:txBody>
          <a:bodyPr/>
          <a:lstStyle/>
          <a:p>
            <a:pPr marL="514350" indent="-514350"/>
            <a:r>
              <a:rPr lang="el-GR" sz="2400" b="1" dirty="0">
                <a:solidFill>
                  <a:srgbClr val="C00000"/>
                </a:solidFill>
                <a:latin typeface="Calibri" pitchFamily="34" charset="0"/>
              </a:rPr>
              <a:t>Κερδίζοντας είσοδο</a:t>
            </a:r>
          </a:p>
          <a:p>
            <a:pPr marL="514350" indent="-514350">
              <a:buFont typeface="Georgia" pitchFamily="18" charset="0"/>
              <a:buAutoNum type="arabicPeriod"/>
            </a:pPr>
            <a:r>
              <a:rPr lang="el-GR" sz="2400" dirty="0">
                <a:latin typeface="Calibri" pitchFamily="34" charset="0"/>
              </a:rPr>
              <a:t>Η πρόσβαση εξαρτάται από τα προσωπικά χαρακτηριστικά του ερευνητή και από το πως οι άλλοι αντιλαμβάνονται τον ερευνητή</a:t>
            </a:r>
          </a:p>
          <a:p>
            <a:pPr marL="514350" indent="-514350">
              <a:buFont typeface="Georgia" pitchFamily="18" charset="0"/>
              <a:buAutoNum type="arabicPeriod"/>
            </a:pPr>
            <a:r>
              <a:rPr lang="el-GR" sz="2400" dirty="0">
                <a:latin typeface="Calibri" pitchFamily="34" charset="0"/>
              </a:rPr>
              <a:t>Μπορεί να απαιτήσει σημαντικές διαπραγματεύσεις και συμβιβασμό</a:t>
            </a:r>
          </a:p>
          <a:p>
            <a:pPr marL="514350" indent="-514350">
              <a:buFont typeface="Georgia" pitchFamily="18" charset="0"/>
              <a:buAutoNum type="arabicPeriod"/>
            </a:pPr>
            <a:r>
              <a:rPr lang="el-GR" sz="2400" dirty="0">
                <a:latin typeface="Calibri" pitchFamily="34" charset="0"/>
              </a:rPr>
              <a:t>Η εμπιστοσύνη κερδίζεται, δεν δίνεται</a:t>
            </a:r>
          </a:p>
          <a:p>
            <a:pPr marL="514350" indent="-514350">
              <a:buFont typeface="Wingdings 2" pitchFamily="18" charset="2"/>
              <a:buNone/>
            </a:pPr>
            <a:endParaRPr lang="el-GR" sz="2400" b="1" dirty="0">
              <a:solidFill>
                <a:srgbClr val="C00000"/>
              </a:solidFill>
              <a:latin typeface="Calibri" pitchFamily="34" charset="0"/>
            </a:endParaRPr>
          </a:p>
          <a:p>
            <a:pPr marL="514350" indent="-514350"/>
            <a:r>
              <a:rPr lang="el-GR" sz="2400" b="1" dirty="0">
                <a:solidFill>
                  <a:srgbClr val="C00000"/>
                </a:solidFill>
                <a:latin typeface="Calibri" pitchFamily="34" charset="0"/>
              </a:rPr>
              <a:t>Επικοινωνώντας με δυνητικούς συμμετέχοντες στην έρευνα</a:t>
            </a:r>
          </a:p>
          <a:p>
            <a:pPr marL="514350" indent="-514350">
              <a:buFont typeface="Georgia" pitchFamily="18" charset="0"/>
              <a:buAutoNum type="arabicPeriod"/>
            </a:pPr>
            <a:r>
              <a:rPr lang="el-GR" sz="2400" dirty="0">
                <a:latin typeface="Calibri" pitchFamily="34" charset="0"/>
              </a:rPr>
              <a:t>Απόκτηση πρόσβασης</a:t>
            </a:r>
          </a:p>
          <a:p>
            <a:pPr marL="514350" indent="-514350">
              <a:buFont typeface="Georgia" pitchFamily="18" charset="0"/>
              <a:buAutoNum type="arabicPeriod"/>
            </a:pPr>
            <a:r>
              <a:rPr lang="el-GR" sz="2400" dirty="0">
                <a:latin typeface="Calibri" pitchFamily="34" charset="0"/>
              </a:rPr>
              <a:t>Ζητήματα οικοδόμησης εμπιστοσύνης και διασφάλισης του απορρήτου και της ανωνυμίας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ΠΟΙΟΤΙΚΕΣ ΜΕΘΟΔΟΙ</a:t>
            </a:r>
            <a:br>
              <a:rPr lang="el-GR" sz="2800" b="1" dirty="0">
                <a:latin typeface="Calibri" pitchFamily="34" charset="0"/>
              </a:rPr>
            </a:br>
            <a:r>
              <a:rPr lang="el-GR" sz="2800" b="1" dirty="0">
                <a:solidFill>
                  <a:srgbClr val="0070C0"/>
                </a:solidFill>
                <a:latin typeface="Calibri" pitchFamily="34" charset="0"/>
              </a:rPr>
              <a:t>Πτυχές δραστηριοτήτων : 2/3</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7989D678-905C-4B22-8410-9B0F751E5EDC}" type="slidenum">
              <a:rPr lang="el-GR" smtClean="0"/>
              <a:pPr>
                <a:defRPr/>
              </a:pPr>
              <a:t>18</a:t>
            </a:fld>
            <a:endParaRPr lang="el-GR"/>
          </a:p>
        </p:txBody>
      </p:sp>
      <p:sp>
        <p:nvSpPr>
          <p:cNvPr id="33796" name="Content Placeholder 2"/>
          <p:cNvSpPr>
            <a:spLocks noGrp="1"/>
          </p:cNvSpPr>
          <p:nvPr>
            <p:ph sz="quarter" idx="1"/>
          </p:nvPr>
        </p:nvSpPr>
        <p:spPr>
          <a:xfrm>
            <a:off x="0" y="1268413"/>
            <a:ext cx="9144000" cy="5589587"/>
          </a:xfrm>
        </p:spPr>
        <p:txBody>
          <a:bodyPr/>
          <a:lstStyle/>
          <a:p>
            <a:pPr marL="514350" indent="-514350"/>
            <a:r>
              <a:rPr lang="el-GR" sz="2000" b="1" dirty="0">
                <a:solidFill>
                  <a:srgbClr val="C00000"/>
                </a:solidFill>
                <a:latin typeface="Calibri" pitchFamily="34" charset="0"/>
              </a:rPr>
              <a:t>Επιλέγοντας συμμετέχοντες</a:t>
            </a:r>
          </a:p>
          <a:p>
            <a:pPr marL="514350" indent="-514350">
              <a:buFont typeface="Georgia" pitchFamily="18" charset="0"/>
              <a:buAutoNum type="arabicPeriod"/>
            </a:pPr>
            <a:r>
              <a:rPr lang="el-GR" sz="2000" dirty="0">
                <a:latin typeface="Calibri" pitchFamily="34" charset="0"/>
              </a:rPr>
              <a:t>Ο στόχος είναι να αποκτήσετε τη βαθύτερη δυνατή κατανόηση του χώρου που μελετάτε</a:t>
            </a:r>
          </a:p>
          <a:p>
            <a:pPr marL="514350" indent="-514350">
              <a:buFont typeface="Georgia" pitchFamily="18" charset="0"/>
              <a:buAutoNum type="arabicPeriod"/>
            </a:pPr>
            <a:r>
              <a:rPr lang="el-GR" sz="2000" dirty="0">
                <a:latin typeface="Calibri" pitchFamily="34" charset="0"/>
              </a:rPr>
              <a:t>Απαιτεί τον προσδιορισμό των συμμετεχόντων οι οποίοι μπορούν να παρέχουν πληροφορίες σχετικά με το συγκεκριμένο θέμα και τον χώρο που μελετάτε</a:t>
            </a:r>
          </a:p>
          <a:p>
            <a:pPr marL="514350" indent="-514350">
              <a:buFont typeface="Georgia" pitchFamily="18" charset="0"/>
              <a:buAutoNum type="arabicPeriod"/>
            </a:pPr>
            <a:r>
              <a:rPr lang="el-GR" sz="2000" dirty="0">
                <a:latin typeface="Calibri" pitchFamily="34" charset="0"/>
              </a:rPr>
              <a:t>Είναι γεμάτη με δυσκολίες ο προσδιορισμός και η επιλογή του κατάλληλου αριθμού των συμμετεχόντων οι οποίοι μπορούν να παρέχουν χρήσιμες πληροφορίες σχετικά με το συγκεκριμένο θέμα και τον χώρο που μελετάτε</a:t>
            </a:r>
          </a:p>
          <a:p>
            <a:pPr marL="514350" indent="-514350">
              <a:buFont typeface="Georgia" pitchFamily="18" charset="0"/>
              <a:buAutoNum type="arabicPeriod"/>
            </a:pPr>
            <a:r>
              <a:rPr lang="el-GR" sz="2000" dirty="0">
                <a:latin typeface="Calibri" pitchFamily="34" charset="0"/>
              </a:rPr>
              <a:t>Χρησιμοποιεί σκόπιμη (π.χ. όχι τυχαία) δειγματοληψία</a:t>
            </a:r>
          </a:p>
          <a:p>
            <a:pPr marL="514350" indent="-514350">
              <a:buFont typeface="Georgia" pitchFamily="18" charset="0"/>
              <a:buAutoNum type="arabicPeriod"/>
            </a:pPr>
            <a:r>
              <a:rPr lang="el-GR" sz="2000" dirty="0">
                <a:latin typeface="Calibri" pitchFamily="34" charset="0"/>
              </a:rPr>
              <a:t>Ο αριθμός των συμμετεχόντων είναι αρκετός όταν:</a:t>
            </a:r>
          </a:p>
          <a:p>
            <a:pPr marL="788988" lvl="1" indent="-514350"/>
            <a:r>
              <a:rPr lang="el-GR" sz="2000" dirty="0">
                <a:latin typeface="Calibri" pitchFamily="34" charset="0"/>
              </a:rPr>
              <a:t>ο βαθμός στον οποίο οι συμμετέχοντες επιλέγονται αντιπροσωπεύουν το φάσμα των πιθανών συμμετεχόντων στον χώρο</a:t>
            </a:r>
          </a:p>
          <a:p>
            <a:pPr marL="788988" lvl="1" indent="-514350"/>
            <a:r>
              <a:rPr lang="el-GR" sz="2000" dirty="0">
                <a:latin typeface="Calibri" pitchFamily="34" charset="0"/>
              </a:rPr>
              <a:t>τα στοιχεία που συγκεντρώνονται αρχίζουν να είναι περιττά («</a:t>
            </a:r>
            <a:r>
              <a:rPr lang="el-GR" sz="2000" b="1" dirty="0">
                <a:solidFill>
                  <a:srgbClr val="0070C0"/>
                </a:solidFill>
                <a:latin typeface="Calibri" pitchFamily="34" charset="0"/>
              </a:rPr>
              <a:t>κορεσμός των δεδομένων</a:t>
            </a:r>
            <a:r>
              <a:rPr lang="el-GR" sz="2000" dirty="0">
                <a:latin typeface="Calibri" pitchFamily="34" charset="0"/>
              </a:rPr>
              <a:t>»)</a:t>
            </a:r>
          </a:p>
          <a:p>
            <a:pPr marL="514350" indent="-514350"/>
            <a:endParaRPr lang="el-GR" sz="2000"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ΠΟΙΟΤΙΚΕΣ ΜΕΘΟΔΟΙ</a:t>
            </a:r>
            <a:br>
              <a:rPr lang="el-GR" sz="2800" b="1" dirty="0">
                <a:latin typeface="Calibri" pitchFamily="34" charset="0"/>
              </a:rPr>
            </a:br>
            <a:r>
              <a:rPr lang="el-GR" sz="2800" b="1" dirty="0">
                <a:solidFill>
                  <a:srgbClr val="0070C0"/>
                </a:solidFill>
                <a:latin typeface="Calibri" pitchFamily="34" charset="0"/>
              </a:rPr>
              <a:t>Πτυχές της δραστηριοτήτων : 3/3</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24FD66FC-3076-4091-BF25-A64CB5994C6A}" type="slidenum">
              <a:rPr lang="el-GR" smtClean="0"/>
              <a:pPr>
                <a:defRPr/>
              </a:pPr>
              <a:t>19</a:t>
            </a:fld>
            <a:endParaRPr lang="el-GR"/>
          </a:p>
        </p:txBody>
      </p:sp>
      <p:sp>
        <p:nvSpPr>
          <p:cNvPr id="29700" name="Content Placeholder 2"/>
          <p:cNvSpPr>
            <a:spLocks noGrp="1"/>
          </p:cNvSpPr>
          <p:nvPr>
            <p:ph sz="quarter" idx="1"/>
          </p:nvPr>
        </p:nvSpPr>
        <p:spPr>
          <a:xfrm>
            <a:off x="107950" y="1341438"/>
            <a:ext cx="9036050" cy="5516562"/>
          </a:xfrm>
        </p:spPr>
        <p:txBody>
          <a:bodyPr/>
          <a:lstStyle/>
          <a:p>
            <a:pPr marL="541338" indent="-541338">
              <a:defRPr/>
            </a:pPr>
            <a:r>
              <a:rPr lang="el-GR" sz="2300" b="1" dirty="0">
                <a:solidFill>
                  <a:srgbClr val="C00000"/>
                </a:solidFill>
                <a:latin typeface="Calibri" pitchFamily="34" charset="0"/>
              </a:rPr>
              <a:t>Ενισχύοντας την εγκυρότητα και τη μείωση της μεροληψίας</a:t>
            </a:r>
          </a:p>
          <a:p>
            <a:pPr marL="541338" indent="-541338">
              <a:buFont typeface="+mj-lt"/>
              <a:buAutoNum type="arabicPeriod"/>
              <a:defRPr/>
            </a:pPr>
            <a:r>
              <a:rPr lang="el-GR" sz="2300" b="1" dirty="0">
                <a:solidFill>
                  <a:srgbClr val="0070C0"/>
                </a:solidFill>
                <a:latin typeface="Calibri" pitchFamily="34" charset="0"/>
              </a:rPr>
              <a:t>Μεροληψία παρατηρητή</a:t>
            </a:r>
            <a:r>
              <a:rPr lang="el-GR" sz="2300" dirty="0">
                <a:latin typeface="Calibri" pitchFamily="34" charset="0"/>
              </a:rPr>
              <a:t>: μη έγκυρες πληροφορίες που προκύπτουν από την προοπτική που ο ερευνητής φέρνει στη μελέτη και επιβάλλει σε αυτήν</a:t>
            </a:r>
          </a:p>
          <a:p>
            <a:pPr marL="541338" indent="-541338">
              <a:buFont typeface="+mj-lt"/>
              <a:buAutoNum type="arabicPeriod"/>
              <a:defRPr/>
            </a:pPr>
            <a:r>
              <a:rPr lang="el-GR" sz="2300" b="1" dirty="0">
                <a:solidFill>
                  <a:srgbClr val="0070C0"/>
                </a:solidFill>
                <a:latin typeface="Calibri" pitchFamily="34" charset="0"/>
              </a:rPr>
              <a:t>Επιδράσεις παρατηρητή</a:t>
            </a:r>
            <a:r>
              <a:rPr lang="el-GR" sz="2300" dirty="0">
                <a:latin typeface="Calibri" pitchFamily="34" charset="0"/>
              </a:rPr>
              <a:t>: ο αντίκτυπος της συμμετοχής του παρατηρητή για το χώρο ή τους συμμετέχοντες που μελετώνται</a:t>
            </a:r>
          </a:p>
          <a:p>
            <a:pPr marL="514350" indent="-514350">
              <a:defRPr/>
            </a:pPr>
            <a:r>
              <a:rPr lang="el-GR" sz="2300" b="1" dirty="0">
                <a:solidFill>
                  <a:srgbClr val="C00000"/>
                </a:solidFill>
                <a:latin typeface="Calibri" pitchFamily="34" charset="0"/>
              </a:rPr>
              <a:t>Εγκαταλείποντας το πεδίο </a:t>
            </a:r>
          </a:p>
          <a:p>
            <a:pPr marL="514350" indent="-514350">
              <a:buFont typeface="+mj-lt"/>
              <a:buAutoNum type="arabicPeriod"/>
              <a:defRPr/>
            </a:pPr>
            <a:r>
              <a:rPr lang="el-GR" sz="2300" dirty="0">
                <a:latin typeface="Calibri" pitchFamily="34" charset="0"/>
              </a:rPr>
              <a:t>Το ερώτημα είναι πότε και πως θα αποχωρήσετε</a:t>
            </a:r>
          </a:p>
          <a:p>
            <a:pPr marL="788988" lvl="1" indent="-514350">
              <a:defRPr/>
            </a:pPr>
            <a:r>
              <a:rPr lang="el-GR" sz="2300" dirty="0">
                <a:latin typeface="Calibri" pitchFamily="34" charset="0"/>
              </a:rPr>
              <a:t>Οι δεσμοί που σχηματίζονται με τους συμμετέχοντες στην μελέτη δυσχεραίνουν την έξοδο από τον χώρο</a:t>
            </a:r>
          </a:p>
          <a:p>
            <a:pPr marL="788988" lvl="1" indent="-514350">
              <a:defRPr/>
            </a:pPr>
            <a:r>
              <a:rPr lang="el-GR" sz="2300" dirty="0">
                <a:latin typeface="Calibri" pitchFamily="34" charset="0"/>
              </a:rPr>
              <a:t>Χρονικοί περιορισμοί</a:t>
            </a:r>
          </a:p>
          <a:p>
            <a:pPr marL="788988" lvl="1" indent="-514350">
              <a:defRPr/>
            </a:pPr>
            <a:r>
              <a:rPr lang="el-GR" sz="2300" dirty="0">
                <a:latin typeface="Calibri" pitchFamily="34" charset="0"/>
              </a:rPr>
              <a:t>Όταν η ποσότητα των προσιτών δεδομένων είναι επαρκής</a:t>
            </a:r>
          </a:p>
          <a:p>
            <a:pPr marL="182563" indent="-182563">
              <a:defRPr/>
            </a:pPr>
            <a:endParaRPr lang="el-GR" sz="2300" b="1" dirty="0">
              <a:solidFill>
                <a:srgbClr val="C00000"/>
              </a:solidFill>
              <a:latin typeface="Calibri" pitchFamily="34" charset="0"/>
            </a:endParaRPr>
          </a:p>
          <a:p>
            <a:pPr marL="182563" indent="-182563">
              <a:defRPr/>
            </a:pPr>
            <a:endParaRPr lang="el-GR" sz="2300" b="1" dirty="0">
              <a:solidFill>
                <a:srgbClr val="C00000"/>
              </a:solidFill>
              <a:latin typeface="Calibri" pitchFamily="34" charset="0"/>
            </a:endParaRPr>
          </a:p>
          <a:p>
            <a:pPr marL="182563" indent="-182563">
              <a:defRPr/>
            </a:pPr>
            <a:endParaRPr lang="el-GR" sz="2300" b="1" dirty="0">
              <a:solidFill>
                <a:srgbClr val="C00000"/>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Βασικές έννοιες: 1/2</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0963ADF8-E169-4834-854D-8C066BD55AAE}" type="slidenum">
              <a:rPr lang="el-GR" smtClean="0"/>
              <a:pPr>
                <a:defRPr/>
              </a:pPr>
              <a:t>2</a:t>
            </a:fld>
            <a:endParaRPr lang="el-GR"/>
          </a:p>
        </p:txBody>
      </p:sp>
      <p:sp>
        <p:nvSpPr>
          <p:cNvPr id="19460" name="Content Placeholder 2"/>
          <p:cNvSpPr>
            <a:spLocks noGrp="1"/>
          </p:cNvSpPr>
          <p:nvPr>
            <p:ph sz="quarter" idx="1"/>
          </p:nvPr>
        </p:nvSpPr>
        <p:spPr>
          <a:xfrm>
            <a:off x="179388" y="1341438"/>
            <a:ext cx="8856662" cy="5040312"/>
          </a:xfrm>
        </p:spPr>
        <p:txBody>
          <a:bodyPr/>
          <a:lstStyle/>
          <a:p>
            <a:pPr marL="266700" indent="-266700">
              <a:tabLst>
                <a:tab pos="266700" algn="l"/>
              </a:tabLst>
            </a:pPr>
            <a:r>
              <a:rPr lang="el-GR" sz="2300" b="1" dirty="0">
                <a:solidFill>
                  <a:srgbClr val="C00000"/>
                </a:solidFill>
                <a:latin typeface="Calibri" pitchFamily="34" charset="0"/>
              </a:rPr>
              <a:t>Μελέτη περίπτωσης </a:t>
            </a:r>
            <a:r>
              <a:rPr lang="el-GR" sz="2300" dirty="0">
                <a:latin typeface="Calibri" pitchFamily="34" charset="0"/>
              </a:rPr>
              <a:t>(</a:t>
            </a:r>
            <a:r>
              <a:rPr lang="en-US" sz="2300" dirty="0">
                <a:latin typeface="Calibri" pitchFamily="34" charset="0"/>
              </a:rPr>
              <a:t>case study</a:t>
            </a:r>
            <a:r>
              <a:rPr lang="el-GR" sz="2300" dirty="0">
                <a:latin typeface="Calibri" pitchFamily="34" charset="0"/>
              </a:rPr>
              <a:t>) είναι η εντατική και λεπτομερής διερεύνηση ατόμων, ομάδων ενός οργανισμού, ή του οργανισμού στο σύνολό του. </a:t>
            </a:r>
          </a:p>
          <a:p>
            <a:pPr marL="266700" indent="-266700">
              <a:tabLst>
                <a:tab pos="266700" algn="l"/>
              </a:tabLst>
            </a:pPr>
            <a:r>
              <a:rPr lang="el-GR" sz="2300" dirty="0">
                <a:latin typeface="Calibri" pitchFamily="34" charset="0"/>
              </a:rPr>
              <a:t>Στόχος της μελέτης περίπτωσης είναι η συγκέντρωση πολλών και με ακρίβεια στοιχείων. Αυτά βοηθούν τον μελετητή να προσδιορίσει τη σειρά των γεγονότων στο θέμα που διερευνά, να αιτιολογήσει την αιτιώδη σχέση μεταξύ μεταβλητών, και να φωτίσει έτσι το μαύρο κουτί που πιθανόν υπάρχει στις σχέσεις αυτές. </a:t>
            </a:r>
          </a:p>
          <a:p>
            <a:pPr marL="266700" indent="-266700">
              <a:tabLst>
                <a:tab pos="266700" algn="l"/>
              </a:tabLst>
            </a:pPr>
            <a:r>
              <a:rPr lang="el-GR" sz="2300" dirty="0">
                <a:latin typeface="Calibri" pitchFamily="34" charset="0"/>
              </a:rPr>
              <a:t>Στις περιπτώσεις που τα στοιχεία που συλλέγονται εκτείνονται σε περισσότερες από μία χρονικές περιόδους, η όλη διαδικασία αναφέρεται ως </a:t>
            </a:r>
            <a:r>
              <a:rPr lang="el-GR" sz="2300" b="1" i="1" dirty="0">
                <a:solidFill>
                  <a:srgbClr val="C00000"/>
                </a:solidFill>
                <a:latin typeface="Calibri" pitchFamily="34" charset="0"/>
              </a:rPr>
              <a:t>διαμήκεις μελέτες</a:t>
            </a:r>
            <a:r>
              <a:rPr lang="el-GR" sz="2300" b="1" dirty="0">
                <a:solidFill>
                  <a:srgbClr val="C00000"/>
                </a:solidFill>
                <a:latin typeface="Calibri" pitchFamily="34" charset="0"/>
              </a:rPr>
              <a:t> </a:t>
            </a:r>
            <a:r>
              <a:rPr lang="el-GR" sz="2300" dirty="0">
                <a:latin typeface="Calibri" pitchFamily="34" charset="0"/>
              </a:rPr>
              <a:t>(</a:t>
            </a:r>
            <a:r>
              <a:rPr lang="en-US" sz="2300" dirty="0">
                <a:latin typeface="Calibri" pitchFamily="34" charset="0"/>
              </a:rPr>
              <a:t>longitudinal studies</a:t>
            </a:r>
            <a:r>
              <a:rPr lang="el-GR" sz="2300" dirty="0">
                <a:latin typeface="Calibri" pitchFamily="34" charset="0"/>
              </a:rPr>
              <a:t>).</a:t>
            </a:r>
          </a:p>
          <a:p>
            <a:pPr marL="266700" indent="-266700">
              <a:tabLst>
                <a:tab pos="266700" algn="l"/>
              </a:tabLst>
            </a:pPr>
            <a:endParaRPr lang="el-GR" sz="23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 ΘΕΜΑΤΟΣ: 2/3</a:t>
            </a:r>
            <a:br>
              <a:rPr lang="el-GR" sz="2800" b="1" dirty="0">
                <a:latin typeface="Calibri" pitchFamily="34" charset="0"/>
              </a:rPr>
            </a:br>
            <a:r>
              <a:rPr lang="el-GR" sz="2800" b="1" dirty="0">
                <a:solidFill>
                  <a:srgbClr val="0070C0"/>
                </a:solidFill>
                <a:latin typeface="Calibri" pitchFamily="34" charset="0"/>
              </a:rPr>
              <a:t>Οδηγίες συγγραφής</a:t>
            </a:r>
            <a:r>
              <a:rPr lang="en-US" sz="2800" b="1" dirty="0">
                <a:solidFill>
                  <a:srgbClr val="0070C0"/>
                </a:solidFill>
                <a:latin typeface="Calibri" pitchFamily="34" charset="0"/>
              </a:rPr>
              <a:t> (</a:t>
            </a:r>
            <a:r>
              <a:rPr lang="el-GR" sz="2800" b="1" dirty="0">
                <a:solidFill>
                  <a:srgbClr val="0070C0"/>
                </a:solidFill>
                <a:latin typeface="Calibri" pitchFamily="34" charset="0"/>
              </a:rPr>
              <a:t>τμήματα εργασίας) </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40C05368-C581-420F-9557-AD227A936AB8}" type="slidenum">
              <a:rPr lang="el-GR" smtClean="0"/>
              <a:pPr>
                <a:defRPr/>
              </a:pPr>
              <a:t>20</a:t>
            </a:fld>
            <a:endParaRPr lang="el-GR"/>
          </a:p>
        </p:txBody>
      </p:sp>
      <p:sp>
        <p:nvSpPr>
          <p:cNvPr id="38916" name="Content Placeholder 2"/>
          <p:cNvSpPr>
            <a:spLocks noGrp="1"/>
          </p:cNvSpPr>
          <p:nvPr>
            <p:ph sz="quarter" idx="1"/>
          </p:nvPr>
        </p:nvSpPr>
        <p:spPr>
          <a:xfrm>
            <a:off x="0" y="1340769"/>
            <a:ext cx="9144000" cy="5517232"/>
          </a:xfrm>
        </p:spPr>
        <p:txBody>
          <a:bodyPr/>
          <a:lstStyle/>
          <a:p>
            <a:pPr marL="457200" indent="-457200"/>
            <a:r>
              <a:rPr lang="el-GR" sz="2100" dirty="0">
                <a:latin typeface="Calibri" pitchFamily="34" charset="0"/>
              </a:rPr>
              <a:t>Αφού επιλέξετε έναν οργανισμό που δραστηριοποιείται στην Ελλάδα, και ακολουθώντας τη «</a:t>
            </a:r>
            <a:r>
              <a:rPr lang="el-GR" sz="2100" b="1" dirty="0">
                <a:solidFill>
                  <a:srgbClr val="C00000"/>
                </a:solidFill>
                <a:latin typeface="Calibri" pitchFamily="34" charset="0"/>
              </a:rPr>
              <a:t>Μεθοδολογία Ανάλυσης Περίπτωσης</a:t>
            </a:r>
            <a:r>
              <a:rPr lang="el-GR" sz="2100" dirty="0">
                <a:latin typeface="Calibri" pitchFamily="34" charset="0"/>
              </a:rPr>
              <a:t>», καλείστε να διαμορφώσετε τα παρακάτω </a:t>
            </a:r>
            <a:r>
              <a:rPr lang="el-GR" sz="2100" u="sng" dirty="0">
                <a:latin typeface="Calibri" pitchFamily="34" charset="0"/>
              </a:rPr>
              <a:t>ενδεικτικά</a:t>
            </a:r>
            <a:r>
              <a:rPr lang="el-GR" sz="2100" dirty="0">
                <a:latin typeface="Calibri" pitchFamily="34" charset="0"/>
              </a:rPr>
              <a:t> (και όχι υποχρεωτικά) τμήματα:</a:t>
            </a:r>
          </a:p>
          <a:p>
            <a:pPr marL="457200" indent="-457200">
              <a:buFont typeface="Georgia" pitchFamily="18" charset="0"/>
              <a:buAutoNum type="arabicPeriod"/>
            </a:pPr>
            <a:r>
              <a:rPr lang="el-GR" sz="2100" dirty="0">
                <a:latin typeface="Calibri" pitchFamily="34" charset="0"/>
              </a:rPr>
              <a:t>Ιστορική αναδρομή του οργανισμού</a:t>
            </a:r>
          </a:p>
          <a:p>
            <a:pPr marL="457200" indent="-457200">
              <a:buFont typeface="Georgia" pitchFamily="18" charset="0"/>
              <a:buAutoNum type="arabicPeriod"/>
            </a:pPr>
            <a:r>
              <a:rPr lang="el-GR" sz="2100" dirty="0">
                <a:latin typeface="Calibri" pitchFamily="34" charset="0"/>
              </a:rPr>
              <a:t>Εταιρικό προφίλ</a:t>
            </a:r>
          </a:p>
          <a:p>
            <a:pPr marL="457200" indent="-457200">
              <a:buFont typeface="Georgia" pitchFamily="18" charset="0"/>
              <a:buAutoNum type="arabicPeriod"/>
            </a:pPr>
            <a:r>
              <a:rPr lang="el-GR" sz="2100" dirty="0">
                <a:latin typeface="Calibri" pitchFamily="34" charset="0"/>
              </a:rPr>
              <a:t>Ανάλυση δομών και συστημάτων</a:t>
            </a:r>
          </a:p>
          <a:p>
            <a:pPr marL="457200" indent="-457200">
              <a:buFont typeface="Georgia" pitchFamily="18" charset="0"/>
              <a:buAutoNum type="arabicPeriod"/>
            </a:pPr>
            <a:r>
              <a:rPr lang="el-GR" sz="2100" dirty="0">
                <a:latin typeface="Calibri" pitchFamily="34" charset="0"/>
              </a:rPr>
              <a:t>Ποιο είναι το πρόβλημα (</a:t>
            </a:r>
            <a:r>
              <a:rPr lang="el-GR" sz="2100" b="1" dirty="0">
                <a:solidFill>
                  <a:srgbClr val="C00000"/>
                </a:solidFill>
                <a:latin typeface="Calibri" pitchFamily="34" charset="0"/>
              </a:rPr>
              <a:t>θέμα</a:t>
            </a:r>
            <a:r>
              <a:rPr lang="el-GR" sz="2100" dirty="0">
                <a:latin typeface="Calibri" pitchFamily="34" charset="0"/>
              </a:rPr>
              <a:t>) που απασχολεί τον οργανισμό</a:t>
            </a:r>
          </a:p>
          <a:p>
            <a:pPr marL="457200" indent="-457200">
              <a:buFont typeface="Georgia" pitchFamily="18" charset="0"/>
              <a:buAutoNum type="arabicPeriod"/>
            </a:pPr>
            <a:r>
              <a:rPr lang="el-GR" sz="2100" dirty="0">
                <a:latin typeface="Calibri" pitchFamily="34" charset="0"/>
              </a:rPr>
              <a:t>Πώς συγκεντρώθηκαν τα απαραίτητα δεδομένα (π.χ., έγγραφα, συνεντεύξεις, διαδίκτυο)</a:t>
            </a:r>
          </a:p>
          <a:p>
            <a:pPr marL="457200" indent="-457200">
              <a:buFont typeface="Georgia" pitchFamily="18" charset="0"/>
              <a:buAutoNum type="arabicPeriod"/>
            </a:pPr>
            <a:r>
              <a:rPr lang="el-GR" sz="2100" dirty="0">
                <a:latin typeface="Calibri" pitchFamily="34" charset="0"/>
              </a:rPr>
              <a:t>Ποιοι έλαβαν μέρος στην έρευνα (π.χ., προϊστάμενοι, εργαζόμενοι)</a:t>
            </a:r>
          </a:p>
          <a:p>
            <a:pPr marL="457200" indent="-457200">
              <a:buFont typeface="Georgia" pitchFamily="18" charset="0"/>
              <a:buAutoNum type="arabicPeriod"/>
            </a:pPr>
            <a:r>
              <a:rPr lang="el-GR" sz="2100" dirty="0">
                <a:latin typeface="Calibri" pitchFamily="34" charset="0"/>
              </a:rPr>
              <a:t>Ποιες διαδικασίες ακολούθησε ο οργανισμός για την αντιμετώπιση του προβλήματος (</a:t>
            </a:r>
            <a:r>
              <a:rPr lang="el-GR" sz="2100" b="1" dirty="0">
                <a:solidFill>
                  <a:srgbClr val="C00000"/>
                </a:solidFill>
                <a:latin typeface="Calibri" pitchFamily="34" charset="0"/>
              </a:rPr>
              <a:t>θέματος</a:t>
            </a:r>
            <a:r>
              <a:rPr lang="el-GR" sz="2100" dirty="0">
                <a:latin typeface="Calibri" pitchFamily="34" charset="0"/>
              </a:rPr>
              <a:t>) που τον απασχολεί</a:t>
            </a:r>
          </a:p>
          <a:p>
            <a:pPr marL="457200" indent="-457200">
              <a:buFont typeface="Georgia" pitchFamily="18" charset="0"/>
              <a:buAutoNum type="arabicPeriod"/>
            </a:pPr>
            <a:r>
              <a:rPr lang="el-GR" sz="2100" dirty="0">
                <a:latin typeface="Calibri" pitchFamily="34" charset="0"/>
              </a:rPr>
              <a:t>Προτάσεις - Συμπεράσματα   </a:t>
            </a:r>
          </a:p>
          <a:p>
            <a:pPr marL="457200" indent="-457200">
              <a:buFont typeface="Georgia" pitchFamily="18" charset="0"/>
              <a:buAutoNum type="arabicPeriod"/>
            </a:pPr>
            <a:r>
              <a:rPr lang="el-GR" sz="2100" dirty="0">
                <a:latin typeface="Calibri" pitchFamily="34" charset="0"/>
              </a:rPr>
              <a:t>Βιβλιογραφία</a:t>
            </a:r>
          </a:p>
          <a:p>
            <a:pPr marL="457200" indent="-457200">
              <a:buFont typeface="Georgia" pitchFamily="18" charset="0"/>
              <a:buAutoNum type="arabicPeriod"/>
            </a:pPr>
            <a:endParaRPr lang="el-GR" sz="2100" dirty="0">
              <a:latin typeface="Calibri" pitchFamily="34" charset="0"/>
            </a:endParaRPr>
          </a:p>
          <a:p>
            <a:pPr marL="457200" indent="-457200">
              <a:buFont typeface="Georgia" pitchFamily="18" charset="0"/>
              <a:buAutoNum type="arabicPeriod"/>
            </a:pPr>
            <a:endParaRPr lang="el-GR" sz="2100" dirty="0">
              <a:latin typeface="Calibri" pitchFamily="34" charset="0"/>
            </a:endParaRPr>
          </a:p>
          <a:p>
            <a:pPr marL="457200" indent="-457200">
              <a:buFont typeface="Georgia" pitchFamily="18" charset="0"/>
              <a:buAutoNum type="arabicPeriod"/>
            </a:pPr>
            <a:endParaRPr lang="el-GR" sz="2100"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 ΘΕΜΑΤΟΣ: 3/3</a:t>
            </a:r>
            <a:br>
              <a:rPr lang="el-GR" sz="2800" b="1" dirty="0">
                <a:latin typeface="Calibri" pitchFamily="34" charset="0"/>
              </a:rPr>
            </a:br>
            <a:r>
              <a:rPr lang="el-GR" sz="2800" b="1" dirty="0">
                <a:solidFill>
                  <a:srgbClr val="0070C0"/>
                </a:solidFill>
                <a:latin typeface="Calibri" pitchFamily="34" charset="0"/>
              </a:rPr>
              <a:t>Υποστηρικτικά ερωτήματα που βοηθούν </a:t>
            </a:r>
            <a:r>
              <a:rPr lang="el-GR" sz="2800" b="1">
                <a:solidFill>
                  <a:srgbClr val="0070C0"/>
                </a:solidFill>
                <a:latin typeface="Calibri" pitchFamily="34" charset="0"/>
              </a:rPr>
              <a:t>την μελέτη</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B5397AB3-3B0B-484A-B96B-B26AD5B1E03D}" type="slidenum">
              <a:rPr lang="el-GR" smtClean="0"/>
              <a:pPr>
                <a:defRPr/>
              </a:pPr>
              <a:t>21</a:t>
            </a:fld>
            <a:endParaRPr lang="el-GR"/>
          </a:p>
        </p:txBody>
      </p:sp>
      <p:sp>
        <p:nvSpPr>
          <p:cNvPr id="39940" name="Content Placeholder 2"/>
          <p:cNvSpPr>
            <a:spLocks noGrp="1"/>
          </p:cNvSpPr>
          <p:nvPr>
            <p:ph sz="quarter" idx="1"/>
          </p:nvPr>
        </p:nvSpPr>
        <p:spPr>
          <a:xfrm>
            <a:off x="0" y="1412875"/>
            <a:ext cx="9144000" cy="5445125"/>
          </a:xfrm>
        </p:spPr>
        <p:txBody>
          <a:bodyPr/>
          <a:lstStyle/>
          <a:p>
            <a:pPr marL="457200" indent="-457200">
              <a:buFont typeface="Georgia" pitchFamily="18" charset="0"/>
              <a:buAutoNum type="arabicPeriod"/>
            </a:pPr>
            <a:r>
              <a:rPr lang="el-GR" sz="2400" dirty="0">
                <a:latin typeface="Calibri" pitchFamily="34" charset="0"/>
              </a:rPr>
              <a:t>Ποιες ήταν οι διαδικασίες που προσπάθησε να ακολουθήσει ο οργανισμός για την επίλυση του θέματός του;</a:t>
            </a:r>
          </a:p>
          <a:p>
            <a:pPr marL="457200" indent="-457200">
              <a:buFont typeface="Georgia" pitchFamily="18" charset="0"/>
              <a:buAutoNum type="arabicPeriod"/>
            </a:pPr>
            <a:r>
              <a:rPr lang="el-GR" sz="2400" dirty="0">
                <a:latin typeface="Calibri" pitchFamily="34" charset="0"/>
              </a:rPr>
              <a:t>Υπήρξε υποστήριξη, εναντίωση, ή ουδετερότητα των διαφόρων φορέων μέσα στον οργανισμό, και γιατί;</a:t>
            </a:r>
          </a:p>
          <a:p>
            <a:pPr marL="457200" indent="-457200">
              <a:buFont typeface="Georgia" pitchFamily="18" charset="0"/>
              <a:buAutoNum type="arabicPeriod"/>
            </a:pPr>
            <a:r>
              <a:rPr lang="el-GR" sz="2400" dirty="0">
                <a:latin typeface="Calibri" pitchFamily="34" charset="0"/>
              </a:rPr>
              <a:t>Κατά πόσον ο οργανισμός διέθετε ικανούς πόρους (π.χ., οικονομικούς, τεχνολογικούς, ανθρώπινους) στην προσπάθειά του να διαμορφώνει διαδικασίες (π.χ. μείωσης στρες);</a:t>
            </a:r>
          </a:p>
          <a:p>
            <a:pPr marL="457200" indent="-457200">
              <a:buFont typeface="Georgia" pitchFamily="18" charset="0"/>
              <a:buAutoNum type="arabicPeriod"/>
            </a:pPr>
            <a:r>
              <a:rPr lang="el-GR" sz="2400" dirty="0">
                <a:latin typeface="Calibri" pitchFamily="34" charset="0"/>
              </a:rPr>
              <a:t>Κατά πόσον η διοίκηση της επιχείρησης εκμεταλλεύτηκε την </a:t>
            </a:r>
            <a:r>
              <a:rPr lang="el-GR" sz="2400" dirty="0" err="1">
                <a:latin typeface="Calibri" pitchFamily="34" charset="0"/>
              </a:rPr>
              <a:t>οργανωσιακή</a:t>
            </a:r>
            <a:r>
              <a:rPr lang="el-GR" sz="2400" dirty="0">
                <a:latin typeface="Calibri" pitchFamily="34" charset="0"/>
              </a:rPr>
              <a:t> κουλτούρα για να επιτύχει τους στόχους της;</a:t>
            </a:r>
          </a:p>
          <a:p>
            <a:pPr marL="457200" indent="-457200">
              <a:buFont typeface="Georgia" pitchFamily="18" charset="0"/>
              <a:buAutoNum type="arabicPeriod"/>
            </a:pPr>
            <a:r>
              <a:rPr lang="el-GR" sz="2400" dirty="0">
                <a:latin typeface="Calibri" pitchFamily="34" charset="0"/>
              </a:rPr>
              <a:t>Κατά πόσον η ηγεσία ακολούθησε κάποιο από τα γνωστά μοντέλα για τη διερεύνηση της </a:t>
            </a:r>
            <a:r>
              <a:rPr lang="el-GR" sz="2400" dirty="0" err="1">
                <a:latin typeface="Calibri" pitchFamily="34" charset="0"/>
              </a:rPr>
              <a:t>οργανωσιακής</a:t>
            </a:r>
            <a:r>
              <a:rPr lang="el-GR" sz="2400" dirty="0">
                <a:latin typeface="Calibri" pitchFamily="34" charset="0"/>
              </a:rPr>
              <a:t> συμπεριφοράς στον οργανισμό;</a:t>
            </a:r>
          </a:p>
          <a:p>
            <a:pPr marL="457200" indent="-457200">
              <a:buFont typeface="Georgia" pitchFamily="18" charset="0"/>
              <a:buAutoNum type="arabicPeriod"/>
            </a:pPr>
            <a:endParaRPr lang="el-GR" sz="2400" dirty="0">
              <a:latin typeface="Calibri" pitchFamily="34" charset="0"/>
            </a:endParaRPr>
          </a:p>
          <a:p>
            <a:pPr marL="457200" indent="-457200">
              <a:buFont typeface="Georgia" pitchFamily="18" charset="0"/>
              <a:buAutoNum type="arabicPeriod"/>
            </a:pPr>
            <a:endParaRPr lang="el-GR" sz="2400" dirty="0">
              <a:latin typeface="Calibri" pitchFamily="34" charset="0"/>
            </a:endParaRPr>
          </a:p>
          <a:p>
            <a:pPr marL="457200" indent="-457200">
              <a:buFont typeface="Georgia" pitchFamily="18" charset="0"/>
              <a:buAutoNum type="arabicPeriod"/>
            </a:pPr>
            <a:endParaRPr lang="el-GR" sz="2400" dirty="0">
              <a:latin typeface="Calibri" pitchFamily="34" charset="0"/>
            </a:endParaRPr>
          </a:p>
          <a:p>
            <a:pPr marL="457200" indent="-457200">
              <a:buFont typeface="Georgia" pitchFamily="18" charset="0"/>
              <a:buAutoNum type="arabicPeriod"/>
            </a:pPr>
            <a:endParaRPr lang="el-GR" sz="2400" dirty="0">
              <a:latin typeface="Calibri" pitchFamily="34" charset="0"/>
            </a:endParaRPr>
          </a:p>
          <a:p>
            <a:pPr marL="457200" indent="-457200">
              <a:buFont typeface="Georgia" pitchFamily="18" charset="0"/>
              <a:buAutoNum type="arabicPeriod"/>
            </a:pPr>
            <a:endParaRPr lang="el-GR" sz="2400" dirty="0">
              <a:latin typeface="Calibri" pitchFamily="34" charset="0"/>
            </a:endParaRPr>
          </a:p>
          <a:p>
            <a:pPr marL="457200" indent="-457200">
              <a:buFont typeface="Georgia" pitchFamily="18" charset="0"/>
              <a:buAutoNum type="arabicPeriod"/>
            </a:pPr>
            <a:endParaRPr lang="el-GR" sz="2400" dirty="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692F1-B94E-4A09-8694-FAEE3812BFDB}"/>
              </a:ext>
            </a:extLst>
          </p:cNvPr>
          <p:cNvSpPr>
            <a:spLocks noGrp="1"/>
          </p:cNvSpPr>
          <p:nvPr>
            <p:ph type="sldNum" sz="quarter" idx="12"/>
          </p:nvPr>
        </p:nvSpPr>
        <p:spPr/>
        <p:txBody>
          <a:bodyPr/>
          <a:lstStyle/>
          <a:p>
            <a:pPr>
              <a:defRPr/>
            </a:pPr>
            <a:fld id="{67BEFF67-7907-402A-87CC-F7177E78DF9E}" type="slidenum">
              <a:rPr lang="el-GR" smtClean="0"/>
              <a:pPr>
                <a:defRPr/>
              </a:pPr>
              <a:t>22</a:t>
            </a:fld>
            <a:endParaRPr lang="el-GR"/>
          </a:p>
        </p:txBody>
      </p:sp>
      <p:sp>
        <p:nvSpPr>
          <p:cNvPr id="3" name="Rectangle 2">
            <a:extLst>
              <a:ext uri="{FF2B5EF4-FFF2-40B4-BE49-F238E27FC236}">
                <a16:creationId xmlns:a16="http://schemas.microsoft.com/office/drawing/2014/main" id="{70F9492A-92F6-4F01-B747-8644BF1FE6F0}"/>
              </a:ext>
            </a:extLst>
          </p:cNvPr>
          <p:cNvSpPr/>
          <p:nvPr/>
        </p:nvSpPr>
        <p:spPr>
          <a:xfrm>
            <a:off x="2195736" y="2780928"/>
            <a:ext cx="5112568" cy="707886"/>
          </a:xfrm>
          <a:prstGeom prst="rect">
            <a:avLst/>
          </a:prstGeom>
        </p:spPr>
        <p:txBody>
          <a:bodyPr wrap="square">
            <a:spAutoFit/>
          </a:bodyPr>
          <a:lstStyle/>
          <a:p>
            <a:pPr algn="ctr"/>
            <a:r>
              <a:rPr lang="el-GR" sz="4000" b="1" dirty="0">
                <a:solidFill>
                  <a:srgbClr val="0070C0"/>
                </a:solidFill>
                <a:latin typeface="Calibri" pitchFamily="34" charset="0"/>
              </a:rPr>
              <a:t>ΠΟΙΟΤΙΚΗ ΕΡΕΥΝΑ</a:t>
            </a:r>
            <a:endParaRPr lang="el-GR" sz="4000" b="1" dirty="0">
              <a:solidFill>
                <a:srgbClr val="0070C0"/>
              </a:solidFill>
            </a:endParaRPr>
          </a:p>
        </p:txBody>
      </p:sp>
    </p:spTree>
    <p:extLst>
      <p:ext uri="{BB962C8B-B14F-4D97-AF65-F5344CB8AC3E}">
        <p14:creationId xmlns:p14="http://schemas.microsoft.com/office/powerpoint/2010/main" val="189540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2F50-034A-4AD0-BD96-FF4E0349BB6B}"/>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1/8</a:t>
            </a:r>
          </a:p>
        </p:txBody>
      </p:sp>
      <p:sp>
        <p:nvSpPr>
          <p:cNvPr id="22531" name="Content Placeholder 2">
            <a:extLst>
              <a:ext uri="{FF2B5EF4-FFF2-40B4-BE49-F238E27FC236}">
                <a16:creationId xmlns:a16="http://schemas.microsoft.com/office/drawing/2014/main" id="{D6C7D616-182D-4D9E-BB11-8EFB041D757D}"/>
              </a:ext>
            </a:extLst>
          </p:cNvPr>
          <p:cNvSpPr>
            <a:spLocks noGrp="1"/>
          </p:cNvSpPr>
          <p:nvPr>
            <p:ph sz="quarter" idx="1"/>
          </p:nvPr>
        </p:nvSpPr>
        <p:spPr>
          <a:xfrm>
            <a:off x="0" y="974725"/>
            <a:ext cx="9144000" cy="5883275"/>
          </a:xfrm>
        </p:spPr>
        <p:txBody>
          <a:bodyPr/>
          <a:lstStyle/>
          <a:p>
            <a:r>
              <a:rPr lang="el-GR" altLang="el-GR" sz="2000" b="1" dirty="0">
                <a:solidFill>
                  <a:srgbClr val="C00000"/>
                </a:solidFill>
                <a:latin typeface="Calibri" panose="020F0502020204030204" pitchFamily="34" charset="0"/>
              </a:rPr>
              <a:t>Έννοιες σχετικές με την οριοθέτηση ερευνητικού  προβλήματος. Παράδειγμα: </a:t>
            </a:r>
          </a:p>
          <a:p>
            <a:r>
              <a:rPr lang="el-GR" altLang="el-GR" sz="2000" b="1" i="1" dirty="0">
                <a:solidFill>
                  <a:srgbClr val="C00000"/>
                </a:solidFill>
                <a:latin typeface="Calibri" panose="020F0502020204030204" pitchFamily="34" charset="0"/>
              </a:rPr>
              <a:t>Δήλωση προβλήματος</a:t>
            </a:r>
            <a:r>
              <a:rPr lang="el-GR" altLang="el-GR" sz="2000" dirty="0">
                <a:latin typeface="Calibri" panose="020F0502020204030204" pitchFamily="34" charset="0"/>
              </a:rPr>
              <a:t>: Η επιχείρηση παρουσιάζει τον τελευταίο καιρό κάμψη στην επίδοσή της.</a:t>
            </a:r>
          </a:p>
          <a:p>
            <a:r>
              <a:rPr lang="el-GR" altLang="el-GR" sz="2000" b="1" i="1" dirty="0">
                <a:solidFill>
                  <a:srgbClr val="C00000"/>
                </a:solidFill>
                <a:latin typeface="Calibri" panose="020F0502020204030204" pitchFamily="34" charset="0"/>
              </a:rPr>
              <a:t>Στόχος</a:t>
            </a:r>
            <a:r>
              <a:rPr lang="el-GR" altLang="el-GR" sz="2000" dirty="0">
                <a:latin typeface="Calibri" panose="020F0502020204030204" pitchFamily="34" charset="0"/>
              </a:rPr>
              <a:t>: Η επίδοση της επιχείρησης πρέπει να ανακάμψει.</a:t>
            </a:r>
          </a:p>
          <a:p>
            <a:r>
              <a:rPr lang="el-GR" altLang="el-GR" sz="2000" b="1" i="1" dirty="0">
                <a:solidFill>
                  <a:srgbClr val="C00000"/>
                </a:solidFill>
                <a:latin typeface="Calibri" panose="020F0502020204030204" pitchFamily="34" charset="0"/>
              </a:rPr>
              <a:t>Δήλωση σκοπού</a:t>
            </a:r>
            <a:r>
              <a:rPr lang="el-GR" altLang="el-GR" sz="2000" dirty="0">
                <a:latin typeface="Calibri" panose="020F0502020204030204" pitchFamily="34" charset="0"/>
              </a:rPr>
              <a:t>: Ο σκοπός της έρευνας αυτής είναι να βρεθούν οι πρακτικές που απαιτούνται για την ανάκαμψη της επίδοσης της επιχείρησης και για τη μέτρηση του επιπέδου αποτελεσματικότητας των πρακτικών αυτών.</a:t>
            </a:r>
          </a:p>
          <a:p>
            <a:r>
              <a:rPr lang="el-GR" altLang="el-GR" sz="2000" b="1" i="1" dirty="0">
                <a:solidFill>
                  <a:srgbClr val="C00000"/>
                </a:solidFill>
                <a:latin typeface="Calibri" panose="020F0502020204030204" pitchFamily="34" charset="0"/>
              </a:rPr>
              <a:t>Πιθανές αιτίες</a:t>
            </a:r>
            <a:r>
              <a:rPr lang="el-GR" altLang="el-GR" sz="2000" dirty="0">
                <a:latin typeface="Calibri" panose="020F0502020204030204" pitchFamily="34" charset="0"/>
              </a:rPr>
              <a:t>: (1) Η κατάρτιση των εργαζομένων ήταν ελλιπής στις νέες τεχνολογίες. (2) Η συνεργασία μεταξύ προϊστάμενων και υφιστάμενων ήταν ανεπαρκής. (3) Δεν υπήρχε ενημέρωση των εργαζομένων σε βασικά θέματα της επιχείρησης.</a:t>
            </a:r>
          </a:p>
          <a:p>
            <a:r>
              <a:rPr lang="el-GR" altLang="el-GR" sz="2000" b="1" i="1" dirty="0">
                <a:solidFill>
                  <a:srgbClr val="C00000"/>
                </a:solidFill>
                <a:latin typeface="Calibri" panose="020F0502020204030204" pitchFamily="34" charset="0"/>
              </a:rPr>
              <a:t>Υποτιθέμενες λύσεις</a:t>
            </a:r>
            <a:r>
              <a:rPr lang="el-GR" altLang="el-GR" sz="2000" dirty="0">
                <a:latin typeface="Calibri" panose="020F0502020204030204" pitchFamily="34" charset="0"/>
              </a:rPr>
              <a:t>: (1) Να παρακολουθήσουν οι εργαζόμενοι ειδικά προγράμματα κατάρτισης για να βελτιωθούν οι ικανότητες και οι δεξιότητές τους στις νέες τεχνολογίες. (2) Να παρακολουθήσουν οι προϊστάμενοι σεμινάρια σωστής διοίκησης για να βελτιωθεί η επάρκειά τους σε θέματα συνεργασίας και συνέργειας με τους υφιστάμενους. (3) Στο τέλος κάθε μήνα να ενημερώνονται οι εργαζόμενοι για βασικά θέματα της επιχείρησης για να ευθυγραμμίζονται έτσι τα συμφέροντά τους με τα συμφέροντα της επιχείρησης.</a:t>
            </a:r>
          </a:p>
          <a:p>
            <a:endParaRPr lang="el-GR" altLang="el-GR" sz="2000" dirty="0">
              <a:latin typeface="Calibri" panose="020F0502020204030204" pitchFamily="34" charset="0"/>
            </a:endParaRPr>
          </a:p>
          <a:p>
            <a:endParaRPr lang="el-GR" altLang="el-GR" sz="2000" dirty="0">
              <a:latin typeface="Calibri" panose="020F0502020204030204" pitchFamily="34" charset="0"/>
            </a:endParaRPr>
          </a:p>
        </p:txBody>
      </p:sp>
      <p:sp>
        <p:nvSpPr>
          <p:cNvPr id="22532" name="Slide Number Placeholder 3">
            <a:extLst>
              <a:ext uri="{FF2B5EF4-FFF2-40B4-BE49-F238E27FC236}">
                <a16:creationId xmlns:a16="http://schemas.microsoft.com/office/drawing/2014/main" id="{11439CE3-F1AF-40E4-AA21-D753483B7D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BC11FCAD-206C-4FB7-A0D7-BC1EC3ADAA9E}" type="slidenum">
              <a:rPr lang="el-GR" altLang="el-GR" sz="1600">
                <a:solidFill>
                  <a:srgbClr val="7B9899"/>
                </a:solidFill>
                <a:latin typeface="Tahoma" panose="020B0604030504040204" pitchFamily="34" charset="0"/>
              </a:rPr>
              <a:pPr>
                <a:spcBef>
                  <a:spcPct val="0"/>
                </a:spcBef>
                <a:buClrTx/>
                <a:buSzTx/>
                <a:buFontTx/>
                <a:buNone/>
              </a:pPr>
              <a:t>23</a:t>
            </a:fld>
            <a:endParaRPr lang="el-GR" altLang="el-GR" sz="1600">
              <a:solidFill>
                <a:srgbClr val="7B9899"/>
              </a:solidFill>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1D65F347-8718-4678-9385-1CD53C17010D}"/>
              </a:ext>
            </a:extLst>
          </p:cNvPr>
          <p:cNvSpPr>
            <a:spLocks noGrp="1"/>
          </p:cNvSpPr>
          <p:nvPr>
            <p:ph sz="quarter" idx="1"/>
          </p:nvPr>
        </p:nvSpPr>
        <p:spPr>
          <a:xfrm>
            <a:off x="107950" y="1527175"/>
            <a:ext cx="8856663" cy="5141913"/>
          </a:xfrm>
        </p:spPr>
        <p:txBody>
          <a:bodyPr/>
          <a:lstStyle/>
          <a:p>
            <a:r>
              <a:rPr lang="el-GR" altLang="el-GR" sz="2400" b="1">
                <a:solidFill>
                  <a:srgbClr val="C00000"/>
                </a:solidFill>
                <a:latin typeface="Calibri" panose="020F0502020204030204" pitchFamily="34" charset="0"/>
              </a:rPr>
              <a:t>Προκαταρκτική επισκόπηση της σχετικής βιβλιογραφίας. </a:t>
            </a:r>
          </a:p>
          <a:p>
            <a:r>
              <a:rPr lang="el-GR" altLang="el-GR" sz="2400">
                <a:latin typeface="Calibri" panose="020F0502020204030204" pitchFamily="34" charset="0"/>
              </a:rPr>
              <a:t>Περιέχει τα εξής βήματα </a:t>
            </a:r>
            <a:r>
              <a:rPr lang="en-GB" altLang="el-GR" sz="2400">
                <a:latin typeface="Calibri" panose="020F0502020204030204" pitchFamily="34" charset="0"/>
              </a:rPr>
              <a:t>(Weintraub, 2016)</a:t>
            </a:r>
            <a:r>
              <a:rPr lang="el-GR" altLang="el-GR" sz="2400">
                <a:latin typeface="Calibri" panose="020F0502020204030204" pitchFamily="34" charset="0"/>
              </a:rPr>
              <a:t>:</a:t>
            </a:r>
          </a:p>
          <a:p>
            <a:r>
              <a:rPr lang="el-GR" altLang="el-GR" sz="2400">
                <a:latin typeface="Calibri" panose="020F0502020204030204" pitchFamily="34" charset="0"/>
              </a:rPr>
              <a:t> Επιλέξτε κάποιες </a:t>
            </a:r>
            <a:r>
              <a:rPr lang="el-GR" altLang="el-GR" sz="2400" b="1">
                <a:solidFill>
                  <a:srgbClr val="C00000"/>
                </a:solidFill>
                <a:latin typeface="Calibri" panose="020F0502020204030204" pitchFamily="34" charset="0"/>
              </a:rPr>
              <a:t>λέξεις-κλειδιά</a:t>
            </a:r>
            <a:r>
              <a:rPr lang="el-GR" altLang="el-GR" sz="2400">
                <a:latin typeface="Calibri" panose="020F0502020204030204" pitchFamily="34" charset="0"/>
              </a:rPr>
              <a:t> που σημειώνονται στις πιθανές αιτίες και στις υποτιθέμενες λύσεις του προβλήματος και με αυτές αρχίστε την προκαταρκτική επισκόπηση.</a:t>
            </a:r>
          </a:p>
          <a:p>
            <a:r>
              <a:rPr lang="el-GR" altLang="el-GR" sz="2400">
                <a:latin typeface="Calibri" panose="020F0502020204030204" pitchFamily="34" charset="0"/>
              </a:rPr>
              <a:t>Σιγουρευτείτε ότι  η επισκόπηση αυτή έχει τα εξής δύο χαρακτηριστικά:</a:t>
            </a:r>
          </a:p>
          <a:p>
            <a:pPr lvl="1"/>
            <a:r>
              <a:rPr lang="el-GR" altLang="el-GR" sz="2400">
                <a:latin typeface="Calibri" panose="020F0502020204030204" pitchFamily="34" charset="0"/>
              </a:rPr>
              <a:t>Σύμφωνα με τη βιβλιογραφία τι μπορεί να έχει προκαλέσει το πρόβλημα.</a:t>
            </a:r>
          </a:p>
          <a:p>
            <a:pPr lvl="1"/>
            <a:r>
              <a:rPr lang="el-GR" altLang="el-GR" sz="2400">
                <a:latin typeface="Calibri" panose="020F0502020204030204" pitchFamily="34" charset="0"/>
              </a:rPr>
              <a:t>Σύμφωνα με τη βιβλιογραφία ποιες παρεμβάσεις προτείνονται για την επίλυση του προβλήματος.</a:t>
            </a:r>
          </a:p>
          <a:p>
            <a:endParaRPr lang="el-GR" altLang="el-GR" sz="2400">
              <a:latin typeface="Calibri" panose="020F0502020204030204" pitchFamily="34" charset="0"/>
            </a:endParaRPr>
          </a:p>
        </p:txBody>
      </p:sp>
      <p:sp>
        <p:nvSpPr>
          <p:cNvPr id="23555" name="Slide Number Placeholder 3">
            <a:extLst>
              <a:ext uri="{FF2B5EF4-FFF2-40B4-BE49-F238E27FC236}">
                <a16:creationId xmlns:a16="http://schemas.microsoft.com/office/drawing/2014/main" id="{771EEF37-B3A4-4549-9511-548DDC2397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1B6540BA-6D39-431E-BB73-A966F5DC13F0}" type="slidenum">
              <a:rPr lang="el-GR" altLang="el-GR" sz="1600">
                <a:solidFill>
                  <a:srgbClr val="7B9899"/>
                </a:solidFill>
                <a:latin typeface="Tahoma" panose="020B0604030504040204" pitchFamily="34" charset="0"/>
              </a:rPr>
              <a:pPr>
                <a:spcBef>
                  <a:spcPct val="0"/>
                </a:spcBef>
                <a:buClrTx/>
                <a:buSzTx/>
                <a:buFontTx/>
                <a:buNone/>
              </a:pPr>
              <a:t>24</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75F29A28-CC33-434A-BCE6-F360B0E08300}"/>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2/8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E8BA7FC3-1E1F-4734-8E67-E965B2F52AF2}"/>
              </a:ext>
            </a:extLst>
          </p:cNvPr>
          <p:cNvSpPr>
            <a:spLocks noGrp="1"/>
          </p:cNvSpPr>
          <p:nvPr>
            <p:ph sz="quarter" idx="1"/>
          </p:nvPr>
        </p:nvSpPr>
        <p:spPr>
          <a:xfrm>
            <a:off x="107950" y="1527175"/>
            <a:ext cx="8856663" cy="5141913"/>
          </a:xfrm>
        </p:spPr>
        <p:txBody>
          <a:bodyPr/>
          <a:lstStyle/>
          <a:p>
            <a:r>
              <a:rPr lang="el-GR" altLang="el-GR" sz="2400" b="1" i="1">
                <a:solidFill>
                  <a:srgbClr val="C00000"/>
                </a:solidFill>
                <a:latin typeface="Calibri" panose="020F0502020204030204" pitchFamily="34" charset="0"/>
              </a:rPr>
              <a:t>Επισκόπηση βιβλιογραφίας</a:t>
            </a:r>
            <a:endParaRPr lang="el-GR" altLang="el-GR" sz="2400" b="1">
              <a:solidFill>
                <a:srgbClr val="C00000"/>
              </a:solidFill>
              <a:latin typeface="Calibri" panose="020F0502020204030204" pitchFamily="34" charset="0"/>
            </a:endParaRPr>
          </a:p>
          <a:p>
            <a:r>
              <a:rPr lang="el-GR" altLang="el-GR" sz="2400">
                <a:latin typeface="Calibri" panose="020F0502020204030204" pitchFamily="34" charset="0"/>
              </a:rPr>
              <a:t>Βασικό στοιχείο για τη διαμόρφωση του εννοιολογικού πλαισίου, του θεωρητικού πλαισίου και των ερευνητικών διαδικασιών είναι η προηγούμενη εκτεταμένη «επισκόπηση της βιβλιογραφίας», η οποία αναφέρεται στο ερευνητικό πρόβλημα, στον σκοπό, στις ερευνητικές ερωτήσεις και στους αντίστοιχους αντικειμενικούς στόχους της συγκεκριμένης έρευνας.</a:t>
            </a:r>
          </a:p>
          <a:p>
            <a:r>
              <a:rPr lang="el-GR" altLang="el-GR" sz="2400" b="1">
                <a:solidFill>
                  <a:srgbClr val="C00000"/>
                </a:solidFill>
                <a:latin typeface="Calibri" panose="020F0502020204030204" pitchFamily="34" charset="0"/>
              </a:rPr>
              <a:t>Κριτική επισκόπηση βιβλιογραφίας</a:t>
            </a:r>
            <a:r>
              <a:rPr lang="el-GR" altLang="el-GR" sz="2400">
                <a:solidFill>
                  <a:srgbClr val="C00000"/>
                </a:solidFill>
                <a:latin typeface="Calibri" panose="020F0502020204030204" pitchFamily="34" charset="0"/>
              </a:rPr>
              <a:t> </a:t>
            </a:r>
            <a:r>
              <a:rPr lang="el-GR" altLang="el-GR" sz="2400">
                <a:latin typeface="Calibri" panose="020F0502020204030204" pitchFamily="34" charset="0"/>
              </a:rPr>
              <a:t>(</a:t>
            </a:r>
            <a:r>
              <a:rPr lang="en-US" altLang="el-GR" sz="2400">
                <a:latin typeface="Calibri" panose="020F0502020204030204" pitchFamily="34" charset="0"/>
              </a:rPr>
              <a:t>critical literature review</a:t>
            </a:r>
            <a:r>
              <a:rPr lang="el-GR" altLang="el-GR" sz="2400">
                <a:latin typeface="Calibri" panose="020F0502020204030204" pitchFamily="34" charset="0"/>
              </a:rPr>
              <a:t>): Η επισκόπηση (ή αλλιώς η </a:t>
            </a:r>
            <a:r>
              <a:rPr lang="el-GR" altLang="el-GR" sz="2400" i="1">
                <a:solidFill>
                  <a:srgbClr val="C00000"/>
                </a:solidFill>
                <a:latin typeface="Calibri" panose="020F0502020204030204" pitchFamily="34" charset="0"/>
              </a:rPr>
              <a:t>ανασκόπηση</a:t>
            </a:r>
            <a:r>
              <a:rPr lang="el-GR" altLang="el-GR" sz="2400">
                <a:latin typeface="Calibri" panose="020F0502020204030204" pitchFamily="34" charset="0"/>
              </a:rPr>
              <a:t>) της βιβλιογραφίας αποσκοπεί στην αποτύπωση με πληρότητα και με σαφήνεια της προγενέστερης της τρέχουσας ερευνητικής εργασίας θεωρητική και εμπειρική γνώση και πληροφορία που υπάρχει για το συγκεκριμένο αντικείμενο της έρευνας (Λατινόπουλος, 2010: 226). </a:t>
            </a:r>
          </a:p>
        </p:txBody>
      </p:sp>
      <p:sp>
        <p:nvSpPr>
          <p:cNvPr id="24579" name="Slide Number Placeholder 3">
            <a:extLst>
              <a:ext uri="{FF2B5EF4-FFF2-40B4-BE49-F238E27FC236}">
                <a16:creationId xmlns:a16="http://schemas.microsoft.com/office/drawing/2014/main" id="{CD0359E8-1B4F-4FCF-8DE5-62D7965CDD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9ED8EB8A-D9AB-4F68-9FC2-E113BEF4F645}" type="slidenum">
              <a:rPr lang="el-GR" altLang="el-GR" sz="1600">
                <a:solidFill>
                  <a:srgbClr val="7B9899"/>
                </a:solidFill>
                <a:latin typeface="Tahoma" panose="020B0604030504040204" pitchFamily="34" charset="0"/>
              </a:rPr>
              <a:pPr>
                <a:spcBef>
                  <a:spcPct val="0"/>
                </a:spcBef>
                <a:buClrTx/>
                <a:buSzTx/>
                <a:buFontTx/>
                <a:buNone/>
              </a:pPr>
              <a:t>25</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25B5827A-9DA6-4148-A960-886FB6639C7C}"/>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3/8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05884611-EE51-45CD-B7C6-28A9CA3ACE2B}"/>
              </a:ext>
            </a:extLst>
          </p:cNvPr>
          <p:cNvSpPr>
            <a:spLocks noGrp="1"/>
          </p:cNvSpPr>
          <p:nvPr>
            <p:ph sz="quarter" idx="1"/>
          </p:nvPr>
        </p:nvSpPr>
        <p:spPr>
          <a:xfrm>
            <a:off x="107950" y="1412875"/>
            <a:ext cx="9036050" cy="5111750"/>
          </a:xfrm>
        </p:spPr>
        <p:txBody>
          <a:bodyPr/>
          <a:lstStyle/>
          <a:p>
            <a:r>
              <a:rPr lang="el-GR" altLang="el-GR" sz="2200" b="1">
                <a:solidFill>
                  <a:srgbClr val="C00000"/>
                </a:solidFill>
                <a:latin typeface="Calibri" panose="020F0502020204030204" pitchFamily="34" charset="0"/>
              </a:rPr>
              <a:t>Βιβλιογραφικές πηγές </a:t>
            </a:r>
            <a:r>
              <a:rPr lang="el-GR" altLang="el-GR" sz="2200">
                <a:latin typeface="Calibri" panose="020F0502020204030204" pitchFamily="34" charset="0"/>
              </a:rPr>
              <a:t>(</a:t>
            </a:r>
            <a:r>
              <a:rPr lang="en-US" altLang="el-GR" sz="2200">
                <a:latin typeface="Calibri" panose="020F0502020204030204" pitchFamily="34" charset="0"/>
              </a:rPr>
              <a:t>literature sources</a:t>
            </a:r>
            <a:r>
              <a:rPr lang="el-GR" altLang="el-GR" sz="2200">
                <a:latin typeface="Calibri" panose="020F0502020204030204" pitchFamily="34" charset="0"/>
              </a:rPr>
              <a:t>): Οι πιο συνηθισμένες βιβλιογραφικές (γραπτές) πηγές που χρησιμοποιούνται στην έρευνα είναι οι εξής (Λατινόπουλος, 2010):</a:t>
            </a:r>
          </a:p>
          <a:p>
            <a:endParaRPr lang="el-GR" altLang="el-GR" sz="2200">
              <a:latin typeface="Calibri" panose="020F0502020204030204" pitchFamily="34" charset="0"/>
            </a:endParaRPr>
          </a:p>
          <a:p>
            <a:r>
              <a:rPr lang="el-GR" altLang="el-GR" sz="2200">
                <a:latin typeface="Calibri" panose="020F0502020204030204" pitchFamily="34" charset="0"/>
              </a:rPr>
              <a:t> Βιβλία.</a:t>
            </a:r>
          </a:p>
          <a:p>
            <a:r>
              <a:rPr lang="el-GR" altLang="el-GR" sz="2200">
                <a:latin typeface="Calibri" panose="020F0502020204030204" pitchFamily="34" charset="0"/>
              </a:rPr>
              <a:t>Άρθρα δημοσιευμένα σε επιστημονικά περιοδικά.</a:t>
            </a:r>
          </a:p>
          <a:p>
            <a:r>
              <a:rPr lang="el-GR" altLang="el-GR" sz="2200">
                <a:latin typeface="Calibri" panose="020F0502020204030204" pitchFamily="34" charset="0"/>
              </a:rPr>
              <a:t>Άρθρα δημοσιευμένα σε πρακτικά επιστημονικών συνεδρίων.</a:t>
            </a:r>
          </a:p>
          <a:p>
            <a:r>
              <a:rPr lang="el-GR" altLang="el-GR" sz="2200">
                <a:latin typeface="Calibri" panose="020F0502020204030204" pitchFamily="34" charset="0"/>
              </a:rPr>
              <a:t>Διδακτορικές διατριβές, μεταπτυχιακές διπλωματικές και πτυχιακές εργασίες.</a:t>
            </a:r>
          </a:p>
          <a:p>
            <a:r>
              <a:rPr lang="el-GR" altLang="el-GR" sz="2200">
                <a:latin typeface="Calibri" panose="020F0502020204030204" pitchFamily="34" charset="0"/>
              </a:rPr>
              <a:t>Έγγραφα, εκθέσεις, τεχνικές εκθέσεις και μελέτες κρατικών φορέων, ερευνητικών κέντρων, επιμελητηρίων κλπ.</a:t>
            </a:r>
          </a:p>
          <a:p>
            <a:r>
              <a:rPr lang="el-GR" altLang="el-GR" sz="2200">
                <a:latin typeface="Calibri" panose="020F0502020204030204" pitchFamily="34" charset="0"/>
              </a:rPr>
              <a:t>Άρθρα σε διάφορα περιοδικά, σε εφημερίδες και στο διαδίκτυο. </a:t>
            </a:r>
          </a:p>
          <a:p>
            <a:r>
              <a:rPr lang="el-GR" altLang="el-GR" sz="2200">
                <a:latin typeface="Calibri" panose="020F0502020204030204" pitchFamily="34" charset="0"/>
              </a:rPr>
              <a:t>Ηλεκτρονικά αρχεία στο διαδίκτυο ή σε άλλα μέσα (π.χ. </a:t>
            </a:r>
            <a:r>
              <a:rPr lang="en-US" altLang="el-GR" sz="2200">
                <a:latin typeface="Calibri" panose="020F0502020204030204" pitchFamily="34" charset="0"/>
              </a:rPr>
              <a:t>CD</a:t>
            </a:r>
            <a:r>
              <a:rPr lang="el-GR" altLang="el-GR" sz="2200">
                <a:latin typeface="Calibri" panose="020F0502020204030204" pitchFamily="34" charset="0"/>
              </a:rPr>
              <a:t>, </a:t>
            </a:r>
            <a:r>
              <a:rPr lang="en-US" altLang="el-GR" sz="2200">
                <a:latin typeface="Calibri" panose="020F0502020204030204" pitchFamily="34" charset="0"/>
              </a:rPr>
              <a:t>DVD</a:t>
            </a:r>
            <a:r>
              <a:rPr lang="el-GR" altLang="el-GR" sz="2200">
                <a:latin typeface="Calibri" panose="020F0502020204030204" pitchFamily="34" charset="0"/>
              </a:rPr>
              <a:t>).</a:t>
            </a:r>
          </a:p>
          <a:p>
            <a:endParaRPr lang="el-GR" altLang="el-GR" sz="2200">
              <a:latin typeface="Calibri" panose="020F0502020204030204" pitchFamily="34" charset="0"/>
            </a:endParaRPr>
          </a:p>
        </p:txBody>
      </p:sp>
      <p:sp>
        <p:nvSpPr>
          <p:cNvPr id="25603" name="Slide Number Placeholder 3">
            <a:extLst>
              <a:ext uri="{FF2B5EF4-FFF2-40B4-BE49-F238E27FC236}">
                <a16:creationId xmlns:a16="http://schemas.microsoft.com/office/drawing/2014/main" id="{5F47571E-D7E0-468B-96DE-E1F88DEEFE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356DCE91-69AC-4114-9C58-24F132473BDE}" type="slidenum">
              <a:rPr lang="el-GR" altLang="el-GR" sz="1600">
                <a:solidFill>
                  <a:srgbClr val="7B9899"/>
                </a:solidFill>
                <a:latin typeface="Tahoma" panose="020B0604030504040204" pitchFamily="34" charset="0"/>
              </a:rPr>
              <a:pPr>
                <a:spcBef>
                  <a:spcPct val="0"/>
                </a:spcBef>
                <a:buClrTx/>
                <a:buSzTx/>
                <a:buFontTx/>
                <a:buNone/>
              </a:pPr>
              <a:t>26</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112E080E-51FF-41AC-82E4-8E8217C2E902}"/>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4/8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6805A99C-A407-47E4-9248-FC2AFCA00B4D}"/>
              </a:ext>
            </a:extLst>
          </p:cNvPr>
          <p:cNvSpPr>
            <a:spLocks noGrp="1"/>
          </p:cNvSpPr>
          <p:nvPr>
            <p:ph sz="quarter" idx="1"/>
          </p:nvPr>
        </p:nvSpPr>
        <p:spPr>
          <a:xfrm>
            <a:off x="0" y="1052513"/>
            <a:ext cx="9036050" cy="5805487"/>
          </a:xfrm>
        </p:spPr>
        <p:txBody>
          <a:bodyPr/>
          <a:lstStyle/>
          <a:p>
            <a:r>
              <a:rPr lang="el-GR" altLang="el-GR" sz="2000">
                <a:latin typeface="Calibri" panose="020F0502020204030204" pitchFamily="34" charset="0"/>
              </a:rPr>
              <a:t>Όταν μια βιβλιογραφική πηγή εμφανίζεται στο κείμενο της έρευνας θεωρείται ότι αποτελεί </a:t>
            </a:r>
            <a:r>
              <a:rPr lang="el-GR" altLang="el-GR" sz="2000" b="1" i="1">
                <a:solidFill>
                  <a:srgbClr val="C00000"/>
                </a:solidFill>
                <a:latin typeface="Calibri" panose="020F0502020204030204" pitchFamily="34" charset="0"/>
              </a:rPr>
              <a:t>βιβλιογραφική παραπομπή</a:t>
            </a:r>
            <a:r>
              <a:rPr lang="el-GR" altLang="el-GR" sz="2000" b="1">
                <a:solidFill>
                  <a:srgbClr val="C00000"/>
                </a:solidFill>
                <a:latin typeface="Calibri" panose="020F0502020204030204" pitchFamily="34" charset="0"/>
              </a:rPr>
              <a:t> </a:t>
            </a:r>
            <a:r>
              <a:rPr lang="el-GR" altLang="el-GR" sz="2000">
                <a:latin typeface="Calibri" panose="020F0502020204030204" pitchFamily="34" charset="0"/>
              </a:rPr>
              <a:t>(</a:t>
            </a:r>
            <a:r>
              <a:rPr lang="en-US" altLang="el-GR" sz="2000">
                <a:latin typeface="Calibri" panose="020F0502020204030204" pitchFamily="34" charset="0"/>
              </a:rPr>
              <a:t>reference</a:t>
            </a:r>
            <a:r>
              <a:rPr lang="el-GR" altLang="el-GR" sz="2000">
                <a:latin typeface="Calibri" panose="020F0502020204030204" pitchFamily="34" charset="0"/>
              </a:rPr>
              <a:t>) ή αλλιώς </a:t>
            </a:r>
            <a:r>
              <a:rPr lang="el-GR" altLang="el-GR" sz="2000" b="1" i="1">
                <a:solidFill>
                  <a:srgbClr val="C00000"/>
                </a:solidFill>
                <a:latin typeface="Calibri" panose="020F0502020204030204" pitchFamily="34" charset="0"/>
              </a:rPr>
              <a:t>βιβλιογραφική αναφορά</a:t>
            </a:r>
            <a:r>
              <a:rPr lang="el-GR" altLang="el-GR" sz="2000" b="1">
                <a:solidFill>
                  <a:srgbClr val="C00000"/>
                </a:solidFill>
                <a:latin typeface="Calibri" panose="020F0502020204030204" pitchFamily="34" charset="0"/>
              </a:rPr>
              <a:t> </a:t>
            </a:r>
            <a:r>
              <a:rPr lang="el-GR" altLang="el-GR" sz="2000">
                <a:latin typeface="Calibri" panose="020F0502020204030204" pitchFamily="34" charset="0"/>
              </a:rPr>
              <a:t>(</a:t>
            </a:r>
            <a:r>
              <a:rPr lang="en-US" altLang="el-GR" sz="2000">
                <a:latin typeface="Calibri" panose="020F0502020204030204" pitchFamily="34" charset="0"/>
              </a:rPr>
              <a:t>citation</a:t>
            </a:r>
            <a:r>
              <a:rPr lang="el-GR" altLang="el-GR" sz="2000">
                <a:latin typeface="Calibri" panose="020F0502020204030204" pitchFamily="34" charset="0"/>
              </a:rPr>
              <a:t>). Το περιεχόμενο των βιβλιογραφικών πηγών εισάγεται στο κείμενο της έρευνας συνήθως ως εξής (Δημητριάδη, 2000):</a:t>
            </a:r>
          </a:p>
          <a:p>
            <a:r>
              <a:rPr lang="el-GR" altLang="el-GR" sz="2000">
                <a:latin typeface="Calibri" panose="020F0502020204030204" pitchFamily="34" charset="0"/>
              </a:rPr>
              <a:t> </a:t>
            </a:r>
            <a:r>
              <a:rPr lang="el-GR" altLang="el-GR" sz="2000" b="1" i="1">
                <a:solidFill>
                  <a:srgbClr val="C00000"/>
                </a:solidFill>
                <a:latin typeface="Calibri" panose="020F0502020204030204" pitchFamily="34" charset="0"/>
              </a:rPr>
              <a:t>Αυτούσιο</a:t>
            </a:r>
            <a:r>
              <a:rPr lang="el-GR" altLang="el-GR" sz="2000">
                <a:latin typeface="Calibri" panose="020F0502020204030204" pitchFamily="34" charset="0"/>
              </a:rPr>
              <a:t> (</a:t>
            </a:r>
            <a:r>
              <a:rPr lang="en-US" altLang="el-GR" sz="2000">
                <a:latin typeface="Calibri" panose="020F0502020204030204" pitchFamily="34" charset="0"/>
              </a:rPr>
              <a:t>unedited</a:t>
            </a:r>
            <a:r>
              <a:rPr lang="el-GR" altLang="el-GR" sz="2000">
                <a:latin typeface="Calibri" panose="020F0502020204030204" pitchFamily="34" charset="0"/>
              </a:rPr>
              <a:t>): Στην περίπτωση αυτή το απόσπασμα του κειμένου της βιβλιογραφικής πηγής που χρησιμοποιεί ο ερευνητής εισάγεται «κατά λέξη» στο κείμενο της έρευνας. Συνήθως, το αυτούσιο αυτό απόσπασμα παρουσιάζεται μέσα σε εισαγωγικά και συνοδεύεται σε παρένθεση από το όνομα του συγγραφέα, το έτος έκδοσης της πηγής και τον αριθμό της συγκεκριμένης σελίδας της βιβλιογραφικής πηγής.</a:t>
            </a:r>
          </a:p>
          <a:p>
            <a:r>
              <a:rPr lang="el-GR" altLang="el-GR" sz="2000" b="1" i="1">
                <a:solidFill>
                  <a:srgbClr val="C00000"/>
                </a:solidFill>
                <a:latin typeface="Calibri" panose="020F0502020204030204" pitchFamily="34" charset="0"/>
              </a:rPr>
              <a:t>Παραφραστικά</a:t>
            </a:r>
            <a:r>
              <a:rPr lang="el-GR" altLang="el-GR" sz="2000">
                <a:latin typeface="Calibri" panose="020F0502020204030204" pitchFamily="34" charset="0"/>
              </a:rPr>
              <a:t> (</a:t>
            </a:r>
            <a:r>
              <a:rPr lang="en-US" altLang="el-GR" sz="2000">
                <a:latin typeface="Calibri" panose="020F0502020204030204" pitchFamily="34" charset="0"/>
              </a:rPr>
              <a:t>paraphrasing</a:t>
            </a:r>
            <a:r>
              <a:rPr lang="el-GR" altLang="el-GR" sz="2000">
                <a:latin typeface="Calibri" panose="020F0502020204030204" pitchFamily="34" charset="0"/>
              </a:rPr>
              <a:t>): Η περίπτωση αυτή αποτελεί μια ελεύθερη αλλά συγκροτημένη και λεπτομερή αναδιατύπωση από τον ερευνητή του αποσπάσματος του αρχικού κειμένου της βιβλιογραφικής πηγής που χρησιμοποιεί ο ερευνητής. </a:t>
            </a:r>
          </a:p>
          <a:p>
            <a:r>
              <a:rPr lang="el-GR" altLang="el-GR" sz="2000" b="1" i="1">
                <a:solidFill>
                  <a:srgbClr val="C00000"/>
                </a:solidFill>
                <a:latin typeface="Calibri" panose="020F0502020204030204" pitchFamily="34" charset="0"/>
              </a:rPr>
              <a:t>Περιληπτικά</a:t>
            </a:r>
            <a:r>
              <a:rPr lang="el-GR" altLang="el-GR" sz="2000">
                <a:latin typeface="Calibri" panose="020F0502020204030204" pitchFamily="34" charset="0"/>
              </a:rPr>
              <a:t> (</a:t>
            </a:r>
            <a:r>
              <a:rPr lang="en-US" altLang="el-GR" sz="2000">
                <a:latin typeface="Calibri" panose="020F0502020204030204" pitchFamily="34" charset="0"/>
              </a:rPr>
              <a:t>summary</a:t>
            </a:r>
            <a:r>
              <a:rPr lang="el-GR" altLang="el-GR" sz="2000">
                <a:latin typeface="Calibri" panose="020F0502020204030204" pitchFamily="34" charset="0"/>
              </a:rPr>
              <a:t>): Στην περίπτωση αυτή ο ερευνητής μεταφέρει μια περίληψη του αποσπάσματος του κειμένου της βιβλιογραφικής πηγής που χρησιμοποιεί δίνοντας έμφαση περισσότερο στην κύρια ιδέα του αποσπάσματος παρά σε επουσιώδη στοιχεία. </a:t>
            </a:r>
          </a:p>
        </p:txBody>
      </p:sp>
      <p:sp>
        <p:nvSpPr>
          <p:cNvPr id="26627" name="Slide Number Placeholder 3">
            <a:extLst>
              <a:ext uri="{FF2B5EF4-FFF2-40B4-BE49-F238E27FC236}">
                <a16:creationId xmlns:a16="http://schemas.microsoft.com/office/drawing/2014/main" id="{CEA35350-DF16-47C1-8E06-5A9EEFC4CE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8B8A77A5-24B6-4901-9271-5C3BEFDAE92C}" type="slidenum">
              <a:rPr lang="el-GR" altLang="el-GR" sz="1600">
                <a:solidFill>
                  <a:srgbClr val="7B9899"/>
                </a:solidFill>
                <a:latin typeface="Tahoma" panose="020B0604030504040204" pitchFamily="34" charset="0"/>
              </a:rPr>
              <a:pPr>
                <a:spcBef>
                  <a:spcPct val="0"/>
                </a:spcBef>
                <a:buClrTx/>
                <a:buSzTx/>
                <a:buFontTx/>
                <a:buNone/>
              </a:pPr>
              <a:t>27</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457DC13F-F5DA-471D-A5E6-61F146D549C5}"/>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5/8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DE3E38EA-901E-4CFB-94BE-9E58682A14D0}"/>
              </a:ext>
            </a:extLst>
          </p:cNvPr>
          <p:cNvSpPr>
            <a:spLocks noGrp="1"/>
          </p:cNvSpPr>
          <p:nvPr>
            <p:ph sz="quarter" idx="1"/>
          </p:nvPr>
        </p:nvSpPr>
        <p:spPr>
          <a:xfrm>
            <a:off x="0" y="1119188"/>
            <a:ext cx="9036050" cy="5738812"/>
          </a:xfrm>
        </p:spPr>
        <p:txBody>
          <a:bodyPr/>
          <a:lstStyle/>
          <a:p>
            <a:r>
              <a:rPr lang="el-GR" altLang="el-GR" sz="2400" b="1">
                <a:solidFill>
                  <a:srgbClr val="C00000"/>
                </a:solidFill>
                <a:latin typeface="Calibri" panose="020F0502020204030204" pitchFamily="34" charset="0"/>
              </a:rPr>
              <a:t>Στυλ του συστήματος αναφορών</a:t>
            </a:r>
            <a:r>
              <a:rPr lang="el-GR" altLang="el-GR" sz="2400">
                <a:latin typeface="Calibri" panose="020F0502020204030204" pitchFamily="34" charset="0"/>
              </a:rPr>
              <a:t> </a:t>
            </a:r>
            <a:r>
              <a:rPr lang="el-GR" altLang="el-GR" sz="1900">
                <a:latin typeface="Calibri" panose="020F0502020204030204" pitchFamily="34" charset="0"/>
              </a:rPr>
              <a:t>(</a:t>
            </a:r>
            <a:r>
              <a:rPr lang="en-US" altLang="el-GR" sz="1900">
                <a:latin typeface="Calibri" panose="020F0502020204030204" pitchFamily="34" charset="0"/>
              </a:rPr>
              <a:t>referencing system</a:t>
            </a:r>
            <a:r>
              <a:rPr lang="el-GR" altLang="el-GR" sz="1900">
                <a:latin typeface="Calibri" panose="020F0502020204030204" pitchFamily="34" charset="0"/>
              </a:rPr>
              <a:t>) (</a:t>
            </a:r>
            <a:r>
              <a:rPr lang="en-US" altLang="el-GR" sz="1900">
                <a:latin typeface="Calibri" panose="020F0502020204030204" pitchFamily="34" charset="0"/>
                <a:hlinkClick r:id="rId2"/>
              </a:rPr>
              <a:t>http</a:t>
            </a:r>
            <a:r>
              <a:rPr lang="el-GR" altLang="el-GR" sz="1900">
                <a:latin typeface="Calibri" panose="020F0502020204030204" pitchFamily="34" charset="0"/>
                <a:hlinkClick r:id="rId2"/>
              </a:rPr>
              <a:t>://</a:t>
            </a:r>
            <a:r>
              <a:rPr lang="en-US" altLang="el-GR" sz="1900">
                <a:latin typeface="Calibri" panose="020F0502020204030204" pitchFamily="34" charset="0"/>
                <a:hlinkClick r:id="rId2"/>
              </a:rPr>
              <a:t>www</a:t>
            </a:r>
            <a:r>
              <a:rPr lang="el-GR" altLang="el-GR" sz="1900">
                <a:latin typeface="Calibri" panose="020F0502020204030204" pitchFamily="34" charset="0"/>
                <a:hlinkClick r:id="rId2"/>
              </a:rPr>
              <a:t>.</a:t>
            </a:r>
            <a:r>
              <a:rPr lang="en-US" altLang="el-GR" sz="1900">
                <a:latin typeface="Calibri" panose="020F0502020204030204" pitchFamily="34" charset="0"/>
                <a:hlinkClick r:id="rId2"/>
              </a:rPr>
              <a:t>citethisforme</a:t>
            </a:r>
            <a:r>
              <a:rPr lang="el-GR" altLang="el-GR" sz="1900">
                <a:latin typeface="Calibri" panose="020F0502020204030204" pitchFamily="34" charset="0"/>
                <a:hlinkClick r:id="rId2"/>
              </a:rPr>
              <a:t>.</a:t>
            </a:r>
            <a:r>
              <a:rPr lang="en-US" altLang="el-GR" sz="1900">
                <a:latin typeface="Calibri" panose="020F0502020204030204" pitchFamily="34" charset="0"/>
                <a:hlinkClick r:id="rId2"/>
              </a:rPr>
              <a:t>com</a:t>
            </a:r>
            <a:r>
              <a:rPr lang="el-GR" altLang="el-GR" sz="1900">
                <a:latin typeface="Calibri" panose="020F0502020204030204" pitchFamily="34" charset="0"/>
                <a:hlinkClick r:id="rId2"/>
              </a:rPr>
              <a:t>/</a:t>
            </a:r>
            <a:r>
              <a:rPr lang="en-US" altLang="el-GR" sz="1900">
                <a:latin typeface="Calibri" panose="020F0502020204030204" pitchFamily="34" charset="0"/>
                <a:hlinkClick r:id="rId2"/>
              </a:rPr>
              <a:t>guides</a:t>
            </a:r>
            <a:r>
              <a:rPr lang="el-GR" altLang="el-GR" sz="1900">
                <a:latin typeface="Calibri" panose="020F0502020204030204" pitchFamily="34" charset="0"/>
              </a:rPr>
              <a:t>):</a:t>
            </a:r>
          </a:p>
          <a:p>
            <a:r>
              <a:rPr lang="en-US" altLang="el-GR" sz="1900" b="1">
                <a:solidFill>
                  <a:srgbClr val="C00000"/>
                </a:solidFill>
                <a:latin typeface="Calibri" panose="020F0502020204030204" pitchFamily="34" charset="0"/>
              </a:rPr>
              <a:t>APA</a:t>
            </a:r>
            <a:r>
              <a:rPr lang="el-GR" altLang="el-GR" sz="1900">
                <a:latin typeface="Calibri" panose="020F0502020204030204" pitchFamily="34" charset="0"/>
              </a:rPr>
              <a:t> (</a:t>
            </a:r>
            <a:r>
              <a:rPr lang="en-US" altLang="el-GR" sz="1900">
                <a:latin typeface="Calibri" panose="020F0502020204030204" pitchFamily="34" charset="0"/>
              </a:rPr>
              <a:t>American Psychological Association</a:t>
            </a:r>
            <a:r>
              <a:rPr lang="el-GR" altLang="el-GR" sz="1900">
                <a:latin typeface="Calibri" panose="020F0502020204030204" pitchFamily="34" charset="0"/>
              </a:rPr>
              <a:t>): Το σύστημα </a:t>
            </a:r>
            <a:r>
              <a:rPr lang="en-GB" altLang="el-GR" sz="1900">
                <a:latin typeface="Calibri" panose="020F0502020204030204" pitchFamily="34" charset="0"/>
              </a:rPr>
              <a:t>APA </a:t>
            </a:r>
            <a:r>
              <a:rPr lang="el-GR" altLang="el-GR" sz="1900">
                <a:latin typeface="Calibri" panose="020F0502020204030204" pitchFamily="34" charset="0"/>
              </a:rPr>
              <a:t>χρησιμοποιείται ευρέως στις ανθρωπιστικές επιστήμες.</a:t>
            </a:r>
          </a:p>
          <a:p>
            <a:r>
              <a:rPr lang="en-US" altLang="el-GR" sz="1900" b="1">
                <a:solidFill>
                  <a:srgbClr val="C00000"/>
                </a:solidFill>
                <a:latin typeface="Calibri" panose="020F0502020204030204" pitchFamily="34" charset="0"/>
              </a:rPr>
              <a:t>MLA</a:t>
            </a:r>
            <a:r>
              <a:rPr lang="el-GR" altLang="el-GR" sz="1900">
                <a:latin typeface="Calibri" panose="020F0502020204030204" pitchFamily="34" charset="0"/>
              </a:rPr>
              <a:t> (</a:t>
            </a:r>
            <a:r>
              <a:rPr lang="en-US" altLang="el-GR" sz="1900">
                <a:latin typeface="Calibri" panose="020F0502020204030204" pitchFamily="34" charset="0"/>
              </a:rPr>
              <a:t>Modern Language Association</a:t>
            </a:r>
            <a:r>
              <a:rPr lang="el-GR" altLang="el-GR" sz="1900">
                <a:latin typeface="Calibri" panose="020F0502020204030204" pitchFamily="34" charset="0"/>
              </a:rPr>
              <a:t>): Το σύστημα </a:t>
            </a:r>
            <a:r>
              <a:rPr lang="en-GB" altLang="el-GR" sz="1900">
                <a:latin typeface="Calibri" panose="020F0502020204030204" pitchFamily="34" charset="0"/>
              </a:rPr>
              <a:t>MLA</a:t>
            </a:r>
            <a:r>
              <a:rPr lang="el-GR" altLang="el-GR" sz="1900">
                <a:latin typeface="Calibri" panose="020F0502020204030204" pitchFamily="34" charset="0"/>
              </a:rPr>
              <a:t> εφαρμόζεται συχνότερα στις τέχνες και στις ανθρωπιστικές επιστήμες και είναι το περισσότερο χρησιμοποιούμενο από όλα τα στυλ παραπομπών στις Η.Π.Α..</a:t>
            </a:r>
          </a:p>
          <a:p>
            <a:r>
              <a:rPr lang="en-US" altLang="el-GR" sz="1900" b="1">
                <a:solidFill>
                  <a:srgbClr val="C00000"/>
                </a:solidFill>
                <a:latin typeface="Calibri" panose="020F0502020204030204" pitchFamily="34" charset="0"/>
              </a:rPr>
              <a:t>Harvard</a:t>
            </a:r>
            <a:r>
              <a:rPr lang="el-GR" altLang="el-GR" sz="1900">
                <a:latin typeface="Calibri" panose="020F0502020204030204" pitchFamily="34" charset="0"/>
              </a:rPr>
              <a:t>: Το σύστημα </a:t>
            </a:r>
            <a:r>
              <a:rPr lang="en-US" altLang="el-GR" sz="1900">
                <a:latin typeface="Calibri" panose="020F0502020204030204" pitchFamily="34" charset="0"/>
              </a:rPr>
              <a:t>Harvard </a:t>
            </a:r>
            <a:r>
              <a:rPr lang="el-GR" altLang="el-GR" sz="1900">
                <a:latin typeface="Calibri" panose="020F0502020204030204" pitchFamily="34" charset="0"/>
              </a:rPr>
              <a:t>εφαρμόζεται κυρίως σε ανθρωπιστικές επιστήμες, είναι παρόμοιο με το σύστημα </a:t>
            </a:r>
            <a:r>
              <a:rPr lang="en-GB" altLang="el-GR" sz="1900">
                <a:latin typeface="Calibri" panose="020F0502020204030204" pitchFamily="34" charset="0"/>
              </a:rPr>
              <a:t>APA </a:t>
            </a:r>
            <a:r>
              <a:rPr lang="el-GR" altLang="el-GR" sz="1900">
                <a:latin typeface="Calibri" panose="020F0502020204030204" pitchFamily="34" charset="0"/>
              </a:rPr>
              <a:t>και χρησιμοποιείται κυρίως στις Η.Π.Α., στο Ηνωμένο Βασίλειο και την Αυστραλία.</a:t>
            </a:r>
          </a:p>
          <a:p>
            <a:r>
              <a:rPr lang="en-US" altLang="el-GR" sz="1900" b="1">
                <a:solidFill>
                  <a:srgbClr val="C00000"/>
                </a:solidFill>
                <a:latin typeface="Calibri" panose="020F0502020204030204" pitchFamily="34" charset="0"/>
              </a:rPr>
              <a:t>Vancouver</a:t>
            </a:r>
            <a:r>
              <a:rPr lang="el-GR" altLang="el-GR" sz="1900">
                <a:latin typeface="Calibri" panose="020F0502020204030204" pitchFamily="34" charset="0"/>
              </a:rPr>
              <a:t>: Το σύστημα </a:t>
            </a:r>
            <a:r>
              <a:rPr lang="en-US" altLang="el-GR" sz="1900">
                <a:latin typeface="Calibri" panose="020F0502020204030204" pitchFamily="34" charset="0"/>
              </a:rPr>
              <a:t>Vancouver </a:t>
            </a:r>
            <a:r>
              <a:rPr lang="el-GR" altLang="el-GR" sz="1900">
                <a:latin typeface="Calibri" panose="020F0502020204030204" pitchFamily="34" charset="0"/>
              </a:rPr>
              <a:t>χρησιμοποιείται κυρίως σε ιατρικές και σε επιστημονικές μελέτες.</a:t>
            </a:r>
          </a:p>
          <a:p>
            <a:r>
              <a:rPr lang="en-US" altLang="el-GR" sz="1900" b="1">
                <a:solidFill>
                  <a:srgbClr val="C00000"/>
                </a:solidFill>
                <a:latin typeface="Calibri" panose="020F0502020204030204" pitchFamily="34" charset="0"/>
              </a:rPr>
              <a:t>Chicago </a:t>
            </a:r>
            <a:r>
              <a:rPr lang="el-GR" altLang="el-GR" sz="1900">
                <a:solidFill>
                  <a:srgbClr val="C00000"/>
                </a:solidFill>
                <a:latin typeface="Calibri" panose="020F0502020204030204" pitchFamily="34" charset="0"/>
              </a:rPr>
              <a:t>και </a:t>
            </a:r>
            <a:r>
              <a:rPr lang="en-US" altLang="el-GR" sz="1900" b="1">
                <a:solidFill>
                  <a:srgbClr val="C00000"/>
                </a:solidFill>
                <a:latin typeface="Calibri" panose="020F0502020204030204" pitchFamily="34" charset="0"/>
              </a:rPr>
              <a:t>Turabian</a:t>
            </a:r>
            <a:r>
              <a:rPr lang="el-GR" altLang="el-GR" sz="1900">
                <a:latin typeface="Calibri" panose="020F0502020204030204" pitchFamily="34" charset="0"/>
              </a:rPr>
              <a:t>: Τα δύο αυτά συστήματα μολονότι είναι αρκετά παρόμοια εντούτοις θεωρούνται διαφορετικά, όπως είναι τα συστήματα </a:t>
            </a:r>
            <a:r>
              <a:rPr lang="en-US" altLang="el-GR" sz="1900">
                <a:latin typeface="Calibri" panose="020F0502020204030204" pitchFamily="34" charset="0"/>
              </a:rPr>
              <a:t>Harvard </a:t>
            </a:r>
            <a:r>
              <a:rPr lang="el-GR" altLang="el-GR" sz="1900">
                <a:latin typeface="Calibri" panose="020F0502020204030204" pitchFamily="34" charset="0"/>
              </a:rPr>
              <a:t>και </a:t>
            </a:r>
            <a:r>
              <a:rPr lang="en-US" altLang="el-GR" sz="1900">
                <a:latin typeface="Calibri" panose="020F0502020204030204" pitchFamily="34" charset="0"/>
              </a:rPr>
              <a:t>APA</a:t>
            </a:r>
            <a:r>
              <a:rPr lang="el-GR" altLang="el-GR" sz="1900">
                <a:latin typeface="Calibri" panose="020F0502020204030204" pitchFamily="34" charset="0"/>
              </a:rPr>
              <a:t>. Χρησιμοποιούνται ευρέως σε έρευνες αναφορικά με την οικονομία και την ιστορία.  </a:t>
            </a:r>
          </a:p>
          <a:p>
            <a:r>
              <a:rPr lang="el-GR" altLang="el-GR" sz="1900" b="1">
                <a:solidFill>
                  <a:srgbClr val="C00000"/>
                </a:solidFill>
                <a:latin typeface="Calibri" panose="020F0502020204030204" pitchFamily="34" charset="0"/>
              </a:rPr>
              <a:t>ΙΕΕΕ</a:t>
            </a:r>
            <a:r>
              <a:rPr lang="el-GR" altLang="el-GR" sz="1900" b="1">
                <a:latin typeface="Calibri" panose="020F0502020204030204" pitchFamily="34" charset="0"/>
              </a:rPr>
              <a:t> </a:t>
            </a:r>
            <a:r>
              <a:rPr lang="el-GR" altLang="el-GR" sz="1900">
                <a:latin typeface="Calibri" panose="020F0502020204030204" pitchFamily="34" charset="0"/>
              </a:rPr>
              <a:t>(</a:t>
            </a:r>
            <a:r>
              <a:rPr lang="en-US" altLang="el-GR" sz="1900">
                <a:latin typeface="Calibri" panose="020F0502020204030204" pitchFamily="34" charset="0"/>
              </a:rPr>
              <a:t>Institute for Electrical and Electronics Engineers</a:t>
            </a:r>
            <a:r>
              <a:rPr lang="el-GR" altLang="el-GR" sz="1900">
                <a:latin typeface="Calibri" panose="020F0502020204030204" pitchFamily="34" charset="0"/>
              </a:rPr>
              <a:t>): Το σύστημα </a:t>
            </a:r>
            <a:r>
              <a:rPr lang="en-US" altLang="el-GR" sz="1900">
                <a:latin typeface="Calibri" panose="020F0502020204030204" pitchFamily="34" charset="0"/>
              </a:rPr>
              <a:t>IEEE </a:t>
            </a:r>
            <a:r>
              <a:rPr lang="el-GR" altLang="el-GR" sz="1900">
                <a:latin typeface="Calibri" panose="020F0502020204030204" pitchFamily="34" charset="0"/>
              </a:rPr>
              <a:t>χρησιμοποιείται ευρέως στη μηχανική, στην επιστήμη των υπολογιστών και στην τεχνολογία των πληροφοριών. </a:t>
            </a:r>
          </a:p>
          <a:p>
            <a:endParaRPr lang="el-GR" altLang="el-GR" sz="1900">
              <a:latin typeface="Calibri" panose="020F0502020204030204" pitchFamily="34" charset="0"/>
            </a:endParaRPr>
          </a:p>
        </p:txBody>
      </p:sp>
      <p:sp>
        <p:nvSpPr>
          <p:cNvPr id="27651" name="Slide Number Placeholder 3">
            <a:extLst>
              <a:ext uri="{FF2B5EF4-FFF2-40B4-BE49-F238E27FC236}">
                <a16:creationId xmlns:a16="http://schemas.microsoft.com/office/drawing/2014/main" id="{62A0E454-3F17-41EB-8B47-FA1FB44D29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EBFBD3B4-1B67-4E91-984E-03CA23D90BD5}" type="slidenum">
              <a:rPr lang="el-GR" altLang="el-GR" sz="1600">
                <a:solidFill>
                  <a:srgbClr val="7B9899"/>
                </a:solidFill>
                <a:latin typeface="Tahoma" panose="020B0604030504040204" pitchFamily="34" charset="0"/>
              </a:rPr>
              <a:pPr>
                <a:spcBef>
                  <a:spcPct val="0"/>
                </a:spcBef>
                <a:buClrTx/>
                <a:buSzTx/>
                <a:buFontTx/>
                <a:buNone/>
              </a:pPr>
              <a:t>28</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113F4878-3CD8-4B85-A12C-9D4F5CA398FD}"/>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6/8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8A606A4D-144C-4257-A7B0-A6F43AE9AECB}"/>
              </a:ext>
            </a:extLst>
          </p:cNvPr>
          <p:cNvSpPr>
            <a:spLocks noGrp="1"/>
          </p:cNvSpPr>
          <p:nvPr>
            <p:ph sz="quarter" idx="1"/>
          </p:nvPr>
        </p:nvSpPr>
        <p:spPr>
          <a:xfrm>
            <a:off x="301625" y="1527175"/>
            <a:ext cx="8504238" cy="1397000"/>
          </a:xfrm>
        </p:spPr>
        <p:txBody>
          <a:bodyPr/>
          <a:lstStyle/>
          <a:p>
            <a:r>
              <a:rPr lang="el-GR" altLang="el-GR" sz="2400" b="1">
                <a:solidFill>
                  <a:srgbClr val="C00000"/>
                </a:solidFill>
                <a:latin typeface="Calibri" panose="020F0502020204030204" pitchFamily="34" charset="0"/>
              </a:rPr>
              <a:t>Αναζήτηση βιβλιογραφικών πηγών</a:t>
            </a:r>
          </a:p>
          <a:p>
            <a:r>
              <a:rPr lang="el-GR" altLang="el-GR" sz="2400">
                <a:latin typeface="Calibri" panose="020F0502020204030204" pitchFamily="34" charset="0"/>
              </a:rPr>
              <a:t>Διαδικτυακή πύλη της βιβλιοθήκης του Πανεπιστημίου Μακεδονίας</a:t>
            </a:r>
            <a:endParaRPr lang="el-GR" altLang="el-GR" sz="2400" b="1">
              <a:latin typeface="Calibri" panose="020F0502020204030204" pitchFamily="34" charset="0"/>
            </a:endParaRPr>
          </a:p>
        </p:txBody>
      </p:sp>
      <p:sp>
        <p:nvSpPr>
          <p:cNvPr id="28675" name="Slide Number Placeholder 3">
            <a:extLst>
              <a:ext uri="{FF2B5EF4-FFF2-40B4-BE49-F238E27FC236}">
                <a16:creationId xmlns:a16="http://schemas.microsoft.com/office/drawing/2014/main" id="{1334B416-7F7B-4BC8-914D-D4D540FC7C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C9B0C704-F6E9-4735-A94D-AA711CAFEFB2}" type="slidenum">
              <a:rPr lang="el-GR" altLang="el-GR" sz="1600">
                <a:solidFill>
                  <a:srgbClr val="7B9899"/>
                </a:solidFill>
                <a:latin typeface="Tahoma" panose="020B0604030504040204" pitchFamily="34" charset="0"/>
              </a:rPr>
              <a:pPr>
                <a:spcBef>
                  <a:spcPct val="0"/>
                </a:spcBef>
                <a:buClrTx/>
                <a:buSzTx/>
                <a:buFontTx/>
                <a:buNone/>
              </a:pPr>
              <a:t>29</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40D41783-684D-49B8-962B-297AA447780D}"/>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7/8</a:t>
            </a:r>
          </a:p>
        </p:txBody>
      </p:sp>
      <p:pic>
        <p:nvPicPr>
          <p:cNvPr id="28677" name="Picture 5">
            <a:extLst>
              <a:ext uri="{FF2B5EF4-FFF2-40B4-BE49-F238E27FC236}">
                <a16:creationId xmlns:a16="http://schemas.microsoft.com/office/drawing/2014/main" id="{185DFB62-006B-466C-8F02-B513640F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852738"/>
            <a:ext cx="64801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Βασικές έννοιες: 2/2</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EF7B4AEB-A26C-49CD-8993-6DC85D7E6682}" type="slidenum">
              <a:rPr lang="el-GR" smtClean="0"/>
              <a:pPr>
                <a:defRPr/>
              </a:pPr>
              <a:t>3</a:t>
            </a:fld>
            <a:endParaRPr lang="el-GR"/>
          </a:p>
        </p:txBody>
      </p:sp>
      <p:sp>
        <p:nvSpPr>
          <p:cNvPr id="20484" name="Content Placeholder 2"/>
          <p:cNvSpPr>
            <a:spLocks noGrp="1"/>
          </p:cNvSpPr>
          <p:nvPr>
            <p:ph sz="quarter" idx="1"/>
          </p:nvPr>
        </p:nvSpPr>
        <p:spPr>
          <a:xfrm>
            <a:off x="0" y="1341438"/>
            <a:ext cx="9144000" cy="5516562"/>
          </a:xfrm>
        </p:spPr>
        <p:txBody>
          <a:bodyPr/>
          <a:lstStyle/>
          <a:p>
            <a:r>
              <a:rPr lang="el-GR" sz="2200" dirty="0">
                <a:latin typeface="Calibri" pitchFamily="34" charset="0"/>
              </a:rPr>
              <a:t>Οι μελέτες περιπτώσεων μπορεί να είναι </a:t>
            </a:r>
            <a:r>
              <a:rPr lang="el-GR" sz="2200" i="1" dirty="0">
                <a:latin typeface="Calibri" pitchFamily="34" charset="0"/>
              </a:rPr>
              <a:t>προδρομικές</a:t>
            </a:r>
            <a:r>
              <a:rPr lang="el-GR" sz="2200" dirty="0">
                <a:latin typeface="Calibri" pitchFamily="34" charset="0"/>
              </a:rPr>
              <a:t> ή </a:t>
            </a:r>
            <a:r>
              <a:rPr lang="el-GR" sz="2200" i="1" dirty="0">
                <a:latin typeface="Calibri" pitchFamily="34" charset="0"/>
              </a:rPr>
              <a:t>αναδρομικές</a:t>
            </a:r>
            <a:r>
              <a:rPr lang="el-GR" sz="2200" dirty="0">
                <a:latin typeface="Calibri" pitchFamily="34" charset="0"/>
              </a:rPr>
              <a:t>:</a:t>
            </a:r>
          </a:p>
          <a:p>
            <a:r>
              <a:rPr lang="el-GR" sz="2200" b="1" dirty="0">
                <a:solidFill>
                  <a:srgbClr val="C00000"/>
                </a:solidFill>
                <a:latin typeface="Calibri" pitchFamily="34" charset="0"/>
              </a:rPr>
              <a:t>Προδρομικές</a:t>
            </a:r>
            <a:r>
              <a:rPr lang="el-GR" sz="2200" b="1" dirty="0">
                <a:latin typeface="Calibri" pitchFamily="34" charset="0"/>
              </a:rPr>
              <a:t> </a:t>
            </a:r>
            <a:r>
              <a:rPr lang="el-GR" sz="2200" dirty="0">
                <a:latin typeface="Calibri" pitchFamily="34" charset="0"/>
              </a:rPr>
              <a:t>(</a:t>
            </a:r>
            <a:r>
              <a:rPr lang="en-US" sz="2200" dirty="0">
                <a:latin typeface="Calibri" pitchFamily="34" charset="0"/>
              </a:rPr>
              <a:t>prospective</a:t>
            </a:r>
            <a:r>
              <a:rPr lang="el-GR" sz="2200" dirty="0">
                <a:latin typeface="Calibri" pitchFamily="34" charset="0"/>
              </a:rPr>
              <a:t>) είναι οι περιπτώσεις όπου έχουν αρχικά δομηθεί κάποια κριτήρια και στη συνέχεια οι περιπτώσεις που εμπίπτουν στα κριτήρια αυτά περιλαμβάνονται στη μελέτη, καθώς γίνονται διαθέσιμες οι περιπτώσεις αυτές. </a:t>
            </a:r>
          </a:p>
          <a:p>
            <a:r>
              <a:rPr lang="el-GR" sz="2200" b="1" dirty="0">
                <a:solidFill>
                  <a:srgbClr val="C00000"/>
                </a:solidFill>
                <a:latin typeface="Calibri" pitchFamily="34" charset="0"/>
              </a:rPr>
              <a:t>Αναδρομικές</a:t>
            </a:r>
            <a:r>
              <a:rPr lang="el-GR" sz="2200" dirty="0">
                <a:latin typeface="Calibri" pitchFamily="34" charset="0"/>
              </a:rPr>
              <a:t> (</a:t>
            </a:r>
            <a:r>
              <a:rPr lang="en-US" sz="2200" dirty="0">
                <a:latin typeface="Calibri" pitchFamily="34" charset="0"/>
              </a:rPr>
              <a:t>retrospective</a:t>
            </a:r>
            <a:r>
              <a:rPr lang="el-GR" sz="2200" dirty="0">
                <a:latin typeface="Calibri" pitchFamily="34" charset="0"/>
              </a:rPr>
              <a:t>) είναι οι περιπτώσεις όπου έχουν δομηθεί κάποια κριτήρια και στη συνέχεια περιλαμβάνονται στη μελέτη οι περιπτώσεις που εμπίπτουν στα κριτήρια αυτά, όπως προκύπτει από ιστορικά στοιχεία.</a:t>
            </a:r>
          </a:p>
          <a:p>
            <a:r>
              <a:rPr lang="el-GR" sz="2200" dirty="0">
                <a:latin typeface="Calibri" pitchFamily="34" charset="0"/>
              </a:rPr>
              <a:t>Θεωρείται ότι η μελέτη περίπτωσης δεν αποτελεί απλά μια μέθοδο μελέτης ενός φαινομένου, αλλά ότι εφαρμόζει μια ολόκληρη </a:t>
            </a:r>
            <a:r>
              <a:rPr lang="el-GR" sz="2200" b="1" i="1" dirty="0">
                <a:solidFill>
                  <a:srgbClr val="C00000"/>
                </a:solidFill>
                <a:latin typeface="Calibri" pitchFamily="34" charset="0"/>
              </a:rPr>
              <a:t>στρατηγική έρευνας</a:t>
            </a:r>
            <a:r>
              <a:rPr lang="el-GR" sz="2200" dirty="0">
                <a:latin typeface="Calibri" pitchFamily="34" charset="0"/>
              </a:rPr>
              <a:t>, η οποία βασίζεται σε πολλαπλές πηγές πληροφόρησης, σε μία ή περισσότερες μελέτες περιπτώσεων, σε συμπεράσματα και ιδιότητες προηγούμενων μελετών περιπτώσεων, και σε αριθμό μεθόδων επιστημονικής ανάλυσης.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E84EDF68-7832-46CC-85B5-5FDCF94F1261}"/>
              </a:ext>
            </a:extLst>
          </p:cNvPr>
          <p:cNvSpPr>
            <a:spLocks noGrp="1"/>
          </p:cNvSpPr>
          <p:nvPr>
            <p:ph sz="quarter" idx="1"/>
          </p:nvPr>
        </p:nvSpPr>
        <p:spPr>
          <a:xfrm>
            <a:off x="0" y="1527175"/>
            <a:ext cx="9144000" cy="4997450"/>
          </a:xfrm>
        </p:spPr>
        <p:txBody>
          <a:bodyPr/>
          <a:lstStyle/>
          <a:p>
            <a:r>
              <a:rPr lang="el-GR" altLang="el-GR" sz="2200" b="1">
                <a:solidFill>
                  <a:srgbClr val="C00000"/>
                </a:solidFill>
                <a:latin typeface="Calibri" panose="020F0502020204030204" pitchFamily="34" charset="0"/>
              </a:rPr>
              <a:t>Εργαλεία αναζήτησης</a:t>
            </a:r>
            <a:r>
              <a:rPr lang="el-GR" altLang="el-GR" sz="2200">
                <a:latin typeface="Calibri" panose="020F0502020204030204" pitchFamily="34" charset="0"/>
              </a:rPr>
              <a:t>:</a:t>
            </a:r>
          </a:p>
          <a:p>
            <a:r>
              <a:rPr lang="el-GR" altLang="el-GR" sz="2200" b="1">
                <a:solidFill>
                  <a:srgbClr val="C00000"/>
                </a:solidFill>
                <a:latin typeface="Calibri" panose="020F0502020204030204" pitchFamily="34" charset="0"/>
              </a:rPr>
              <a:t>Οργανισμών</a:t>
            </a:r>
            <a:r>
              <a:rPr lang="el-GR" altLang="el-GR" sz="2200">
                <a:latin typeface="Calibri" panose="020F0502020204030204" pitchFamily="34" charset="0"/>
              </a:rPr>
              <a:t> (π.χ. εκδοτικών οίκων, επιστημονικών περιοδικών), τα οποία όμως απαιτούν πληρωμή συνδρομής. </a:t>
            </a:r>
          </a:p>
          <a:p>
            <a:r>
              <a:rPr lang="en-US" altLang="el-GR" sz="2200" b="1">
                <a:solidFill>
                  <a:srgbClr val="C00000"/>
                </a:solidFill>
                <a:latin typeface="Calibri" panose="020F0502020204030204" pitchFamily="34" charset="0"/>
              </a:rPr>
              <a:t>Google </a:t>
            </a:r>
            <a:r>
              <a:rPr lang="el-GR" altLang="el-GR" sz="2200">
                <a:latin typeface="Calibri" panose="020F0502020204030204" pitchFamily="34" charset="0"/>
              </a:rPr>
              <a:t>(https://www.google.gr/) : παρέχει δωρεάν υπηρεσίες αναζήτησης βιβλιογραφικών πηγών</a:t>
            </a:r>
          </a:p>
          <a:p>
            <a:r>
              <a:rPr lang="en-US" altLang="el-GR" sz="2200" b="1">
                <a:solidFill>
                  <a:srgbClr val="C00000"/>
                </a:solidFill>
                <a:latin typeface="Calibri" panose="020F0502020204030204" pitchFamily="34" charset="0"/>
              </a:rPr>
              <a:t>Google Scholar</a:t>
            </a:r>
            <a:r>
              <a:rPr lang="el-GR" altLang="el-GR" sz="2200" b="1">
                <a:solidFill>
                  <a:srgbClr val="C00000"/>
                </a:solidFill>
                <a:latin typeface="Calibri" panose="020F0502020204030204" pitchFamily="34" charset="0"/>
              </a:rPr>
              <a:t> </a:t>
            </a:r>
            <a:r>
              <a:rPr lang="el-GR" altLang="el-GR" sz="2200">
                <a:latin typeface="Calibri" panose="020F0502020204030204" pitchFamily="34" charset="0"/>
              </a:rPr>
              <a:t>(https://scholar.google.gr/): παρέχει δωρεάν υπηρεσίες αναζήτησης βιβλιογραφικών πηγών. </a:t>
            </a:r>
          </a:p>
          <a:p>
            <a:r>
              <a:rPr lang="el-GR" altLang="el-GR" sz="2200">
                <a:latin typeface="Calibri" panose="020F0502020204030204" pitchFamily="34" charset="0"/>
              </a:rPr>
              <a:t>Οι δωρεάν υπηρεσίες περιορίζονται συνήθως στον εντοπισμό των βιβλιογραφικών πηγών και όχι σε πρόσβαση στο πλήρες κείμενο των πηγών αυτών, εκτός ίσως από πρόσβαση στην περίληψη του θέματος που μελετά η συγκεκριμένη βιβλιογραφική πηγή. </a:t>
            </a:r>
          </a:p>
          <a:p>
            <a:r>
              <a:rPr lang="el-GR" altLang="el-GR" sz="2200">
                <a:latin typeface="Calibri" panose="020F0502020204030204" pitchFamily="34" charset="0"/>
              </a:rPr>
              <a:t>Όταν το περιεχόμενο των βιβλιογραφικών πηγών είναι ελεύθερο στο διαδίκτυο τότε οι υπηρεσίες της </a:t>
            </a:r>
            <a:r>
              <a:rPr lang="en-US" altLang="el-GR" sz="2200">
                <a:latin typeface="Calibri" panose="020F0502020204030204" pitchFamily="34" charset="0"/>
              </a:rPr>
              <a:t>Google </a:t>
            </a:r>
            <a:r>
              <a:rPr lang="el-GR" altLang="el-GR" sz="2200">
                <a:latin typeface="Calibri" panose="020F0502020204030204" pitchFamily="34" charset="0"/>
              </a:rPr>
              <a:t>είναι αρκετά αποτελεσματικές.</a:t>
            </a:r>
          </a:p>
        </p:txBody>
      </p:sp>
      <p:sp>
        <p:nvSpPr>
          <p:cNvPr id="30723" name="Slide Number Placeholder 3">
            <a:extLst>
              <a:ext uri="{FF2B5EF4-FFF2-40B4-BE49-F238E27FC236}">
                <a16:creationId xmlns:a16="http://schemas.microsoft.com/office/drawing/2014/main" id="{078440FF-BD9E-4263-872C-132FE5EFC9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6CF5714B-0DFB-4070-972B-9817B45D5C10}" type="slidenum">
              <a:rPr lang="el-GR" altLang="el-GR" sz="1600">
                <a:solidFill>
                  <a:srgbClr val="7B9899"/>
                </a:solidFill>
                <a:latin typeface="Tahoma" panose="020B0604030504040204" pitchFamily="34" charset="0"/>
              </a:rPr>
              <a:pPr>
                <a:spcBef>
                  <a:spcPct val="0"/>
                </a:spcBef>
                <a:buClrTx/>
                <a:buSzTx/>
                <a:buFontTx/>
                <a:buNone/>
              </a:pPr>
              <a:t>30</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D24CE88F-C3E1-4893-8421-934374150719}"/>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ΕΠΙΣΚΟΠΗΣΗ ΒΙΒΛΙΟΓΡΑΦΙΑΣ: 8/8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7FD4AE29-A069-4D49-85E3-332FE9BC819B}"/>
              </a:ext>
            </a:extLst>
          </p:cNvPr>
          <p:cNvSpPr>
            <a:spLocks noGrp="1"/>
          </p:cNvSpPr>
          <p:nvPr>
            <p:ph sz="quarter" idx="1"/>
          </p:nvPr>
        </p:nvSpPr>
        <p:spPr>
          <a:xfrm>
            <a:off x="0" y="1268413"/>
            <a:ext cx="9144000" cy="5589587"/>
          </a:xfrm>
        </p:spPr>
        <p:txBody>
          <a:bodyPr/>
          <a:lstStyle/>
          <a:p>
            <a:r>
              <a:rPr lang="el-GR" altLang="el-GR" sz="2400" b="1" dirty="0">
                <a:solidFill>
                  <a:srgbClr val="C00000"/>
                </a:solidFill>
                <a:latin typeface="Calibri" panose="020F0502020204030204" pitchFamily="34" charset="0"/>
              </a:rPr>
              <a:t>Ψάχνοντας </a:t>
            </a:r>
          </a:p>
          <a:p>
            <a:r>
              <a:rPr lang="el-GR" altLang="el-GR" sz="2200" dirty="0">
                <a:latin typeface="Calibri" panose="020F0502020204030204" pitchFamily="34" charset="0"/>
              </a:rPr>
              <a:t>Αφού έχεις εισάγει κάποιες λέξεις-κλειδιά ή ολόκληρο τον τίτλο ή άλλα πεδία </a:t>
            </a:r>
          </a:p>
          <a:p>
            <a:pPr lvl="1"/>
            <a:r>
              <a:rPr lang="el-GR" altLang="el-GR" dirty="0">
                <a:latin typeface="Calibri" panose="020F0502020204030204" pitchFamily="34" charset="0"/>
              </a:rPr>
              <a:t>Η βάση δεδομένων παρουσιάζει τα αποτελέσματα της έρευνας σου στην οθόνη </a:t>
            </a:r>
          </a:p>
          <a:p>
            <a:pPr lvl="1"/>
            <a:r>
              <a:rPr lang="el-GR" altLang="el-GR" dirty="0">
                <a:latin typeface="Calibri" panose="020F0502020204030204" pitchFamily="34" charset="0"/>
              </a:rPr>
              <a:t>Εσύ αξιολογείς τα αποτελέσματα της έρευνας για να διαπιστώσεις αν είναι σχετικά με το ερευνητικό σου θέμα </a:t>
            </a:r>
          </a:p>
          <a:p>
            <a:pPr lvl="1"/>
            <a:r>
              <a:rPr lang="el-GR" altLang="el-GR" dirty="0">
                <a:latin typeface="Calibri" panose="020F0502020204030204" pitchFamily="34" charset="0"/>
              </a:rPr>
              <a:t>Κοιτάζοντας τις καταχωρήσεις (εγγραφές) μπορείς να προσδιορίσεις </a:t>
            </a:r>
          </a:p>
          <a:p>
            <a:pPr lvl="2"/>
            <a:r>
              <a:rPr lang="el-GR" altLang="el-GR" sz="2200" dirty="0">
                <a:latin typeface="Calibri" panose="020F0502020204030204" pitchFamily="34" charset="0"/>
              </a:rPr>
              <a:t>Ποιες από τις λέξεις-κλειδιά βρήκαν τις καλύτερες βιβλιογραφικές αναφορές </a:t>
            </a:r>
          </a:p>
          <a:p>
            <a:pPr lvl="2"/>
            <a:r>
              <a:rPr lang="el-GR" altLang="el-GR" sz="2200" dirty="0">
                <a:latin typeface="Calibri" panose="020F0502020204030204" pitchFamily="34" charset="0"/>
              </a:rPr>
              <a:t>Ποιες από τις λέξεις-κλειδιά είναι ανάρμοστες, δεν δίνουν καλά αποτελέσματα </a:t>
            </a:r>
          </a:p>
          <a:p>
            <a:pPr lvl="2"/>
            <a:r>
              <a:rPr lang="el-GR" altLang="el-GR" sz="2200" dirty="0">
                <a:latin typeface="Calibri" panose="020F0502020204030204" pitchFamily="34" charset="0"/>
              </a:rPr>
              <a:t>Εναλλακτικές λέξεις-κλειδιά </a:t>
            </a:r>
          </a:p>
          <a:p>
            <a:pPr lvl="2"/>
            <a:r>
              <a:rPr lang="el-GR" altLang="el-GR" sz="2200" dirty="0">
                <a:latin typeface="Calibri" panose="020F0502020204030204" pitchFamily="34" charset="0"/>
              </a:rPr>
              <a:t>Καινούργιες ιδέες για να επαναπροσδιορίσεις το ερευνητικό σου σχέδιο </a:t>
            </a:r>
          </a:p>
          <a:p>
            <a:endParaRPr lang="el-GR" altLang="el-GR" sz="2200" dirty="0">
              <a:latin typeface="Calibri" panose="020F0502020204030204" pitchFamily="34" charset="0"/>
            </a:endParaRPr>
          </a:p>
        </p:txBody>
      </p:sp>
      <p:sp>
        <p:nvSpPr>
          <p:cNvPr id="31747" name="Slide Number Placeholder 3">
            <a:extLst>
              <a:ext uri="{FF2B5EF4-FFF2-40B4-BE49-F238E27FC236}">
                <a16:creationId xmlns:a16="http://schemas.microsoft.com/office/drawing/2014/main" id="{AEB88EB2-637E-4D9B-9750-82E9D19B97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BD1C7E98-B148-46EC-ADE4-776B91EF918C}" type="slidenum">
              <a:rPr lang="el-GR" altLang="el-GR" sz="1600">
                <a:solidFill>
                  <a:srgbClr val="7B9899"/>
                </a:solidFill>
                <a:latin typeface="Tahoma" panose="020B0604030504040204" pitchFamily="34" charset="0"/>
              </a:rPr>
              <a:pPr>
                <a:spcBef>
                  <a:spcPct val="0"/>
                </a:spcBef>
                <a:buClrTx/>
                <a:buSzTx/>
                <a:buFontTx/>
                <a:buNone/>
              </a:pPr>
              <a:t>31</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B6F06F24-5CC7-4A5F-81A5-835FD5F31E7A}"/>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1/9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8CB65E81-8943-49D1-8F0E-43562005CD15}"/>
              </a:ext>
            </a:extLst>
          </p:cNvPr>
          <p:cNvSpPr>
            <a:spLocks noGrp="1"/>
          </p:cNvSpPr>
          <p:nvPr>
            <p:ph sz="quarter" idx="1"/>
          </p:nvPr>
        </p:nvSpPr>
        <p:spPr>
          <a:xfrm>
            <a:off x="0" y="1268413"/>
            <a:ext cx="9036050" cy="5589587"/>
          </a:xfrm>
        </p:spPr>
        <p:txBody>
          <a:bodyPr/>
          <a:lstStyle/>
          <a:p>
            <a:r>
              <a:rPr lang="el-GR" altLang="el-GR" sz="2200" b="1">
                <a:solidFill>
                  <a:srgbClr val="C00000"/>
                </a:solidFill>
                <a:latin typeface="Calibri" panose="020F0502020204030204" pitchFamily="34" charset="0"/>
              </a:rPr>
              <a:t>Ελέγχοντας τη σχετικότητα των αποτελεσμάτων </a:t>
            </a:r>
          </a:p>
          <a:p>
            <a:r>
              <a:rPr lang="el-GR" altLang="el-GR" sz="2200" b="1">
                <a:solidFill>
                  <a:srgbClr val="C00000"/>
                </a:solidFill>
                <a:latin typeface="Calibri" panose="020F0502020204030204" pitchFamily="34" charset="0"/>
              </a:rPr>
              <a:t>Σχετικότητα </a:t>
            </a:r>
          </a:p>
          <a:p>
            <a:pPr lvl="1"/>
            <a:r>
              <a:rPr lang="el-GR" altLang="el-GR">
                <a:latin typeface="Calibri" panose="020F0502020204030204" pitchFamily="34" charset="0"/>
              </a:rPr>
              <a:t>Οι βιβλιογραφικές αναφορές σχετίζονται με την ορολογία που έχεις χρησιμοποιήσει; </a:t>
            </a:r>
          </a:p>
          <a:p>
            <a:pPr lvl="1"/>
            <a:r>
              <a:rPr lang="el-GR" altLang="el-GR">
                <a:latin typeface="Calibri" panose="020F0502020204030204" pitchFamily="34" charset="0"/>
              </a:rPr>
              <a:t>Μήπως χρειάζεται να χρησιμοποιήσεις διαφορετική ορολογία, λέξεις-κλειδιά </a:t>
            </a:r>
          </a:p>
          <a:p>
            <a:pPr lvl="1"/>
            <a:r>
              <a:rPr lang="el-GR" altLang="el-GR">
                <a:latin typeface="Calibri" panose="020F0502020204030204" pitchFamily="34" charset="0"/>
              </a:rPr>
              <a:t>Η βάση δεδομένων που ψάχνεις είναι η πιο σχετική με το θέμα σου; </a:t>
            </a:r>
          </a:p>
          <a:p>
            <a:r>
              <a:rPr lang="el-GR" altLang="el-GR" sz="2200" b="1">
                <a:solidFill>
                  <a:srgbClr val="C00000"/>
                </a:solidFill>
                <a:latin typeface="Calibri" panose="020F0502020204030204" pitchFamily="34" charset="0"/>
              </a:rPr>
              <a:t>Πολλές βιβλιογραφικές αναφορές </a:t>
            </a:r>
          </a:p>
          <a:p>
            <a:pPr lvl="1"/>
            <a:r>
              <a:rPr lang="el-GR" altLang="el-GR">
                <a:latin typeface="Calibri" panose="020F0502020204030204" pitchFamily="34" charset="0"/>
              </a:rPr>
              <a:t>Περιόρισε την έρευνα σου και την ορολογία που χρησιμοποιείς </a:t>
            </a:r>
          </a:p>
          <a:p>
            <a:pPr lvl="1"/>
            <a:r>
              <a:rPr lang="el-GR" altLang="el-GR">
                <a:latin typeface="Calibri" panose="020F0502020204030204" pitchFamily="34" charset="0"/>
              </a:rPr>
              <a:t>Κάνε πιο συγκεκριμένη την έρευνα σου </a:t>
            </a:r>
          </a:p>
          <a:p>
            <a:pPr lvl="1"/>
            <a:r>
              <a:rPr lang="el-GR" altLang="el-GR">
                <a:latin typeface="Calibri" panose="020F0502020204030204" pitchFamily="34" charset="0"/>
              </a:rPr>
              <a:t>Πρόσθεσε περιορισμούς , παραμέτρους (γλώσσα, χρονιά έκδοσης) </a:t>
            </a:r>
          </a:p>
          <a:p>
            <a:r>
              <a:rPr lang="el-GR" altLang="el-GR" sz="2200" b="1">
                <a:solidFill>
                  <a:srgbClr val="C00000"/>
                </a:solidFill>
                <a:latin typeface="Calibri" panose="020F0502020204030204" pitchFamily="34" charset="0"/>
              </a:rPr>
              <a:t>Λίγες βιβλιογραφικές αναφορές </a:t>
            </a:r>
          </a:p>
          <a:p>
            <a:pPr lvl="1"/>
            <a:r>
              <a:rPr lang="el-GR" altLang="el-GR">
                <a:latin typeface="Calibri" panose="020F0502020204030204" pitchFamily="34" charset="0"/>
              </a:rPr>
              <a:t>Διεύρυνε την έρευνα σου </a:t>
            </a:r>
          </a:p>
          <a:p>
            <a:pPr lvl="1"/>
            <a:r>
              <a:rPr lang="el-GR" altLang="el-GR">
                <a:latin typeface="Calibri" panose="020F0502020204030204" pitchFamily="34" charset="0"/>
              </a:rPr>
              <a:t>Χρησιμοποίησε εναλλακτικές λέξεις, μορφή </a:t>
            </a:r>
          </a:p>
          <a:p>
            <a:endParaRPr lang="el-GR" altLang="el-GR" sz="2200">
              <a:latin typeface="Calibri" panose="020F0502020204030204" pitchFamily="34" charset="0"/>
            </a:endParaRPr>
          </a:p>
        </p:txBody>
      </p:sp>
      <p:sp>
        <p:nvSpPr>
          <p:cNvPr id="32771" name="Slide Number Placeholder 3">
            <a:extLst>
              <a:ext uri="{FF2B5EF4-FFF2-40B4-BE49-F238E27FC236}">
                <a16:creationId xmlns:a16="http://schemas.microsoft.com/office/drawing/2014/main" id="{23D6FE08-7C25-4F63-AE8F-CD19842FDB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494DCE6A-47EF-4209-AAF4-BF1C0286D083}" type="slidenum">
              <a:rPr lang="el-GR" altLang="el-GR" sz="1600">
                <a:solidFill>
                  <a:srgbClr val="7B9899"/>
                </a:solidFill>
                <a:latin typeface="Tahoma" panose="020B0604030504040204" pitchFamily="34" charset="0"/>
              </a:rPr>
              <a:pPr>
                <a:spcBef>
                  <a:spcPct val="0"/>
                </a:spcBef>
                <a:buClrTx/>
                <a:buSzTx/>
                <a:buFontTx/>
                <a:buNone/>
              </a:pPr>
              <a:t>32</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D5FA8E85-F447-4D57-9F0A-A667F38FCA7E}"/>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2/9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A3E01BFA-E69B-467D-B999-39AA68243B07}"/>
              </a:ext>
            </a:extLst>
          </p:cNvPr>
          <p:cNvSpPr>
            <a:spLocks noGrp="1"/>
          </p:cNvSpPr>
          <p:nvPr>
            <p:ph sz="quarter" idx="1"/>
          </p:nvPr>
        </p:nvSpPr>
        <p:spPr>
          <a:xfrm>
            <a:off x="0" y="1527175"/>
            <a:ext cx="9036050" cy="4572000"/>
          </a:xfrm>
        </p:spPr>
        <p:txBody>
          <a:bodyPr/>
          <a:lstStyle/>
          <a:p>
            <a:r>
              <a:rPr lang="el-GR" altLang="el-GR" sz="2300" b="1">
                <a:solidFill>
                  <a:srgbClr val="C00000"/>
                </a:solidFill>
                <a:latin typeface="Calibri" panose="020F0502020204030204" pitchFamily="34" charset="0"/>
              </a:rPr>
              <a:t>Πως δομούμε «δέντρα» συσχέτισης </a:t>
            </a:r>
          </a:p>
          <a:p>
            <a:r>
              <a:rPr lang="el-GR" altLang="el-GR" sz="2300">
                <a:latin typeface="Calibri" panose="020F0502020204030204" pitchFamily="34" charset="0"/>
              </a:rPr>
              <a:t>Αρχίζουμε με το </a:t>
            </a:r>
            <a:r>
              <a:rPr lang="el-GR" altLang="el-GR" sz="2300" b="1">
                <a:latin typeface="Calibri" panose="020F0502020204030204" pitchFamily="34" charset="0"/>
              </a:rPr>
              <a:t>βασικό σκοπό της έρευνας </a:t>
            </a:r>
          </a:p>
          <a:p>
            <a:r>
              <a:rPr lang="el-GR" altLang="el-GR" sz="2300">
                <a:latin typeface="Calibri" panose="020F0502020204030204" pitchFamily="34" charset="0"/>
              </a:rPr>
              <a:t>Προσδιορίζουμε </a:t>
            </a:r>
            <a:r>
              <a:rPr lang="el-GR" altLang="el-GR" sz="2300" b="1">
                <a:latin typeface="Calibri" panose="020F0502020204030204" pitchFamily="34" charset="0"/>
              </a:rPr>
              <a:t>μια η περισσότερες θεματικές περιοχές που θεωρούμε σημαντικές </a:t>
            </a:r>
          </a:p>
          <a:p>
            <a:r>
              <a:rPr lang="el-GR" altLang="el-GR" sz="2300">
                <a:latin typeface="Calibri" panose="020F0502020204030204" pitchFamily="34" charset="0"/>
              </a:rPr>
              <a:t>Χωρίζουμε την </a:t>
            </a:r>
            <a:r>
              <a:rPr lang="el-GR" altLang="el-GR" sz="2300" b="1">
                <a:latin typeface="Calibri" panose="020F0502020204030204" pitchFamily="34" charset="0"/>
              </a:rPr>
              <a:t>κάθε θεματική περιοχή σε υπο-ενότητες που θεωρούμε σχετικές </a:t>
            </a:r>
          </a:p>
          <a:p>
            <a:r>
              <a:rPr lang="el-GR" altLang="el-GR" sz="2300">
                <a:latin typeface="Calibri" panose="020F0502020204030204" pitchFamily="34" charset="0"/>
              </a:rPr>
              <a:t>Προσπαθούμε να χωρίσουμε </a:t>
            </a:r>
            <a:r>
              <a:rPr lang="el-GR" altLang="el-GR" sz="2300" b="1">
                <a:latin typeface="Calibri" panose="020F0502020204030204" pitchFamily="34" charset="0"/>
              </a:rPr>
              <a:t>τις υπο-ενότητες σε άλλες μικρότερες </a:t>
            </a:r>
          </a:p>
          <a:p>
            <a:r>
              <a:rPr lang="el-GR" altLang="el-GR" sz="2300">
                <a:latin typeface="Calibri" panose="020F0502020204030204" pitchFamily="34" charset="0"/>
              </a:rPr>
              <a:t>Αναγνωρίζουμε </a:t>
            </a:r>
            <a:r>
              <a:rPr lang="el-GR" altLang="el-GR" sz="2300" b="1">
                <a:latin typeface="Calibri" panose="020F0502020204030204" pitchFamily="34" charset="0"/>
              </a:rPr>
              <a:t>λέξεις-κλειδιά για κάθε θεματική περιοχή </a:t>
            </a:r>
          </a:p>
          <a:p>
            <a:r>
              <a:rPr lang="el-GR" altLang="el-GR" sz="2300">
                <a:latin typeface="Calibri" panose="020F0502020204030204" pitchFamily="34" charset="0"/>
              </a:rPr>
              <a:t>Αναγνωρίζουμε τις </a:t>
            </a:r>
            <a:r>
              <a:rPr lang="el-GR" altLang="el-GR" sz="2300" b="1">
                <a:latin typeface="Calibri" panose="020F0502020204030204" pitchFamily="34" charset="0"/>
              </a:rPr>
              <a:t>περιοχές στις οποίες θέλουμε να επικεντρωθούμε </a:t>
            </a:r>
          </a:p>
          <a:p>
            <a:r>
              <a:rPr lang="el-GR" altLang="el-GR" sz="2300">
                <a:latin typeface="Calibri" panose="020F0502020204030204" pitchFamily="34" charset="0"/>
              </a:rPr>
              <a:t>Καθώς βρίσκουμε το υλικό μας </a:t>
            </a:r>
            <a:r>
              <a:rPr lang="el-GR" altLang="el-GR" sz="2300" b="1">
                <a:latin typeface="Calibri" panose="020F0502020204030204" pitchFamily="34" charset="0"/>
              </a:rPr>
              <a:t>προσθέτουμε ή αφαιρούμε θεματικές περιοχές στο δέντρο συσχέτισης </a:t>
            </a:r>
          </a:p>
          <a:p>
            <a:endParaRPr lang="el-GR" altLang="el-GR" sz="2300">
              <a:latin typeface="Calibri" panose="020F0502020204030204" pitchFamily="34" charset="0"/>
            </a:endParaRPr>
          </a:p>
        </p:txBody>
      </p:sp>
      <p:sp>
        <p:nvSpPr>
          <p:cNvPr id="33795" name="Slide Number Placeholder 3">
            <a:extLst>
              <a:ext uri="{FF2B5EF4-FFF2-40B4-BE49-F238E27FC236}">
                <a16:creationId xmlns:a16="http://schemas.microsoft.com/office/drawing/2014/main" id="{64D03759-B3BE-40FD-94F7-B132F6A932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62168AF8-9FDC-4762-B98D-9CE140327E13}" type="slidenum">
              <a:rPr lang="el-GR" altLang="el-GR" sz="1600">
                <a:solidFill>
                  <a:srgbClr val="7B9899"/>
                </a:solidFill>
                <a:latin typeface="Tahoma" panose="020B0604030504040204" pitchFamily="34" charset="0"/>
              </a:rPr>
              <a:pPr>
                <a:spcBef>
                  <a:spcPct val="0"/>
                </a:spcBef>
                <a:buClrTx/>
                <a:buSzTx/>
                <a:buFontTx/>
                <a:buNone/>
              </a:pPr>
              <a:t>33</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2BE5D578-4031-4A9E-8CFB-CA537AC0FACE}"/>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3/9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539B6761-5B6C-4607-BD5F-1A0B7C1587E1}"/>
              </a:ext>
            </a:extLst>
          </p:cNvPr>
          <p:cNvSpPr>
            <a:spLocks noGrp="1"/>
          </p:cNvSpPr>
          <p:nvPr>
            <p:ph sz="quarter" idx="1"/>
          </p:nvPr>
        </p:nvSpPr>
        <p:spPr>
          <a:xfrm>
            <a:off x="301625" y="1527175"/>
            <a:ext cx="8504238" cy="4572000"/>
          </a:xfrm>
        </p:spPr>
        <p:txBody>
          <a:bodyPr/>
          <a:lstStyle/>
          <a:p>
            <a:endParaRPr lang="el-GR" altLang="el-GR" sz="2400">
              <a:latin typeface="Calibri" panose="020F0502020204030204" pitchFamily="34" charset="0"/>
            </a:endParaRPr>
          </a:p>
          <a:p>
            <a:r>
              <a:rPr lang="el-GR" altLang="el-GR" sz="2400" b="1">
                <a:solidFill>
                  <a:srgbClr val="C00000"/>
                </a:solidFill>
                <a:latin typeface="Calibri" panose="020F0502020204030204" pitchFamily="34" charset="0"/>
              </a:rPr>
              <a:t>Κριτική επισκόπηση και αξιολόγηση </a:t>
            </a:r>
          </a:p>
          <a:p>
            <a:r>
              <a:rPr lang="el-GR" altLang="el-GR" sz="2400">
                <a:latin typeface="Calibri" panose="020F0502020204030204" pitchFamily="34" charset="0"/>
              </a:rPr>
              <a:t>Δύο κυρίως πράγματα πρέπει να μας απασχολήσουν σε σχέση με τη κριτική επισκόπηση </a:t>
            </a:r>
          </a:p>
          <a:p>
            <a:r>
              <a:rPr lang="el-GR" altLang="el-GR" sz="2400" b="1">
                <a:solidFill>
                  <a:srgbClr val="C00000"/>
                </a:solidFill>
                <a:latin typeface="Calibri" panose="020F0502020204030204" pitchFamily="34" charset="0"/>
              </a:rPr>
              <a:t>Σχετικότητα </a:t>
            </a:r>
          </a:p>
          <a:p>
            <a:pPr lvl="1"/>
            <a:r>
              <a:rPr lang="el-GR" altLang="el-GR" sz="2400">
                <a:latin typeface="Calibri" panose="020F0502020204030204" pitchFamily="34" charset="0"/>
              </a:rPr>
              <a:t>Είναι το υλικό μας σχετικό με τους βασικούς σκοπούς και τους στόχους που έχουμε θέσει; </a:t>
            </a:r>
          </a:p>
          <a:p>
            <a:r>
              <a:rPr lang="el-GR" altLang="el-GR" sz="2400" b="1">
                <a:solidFill>
                  <a:srgbClr val="C00000"/>
                </a:solidFill>
                <a:latin typeface="Calibri" panose="020F0502020204030204" pitchFamily="34" charset="0"/>
              </a:rPr>
              <a:t>Πληρότητα </a:t>
            </a:r>
          </a:p>
          <a:p>
            <a:pPr lvl="1"/>
            <a:r>
              <a:rPr lang="el-GR" altLang="el-GR" sz="2400">
                <a:latin typeface="Calibri" panose="020F0502020204030204" pitchFamily="34" charset="0"/>
              </a:rPr>
              <a:t>Ποτέ θεωρούμε ότι το υλικό μας είναι αρκετό; </a:t>
            </a:r>
          </a:p>
          <a:p>
            <a:endParaRPr lang="el-GR" altLang="el-GR" sz="2400">
              <a:latin typeface="Calibri" panose="020F0502020204030204" pitchFamily="34" charset="0"/>
            </a:endParaRPr>
          </a:p>
        </p:txBody>
      </p:sp>
      <p:sp>
        <p:nvSpPr>
          <p:cNvPr id="34819" name="Slide Number Placeholder 3">
            <a:extLst>
              <a:ext uri="{FF2B5EF4-FFF2-40B4-BE49-F238E27FC236}">
                <a16:creationId xmlns:a16="http://schemas.microsoft.com/office/drawing/2014/main" id="{F72A25DE-FF13-4271-B0DD-1304B8A955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E01CF31E-38DC-47B5-91EF-589372A3B7AD}" type="slidenum">
              <a:rPr lang="el-GR" altLang="el-GR" sz="1600">
                <a:solidFill>
                  <a:srgbClr val="7B9899"/>
                </a:solidFill>
                <a:latin typeface="Tahoma" panose="020B0604030504040204" pitchFamily="34" charset="0"/>
              </a:rPr>
              <a:pPr>
                <a:spcBef>
                  <a:spcPct val="0"/>
                </a:spcBef>
                <a:buClrTx/>
                <a:buSzTx/>
                <a:buFontTx/>
                <a:buNone/>
              </a:pPr>
              <a:t>34</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7462E2CF-BF3A-4D1E-BAE2-F2B93E12482D}"/>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4/9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3BA2DF26-CBC9-434B-9FC1-9F60C89E8663}"/>
              </a:ext>
            </a:extLst>
          </p:cNvPr>
          <p:cNvSpPr>
            <a:spLocks noGrp="1"/>
          </p:cNvSpPr>
          <p:nvPr>
            <p:ph sz="quarter" idx="1"/>
          </p:nvPr>
        </p:nvSpPr>
        <p:spPr>
          <a:xfrm>
            <a:off x="0" y="1268661"/>
            <a:ext cx="9144000" cy="5400699"/>
          </a:xfrm>
        </p:spPr>
        <p:txBody>
          <a:bodyPr/>
          <a:lstStyle/>
          <a:p>
            <a:pPr>
              <a:buFont typeface="Wingdings 2" panose="05020102010507070707" pitchFamily="18" charset="2"/>
              <a:buNone/>
            </a:pPr>
            <a:r>
              <a:rPr lang="el-GR" altLang="el-GR" sz="2000" b="1" dirty="0">
                <a:solidFill>
                  <a:srgbClr val="C00000"/>
                </a:solidFill>
                <a:latin typeface="Calibri" panose="020F0502020204030204" pitchFamily="34" charset="0"/>
              </a:rPr>
              <a:t>Ερωτήσεις αναφορικά με τη σχετικότητα </a:t>
            </a:r>
          </a:p>
          <a:p>
            <a:r>
              <a:rPr lang="el-GR" altLang="el-GR" sz="2000" dirty="0">
                <a:latin typeface="Calibri" panose="020F0502020204030204" pitchFamily="34" charset="0"/>
              </a:rPr>
              <a:t>Πόσο σύγχρονο είναι το υλικό μας; </a:t>
            </a:r>
          </a:p>
          <a:p>
            <a:r>
              <a:rPr lang="el-GR" altLang="el-GR" sz="2000" dirty="0">
                <a:latin typeface="Calibri" panose="020F0502020204030204" pitchFamily="34" charset="0"/>
              </a:rPr>
              <a:t>Μήπως η βιβλιογραφία μας είναι ανενημέρωτη; </a:t>
            </a:r>
          </a:p>
          <a:p>
            <a:r>
              <a:rPr lang="el-GR" altLang="el-GR" sz="2000" dirty="0">
                <a:latin typeface="Calibri" panose="020F0502020204030204" pitchFamily="34" charset="0"/>
              </a:rPr>
              <a:t>Είναι το υλικό μας σχετικό με τους βασικούς σκοπούς και τους στόχους της έρευνας; </a:t>
            </a:r>
          </a:p>
          <a:p>
            <a:r>
              <a:rPr lang="el-GR" altLang="el-GR" sz="2000" dirty="0">
                <a:latin typeface="Calibri" panose="020F0502020204030204" pitchFamily="34" charset="0"/>
              </a:rPr>
              <a:t>Υπάρχουν βιβλιογραφικές αναφορές στο κείμενο που μας οδηγούν σε νέο υλικό; </a:t>
            </a:r>
          </a:p>
          <a:p>
            <a:r>
              <a:rPr lang="el-GR" altLang="el-GR" sz="2000" dirty="0">
                <a:latin typeface="Calibri" panose="020F0502020204030204" pitchFamily="34" charset="0"/>
              </a:rPr>
              <a:t>Το υλικό μας υποστηρίζει ή είναι αντίθετο από την προσωπική μας έρευνα </a:t>
            </a:r>
          </a:p>
          <a:p>
            <a:pPr lvl="1"/>
            <a:r>
              <a:rPr lang="el-GR" altLang="el-GR" sz="2000" dirty="0">
                <a:latin typeface="Calibri" panose="020F0502020204030204" pitchFamily="34" charset="0"/>
              </a:rPr>
              <a:t>Και τα δυο είναι σημαντικά </a:t>
            </a:r>
          </a:p>
          <a:p>
            <a:r>
              <a:rPr lang="el-GR" altLang="el-GR" sz="2000" dirty="0">
                <a:latin typeface="Calibri" panose="020F0502020204030204" pitchFamily="34" charset="0"/>
              </a:rPr>
              <a:t>Μήπως το υλικό μας είναι επηρεασμένο από τις προσωπικές απόψεις του ερευνητή; </a:t>
            </a:r>
          </a:p>
          <a:p>
            <a:pPr lvl="1"/>
            <a:r>
              <a:rPr lang="el-GR" altLang="el-GR" sz="2000" dirty="0">
                <a:latin typeface="Calibri" panose="020F0502020204030204" pitchFamily="34" charset="0"/>
              </a:rPr>
              <a:t>Ακόμα και τότε μπορεί να είναι σημαντικό </a:t>
            </a:r>
          </a:p>
          <a:p>
            <a:pPr lvl="1"/>
            <a:r>
              <a:rPr lang="el-GR" altLang="el-GR" sz="2000" dirty="0">
                <a:latin typeface="Calibri" panose="020F0502020204030204" pitchFamily="34" charset="0"/>
              </a:rPr>
              <a:t>Θα πρέπει να αναφερθούν οι αδυναμίες του </a:t>
            </a:r>
          </a:p>
          <a:p>
            <a:r>
              <a:rPr lang="el-GR" altLang="el-GR" sz="2000" dirty="0">
                <a:latin typeface="Calibri" panose="020F0502020204030204" pitchFamily="34" charset="0"/>
              </a:rPr>
              <a:t>Τι μεθοδολογία χρησιμοποιήθηκε; </a:t>
            </a:r>
          </a:p>
          <a:p>
            <a:pPr lvl="1"/>
            <a:r>
              <a:rPr lang="el-GR" altLang="el-GR" sz="2000" dirty="0">
                <a:latin typeface="Calibri" panose="020F0502020204030204" pitchFamily="34" charset="0"/>
              </a:rPr>
              <a:t>Υπάρχουν παραλήψεις στη μεθοδολογία; </a:t>
            </a:r>
          </a:p>
          <a:p>
            <a:pPr lvl="1"/>
            <a:r>
              <a:rPr lang="el-GR" altLang="el-GR" sz="2000" dirty="0">
                <a:latin typeface="Calibri" panose="020F0502020204030204" pitchFamily="34" charset="0"/>
              </a:rPr>
              <a:t>Ακόμα και τότε μπορεί να είναι σημαντικό </a:t>
            </a:r>
          </a:p>
        </p:txBody>
      </p:sp>
      <p:sp>
        <p:nvSpPr>
          <p:cNvPr id="35843" name="Slide Number Placeholder 3">
            <a:extLst>
              <a:ext uri="{FF2B5EF4-FFF2-40B4-BE49-F238E27FC236}">
                <a16:creationId xmlns:a16="http://schemas.microsoft.com/office/drawing/2014/main" id="{6FD22034-E340-4DDA-8D4E-C352D8AA68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92415681-AF81-4B88-AA40-B33C42CFF1E0}" type="slidenum">
              <a:rPr lang="el-GR" altLang="el-GR" sz="1600">
                <a:solidFill>
                  <a:srgbClr val="7B9899"/>
                </a:solidFill>
                <a:latin typeface="Tahoma" panose="020B0604030504040204" pitchFamily="34" charset="0"/>
              </a:rPr>
              <a:pPr>
                <a:spcBef>
                  <a:spcPct val="0"/>
                </a:spcBef>
                <a:buClrTx/>
                <a:buSzTx/>
                <a:buFontTx/>
                <a:buNone/>
              </a:pPr>
              <a:t>35</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3E9C264B-9578-4C1A-81BB-23A2736B5380}"/>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5/9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D231E2C3-2C9A-467F-A031-4F309E78C0B2}"/>
              </a:ext>
            </a:extLst>
          </p:cNvPr>
          <p:cNvSpPr>
            <a:spLocks noGrp="1"/>
          </p:cNvSpPr>
          <p:nvPr>
            <p:ph sz="quarter" idx="1"/>
          </p:nvPr>
        </p:nvSpPr>
        <p:spPr>
          <a:xfrm>
            <a:off x="0" y="1341438"/>
            <a:ext cx="9144000" cy="5516562"/>
          </a:xfrm>
        </p:spPr>
        <p:txBody>
          <a:bodyPr/>
          <a:lstStyle/>
          <a:p>
            <a:r>
              <a:rPr lang="el-GR" altLang="el-GR" sz="2200" b="1" dirty="0">
                <a:solidFill>
                  <a:srgbClr val="C00000"/>
                </a:solidFill>
                <a:latin typeface="Calibri" panose="020F0502020204030204" pitchFamily="34" charset="0"/>
              </a:rPr>
              <a:t>Πληρότητα </a:t>
            </a:r>
            <a:r>
              <a:rPr lang="en-GB" altLang="el-GR" sz="2200" b="1" dirty="0">
                <a:solidFill>
                  <a:srgbClr val="C00000"/>
                </a:solidFill>
                <a:latin typeface="Calibri" panose="020F0502020204030204" pitchFamily="34" charset="0"/>
              </a:rPr>
              <a:t> </a:t>
            </a:r>
          </a:p>
          <a:p>
            <a:r>
              <a:rPr lang="el-GR" altLang="el-GR" sz="2200" dirty="0">
                <a:latin typeface="Calibri" panose="020F0502020204030204" pitchFamily="34" charset="0"/>
              </a:rPr>
              <a:t>Δεν είναι δυνατόν να διαβάσεις τα πάντα που είναι σχετικά με το θέμα, πριν αρχίσεις τη κριτική επισκόπηση </a:t>
            </a:r>
          </a:p>
          <a:p>
            <a:pPr lvl="1"/>
            <a:r>
              <a:rPr lang="el-GR" altLang="el-GR" dirty="0">
                <a:latin typeface="Calibri" panose="020F0502020204030204" pitchFamily="34" charset="0"/>
              </a:rPr>
              <a:t>Τι υπάρχει στη βιβλιογραφία </a:t>
            </a:r>
          </a:p>
          <a:p>
            <a:pPr lvl="1"/>
            <a:r>
              <a:rPr lang="el-GR" altLang="el-GR" dirty="0">
                <a:latin typeface="Calibri" panose="020F0502020204030204" pitchFamily="34" charset="0"/>
              </a:rPr>
              <a:t>Ποια είναι τα κενά </a:t>
            </a:r>
          </a:p>
          <a:p>
            <a:pPr lvl="1"/>
            <a:r>
              <a:rPr lang="el-GR" altLang="el-GR" dirty="0">
                <a:latin typeface="Calibri" panose="020F0502020204030204" pitchFamily="34" charset="0"/>
              </a:rPr>
              <a:t>Πως η προσωπική σου έρευνα σχετίζεται με τη βιβλιογραφία </a:t>
            </a:r>
          </a:p>
          <a:p>
            <a:pPr lvl="1"/>
            <a:r>
              <a:rPr lang="el-GR" altLang="el-GR" dirty="0">
                <a:latin typeface="Calibri" panose="020F0502020204030204" pitchFamily="34" charset="0"/>
              </a:rPr>
              <a:t>Ποιοι είναι οι κύριοι συγγραφείς στην ερευνητική σου περιοχή </a:t>
            </a:r>
          </a:p>
          <a:p>
            <a:r>
              <a:rPr lang="el-GR" altLang="el-GR" sz="2200" b="1" dirty="0">
                <a:solidFill>
                  <a:srgbClr val="C00000"/>
                </a:solidFill>
                <a:latin typeface="Calibri" panose="020F0502020204030204" pitchFamily="34" charset="0"/>
              </a:rPr>
              <a:t>Σημείο κορεσμού </a:t>
            </a:r>
          </a:p>
          <a:p>
            <a:pPr lvl="1"/>
            <a:r>
              <a:rPr lang="el-GR" altLang="el-GR" dirty="0">
                <a:latin typeface="Calibri" panose="020F0502020204030204" pitchFamily="34" charset="0"/>
              </a:rPr>
              <a:t>Όταν η βιβλιογραφική έρευνα σου παρέχει υλικό το οποίο έχει ήδη βρεθεί </a:t>
            </a:r>
          </a:p>
          <a:p>
            <a:pPr lvl="1"/>
            <a:r>
              <a:rPr lang="el-GR" altLang="el-GR" dirty="0">
                <a:latin typeface="Calibri" panose="020F0502020204030204" pitchFamily="34" charset="0"/>
              </a:rPr>
              <a:t>Ζήτα τη συμβουλή του επόπτη καθηγητή σου για </a:t>
            </a:r>
          </a:p>
          <a:p>
            <a:pPr lvl="2"/>
            <a:r>
              <a:rPr lang="el-GR" altLang="el-GR" sz="2200" dirty="0">
                <a:latin typeface="Calibri" panose="020F0502020204030204" pitchFamily="34" charset="0"/>
              </a:rPr>
              <a:t>ποιότητα </a:t>
            </a:r>
          </a:p>
          <a:p>
            <a:pPr lvl="2"/>
            <a:r>
              <a:rPr lang="el-GR" altLang="el-GR" sz="2200" dirty="0">
                <a:latin typeface="Calibri" panose="020F0502020204030204" pitchFamily="34" charset="0"/>
              </a:rPr>
              <a:t>ποσότητα </a:t>
            </a:r>
          </a:p>
          <a:p>
            <a:endParaRPr lang="el-GR" altLang="el-GR" sz="2200" dirty="0">
              <a:latin typeface="Calibri" panose="020F0502020204030204" pitchFamily="34" charset="0"/>
            </a:endParaRPr>
          </a:p>
        </p:txBody>
      </p:sp>
      <p:sp>
        <p:nvSpPr>
          <p:cNvPr id="36867" name="Slide Number Placeholder 3">
            <a:extLst>
              <a:ext uri="{FF2B5EF4-FFF2-40B4-BE49-F238E27FC236}">
                <a16:creationId xmlns:a16="http://schemas.microsoft.com/office/drawing/2014/main" id="{F32750D7-AAE1-4A62-A0BA-E42AA0D867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BE7F8801-6FB8-4762-BC41-00D130A15805}" type="slidenum">
              <a:rPr lang="el-GR" altLang="el-GR" sz="1600">
                <a:solidFill>
                  <a:srgbClr val="7B9899"/>
                </a:solidFill>
                <a:latin typeface="Tahoma" panose="020B0604030504040204" pitchFamily="34" charset="0"/>
              </a:rPr>
              <a:pPr>
                <a:spcBef>
                  <a:spcPct val="0"/>
                </a:spcBef>
                <a:buClrTx/>
                <a:buSzTx/>
                <a:buFontTx/>
                <a:buNone/>
              </a:pPr>
              <a:t>36</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2FA2CA26-BF68-44AB-B0C0-03274F56365F}"/>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6/9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610313A6-EC7D-4FC9-9E25-1ED1E279ECDC}"/>
              </a:ext>
            </a:extLst>
          </p:cNvPr>
          <p:cNvSpPr>
            <a:spLocks noGrp="1"/>
          </p:cNvSpPr>
          <p:nvPr>
            <p:ph sz="quarter" idx="1"/>
          </p:nvPr>
        </p:nvSpPr>
        <p:spPr>
          <a:xfrm>
            <a:off x="0" y="1412875"/>
            <a:ext cx="9144000" cy="5445125"/>
          </a:xfrm>
        </p:spPr>
        <p:txBody>
          <a:bodyPr/>
          <a:lstStyle/>
          <a:p>
            <a:r>
              <a:rPr lang="el-GR" altLang="el-GR" sz="2000" b="1">
                <a:solidFill>
                  <a:srgbClr val="C00000"/>
                </a:solidFill>
                <a:latin typeface="Calibri" panose="020F0502020204030204" pitchFamily="34" charset="0"/>
              </a:rPr>
              <a:t>Σημειώσεις </a:t>
            </a:r>
          </a:p>
          <a:p>
            <a:pPr lvl="1"/>
            <a:r>
              <a:rPr lang="el-GR" altLang="el-GR" sz="2000">
                <a:latin typeface="Calibri" panose="020F0502020204030204" pitchFamily="34" charset="0"/>
              </a:rPr>
              <a:t>Κράτα σημειώσεις σε ηλεκτρονική ή μη μορφή </a:t>
            </a:r>
          </a:p>
          <a:p>
            <a:pPr lvl="1"/>
            <a:r>
              <a:rPr lang="el-GR" altLang="el-GR" sz="2000">
                <a:latin typeface="Calibri" panose="020F0502020204030204" pitchFamily="34" charset="0"/>
              </a:rPr>
              <a:t>Μέσα στο ίδιο το κείμενο </a:t>
            </a:r>
          </a:p>
          <a:p>
            <a:r>
              <a:rPr lang="el-GR" altLang="el-GR" sz="2000">
                <a:latin typeface="Calibri" panose="020F0502020204030204" pitchFamily="34" charset="0"/>
              </a:rPr>
              <a:t>Διαδικασία που θα φανεί χρήσιμη αργότερα όταν θα δεις τη βιβλιογραφία συνολικά για να γράψεις την επισκόπηση της </a:t>
            </a:r>
          </a:p>
          <a:p>
            <a:r>
              <a:rPr lang="el-GR" altLang="el-GR" sz="2000">
                <a:latin typeface="Calibri" panose="020F0502020204030204" pitchFamily="34" charset="0"/>
              </a:rPr>
              <a:t>Βοήθα τη μνήμη </a:t>
            </a:r>
          </a:p>
          <a:p>
            <a:pPr lvl="1"/>
            <a:r>
              <a:rPr lang="el-GR" altLang="el-GR" sz="2000">
                <a:latin typeface="Calibri" panose="020F0502020204030204" pitchFamily="34" charset="0"/>
              </a:rPr>
              <a:t>Σχόλια που έκανες στο παρελθόν και μπορεί να τα ξεχάσεις </a:t>
            </a:r>
          </a:p>
          <a:p>
            <a:r>
              <a:rPr lang="el-GR" altLang="el-GR" sz="2000" b="1">
                <a:solidFill>
                  <a:srgbClr val="C00000"/>
                </a:solidFill>
                <a:latin typeface="Calibri" panose="020F0502020204030204" pitchFamily="34" charset="0"/>
              </a:rPr>
              <a:t>Τι άλλο πρέπει να καταγράψεις </a:t>
            </a:r>
          </a:p>
          <a:p>
            <a:r>
              <a:rPr lang="el-GR" altLang="el-GR" sz="2000">
                <a:latin typeface="Calibri" panose="020F0502020204030204" pitchFamily="34" charset="0"/>
              </a:rPr>
              <a:t>Όλες τις βιβλιογραφικές λεπτομέρειες </a:t>
            </a:r>
          </a:p>
          <a:p>
            <a:r>
              <a:rPr lang="el-GR" altLang="el-GR" sz="2000">
                <a:latin typeface="Calibri" panose="020F0502020204030204" pitchFamily="34" charset="0"/>
              </a:rPr>
              <a:t>Μικρή περίληψη </a:t>
            </a:r>
          </a:p>
          <a:p>
            <a:r>
              <a:rPr lang="el-GR" altLang="el-GR" sz="2000">
                <a:latin typeface="Calibri" panose="020F0502020204030204" pitchFamily="34" charset="0"/>
              </a:rPr>
              <a:t>Ενημέρωσε κάθε αναγραφή με λέξεις-κλειδιά </a:t>
            </a:r>
          </a:p>
          <a:p>
            <a:pPr lvl="1"/>
            <a:r>
              <a:rPr lang="el-GR" altLang="el-GR" sz="2000">
                <a:latin typeface="Calibri" panose="020F0502020204030204" pitchFamily="34" charset="0"/>
              </a:rPr>
              <a:t>Βοηθά στη χρήση των ίδιων λέξεων που θα χρησιμοποιηθούν στην έρευνα </a:t>
            </a:r>
          </a:p>
          <a:p>
            <a:r>
              <a:rPr lang="el-GR" altLang="el-GR" sz="2000">
                <a:latin typeface="Calibri" panose="020F0502020204030204" pitchFamily="34" charset="0"/>
              </a:rPr>
              <a:t>Συμπληρωματική πληροφορία </a:t>
            </a:r>
          </a:p>
          <a:p>
            <a:r>
              <a:rPr lang="el-GR" altLang="el-GR" sz="2000">
                <a:latin typeface="Calibri" panose="020F0502020204030204" pitchFamily="34" charset="0"/>
              </a:rPr>
              <a:t>•ISBN, ολόκληρες παραπομπές (αριθμός σελίδας, βιβλιοθήκη στην oπoία βρέθηκε, προσωπικές σημειώσεις) </a:t>
            </a:r>
          </a:p>
          <a:p>
            <a:endParaRPr lang="el-GR" altLang="el-GR" sz="2000">
              <a:latin typeface="Calibri" panose="020F0502020204030204" pitchFamily="34" charset="0"/>
            </a:endParaRPr>
          </a:p>
        </p:txBody>
      </p:sp>
      <p:sp>
        <p:nvSpPr>
          <p:cNvPr id="37891" name="Slide Number Placeholder 3">
            <a:extLst>
              <a:ext uri="{FF2B5EF4-FFF2-40B4-BE49-F238E27FC236}">
                <a16:creationId xmlns:a16="http://schemas.microsoft.com/office/drawing/2014/main" id="{750704CE-20BC-4BEF-8765-43E40FBAD7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D13DF8A1-8930-4D75-B4BB-1C5940F349CC}" type="slidenum">
              <a:rPr lang="el-GR" altLang="el-GR" sz="1600">
                <a:solidFill>
                  <a:srgbClr val="7B9899"/>
                </a:solidFill>
                <a:latin typeface="Tahoma" panose="020B0604030504040204" pitchFamily="34" charset="0"/>
              </a:rPr>
              <a:pPr>
                <a:spcBef>
                  <a:spcPct val="0"/>
                </a:spcBef>
                <a:buClrTx/>
                <a:buSzTx/>
                <a:buFontTx/>
                <a:buNone/>
              </a:pPr>
              <a:t>37</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4ED45C0C-9FB2-4B09-99BF-9DB661158C8A}"/>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7/9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C8B8B122-4B1F-40CC-958D-67B9E071F2FE}"/>
              </a:ext>
            </a:extLst>
          </p:cNvPr>
          <p:cNvSpPr>
            <a:spLocks noGrp="1"/>
          </p:cNvSpPr>
          <p:nvPr>
            <p:ph sz="quarter" idx="1"/>
          </p:nvPr>
        </p:nvSpPr>
        <p:spPr>
          <a:xfrm>
            <a:off x="301625" y="1527175"/>
            <a:ext cx="8504238" cy="4572000"/>
          </a:xfrm>
        </p:spPr>
        <p:txBody>
          <a:bodyPr/>
          <a:lstStyle/>
          <a:p>
            <a:r>
              <a:rPr lang="el-GR" altLang="el-GR" sz="2400" b="1">
                <a:solidFill>
                  <a:srgbClr val="C00000"/>
                </a:solidFill>
                <a:latin typeface="Calibri" panose="020F0502020204030204" pitchFamily="34" charset="0"/>
              </a:rPr>
              <a:t>Γράφοντας τη βιβλιογραφική επισκόπηση </a:t>
            </a:r>
          </a:p>
          <a:p>
            <a:r>
              <a:rPr lang="el-GR" altLang="el-GR" sz="2400">
                <a:latin typeface="Calibri" panose="020F0502020204030204" pitchFamily="34" charset="0"/>
              </a:rPr>
              <a:t>Συνδυάζουμε </a:t>
            </a:r>
            <a:r>
              <a:rPr lang="el-GR" altLang="el-GR" sz="2400" b="1">
                <a:latin typeface="Calibri" panose="020F0502020204030204" pitchFamily="34" charset="0"/>
              </a:rPr>
              <a:t>βασικές θεωρίες και ιδέες </a:t>
            </a:r>
          </a:p>
          <a:p>
            <a:r>
              <a:rPr lang="el-GR" altLang="el-GR" sz="2400" b="1">
                <a:latin typeface="Calibri" panose="020F0502020204030204" pitchFamily="34" charset="0"/>
              </a:rPr>
              <a:t>Συζητάμε κριτικά τη βιβλιογραφία </a:t>
            </a:r>
          </a:p>
          <a:p>
            <a:r>
              <a:rPr lang="el-GR" altLang="el-GR" sz="2400">
                <a:latin typeface="Calibri" panose="020F0502020204030204" pitchFamily="34" charset="0"/>
              </a:rPr>
              <a:t>Αναφέρουμε τα </a:t>
            </a:r>
            <a:r>
              <a:rPr lang="el-GR" altLang="el-GR" sz="2400" b="1">
                <a:latin typeface="Calibri" panose="020F0502020204030204" pitchFamily="34" charset="0"/>
              </a:rPr>
              <a:t>κύρια θέματα που σχετίζονται με την έρευνα μας </a:t>
            </a:r>
          </a:p>
          <a:p>
            <a:r>
              <a:rPr lang="el-GR" altLang="el-GR" sz="2400">
                <a:latin typeface="Calibri" panose="020F0502020204030204" pitchFamily="34" charset="0"/>
              </a:rPr>
              <a:t>Αναγνωρίζουμε </a:t>
            </a:r>
            <a:r>
              <a:rPr lang="el-GR" altLang="el-GR" sz="2400" b="1">
                <a:latin typeface="Calibri" panose="020F0502020204030204" pitchFamily="34" charset="0"/>
              </a:rPr>
              <a:t>παραλήψεις και προκαταλήψεις </a:t>
            </a:r>
          </a:p>
          <a:p>
            <a:r>
              <a:rPr lang="el-GR" altLang="el-GR" sz="2400">
                <a:latin typeface="Calibri" panose="020F0502020204030204" pitchFamily="34" charset="0"/>
              </a:rPr>
              <a:t>Παρουσιάζουμε </a:t>
            </a:r>
            <a:r>
              <a:rPr lang="el-GR" altLang="el-GR" sz="2400" b="1">
                <a:latin typeface="Calibri" panose="020F0502020204030204" pitchFamily="34" charset="0"/>
              </a:rPr>
              <a:t>σε λογική σειρά </a:t>
            </a:r>
          </a:p>
          <a:p>
            <a:r>
              <a:rPr lang="el-GR" altLang="el-GR" sz="2400" b="1">
                <a:latin typeface="Calibri" panose="020F0502020204030204" pitchFamily="34" charset="0"/>
              </a:rPr>
              <a:t>Ιδέες διαφορετικές μεταξύ τους </a:t>
            </a:r>
          </a:p>
          <a:p>
            <a:r>
              <a:rPr lang="el-GR" altLang="el-GR" sz="2400">
                <a:latin typeface="Calibri" panose="020F0502020204030204" pitchFamily="34" charset="0"/>
              </a:rPr>
              <a:t>Αναγνωρίζουμε </a:t>
            </a:r>
            <a:r>
              <a:rPr lang="el-GR" altLang="el-GR" sz="2400" b="1">
                <a:latin typeface="Calibri" panose="020F0502020204030204" pitchFamily="34" charset="0"/>
              </a:rPr>
              <a:t>προβληματικές περιοχές </a:t>
            </a:r>
          </a:p>
          <a:p>
            <a:r>
              <a:rPr lang="el-GR" altLang="el-GR" sz="2400">
                <a:latin typeface="Calibri" panose="020F0502020204030204" pitchFamily="34" charset="0"/>
              </a:rPr>
              <a:t>Πρέπει να είμαστε σε θέση να υποστηρίξουμε τις απόψεις μας </a:t>
            </a:r>
          </a:p>
          <a:p>
            <a:endParaRPr lang="el-GR" altLang="el-GR" sz="2400">
              <a:latin typeface="Calibri" panose="020F0502020204030204" pitchFamily="34" charset="0"/>
            </a:endParaRPr>
          </a:p>
        </p:txBody>
      </p:sp>
      <p:sp>
        <p:nvSpPr>
          <p:cNvPr id="38915" name="Slide Number Placeholder 3">
            <a:extLst>
              <a:ext uri="{FF2B5EF4-FFF2-40B4-BE49-F238E27FC236}">
                <a16:creationId xmlns:a16="http://schemas.microsoft.com/office/drawing/2014/main" id="{F9DD50E6-9ECD-4492-94AC-CD7010AD70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26A45E70-8AD9-4129-B508-ACEE26E04904}" type="slidenum">
              <a:rPr lang="el-GR" altLang="el-GR" sz="1600">
                <a:solidFill>
                  <a:srgbClr val="7B9899"/>
                </a:solidFill>
                <a:latin typeface="Tahoma" panose="020B0604030504040204" pitchFamily="34" charset="0"/>
              </a:rPr>
              <a:pPr>
                <a:spcBef>
                  <a:spcPct val="0"/>
                </a:spcBef>
                <a:buClrTx/>
                <a:buSzTx/>
                <a:buFontTx/>
                <a:buNone/>
              </a:pPr>
              <a:t>38</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28D92BD3-F48B-4983-9379-9201CE50220F}"/>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8/9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55CE180E-B974-4B70-9829-ABE257DC4A50}"/>
              </a:ext>
            </a:extLst>
          </p:cNvPr>
          <p:cNvSpPr>
            <a:spLocks noGrp="1"/>
          </p:cNvSpPr>
          <p:nvPr>
            <p:ph sz="quarter" idx="1"/>
          </p:nvPr>
        </p:nvSpPr>
        <p:spPr>
          <a:xfrm>
            <a:off x="301625" y="1527175"/>
            <a:ext cx="8504238" cy="4926013"/>
          </a:xfrm>
        </p:spPr>
        <p:txBody>
          <a:bodyPr/>
          <a:lstStyle/>
          <a:p>
            <a:r>
              <a:rPr lang="el-GR" altLang="el-GR" sz="2400" b="1" dirty="0">
                <a:solidFill>
                  <a:srgbClr val="C00000"/>
                </a:solidFill>
                <a:latin typeface="Calibri" panose="020F0502020204030204" pitchFamily="34" charset="0"/>
              </a:rPr>
              <a:t>Τι πρέπει να περιέχει η βιβλιογραφική επισκόπηση </a:t>
            </a:r>
          </a:p>
          <a:p>
            <a:r>
              <a:rPr lang="el-GR" altLang="el-GR" sz="2400" dirty="0">
                <a:latin typeface="Calibri" panose="020F0502020204030204" pitchFamily="34" charset="0"/>
              </a:rPr>
              <a:t>Βασικές θεωρίες </a:t>
            </a:r>
          </a:p>
          <a:p>
            <a:r>
              <a:rPr lang="el-GR" altLang="el-GR" sz="2400" dirty="0">
                <a:latin typeface="Calibri" panose="020F0502020204030204" pitchFamily="34" charset="0"/>
              </a:rPr>
              <a:t>Τελευταίες εξελίξεις και γνώση πάνω στο ερευνητικό αντικείμενο </a:t>
            </a:r>
          </a:p>
          <a:p>
            <a:r>
              <a:rPr lang="el-GR" altLang="el-GR" sz="2400" dirty="0">
                <a:latin typeface="Calibri" panose="020F0502020204030204" pitchFamily="34" charset="0"/>
              </a:rPr>
              <a:t>Πως η προσωπική σου έρευνα σχετίζεται με προηγούμενα δημοσιευμένη έρευνα </a:t>
            </a:r>
          </a:p>
          <a:p>
            <a:r>
              <a:rPr lang="el-GR" altLang="el-GR" sz="2400" dirty="0">
                <a:latin typeface="Calibri" panose="020F0502020204030204" pitchFamily="34" charset="0"/>
              </a:rPr>
              <a:t>Δυνατά σημεία και αδυναμίες της προηγούμενα δημοσιευμένης έρευνας </a:t>
            </a:r>
          </a:p>
          <a:p>
            <a:r>
              <a:rPr lang="el-GR" altLang="el-GR" sz="2400" dirty="0">
                <a:latin typeface="Calibri" panose="020F0502020204030204" pitchFamily="34" charset="0"/>
              </a:rPr>
              <a:t>Κύριες παραλήψεις για να στηρίξεις τα δικά σου επιχειρήματα (κενά) </a:t>
            </a:r>
          </a:p>
          <a:p>
            <a:r>
              <a:rPr lang="el-GR" altLang="el-GR" sz="2400" dirty="0">
                <a:latin typeface="Calibri" panose="020F0502020204030204" pitchFamily="34" charset="0"/>
              </a:rPr>
              <a:t>Βιβλιογραφικές αναφορές μέσα στο κείμενο από σχετική βιβλιογραφία </a:t>
            </a:r>
          </a:p>
          <a:p>
            <a:endParaRPr lang="el-GR" altLang="el-GR" sz="2400" dirty="0">
              <a:latin typeface="Calibri" panose="020F0502020204030204" pitchFamily="34" charset="0"/>
            </a:endParaRPr>
          </a:p>
        </p:txBody>
      </p:sp>
      <p:sp>
        <p:nvSpPr>
          <p:cNvPr id="39939" name="Slide Number Placeholder 3">
            <a:extLst>
              <a:ext uri="{FF2B5EF4-FFF2-40B4-BE49-F238E27FC236}">
                <a16:creationId xmlns:a16="http://schemas.microsoft.com/office/drawing/2014/main" id="{1594EA1B-C5F9-4050-AAE9-49A578FBA8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9210D7AE-52BB-4502-A846-67603FCB886D}" type="slidenum">
              <a:rPr lang="el-GR" altLang="el-GR" sz="1600">
                <a:solidFill>
                  <a:srgbClr val="7B9899"/>
                </a:solidFill>
                <a:latin typeface="Tahoma" panose="020B0604030504040204" pitchFamily="34" charset="0"/>
              </a:rPr>
              <a:pPr>
                <a:spcBef>
                  <a:spcPct val="0"/>
                </a:spcBef>
                <a:buClrTx/>
                <a:buSzTx/>
                <a:buFontTx/>
                <a:buNone/>
              </a:pPr>
              <a:t>39</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BE69B180-2A06-477A-B728-1BEACC39C92E}"/>
              </a:ext>
            </a:extLst>
          </p:cNvPr>
          <p:cNvSpPr>
            <a:spLocks noGrp="1"/>
          </p:cNvSpPr>
          <p:nvPr>
            <p:ph type="title"/>
          </p:nvPr>
        </p:nvSpPr>
        <p:spPr>
          <a:xfrm>
            <a:off x="301625" y="115888"/>
            <a:ext cx="8534400" cy="758825"/>
          </a:xfrm>
        </p:spPr>
        <p:txBody>
          <a:bodyPr/>
          <a:lstStyle/>
          <a:p>
            <a:pPr>
              <a:defRPr/>
            </a:pPr>
            <a:r>
              <a:rPr lang="el-GR" sz="3000" b="1" dirty="0">
                <a:latin typeface="Calibri" pitchFamily="34" charset="0"/>
              </a:rPr>
              <a:t>ΣΤΡΑΤΗΓΙΚΗ ΕΠΙΣΚΟΠΗΣΗΣ ΒΙΒΛΙΟΓΡΑΦΙΑΣ: 9/9</a:t>
            </a:r>
            <a:br>
              <a:rPr lang="el-GR" sz="3000" b="1" dirty="0">
                <a:latin typeface="Calibri" pitchFamily="34" charset="0"/>
              </a:rPr>
            </a:br>
            <a:r>
              <a:rPr lang="el-GR" sz="1800" dirty="0">
                <a:latin typeface="Calibri" pitchFamily="34" charset="0"/>
              </a:rPr>
              <a:t>(Ζαφειρίου,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Ενότητες πληροφόρησης: 1/5</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0F3917DE-77BF-424C-B92B-8A9598915630}" type="slidenum">
              <a:rPr lang="el-GR" smtClean="0"/>
              <a:pPr>
                <a:defRPr/>
              </a:pPr>
              <a:t>4</a:t>
            </a:fld>
            <a:endParaRPr lang="el-GR"/>
          </a:p>
        </p:txBody>
      </p:sp>
      <p:sp>
        <p:nvSpPr>
          <p:cNvPr id="21508" name="Content Placeholder 2"/>
          <p:cNvSpPr>
            <a:spLocks noGrp="1"/>
          </p:cNvSpPr>
          <p:nvPr>
            <p:ph sz="quarter" idx="1"/>
          </p:nvPr>
        </p:nvSpPr>
        <p:spPr>
          <a:xfrm>
            <a:off x="0" y="1341438"/>
            <a:ext cx="9144000" cy="5516562"/>
          </a:xfrm>
        </p:spPr>
        <p:txBody>
          <a:bodyPr/>
          <a:lstStyle/>
          <a:p>
            <a:pPr marL="457200" indent="-457200">
              <a:buFont typeface="Georgia" pitchFamily="18" charset="0"/>
              <a:buAutoNum type="arabicPeriod"/>
            </a:pPr>
            <a:r>
              <a:rPr lang="el-GR" sz="2200" b="1" dirty="0">
                <a:solidFill>
                  <a:srgbClr val="C00000"/>
                </a:solidFill>
                <a:latin typeface="Calibri" pitchFamily="34" charset="0"/>
              </a:rPr>
              <a:t>Ιστορική αναδρομή</a:t>
            </a:r>
            <a:r>
              <a:rPr lang="el-GR" sz="2200" dirty="0">
                <a:latin typeface="Calibri" pitchFamily="34" charset="0"/>
              </a:rPr>
              <a:t>: έχει σκοπό να παρουσιάσει τα βασικά στοιχεία που αφορούν στη δημιουργία και την εξέλιξη του Οργανισμού καθώς και στις χρονιές – σταθμούς που επηρέασαν σημαντικά την πορεία του.</a:t>
            </a:r>
          </a:p>
          <a:p>
            <a:pPr marL="457200" indent="-457200">
              <a:buFont typeface="Georgia" pitchFamily="18" charset="0"/>
              <a:buAutoNum type="arabicPeriod"/>
            </a:pPr>
            <a:endParaRPr lang="el-GR" sz="2200" dirty="0">
              <a:latin typeface="Calibri" pitchFamily="34" charset="0"/>
            </a:endParaRPr>
          </a:p>
          <a:p>
            <a:pPr marL="457200" indent="-457200">
              <a:buFont typeface="Georgia" pitchFamily="18" charset="0"/>
              <a:buAutoNum type="arabicPeriod"/>
            </a:pPr>
            <a:r>
              <a:rPr lang="el-GR" sz="2200" b="1" dirty="0">
                <a:solidFill>
                  <a:srgbClr val="C00000"/>
                </a:solidFill>
                <a:latin typeface="Calibri" pitchFamily="34" charset="0"/>
              </a:rPr>
              <a:t>Ανάλυση και αξιολόγηση του εσωτερικού και του εξωτερικού περιβάλλοντος του οργανισμού</a:t>
            </a:r>
            <a:r>
              <a:rPr lang="el-GR" sz="2200" dirty="0">
                <a:latin typeface="Calibri" pitchFamily="34" charset="0"/>
              </a:rPr>
              <a:t>: </a:t>
            </a:r>
          </a:p>
          <a:p>
            <a:pPr marL="457200" indent="-457200"/>
            <a:r>
              <a:rPr lang="el-GR" sz="2200" dirty="0">
                <a:latin typeface="Calibri" pitchFamily="34" charset="0"/>
              </a:rPr>
              <a:t>Η ανίχνευση του </a:t>
            </a:r>
            <a:r>
              <a:rPr lang="el-GR" sz="2200" b="1" dirty="0">
                <a:solidFill>
                  <a:srgbClr val="0070C0"/>
                </a:solidFill>
                <a:latin typeface="Calibri" pitchFamily="34" charset="0"/>
              </a:rPr>
              <a:t>εσωτερικού περιβάλλοντος </a:t>
            </a:r>
            <a:r>
              <a:rPr lang="el-GR" sz="2200" dirty="0">
                <a:latin typeface="Calibri" pitchFamily="34" charset="0"/>
              </a:rPr>
              <a:t>συνήθως γίνεται με το </a:t>
            </a:r>
            <a:r>
              <a:rPr lang="el-GR" sz="2200" b="1" i="1" dirty="0">
                <a:solidFill>
                  <a:srgbClr val="C00000"/>
                </a:solidFill>
                <a:latin typeface="Calibri" pitchFamily="34" charset="0"/>
              </a:rPr>
              <a:t>πλαίσιο ΔΑΕΑ</a:t>
            </a:r>
            <a:r>
              <a:rPr lang="el-GR" sz="2200" b="1" dirty="0">
                <a:solidFill>
                  <a:srgbClr val="C00000"/>
                </a:solidFill>
                <a:latin typeface="Calibri" pitchFamily="34" charset="0"/>
              </a:rPr>
              <a:t> </a:t>
            </a:r>
            <a:r>
              <a:rPr lang="el-GR" sz="2200" dirty="0">
                <a:latin typeface="Calibri" pitchFamily="34" charset="0"/>
              </a:rPr>
              <a:t>(δυνάμεις, αδυναμίες, ευκαιρίες, απειλές), ή αλλιώς, </a:t>
            </a:r>
            <a:r>
              <a:rPr lang="en-US" sz="2200" b="1" i="1" dirty="0">
                <a:solidFill>
                  <a:srgbClr val="C00000"/>
                </a:solidFill>
                <a:latin typeface="Calibri" pitchFamily="34" charset="0"/>
              </a:rPr>
              <a:t>SWOT framework</a:t>
            </a:r>
            <a:r>
              <a:rPr lang="en-US" sz="2200" b="1" dirty="0">
                <a:solidFill>
                  <a:srgbClr val="C00000"/>
                </a:solidFill>
                <a:latin typeface="Calibri" pitchFamily="34" charset="0"/>
              </a:rPr>
              <a:t> </a:t>
            </a:r>
            <a:r>
              <a:rPr lang="el-GR" sz="2200" dirty="0">
                <a:latin typeface="Calibri" pitchFamily="34" charset="0"/>
              </a:rPr>
              <a:t>(</a:t>
            </a:r>
            <a:r>
              <a:rPr lang="en-US" sz="2200" dirty="0">
                <a:latin typeface="Calibri" pitchFamily="34" charset="0"/>
              </a:rPr>
              <a:t>strengths</a:t>
            </a:r>
            <a:r>
              <a:rPr lang="el-GR" sz="2200" dirty="0">
                <a:latin typeface="Calibri" pitchFamily="34" charset="0"/>
              </a:rPr>
              <a:t>, </a:t>
            </a:r>
            <a:r>
              <a:rPr lang="en-US" sz="2200" dirty="0">
                <a:latin typeface="Calibri" pitchFamily="34" charset="0"/>
              </a:rPr>
              <a:t>weaknesses</a:t>
            </a:r>
            <a:r>
              <a:rPr lang="el-GR" sz="2200" dirty="0">
                <a:latin typeface="Calibri" pitchFamily="34" charset="0"/>
              </a:rPr>
              <a:t>, </a:t>
            </a:r>
            <a:r>
              <a:rPr lang="en-US" sz="2200" dirty="0">
                <a:latin typeface="Calibri" pitchFamily="34" charset="0"/>
              </a:rPr>
              <a:t>opportunities</a:t>
            </a:r>
            <a:r>
              <a:rPr lang="el-GR" sz="2200" dirty="0">
                <a:latin typeface="Calibri" pitchFamily="34" charset="0"/>
              </a:rPr>
              <a:t>, </a:t>
            </a:r>
            <a:r>
              <a:rPr lang="en-US" sz="2200" dirty="0">
                <a:latin typeface="Calibri" pitchFamily="34" charset="0"/>
              </a:rPr>
              <a:t>threats</a:t>
            </a:r>
            <a:r>
              <a:rPr lang="el-GR" sz="2200" dirty="0">
                <a:latin typeface="Calibri" pitchFamily="34" charset="0"/>
              </a:rPr>
              <a:t>). </a:t>
            </a:r>
          </a:p>
          <a:p>
            <a:pPr marL="457200" indent="-457200"/>
            <a:r>
              <a:rPr lang="el-GR" sz="2200" dirty="0">
                <a:latin typeface="Calibri" pitchFamily="34" charset="0"/>
              </a:rPr>
              <a:t>Η ανίχνευση  του </a:t>
            </a:r>
            <a:r>
              <a:rPr lang="el-GR" sz="2200" b="1" dirty="0">
                <a:solidFill>
                  <a:srgbClr val="0070C0"/>
                </a:solidFill>
                <a:latin typeface="Calibri" pitchFamily="34" charset="0"/>
              </a:rPr>
              <a:t>εξωτερικού περιβάλλοντος </a:t>
            </a:r>
            <a:r>
              <a:rPr lang="el-GR" sz="2200" dirty="0">
                <a:latin typeface="Calibri" pitchFamily="34" charset="0"/>
              </a:rPr>
              <a:t>συνήθως γίνεται με το </a:t>
            </a:r>
            <a:r>
              <a:rPr lang="el-GR" sz="2200" b="1" i="1" dirty="0">
                <a:solidFill>
                  <a:srgbClr val="C00000"/>
                </a:solidFill>
                <a:latin typeface="Calibri" pitchFamily="34" charset="0"/>
              </a:rPr>
              <a:t>πλαίσιο ΠΟΚΤ_ΝΠ</a:t>
            </a:r>
            <a:r>
              <a:rPr lang="el-GR" sz="2200" b="1" dirty="0">
                <a:solidFill>
                  <a:srgbClr val="C00000"/>
                </a:solidFill>
                <a:latin typeface="Calibri" pitchFamily="34" charset="0"/>
              </a:rPr>
              <a:t> </a:t>
            </a:r>
            <a:r>
              <a:rPr lang="el-GR" sz="2200" dirty="0">
                <a:latin typeface="Calibri" pitchFamily="34" charset="0"/>
              </a:rPr>
              <a:t>που περιλαμβάνει πολιτικές, οικονομικές, κοινωνικές, τεχνολογικές, νομικές, και περιβαλλοντολογικές διαστάσεις, ή αλλιώς </a:t>
            </a:r>
            <a:r>
              <a:rPr lang="en-US" sz="2200" b="1" i="1" dirty="0">
                <a:solidFill>
                  <a:srgbClr val="C00000"/>
                </a:solidFill>
                <a:latin typeface="Calibri" pitchFamily="34" charset="0"/>
              </a:rPr>
              <a:t>PEST</a:t>
            </a:r>
            <a:r>
              <a:rPr lang="el-GR" sz="2200" b="1" i="1" dirty="0">
                <a:solidFill>
                  <a:srgbClr val="C00000"/>
                </a:solidFill>
                <a:latin typeface="Calibri" pitchFamily="34" charset="0"/>
              </a:rPr>
              <a:t>_</a:t>
            </a:r>
            <a:r>
              <a:rPr lang="en-US" sz="2200" b="1" i="1" dirty="0">
                <a:solidFill>
                  <a:srgbClr val="C00000"/>
                </a:solidFill>
                <a:latin typeface="Calibri" pitchFamily="34" charset="0"/>
              </a:rPr>
              <a:t>LE framework</a:t>
            </a:r>
            <a:r>
              <a:rPr lang="en-US" sz="2200" b="1" dirty="0">
                <a:solidFill>
                  <a:srgbClr val="C00000"/>
                </a:solidFill>
                <a:latin typeface="Calibri" pitchFamily="34" charset="0"/>
              </a:rPr>
              <a:t> </a:t>
            </a:r>
            <a:r>
              <a:rPr lang="el-GR" sz="2200" dirty="0">
                <a:latin typeface="Calibri" pitchFamily="34" charset="0"/>
              </a:rPr>
              <a:t>(</a:t>
            </a:r>
            <a:r>
              <a:rPr lang="en-US" sz="2200" dirty="0">
                <a:latin typeface="Calibri" pitchFamily="34" charset="0"/>
              </a:rPr>
              <a:t>political</a:t>
            </a:r>
            <a:r>
              <a:rPr lang="el-GR" sz="2200" dirty="0">
                <a:latin typeface="Calibri" pitchFamily="34" charset="0"/>
              </a:rPr>
              <a:t>, </a:t>
            </a:r>
            <a:r>
              <a:rPr lang="en-US" sz="2200" dirty="0">
                <a:latin typeface="Calibri" pitchFamily="34" charset="0"/>
              </a:rPr>
              <a:t>economic</a:t>
            </a:r>
            <a:r>
              <a:rPr lang="el-GR" sz="2200" dirty="0">
                <a:latin typeface="Calibri" pitchFamily="34" charset="0"/>
              </a:rPr>
              <a:t>, </a:t>
            </a:r>
            <a:r>
              <a:rPr lang="en-US" sz="2200" dirty="0">
                <a:latin typeface="Calibri" pitchFamily="34" charset="0"/>
              </a:rPr>
              <a:t>social</a:t>
            </a:r>
            <a:r>
              <a:rPr lang="el-GR" sz="2200" dirty="0">
                <a:latin typeface="Calibri" pitchFamily="34" charset="0"/>
              </a:rPr>
              <a:t>, </a:t>
            </a:r>
            <a:r>
              <a:rPr lang="en-US" sz="2200" dirty="0">
                <a:latin typeface="Calibri" pitchFamily="34" charset="0"/>
              </a:rPr>
              <a:t>technological</a:t>
            </a:r>
            <a:r>
              <a:rPr lang="el-GR" sz="2200" dirty="0">
                <a:latin typeface="Calibri" pitchFamily="34" charset="0"/>
              </a:rPr>
              <a:t>, </a:t>
            </a:r>
            <a:r>
              <a:rPr lang="en-US" sz="2200" dirty="0">
                <a:latin typeface="Calibri" pitchFamily="34" charset="0"/>
              </a:rPr>
              <a:t>legal</a:t>
            </a:r>
            <a:r>
              <a:rPr lang="el-GR" sz="2200" dirty="0">
                <a:latin typeface="Calibri" pitchFamily="34" charset="0"/>
              </a:rPr>
              <a:t>, </a:t>
            </a:r>
            <a:r>
              <a:rPr lang="en-US" sz="2200" dirty="0">
                <a:latin typeface="Calibri" pitchFamily="34" charset="0"/>
              </a:rPr>
              <a:t>environmental</a:t>
            </a:r>
            <a:r>
              <a:rPr lang="el-GR" sz="2200" dirty="0">
                <a:latin typeface="Calibri" pitchFamily="34" charset="0"/>
              </a:rPr>
              <a:t>). </a:t>
            </a:r>
          </a:p>
          <a:p>
            <a:pPr marL="457200" indent="-457200">
              <a:buFont typeface="Georgia" pitchFamily="18" charset="0"/>
              <a:buAutoNum type="arabicPeriod"/>
            </a:pPr>
            <a:endParaRPr lang="el-GR" sz="2200" dirty="0">
              <a:latin typeface="Calibri" pitchFamily="34" charset="0"/>
            </a:endParaRPr>
          </a:p>
          <a:p>
            <a:pPr marL="457200" indent="-457200">
              <a:buFont typeface="Georgia" pitchFamily="18" charset="0"/>
              <a:buAutoNum type="arabicPeriod"/>
            </a:pPr>
            <a:endParaRPr lang="el-GR" sz="2200" dirty="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A828-DD68-4904-8104-5CCE74024375}"/>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ΒΑΣΕΙΣ ΑΡΘΡΩΝ</a:t>
            </a:r>
            <a:br>
              <a:rPr lang="en-US"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https://www.indeed.com/career-advice/career-development/research-databases</a:t>
            </a:r>
            <a:endParaRPr lang="el-GR" sz="1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931784-1846-43EB-B265-EE99F285F873}"/>
              </a:ext>
            </a:extLst>
          </p:cNvPr>
          <p:cNvSpPr>
            <a:spLocks noGrp="1"/>
          </p:cNvSpPr>
          <p:nvPr>
            <p:ph sz="quarter" idx="1"/>
          </p:nvPr>
        </p:nvSpPr>
        <p:spPr>
          <a:xfrm>
            <a:off x="251520" y="1527048"/>
            <a:ext cx="4414264" cy="5102352"/>
          </a:xfrm>
        </p:spPr>
        <p:txBody>
          <a:bodyPr/>
          <a:lstStyle/>
          <a:p>
            <a:pPr marL="0" indent="0">
              <a:buNone/>
            </a:pPr>
            <a:r>
              <a:rPr lang="en-GB" sz="2000" dirty="0">
                <a:latin typeface="Calibri" panose="020F0502020204030204" pitchFamily="34" charset="0"/>
                <a:cs typeface="Calibri" panose="020F0502020204030204" pitchFamily="34" charset="0"/>
              </a:rPr>
              <a:t>1. Scopus</a:t>
            </a:r>
          </a:p>
          <a:p>
            <a:pPr marL="0" indent="0">
              <a:buNone/>
            </a:pPr>
            <a:r>
              <a:rPr lang="en-GB" sz="2000" dirty="0">
                <a:latin typeface="Calibri" panose="020F0502020204030204" pitchFamily="34" charset="0"/>
                <a:cs typeface="Calibri" panose="020F0502020204030204" pitchFamily="34" charset="0"/>
              </a:rPr>
              <a:t>2. PubMed</a:t>
            </a:r>
          </a:p>
          <a:p>
            <a:pPr marL="0" indent="0">
              <a:buNone/>
            </a:pPr>
            <a:r>
              <a:rPr lang="en-GB" sz="2000" dirty="0">
                <a:latin typeface="Calibri" panose="020F0502020204030204" pitchFamily="34" charset="0"/>
                <a:cs typeface="Calibri" panose="020F0502020204030204" pitchFamily="34" charset="0"/>
              </a:rPr>
              <a:t>3. Web of Science</a:t>
            </a:r>
          </a:p>
          <a:p>
            <a:pPr marL="0" indent="0">
              <a:buNone/>
            </a:pPr>
            <a:r>
              <a:rPr lang="en-GB" sz="2000" dirty="0">
                <a:latin typeface="Calibri" panose="020F0502020204030204" pitchFamily="34" charset="0"/>
                <a:cs typeface="Calibri" panose="020F0502020204030204" pitchFamily="34" charset="0"/>
              </a:rPr>
              <a:t>4. JSTOR</a:t>
            </a:r>
          </a:p>
          <a:p>
            <a:pPr marL="0" indent="0">
              <a:buNone/>
            </a:pPr>
            <a:r>
              <a:rPr lang="en-GB" sz="2000" dirty="0">
                <a:latin typeface="Calibri" panose="020F0502020204030204" pitchFamily="34" charset="0"/>
                <a:cs typeface="Calibri" panose="020F0502020204030204" pitchFamily="34" charset="0"/>
              </a:rPr>
              <a:t>5. ERIC</a:t>
            </a:r>
          </a:p>
          <a:p>
            <a:pPr marL="0" indent="0">
              <a:buNone/>
            </a:pPr>
            <a:r>
              <a:rPr lang="en-GB" sz="2000" dirty="0">
                <a:latin typeface="Calibri" panose="020F0502020204030204" pitchFamily="34" charset="0"/>
                <a:cs typeface="Calibri" panose="020F0502020204030204" pitchFamily="34" charset="0"/>
              </a:rPr>
              <a:t>6. ScienceDirect</a:t>
            </a:r>
          </a:p>
          <a:p>
            <a:pPr marL="0" indent="0">
              <a:buNone/>
            </a:pPr>
            <a:r>
              <a:rPr lang="en-GB" sz="2000" dirty="0">
                <a:latin typeface="Calibri" panose="020F0502020204030204" pitchFamily="34" charset="0"/>
                <a:cs typeface="Calibri" panose="020F0502020204030204" pitchFamily="34" charset="0"/>
              </a:rPr>
              <a:t>7. IEEE Xplore</a:t>
            </a:r>
          </a:p>
          <a:p>
            <a:pPr marL="0" indent="0">
              <a:buNone/>
            </a:pPr>
            <a:r>
              <a:rPr lang="en-GB" sz="2000" dirty="0">
                <a:latin typeface="Calibri" panose="020F0502020204030204" pitchFamily="34" charset="0"/>
                <a:cs typeface="Calibri" panose="020F0502020204030204" pitchFamily="34" charset="0"/>
              </a:rPr>
              <a:t>8. Academic Search Complete</a:t>
            </a:r>
          </a:p>
          <a:p>
            <a:pPr marL="0" indent="0">
              <a:buNone/>
            </a:pPr>
            <a:r>
              <a:rPr lang="en-GB" sz="2000" dirty="0">
                <a:latin typeface="Calibri" panose="020F0502020204030204" pitchFamily="34" charset="0"/>
                <a:cs typeface="Calibri" panose="020F0502020204030204" pitchFamily="34" charset="0"/>
              </a:rPr>
              <a:t>9. CINAHL Complete</a:t>
            </a:r>
          </a:p>
          <a:p>
            <a:pPr marL="0" indent="0">
              <a:buNone/>
            </a:pPr>
            <a:r>
              <a:rPr lang="en-GB" sz="2000" dirty="0">
                <a:latin typeface="Calibri" panose="020F0502020204030204" pitchFamily="34" charset="0"/>
                <a:cs typeface="Calibri" panose="020F0502020204030204" pitchFamily="34" charset="0"/>
              </a:rPr>
              <a:t>10. Business Source Complete</a:t>
            </a:r>
          </a:p>
          <a:p>
            <a:pPr marL="0" indent="0">
              <a:buNone/>
            </a:pPr>
            <a:r>
              <a:rPr lang="en-GB" sz="2000" dirty="0">
                <a:latin typeface="Calibri" panose="020F0502020204030204" pitchFamily="34" charset="0"/>
                <a:cs typeface="Calibri" panose="020F0502020204030204" pitchFamily="34" charset="0"/>
              </a:rPr>
              <a:t>11. PsycINFO</a:t>
            </a:r>
          </a:p>
          <a:p>
            <a:pPr marL="0" indent="0">
              <a:buNone/>
            </a:pPr>
            <a:r>
              <a:rPr lang="en-US" sz="2000" dirty="0">
                <a:latin typeface="Calibri" panose="020F0502020204030204" pitchFamily="34" charset="0"/>
                <a:cs typeface="Calibri" panose="020F0502020204030204" pitchFamily="34" charset="0"/>
              </a:rPr>
              <a:t>12. Communication and Mass Media Complete</a:t>
            </a:r>
          </a:p>
          <a:p>
            <a:pPr marL="0" indent="0">
              <a:buNone/>
            </a:pPr>
            <a:r>
              <a:rPr lang="en-GB" sz="2000" dirty="0">
                <a:latin typeface="Calibri" panose="020F0502020204030204" pitchFamily="34" charset="0"/>
                <a:cs typeface="Calibri" panose="020F0502020204030204" pitchFamily="34" charset="0"/>
              </a:rPr>
              <a:t>13. ABI/INFORM Collection</a:t>
            </a:r>
            <a:br>
              <a:rPr lang="en-US"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7FC07E0-9663-455E-8EB7-8B0B0698CF95}"/>
              </a:ext>
            </a:extLst>
          </p:cNvPr>
          <p:cNvSpPr>
            <a:spLocks noGrp="1"/>
          </p:cNvSpPr>
          <p:nvPr>
            <p:ph type="sldNum" sz="quarter" idx="12"/>
          </p:nvPr>
        </p:nvSpPr>
        <p:spPr/>
        <p:txBody>
          <a:bodyPr/>
          <a:lstStyle/>
          <a:p>
            <a:pPr>
              <a:defRPr/>
            </a:pPr>
            <a:fld id="{A5ACF1A8-473B-4E73-8291-726C3369CCC9}" type="slidenum">
              <a:rPr lang="el-GR" smtClean="0"/>
              <a:pPr>
                <a:defRPr/>
              </a:pPr>
              <a:t>40</a:t>
            </a:fld>
            <a:endParaRPr lang="el-GR"/>
          </a:p>
        </p:txBody>
      </p:sp>
      <p:sp>
        <p:nvSpPr>
          <p:cNvPr id="5" name="Content Placeholder 2">
            <a:extLst>
              <a:ext uri="{FF2B5EF4-FFF2-40B4-BE49-F238E27FC236}">
                <a16:creationId xmlns:a16="http://schemas.microsoft.com/office/drawing/2014/main" id="{F3A5526A-EA49-4B0D-B944-635D7DEF2704}"/>
              </a:ext>
            </a:extLst>
          </p:cNvPr>
          <p:cNvSpPr txBox="1">
            <a:spLocks/>
          </p:cNvSpPr>
          <p:nvPr/>
        </p:nvSpPr>
        <p:spPr bwMode="auto">
          <a:xfrm>
            <a:off x="4478216" y="1556792"/>
            <a:ext cx="4414264" cy="5102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sz="2000" dirty="0">
                <a:latin typeface="Calibri" panose="020F0502020204030204" pitchFamily="34" charset="0"/>
                <a:cs typeface="Calibri" panose="020F0502020204030204" pitchFamily="34" charset="0"/>
              </a:rPr>
              <a:t>14. EBSCO</a:t>
            </a:r>
          </a:p>
          <a:p>
            <a:r>
              <a:rPr lang="en-GB" sz="2000" dirty="0">
                <a:latin typeface="Calibri" panose="020F0502020204030204" pitchFamily="34" charset="0"/>
                <a:cs typeface="Calibri" panose="020F0502020204030204" pitchFamily="34" charset="0"/>
              </a:rPr>
              <a:t>15. CORE</a:t>
            </a:r>
          </a:p>
          <a:p>
            <a:r>
              <a:rPr lang="en-US" sz="2000" dirty="0">
                <a:latin typeface="Calibri" panose="020F0502020204030204" pitchFamily="34" charset="0"/>
                <a:cs typeface="Calibri" panose="020F0502020204030204" pitchFamily="34" charset="0"/>
              </a:rPr>
              <a:t>16. Directory of Open Access Journals</a:t>
            </a:r>
          </a:p>
          <a:p>
            <a:r>
              <a:rPr lang="en-US" sz="2000" dirty="0">
                <a:latin typeface="Calibri" panose="020F0502020204030204" pitchFamily="34" charset="0"/>
                <a:cs typeface="Calibri" panose="020F0502020204030204" pitchFamily="34" charset="0"/>
              </a:rPr>
              <a:t>17. Public Library of Science</a:t>
            </a:r>
          </a:p>
          <a:p>
            <a:r>
              <a:rPr lang="en-US" sz="2000" dirty="0">
                <a:latin typeface="Calibri" panose="020F0502020204030204" pitchFamily="34" charset="0"/>
                <a:cs typeface="Calibri" panose="020F0502020204030204" pitchFamily="34" charset="0"/>
              </a:rPr>
              <a:t>18. Bielefeld Academic Search Engine</a:t>
            </a:r>
          </a:p>
          <a:p>
            <a:r>
              <a:rPr lang="en-GB" sz="2000" dirty="0">
                <a:latin typeface="Calibri" panose="020F0502020204030204" pitchFamily="34" charset="0"/>
                <a:cs typeface="Calibri" panose="020F0502020204030204" pitchFamily="34" charset="0"/>
              </a:rPr>
              <a:t>19. </a:t>
            </a:r>
            <a:r>
              <a:rPr lang="en-GB" sz="2000" dirty="0" err="1">
                <a:latin typeface="Calibri" panose="020F0502020204030204" pitchFamily="34" charset="0"/>
                <a:cs typeface="Calibri" panose="020F0502020204030204" pitchFamily="34" charset="0"/>
              </a:rPr>
              <a:t>Paperity</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20. </a:t>
            </a:r>
            <a:r>
              <a:rPr lang="en-GB" sz="2000" dirty="0" err="1">
                <a:latin typeface="Calibri" panose="020F0502020204030204" pitchFamily="34" charset="0"/>
                <a:cs typeface="Calibri" panose="020F0502020204030204" pitchFamily="34" charset="0"/>
              </a:rPr>
              <a:t>EconBiz</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21. BioMed Central</a:t>
            </a:r>
          </a:p>
          <a:p>
            <a:r>
              <a:rPr lang="en-GB" sz="2000" dirty="0">
                <a:latin typeface="Calibri" panose="020F0502020204030204" pitchFamily="34" charset="0"/>
                <a:cs typeface="Calibri" panose="020F0502020204030204" pitchFamily="34" charset="0"/>
              </a:rPr>
              <a:t>22. JURN</a:t>
            </a:r>
          </a:p>
          <a:p>
            <a:r>
              <a:rPr lang="en-GB" sz="2000" dirty="0">
                <a:latin typeface="Calibri" panose="020F0502020204030204" pitchFamily="34" charset="0"/>
                <a:cs typeface="Calibri" panose="020F0502020204030204" pitchFamily="34" charset="0"/>
              </a:rPr>
              <a:t>23. Dryad</a:t>
            </a:r>
            <a:br>
              <a:rPr lang="en-GB"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382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B13D-C54F-459F-8C39-37563AEB84DA}"/>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ΒΑΣΕΙΣ ΠΟΙΟΤΗΤΑΣ ΕΠΙΣΤΗΜΟΝΙΚΩΝ ΠΕΡΙΟΔΙΚΩΝ</a:t>
            </a:r>
            <a:endParaRPr lang="el-GR" dirty="0"/>
          </a:p>
        </p:txBody>
      </p:sp>
      <p:sp>
        <p:nvSpPr>
          <p:cNvPr id="3" name="Content Placeholder 2">
            <a:extLst>
              <a:ext uri="{FF2B5EF4-FFF2-40B4-BE49-F238E27FC236}">
                <a16:creationId xmlns:a16="http://schemas.microsoft.com/office/drawing/2014/main" id="{662C6A4A-55F7-4C65-9651-3899B551A5D7}"/>
              </a:ext>
            </a:extLst>
          </p:cNvPr>
          <p:cNvSpPr>
            <a:spLocks noGrp="1"/>
          </p:cNvSpPr>
          <p:nvPr>
            <p:ph sz="quarter" idx="1"/>
          </p:nvPr>
        </p:nvSpPr>
        <p:spPr>
          <a:xfrm>
            <a:off x="301752" y="1527048"/>
            <a:ext cx="4630288" cy="5102352"/>
          </a:xfrm>
        </p:spPr>
        <p:txBody>
          <a:bodyPr/>
          <a:lstStyle/>
          <a:p>
            <a:r>
              <a:rPr lang="en-US" sz="2400" b="1" dirty="0">
                <a:latin typeface="Calibri" panose="020F0502020204030204" pitchFamily="34" charset="0"/>
                <a:cs typeface="Calibri" panose="020F0502020204030204" pitchFamily="34" charset="0"/>
              </a:rPr>
              <a:t>Association of Business Schools (ABS)</a:t>
            </a:r>
          </a:p>
          <a:p>
            <a:r>
              <a:rPr lang="el-GR" sz="2400" dirty="0">
                <a:latin typeface="Calibri" panose="020F0502020204030204" pitchFamily="34" charset="0"/>
                <a:cs typeface="Calibri" panose="020F0502020204030204" pitchFamily="34" charset="0"/>
              </a:rPr>
              <a:t>Διαβάθμιση ποιότητας περιοδικών</a:t>
            </a:r>
            <a:endParaRPr lang="en-US"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4*plus </a:t>
            </a:r>
            <a:r>
              <a:rPr lang="el-GR" sz="2400" dirty="0">
                <a:latin typeface="Calibri" panose="020F0502020204030204" pitchFamily="34" charset="0"/>
                <a:cs typeface="Calibri" panose="020F0502020204030204" pitchFamily="34" charset="0"/>
              </a:rPr>
              <a:t>ανώτατο και διακεκριμένο</a:t>
            </a:r>
          </a:p>
          <a:p>
            <a:pPr marL="0" indent="0">
              <a:buNone/>
            </a:pPr>
            <a:r>
              <a:rPr lang="en-US" sz="2400" dirty="0">
                <a:latin typeface="Calibri" panose="020F0502020204030204" pitchFamily="34" charset="0"/>
                <a:cs typeface="Calibri" panose="020F0502020204030204" pitchFamily="34" charset="0"/>
              </a:rPr>
              <a:t>4</a:t>
            </a:r>
            <a:r>
              <a:rPr lang="el-GR"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3</a:t>
            </a:r>
            <a:r>
              <a:rPr lang="el-GR"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2</a:t>
            </a:r>
            <a:r>
              <a:rPr lang="el-GR"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1</a:t>
            </a:r>
            <a:r>
              <a:rPr lang="el-G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p>
          <a:p>
            <a:pPr marL="514350" indent="-514350">
              <a:buFont typeface="+mj-lt"/>
              <a:buAutoNum type="arabicPeriod"/>
            </a:pPr>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CBF7C88-50E8-480C-8815-69D247FEF4C2}"/>
              </a:ext>
            </a:extLst>
          </p:cNvPr>
          <p:cNvSpPr>
            <a:spLocks noGrp="1"/>
          </p:cNvSpPr>
          <p:nvPr>
            <p:ph type="sldNum" sz="quarter" idx="12"/>
          </p:nvPr>
        </p:nvSpPr>
        <p:spPr/>
        <p:txBody>
          <a:bodyPr/>
          <a:lstStyle/>
          <a:p>
            <a:pPr>
              <a:defRPr/>
            </a:pPr>
            <a:fld id="{A5ACF1A8-473B-4E73-8291-726C3369CCC9}" type="slidenum">
              <a:rPr lang="el-GR" smtClean="0"/>
              <a:pPr>
                <a:defRPr/>
              </a:pPr>
              <a:t>41</a:t>
            </a:fld>
            <a:endParaRPr lang="el-GR"/>
          </a:p>
        </p:txBody>
      </p:sp>
      <p:sp>
        <p:nvSpPr>
          <p:cNvPr id="5" name="Content Placeholder 2">
            <a:extLst>
              <a:ext uri="{FF2B5EF4-FFF2-40B4-BE49-F238E27FC236}">
                <a16:creationId xmlns:a16="http://schemas.microsoft.com/office/drawing/2014/main" id="{8EEF91FE-EF0B-4E2E-8C6B-5BEC2828970B}"/>
              </a:ext>
            </a:extLst>
          </p:cNvPr>
          <p:cNvSpPr txBox="1">
            <a:spLocks/>
          </p:cNvSpPr>
          <p:nvPr/>
        </p:nvSpPr>
        <p:spPr bwMode="auto">
          <a:xfrm>
            <a:off x="5652120" y="1556792"/>
            <a:ext cx="3096344" cy="5102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b="1" dirty="0">
                <a:latin typeface="Calibri" panose="020F0502020204030204" pitchFamily="34" charset="0"/>
                <a:cs typeface="Calibri" panose="020F0502020204030204" pitchFamily="34" charset="0"/>
              </a:rPr>
              <a:t>SCIMAGO</a:t>
            </a:r>
          </a:p>
          <a:p>
            <a:r>
              <a:rPr lang="el-GR" sz="2400" dirty="0">
                <a:latin typeface="Calibri" panose="020F0502020204030204" pitchFamily="34" charset="0"/>
                <a:cs typeface="Calibri" panose="020F0502020204030204" pitchFamily="34" charset="0"/>
              </a:rPr>
              <a:t>Διαβάθμιση ποιότητας περιοδικών</a:t>
            </a:r>
          </a:p>
          <a:p>
            <a:pPr marL="0" indent="0">
              <a:buFont typeface="Wingdings 2" pitchFamily="18" charset="2"/>
              <a:buNone/>
            </a:pPr>
            <a:endParaRPr lang="en-US" sz="2400" dirty="0">
              <a:latin typeface="Calibri" panose="020F0502020204030204" pitchFamily="34" charset="0"/>
              <a:cs typeface="Calibri" panose="020F0502020204030204" pitchFamily="34" charset="0"/>
            </a:endParaRPr>
          </a:p>
          <a:p>
            <a:pPr marL="0" indent="0">
              <a:buFont typeface="Wingdings 2" pitchFamily="18" charset="2"/>
              <a:buNone/>
            </a:pPr>
            <a:r>
              <a:rPr lang="en-US" sz="2400" dirty="0">
                <a:latin typeface="Calibri" panose="020F0502020204030204" pitchFamily="34" charset="0"/>
                <a:cs typeface="Calibri" panose="020F0502020204030204" pitchFamily="34" charset="0"/>
              </a:rPr>
              <a:t>-</a:t>
            </a:r>
          </a:p>
          <a:p>
            <a:pPr marL="0" indent="0">
              <a:buFont typeface="Wingdings 2" pitchFamily="18" charset="2"/>
              <a:buNone/>
            </a:pPr>
            <a:r>
              <a:rPr lang="en-US" sz="2400" dirty="0">
                <a:latin typeface="Calibri" panose="020F0502020204030204" pitchFamily="34" charset="0"/>
                <a:cs typeface="Calibri" panose="020F0502020204030204" pitchFamily="34" charset="0"/>
              </a:rPr>
              <a:t>Q1 </a:t>
            </a:r>
            <a:r>
              <a:rPr lang="el-GR" sz="2400" dirty="0">
                <a:latin typeface="Calibri" panose="020F0502020204030204" pitchFamily="34" charset="0"/>
                <a:cs typeface="Calibri" panose="020F0502020204030204" pitchFamily="34" charset="0"/>
              </a:rPr>
              <a:t>ανώτερο</a:t>
            </a:r>
          </a:p>
          <a:p>
            <a:pPr marL="0" indent="0">
              <a:buFont typeface="Wingdings 2" pitchFamily="18" charset="2"/>
              <a:buNone/>
            </a:pPr>
            <a:r>
              <a:rPr lang="en-US" sz="2400" dirty="0">
                <a:latin typeface="Calibri" panose="020F0502020204030204" pitchFamily="34" charset="0"/>
                <a:cs typeface="Calibri" panose="020F0502020204030204" pitchFamily="34" charset="0"/>
              </a:rPr>
              <a:t>Q2</a:t>
            </a:r>
          </a:p>
          <a:p>
            <a:pPr marL="0" indent="0">
              <a:buFont typeface="Wingdings 2" pitchFamily="18" charset="2"/>
              <a:buNone/>
            </a:pPr>
            <a:r>
              <a:rPr lang="en-US" sz="2400" dirty="0">
                <a:latin typeface="Calibri" panose="020F0502020204030204" pitchFamily="34" charset="0"/>
                <a:cs typeface="Calibri" panose="020F0502020204030204" pitchFamily="34" charset="0"/>
              </a:rPr>
              <a:t>Q3</a:t>
            </a:r>
            <a:r>
              <a:rPr lang="el-GR"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Font typeface="Wingdings 2" pitchFamily="18" charset="2"/>
              <a:buNone/>
            </a:pPr>
            <a:r>
              <a:rPr lang="en-US" sz="2400" dirty="0">
                <a:latin typeface="Calibri" panose="020F0502020204030204" pitchFamily="34" charset="0"/>
                <a:cs typeface="Calibri" panose="020F0502020204030204" pitchFamily="34" charset="0"/>
              </a:rPr>
              <a:t>Q4</a:t>
            </a:r>
          </a:p>
          <a:p>
            <a:pPr marL="0" indent="0">
              <a:buFont typeface="Wingdings 2" pitchFamily="18" charset="2"/>
              <a:buNone/>
            </a:pPr>
            <a:endParaRPr lang="en-US" sz="2400" dirty="0">
              <a:latin typeface="Calibri" panose="020F0502020204030204" pitchFamily="34" charset="0"/>
              <a:cs typeface="Calibri" panose="020F0502020204030204" pitchFamily="34" charset="0"/>
            </a:endParaRPr>
          </a:p>
          <a:p>
            <a:pPr marL="514350" indent="-514350">
              <a:buFont typeface="+mj-lt"/>
              <a:buAutoNum type="arabicPeriod"/>
            </a:pPr>
            <a:endParaRPr lang="el-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343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61C2-BD74-4814-BB17-AF386C8560A6}"/>
              </a:ext>
            </a:extLst>
          </p:cNvPr>
          <p:cNvSpPr>
            <a:spLocks noGrp="1"/>
          </p:cNvSpPr>
          <p:nvPr>
            <p:ph type="title"/>
          </p:nvPr>
        </p:nvSpPr>
        <p:spPr>
          <a:xfrm>
            <a:off x="301625" y="228600"/>
            <a:ext cx="8534400" cy="898847"/>
          </a:xfrm>
        </p:spPr>
        <p:txBody>
          <a:bodyPr/>
          <a:lstStyle/>
          <a:p>
            <a:r>
              <a:rPr lang="el-GR" sz="3200" b="1" dirty="0">
                <a:latin typeface="Calibri" panose="020F0502020204030204" pitchFamily="34" charset="0"/>
                <a:cs typeface="Calibri" panose="020F0502020204030204" pitchFamily="34" charset="0"/>
              </a:rPr>
              <a:t>ΑΠΟΤΕΛΕΣΜΑΤΑ ΕΝΤΟΠΙΣΜΟΥ ΑΡΘΡΩΝ:</a:t>
            </a:r>
            <a:br>
              <a:rPr lang="el-GR" sz="3200" b="1" dirty="0">
                <a:latin typeface="Calibri" panose="020F0502020204030204" pitchFamily="34" charset="0"/>
                <a:cs typeface="Calibri" panose="020F0502020204030204" pitchFamily="34" charset="0"/>
              </a:rPr>
            </a:br>
            <a:r>
              <a:rPr lang="el-GR" sz="3200" b="1" dirty="0">
                <a:latin typeface="Calibri" panose="020F0502020204030204" pitchFamily="34" charset="0"/>
                <a:cs typeface="Calibri" panose="020F0502020204030204" pitchFamily="34" charset="0"/>
              </a:rPr>
              <a:t>ΠΑΡΑΔΕΙΓΜΑ 1</a:t>
            </a:r>
          </a:p>
        </p:txBody>
      </p:sp>
      <p:sp>
        <p:nvSpPr>
          <p:cNvPr id="4" name="Slide Number Placeholder 3">
            <a:extLst>
              <a:ext uri="{FF2B5EF4-FFF2-40B4-BE49-F238E27FC236}">
                <a16:creationId xmlns:a16="http://schemas.microsoft.com/office/drawing/2014/main" id="{7CBCE424-F024-4999-A4BB-7C4D58ACD892}"/>
              </a:ext>
            </a:extLst>
          </p:cNvPr>
          <p:cNvSpPr>
            <a:spLocks noGrp="1"/>
          </p:cNvSpPr>
          <p:nvPr>
            <p:ph type="sldNum" sz="quarter" idx="12"/>
          </p:nvPr>
        </p:nvSpPr>
        <p:spPr/>
        <p:txBody>
          <a:bodyPr/>
          <a:lstStyle/>
          <a:p>
            <a:pPr>
              <a:defRPr/>
            </a:pPr>
            <a:fld id="{A5ACF1A8-473B-4E73-8291-726C3369CCC9}" type="slidenum">
              <a:rPr lang="el-GR" smtClean="0"/>
              <a:pPr>
                <a:defRPr/>
              </a:pPr>
              <a:t>42</a:t>
            </a:fld>
            <a:endParaRPr lang="el-GR"/>
          </a:p>
        </p:txBody>
      </p:sp>
      <p:pic>
        <p:nvPicPr>
          <p:cNvPr id="5" name="Picture 4">
            <a:extLst>
              <a:ext uri="{FF2B5EF4-FFF2-40B4-BE49-F238E27FC236}">
                <a16:creationId xmlns:a16="http://schemas.microsoft.com/office/drawing/2014/main" id="{4586781E-5786-407D-95A2-DF545B79CD8B}"/>
              </a:ext>
            </a:extLst>
          </p:cNvPr>
          <p:cNvPicPr>
            <a:picLocks noChangeAspect="1"/>
          </p:cNvPicPr>
          <p:nvPr/>
        </p:nvPicPr>
        <p:blipFill>
          <a:blip r:embed="rId2"/>
          <a:stretch>
            <a:fillRect/>
          </a:stretch>
        </p:blipFill>
        <p:spPr>
          <a:xfrm>
            <a:off x="3131840" y="1412776"/>
            <a:ext cx="5832648" cy="5325741"/>
          </a:xfrm>
          <a:prstGeom prst="rect">
            <a:avLst/>
          </a:prstGeom>
        </p:spPr>
      </p:pic>
      <p:sp>
        <p:nvSpPr>
          <p:cNvPr id="6" name="Content Placeholder 2">
            <a:extLst>
              <a:ext uri="{FF2B5EF4-FFF2-40B4-BE49-F238E27FC236}">
                <a16:creationId xmlns:a16="http://schemas.microsoft.com/office/drawing/2014/main" id="{AE2C45C7-3495-4094-84C8-AE3B2AE762BB}"/>
              </a:ext>
            </a:extLst>
          </p:cNvPr>
          <p:cNvSpPr>
            <a:spLocks noGrp="1"/>
          </p:cNvSpPr>
          <p:nvPr>
            <p:ph sz="quarter" idx="1"/>
          </p:nvPr>
        </p:nvSpPr>
        <p:spPr>
          <a:xfrm>
            <a:off x="179513" y="1527175"/>
            <a:ext cx="3024335" cy="4926013"/>
          </a:xfrm>
        </p:spPr>
        <p:txBody>
          <a:bodyPr/>
          <a:lstStyle/>
          <a:p>
            <a:pPr marL="0" indent="0">
              <a:buNone/>
            </a:pPr>
            <a:r>
              <a:rPr lang="en-US" sz="2000" dirty="0">
                <a:latin typeface="Calibri" panose="020F0502020204030204" pitchFamily="34" charset="0"/>
                <a:cs typeface="Calibri" panose="020F0502020204030204" pitchFamily="34" charset="0"/>
              </a:rPr>
              <a:t>Sergio Roman, Luis Manuel Sanchez-</a:t>
            </a:r>
            <a:r>
              <a:rPr lang="en-US" sz="2000" dirty="0" err="1">
                <a:latin typeface="Calibri" panose="020F0502020204030204" pitchFamily="34" charset="0"/>
                <a:cs typeface="Calibri" panose="020F0502020204030204" pitchFamily="34" charset="0"/>
              </a:rPr>
              <a:t>Siles</a:t>
            </a:r>
            <a:r>
              <a:rPr lang="en-US" sz="2000" dirty="0">
                <a:latin typeface="Calibri" panose="020F0502020204030204" pitchFamily="34" charset="0"/>
                <a:cs typeface="Calibri" panose="020F0502020204030204" pitchFamily="34" charset="0"/>
              </a:rPr>
              <a:t>, Michael Siegrist (2017) The importance of food naturalness for consumers: Results of a systematic review, Trends in Food Science &amp; Technology, 67, 44-57.</a:t>
            </a:r>
            <a:endParaRPr lang="el-GR" sz="2000" dirty="0">
              <a:latin typeface="Calibri" panose="020F0502020204030204" pitchFamily="34" charset="0"/>
              <a:cs typeface="Calibri" panose="020F0502020204030204" pitchFamily="34" charset="0"/>
            </a:endParaRPr>
          </a:p>
          <a:p>
            <a:pPr marL="0" indent="0">
              <a:buNone/>
            </a:pPr>
            <a:endParaRPr lang="el-GR" alt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528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65DDCE-3B95-4F60-B0C5-9381BE57E2C1}"/>
              </a:ext>
            </a:extLst>
          </p:cNvPr>
          <p:cNvSpPr>
            <a:spLocks noGrp="1"/>
          </p:cNvSpPr>
          <p:nvPr>
            <p:ph type="sldNum" sz="quarter" idx="12"/>
          </p:nvPr>
        </p:nvSpPr>
        <p:spPr/>
        <p:txBody>
          <a:bodyPr/>
          <a:lstStyle/>
          <a:p>
            <a:pPr>
              <a:defRPr/>
            </a:pPr>
            <a:fld id="{A5ACF1A8-473B-4E73-8291-726C3369CCC9}" type="slidenum">
              <a:rPr lang="el-GR" smtClean="0"/>
              <a:pPr>
                <a:defRPr/>
              </a:pPr>
              <a:t>43</a:t>
            </a:fld>
            <a:endParaRPr lang="el-GR"/>
          </a:p>
        </p:txBody>
      </p:sp>
      <p:pic>
        <p:nvPicPr>
          <p:cNvPr id="5" name="Picture 4">
            <a:extLst>
              <a:ext uri="{FF2B5EF4-FFF2-40B4-BE49-F238E27FC236}">
                <a16:creationId xmlns:a16="http://schemas.microsoft.com/office/drawing/2014/main" id="{F1623524-19DB-419C-A23D-434DA01614EA}"/>
              </a:ext>
            </a:extLst>
          </p:cNvPr>
          <p:cNvPicPr>
            <a:picLocks noChangeAspect="1"/>
          </p:cNvPicPr>
          <p:nvPr/>
        </p:nvPicPr>
        <p:blipFill>
          <a:blip r:embed="rId2"/>
          <a:stretch>
            <a:fillRect/>
          </a:stretch>
        </p:blipFill>
        <p:spPr>
          <a:xfrm>
            <a:off x="4098881" y="1456871"/>
            <a:ext cx="4721591" cy="5172530"/>
          </a:xfrm>
          <a:prstGeom prst="rect">
            <a:avLst/>
          </a:prstGeom>
        </p:spPr>
      </p:pic>
      <p:sp>
        <p:nvSpPr>
          <p:cNvPr id="6" name="Content Placeholder 2">
            <a:extLst>
              <a:ext uri="{FF2B5EF4-FFF2-40B4-BE49-F238E27FC236}">
                <a16:creationId xmlns:a16="http://schemas.microsoft.com/office/drawing/2014/main" id="{E31546B1-B54E-4652-8DDA-092A0F5C8D57}"/>
              </a:ext>
            </a:extLst>
          </p:cNvPr>
          <p:cNvSpPr>
            <a:spLocks noGrp="1"/>
          </p:cNvSpPr>
          <p:nvPr>
            <p:ph sz="quarter" idx="1"/>
          </p:nvPr>
        </p:nvSpPr>
        <p:spPr>
          <a:xfrm>
            <a:off x="301625" y="1527175"/>
            <a:ext cx="3622303" cy="4926013"/>
          </a:xfrm>
        </p:spPr>
        <p:txBody>
          <a:bodyPr/>
          <a:lstStyle/>
          <a:p>
            <a:pPr marL="0" indent="0">
              <a:buNone/>
            </a:pPr>
            <a:r>
              <a:rPr lang="en-US" sz="2000" dirty="0">
                <a:latin typeface="Calibri" panose="020F0502020204030204" pitchFamily="34" charset="0"/>
                <a:cs typeface="Calibri" panose="020F0502020204030204" pitchFamily="34" charset="0"/>
              </a:rPr>
              <a:t>Olalla </a:t>
            </a:r>
            <a:r>
              <a:rPr lang="en-US" sz="2000" dirty="0" err="1">
                <a:latin typeface="Calibri" panose="020F0502020204030204" pitchFamily="34" charset="0"/>
                <a:cs typeface="Calibri" panose="020F0502020204030204" pitchFamily="34" charset="0"/>
              </a:rPr>
              <a:t>Sáiz</a:t>
            </a:r>
            <a:r>
              <a:rPr lang="en-US" sz="2000" dirty="0">
                <a:latin typeface="Calibri" panose="020F0502020204030204" pitchFamily="34" charset="0"/>
                <a:cs typeface="Calibri" panose="020F0502020204030204" pitchFamily="34" charset="0"/>
              </a:rPr>
              <a:t>-Vazquez, Alicia Puente-Martínez, Silvia </a:t>
            </a:r>
            <a:r>
              <a:rPr lang="en-US" sz="2000" dirty="0" err="1">
                <a:latin typeface="Calibri" panose="020F0502020204030204" pitchFamily="34" charset="0"/>
                <a:cs typeface="Calibri" panose="020F0502020204030204" pitchFamily="34" charset="0"/>
              </a:rPr>
              <a:t>Ubillos-Landa</a:t>
            </a:r>
            <a:r>
              <a:rPr lang="en-US" sz="2000" dirty="0">
                <a:latin typeface="Calibri" panose="020F0502020204030204" pitchFamily="34" charset="0"/>
                <a:cs typeface="Calibri" panose="020F0502020204030204" pitchFamily="34" charset="0"/>
              </a:rPr>
              <a:t>, Joaquín Pacheco-</a:t>
            </a:r>
            <a:r>
              <a:rPr lang="en-US" sz="2000" dirty="0" err="1">
                <a:latin typeface="Calibri" panose="020F0502020204030204" pitchFamily="34" charset="0"/>
                <a:cs typeface="Calibri" panose="020F0502020204030204" pitchFamily="34" charset="0"/>
              </a:rPr>
              <a:t>Bonrostro</a:t>
            </a:r>
            <a:r>
              <a:rPr lang="en-US" sz="2000" dirty="0">
                <a:latin typeface="Calibri" panose="020F0502020204030204" pitchFamily="34" charset="0"/>
                <a:cs typeface="Calibri" panose="020F0502020204030204" pitchFamily="34" charset="0"/>
              </a:rPr>
              <a:t> and Javier </a:t>
            </a:r>
            <a:r>
              <a:rPr lang="en-US" sz="2000" dirty="0" err="1">
                <a:latin typeface="Calibri" panose="020F0502020204030204" pitchFamily="34" charset="0"/>
                <a:cs typeface="Calibri" panose="020F0502020204030204" pitchFamily="34" charset="0"/>
              </a:rPr>
              <a:t>Santabárbara</a:t>
            </a:r>
            <a:r>
              <a:rPr lang="en-US" sz="2000" dirty="0">
                <a:latin typeface="Calibri" panose="020F0502020204030204" pitchFamily="34" charset="0"/>
                <a:cs typeface="Calibri" panose="020F0502020204030204" pitchFamily="34" charset="0"/>
              </a:rPr>
              <a:t> (2020) Cholesterol and Alzheimer’s Disease Risk: A Meta-Meta-Analysis, Brain Sciences, 10, 386.</a:t>
            </a:r>
            <a:endParaRPr lang="el-GR" altLang="el-GR" sz="2000"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C12CEC27-1A31-479F-9725-0F51A8E37E6A}"/>
              </a:ext>
            </a:extLst>
          </p:cNvPr>
          <p:cNvSpPr>
            <a:spLocks noGrp="1"/>
          </p:cNvSpPr>
          <p:nvPr>
            <p:ph type="title"/>
          </p:nvPr>
        </p:nvSpPr>
        <p:spPr>
          <a:xfrm>
            <a:off x="301625" y="228600"/>
            <a:ext cx="8534400" cy="898847"/>
          </a:xfrm>
        </p:spPr>
        <p:txBody>
          <a:bodyPr/>
          <a:lstStyle/>
          <a:p>
            <a:r>
              <a:rPr lang="el-GR" sz="3200" b="1" dirty="0">
                <a:latin typeface="Calibri" panose="020F0502020204030204" pitchFamily="34" charset="0"/>
                <a:cs typeface="Calibri" panose="020F0502020204030204" pitchFamily="34" charset="0"/>
              </a:rPr>
              <a:t>ΑΠΟΤΕΛΕΣΜΑΤΑ ΕΝΤΟΠΙΣΜΟΥ ΑΡΘΡΩΝ:</a:t>
            </a:r>
            <a:br>
              <a:rPr lang="el-GR" sz="3200" b="1" dirty="0">
                <a:latin typeface="Calibri" panose="020F0502020204030204" pitchFamily="34" charset="0"/>
                <a:cs typeface="Calibri" panose="020F0502020204030204" pitchFamily="34" charset="0"/>
              </a:rPr>
            </a:br>
            <a:r>
              <a:rPr lang="el-GR" sz="3200" b="1" dirty="0">
                <a:latin typeface="Calibri" panose="020F0502020204030204" pitchFamily="34" charset="0"/>
                <a:cs typeface="Calibri" panose="020F0502020204030204" pitchFamily="34" charset="0"/>
              </a:rPr>
              <a:t>ΠΑΡΑΔΕΙΓΜΑ 2</a:t>
            </a:r>
          </a:p>
        </p:txBody>
      </p:sp>
    </p:spTree>
    <p:extLst>
      <p:ext uri="{BB962C8B-B14F-4D97-AF65-F5344CB8AC3E}">
        <p14:creationId xmlns:p14="http://schemas.microsoft.com/office/powerpoint/2010/main" val="633804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FD196F5-0C37-4C60-975D-D7E028AD4E6E}"/>
              </a:ext>
            </a:extLst>
          </p:cNvPr>
          <p:cNvSpPr>
            <a:spLocks noGrp="1"/>
          </p:cNvSpPr>
          <p:nvPr>
            <p:ph type="title"/>
          </p:nvPr>
        </p:nvSpPr>
        <p:spPr>
          <a:xfrm>
            <a:off x="0" y="0"/>
            <a:ext cx="9036050" cy="1052513"/>
          </a:xfrm>
        </p:spPr>
        <p:txBody>
          <a:bodyPr/>
          <a:lstStyle/>
          <a:p>
            <a:pPr eaLnBrk="1" hangingPunct="1"/>
            <a:r>
              <a:rPr lang="el-GR" altLang="el-GR" b="1">
                <a:solidFill>
                  <a:srgbClr val="7B9899"/>
                </a:solidFill>
                <a:latin typeface="Calibri" panose="020F0502020204030204" pitchFamily="34" charset="0"/>
              </a:rPr>
              <a:t>ΚΑΤΗΓΟΡΙΕΣ ΔΕΔΟΜΕΝΩΝ</a:t>
            </a:r>
            <a:br>
              <a:rPr lang="el-GR" altLang="el-GR" b="1">
                <a:solidFill>
                  <a:srgbClr val="7B9899"/>
                </a:solidFill>
                <a:latin typeface="Calibri" panose="020F0502020204030204" pitchFamily="34" charset="0"/>
              </a:rPr>
            </a:br>
            <a:r>
              <a:rPr lang="en-US" altLang="el-GR" sz="1900" b="1">
                <a:solidFill>
                  <a:srgbClr val="7B9899"/>
                </a:solidFill>
                <a:latin typeface="Calibri" panose="020F0502020204030204" pitchFamily="34" charset="0"/>
              </a:rPr>
              <a:t>(</a:t>
            </a:r>
            <a:r>
              <a:rPr lang="el-GR" altLang="el-GR" sz="1900" b="1">
                <a:solidFill>
                  <a:srgbClr val="7B9899"/>
                </a:solidFill>
                <a:latin typeface="Calibri" panose="020F0502020204030204" pitchFamily="34" charset="0"/>
              </a:rPr>
              <a:t>βασίζεται σε </a:t>
            </a:r>
            <a:r>
              <a:rPr lang="en-US" altLang="el-GR" sz="1900" b="1">
                <a:solidFill>
                  <a:srgbClr val="7B9899"/>
                </a:solidFill>
                <a:latin typeface="Calibri" panose="020F0502020204030204" pitchFamily="34" charset="0"/>
              </a:rPr>
              <a:t>Saunders et al., 2009,</a:t>
            </a:r>
            <a:r>
              <a:rPr lang="el-GR" altLang="el-GR" sz="1900" b="1">
                <a:solidFill>
                  <a:srgbClr val="7B9899"/>
                </a:solidFill>
                <a:latin typeface="Calibri" panose="020F0502020204030204" pitchFamily="34" charset="0"/>
              </a:rPr>
              <a:t> </a:t>
            </a:r>
            <a:r>
              <a:rPr lang="en-US" altLang="el-GR" sz="1900" b="1">
                <a:solidFill>
                  <a:srgbClr val="7B9899"/>
                </a:solidFill>
                <a:latin typeface="Calibri" panose="020F0502020204030204" pitchFamily="34" charset="0"/>
              </a:rPr>
              <a:t>Dudovskiy, 2016 </a:t>
            </a:r>
            <a:r>
              <a:rPr lang="el-GR" altLang="el-GR" sz="1900" b="1">
                <a:solidFill>
                  <a:srgbClr val="7B9899"/>
                </a:solidFill>
                <a:latin typeface="Calibri" panose="020F0502020204030204" pitchFamily="34" charset="0"/>
              </a:rPr>
              <a:t>και </a:t>
            </a:r>
            <a:r>
              <a:rPr lang="en-US" altLang="el-GR" sz="1900" b="1">
                <a:solidFill>
                  <a:srgbClr val="7B9899"/>
                </a:solidFill>
                <a:latin typeface="Calibri" panose="020F0502020204030204" pitchFamily="34" charset="0"/>
              </a:rPr>
              <a:t>Cooper and Schindler, 2011) </a:t>
            </a:r>
            <a:endParaRPr lang="el-GR" altLang="el-GR" sz="1900" b="1">
              <a:solidFill>
                <a:srgbClr val="C00000"/>
              </a:solidFill>
              <a:latin typeface="Calibri" panose="020F0502020204030204" pitchFamily="34" charset="0"/>
            </a:endParaRPr>
          </a:p>
        </p:txBody>
      </p:sp>
      <p:sp>
        <p:nvSpPr>
          <p:cNvPr id="40963" name="Slide Number Placeholder 5">
            <a:extLst>
              <a:ext uri="{FF2B5EF4-FFF2-40B4-BE49-F238E27FC236}">
                <a16:creationId xmlns:a16="http://schemas.microsoft.com/office/drawing/2014/main" id="{6FE41B38-9865-49CF-B4A6-743B385BE4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26367A4E-47F7-4BF9-A44F-10092D88AF57}" type="slidenum">
              <a:rPr lang="el-GR" altLang="el-GR" sz="1600">
                <a:solidFill>
                  <a:srgbClr val="7B9899"/>
                </a:solidFill>
                <a:latin typeface="Calibri" panose="020F0502020204030204" pitchFamily="34" charset="0"/>
              </a:rPr>
              <a:pPr>
                <a:spcBef>
                  <a:spcPct val="0"/>
                </a:spcBef>
                <a:buClrTx/>
                <a:buSzTx/>
                <a:buFontTx/>
                <a:buNone/>
              </a:pPr>
              <a:t>44</a:t>
            </a:fld>
            <a:endParaRPr lang="el-GR" altLang="el-GR" sz="1600">
              <a:solidFill>
                <a:srgbClr val="7B9899"/>
              </a:solidFill>
              <a:latin typeface="Calibri" panose="020F0502020204030204" pitchFamily="34" charset="0"/>
            </a:endParaRPr>
          </a:p>
        </p:txBody>
      </p:sp>
      <p:sp>
        <p:nvSpPr>
          <p:cNvPr id="40964" name="Rectangle 3">
            <a:extLst>
              <a:ext uri="{FF2B5EF4-FFF2-40B4-BE49-F238E27FC236}">
                <a16:creationId xmlns:a16="http://schemas.microsoft.com/office/drawing/2014/main" id="{1D3CD043-A6BE-4F7B-9A10-F5AE981F19DC}"/>
              </a:ext>
            </a:extLst>
          </p:cNvPr>
          <p:cNvSpPr>
            <a:spLocks noGrp="1"/>
          </p:cNvSpPr>
          <p:nvPr>
            <p:ph sz="quarter" idx="1"/>
          </p:nvPr>
        </p:nvSpPr>
        <p:spPr>
          <a:xfrm>
            <a:off x="152400" y="1376363"/>
            <a:ext cx="8802688" cy="5221287"/>
          </a:xfrm>
        </p:spPr>
        <p:txBody>
          <a:bodyPr/>
          <a:lstStyle/>
          <a:p>
            <a:pPr marL="533400" indent="-533400" eaLnBrk="1" hangingPunct="1">
              <a:lnSpc>
                <a:spcPct val="90000"/>
              </a:lnSpc>
            </a:pPr>
            <a:r>
              <a:rPr lang="el-GR" altLang="el-GR" sz="2200" b="1" dirty="0">
                <a:solidFill>
                  <a:srgbClr val="C00000"/>
                </a:solidFill>
                <a:latin typeface="Calibri" panose="020F0502020204030204" pitchFamily="34" charset="0"/>
              </a:rPr>
              <a:t>Δευτερογενή δεδομένα </a:t>
            </a:r>
            <a:r>
              <a:rPr lang="el-GR" altLang="el-GR" sz="2200" dirty="0">
                <a:latin typeface="Calibri" panose="020F0502020204030204" pitchFamily="34" charset="0"/>
              </a:rPr>
              <a:t>(</a:t>
            </a:r>
            <a:r>
              <a:rPr lang="en-US" altLang="el-GR" sz="2200" dirty="0">
                <a:latin typeface="Calibri" panose="020F0502020204030204" pitchFamily="34" charset="0"/>
              </a:rPr>
              <a:t>secondary data</a:t>
            </a:r>
            <a:r>
              <a:rPr lang="el-GR" altLang="el-GR" sz="2200" dirty="0">
                <a:latin typeface="Calibri" panose="020F0502020204030204" pitchFamily="34" charset="0"/>
              </a:rPr>
              <a:t>)</a:t>
            </a:r>
            <a:r>
              <a:rPr lang="en-US" altLang="el-GR" sz="2200" dirty="0">
                <a:latin typeface="Calibri" panose="020F0502020204030204" pitchFamily="34" charset="0"/>
              </a:rPr>
              <a:t>:</a:t>
            </a:r>
            <a:r>
              <a:rPr lang="el-GR" altLang="el-GR" sz="2200" dirty="0">
                <a:latin typeface="Calibri" panose="020F0502020204030204" pitchFamily="34" charset="0"/>
              </a:rPr>
              <a:t> Αποτελούν δεδομένα που έχουν ήδη συλλεχθεί και δημοσιευτεί (π.χ. σε βιβλία, εφημερίδες, περιοδικά, ιστοσελίδες </a:t>
            </a:r>
            <a:r>
              <a:rPr lang="el-GR" altLang="el-GR" sz="2200" dirty="0" err="1">
                <a:latin typeface="Calibri" panose="020F0502020204030204" pitchFamily="34" charset="0"/>
              </a:rPr>
              <a:t>κλπ</a:t>
            </a:r>
            <a:r>
              <a:rPr lang="el-GR" altLang="el-GR" sz="2200" dirty="0">
                <a:latin typeface="Calibri" panose="020F0502020204030204" pitchFamily="34" charset="0"/>
              </a:rPr>
              <a:t>). Τα δεδομένα αυτά διακρίνονται σε δύο κατηγορίες:</a:t>
            </a:r>
          </a:p>
          <a:p>
            <a:pPr marL="808038" lvl="1" indent="-533400" eaLnBrk="1" hangingPunct="1">
              <a:lnSpc>
                <a:spcPct val="90000"/>
              </a:lnSpc>
              <a:buFont typeface="Georgia" panose="02040502050405020303" pitchFamily="18" charset="0"/>
              <a:buAutoNum type="arabicPeriod"/>
            </a:pPr>
            <a:r>
              <a:rPr lang="el-GR" altLang="el-GR" b="1" dirty="0">
                <a:solidFill>
                  <a:srgbClr val="0070C0"/>
                </a:solidFill>
                <a:latin typeface="Calibri" panose="020F0502020204030204" pitchFamily="34" charset="0"/>
              </a:rPr>
              <a:t>Ακατέργαστα δεδομένα </a:t>
            </a:r>
            <a:r>
              <a:rPr lang="el-GR" altLang="el-GR" dirty="0">
                <a:latin typeface="Calibri" panose="020F0502020204030204" pitchFamily="34" charset="0"/>
              </a:rPr>
              <a:t>(</a:t>
            </a:r>
            <a:r>
              <a:rPr lang="en-US" altLang="el-GR" dirty="0">
                <a:latin typeface="Calibri" panose="020F0502020204030204" pitchFamily="34" charset="0"/>
              </a:rPr>
              <a:t>raw data): </a:t>
            </a:r>
            <a:r>
              <a:rPr lang="el-GR" altLang="el-GR" dirty="0">
                <a:latin typeface="Calibri" panose="020F0502020204030204" pitchFamily="34" charset="0"/>
              </a:rPr>
              <a:t>Στα δεδομένα αυτά δεν έχει υπάρξει κάποια επεξεργασία.</a:t>
            </a:r>
          </a:p>
          <a:p>
            <a:pPr marL="808038" lvl="1" indent="-533400" eaLnBrk="1" hangingPunct="1">
              <a:lnSpc>
                <a:spcPct val="90000"/>
              </a:lnSpc>
              <a:buFont typeface="Georgia" panose="02040502050405020303" pitchFamily="18" charset="0"/>
              <a:buAutoNum type="arabicPeriod"/>
            </a:pPr>
            <a:r>
              <a:rPr lang="el-GR" altLang="el-GR" b="1" dirty="0">
                <a:solidFill>
                  <a:srgbClr val="0070C0"/>
                </a:solidFill>
                <a:latin typeface="Calibri" panose="020F0502020204030204" pitchFamily="34" charset="0"/>
              </a:rPr>
              <a:t>Επεξεργασμένα δεδομένα </a:t>
            </a:r>
            <a:r>
              <a:rPr lang="en-US" altLang="el-GR" dirty="0">
                <a:latin typeface="Calibri" panose="020F0502020204030204" pitchFamily="34" charset="0"/>
              </a:rPr>
              <a:t>(compiled data): </a:t>
            </a:r>
            <a:r>
              <a:rPr lang="el-GR" altLang="el-GR" dirty="0">
                <a:latin typeface="Calibri" panose="020F0502020204030204" pitchFamily="34" charset="0"/>
              </a:rPr>
              <a:t>Στα δεδομένα αυτά έχει γίνει κάποια μορφή επεξεργασίας ή συνόψισης.  </a:t>
            </a:r>
          </a:p>
          <a:p>
            <a:pPr marL="533400" indent="-533400" eaLnBrk="1" hangingPunct="1">
              <a:lnSpc>
                <a:spcPct val="90000"/>
              </a:lnSpc>
            </a:pPr>
            <a:r>
              <a:rPr lang="el-GR" altLang="el-GR" sz="2200" b="1" dirty="0">
                <a:solidFill>
                  <a:srgbClr val="C00000"/>
                </a:solidFill>
                <a:latin typeface="Calibri" panose="020F0502020204030204" pitchFamily="34" charset="0"/>
              </a:rPr>
              <a:t>Πρωτογενή δεδομένα </a:t>
            </a:r>
            <a:r>
              <a:rPr lang="el-GR" altLang="el-GR" sz="2200" dirty="0">
                <a:latin typeface="Calibri" panose="020F0502020204030204" pitchFamily="34" charset="0"/>
              </a:rPr>
              <a:t>(</a:t>
            </a:r>
            <a:r>
              <a:rPr lang="en-US" altLang="el-GR" sz="2200" dirty="0">
                <a:latin typeface="Calibri" panose="020F0502020204030204" pitchFamily="34" charset="0"/>
              </a:rPr>
              <a:t>primary data</a:t>
            </a:r>
            <a:r>
              <a:rPr lang="el-GR" altLang="el-GR" sz="2200" dirty="0">
                <a:latin typeface="Calibri" panose="020F0502020204030204" pitchFamily="34" charset="0"/>
              </a:rPr>
              <a:t>)</a:t>
            </a:r>
            <a:r>
              <a:rPr lang="en-US" altLang="el-GR" sz="2200" dirty="0">
                <a:latin typeface="Calibri" panose="020F0502020204030204" pitchFamily="34" charset="0"/>
              </a:rPr>
              <a:t>:</a:t>
            </a:r>
            <a:r>
              <a:rPr lang="el-GR" altLang="el-GR" sz="2200" dirty="0">
                <a:latin typeface="Calibri" panose="020F0502020204030204" pitchFamily="34" charset="0"/>
              </a:rPr>
              <a:t> Αποτελούν δεδομένα που συλλέγει ο ίδιος ο ερευνητής ανάλογα με τις ανάγκες της έρευνάς του. Οι βασικές μέθοδοι πρωτογενών δεδομένων διακρίνονται σε τρεις κατηγορίες:</a:t>
            </a:r>
          </a:p>
          <a:p>
            <a:pPr marL="1082675" lvl="2" indent="-533400" eaLnBrk="1" hangingPunct="1">
              <a:lnSpc>
                <a:spcPct val="90000"/>
              </a:lnSpc>
              <a:buFont typeface="Georgia" panose="02040502050405020303" pitchFamily="18" charset="0"/>
              <a:buAutoNum type="arabicPeriod"/>
            </a:pPr>
            <a:r>
              <a:rPr lang="el-GR" altLang="el-GR" sz="2200" b="1" dirty="0">
                <a:solidFill>
                  <a:srgbClr val="0070C0"/>
                </a:solidFill>
                <a:latin typeface="Calibri" panose="020F0502020204030204" pitchFamily="34" charset="0"/>
              </a:rPr>
              <a:t>Παρατήρηση</a:t>
            </a:r>
          </a:p>
          <a:p>
            <a:pPr marL="1082675" lvl="2" indent="-533400" eaLnBrk="1" hangingPunct="1">
              <a:lnSpc>
                <a:spcPct val="90000"/>
              </a:lnSpc>
              <a:buFont typeface="Georgia" panose="02040502050405020303" pitchFamily="18" charset="0"/>
              <a:buAutoNum type="arabicPeriod"/>
            </a:pPr>
            <a:r>
              <a:rPr lang="el-GR" altLang="el-GR" sz="2200" b="1" dirty="0">
                <a:solidFill>
                  <a:srgbClr val="0070C0"/>
                </a:solidFill>
                <a:latin typeface="Calibri" panose="020F0502020204030204" pitchFamily="34" charset="0"/>
              </a:rPr>
              <a:t>Συνέντευξη</a:t>
            </a:r>
          </a:p>
          <a:p>
            <a:pPr marL="1082675" lvl="2" indent="-533400" eaLnBrk="1" hangingPunct="1">
              <a:lnSpc>
                <a:spcPct val="90000"/>
              </a:lnSpc>
              <a:buFont typeface="Georgia" panose="02040502050405020303" pitchFamily="18" charset="0"/>
              <a:buAutoNum type="arabicPeriod"/>
            </a:pPr>
            <a:r>
              <a:rPr lang="el-GR" altLang="el-GR" sz="2200" b="1" dirty="0">
                <a:solidFill>
                  <a:srgbClr val="0070C0"/>
                </a:solidFill>
                <a:latin typeface="Calibri" panose="020F0502020204030204" pitchFamily="34" charset="0"/>
              </a:rPr>
              <a:t>Ερωτηματολόγιο</a:t>
            </a:r>
          </a:p>
          <a:p>
            <a:pPr marL="808038" lvl="1" indent="-533400" eaLnBrk="1" hangingPunct="1">
              <a:lnSpc>
                <a:spcPct val="90000"/>
              </a:lnSpc>
            </a:pPr>
            <a:endParaRPr lang="en-US" altLang="el-GR" dirty="0">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915A0BA-4937-4F61-939E-8B153956A674}"/>
              </a:ext>
            </a:extLst>
          </p:cNvPr>
          <p:cNvSpPr>
            <a:spLocks noGrp="1"/>
          </p:cNvSpPr>
          <p:nvPr>
            <p:ph type="title"/>
          </p:nvPr>
        </p:nvSpPr>
        <p:spPr>
          <a:xfrm>
            <a:off x="0" y="0"/>
            <a:ext cx="9036050" cy="765175"/>
          </a:xfrm>
        </p:spPr>
        <p:txBody>
          <a:bodyPr/>
          <a:lstStyle/>
          <a:p>
            <a:pPr eaLnBrk="1" hangingPunct="1"/>
            <a:r>
              <a:rPr lang="el-GR" altLang="el-GR" sz="3000" b="1">
                <a:solidFill>
                  <a:srgbClr val="7B9899"/>
                </a:solidFill>
                <a:latin typeface="Calibri" panose="020F0502020204030204" pitchFamily="34" charset="0"/>
              </a:rPr>
              <a:t>ΔΕΥΤΕΡΟΓΕΝΗ ΔΕΔΟΜΕΝΑ: 1/4</a:t>
            </a:r>
            <a:br>
              <a:rPr lang="el-GR" altLang="el-GR" b="1">
                <a:solidFill>
                  <a:srgbClr val="7B9899"/>
                </a:solidFill>
                <a:latin typeface="Calibri" panose="020F0502020204030204" pitchFamily="34" charset="0"/>
              </a:rPr>
            </a:br>
            <a:r>
              <a:rPr lang="en-US" altLang="el-GR" sz="1900" b="1">
                <a:solidFill>
                  <a:srgbClr val="7B9899"/>
                </a:solidFill>
                <a:latin typeface="Calibri" panose="020F0502020204030204" pitchFamily="34" charset="0"/>
              </a:rPr>
              <a:t>(</a:t>
            </a:r>
            <a:r>
              <a:rPr lang="el-GR" altLang="el-GR" sz="1900" b="1">
                <a:solidFill>
                  <a:srgbClr val="7B9899"/>
                </a:solidFill>
                <a:latin typeface="Calibri" panose="020F0502020204030204" pitchFamily="34" charset="0"/>
              </a:rPr>
              <a:t>βασίζεται σε </a:t>
            </a:r>
            <a:r>
              <a:rPr lang="en-US" altLang="el-GR" sz="1900" b="1">
                <a:solidFill>
                  <a:srgbClr val="7B9899"/>
                </a:solidFill>
                <a:latin typeface="Calibri" panose="020F0502020204030204" pitchFamily="34" charset="0"/>
              </a:rPr>
              <a:t>Saunders et al., 2009) </a:t>
            </a:r>
            <a:endParaRPr lang="el-GR" altLang="el-GR" sz="1900" b="1">
              <a:solidFill>
                <a:srgbClr val="C00000"/>
              </a:solidFill>
              <a:latin typeface="Calibri" panose="020F0502020204030204" pitchFamily="34" charset="0"/>
            </a:endParaRPr>
          </a:p>
        </p:txBody>
      </p:sp>
      <p:sp>
        <p:nvSpPr>
          <p:cNvPr id="43011" name="Slide Number Placeholder 5">
            <a:extLst>
              <a:ext uri="{FF2B5EF4-FFF2-40B4-BE49-F238E27FC236}">
                <a16:creationId xmlns:a16="http://schemas.microsoft.com/office/drawing/2014/main" id="{BD337A89-373C-4A65-B6A8-550AD616EC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C166243C-5712-402B-8B11-3CC1C0B42733}" type="slidenum">
              <a:rPr lang="el-GR" altLang="el-GR" sz="1600">
                <a:solidFill>
                  <a:srgbClr val="7B9899"/>
                </a:solidFill>
                <a:latin typeface="Calibri" panose="020F0502020204030204" pitchFamily="34" charset="0"/>
              </a:rPr>
              <a:pPr>
                <a:spcBef>
                  <a:spcPct val="0"/>
                </a:spcBef>
                <a:buClrTx/>
                <a:buSzTx/>
                <a:buFontTx/>
                <a:buNone/>
              </a:pPr>
              <a:t>45</a:t>
            </a:fld>
            <a:endParaRPr lang="el-GR" altLang="el-GR" sz="1600">
              <a:solidFill>
                <a:srgbClr val="7B9899"/>
              </a:solidFill>
              <a:latin typeface="Calibri" panose="020F0502020204030204" pitchFamily="34" charset="0"/>
            </a:endParaRPr>
          </a:p>
        </p:txBody>
      </p:sp>
      <p:pic>
        <p:nvPicPr>
          <p:cNvPr id="43012" name="Picture 5">
            <a:extLst>
              <a:ext uri="{FF2B5EF4-FFF2-40B4-BE49-F238E27FC236}">
                <a16:creationId xmlns:a16="http://schemas.microsoft.com/office/drawing/2014/main" id="{DAEB06DA-61BF-40E4-B4BD-68CAF5436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0413"/>
            <a:ext cx="8677275"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86E351-E1BE-4375-BF4C-8E99A64CA85B}"/>
              </a:ext>
            </a:extLst>
          </p:cNvPr>
          <p:cNvSpPr>
            <a:spLocks noGrp="1"/>
          </p:cNvSpPr>
          <p:nvPr>
            <p:ph type="title"/>
          </p:nvPr>
        </p:nvSpPr>
        <p:spPr>
          <a:xfrm>
            <a:off x="0" y="215900"/>
            <a:ext cx="9036050" cy="836613"/>
          </a:xfrm>
        </p:spPr>
        <p:txBody>
          <a:bodyPr/>
          <a:lstStyle/>
          <a:p>
            <a:pPr eaLnBrk="1" hangingPunct="1"/>
            <a:r>
              <a:rPr lang="el-GR" altLang="el-GR" b="1">
                <a:solidFill>
                  <a:srgbClr val="7B9899"/>
                </a:solidFill>
                <a:latin typeface="Calibri" panose="020F0502020204030204" pitchFamily="34" charset="0"/>
              </a:rPr>
              <a:t>ΔΕΥΤΕΡΟΓΕΝΗ ΔΕΔΟΜΕΝΑ: 2/4</a:t>
            </a:r>
            <a:br>
              <a:rPr lang="el-GR" altLang="el-GR" b="1">
                <a:solidFill>
                  <a:srgbClr val="7B9899"/>
                </a:solidFill>
                <a:latin typeface="Calibri" panose="020F0502020204030204" pitchFamily="34" charset="0"/>
              </a:rPr>
            </a:br>
            <a:endParaRPr lang="el-GR" altLang="el-GR" sz="1900" b="1">
              <a:solidFill>
                <a:srgbClr val="C00000"/>
              </a:solidFill>
              <a:latin typeface="Calibri" panose="020F0502020204030204" pitchFamily="34" charset="0"/>
            </a:endParaRPr>
          </a:p>
        </p:txBody>
      </p:sp>
      <p:sp>
        <p:nvSpPr>
          <p:cNvPr id="45059" name="Slide Number Placeholder 5">
            <a:extLst>
              <a:ext uri="{FF2B5EF4-FFF2-40B4-BE49-F238E27FC236}">
                <a16:creationId xmlns:a16="http://schemas.microsoft.com/office/drawing/2014/main" id="{A3618E3C-0271-4050-B2DB-5C2A516B5B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33B23EBA-69EB-4873-AFE8-326316C3BAAC}" type="slidenum">
              <a:rPr lang="el-GR" altLang="el-GR" sz="1600">
                <a:solidFill>
                  <a:srgbClr val="7B9899"/>
                </a:solidFill>
                <a:latin typeface="Calibri" panose="020F0502020204030204" pitchFamily="34" charset="0"/>
              </a:rPr>
              <a:pPr>
                <a:spcBef>
                  <a:spcPct val="0"/>
                </a:spcBef>
                <a:buClrTx/>
                <a:buSzTx/>
                <a:buFontTx/>
                <a:buNone/>
              </a:pPr>
              <a:t>46</a:t>
            </a:fld>
            <a:endParaRPr lang="el-GR" altLang="el-GR" sz="1600">
              <a:solidFill>
                <a:srgbClr val="7B9899"/>
              </a:solidFill>
              <a:latin typeface="Calibri" panose="020F0502020204030204" pitchFamily="34" charset="0"/>
            </a:endParaRPr>
          </a:p>
        </p:txBody>
      </p:sp>
      <p:pic>
        <p:nvPicPr>
          <p:cNvPr id="45060" name="Picture 30">
            <a:extLst>
              <a:ext uri="{FF2B5EF4-FFF2-40B4-BE49-F238E27FC236}">
                <a16:creationId xmlns:a16="http://schemas.microsoft.com/office/drawing/2014/main" id="{9571522E-7AD7-4BD9-B0DE-E66DD3884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2971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AFE8F-BEDF-49DE-85B3-33E9B613DAE0}"/>
              </a:ext>
            </a:extLst>
          </p:cNvPr>
          <p:cNvSpPr>
            <a:spLocks noGrp="1"/>
          </p:cNvSpPr>
          <p:nvPr>
            <p:ph sz="quarter" idx="1"/>
          </p:nvPr>
        </p:nvSpPr>
        <p:spPr>
          <a:xfrm>
            <a:off x="0" y="1527175"/>
            <a:ext cx="9144000" cy="5141913"/>
          </a:xfrm>
        </p:spPr>
        <p:txBody>
          <a:bodyPr/>
          <a:lstStyle/>
          <a:p>
            <a:pPr>
              <a:defRPr/>
            </a:pPr>
            <a:r>
              <a:rPr lang="el-GR" sz="2200" b="1" dirty="0">
                <a:solidFill>
                  <a:srgbClr val="C00000"/>
                </a:solidFill>
                <a:latin typeface="Calibri" pitchFamily="34" charset="0"/>
              </a:rPr>
              <a:t>Κριτήρια αξιολόγησης των δευτερογενών πηγών</a:t>
            </a:r>
            <a:r>
              <a:rPr lang="el-GR" sz="2200" dirty="0">
                <a:latin typeface="Calibri" pitchFamily="34" charset="0"/>
              </a:rPr>
              <a:t>:</a:t>
            </a:r>
            <a:endParaRPr lang="el-GR" sz="2200" i="1" dirty="0">
              <a:latin typeface="Calibri" pitchFamily="34" charset="0"/>
            </a:endParaRPr>
          </a:p>
          <a:p>
            <a:pPr marL="457200" indent="-457200">
              <a:buFont typeface="+mj-lt"/>
              <a:buAutoNum type="arabicPeriod"/>
              <a:defRPr/>
            </a:pPr>
            <a:r>
              <a:rPr lang="el-GR" sz="2200" b="1" i="1" dirty="0">
                <a:solidFill>
                  <a:srgbClr val="C00000"/>
                </a:solidFill>
                <a:latin typeface="Calibri" pitchFamily="34" charset="0"/>
              </a:rPr>
              <a:t>Φορέας</a:t>
            </a:r>
            <a:r>
              <a:rPr lang="el-GR" sz="2200" i="1" dirty="0">
                <a:latin typeface="Calibri" pitchFamily="34" charset="0"/>
              </a:rPr>
              <a:t>: Ποιός συγκέντρωσε τα δεδομένα;</a:t>
            </a:r>
            <a:r>
              <a:rPr lang="el-GR" sz="2200" dirty="0">
                <a:latin typeface="Calibri" pitchFamily="34" charset="0"/>
              </a:rPr>
              <a:t> Η πιστοποίηση του φορέα που συγκέντρωσε τα δεδομένα μας παρέχει συνήθως κάποια ασφάλεια για την ποιότητά τους. Για παράδειγμα, η </a:t>
            </a:r>
            <a:r>
              <a:rPr lang="el-GR" sz="2200" i="1" dirty="0">
                <a:latin typeface="Calibri" pitchFamily="34" charset="0"/>
              </a:rPr>
              <a:t>Ελληνική Στατιστική Αρχή</a:t>
            </a:r>
            <a:r>
              <a:rPr lang="el-GR" sz="2200" dirty="0">
                <a:latin typeface="Calibri" pitchFamily="34" charset="0"/>
              </a:rPr>
              <a:t> (ΕΛΣΤΑΤ), το </a:t>
            </a:r>
            <a:r>
              <a:rPr lang="el-GR" sz="2200" i="1" dirty="0">
                <a:latin typeface="Calibri" pitchFamily="34" charset="0"/>
              </a:rPr>
              <a:t>Διεθνές Νομισματικό Ταμείο</a:t>
            </a:r>
            <a:r>
              <a:rPr lang="el-GR" sz="2200" dirty="0">
                <a:latin typeface="Calibri" pitchFamily="34" charset="0"/>
              </a:rPr>
              <a:t> (</a:t>
            </a:r>
            <a:r>
              <a:rPr lang="en-US" sz="2200" dirty="0">
                <a:latin typeface="Calibri" pitchFamily="34" charset="0"/>
              </a:rPr>
              <a:t>International Monetary Fund</a:t>
            </a:r>
            <a:r>
              <a:rPr lang="el-GR" sz="2200" dirty="0">
                <a:latin typeface="Calibri" pitchFamily="34" charset="0"/>
              </a:rPr>
              <a:t>, </a:t>
            </a:r>
            <a:r>
              <a:rPr lang="en-US" sz="2200" dirty="0">
                <a:latin typeface="Calibri" pitchFamily="34" charset="0"/>
              </a:rPr>
              <a:t>IMF</a:t>
            </a:r>
            <a:r>
              <a:rPr lang="el-GR" sz="2200" dirty="0">
                <a:latin typeface="Calibri" pitchFamily="34" charset="0"/>
              </a:rPr>
              <a:t>), το </a:t>
            </a:r>
            <a:r>
              <a:rPr lang="el-GR" sz="2200" i="1" dirty="0">
                <a:latin typeface="Calibri" pitchFamily="34" charset="0"/>
              </a:rPr>
              <a:t>Διεθνές Γραφείο Εργασίας</a:t>
            </a:r>
            <a:r>
              <a:rPr lang="el-GR" sz="2200" dirty="0">
                <a:latin typeface="Calibri" pitchFamily="34" charset="0"/>
              </a:rPr>
              <a:t> (</a:t>
            </a:r>
            <a:r>
              <a:rPr lang="en-US" sz="2200" dirty="0">
                <a:latin typeface="Calibri" pitchFamily="34" charset="0"/>
              </a:rPr>
              <a:t>International </a:t>
            </a:r>
            <a:r>
              <a:rPr lang="en-US" sz="2200" dirty="0" err="1">
                <a:latin typeface="Calibri" pitchFamily="34" charset="0"/>
              </a:rPr>
              <a:t>Labour</a:t>
            </a:r>
            <a:r>
              <a:rPr lang="en-US" sz="2200" dirty="0">
                <a:latin typeface="Calibri" pitchFamily="34" charset="0"/>
              </a:rPr>
              <a:t> Office</a:t>
            </a:r>
            <a:r>
              <a:rPr lang="el-GR" sz="2200" dirty="0">
                <a:latin typeface="Calibri" pitchFamily="34" charset="0"/>
              </a:rPr>
              <a:t>, </a:t>
            </a:r>
            <a:r>
              <a:rPr lang="en-US" sz="2200" dirty="0">
                <a:latin typeface="Calibri" pitchFamily="34" charset="0"/>
              </a:rPr>
              <a:t>ILO</a:t>
            </a:r>
            <a:r>
              <a:rPr lang="el-GR" sz="2200" dirty="0">
                <a:latin typeface="Calibri" pitchFamily="34" charset="0"/>
              </a:rPr>
              <a:t>) και η </a:t>
            </a:r>
            <a:r>
              <a:rPr lang="el-GR" sz="2200" i="1" dirty="0">
                <a:latin typeface="Calibri" pitchFamily="34" charset="0"/>
              </a:rPr>
              <a:t>Ευρωπαϊκή Στατιστική Υπηρεσία</a:t>
            </a:r>
            <a:r>
              <a:rPr lang="el-GR" sz="2200" dirty="0">
                <a:latin typeface="Calibri" pitchFamily="34" charset="0"/>
              </a:rPr>
              <a:t> (</a:t>
            </a:r>
            <a:r>
              <a:rPr lang="en-US" sz="2200" dirty="0">
                <a:latin typeface="Calibri" pitchFamily="34" charset="0"/>
              </a:rPr>
              <a:t>European Statistical Office</a:t>
            </a:r>
            <a:r>
              <a:rPr lang="el-GR" sz="2200" dirty="0">
                <a:latin typeface="Calibri" pitchFamily="34" charset="0"/>
              </a:rPr>
              <a:t>, </a:t>
            </a:r>
            <a:r>
              <a:rPr lang="en-US" sz="2200" dirty="0">
                <a:latin typeface="Calibri" pitchFamily="34" charset="0"/>
              </a:rPr>
              <a:t>EUROSTAT</a:t>
            </a:r>
            <a:r>
              <a:rPr lang="el-GR" sz="2200" dirty="0">
                <a:latin typeface="Calibri" pitchFamily="34" charset="0"/>
              </a:rPr>
              <a:t>) αποτελούν πηγές που παρέχουν εμπιστοσύνη εγκυρότητας και αξιοπιστίας των δεδομένων που δημοσιεύουν.</a:t>
            </a:r>
          </a:p>
          <a:p>
            <a:pPr marL="457200" indent="-457200">
              <a:buFont typeface="+mj-lt"/>
              <a:buAutoNum type="arabicPeriod"/>
              <a:defRPr/>
            </a:pPr>
            <a:r>
              <a:rPr lang="el-GR" sz="2200" b="1" i="1" dirty="0">
                <a:solidFill>
                  <a:srgbClr val="C00000"/>
                </a:solidFill>
                <a:latin typeface="Calibri" pitchFamily="34" charset="0"/>
              </a:rPr>
              <a:t>Σκοπός</a:t>
            </a:r>
            <a:r>
              <a:rPr lang="el-GR" sz="2200" i="1" dirty="0">
                <a:latin typeface="Calibri" pitchFamily="34" charset="0"/>
              </a:rPr>
              <a:t>: Ποιός είναι ο σκοπός ή ο στόχος του φορέα που συγκέντρωσε τα δεδομένα; </a:t>
            </a:r>
            <a:r>
              <a:rPr lang="el-GR" sz="2200" dirty="0">
                <a:latin typeface="Calibri" pitchFamily="34" charset="0"/>
              </a:rPr>
              <a:t>Θα πρέπει να διερευνηθεί κατά πόσον ο φορέας αυτός είναι αντικειμενικός και ποια ήταν η πρόθεσή του.</a:t>
            </a:r>
          </a:p>
          <a:p>
            <a:pPr marL="457200" indent="-457200">
              <a:buFont typeface="+mj-lt"/>
              <a:buAutoNum type="arabicPeriod"/>
              <a:defRPr/>
            </a:pPr>
            <a:r>
              <a:rPr lang="el-GR" sz="2200" b="1" i="1" dirty="0">
                <a:solidFill>
                  <a:srgbClr val="C00000"/>
                </a:solidFill>
                <a:latin typeface="Calibri" pitchFamily="34" charset="0"/>
              </a:rPr>
              <a:t>Πότε</a:t>
            </a:r>
            <a:r>
              <a:rPr lang="el-GR" sz="2200" dirty="0">
                <a:latin typeface="Calibri" pitchFamily="34" charset="0"/>
              </a:rPr>
              <a:t>: </a:t>
            </a:r>
            <a:r>
              <a:rPr lang="el-GR" sz="2200" i="1" dirty="0">
                <a:latin typeface="Calibri" pitchFamily="34" charset="0"/>
              </a:rPr>
              <a:t>Πότε συλλέχθηκαν τα δεδομένα;</a:t>
            </a:r>
            <a:r>
              <a:rPr lang="el-GR" sz="2200" dirty="0">
                <a:latin typeface="Calibri" pitchFamily="34" charset="0"/>
              </a:rPr>
              <a:t> Η χρονική περίοδος κατά την οποία συλλέχθηκαν τα δεδομένα έχει μεγάλη σημασία για την έρευνα.</a:t>
            </a:r>
          </a:p>
        </p:txBody>
      </p:sp>
      <p:sp>
        <p:nvSpPr>
          <p:cNvPr id="47107" name="Slide Number Placeholder 3">
            <a:extLst>
              <a:ext uri="{FF2B5EF4-FFF2-40B4-BE49-F238E27FC236}">
                <a16:creationId xmlns:a16="http://schemas.microsoft.com/office/drawing/2014/main" id="{7FE6D3F0-1BEF-4D54-8B66-5D58822E5B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0681DF9A-6992-45C4-AC42-A2D94EDF0B52}" type="slidenum">
              <a:rPr lang="el-GR" altLang="el-GR" sz="1600">
                <a:solidFill>
                  <a:srgbClr val="7B9899"/>
                </a:solidFill>
                <a:latin typeface="Tahoma" panose="020B0604030504040204" pitchFamily="34" charset="0"/>
              </a:rPr>
              <a:pPr>
                <a:spcBef>
                  <a:spcPct val="0"/>
                </a:spcBef>
                <a:buClrTx/>
                <a:buSzTx/>
                <a:buFontTx/>
                <a:buNone/>
              </a:pPr>
              <a:t>47</a:t>
            </a:fld>
            <a:endParaRPr lang="el-GR" altLang="el-GR" sz="1600">
              <a:solidFill>
                <a:srgbClr val="7B9899"/>
              </a:solidFill>
              <a:latin typeface="Tahoma" panose="020B0604030504040204" pitchFamily="34" charset="0"/>
            </a:endParaRPr>
          </a:p>
        </p:txBody>
      </p:sp>
      <p:sp>
        <p:nvSpPr>
          <p:cNvPr id="47108" name="Rectangle 2">
            <a:extLst>
              <a:ext uri="{FF2B5EF4-FFF2-40B4-BE49-F238E27FC236}">
                <a16:creationId xmlns:a16="http://schemas.microsoft.com/office/drawing/2014/main" id="{61AF4C35-300C-4FBF-9A85-AA5949667195}"/>
              </a:ext>
            </a:extLst>
          </p:cNvPr>
          <p:cNvSpPr>
            <a:spLocks noGrp="1"/>
          </p:cNvSpPr>
          <p:nvPr>
            <p:ph type="title"/>
          </p:nvPr>
        </p:nvSpPr>
        <p:spPr>
          <a:xfrm>
            <a:off x="0" y="215900"/>
            <a:ext cx="9036050" cy="620713"/>
          </a:xfrm>
        </p:spPr>
        <p:txBody>
          <a:bodyPr/>
          <a:lstStyle/>
          <a:p>
            <a:pPr eaLnBrk="1" hangingPunct="1"/>
            <a:r>
              <a:rPr lang="el-GR" altLang="el-GR" b="1">
                <a:solidFill>
                  <a:srgbClr val="7B9899"/>
                </a:solidFill>
                <a:latin typeface="Calibri" panose="020F0502020204030204" pitchFamily="34" charset="0"/>
              </a:rPr>
              <a:t>ΔΕΥΤΕΡΟΓΕΝΗ ΔΕΔΟΜΕΝΑ: 3/4</a:t>
            </a:r>
            <a:endParaRPr lang="el-GR" altLang="el-GR" sz="1900" b="1">
              <a:solidFill>
                <a:srgbClr val="C00000"/>
              </a:solidFill>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DCA17D3-9468-4BF2-B2C9-FD0577742428}"/>
              </a:ext>
            </a:extLst>
          </p:cNvPr>
          <p:cNvSpPr>
            <a:spLocks noGrp="1"/>
          </p:cNvSpPr>
          <p:nvPr>
            <p:ph sz="quarter" idx="1"/>
          </p:nvPr>
        </p:nvSpPr>
        <p:spPr>
          <a:xfrm>
            <a:off x="301625" y="1527175"/>
            <a:ext cx="8504238" cy="4572000"/>
          </a:xfrm>
        </p:spPr>
        <p:txBody>
          <a:bodyPr/>
          <a:lstStyle/>
          <a:p>
            <a:pPr marL="457200" indent="-457200">
              <a:buFont typeface="Georgia" panose="02040502050405020303" pitchFamily="18" charset="0"/>
              <a:buAutoNum type="arabicPeriod" startAt="4"/>
            </a:pPr>
            <a:r>
              <a:rPr lang="el-GR" altLang="el-GR" sz="2400" b="1" i="1" dirty="0">
                <a:solidFill>
                  <a:srgbClr val="C00000"/>
                </a:solidFill>
                <a:latin typeface="Calibri" panose="020F0502020204030204" pitchFamily="34" charset="0"/>
              </a:rPr>
              <a:t>Πώς</a:t>
            </a:r>
            <a:r>
              <a:rPr lang="el-GR" altLang="el-GR" sz="2400" i="1" dirty="0">
                <a:latin typeface="Calibri" panose="020F0502020204030204" pitchFamily="34" charset="0"/>
              </a:rPr>
              <a:t>:</a:t>
            </a:r>
            <a:r>
              <a:rPr lang="el-GR" altLang="el-GR" sz="2400" dirty="0">
                <a:latin typeface="Calibri" panose="020F0502020204030204" pitchFamily="34" charset="0"/>
              </a:rPr>
              <a:t> </a:t>
            </a:r>
            <a:r>
              <a:rPr lang="el-GR" altLang="el-GR" sz="2400" i="1" dirty="0">
                <a:latin typeface="Calibri" panose="020F0502020204030204" pitchFamily="34" charset="0"/>
              </a:rPr>
              <a:t>Πώς συλλέχθηκαν τα δεδομένα;</a:t>
            </a:r>
            <a:r>
              <a:rPr lang="el-GR" altLang="el-GR" sz="2400" dirty="0">
                <a:latin typeface="Calibri" panose="020F0502020204030204" pitchFamily="34" charset="0"/>
              </a:rPr>
              <a:t> Είναι σημαντικό να είναι γνωστή η μεθοδολογία που χρησιμοποίησε ο φορέας για τη συγκέντρωση των δεδομένων. </a:t>
            </a:r>
          </a:p>
          <a:p>
            <a:pPr marL="457200" indent="-457200">
              <a:buFont typeface="Georgia" panose="02040502050405020303" pitchFamily="18" charset="0"/>
              <a:buAutoNum type="arabicPeriod" startAt="4"/>
            </a:pPr>
            <a:r>
              <a:rPr lang="el-GR" altLang="el-GR" sz="2400" b="1" i="1" dirty="0">
                <a:solidFill>
                  <a:srgbClr val="C00000"/>
                </a:solidFill>
                <a:latin typeface="Calibri" panose="020F0502020204030204" pitchFamily="34" charset="0"/>
              </a:rPr>
              <a:t>Τύπος</a:t>
            </a:r>
            <a:r>
              <a:rPr lang="el-GR" altLang="el-GR" sz="2400" i="1" dirty="0">
                <a:latin typeface="Calibri" panose="020F0502020204030204" pitchFamily="34" charset="0"/>
              </a:rPr>
              <a:t>:</a:t>
            </a:r>
            <a:r>
              <a:rPr lang="el-GR" altLang="el-GR" sz="2400" dirty="0">
                <a:latin typeface="Calibri" panose="020F0502020204030204" pitchFamily="34" charset="0"/>
              </a:rPr>
              <a:t> </a:t>
            </a:r>
            <a:r>
              <a:rPr lang="el-GR" altLang="el-GR" sz="2400" i="1" dirty="0">
                <a:latin typeface="Calibri" panose="020F0502020204030204" pitchFamily="34" charset="0"/>
              </a:rPr>
              <a:t>Ποιος είναι ο τύπος των δεδομένων που συλλέχθηκαν;</a:t>
            </a:r>
            <a:r>
              <a:rPr lang="el-GR" altLang="el-GR" sz="2400" dirty="0">
                <a:latin typeface="Calibri" panose="020F0502020204030204" pitchFamily="34" charset="0"/>
              </a:rPr>
              <a:t> Ένα από τα μεγαλύτερα προβλήματα που συναντά ο ερευνητής με τα δευτερογενή δεδομένα είναι ότι πολλές φορές δεν ταιριάζουν αυτά με την έρευνα που θέλει να κάνει. </a:t>
            </a:r>
          </a:p>
          <a:p>
            <a:pPr marL="457200" indent="-457200">
              <a:buFont typeface="Georgia" panose="02040502050405020303" pitchFamily="18" charset="0"/>
              <a:buAutoNum type="arabicPeriod" startAt="4"/>
            </a:pPr>
            <a:r>
              <a:rPr lang="el-GR" altLang="el-GR" sz="2400" b="1" i="1" dirty="0">
                <a:solidFill>
                  <a:srgbClr val="C00000"/>
                </a:solidFill>
                <a:latin typeface="Calibri" panose="020F0502020204030204" pitchFamily="34" charset="0"/>
              </a:rPr>
              <a:t>Συνέπεια</a:t>
            </a:r>
            <a:r>
              <a:rPr lang="el-GR" altLang="el-GR" sz="2400" dirty="0">
                <a:latin typeface="Calibri" panose="020F0502020204030204" pitchFamily="34" charset="0"/>
              </a:rPr>
              <a:t>: </a:t>
            </a:r>
            <a:r>
              <a:rPr lang="el-GR" altLang="el-GR" sz="2400" i="1" dirty="0">
                <a:latin typeface="Calibri" panose="020F0502020204030204" pitchFamily="34" charset="0"/>
              </a:rPr>
              <a:t>Είναι τα δεδομένα συνεπή με τα δεδομένα από άλλες πηγές;</a:t>
            </a:r>
            <a:r>
              <a:rPr lang="el-GR" altLang="el-GR" sz="2400" dirty="0">
                <a:latin typeface="Calibri" panose="020F0502020204030204" pitchFamily="34" charset="0"/>
              </a:rPr>
              <a:t> </a:t>
            </a:r>
          </a:p>
        </p:txBody>
      </p:sp>
      <p:sp>
        <p:nvSpPr>
          <p:cNvPr id="48131" name="Slide Number Placeholder 3">
            <a:extLst>
              <a:ext uri="{FF2B5EF4-FFF2-40B4-BE49-F238E27FC236}">
                <a16:creationId xmlns:a16="http://schemas.microsoft.com/office/drawing/2014/main" id="{49BD82F2-FC8D-4991-8973-BCF51CA640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AA55E38C-131C-4EF7-BEC1-2BB64A5D9AB5}" type="slidenum">
              <a:rPr lang="el-GR" altLang="el-GR" sz="1600">
                <a:solidFill>
                  <a:srgbClr val="7B9899"/>
                </a:solidFill>
                <a:latin typeface="Tahoma" panose="020B0604030504040204" pitchFamily="34" charset="0"/>
              </a:rPr>
              <a:pPr>
                <a:spcBef>
                  <a:spcPct val="0"/>
                </a:spcBef>
                <a:buClrTx/>
                <a:buSzTx/>
                <a:buFontTx/>
                <a:buNone/>
              </a:pPr>
              <a:t>48</a:t>
            </a:fld>
            <a:endParaRPr lang="el-GR" altLang="el-GR" sz="1600">
              <a:solidFill>
                <a:srgbClr val="7B9899"/>
              </a:solidFill>
              <a:latin typeface="Tahoma" panose="020B0604030504040204" pitchFamily="34" charset="0"/>
            </a:endParaRPr>
          </a:p>
        </p:txBody>
      </p:sp>
      <p:sp>
        <p:nvSpPr>
          <p:cNvPr id="48132" name="Rectangle 2">
            <a:extLst>
              <a:ext uri="{FF2B5EF4-FFF2-40B4-BE49-F238E27FC236}">
                <a16:creationId xmlns:a16="http://schemas.microsoft.com/office/drawing/2014/main" id="{C4679488-717C-40BB-9A98-8B26E5E348A5}"/>
              </a:ext>
            </a:extLst>
          </p:cNvPr>
          <p:cNvSpPr>
            <a:spLocks noGrp="1"/>
          </p:cNvSpPr>
          <p:nvPr>
            <p:ph type="title"/>
          </p:nvPr>
        </p:nvSpPr>
        <p:spPr>
          <a:xfrm>
            <a:off x="0" y="215900"/>
            <a:ext cx="9036050" cy="620713"/>
          </a:xfrm>
        </p:spPr>
        <p:txBody>
          <a:bodyPr/>
          <a:lstStyle/>
          <a:p>
            <a:pPr eaLnBrk="1" hangingPunct="1"/>
            <a:r>
              <a:rPr lang="el-GR" altLang="el-GR" b="1">
                <a:solidFill>
                  <a:srgbClr val="7B9899"/>
                </a:solidFill>
                <a:latin typeface="Calibri" panose="020F0502020204030204" pitchFamily="34" charset="0"/>
              </a:rPr>
              <a:t>ΔΕΥΤΕΡΟΓΕΝΗ ΔΕΔΟΜΕΝΑ: 4/4</a:t>
            </a:r>
            <a:endParaRPr lang="el-GR" altLang="el-GR" sz="1900" b="1">
              <a:solidFill>
                <a:srgbClr val="C00000"/>
              </a:solidFill>
              <a:latin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315C75D-4DA9-422F-88FC-482C255EE1D5}"/>
              </a:ext>
            </a:extLst>
          </p:cNvPr>
          <p:cNvSpPr>
            <a:spLocks noGrp="1"/>
          </p:cNvSpPr>
          <p:nvPr>
            <p:ph type="title"/>
          </p:nvPr>
        </p:nvSpPr>
        <p:spPr>
          <a:xfrm>
            <a:off x="0" y="0"/>
            <a:ext cx="9036050" cy="1052513"/>
          </a:xfrm>
        </p:spPr>
        <p:txBody>
          <a:bodyPr/>
          <a:lstStyle/>
          <a:p>
            <a:pPr eaLnBrk="1" hangingPunct="1"/>
            <a:r>
              <a:rPr lang="el-GR" altLang="el-GR" sz="2600" b="1">
                <a:solidFill>
                  <a:srgbClr val="7B9899"/>
                </a:solidFill>
                <a:latin typeface="Calibri" panose="020F0502020204030204" pitchFamily="34" charset="0"/>
              </a:rPr>
              <a:t>ΣΥΛΛΟΓΗ ΠΡΩΤΟΓΕΝΩΝ ΔΕΔΟΜΕΝΩΝ ΜΕΣΩ ΠΑΡΑΤΗΡΗΣΗΣ: 1/3</a:t>
            </a:r>
            <a:br>
              <a:rPr lang="el-GR" altLang="el-GR" b="1">
                <a:solidFill>
                  <a:srgbClr val="7B9899"/>
                </a:solidFill>
                <a:latin typeface="Calibri" panose="020F0502020204030204" pitchFamily="34" charset="0"/>
              </a:rPr>
            </a:br>
            <a:r>
              <a:rPr lang="en-US" altLang="el-GR" sz="1900" b="1">
                <a:solidFill>
                  <a:srgbClr val="7B9899"/>
                </a:solidFill>
                <a:latin typeface="Calibri" panose="020F0502020204030204" pitchFamily="34" charset="0"/>
              </a:rPr>
              <a:t>(</a:t>
            </a:r>
            <a:r>
              <a:rPr lang="el-GR" altLang="el-GR" sz="1900" b="1">
                <a:solidFill>
                  <a:srgbClr val="7B9899"/>
                </a:solidFill>
                <a:latin typeface="Calibri" panose="020F0502020204030204" pitchFamily="34" charset="0"/>
              </a:rPr>
              <a:t>βασίζεται σε </a:t>
            </a:r>
            <a:r>
              <a:rPr lang="en-US" altLang="el-GR" sz="1900" b="1">
                <a:solidFill>
                  <a:srgbClr val="7B9899"/>
                </a:solidFill>
                <a:latin typeface="Calibri" panose="020F0502020204030204" pitchFamily="34" charset="0"/>
              </a:rPr>
              <a:t>Saunders et al., 2009</a:t>
            </a:r>
            <a:r>
              <a:rPr lang="el-GR" altLang="el-GR" sz="1900" b="1">
                <a:solidFill>
                  <a:srgbClr val="7B9899"/>
                </a:solidFill>
                <a:latin typeface="Calibri" panose="020F0502020204030204" pitchFamily="34" charset="0"/>
              </a:rPr>
              <a:t> και </a:t>
            </a:r>
            <a:r>
              <a:rPr lang="en-US" altLang="el-GR" sz="1900" b="1">
                <a:solidFill>
                  <a:srgbClr val="7B9899"/>
                </a:solidFill>
                <a:latin typeface="Calibri" panose="020F0502020204030204" pitchFamily="34" charset="0"/>
              </a:rPr>
              <a:t>Cooper and Schindler, 2011) </a:t>
            </a:r>
            <a:endParaRPr lang="el-GR" altLang="el-GR" sz="1900" b="1">
              <a:solidFill>
                <a:srgbClr val="C00000"/>
              </a:solidFill>
              <a:latin typeface="Calibri" panose="020F0502020204030204" pitchFamily="34" charset="0"/>
            </a:endParaRPr>
          </a:p>
        </p:txBody>
      </p:sp>
      <p:sp>
        <p:nvSpPr>
          <p:cNvPr id="49155" name="Slide Number Placeholder 5">
            <a:extLst>
              <a:ext uri="{FF2B5EF4-FFF2-40B4-BE49-F238E27FC236}">
                <a16:creationId xmlns:a16="http://schemas.microsoft.com/office/drawing/2014/main" id="{AE818D02-0D4D-4962-8B41-46AFAB7DFD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C8431111-2691-41FF-A239-D66AF0538FDD}" type="slidenum">
              <a:rPr lang="el-GR" altLang="el-GR" sz="1600">
                <a:solidFill>
                  <a:srgbClr val="7B9899"/>
                </a:solidFill>
                <a:latin typeface="Calibri" panose="020F0502020204030204" pitchFamily="34" charset="0"/>
              </a:rPr>
              <a:pPr>
                <a:spcBef>
                  <a:spcPct val="0"/>
                </a:spcBef>
                <a:buClrTx/>
                <a:buSzTx/>
                <a:buFontTx/>
                <a:buNone/>
              </a:pPr>
              <a:t>49</a:t>
            </a:fld>
            <a:endParaRPr lang="el-GR" altLang="el-GR" sz="1600">
              <a:solidFill>
                <a:srgbClr val="7B9899"/>
              </a:solidFill>
              <a:latin typeface="Calibri" panose="020F0502020204030204" pitchFamily="34" charset="0"/>
            </a:endParaRPr>
          </a:p>
        </p:txBody>
      </p:sp>
      <p:sp>
        <p:nvSpPr>
          <p:cNvPr id="49156" name="Rectangle 3">
            <a:extLst>
              <a:ext uri="{FF2B5EF4-FFF2-40B4-BE49-F238E27FC236}">
                <a16:creationId xmlns:a16="http://schemas.microsoft.com/office/drawing/2014/main" id="{B88E1930-367E-43EB-8BED-60B2AC7F20AE}"/>
              </a:ext>
            </a:extLst>
          </p:cNvPr>
          <p:cNvSpPr>
            <a:spLocks noGrp="1"/>
          </p:cNvSpPr>
          <p:nvPr>
            <p:ph sz="quarter" idx="1"/>
          </p:nvPr>
        </p:nvSpPr>
        <p:spPr>
          <a:xfrm>
            <a:off x="152400" y="1376363"/>
            <a:ext cx="8802688" cy="5221287"/>
          </a:xfrm>
        </p:spPr>
        <p:txBody>
          <a:bodyPr/>
          <a:lstStyle/>
          <a:p>
            <a:pPr marL="533400" indent="-533400" eaLnBrk="1" hangingPunct="1">
              <a:lnSpc>
                <a:spcPct val="90000"/>
              </a:lnSpc>
            </a:pPr>
            <a:r>
              <a:rPr lang="el-GR" altLang="el-GR" sz="2400" b="1">
                <a:solidFill>
                  <a:srgbClr val="C00000"/>
                </a:solidFill>
                <a:latin typeface="Calibri" panose="020F0502020204030204" pitchFamily="34" charset="0"/>
              </a:rPr>
              <a:t>Παρατήρηση</a:t>
            </a:r>
            <a:r>
              <a:rPr lang="el-GR" altLang="el-GR" sz="2400">
                <a:latin typeface="Calibri" panose="020F0502020204030204" pitchFamily="34" charset="0"/>
              </a:rPr>
              <a:t> (</a:t>
            </a:r>
            <a:r>
              <a:rPr lang="en-US" altLang="el-GR" sz="2400">
                <a:latin typeface="Calibri" panose="020F0502020204030204" pitchFamily="34" charset="0"/>
              </a:rPr>
              <a:t>observation</a:t>
            </a:r>
            <a:r>
              <a:rPr lang="el-GR" altLang="el-GR" sz="2400">
                <a:latin typeface="Calibri" panose="020F0502020204030204" pitchFamily="34" charset="0"/>
              </a:rPr>
              <a:t>): Η παρατήρηση, ή αλλιώς η </a:t>
            </a:r>
            <a:r>
              <a:rPr lang="el-GR" altLang="el-GR" sz="2400" b="1" i="1">
                <a:solidFill>
                  <a:srgbClr val="C00000"/>
                </a:solidFill>
                <a:latin typeface="Calibri" panose="020F0502020204030204" pitchFamily="34" charset="0"/>
              </a:rPr>
              <a:t>επιστημονική παρατήρηση</a:t>
            </a:r>
            <a:r>
              <a:rPr lang="el-GR" altLang="el-GR" sz="2400" b="1">
                <a:solidFill>
                  <a:srgbClr val="C00000"/>
                </a:solidFill>
                <a:latin typeface="Calibri" panose="020F0502020204030204" pitchFamily="34" charset="0"/>
              </a:rPr>
              <a:t> </a:t>
            </a:r>
            <a:r>
              <a:rPr lang="el-GR" altLang="el-GR" sz="2400">
                <a:latin typeface="Calibri" panose="020F0502020204030204" pitchFamily="34" charset="0"/>
              </a:rPr>
              <a:t>(</a:t>
            </a:r>
            <a:r>
              <a:rPr lang="en-US" altLang="el-GR" sz="2400">
                <a:latin typeface="Calibri" panose="020F0502020204030204" pitchFamily="34" charset="0"/>
              </a:rPr>
              <a:t>scientific observation</a:t>
            </a:r>
            <a:r>
              <a:rPr lang="el-GR" altLang="el-GR" sz="2400">
                <a:latin typeface="Calibri" panose="020F0502020204030204" pitchFamily="34" charset="0"/>
              </a:rPr>
              <a:t>), αποτελεί μια μέθοδο συλλογής δεδομένων, η οποία περιλαμβάνει την συστηματική καταγραφή και την περιγραφή στοιχείων του φαινομένου με το οποίο ασχολείται ο ερευνητής (</a:t>
            </a:r>
            <a:r>
              <a:rPr lang="en-US" altLang="el-GR" sz="2400">
                <a:latin typeface="Calibri" panose="020F0502020204030204" pitchFamily="34" charset="0"/>
              </a:rPr>
              <a:t>Quinlan et al</a:t>
            </a:r>
            <a:r>
              <a:rPr lang="el-GR" altLang="el-GR" sz="2400">
                <a:latin typeface="Calibri" panose="020F0502020204030204" pitchFamily="34" charset="0"/>
              </a:rPr>
              <a:t>., 2017). Διακρίνεται σε (Δημητριάδη, 2001):</a:t>
            </a:r>
            <a:endParaRPr lang="en-US" altLang="el-GR" sz="2400">
              <a:latin typeface="Calibri" panose="020F0502020204030204" pitchFamily="34" charset="0"/>
            </a:endParaRPr>
          </a:p>
          <a:p>
            <a:pPr marL="533400" indent="-533400" eaLnBrk="1" hangingPunct="1">
              <a:lnSpc>
                <a:spcPct val="90000"/>
              </a:lnSpc>
              <a:buFont typeface="Georgia" panose="02040502050405020303" pitchFamily="18" charset="0"/>
              <a:buAutoNum type="arabicPeriod"/>
            </a:pPr>
            <a:r>
              <a:rPr lang="el-GR" altLang="el-GR" sz="2400" b="1">
                <a:solidFill>
                  <a:srgbClr val="C00000"/>
                </a:solidFill>
                <a:latin typeface="Calibri" panose="020F0502020204030204" pitchFamily="34" charset="0"/>
              </a:rPr>
              <a:t>Συμμετοχική παρατήρηση </a:t>
            </a:r>
            <a:r>
              <a:rPr lang="en-US" altLang="el-GR" sz="2400">
                <a:latin typeface="Calibri" panose="020F0502020204030204" pitchFamily="34" charset="0"/>
              </a:rPr>
              <a:t>(participant observation): </a:t>
            </a:r>
            <a:r>
              <a:rPr lang="el-GR" altLang="el-GR" sz="2400">
                <a:latin typeface="Calibri" panose="020F0502020204030204" pitchFamily="34" charset="0"/>
              </a:rPr>
              <a:t>Αναφέρεται στη συλλογή δεδομένων με άμεση επικοινωνία μεταξύ ερευνητή και υποκειμένων, είναι </a:t>
            </a:r>
            <a:r>
              <a:rPr lang="el-GR" altLang="el-GR" sz="2400" b="1" i="1">
                <a:solidFill>
                  <a:srgbClr val="0070C0"/>
                </a:solidFill>
                <a:latin typeface="Calibri" panose="020F0502020204030204" pitchFamily="34" charset="0"/>
              </a:rPr>
              <a:t>ποιοτική</a:t>
            </a:r>
            <a:r>
              <a:rPr lang="el-GR" altLang="el-GR" sz="2400">
                <a:latin typeface="Calibri" panose="020F0502020204030204" pitchFamily="34" charset="0"/>
              </a:rPr>
              <a:t> και έμφαση δίνεται στην ανακάλυψη των εννοιών που συνδέουν τα υποκείμενα με τις πράξεις τους.</a:t>
            </a:r>
            <a:endParaRPr lang="en-US" altLang="el-GR" sz="2400">
              <a:latin typeface="Calibri" panose="020F0502020204030204" pitchFamily="34" charset="0"/>
            </a:endParaRPr>
          </a:p>
          <a:p>
            <a:pPr marL="533400" indent="-533400" eaLnBrk="1" hangingPunct="1">
              <a:lnSpc>
                <a:spcPct val="90000"/>
              </a:lnSpc>
              <a:buFont typeface="Georgia" panose="02040502050405020303" pitchFamily="18" charset="0"/>
              <a:buAutoNum type="arabicPeriod"/>
            </a:pPr>
            <a:r>
              <a:rPr lang="el-GR" altLang="el-GR" sz="2400" b="1">
                <a:solidFill>
                  <a:srgbClr val="C00000"/>
                </a:solidFill>
                <a:latin typeface="Calibri" panose="020F0502020204030204" pitchFamily="34" charset="0"/>
              </a:rPr>
              <a:t>Μη συμμετοχική </a:t>
            </a:r>
            <a:r>
              <a:rPr lang="el-GR" altLang="el-GR" sz="2400">
                <a:latin typeface="Calibri" panose="020F0502020204030204" pitchFamily="34" charset="0"/>
              </a:rPr>
              <a:t>ή </a:t>
            </a:r>
            <a:r>
              <a:rPr lang="el-GR" altLang="el-GR" sz="2400" b="1">
                <a:solidFill>
                  <a:srgbClr val="C00000"/>
                </a:solidFill>
                <a:latin typeface="Calibri" panose="020F0502020204030204" pitchFamily="34" charset="0"/>
              </a:rPr>
              <a:t>δομημένη παρατήρηση </a:t>
            </a:r>
            <a:r>
              <a:rPr lang="en-US" altLang="el-GR" sz="2400">
                <a:latin typeface="Calibri" panose="020F0502020204030204" pitchFamily="34" charset="0"/>
              </a:rPr>
              <a:t>(structured observation): </a:t>
            </a:r>
            <a:r>
              <a:rPr lang="el-GR" altLang="el-GR" sz="2400">
                <a:latin typeface="Calibri" panose="020F0502020204030204" pitchFamily="34" charset="0"/>
              </a:rPr>
              <a:t>Αναφέρεται στη συλλογή δεδομένων χωρίς άμεση επικοινωνία μεταξύ ερευνητή και υποκειμένων, είναι </a:t>
            </a:r>
            <a:r>
              <a:rPr lang="el-GR" altLang="el-GR" sz="2400" b="1" i="1">
                <a:solidFill>
                  <a:srgbClr val="0070C0"/>
                </a:solidFill>
                <a:latin typeface="Calibri" panose="020F0502020204030204" pitchFamily="34" charset="0"/>
              </a:rPr>
              <a:t>ποσοτική</a:t>
            </a:r>
            <a:r>
              <a:rPr lang="el-GR" altLang="el-GR" sz="2400">
                <a:latin typeface="Calibri" panose="020F0502020204030204" pitchFamily="34" charset="0"/>
              </a:rPr>
              <a:t> και αφορά περισσότερο τη συχνότητα των πράξεων των υποκειμένων.</a:t>
            </a:r>
          </a:p>
          <a:p>
            <a:pPr marL="533400" indent="-533400" eaLnBrk="1" hangingPunct="1">
              <a:lnSpc>
                <a:spcPct val="90000"/>
              </a:lnSpc>
              <a:buFont typeface="Georgia" panose="02040502050405020303" pitchFamily="18" charset="0"/>
              <a:buAutoNum type="arabicPeriod"/>
            </a:pPr>
            <a:endParaRPr lang="el-GR" altLang="el-GR" sz="240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Ενότητες πληροφόρησης: 2/5</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3457DC11-994C-4269-A020-7346487980BB}" type="slidenum">
              <a:rPr lang="el-GR" smtClean="0"/>
              <a:pPr>
                <a:defRPr/>
              </a:pPr>
              <a:t>5</a:t>
            </a:fld>
            <a:endParaRPr lang="el-GR"/>
          </a:p>
        </p:txBody>
      </p:sp>
      <p:sp>
        <p:nvSpPr>
          <p:cNvPr id="25604" name="Content Placeholder 2"/>
          <p:cNvSpPr>
            <a:spLocks noGrp="1"/>
          </p:cNvSpPr>
          <p:nvPr>
            <p:ph sz="quarter" idx="1"/>
          </p:nvPr>
        </p:nvSpPr>
        <p:spPr>
          <a:xfrm>
            <a:off x="0" y="1341438"/>
            <a:ext cx="9144000" cy="5516562"/>
          </a:xfrm>
        </p:spPr>
        <p:txBody>
          <a:bodyPr/>
          <a:lstStyle/>
          <a:p>
            <a:pPr marL="457200" indent="-457200">
              <a:buFont typeface="Georgia" pitchFamily="18" charset="0"/>
              <a:buAutoNum type="arabicPeriod" startAt="3"/>
            </a:pPr>
            <a:r>
              <a:rPr lang="el-GR" sz="2200" b="1" dirty="0">
                <a:solidFill>
                  <a:srgbClr val="C00000"/>
                </a:solidFill>
                <a:latin typeface="Calibri" pitchFamily="34" charset="0"/>
              </a:rPr>
              <a:t>Εταιρικό προφίλ και στρατηγική</a:t>
            </a:r>
            <a:r>
              <a:rPr lang="el-GR" sz="2200" dirty="0">
                <a:latin typeface="Calibri" pitchFamily="34" charset="0"/>
              </a:rPr>
              <a:t>: Επιχειρείται η παράθεση πληροφοριών σχετικών με την </a:t>
            </a:r>
            <a:r>
              <a:rPr lang="el-GR" sz="2200" b="1" dirty="0" err="1">
                <a:solidFill>
                  <a:srgbClr val="0070C0"/>
                </a:solidFill>
                <a:latin typeface="Calibri" pitchFamily="34" charset="0"/>
              </a:rPr>
              <a:t>οργανωσιακή</a:t>
            </a:r>
            <a:r>
              <a:rPr lang="el-GR" sz="2200" b="1" dirty="0">
                <a:solidFill>
                  <a:srgbClr val="0070C0"/>
                </a:solidFill>
                <a:latin typeface="Calibri" pitchFamily="34" charset="0"/>
              </a:rPr>
              <a:t> ταυτοποίηση</a:t>
            </a:r>
            <a:r>
              <a:rPr lang="el-GR" sz="2200" dirty="0">
                <a:latin typeface="Calibri" pitchFamily="34" charset="0"/>
              </a:rPr>
              <a:t>, καθώς και με το </a:t>
            </a:r>
            <a:r>
              <a:rPr lang="el-GR" sz="2200" b="1" dirty="0">
                <a:solidFill>
                  <a:srgbClr val="0070C0"/>
                </a:solidFill>
                <a:latin typeface="Calibri" pitchFamily="34" charset="0"/>
              </a:rPr>
              <a:t>είδος της στρατηγικής </a:t>
            </a:r>
            <a:r>
              <a:rPr lang="el-GR" sz="2200" dirty="0">
                <a:latin typeface="Calibri" pitchFamily="34" charset="0"/>
              </a:rPr>
              <a:t>που έχει χαράξει και ακολουθεί.</a:t>
            </a:r>
          </a:p>
          <a:p>
            <a:pPr marL="457200" indent="-457200"/>
            <a:endParaRPr lang="el-GR" sz="2200" dirty="0">
              <a:latin typeface="Calibri" pitchFamily="34" charset="0"/>
            </a:endParaRPr>
          </a:p>
          <a:p>
            <a:pPr marL="457200" indent="-457200"/>
            <a:r>
              <a:rPr lang="el-GR" sz="2200" b="1" dirty="0" err="1">
                <a:solidFill>
                  <a:srgbClr val="C00000"/>
                </a:solidFill>
                <a:latin typeface="Calibri" pitchFamily="34" charset="0"/>
              </a:rPr>
              <a:t>Οργανωσιακή</a:t>
            </a:r>
            <a:r>
              <a:rPr lang="el-GR" sz="2200" b="1" dirty="0">
                <a:solidFill>
                  <a:srgbClr val="C00000"/>
                </a:solidFill>
                <a:latin typeface="Calibri" pitchFamily="34" charset="0"/>
              </a:rPr>
              <a:t> ταυτοποίηση </a:t>
            </a:r>
            <a:r>
              <a:rPr lang="el-GR" sz="2200" dirty="0">
                <a:latin typeface="Calibri" pitchFamily="34" charset="0"/>
              </a:rPr>
              <a:t>(</a:t>
            </a:r>
            <a:r>
              <a:rPr lang="en-US" sz="2200" dirty="0" err="1">
                <a:latin typeface="Calibri" pitchFamily="34" charset="0"/>
              </a:rPr>
              <a:t>organisational</a:t>
            </a:r>
            <a:r>
              <a:rPr lang="en-US" sz="2200" dirty="0">
                <a:latin typeface="Calibri" pitchFamily="34" charset="0"/>
              </a:rPr>
              <a:t> identification</a:t>
            </a:r>
            <a:r>
              <a:rPr lang="el-GR" sz="2200" dirty="0">
                <a:latin typeface="Calibri" pitchFamily="34" charset="0"/>
              </a:rPr>
              <a:t>): </a:t>
            </a:r>
            <a:r>
              <a:rPr lang="en-US" sz="2200" dirty="0">
                <a:latin typeface="Calibri" pitchFamily="34" charset="0"/>
              </a:rPr>
              <a:t>O </a:t>
            </a:r>
            <a:r>
              <a:rPr lang="el-GR" sz="2200" dirty="0">
                <a:latin typeface="Calibri" pitchFamily="34" charset="0"/>
              </a:rPr>
              <a:t>οργανισμός προσδιορίζεται από την τρέχουσα </a:t>
            </a:r>
            <a:r>
              <a:rPr lang="el-GR" sz="2200" b="1" i="1" dirty="0">
                <a:solidFill>
                  <a:srgbClr val="0070C0"/>
                </a:solidFill>
                <a:latin typeface="Calibri" pitchFamily="34" charset="0"/>
              </a:rPr>
              <a:t>αποστολή</a:t>
            </a:r>
            <a:r>
              <a:rPr lang="el-GR" sz="2200" dirty="0">
                <a:latin typeface="Calibri" pitchFamily="34" charset="0"/>
              </a:rPr>
              <a:t> (ο λόγος ύπαρξης του οργανισμού) και </a:t>
            </a:r>
            <a:r>
              <a:rPr lang="el-GR" sz="2200" b="1" i="1" dirty="0">
                <a:solidFill>
                  <a:srgbClr val="0070C0"/>
                </a:solidFill>
                <a:latin typeface="Calibri" pitchFamily="34" charset="0"/>
              </a:rPr>
              <a:t>όραμα</a:t>
            </a:r>
            <a:r>
              <a:rPr lang="el-GR" sz="2200" dirty="0">
                <a:latin typeface="Calibri" pitchFamily="34" charset="0"/>
              </a:rPr>
              <a:t> (το μονοπάτι που επιδιώκει ο οργανισμός να ακολουθήσει προκειμένου να επιτύχει την αποστολή του), το </a:t>
            </a:r>
            <a:r>
              <a:rPr lang="el-GR" sz="2200" b="1" i="1" dirty="0">
                <a:solidFill>
                  <a:srgbClr val="0070C0"/>
                </a:solidFill>
                <a:latin typeface="Calibri" pitchFamily="34" charset="0"/>
              </a:rPr>
              <a:t>σκοπό</a:t>
            </a:r>
            <a:r>
              <a:rPr lang="el-GR" sz="2200" dirty="0">
                <a:latin typeface="Calibri" pitchFamily="34" charset="0"/>
              </a:rPr>
              <a:t> (η τελική κατάσταση στην οποία επιθυμεί να περιέλθει ο οργανισμός) και </a:t>
            </a:r>
            <a:r>
              <a:rPr lang="el-GR" sz="2200" b="1" i="1" dirty="0">
                <a:solidFill>
                  <a:srgbClr val="0070C0"/>
                </a:solidFill>
                <a:latin typeface="Calibri" pitchFamily="34" charset="0"/>
              </a:rPr>
              <a:t>στόχους</a:t>
            </a:r>
            <a:r>
              <a:rPr lang="el-GR" sz="2200" dirty="0">
                <a:latin typeface="Calibri" pitchFamily="34" charset="0"/>
              </a:rPr>
              <a:t> (τα μετρήσιμα αποτελέσματα για την αξιολόγηση της επίτευξης των στόχων), και τις </a:t>
            </a:r>
            <a:r>
              <a:rPr lang="el-GR" sz="2200" b="1" i="1" dirty="0">
                <a:solidFill>
                  <a:srgbClr val="0070C0"/>
                </a:solidFill>
                <a:latin typeface="Calibri" pitchFamily="34" charset="0"/>
              </a:rPr>
              <a:t>αξίες</a:t>
            </a:r>
            <a:r>
              <a:rPr lang="el-GR" sz="2200" dirty="0">
                <a:latin typeface="Calibri" pitchFamily="34" charset="0"/>
              </a:rPr>
              <a:t> (οι γενικές πεποιθήσεις και συμπεριφορά) και </a:t>
            </a:r>
            <a:r>
              <a:rPr lang="el-GR" sz="2200" b="1" i="1" dirty="0">
                <a:solidFill>
                  <a:srgbClr val="0070C0"/>
                </a:solidFill>
                <a:latin typeface="Calibri" pitchFamily="34" charset="0"/>
              </a:rPr>
              <a:t>κουλτούρα</a:t>
            </a:r>
            <a:r>
              <a:rPr lang="el-GR" sz="2200" dirty="0">
                <a:latin typeface="Calibri" pitchFamily="34" charset="0"/>
              </a:rPr>
              <a:t> (η συλλογική συμπεριφορά των ανθρώπων στον οργανισμό)</a:t>
            </a:r>
          </a:p>
          <a:p>
            <a:pPr marL="457200" indent="-457200"/>
            <a:endParaRPr lang="el-GR" sz="2200" dirty="0">
              <a:latin typeface="Calibri" pitchFamily="34" charset="0"/>
            </a:endParaRPr>
          </a:p>
          <a:p>
            <a:pPr marL="457200" indent="-457200"/>
            <a:endParaRPr lang="el-GR" sz="2200" dirty="0">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82DAA4D-40DC-48A8-BADC-D3525714B020}"/>
              </a:ext>
            </a:extLst>
          </p:cNvPr>
          <p:cNvSpPr>
            <a:spLocks noGrp="1"/>
          </p:cNvSpPr>
          <p:nvPr>
            <p:ph type="title"/>
          </p:nvPr>
        </p:nvSpPr>
        <p:spPr>
          <a:xfrm>
            <a:off x="0" y="0"/>
            <a:ext cx="9036050" cy="1052513"/>
          </a:xfrm>
        </p:spPr>
        <p:txBody>
          <a:bodyPr/>
          <a:lstStyle/>
          <a:p>
            <a:pPr eaLnBrk="1" hangingPunct="1"/>
            <a:r>
              <a:rPr lang="el-GR" altLang="el-GR" sz="2600" b="1">
                <a:solidFill>
                  <a:srgbClr val="7B9899"/>
                </a:solidFill>
                <a:latin typeface="Calibri" panose="020F0502020204030204" pitchFamily="34" charset="0"/>
              </a:rPr>
              <a:t>ΣΥΜΜΕΤΟΧΙΚΗ ΠΑΡΑΤΗΡΗΣΗ: 2/3</a:t>
            </a:r>
            <a:br>
              <a:rPr lang="el-GR" altLang="el-GR" b="1">
                <a:solidFill>
                  <a:srgbClr val="7B9899"/>
                </a:solidFill>
                <a:latin typeface="Calibri" panose="020F0502020204030204" pitchFamily="34" charset="0"/>
              </a:rPr>
            </a:br>
            <a:r>
              <a:rPr lang="en-US" altLang="el-GR" sz="1900" b="1">
                <a:solidFill>
                  <a:srgbClr val="7B9899"/>
                </a:solidFill>
                <a:latin typeface="Calibri" panose="020F0502020204030204" pitchFamily="34" charset="0"/>
              </a:rPr>
              <a:t>(</a:t>
            </a:r>
            <a:r>
              <a:rPr lang="el-GR" altLang="el-GR" sz="1900" b="1">
                <a:solidFill>
                  <a:srgbClr val="7B9899"/>
                </a:solidFill>
                <a:latin typeface="Calibri" panose="020F0502020204030204" pitchFamily="34" charset="0"/>
              </a:rPr>
              <a:t>βασίζεται σε </a:t>
            </a:r>
            <a:r>
              <a:rPr lang="en-US" altLang="el-GR" sz="1900" b="1">
                <a:solidFill>
                  <a:srgbClr val="7B9899"/>
                </a:solidFill>
                <a:latin typeface="Calibri" panose="020F0502020204030204" pitchFamily="34" charset="0"/>
              </a:rPr>
              <a:t>Saunders et al., 2009</a:t>
            </a:r>
            <a:r>
              <a:rPr lang="el-GR" altLang="el-GR" sz="1900" b="1">
                <a:solidFill>
                  <a:srgbClr val="7B9899"/>
                </a:solidFill>
                <a:latin typeface="Calibri" panose="020F0502020204030204" pitchFamily="34" charset="0"/>
              </a:rPr>
              <a:t> και </a:t>
            </a:r>
            <a:r>
              <a:rPr lang="en-US" altLang="el-GR" sz="1900" b="1">
                <a:solidFill>
                  <a:srgbClr val="7B9899"/>
                </a:solidFill>
                <a:latin typeface="Calibri" panose="020F0502020204030204" pitchFamily="34" charset="0"/>
              </a:rPr>
              <a:t>Cooper and Schindler, 2011) </a:t>
            </a:r>
            <a:endParaRPr lang="el-GR" altLang="el-GR" sz="1900" b="1">
              <a:solidFill>
                <a:srgbClr val="C00000"/>
              </a:solidFill>
              <a:latin typeface="Calibri" panose="020F0502020204030204" pitchFamily="34" charset="0"/>
            </a:endParaRPr>
          </a:p>
        </p:txBody>
      </p:sp>
      <p:sp>
        <p:nvSpPr>
          <p:cNvPr id="51203" name="Slide Number Placeholder 5">
            <a:extLst>
              <a:ext uri="{FF2B5EF4-FFF2-40B4-BE49-F238E27FC236}">
                <a16:creationId xmlns:a16="http://schemas.microsoft.com/office/drawing/2014/main" id="{122445B6-C4E9-426F-83A3-66FA714690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D94DFD43-594D-4237-96B5-FB64FB8FB98B}" type="slidenum">
              <a:rPr lang="el-GR" altLang="el-GR" sz="1600">
                <a:solidFill>
                  <a:srgbClr val="7B9899"/>
                </a:solidFill>
                <a:latin typeface="Calibri" panose="020F0502020204030204" pitchFamily="34" charset="0"/>
              </a:rPr>
              <a:pPr>
                <a:spcBef>
                  <a:spcPct val="0"/>
                </a:spcBef>
                <a:buClrTx/>
                <a:buSzTx/>
                <a:buFontTx/>
                <a:buNone/>
              </a:pPr>
              <a:t>50</a:t>
            </a:fld>
            <a:endParaRPr lang="el-GR" altLang="el-GR" sz="1600">
              <a:solidFill>
                <a:srgbClr val="7B9899"/>
              </a:solidFill>
              <a:latin typeface="Calibri" panose="020F0502020204030204" pitchFamily="34" charset="0"/>
            </a:endParaRPr>
          </a:p>
        </p:txBody>
      </p:sp>
      <p:graphicFrame>
        <p:nvGraphicFramePr>
          <p:cNvPr id="6" name="Table 5">
            <a:extLst>
              <a:ext uri="{FF2B5EF4-FFF2-40B4-BE49-F238E27FC236}">
                <a16:creationId xmlns:a16="http://schemas.microsoft.com/office/drawing/2014/main" id="{0E9BE12E-AB7A-4A13-9EEE-DC42BD526B60}"/>
              </a:ext>
            </a:extLst>
          </p:cNvPr>
          <p:cNvGraphicFramePr>
            <a:graphicFrameLocks noGrp="1"/>
          </p:cNvGraphicFramePr>
          <p:nvPr/>
        </p:nvGraphicFramePr>
        <p:xfrm>
          <a:off x="0" y="1109663"/>
          <a:ext cx="9144000" cy="5748420"/>
        </p:xfrm>
        <a:graphic>
          <a:graphicData uri="http://schemas.openxmlformats.org/drawingml/2006/table">
            <a:tbl>
              <a:tblPr firstRow="1" bandRow="1">
                <a:tableStyleId>{5C22544A-7EE6-4342-B048-85BDC9FD1C3A}</a:tableStyleId>
              </a:tblPr>
              <a:tblGrid>
                <a:gridCol w="4427984">
                  <a:extLst>
                    <a:ext uri="{9D8B030D-6E8A-4147-A177-3AD203B41FA5}">
                      <a16:colId xmlns:a16="http://schemas.microsoft.com/office/drawing/2014/main" val="20000"/>
                    </a:ext>
                  </a:extLst>
                </a:gridCol>
                <a:gridCol w="4716016">
                  <a:extLst>
                    <a:ext uri="{9D8B030D-6E8A-4147-A177-3AD203B41FA5}">
                      <a16:colId xmlns:a16="http://schemas.microsoft.com/office/drawing/2014/main" val="20001"/>
                    </a:ext>
                  </a:extLst>
                </a:gridCol>
              </a:tblGrid>
              <a:tr h="360019">
                <a:tc>
                  <a:txBody>
                    <a:bodyPr/>
                    <a:lstStyle/>
                    <a:p>
                      <a:pPr algn="ctr"/>
                      <a:r>
                        <a:rPr lang="el-GR" sz="1700" dirty="0">
                          <a:latin typeface="Calibri" pitchFamily="34" charset="0"/>
                        </a:rPr>
                        <a:t>Πλεονεκτήματα</a:t>
                      </a:r>
                    </a:p>
                  </a:txBody>
                  <a:tcPr marT="45717" marB="45717"/>
                </a:tc>
                <a:tc>
                  <a:txBody>
                    <a:bodyPr/>
                    <a:lstStyle/>
                    <a:p>
                      <a:pPr algn="ctr"/>
                      <a:r>
                        <a:rPr lang="el-GR" sz="1700" dirty="0">
                          <a:latin typeface="Calibri" pitchFamily="34" charset="0"/>
                        </a:rPr>
                        <a:t>Μειονεκτήματα</a:t>
                      </a:r>
                    </a:p>
                  </a:txBody>
                  <a:tcPr marT="45717" marB="45717"/>
                </a:tc>
                <a:extLst>
                  <a:ext uri="{0D108BD9-81ED-4DB2-BD59-A6C34878D82A}">
                    <a16:rowId xmlns:a16="http://schemas.microsoft.com/office/drawing/2014/main" val="10000"/>
                  </a:ext>
                </a:extLst>
              </a:tr>
              <a:tr h="609582">
                <a:tc>
                  <a:txBody>
                    <a:bodyPr/>
                    <a:lstStyle/>
                    <a:p>
                      <a:r>
                        <a:rPr lang="el-GR" sz="1700" dirty="0">
                          <a:latin typeface="Calibri" pitchFamily="34" charset="0"/>
                        </a:rPr>
                        <a:t>Είναι καλή</a:t>
                      </a:r>
                      <a:r>
                        <a:rPr lang="el-GR" sz="1700" baseline="0" dirty="0">
                          <a:latin typeface="Calibri" pitchFamily="34" charset="0"/>
                        </a:rPr>
                        <a:t> στο</a:t>
                      </a:r>
                      <a:r>
                        <a:rPr lang="el-GR" sz="1700" dirty="0">
                          <a:latin typeface="Calibri" pitchFamily="34" charset="0"/>
                        </a:rPr>
                        <a:t> να εξηγεί «τι συμβαίνει» σε συγκεκριμένες κοινωνικές καταστάσεις</a:t>
                      </a:r>
                    </a:p>
                  </a:txBody>
                  <a:tcPr marT="45717" marB="45717"/>
                </a:tc>
                <a:tc>
                  <a:txBody>
                    <a:bodyPr/>
                    <a:lstStyle/>
                    <a:p>
                      <a:r>
                        <a:rPr lang="el-GR" sz="1700" dirty="0">
                          <a:latin typeface="Calibri" pitchFamily="34" charset="0"/>
                        </a:rPr>
                        <a:t>Μπορεί να είναι πολύ χρονοβόρα</a:t>
                      </a:r>
                    </a:p>
                  </a:txBody>
                  <a:tcPr marT="45717" marB="45717"/>
                </a:tc>
                <a:extLst>
                  <a:ext uri="{0D108BD9-81ED-4DB2-BD59-A6C34878D82A}">
                    <a16:rowId xmlns:a16="http://schemas.microsoft.com/office/drawing/2014/main" val="10001"/>
                  </a:ext>
                </a:extLst>
              </a:tr>
              <a:tr h="614499">
                <a:tc>
                  <a:txBody>
                    <a:bodyPr/>
                    <a:lstStyle/>
                    <a:p>
                      <a:r>
                        <a:rPr lang="el-GR" sz="1700" dirty="0">
                          <a:latin typeface="Calibri" pitchFamily="34" charset="0"/>
                        </a:rPr>
                        <a:t>Αυξάνει την ευαισθητοποίηση του ερευνητή για σημαντικές κοινωνικές διαδικασίες</a:t>
                      </a:r>
                    </a:p>
                  </a:txBody>
                  <a:tcPr marT="45717" marB="45717"/>
                </a:tc>
                <a:tc>
                  <a:txBody>
                    <a:bodyPr/>
                    <a:lstStyle/>
                    <a:p>
                      <a:r>
                        <a:rPr lang="el-GR" sz="1700" dirty="0">
                          <a:latin typeface="Calibri" pitchFamily="34" charset="0"/>
                        </a:rPr>
                        <a:t>Μπορεί να δημιουργήσει δύσκολα ηθικά διλήμματα για τον ερευνητή</a:t>
                      </a:r>
                    </a:p>
                  </a:txBody>
                  <a:tcPr marT="45717" marB="45717"/>
                </a:tc>
                <a:extLst>
                  <a:ext uri="{0D108BD9-81ED-4DB2-BD59-A6C34878D82A}">
                    <a16:rowId xmlns:a16="http://schemas.microsoft.com/office/drawing/2014/main" val="10002"/>
                  </a:ext>
                </a:extLst>
              </a:tr>
              <a:tr h="868656">
                <a:tc>
                  <a:txBody>
                    <a:bodyPr/>
                    <a:lstStyle/>
                    <a:p>
                      <a:r>
                        <a:rPr lang="el-GR" sz="1700" dirty="0">
                          <a:latin typeface="Calibri" pitchFamily="34" charset="0"/>
                        </a:rPr>
                        <a:t>Είναι ιδιαίτερα χρήσιμη για τους ερευνητές που εργάζονται μέσα στις δικές τους οργανώσεις</a:t>
                      </a:r>
                    </a:p>
                  </a:txBody>
                  <a:tcPr marT="45717" marB="45717"/>
                </a:tc>
                <a:tc>
                  <a:txBody>
                    <a:bodyPr/>
                    <a:lstStyle/>
                    <a:p>
                      <a:r>
                        <a:rPr lang="el-GR" sz="1700" dirty="0">
                          <a:latin typeface="Calibri" pitchFamily="34" charset="0"/>
                        </a:rPr>
                        <a:t>Μπορεί να υπάρχουν υψηλά επίπεδα διαμάχης για τον ερευνητή (π.χ. «συνάδελφος» έναντι ερευνητή)</a:t>
                      </a:r>
                    </a:p>
                  </a:txBody>
                  <a:tcPr marT="45717" marB="45717"/>
                </a:tc>
                <a:extLst>
                  <a:ext uri="{0D108BD9-81ED-4DB2-BD59-A6C34878D82A}">
                    <a16:rowId xmlns:a16="http://schemas.microsoft.com/office/drawing/2014/main" val="10003"/>
                  </a:ext>
                </a:extLst>
              </a:tr>
              <a:tr h="1127730">
                <a:tc>
                  <a:txBody>
                    <a:bodyPr/>
                    <a:lstStyle/>
                    <a:p>
                      <a:r>
                        <a:rPr lang="el-GR" sz="1700" dirty="0">
                          <a:latin typeface="Calibri" pitchFamily="34" charset="0"/>
                        </a:rPr>
                        <a:t>Κάποια παρατήρηση από τους συμμετέχοντες παρέχει την ευκαιρία στον ερευνητή να βρει πραγματική εμπειρία στα συναισθήματα των ερευνητών</a:t>
                      </a:r>
                    </a:p>
                  </a:txBody>
                  <a:tcPr marT="45717" marB="45717"/>
                </a:tc>
                <a:tc>
                  <a:txBody>
                    <a:bodyPr/>
                    <a:lstStyle/>
                    <a:p>
                      <a:r>
                        <a:rPr lang="el-GR" sz="1700" dirty="0">
                          <a:latin typeface="Calibri" pitchFamily="34" charset="0"/>
                        </a:rPr>
                        <a:t>Η εγγύτητα του ερευνητή στην παρατηρούμενη κατάσταση μπορεί να οδηγήσει σε σημαντική μεροληψία του παρατηρητή</a:t>
                      </a:r>
                    </a:p>
                  </a:txBody>
                  <a:tcPr marT="45717" marB="45717"/>
                </a:tc>
                <a:extLst>
                  <a:ext uri="{0D108BD9-81ED-4DB2-BD59-A6C34878D82A}">
                    <a16:rowId xmlns:a16="http://schemas.microsoft.com/office/drawing/2014/main" val="10004"/>
                  </a:ext>
                </a:extLst>
              </a:tr>
              <a:tr h="868656">
                <a:tc>
                  <a:txBody>
                    <a:bodyPr/>
                    <a:lstStyle/>
                    <a:p>
                      <a:r>
                        <a:rPr lang="el-GR" sz="1700" dirty="0">
                          <a:latin typeface="Calibri" pitchFamily="34" charset="0"/>
                        </a:rPr>
                        <a:t>Σχεδόν όλα τα δεδομένα που συλλέγονται είναι χρήσιμα</a:t>
                      </a:r>
                    </a:p>
                  </a:txBody>
                  <a:tcPr marT="45717" marB="45717"/>
                </a:tc>
                <a:tc>
                  <a:txBody>
                    <a:bodyPr/>
                    <a:lstStyle/>
                    <a:p>
                      <a:r>
                        <a:rPr lang="el-GR" sz="1700" dirty="0">
                          <a:latin typeface="Calibri" pitchFamily="34" charset="0"/>
                        </a:rPr>
                        <a:t>Ο ρόλος του συμμετέχοντος παρατηρητή είναι πολύ απαιτητικός, για τον οποίο δεν θα είναι κατάλληλοι όλοι οι ερευνητές</a:t>
                      </a:r>
                    </a:p>
                  </a:txBody>
                  <a:tcPr marT="45717" marB="45717"/>
                </a:tc>
                <a:extLst>
                  <a:ext uri="{0D108BD9-81ED-4DB2-BD59-A6C34878D82A}">
                    <a16:rowId xmlns:a16="http://schemas.microsoft.com/office/drawing/2014/main" val="10005"/>
                  </a:ext>
                </a:extLst>
              </a:tr>
              <a:tr h="609582">
                <a:tc>
                  <a:txBody>
                    <a:bodyPr/>
                    <a:lstStyle/>
                    <a:p>
                      <a:endParaRPr lang="el-GR" sz="1700">
                        <a:latin typeface="Calibri" pitchFamily="34" charset="0"/>
                      </a:endParaRPr>
                    </a:p>
                  </a:txBody>
                  <a:tcPr marT="45717" marB="45717"/>
                </a:tc>
                <a:tc>
                  <a:txBody>
                    <a:bodyPr/>
                    <a:lstStyle/>
                    <a:p>
                      <a:r>
                        <a:rPr lang="el-GR" sz="1700" dirty="0">
                          <a:latin typeface="Calibri" pitchFamily="34" charset="0"/>
                        </a:rPr>
                        <a:t>Η πρόσβαση σε οργανισμούς μπορεί να είναι δύσκολη</a:t>
                      </a:r>
                    </a:p>
                  </a:txBody>
                  <a:tcPr marT="45717" marB="45717"/>
                </a:tc>
                <a:extLst>
                  <a:ext uri="{0D108BD9-81ED-4DB2-BD59-A6C34878D82A}">
                    <a16:rowId xmlns:a16="http://schemas.microsoft.com/office/drawing/2014/main" val="10006"/>
                  </a:ext>
                </a:extLst>
              </a:tr>
              <a:tr h="689612">
                <a:tc>
                  <a:txBody>
                    <a:bodyPr/>
                    <a:lstStyle/>
                    <a:p>
                      <a:endParaRPr lang="el-GR" sz="1700">
                        <a:latin typeface="Calibri" pitchFamily="34" charset="0"/>
                      </a:endParaRPr>
                    </a:p>
                  </a:txBody>
                  <a:tcPr marT="45717" marB="45717"/>
                </a:tc>
                <a:tc>
                  <a:txBody>
                    <a:bodyPr/>
                    <a:lstStyle/>
                    <a:p>
                      <a:r>
                        <a:rPr lang="el-GR" sz="1700" dirty="0">
                          <a:latin typeface="Calibri" pitchFamily="34" charset="0"/>
                        </a:rPr>
                        <a:t>Η καταγραφή δεδομένων είναι συχνά πολύ δύσκολη για τον ερευνητή</a:t>
                      </a:r>
                    </a:p>
                  </a:txBody>
                  <a:tcPr marT="45717" marB="45717"/>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68BB821-116E-46B5-9502-DD8A10B86BF6}"/>
              </a:ext>
            </a:extLst>
          </p:cNvPr>
          <p:cNvSpPr>
            <a:spLocks noGrp="1"/>
          </p:cNvSpPr>
          <p:nvPr>
            <p:ph type="title"/>
          </p:nvPr>
        </p:nvSpPr>
        <p:spPr>
          <a:xfrm>
            <a:off x="0" y="0"/>
            <a:ext cx="9036050" cy="1052513"/>
          </a:xfrm>
        </p:spPr>
        <p:txBody>
          <a:bodyPr/>
          <a:lstStyle/>
          <a:p>
            <a:pPr eaLnBrk="1" hangingPunct="1"/>
            <a:r>
              <a:rPr lang="el-GR" altLang="el-GR" sz="2600" b="1">
                <a:solidFill>
                  <a:srgbClr val="7B9899"/>
                </a:solidFill>
                <a:latin typeface="Calibri" panose="020F0502020204030204" pitchFamily="34" charset="0"/>
              </a:rPr>
              <a:t>ΔΟΜΗΜΕΝΗ ΠΑΡΑΤΗΡΗΣΗ: 3/3</a:t>
            </a:r>
            <a:br>
              <a:rPr lang="el-GR" altLang="el-GR" b="1">
                <a:solidFill>
                  <a:srgbClr val="7B9899"/>
                </a:solidFill>
                <a:latin typeface="Calibri" panose="020F0502020204030204" pitchFamily="34" charset="0"/>
              </a:rPr>
            </a:br>
            <a:r>
              <a:rPr lang="en-US" altLang="el-GR" sz="1900" b="1">
                <a:solidFill>
                  <a:srgbClr val="7B9899"/>
                </a:solidFill>
                <a:latin typeface="Calibri" panose="020F0502020204030204" pitchFamily="34" charset="0"/>
              </a:rPr>
              <a:t>(</a:t>
            </a:r>
            <a:r>
              <a:rPr lang="el-GR" altLang="el-GR" sz="1900" b="1">
                <a:solidFill>
                  <a:srgbClr val="7B9899"/>
                </a:solidFill>
                <a:latin typeface="Calibri" panose="020F0502020204030204" pitchFamily="34" charset="0"/>
              </a:rPr>
              <a:t>βασίζεται σε </a:t>
            </a:r>
            <a:r>
              <a:rPr lang="en-US" altLang="el-GR" sz="1900" b="1">
                <a:solidFill>
                  <a:srgbClr val="7B9899"/>
                </a:solidFill>
                <a:latin typeface="Calibri" panose="020F0502020204030204" pitchFamily="34" charset="0"/>
              </a:rPr>
              <a:t>Saunders et al., 2009</a:t>
            </a:r>
            <a:r>
              <a:rPr lang="el-GR" altLang="el-GR" sz="1900" b="1">
                <a:solidFill>
                  <a:srgbClr val="7B9899"/>
                </a:solidFill>
                <a:latin typeface="Calibri" panose="020F0502020204030204" pitchFamily="34" charset="0"/>
              </a:rPr>
              <a:t> και </a:t>
            </a:r>
            <a:r>
              <a:rPr lang="en-US" altLang="el-GR" sz="1900" b="1">
                <a:solidFill>
                  <a:srgbClr val="7B9899"/>
                </a:solidFill>
                <a:latin typeface="Calibri" panose="020F0502020204030204" pitchFamily="34" charset="0"/>
              </a:rPr>
              <a:t>Cooper and Schindler, 2011) </a:t>
            </a:r>
            <a:endParaRPr lang="el-GR" altLang="el-GR" sz="1900" b="1">
              <a:solidFill>
                <a:srgbClr val="C00000"/>
              </a:solidFill>
              <a:latin typeface="Calibri" panose="020F0502020204030204" pitchFamily="34" charset="0"/>
            </a:endParaRPr>
          </a:p>
        </p:txBody>
      </p:sp>
      <p:sp>
        <p:nvSpPr>
          <p:cNvPr id="53251" name="Slide Number Placeholder 5">
            <a:extLst>
              <a:ext uri="{FF2B5EF4-FFF2-40B4-BE49-F238E27FC236}">
                <a16:creationId xmlns:a16="http://schemas.microsoft.com/office/drawing/2014/main" id="{7A642FC4-0771-4388-92EE-48E14920C9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8CC6E7FD-7549-4BD9-84A4-CAF6636DEBA4}" type="slidenum">
              <a:rPr lang="el-GR" altLang="el-GR" sz="1600">
                <a:solidFill>
                  <a:srgbClr val="7B9899"/>
                </a:solidFill>
                <a:latin typeface="Calibri" panose="020F0502020204030204" pitchFamily="34" charset="0"/>
              </a:rPr>
              <a:pPr>
                <a:spcBef>
                  <a:spcPct val="0"/>
                </a:spcBef>
                <a:buClrTx/>
                <a:buSzTx/>
                <a:buFontTx/>
                <a:buNone/>
              </a:pPr>
              <a:t>51</a:t>
            </a:fld>
            <a:endParaRPr lang="el-GR" altLang="el-GR" sz="1600">
              <a:solidFill>
                <a:srgbClr val="7B9899"/>
              </a:solidFill>
              <a:latin typeface="Calibri" panose="020F0502020204030204" pitchFamily="34" charset="0"/>
            </a:endParaRPr>
          </a:p>
        </p:txBody>
      </p:sp>
      <p:graphicFrame>
        <p:nvGraphicFramePr>
          <p:cNvPr id="6" name="Table 5">
            <a:extLst>
              <a:ext uri="{FF2B5EF4-FFF2-40B4-BE49-F238E27FC236}">
                <a16:creationId xmlns:a16="http://schemas.microsoft.com/office/drawing/2014/main" id="{E8EFAE46-41F2-456A-85FB-975DF9BAAB37}"/>
              </a:ext>
            </a:extLst>
          </p:cNvPr>
          <p:cNvGraphicFramePr>
            <a:graphicFrameLocks noGrp="1"/>
          </p:cNvGraphicFramePr>
          <p:nvPr/>
        </p:nvGraphicFramePr>
        <p:xfrm>
          <a:off x="144463" y="1109663"/>
          <a:ext cx="8964612" cy="5810284"/>
        </p:xfrm>
        <a:graphic>
          <a:graphicData uri="http://schemas.openxmlformats.org/drawingml/2006/table">
            <a:tbl>
              <a:tblPr firstRow="1" bandRow="1">
                <a:tableStyleId>{5C22544A-7EE6-4342-B048-85BDC9FD1C3A}</a:tableStyleId>
              </a:tblPr>
              <a:tblGrid>
                <a:gridCol w="4341115">
                  <a:extLst>
                    <a:ext uri="{9D8B030D-6E8A-4147-A177-3AD203B41FA5}">
                      <a16:colId xmlns:a16="http://schemas.microsoft.com/office/drawing/2014/main" val="20000"/>
                    </a:ext>
                  </a:extLst>
                </a:gridCol>
                <a:gridCol w="4623497">
                  <a:extLst>
                    <a:ext uri="{9D8B030D-6E8A-4147-A177-3AD203B41FA5}">
                      <a16:colId xmlns:a16="http://schemas.microsoft.com/office/drawing/2014/main" val="20001"/>
                    </a:ext>
                  </a:extLst>
                </a:gridCol>
              </a:tblGrid>
              <a:tr h="365758">
                <a:tc>
                  <a:txBody>
                    <a:bodyPr/>
                    <a:lstStyle/>
                    <a:p>
                      <a:pPr algn="ctr"/>
                      <a:r>
                        <a:rPr lang="el-GR" sz="1800" dirty="0">
                          <a:latin typeface="Calibri" pitchFamily="34" charset="0"/>
                        </a:rPr>
                        <a:t>Πλεονεκτήματα</a:t>
                      </a:r>
                    </a:p>
                  </a:txBody>
                  <a:tcPr marL="91441" marR="91441"/>
                </a:tc>
                <a:tc>
                  <a:txBody>
                    <a:bodyPr/>
                    <a:lstStyle/>
                    <a:p>
                      <a:pPr algn="ctr"/>
                      <a:r>
                        <a:rPr lang="el-GR" sz="1800" dirty="0">
                          <a:latin typeface="Calibri" pitchFamily="34" charset="0"/>
                        </a:rPr>
                        <a:t>Μειονεκτήματα</a:t>
                      </a:r>
                    </a:p>
                  </a:txBody>
                  <a:tcPr marL="91441" marR="91441"/>
                </a:tc>
                <a:extLst>
                  <a:ext uri="{0D108BD9-81ED-4DB2-BD59-A6C34878D82A}">
                    <a16:rowId xmlns:a16="http://schemas.microsoft.com/office/drawing/2014/main" val="10000"/>
                  </a:ext>
                </a:extLst>
              </a:tr>
              <a:tr h="1188712">
                <a:tc>
                  <a:txBody>
                    <a:bodyPr/>
                    <a:lstStyle/>
                    <a:p>
                      <a:r>
                        <a:rPr lang="el-GR" sz="1800" dirty="0">
                          <a:latin typeface="Calibri" pitchFamily="34" charset="0"/>
                        </a:rPr>
                        <a:t>Μπορεί να χρησιμοποιηθεί από οποιονδήποτε μετά από κατάλληλη εκπαίδευση στη χρήση του οργάνου μέτρησης</a:t>
                      </a:r>
                    </a:p>
                  </a:txBody>
                  <a:tcPr marL="91441" marR="91441"/>
                </a:tc>
                <a:tc>
                  <a:txBody>
                    <a:bodyPr/>
                    <a:lstStyle/>
                    <a:p>
                      <a:r>
                        <a:rPr lang="el-GR" sz="1800" dirty="0">
                          <a:latin typeface="Calibri" pitchFamily="34" charset="0"/>
                        </a:rPr>
                        <a:t>Ο παρατηρητής πρέπει να βρίσκεται στο ερευνητικό περιβάλλον όταν συμβαίνουν τα φαινόμενα που μελετώνται</a:t>
                      </a:r>
                    </a:p>
                  </a:txBody>
                  <a:tcPr marL="91441" marR="91441"/>
                </a:tc>
                <a:extLst>
                  <a:ext uri="{0D108BD9-81ED-4DB2-BD59-A6C34878D82A}">
                    <a16:rowId xmlns:a16="http://schemas.microsoft.com/office/drawing/2014/main" val="10001"/>
                  </a:ext>
                </a:extLst>
              </a:tr>
              <a:tr h="1188712">
                <a:tc>
                  <a:txBody>
                    <a:bodyPr/>
                    <a:lstStyle/>
                    <a:p>
                      <a:r>
                        <a:rPr lang="el-GR" sz="1800" dirty="0">
                          <a:latin typeface="Calibri" pitchFamily="34" charset="0"/>
                        </a:rPr>
                        <a:t>Μπορεί</a:t>
                      </a:r>
                      <a:r>
                        <a:rPr lang="el-GR" sz="1800" baseline="0" dirty="0">
                          <a:latin typeface="Calibri" pitchFamily="34" charset="0"/>
                        </a:rPr>
                        <a:t> </a:t>
                      </a:r>
                      <a:r>
                        <a:rPr lang="el-GR" sz="1800" dirty="0">
                          <a:latin typeface="Calibri" pitchFamily="34" charset="0"/>
                        </a:rPr>
                        <a:t>να αποδίδει εξαιρετικά αξιόπιστα αποτελέσματα λόγω της δυνατότητας αναπαραγωγής του</a:t>
                      </a:r>
                    </a:p>
                  </a:txBody>
                  <a:tcPr marL="91441" marR="91441"/>
                </a:tc>
                <a:tc>
                  <a:txBody>
                    <a:bodyPr/>
                    <a:lstStyle/>
                    <a:p>
                      <a:r>
                        <a:rPr lang="el-GR" sz="1800" dirty="0">
                          <a:latin typeface="Calibri" pitchFamily="34" charset="0"/>
                        </a:rPr>
                        <a:t>Τα αποτελέσματα της έρευνας περιορίζονται σε εμφανείς ενέργειες ή επιφανειακούς</a:t>
                      </a:r>
                      <a:r>
                        <a:rPr lang="el-GR" sz="1800" baseline="0" dirty="0">
                          <a:latin typeface="Calibri" pitchFamily="34" charset="0"/>
                        </a:rPr>
                        <a:t> </a:t>
                      </a:r>
                      <a:r>
                        <a:rPr lang="el-GR" sz="1800" dirty="0">
                          <a:latin typeface="Calibri" pitchFamily="34" charset="0"/>
                        </a:rPr>
                        <a:t>δείκτες από τους οποίους ο παρατηρητής πρέπει να βγάλει συμπεράσματα</a:t>
                      </a:r>
                    </a:p>
                  </a:txBody>
                  <a:tcPr marL="91441" marR="91441"/>
                </a:tc>
                <a:extLst>
                  <a:ext uri="{0D108BD9-81ED-4DB2-BD59-A6C34878D82A}">
                    <a16:rowId xmlns:a16="http://schemas.microsoft.com/office/drawing/2014/main" val="10002"/>
                  </a:ext>
                </a:extLst>
              </a:tr>
              <a:tr h="1188712">
                <a:tc>
                  <a:txBody>
                    <a:bodyPr/>
                    <a:lstStyle/>
                    <a:p>
                      <a:r>
                        <a:rPr lang="el-GR" sz="1800" dirty="0">
                          <a:latin typeface="Calibri" pitchFamily="34" charset="0"/>
                        </a:rPr>
                        <a:t>Η δομημένη παρατήρηση δεν</a:t>
                      </a:r>
                      <a:r>
                        <a:rPr lang="el-GR" sz="1800" baseline="0" dirty="0">
                          <a:latin typeface="Calibri" pitchFamily="34" charset="0"/>
                        </a:rPr>
                        <a:t> </a:t>
                      </a:r>
                      <a:r>
                        <a:rPr lang="el-GR" sz="1800" dirty="0">
                          <a:latin typeface="Calibri" pitchFamily="34" charset="0"/>
                        </a:rPr>
                        <a:t>καταγράφει απλώς τη συχνότητα των γεγονότων,</a:t>
                      </a:r>
                      <a:r>
                        <a:rPr lang="el-GR" sz="1800" baseline="0" dirty="0">
                          <a:latin typeface="Calibri" pitchFamily="34" charset="0"/>
                        </a:rPr>
                        <a:t> αλλά μπορεί και </a:t>
                      </a:r>
                      <a:r>
                        <a:rPr lang="el-GR" sz="1800" dirty="0">
                          <a:latin typeface="Calibri" pitchFamily="34" charset="0"/>
                        </a:rPr>
                        <a:t>καταγράφει τη σχέση μεταξύ των γεγονότων </a:t>
                      </a:r>
                    </a:p>
                  </a:txBody>
                  <a:tcPr marL="91441" marR="91441"/>
                </a:tc>
                <a:tc>
                  <a:txBody>
                    <a:bodyPr/>
                    <a:lstStyle/>
                    <a:p>
                      <a:r>
                        <a:rPr lang="el-GR" sz="1800" dirty="0">
                          <a:latin typeface="Calibri" pitchFamily="34" charset="0"/>
                        </a:rPr>
                        <a:t>Τα δεδομένα συγκεντρώνονται αργά και είναι δαπανηρή η συλλογή τους</a:t>
                      </a:r>
                    </a:p>
                  </a:txBody>
                  <a:tcPr marL="91441" marR="91441"/>
                </a:tc>
                <a:extLst>
                  <a:ext uri="{0D108BD9-81ED-4DB2-BD59-A6C34878D82A}">
                    <a16:rowId xmlns:a16="http://schemas.microsoft.com/office/drawing/2014/main" val="10003"/>
                  </a:ext>
                </a:extLst>
              </a:tr>
              <a:tr h="689644">
                <a:tc>
                  <a:txBody>
                    <a:bodyPr/>
                    <a:lstStyle/>
                    <a:p>
                      <a:r>
                        <a:rPr lang="el-GR" sz="1800" dirty="0">
                          <a:latin typeface="Calibri" pitchFamily="34" charset="0"/>
                        </a:rPr>
                        <a:t>Επιτρέπει τη συλλογή δεδομένων τη στιγμή που συμβαίνουν στο φυσικό τους χώρο</a:t>
                      </a:r>
                    </a:p>
                  </a:txBody>
                  <a:tcPr marL="91441" marR="91441"/>
                </a:tc>
                <a:tc>
                  <a:txBody>
                    <a:bodyPr/>
                    <a:lstStyle/>
                    <a:p>
                      <a:endParaRPr lang="el-GR" sz="1800" dirty="0">
                        <a:latin typeface="Calibri" pitchFamily="34" charset="0"/>
                      </a:endParaRPr>
                    </a:p>
                  </a:txBody>
                  <a:tcPr marL="91441" marR="91441"/>
                </a:tc>
                <a:extLst>
                  <a:ext uri="{0D108BD9-81ED-4DB2-BD59-A6C34878D82A}">
                    <a16:rowId xmlns:a16="http://schemas.microsoft.com/office/drawing/2014/main" val="10004"/>
                  </a:ext>
                </a:extLst>
              </a:tr>
              <a:tr h="1188712">
                <a:tc>
                  <a:txBody>
                    <a:bodyPr/>
                    <a:lstStyle/>
                    <a:p>
                      <a:r>
                        <a:rPr lang="el-GR" sz="1800" dirty="0">
                          <a:latin typeface="Calibri" pitchFamily="34" charset="0"/>
                        </a:rPr>
                        <a:t>Η δομημένη παρατήρηση εξασφαλίζει πληροφορίες που οι περισσότεροι συμμετέχοντες θα αγνοούσαν, επειδή γι’ αυτούς θεωρούνταν</a:t>
                      </a:r>
                      <a:r>
                        <a:rPr lang="el-GR" sz="1800" baseline="0" dirty="0">
                          <a:latin typeface="Calibri" pitchFamily="34" charset="0"/>
                        </a:rPr>
                        <a:t> άσχετες</a:t>
                      </a:r>
                      <a:endParaRPr lang="el-GR" sz="1800" dirty="0">
                        <a:latin typeface="Calibri" pitchFamily="34" charset="0"/>
                      </a:endParaRPr>
                    </a:p>
                  </a:txBody>
                  <a:tcPr marL="91441" marR="91441"/>
                </a:tc>
                <a:tc>
                  <a:txBody>
                    <a:bodyPr/>
                    <a:lstStyle/>
                    <a:p>
                      <a:endParaRPr lang="el-GR" sz="1800" dirty="0">
                        <a:latin typeface="Calibri" pitchFamily="34" charset="0"/>
                      </a:endParaRPr>
                    </a:p>
                  </a:txBody>
                  <a:tcPr marL="91441" marR="91441"/>
                </a:tc>
                <a:extLst>
                  <a:ext uri="{0D108BD9-81ED-4DB2-BD59-A6C34878D82A}">
                    <a16:rowId xmlns:a16="http://schemas.microsoft.com/office/drawing/2014/main" val="1000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02CB8-39AA-4B4A-B2F0-1D94BFE96F48}"/>
              </a:ext>
            </a:extLst>
          </p:cNvPr>
          <p:cNvSpPr>
            <a:spLocks noGrp="1"/>
          </p:cNvSpPr>
          <p:nvPr>
            <p:ph sz="quarter" idx="1"/>
          </p:nvPr>
        </p:nvSpPr>
        <p:spPr>
          <a:xfrm>
            <a:off x="0" y="1268413"/>
            <a:ext cx="9144000" cy="5518150"/>
          </a:xfrm>
        </p:spPr>
        <p:txBody>
          <a:bodyPr/>
          <a:lstStyle/>
          <a:p>
            <a:pPr>
              <a:defRPr/>
            </a:pPr>
            <a:r>
              <a:rPr lang="el-GR" sz="2100" b="1" dirty="0">
                <a:solidFill>
                  <a:srgbClr val="C00000"/>
                </a:solidFill>
                <a:latin typeface="Calibri" pitchFamily="34" charset="0"/>
              </a:rPr>
              <a:t>Συνέντευξη</a:t>
            </a:r>
            <a:r>
              <a:rPr lang="el-GR" sz="2100" dirty="0">
                <a:latin typeface="Calibri" pitchFamily="34" charset="0"/>
              </a:rPr>
              <a:t> (</a:t>
            </a:r>
            <a:r>
              <a:rPr lang="en-US" sz="2100" dirty="0">
                <a:latin typeface="Calibri" pitchFamily="34" charset="0"/>
              </a:rPr>
              <a:t>interview</a:t>
            </a:r>
            <a:r>
              <a:rPr lang="el-GR" sz="2100" dirty="0">
                <a:latin typeface="Calibri" pitchFamily="34" charset="0"/>
              </a:rPr>
              <a:t>): Συνέντευξη είναι μια τεχνική συλλογής δεδομένων κατά την οποία ένα άτομο (</a:t>
            </a:r>
            <a:r>
              <a:rPr lang="el-GR" sz="2100" dirty="0" err="1">
                <a:latin typeface="Calibri" pitchFamily="34" charset="0"/>
              </a:rPr>
              <a:t>συνεντευκτής</a:t>
            </a:r>
            <a:r>
              <a:rPr lang="el-GR" sz="2100" dirty="0">
                <a:latin typeface="Calibri" pitchFamily="34" charset="0"/>
              </a:rPr>
              <a:t>), ή περισσότερα, υποβάλλει ερωτήσεις σε ένα άλλο άτομο (ερωτώμενο ή συνεντευξιαζόμενο), ή περισσότερα, με σκοπό την άντληση πληροφοριών (</a:t>
            </a:r>
            <a:r>
              <a:rPr lang="en-US" sz="2100" dirty="0">
                <a:latin typeface="Calibri" pitchFamily="34" charset="0"/>
              </a:rPr>
              <a:t>Saunders et al., 2009)</a:t>
            </a:r>
            <a:endParaRPr lang="el-GR" sz="2100" dirty="0">
              <a:latin typeface="Calibri" pitchFamily="34" charset="0"/>
            </a:endParaRPr>
          </a:p>
          <a:p>
            <a:pPr>
              <a:defRPr/>
            </a:pPr>
            <a:r>
              <a:rPr lang="el-GR" sz="2100" b="1" dirty="0">
                <a:solidFill>
                  <a:srgbClr val="C00000"/>
                </a:solidFill>
                <a:latin typeface="Calibri" pitchFamily="34" charset="0"/>
              </a:rPr>
              <a:t>Βασικά στοιχεία </a:t>
            </a:r>
            <a:r>
              <a:rPr lang="el-GR" sz="2100" dirty="0">
                <a:latin typeface="Calibri" pitchFamily="34" charset="0"/>
              </a:rPr>
              <a:t>(Ζαφειρίου, 2019)</a:t>
            </a:r>
            <a:r>
              <a:rPr lang="en-US" sz="2100" dirty="0">
                <a:latin typeface="Calibri" pitchFamily="34" charset="0"/>
              </a:rPr>
              <a:t> </a:t>
            </a:r>
            <a:endParaRPr lang="el-GR" sz="2100" dirty="0">
              <a:latin typeface="Calibri" pitchFamily="34" charset="0"/>
            </a:endParaRPr>
          </a:p>
          <a:p>
            <a:pPr marL="457200" indent="-457200">
              <a:buFont typeface="+mj-lt"/>
              <a:buAutoNum type="arabicPeriod"/>
              <a:defRPr/>
            </a:pPr>
            <a:r>
              <a:rPr lang="el-GR" sz="2100" dirty="0">
                <a:latin typeface="Calibri" pitchFamily="34" charset="0"/>
              </a:rPr>
              <a:t>Αποτελεί μία από τις πλέον γνωστές μεθόδους συλλογής υλικού </a:t>
            </a:r>
          </a:p>
          <a:p>
            <a:pPr marL="457200" indent="-457200">
              <a:buFont typeface="+mj-lt"/>
              <a:buAutoNum type="arabicPeriod"/>
              <a:defRPr/>
            </a:pPr>
            <a:r>
              <a:rPr lang="el-GR" sz="2100" dirty="0">
                <a:latin typeface="Calibri" pitchFamily="34" charset="0"/>
              </a:rPr>
              <a:t>Ο ερευνητής υποβάλλει στον ερωτώμενο μια σειρά από ερωτήσεις στις οποίες καλείται να απαντήσει </a:t>
            </a:r>
          </a:p>
          <a:p>
            <a:pPr marL="457200" indent="-457200">
              <a:buFont typeface="+mj-lt"/>
              <a:buAutoNum type="arabicPeriod"/>
              <a:defRPr/>
            </a:pPr>
            <a:r>
              <a:rPr lang="el-GR" sz="2100" dirty="0">
                <a:latin typeface="Calibri" pitchFamily="34" charset="0"/>
              </a:rPr>
              <a:t>Αυτό που ενδιαφέρει τον ερευνητή είναι να ανακαλύψει τι σκέφτεται ο ερωτώμενος σε σχέση με κάποιο θέμα και να συγκρίνει τις γνώμες και απόψεις των ερωτώμενων </a:t>
            </a:r>
          </a:p>
          <a:p>
            <a:pPr marL="457200" indent="-457200">
              <a:buFont typeface="+mj-lt"/>
              <a:buAutoNum type="arabicPeriod"/>
              <a:defRPr/>
            </a:pPr>
            <a:r>
              <a:rPr lang="el-GR" sz="2100" dirty="0">
                <a:latin typeface="Calibri" pitchFamily="34" charset="0"/>
              </a:rPr>
              <a:t>Ο ερευνητής στη συνέχεια ενδιαφέρεται να συγκρίνει και να ομαδοποιήσει τις απόψεις των ερωτώμενων </a:t>
            </a:r>
          </a:p>
          <a:p>
            <a:pPr marL="457200" indent="-457200">
              <a:buFont typeface="+mj-lt"/>
              <a:buAutoNum type="arabicPeriod"/>
              <a:defRPr/>
            </a:pPr>
            <a:r>
              <a:rPr lang="el-GR" sz="2100" dirty="0">
                <a:latin typeface="Calibri" pitchFamily="34" charset="0"/>
              </a:rPr>
              <a:t>Είναι η πιο αρμόζουσα μέθοδος συλλογής υλικού σε περιπτώσεις που ο ερευνητής δεν θέλει να έχει προκατασκευασμένες απόψεις για το τι πρόκειται να συμβεί με το υλικό του </a:t>
            </a:r>
          </a:p>
          <a:p>
            <a:pPr>
              <a:defRPr/>
            </a:pPr>
            <a:endParaRPr lang="el-GR" sz="2100" dirty="0">
              <a:latin typeface="Calibri" pitchFamily="34" charset="0"/>
            </a:endParaRPr>
          </a:p>
        </p:txBody>
      </p:sp>
      <p:sp>
        <p:nvSpPr>
          <p:cNvPr id="55299" name="Slide Number Placeholder 3">
            <a:extLst>
              <a:ext uri="{FF2B5EF4-FFF2-40B4-BE49-F238E27FC236}">
                <a16:creationId xmlns:a16="http://schemas.microsoft.com/office/drawing/2014/main" id="{887EB98E-9C41-428B-9D98-EE2FB84574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C117092B-F720-49F9-8713-547B9D4F09B6}" type="slidenum">
              <a:rPr lang="el-GR" altLang="el-GR" sz="1600">
                <a:solidFill>
                  <a:srgbClr val="7B9899"/>
                </a:solidFill>
                <a:latin typeface="Tahoma" panose="020B0604030504040204" pitchFamily="34" charset="0"/>
              </a:rPr>
              <a:pPr>
                <a:spcBef>
                  <a:spcPct val="0"/>
                </a:spcBef>
                <a:buClrTx/>
                <a:buSzTx/>
                <a:buFontTx/>
                <a:buNone/>
              </a:pPr>
              <a:t>52</a:t>
            </a:fld>
            <a:endParaRPr lang="el-GR" altLang="el-GR" sz="1600">
              <a:solidFill>
                <a:srgbClr val="7B9899"/>
              </a:solidFill>
              <a:latin typeface="Tahoma" panose="020B0604030504040204" pitchFamily="34" charset="0"/>
            </a:endParaRPr>
          </a:p>
        </p:txBody>
      </p:sp>
      <p:sp>
        <p:nvSpPr>
          <p:cNvPr id="55300" name="Rectangle 2">
            <a:extLst>
              <a:ext uri="{FF2B5EF4-FFF2-40B4-BE49-F238E27FC236}">
                <a16:creationId xmlns:a16="http://schemas.microsoft.com/office/drawing/2014/main" id="{C7F2F486-256F-4F3F-A18B-79D61A4A4D90}"/>
              </a:ext>
            </a:extLst>
          </p:cNvPr>
          <p:cNvSpPr>
            <a:spLocks noGrp="1"/>
          </p:cNvSpPr>
          <p:nvPr>
            <p:ph type="title"/>
          </p:nvPr>
        </p:nvSpPr>
        <p:spPr>
          <a:xfrm>
            <a:off x="0" y="0"/>
            <a:ext cx="9036050" cy="1268413"/>
          </a:xfrm>
        </p:spPr>
        <p:txBody>
          <a:bodyPr/>
          <a:lstStyle/>
          <a:p>
            <a:pPr eaLnBrk="1" hangingPunct="1"/>
            <a:r>
              <a:rPr lang="el-GR" altLang="el-GR" sz="2700" b="1">
                <a:solidFill>
                  <a:srgbClr val="7B9899"/>
                </a:solidFill>
                <a:latin typeface="Calibri" panose="020F0502020204030204" pitchFamily="34" charset="0"/>
              </a:rPr>
              <a:t>ΣΥΛΛΟΓΗ ΠΡΩΤΟΓΕΝΩΝ ΔΕΔΟΜΕΝΩΝ </a:t>
            </a:r>
            <a:br>
              <a:rPr lang="el-GR" altLang="el-GR" sz="2700" b="1">
                <a:solidFill>
                  <a:srgbClr val="7B9899"/>
                </a:solidFill>
                <a:latin typeface="Calibri" panose="020F0502020204030204" pitchFamily="34" charset="0"/>
              </a:rPr>
            </a:br>
            <a:r>
              <a:rPr lang="el-GR" altLang="el-GR" sz="2700" b="1">
                <a:solidFill>
                  <a:srgbClr val="7B9899"/>
                </a:solidFill>
                <a:latin typeface="Calibri" panose="020F0502020204030204" pitchFamily="34" charset="0"/>
              </a:rPr>
              <a:t>ΜΕΣΩ ΣΥΝΕΝΤΕΥΞΕΩΝ: 1/3</a:t>
            </a:r>
            <a:br>
              <a:rPr lang="el-GR" altLang="el-GR" b="1">
                <a:solidFill>
                  <a:srgbClr val="7B9899"/>
                </a:solidFill>
                <a:latin typeface="Calibri" panose="020F0502020204030204" pitchFamily="34" charset="0"/>
              </a:rPr>
            </a:br>
            <a:endParaRPr lang="el-GR" altLang="el-GR" sz="1900" b="1">
              <a:solidFill>
                <a:srgbClr val="C00000"/>
              </a:solidFill>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60DF05FD-208F-4A2B-9557-A0198D2440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C2E494CA-656E-4361-B232-60E0E458FD1F}" type="slidenum">
              <a:rPr lang="el-GR" altLang="el-GR" sz="1600">
                <a:solidFill>
                  <a:srgbClr val="7B9899"/>
                </a:solidFill>
                <a:latin typeface="Tahoma" panose="020B0604030504040204" pitchFamily="34" charset="0"/>
              </a:rPr>
              <a:pPr>
                <a:spcBef>
                  <a:spcPct val="0"/>
                </a:spcBef>
                <a:buClrTx/>
                <a:buSzTx/>
                <a:buFontTx/>
                <a:buNone/>
              </a:pPr>
              <a:t>53</a:t>
            </a:fld>
            <a:endParaRPr lang="el-GR" altLang="el-GR" sz="1600">
              <a:solidFill>
                <a:srgbClr val="7B9899"/>
              </a:solidFill>
              <a:latin typeface="Tahoma" panose="020B0604030504040204" pitchFamily="34" charset="0"/>
            </a:endParaRPr>
          </a:p>
        </p:txBody>
      </p:sp>
      <p:pic>
        <p:nvPicPr>
          <p:cNvPr id="56323" name="Picture 2">
            <a:extLst>
              <a:ext uri="{FF2B5EF4-FFF2-40B4-BE49-F238E27FC236}">
                <a16:creationId xmlns:a16="http://schemas.microsoft.com/office/drawing/2014/main" id="{75DC9180-F683-4937-BE7B-CF95C56A7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211263"/>
            <a:ext cx="8532812"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a:extLst>
              <a:ext uri="{FF2B5EF4-FFF2-40B4-BE49-F238E27FC236}">
                <a16:creationId xmlns:a16="http://schemas.microsoft.com/office/drawing/2014/main" id="{816D2BB8-58AC-4A14-BB26-EE6C2FC08326}"/>
              </a:ext>
            </a:extLst>
          </p:cNvPr>
          <p:cNvSpPr>
            <a:spLocks noGrp="1"/>
          </p:cNvSpPr>
          <p:nvPr>
            <p:ph type="title"/>
          </p:nvPr>
        </p:nvSpPr>
        <p:spPr>
          <a:xfrm>
            <a:off x="0" y="0"/>
            <a:ext cx="9036050" cy="1196975"/>
          </a:xfrm>
        </p:spPr>
        <p:txBody>
          <a:bodyPr/>
          <a:lstStyle/>
          <a:p>
            <a:pPr eaLnBrk="1" hangingPunct="1"/>
            <a:r>
              <a:rPr lang="el-GR" altLang="el-GR" sz="2700" b="1">
                <a:solidFill>
                  <a:srgbClr val="7B9899"/>
                </a:solidFill>
                <a:latin typeface="Calibri" panose="020F0502020204030204" pitchFamily="34" charset="0"/>
              </a:rPr>
              <a:t>ΣΥΛΛΟΓΗ ΠΡΩΤΟΓΕΝΩΝ ΔΕΔΟΜΕΝΩΝ </a:t>
            </a:r>
            <a:br>
              <a:rPr lang="el-GR" altLang="el-GR" sz="2700" b="1">
                <a:solidFill>
                  <a:srgbClr val="7B9899"/>
                </a:solidFill>
                <a:latin typeface="Calibri" panose="020F0502020204030204" pitchFamily="34" charset="0"/>
              </a:rPr>
            </a:br>
            <a:r>
              <a:rPr lang="el-GR" altLang="el-GR" sz="2700" b="1">
                <a:solidFill>
                  <a:srgbClr val="7B9899"/>
                </a:solidFill>
                <a:latin typeface="Calibri" panose="020F0502020204030204" pitchFamily="34" charset="0"/>
              </a:rPr>
              <a:t>ΜΕΣΩ ΣΥΝΕΝΤΕΥΞΕΩΝ: 2/3</a:t>
            </a:r>
            <a:br>
              <a:rPr lang="el-GR" altLang="el-GR" b="1">
                <a:solidFill>
                  <a:srgbClr val="7B9899"/>
                </a:solidFill>
                <a:latin typeface="Calibri" panose="020F0502020204030204" pitchFamily="34" charset="0"/>
              </a:rPr>
            </a:br>
            <a:r>
              <a:rPr lang="en-US" altLang="el-GR" sz="1900" b="1">
                <a:solidFill>
                  <a:srgbClr val="7B9899"/>
                </a:solidFill>
                <a:latin typeface="Calibri" panose="020F0502020204030204" pitchFamily="34" charset="0"/>
              </a:rPr>
              <a:t>(</a:t>
            </a:r>
            <a:r>
              <a:rPr lang="el-GR" altLang="el-GR" sz="1900" b="1">
                <a:solidFill>
                  <a:srgbClr val="7B9899"/>
                </a:solidFill>
                <a:latin typeface="Calibri" panose="020F0502020204030204" pitchFamily="34" charset="0"/>
              </a:rPr>
              <a:t>βασίζεται σε </a:t>
            </a:r>
            <a:r>
              <a:rPr lang="en-US" altLang="el-GR" sz="1900" b="1">
                <a:solidFill>
                  <a:srgbClr val="7B9899"/>
                </a:solidFill>
                <a:latin typeface="Calibri" panose="020F0502020204030204" pitchFamily="34" charset="0"/>
              </a:rPr>
              <a:t>Saunders et al., 2009) </a:t>
            </a:r>
            <a:endParaRPr lang="el-GR" altLang="el-GR" sz="1900" b="1">
              <a:solidFill>
                <a:srgbClr val="C00000"/>
              </a:solidFill>
              <a:latin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339DFCB-1CB1-4DFC-863E-62C387A564F6}"/>
              </a:ext>
            </a:extLst>
          </p:cNvPr>
          <p:cNvSpPr>
            <a:spLocks noGrp="1"/>
          </p:cNvSpPr>
          <p:nvPr>
            <p:ph type="title"/>
          </p:nvPr>
        </p:nvSpPr>
        <p:spPr>
          <a:xfrm>
            <a:off x="0" y="0"/>
            <a:ext cx="9036050" cy="1052513"/>
          </a:xfrm>
        </p:spPr>
        <p:txBody>
          <a:bodyPr/>
          <a:lstStyle/>
          <a:p>
            <a:pPr eaLnBrk="1" hangingPunct="1"/>
            <a:r>
              <a:rPr lang="el-GR" altLang="el-GR" sz="2400" b="1">
                <a:solidFill>
                  <a:srgbClr val="7B9899"/>
                </a:solidFill>
                <a:latin typeface="Calibri" panose="020F0502020204030204" pitchFamily="34" charset="0"/>
              </a:rPr>
              <a:t>ΣΥΛΛΟΓΗ ΠΡΩΤΟΓΕΝΩΝ ΔΕΔΟΜΕΝΩΝ </a:t>
            </a:r>
            <a:br>
              <a:rPr lang="el-GR" altLang="el-GR" sz="2400" b="1">
                <a:solidFill>
                  <a:srgbClr val="7B9899"/>
                </a:solidFill>
                <a:latin typeface="Calibri" panose="020F0502020204030204" pitchFamily="34" charset="0"/>
              </a:rPr>
            </a:br>
            <a:r>
              <a:rPr lang="el-GR" altLang="el-GR" sz="2400" b="1">
                <a:solidFill>
                  <a:srgbClr val="7B9899"/>
                </a:solidFill>
                <a:latin typeface="Calibri" panose="020F0502020204030204" pitchFamily="34" charset="0"/>
              </a:rPr>
              <a:t>ΜΕΣΩ ΣΥΝΕΝΤΕΥΞΕΩΝ: 3/3</a:t>
            </a:r>
            <a:r>
              <a:rPr lang="en-US" altLang="el-GR" sz="1900" b="1">
                <a:solidFill>
                  <a:srgbClr val="7B9899"/>
                </a:solidFill>
                <a:latin typeface="Calibri" panose="020F0502020204030204" pitchFamily="34" charset="0"/>
              </a:rPr>
              <a:t> </a:t>
            </a:r>
            <a:endParaRPr lang="el-GR" altLang="el-GR" sz="1900" b="1">
              <a:solidFill>
                <a:srgbClr val="C00000"/>
              </a:solidFill>
              <a:latin typeface="Calibri" panose="020F0502020204030204" pitchFamily="34" charset="0"/>
            </a:endParaRPr>
          </a:p>
        </p:txBody>
      </p:sp>
      <p:sp>
        <p:nvSpPr>
          <p:cNvPr id="57347" name="Slide Number Placeholder 5">
            <a:extLst>
              <a:ext uri="{FF2B5EF4-FFF2-40B4-BE49-F238E27FC236}">
                <a16:creationId xmlns:a16="http://schemas.microsoft.com/office/drawing/2014/main" id="{3662ACDD-34C9-4BBD-B433-E7255F2955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D7B8958E-EF45-42AE-B39B-C9A1595AF58B}" type="slidenum">
              <a:rPr lang="el-GR" altLang="el-GR" sz="1600">
                <a:solidFill>
                  <a:srgbClr val="7B9899"/>
                </a:solidFill>
                <a:latin typeface="Calibri" panose="020F0502020204030204" pitchFamily="34" charset="0"/>
              </a:rPr>
              <a:pPr>
                <a:spcBef>
                  <a:spcPct val="0"/>
                </a:spcBef>
                <a:buClrTx/>
                <a:buSzTx/>
                <a:buFontTx/>
                <a:buNone/>
              </a:pPr>
              <a:t>54</a:t>
            </a:fld>
            <a:endParaRPr lang="el-GR" altLang="el-GR" sz="1600">
              <a:solidFill>
                <a:srgbClr val="7B9899"/>
              </a:solidFill>
              <a:latin typeface="Calibri" panose="020F0502020204030204" pitchFamily="34" charset="0"/>
            </a:endParaRPr>
          </a:p>
        </p:txBody>
      </p:sp>
      <p:pic>
        <p:nvPicPr>
          <p:cNvPr id="57348" name="Picture 18">
            <a:extLst>
              <a:ext uri="{FF2B5EF4-FFF2-40B4-BE49-F238E27FC236}">
                <a16:creationId xmlns:a16="http://schemas.microsoft.com/office/drawing/2014/main" id="{3FF089DD-624C-4EC3-9FC8-C43843396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4688"/>
            <a:ext cx="91440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CF15-DDCE-48DC-AF6A-AD9FF0FF4636}"/>
              </a:ext>
            </a:extLst>
          </p:cNvPr>
          <p:cNvSpPr>
            <a:spLocks noGrp="1"/>
          </p:cNvSpPr>
          <p:nvPr>
            <p:ph type="title"/>
          </p:nvPr>
        </p:nvSpPr>
        <p:spPr>
          <a:xfrm>
            <a:off x="301625" y="228600"/>
            <a:ext cx="8534400" cy="1039813"/>
          </a:xfrm>
        </p:spPr>
        <p:txBody>
          <a:bodyPr/>
          <a:lstStyle/>
          <a:p>
            <a:pPr>
              <a:defRPr/>
            </a:pPr>
            <a:r>
              <a:rPr lang="el-GR" sz="3000" b="1" dirty="0">
                <a:latin typeface="Calibri" pitchFamily="34" charset="0"/>
              </a:rPr>
              <a:t>ΣΥΝΕΝΤΕΥΞΕΙΣ ΑΝΑΛΟΓΑ ΜΕ ΤΟ </a:t>
            </a:r>
            <a:br>
              <a:rPr lang="el-GR" sz="3000" b="1" dirty="0">
                <a:latin typeface="Calibri" pitchFamily="34" charset="0"/>
              </a:rPr>
            </a:br>
            <a:r>
              <a:rPr lang="el-GR" sz="3000" b="1" dirty="0">
                <a:latin typeface="Calibri" pitchFamily="34" charset="0"/>
              </a:rPr>
              <a:t>ΕΙΔΟΣ ΤΗΣ ΕΡΕΥΝΑΣ: 1/4</a:t>
            </a:r>
            <a:br>
              <a:rPr lang="el-GR" sz="3000" b="1" dirty="0">
                <a:latin typeface="Calibri" pitchFamily="34" charset="0"/>
              </a:rPr>
            </a:br>
            <a:r>
              <a:rPr lang="el-GR" sz="1800" dirty="0">
                <a:latin typeface="Calibri" pitchFamily="34" charset="0"/>
              </a:rPr>
              <a:t>(Ζαφειρίου, Γ., 2019)</a:t>
            </a:r>
          </a:p>
        </p:txBody>
      </p:sp>
      <p:sp>
        <p:nvSpPr>
          <p:cNvPr id="59395" name="Content Placeholder 2">
            <a:extLst>
              <a:ext uri="{FF2B5EF4-FFF2-40B4-BE49-F238E27FC236}">
                <a16:creationId xmlns:a16="http://schemas.microsoft.com/office/drawing/2014/main" id="{A849DA61-418C-4C0D-A8F9-ED1CBD4F54B6}"/>
              </a:ext>
            </a:extLst>
          </p:cNvPr>
          <p:cNvSpPr>
            <a:spLocks noGrp="1"/>
          </p:cNvSpPr>
          <p:nvPr>
            <p:ph sz="quarter" idx="1"/>
          </p:nvPr>
        </p:nvSpPr>
        <p:spPr>
          <a:xfrm>
            <a:off x="301625" y="1527175"/>
            <a:ext cx="8504238" cy="4572000"/>
          </a:xfrm>
        </p:spPr>
        <p:txBody>
          <a:bodyPr/>
          <a:lstStyle/>
          <a:p>
            <a:r>
              <a:rPr lang="el-GR" altLang="el-GR" sz="2400" b="1">
                <a:solidFill>
                  <a:srgbClr val="C00000"/>
                </a:solidFill>
                <a:latin typeface="Calibri" panose="020F0502020204030204" pitchFamily="34" charset="0"/>
              </a:rPr>
              <a:t>Διερευνητική</a:t>
            </a:r>
            <a:r>
              <a:rPr lang="el-GR" altLang="el-GR" sz="2400" b="1">
                <a:latin typeface="Calibri" panose="020F0502020204030204" pitchFamily="34" charset="0"/>
              </a:rPr>
              <a:t> (</a:t>
            </a:r>
            <a:r>
              <a:rPr lang="en-GB" altLang="el-GR" sz="2400" b="1">
                <a:latin typeface="Calibri" panose="020F0502020204030204" pitchFamily="34" charset="0"/>
              </a:rPr>
              <a:t>Exploratory) </a:t>
            </a:r>
          </a:p>
          <a:p>
            <a:r>
              <a:rPr lang="el-GR" altLang="el-GR" sz="2400">
                <a:latin typeface="Calibri" panose="020F0502020204030204" pitchFamily="34" charset="0"/>
              </a:rPr>
              <a:t>Κατανόηση ενός συγκεκριμένου προβλήματος (επεξήγηση, ερμηνεία) </a:t>
            </a:r>
          </a:p>
          <a:p>
            <a:r>
              <a:rPr lang="el-GR" altLang="el-GR" sz="2400">
                <a:latin typeface="Calibri" panose="020F0502020204030204" pitchFamily="34" charset="0"/>
              </a:rPr>
              <a:t>Τι ακριβώς συμβαίνει σε μία ερευνητική περιοχή; </a:t>
            </a:r>
          </a:p>
          <a:p>
            <a:r>
              <a:rPr lang="el-GR" altLang="el-GR" sz="2400">
                <a:latin typeface="Calibri" panose="020F0502020204030204" pitchFamily="34" charset="0"/>
              </a:rPr>
              <a:t>Μπορούμε να ρίξουμε νέο φως; </a:t>
            </a:r>
          </a:p>
          <a:p>
            <a:r>
              <a:rPr lang="el-GR" altLang="el-GR" sz="2400">
                <a:latin typeface="Calibri" panose="020F0502020204030204" pitchFamily="34" charset="0"/>
              </a:rPr>
              <a:t>Πως, γιατί; </a:t>
            </a:r>
          </a:p>
          <a:p>
            <a:endParaRPr lang="el-GR" altLang="el-GR" sz="2400" b="1">
              <a:latin typeface="Calibri" panose="020F0502020204030204" pitchFamily="34" charset="0"/>
            </a:endParaRPr>
          </a:p>
          <a:p>
            <a:r>
              <a:rPr lang="el-GR" altLang="el-GR" sz="2400" b="1">
                <a:solidFill>
                  <a:srgbClr val="C00000"/>
                </a:solidFill>
                <a:latin typeface="Calibri" panose="020F0502020204030204" pitchFamily="34" charset="0"/>
              </a:rPr>
              <a:t>ΠΡΟΤΕΙΝΟΝΤΑΙ </a:t>
            </a:r>
          </a:p>
          <a:p>
            <a:r>
              <a:rPr lang="el-GR" altLang="el-GR" sz="2400">
                <a:latin typeface="Calibri" panose="020F0502020204030204" pitchFamily="34" charset="0"/>
              </a:rPr>
              <a:t>Αδόμητες </a:t>
            </a:r>
          </a:p>
          <a:p>
            <a:r>
              <a:rPr lang="el-GR" altLang="el-GR" sz="2400">
                <a:latin typeface="Calibri" panose="020F0502020204030204" pitchFamily="34" charset="0"/>
              </a:rPr>
              <a:t>Ημι-δομημένες συνεντεύξεις </a:t>
            </a:r>
          </a:p>
          <a:p>
            <a:endParaRPr lang="el-GR" altLang="el-GR" sz="2400">
              <a:latin typeface="Calibri" panose="020F0502020204030204" pitchFamily="34" charset="0"/>
            </a:endParaRPr>
          </a:p>
        </p:txBody>
      </p:sp>
      <p:sp>
        <p:nvSpPr>
          <p:cNvPr id="59396" name="Slide Number Placeholder 3">
            <a:extLst>
              <a:ext uri="{FF2B5EF4-FFF2-40B4-BE49-F238E27FC236}">
                <a16:creationId xmlns:a16="http://schemas.microsoft.com/office/drawing/2014/main" id="{DBCBCE90-5D69-4854-8621-0BF3A73EDC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0AABB46C-3671-47FA-A95B-FCEE00E79825}" type="slidenum">
              <a:rPr lang="el-GR" altLang="el-GR" sz="1600">
                <a:solidFill>
                  <a:srgbClr val="7B9899"/>
                </a:solidFill>
                <a:latin typeface="Tahoma" panose="020B0604030504040204" pitchFamily="34" charset="0"/>
              </a:rPr>
              <a:pPr>
                <a:spcBef>
                  <a:spcPct val="0"/>
                </a:spcBef>
                <a:buClrTx/>
                <a:buSzTx/>
                <a:buFontTx/>
                <a:buNone/>
              </a:pPr>
              <a:t>55</a:t>
            </a:fld>
            <a:endParaRPr lang="el-GR" altLang="el-GR" sz="1600">
              <a:solidFill>
                <a:srgbClr val="7B9899"/>
              </a:solidFill>
              <a:latin typeface="Tahom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98C873F7-F39A-4090-B918-EFD99D2E6BC8}"/>
              </a:ext>
            </a:extLst>
          </p:cNvPr>
          <p:cNvSpPr>
            <a:spLocks noGrp="1"/>
          </p:cNvSpPr>
          <p:nvPr>
            <p:ph sz="quarter" idx="1"/>
          </p:nvPr>
        </p:nvSpPr>
        <p:spPr>
          <a:xfrm>
            <a:off x="301625" y="1484313"/>
            <a:ext cx="8504238" cy="5070475"/>
          </a:xfrm>
        </p:spPr>
        <p:txBody>
          <a:bodyPr/>
          <a:lstStyle/>
          <a:p>
            <a:r>
              <a:rPr lang="el-GR" altLang="el-GR" sz="2400" b="1">
                <a:solidFill>
                  <a:srgbClr val="C00000"/>
                </a:solidFill>
                <a:latin typeface="Calibri" panose="020F0502020204030204" pitchFamily="34" charset="0"/>
              </a:rPr>
              <a:t>Περιγραφική</a:t>
            </a:r>
            <a:r>
              <a:rPr lang="el-GR" altLang="el-GR" sz="2400" b="1">
                <a:latin typeface="Calibri" panose="020F0502020204030204" pitchFamily="34" charset="0"/>
              </a:rPr>
              <a:t> (</a:t>
            </a:r>
            <a:r>
              <a:rPr lang="en-GB" altLang="el-GR" sz="2400" b="1">
                <a:latin typeface="Calibri" panose="020F0502020204030204" pitchFamily="34" charset="0"/>
              </a:rPr>
              <a:t>Descriptive) </a:t>
            </a:r>
          </a:p>
          <a:p>
            <a:r>
              <a:rPr lang="el-GR" altLang="el-GR" sz="2400">
                <a:latin typeface="Calibri" panose="020F0502020204030204" pitchFamily="34" charset="0"/>
              </a:rPr>
              <a:t>Η περιγραφή με έναν έγκυρο τρόπο του τι συμβαίνει σε μία ερευνητική περιοχή </a:t>
            </a:r>
          </a:p>
          <a:p>
            <a:r>
              <a:rPr lang="el-GR" altLang="el-GR" sz="2400">
                <a:latin typeface="Calibri" panose="020F0502020204030204" pitchFamily="34" charset="0"/>
              </a:rPr>
              <a:t>Μπορεί να είναι το αμέσως επόμενο βήμα της διερευνητικής έρευνας </a:t>
            </a:r>
          </a:p>
          <a:p>
            <a:r>
              <a:rPr lang="el-GR" altLang="el-GR" sz="2400">
                <a:latin typeface="Calibri" panose="020F0502020204030204" pitchFamily="34" charset="0"/>
              </a:rPr>
              <a:t>Απαντά σε ερωτήσεις του τύπου </a:t>
            </a:r>
          </a:p>
          <a:p>
            <a:r>
              <a:rPr lang="el-GR" altLang="el-GR" sz="2400">
                <a:latin typeface="Calibri" panose="020F0502020204030204" pitchFamily="34" charset="0"/>
              </a:rPr>
              <a:t>τι; </a:t>
            </a:r>
          </a:p>
          <a:p>
            <a:r>
              <a:rPr lang="el-GR" altLang="el-GR" sz="2400">
                <a:latin typeface="Calibri" panose="020F0502020204030204" pitchFamily="34" charset="0"/>
              </a:rPr>
              <a:t>πότε; </a:t>
            </a:r>
          </a:p>
          <a:p>
            <a:r>
              <a:rPr lang="el-GR" altLang="el-GR" sz="2400">
                <a:latin typeface="Calibri" panose="020F0502020204030204" pitchFamily="34" charset="0"/>
              </a:rPr>
              <a:t>που; </a:t>
            </a:r>
          </a:p>
          <a:p>
            <a:r>
              <a:rPr lang="el-GR" altLang="el-GR" sz="2400">
                <a:latin typeface="Calibri" panose="020F0502020204030204" pitchFamily="34" charset="0"/>
              </a:rPr>
              <a:t>ποιος; </a:t>
            </a:r>
          </a:p>
          <a:p>
            <a:r>
              <a:rPr lang="el-GR" altLang="el-GR" sz="2400" b="1">
                <a:solidFill>
                  <a:srgbClr val="C00000"/>
                </a:solidFill>
                <a:latin typeface="Calibri" panose="020F0502020204030204" pitchFamily="34" charset="0"/>
              </a:rPr>
              <a:t>ΠΡΟΤΕΙΝΟΝΤΑΙ </a:t>
            </a:r>
          </a:p>
          <a:p>
            <a:r>
              <a:rPr lang="el-GR" altLang="el-GR" sz="2400">
                <a:latin typeface="Calibri" panose="020F0502020204030204" pitchFamily="34" charset="0"/>
              </a:rPr>
              <a:t>Δομημένες συνεντεύξεις </a:t>
            </a:r>
          </a:p>
          <a:p>
            <a:endParaRPr lang="el-GR" altLang="el-GR" sz="2400">
              <a:latin typeface="Calibri" panose="020F0502020204030204" pitchFamily="34" charset="0"/>
            </a:endParaRPr>
          </a:p>
        </p:txBody>
      </p:sp>
      <p:sp>
        <p:nvSpPr>
          <p:cNvPr id="60419" name="Slide Number Placeholder 3">
            <a:extLst>
              <a:ext uri="{FF2B5EF4-FFF2-40B4-BE49-F238E27FC236}">
                <a16:creationId xmlns:a16="http://schemas.microsoft.com/office/drawing/2014/main" id="{2379AB91-AF22-4298-B9BC-AEC36AA7F2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E8F570BB-E76E-4767-AD81-D5991AC2EA53}" type="slidenum">
              <a:rPr lang="el-GR" altLang="el-GR" sz="1600">
                <a:solidFill>
                  <a:srgbClr val="7B9899"/>
                </a:solidFill>
                <a:latin typeface="Tahoma" panose="020B0604030504040204" pitchFamily="34" charset="0"/>
              </a:rPr>
              <a:pPr>
                <a:spcBef>
                  <a:spcPct val="0"/>
                </a:spcBef>
                <a:buClrTx/>
                <a:buSzTx/>
                <a:buFontTx/>
                <a:buNone/>
              </a:pPr>
              <a:t>56</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D70B7DBD-3E13-450C-9729-B52059B5DC8A}"/>
              </a:ext>
            </a:extLst>
          </p:cNvPr>
          <p:cNvSpPr>
            <a:spLocks noGrp="1"/>
          </p:cNvSpPr>
          <p:nvPr>
            <p:ph type="title"/>
          </p:nvPr>
        </p:nvSpPr>
        <p:spPr>
          <a:xfrm>
            <a:off x="301625" y="228600"/>
            <a:ext cx="8534400" cy="1039813"/>
          </a:xfrm>
        </p:spPr>
        <p:txBody>
          <a:bodyPr/>
          <a:lstStyle/>
          <a:p>
            <a:pPr>
              <a:defRPr/>
            </a:pPr>
            <a:r>
              <a:rPr lang="el-GR" sz="3000" b="1" dirty="0">
                <a:latin typeface="Calibri" pitchFamily="34" charset="0"/>
              </a:rPr>
              <a:t>ΣΥΝΕΝΤΕΥΞΕΙΣ ΑΝΑΛΟΓΑ ΜΕ ΤΟ </a:t>
            </a:r>
            <a:br>
              <a:rPr lang="el-GR" sz="3000" b="1" dirty="0">
                <a:latin typeface="Calibri" pitchFamily="34" charset="0"/>
              </a:rPr>
            </a:br>
            <a:r>
              <a:rPr lang="el-GR" sz="3000" b="1" dirty="0">
                <a:latin typeface="Calibri" pitchFamily="34" charset="0"/>
              </a:rPr>
              <a:t>ΕΙΔΟΣ ΤΗΣ ΕΡΕΥΝΑΣ: 2/4</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E73CB3D8-CC59-4686-B870-544BD29EAF63}"/>
              </a:ext>
            </a:extLst>
          </p:cNvPr>
          <p:cNvSpPr>
            <a:spLocks noGrp="1"/>
          </p:cNvSpPr>
          <p:nvPr>
            <p:ph sz="quarter" idx="1"/>
          </p:nvPr>
        </p:nvSpPr>
        <p:spPr>
          <a:xfrm>
            <a:off x="301625" y="1527175"/>
            <a:ext cx="8504238" cy="4781550"/>
          </a:xfrm>
        </p:spPr>
        <p:txBody>
          <a:bodyPr/>
          <a:lstStyle/>
          <a:p>
            <a:r>
              <a:rPr lang="el-GR" altLang="el-GR" sz="2400" b="1">
                <a:solidFill>
                  <a:srgbClr val="C00000"/>
                </a:solidFill>
                <a:latin typeface="Calibri" panose="020F0502020204030204" pitchFamily="34" charset="0"/>
              </a:rPr>
              <a:t>Επεξηγηματική</a:t>
            </a:r>
            <a:r>
              <a:rPr lang="el-GR" altLang="el-GR" sz="2400" b="1">
                <a:latin typeface="Calibri" panose="020F0502020204030204" pitchFamily="34" charset="0"/>
              </a:rPr>
              <a:t> (</a:t>
            </a:r>
            <a:r>
              <a:rPr lang="en-GB" altLang="el-GR" sz="2400" b="1">
                <a:latin typeface="Calibri" panose="020F0502020204030204" pitchFamily="34" charset="0"/>
              </a:rPr>
              <a:t>Explanatory) </a:t>
            </a:r>
          </a:p>
          <a:p>
            <a:r>
              <a:rPr lang="el-GR" altLang="el-GR" sz="2400">
                <a:latin typeface="Calibri" panose="020F0502020204030204" pitchFamily="34" charset="0"/>
              </a:rPr>
              <a:t>Προσπαθεί να διερευνήσει τις σχέσεις αιτιώτητας μεταξύ των μεταβλητών μιας συγκεκριμένης διερευνητικής περιοχής με σκοπό να τις εξηγήσει </a:t>
            </a:r>
          </a:p>
          <a:p>
            <a:r>
              <a:rPr lang="el-GR" altLang="el-GR" sz="2400">
                <a:latin typeface="Calibri" panose="020F0502020204030204" pitchFamily="34" charset="0"/>
              </a:rPr>
              <a:t>Ανεξάρτητες και εξαρτημένες μεταβλητές </a:t>
            </a:r>
          </a:p>
          <a:p>
            <a:r>
              <a:rPr lang="el-GR" altLang="el-GR" sz="2400">
                <a:latin typeface="Calibri" panose="020F0502020204030204" pitchFamily="34" charset="0"/>
              </a:rPr>
              <a:t>Διαφοροποιήσεις στις τιμές των μεταβλητών </a:t>
            </a:r>
          </a:p>
          <a:p>
            <a:r>
              <a:rPr lang="el-GR" altLang="el-GR" sz="2400">
                <a:latin typeface="Calibri" panose="020F0502020204030204" pitchFamily="34" charset="0"/>
              </a:rPr>
              <a:t>Επίδραση ανεξάρτητων μεταβλητών στη εξαρτημένη </a:t>
            </a:r>
          </a:p>
          <a:p>
            <a:endParaRPr lang="el-GR" altLang="el-GR" sz="2400" b="1">
              <a:latin typeface="Calibri" panose="020F0502020204030204" pitchFamily="34" charset="0"/>
            </a:endParaRPr>
          </a:p>
          <a:p>
            <a:r>
              <a:rPr lang="el-GR" altLang="el-GR" sz="2400" b="1">
                <a:solidFill>
                  <a:srgbClr val="C00000"/>
                </a:solidFill>
                <a:latin typeface="Calibri" panose="020F0502020204030204" pitchFamily="34" charset="0"/>
              </a:rPr>
              <a:t>ΠΡΟΤΕΙΝΟΝΤΑΙ </a:t>
            </a:r>
          </a:p>
          <a:p>
            <a:r>
              <a:rPr lang="el-GR" altLang="el-GR" sz="2400">
                <a:latin typeface="Calibri" panose="020F0502020204030204" pitchFamily="34" charset="0"/>
              </a:rPr>
              <a:t>Ημι-δομημένες </a:t>
            </a:r>
          </a:p>
          <a:p>
            <a:r>
              <a:rPr lang="el-GR" altLang="el-GR" sz="2400">
                <a:latin typeface="Calibri" panose="020F0502020204030204" pitchFamily="34" charset="0"/>
              </a:rPr>
              <a:t>Δομημένες συνεντεύξεις </a:t>
            </a:r>
          </a:p>
          <a:p>
            <a:endParaRPr lang="el-GR" altLang="el-GR" sz="2400">
              <a:latin typeface="Calibri" panose="020F0502020204030204" pitchFamily="34" charset="0"/>
            </a:endParaRPr>
          </a:p>
        </p:txBody>
      </p:sp>
      <p:sp>
        <p:nvSpPr>
          <p:cNvPr id="61443" name="Slide Number Placeholder 3">
            <a:extLst>
              <a:ext uri="{FF2B5EF4-FFF2-40B4-BE49-F238E27FC236}">
                <a16:creationId xmlns:a16="http://schemas.microsoft.com/office/drawing/2014/main" id="{50931CC3-04D1-4CB2-A9F1-C58459E841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CE2590E7-AA49-471D-A9AD-389601F09777}" type="slidenum">
              <a:rPr lang="el-GR" altLang="el-GR" sz="1600">
                <a:solidFill>
                  <a:srgbClr val="7B9899"/>
                </a:solidFill>
                <a:latin typeface="Tahoma" panose="020B0604030504040204" pitchFamily="34" charset="0"/>
              </a:rPr>
              <a:pPr>
                <a:spcBef>
                  <a:spcPct val="0"/>
                </a:spcBef>
                <a:buClrTx/>
                <a:buSzTx/>
                <a:buFontTx/>
                <a:buNone/>
              </a:pPr>
              <a:t>57</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D39ABC08-12E1-4FBD-A349-5E147D9AF45B}"/>
              </a:ext>
            </a:extLst>
          </p:cNvPr>
          <p:cNvSpPr>
            <a:spLocks noGrp="1"/>
          </p:cNvSpPr>
          <p:nvPr>
            <p:ph type="title"/>
          </p:nvPr>
        </p:nvSpPr>
        <p:spPr>
          <a:xfrm>
            <a:off x="301625" y="228600"/>
            <a:ext cx="8534400" cy="1039813"/>
          </a:xfrm>
        </p:spPr>
        <p:txBody>
          <a:bodyPr/>
          <a:lstStyle/>
          <a:p>
            <a:pPr>
              <a:defRPr/>
            </a:pPr>
            <a:r>
              <a:rPr lang="el-GR" sz="3000" b="1" dirty="0">
                <a:latin typeface="Calibri" pitchFamily="34" charset="0"/>
              </a:rPr>
              <a:t>ΣΥΝΕΝΤΕΥΞΕΙΣ ΑΝΑΛΟΓΑ ΜΕ ΤΟ </a:t>
            </a:r>
            <a:br>
              <a:rPr lang="el-GR" sz="3000" b="1" dirty="0">
                <a:latin typeface="Calibri" pitchFamily="34" charset="0"/>
              </a:rPr>
            </a:br>
            <a:r>
              <a:rPr lang="el-GR" sz="3000" b="1" dirty="0">
                <a:latin typeface="Calibri" pitchFamily="34" charset="0"/>
              </a:rPr>
              <a:t>ΕΙΔΟΣ ΤΗΣ ΕΡΕΥΝΑΣ: 3/4</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5892029D-015E-4834-A4BF-FB4E7A07B0E5}"/>
              </a:ext>
            </a:extLst>
          </p:cNvPr>
          <p:cNvSpPr>
            <a:spLocks noGrp="1"/>
          </p:cNvSpPr>
          <p:nvPr>
            <p:ph sz="quarter" idx="1"/>
          </p:nvPr>
        </p:nvSpPr>
        <p:spPr>
          <a:xfrm>
            <a:off x="301625" y="1527175"/>
            <a:ext cx="8504238" cy="4572000"/>
          </a:xfrm>
        </p:spPr>
        <p:txBody>
          <a:bodyPr/>
          <a:lstStyle/>
          <a:p>
            <a:r>
              <a:rPr lang="el-GR" altLang="el-GR" b="1">
                <a:solidFill>
                  <a:srgbClr val="C00000"/>
                </a:solidFill>
                <a:latin typeface="Calibri" panose="020F0502020204030204" pitchFamily="34" charset="0"/>
              </a:rPr>
              <a:t>Περιπτώσεις που ευνοούν συνεντεύξεις </a:t>
            </a:r>
          </a:p>
          <a:p>
            <a:endParaRPr lang="el-GR" altLang="el-GR">
              <a:latin typeface="Calibri" panose="020F0502020204030204" pitchFamily="34" charset="0"/>
            </a:endParaRPr>
          </a:p>
          <a:p>
            <a:r>
              <a:rPr lang="el-GR" altLang="el-GR">
                <a:latin typeface="Calibri" panose="020F0502020204030204" pitchFamily="34" charset="0"/>
              </a:rPr>
              <a:t>Εξαρτάται από την προσέγγιση της έρευνας </a:t>
            </a:r>
          </a:p>
          <a:p>
            <a:r>
              <a:rPr lang="el-GR" altLang="el-GR">
                <a:latin typeface="Calibri" panose="020F0502020204030204" pitchFamily="34" charset="0"/>
              </a:rPr>
              <a:t>Εδραίωση προσωπικής επαφής ανάμεσα στον ερευνητή και τον ερωτώμενο </a:t>
            </a:r>
          </a:p>
          <a:p>
            <a:r>
              <a:rPr lang="el-GR" altLang="el-GR">
                <a:latin typeface="Calibri" panose="020F0502020204030204" pitchFamily="34" charset="0"/>
              </a:rPr>
              <a:t>Η φύση των ερωτήσεων </a:t>
            </a:r>
          </a:p>
          <a:p>
            <a:r>
              <a:rPr lang="el-GR" altLang="el-GR">
                <a:latin typeface="Calibri" panose="020F0502020204030204" pitchFamily="34" charset="0"/>
              </a:rPr>
              <a:t>Διαθέσιμος χρόνος </a:t>
            </a:r>
          </a:p>
          <a:p>
            <a:r>
              <a:rPr lang="el-GR" altLang="el-GR">
                <a:latin typeface="Calibri" panose="020F0502020204030204" pitchFamily="34" charset="0"/>
              </a:rPr>
              <a:t>Η προσωπικότητα του ερευνητή </a:t>
            </a:r>
          </a:p>
          <a:p>
            <a:r>
              <a:rPr lang="el-GR" altLang="el-GR">
                <a:latin typeface="Calibri" panose="020F0502020204030204" pitchFamily="34" charset="0"/>
              </a:rPr>
              <a:t>Επικοινωνιακή ικανότητα </a:t>
            </a:r>
          </a:p>
          <a:p>
            <a:endParaRPr lang="el-GR" altLang="el-GR">
              <a:latin typeface="Calibri" panose="020F0502020204030204" pitchFamily="34" charset="0"/>
            </a:endParaRPr>
          </a:p>
        </p:txBody>
      </p:sp>
      <p:sp>
        <p:nvSpPr>
          <p:cNvPr id="62467" name="Slide Number Placeholder 3">
            <a:extLst>
              <a:ext uri="{FF2B5EF4-FFF2-40B4-BE49-F238E27FC236}">
                <a16:creationId xmlns:a16="http://schemas.microsoft.com/office/drawing/2014/main" id="{C021C535-3D75-4D30-A65C-FFD64ECF8F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1132C039-4A8B-427C-9D0F-6C8DA09EDA98}" type="slidenum">
              <a:rPr lang="el-GR" altLang="el-GR" sz="1600">
                <a:solidFill>
                  <a:srgbClr val="7B9899"/>
                </a:solidFill>
                <a:latin typeface="Tahoma" panose="020B0604030504040204" pitchFamily="34" charset="0"/>
              </a:rPr>
              <a:pPr>
                <a:spcBef>
                  <a:spcPct val="0"/>
                </a:spcBef>
                <a:buClrTx/>
                <a:buSzTx/>
                <a:buFontTx/>
                <a:buNone/>
              </a:pPr>
              <a:t>58</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6CEC53F4-AEEE-4D32-B28C-96D740EE0DF4}"/>
              </a:ext>
            </a:extLst>
          </p:cNvPr>
          <p:cNvSpPr>
            <a:spLocks noGrp="1"/>
          </p:cNvSpPr>
          <p:nvPr>
            <p:ph type="title"/>
          </p:nvPr>
        </p:nvSpPr>
        <p:spPr>
          <a:xfrm>
            <a:off x="301625" y="228600"/>
            <a:ext cx="8534400" cy="1039813"/>
          </a:xfrm>
        </p:spPr>
        <p:txBody>
          <a:bodyPr/>
          <a:lstStyle/>
          <a:p>
            <a:pPr>
              <a:defRPr/>
            </a:pPr>
            <a:r>
              <a:rPr lang="el-GR" sz="3000" b="1" dirty="0">
                <a:latin typeface="Calibri" pitchFamily="34" charset="0"/>
              </a:rPr>
              <a:t>ΣΥΝΕΝΤΕΥΞΕΙΣ ΑΝΑΛΟΓΑ ΜΕ ΤΟ </a:t>
            </a:r>
            <a:br>
              <a:rPr lang="el-GR" sz="3000" b="1" dirty="0">
                <a:latin typeface="Calibri" pitchFamily="34" charset="0"/>
              </a:rPr>
            </a:br>
            <a:r>
              <a:rPr lang="el-GR" sz="3000" b="1" dirty="0">
                <a:latin typeface="Calibri" pitchFamily="34" charset="0"/>
              </a:rPr>
              <a:t>ΕΙΔΟΣ ΤΗΣ ΕΡΕΥΝΑΣ: 4/4</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86A3B-E8F4-4108-B82A-FD45FCF3BFF5}"/>
              </a:ext>
            </a:extLst>
          </p:cNvPr>
          <p:cNvSpPr>
            <a:spLocks noGrp="1"/>
          </p:cNvSpPr>
          <p:nvPr>
            <p:ph sz="quarter" idx="1"/>
          </p:nvPr>
        </p:nvSpPr>
        <p:spPr>
          <a:xfrm>
            <a:off x="301625" y="1527175"/>
            <a:ext cx="8504238" cy="4572000"/>
          </a:xfrm>
        </p:spPr>
        <p:txBody>
          <a:bodyPr/>
          <a:lstStyle/>
          <a:p>
            <a:pPr>
              <a:defRPr/>
            </a:pPr>
            <a:r>
              <a:rPr lang="el-GR" sz="2400" b="1" dirty="0">
                <a:solidFill>
                  <a:srgbClr val="C00000"/>
                </a:solidFill>
                <a:latin typeface="Calibri" pitchFamily="34" charset="0"/>
              </a:rPr>
              <a:t>Λίστα ελέγχου για τη συνέντευξη</a:t>
            </a:r>
          </a:p>
          <a:p>
            <a:pPr marL="457200" indent="-457200">
              <a:buFont typeface="Wingdings 2" panose="05020102010507070707" pitchFamily="18" charset="2"/>
              <a:buNone/>
              <a:defRPr/>
            </a:pPr>
            <a:r>
              <a:rPr lang="el-GR" sz="2400" b="1" dirty="0">
                <a:solidFill>
                  <a:srgbClr val="C00000"/>
                </a:solidFill>
                <a:latin typeface="Calibri" pitchFamily="34" charset="0"/>
              </a:rPr>
              <a:t> </a:t>
            </a:r>
          </a:p>
          <a:p>
            <a:pPr>
              <a:defRPr/>
            </a:pPr>
            <a:r>
              <a:rPr lang="el-GR" sz="2400" dirty="0">
                <a:latin typeface="Calibri" pitchFamily="34" charset="0"/>
              </a:rPr>
              <a:t>Προετοιμασία για τη συνέντευξη </a:t>
            </a:r>
          </a:p>
          <a:p>
            <a:pPr>
              <a:defRPr/>
            </a:pPr>
            <a:r>
              <a:rPr lang="el-GR" sz="2400" dirty="0">
                <a:latin typeface="Calibri" pitchFamily="34" charset="0"/>
              </a:rPr>
              <a:t>Προγραμματισμός συνέντευξης </a:t>
            </a:r>
          </a:p>
          <a:p>
            <a:pPr>
              <a:defRPr/>
            </a:pPr>
            <a:r>
              <a:rPr lang="el-GR" sz="2400" dirty="0">
                <a:latin typeface="Calibri" pitchFamily="34" charset="0"/>
              </a:rPr>
              <a:t>Διεξαγωγή της συνέντευξης </a:t>
            </a:r>
          </a:p>
          <a:p>
            <a:pPr>
              <a:defRPr/>
            </a:pPr>
            <a:r>
              <a:rPr lang="el-GR" sz="2400" dirty="0">
                <a:latin typeface="Calibri" pitchFamily="34" charset="0"/>
              </a:rPr>
              <a:t>Συνάντηση με τον ερωτώμενο </a:t>
            </a:r>
          </a:p>
          <a:p>
            <a:pPr>
              <a:defRPr/>
            </a:pPr>
            <a:r>
              <a:rPr lang="el-GR" sz="2400" dirty="0">
                <a:latin typeface="Calibri" pitchFamily="34" charset="0"/>
              </a:rPr>
              <a:t>Ανοίγοντας τη συνέντευξη </a:t>
            </a:r>
          </a:p>
          <a:p>
            <a:pPr>
              <a:defRPr/>
            </a:pPr>
            <a:r>
              <a:rPr lang="el-GR" sz="2400" dirty="0">
                <a:latin typeface="Calibri" pitchFamily="34" charset="0"/>
              </a:rPr>
              <a:t>Συλλογή πληροφοριών </a:t>
            </a:r>
          </a:p>
          <a:p>
            <a:pPr>
              <a:defRPr/>
            </a:pPr>
            <a:r>
              <a:rPr lang="el-GR" sz="2400" dirty="0">
                <a:latin typeface="Calibri" pitchFamily="34" charset="0"/>
              </a:rPr>
              <a:t>Κλείνοντας τη συνέντευξη </a:t>
            </a:r>
          </a:p>
          <a:p>
            <a:pPr>
              <a:defRPr/>
            </a:pPr>
            <a:r>
              <a:rPr lang="el-GR" sz="2400" dirty="0">
                <a:latin typeface="Calibri" pitchFamily="34" charset="0"/>
              </a:rPr>
              <a:t>Δεύτερη συνέντευξη (αν χρειάζεται) (</a:t>
            </a:r>
            <a:r>
              <a:rPr lang="el-GR" sz="2400" dirty="0" err="1">
                <a:latin typeface="Calibri" pitchFamily="34" charset="0"/>
              </a:rPr>
              <a:t>follow</a:t>
            </a:r>
            <a:r>
              <a:rPr lang="el-GR" sz="2400" dirty="0">
                <a:latin typeface="Calibri" pitchFamily="34" charset="0"/>
              </a:rPr>
              <a:t> </a:t>
            </a:r>
            <a:r>
              <a:rPr lang="el-GR" sz="2400" dirty="0" err="1">
                <a:latin typeface="Calibri" pitchFamily="34" charset="0"/>
              </a:rPr>
              <a:t>up</a:t>
            </a:r>
            <a:r>
              <a:rPr lang="el-GR" sz="2400" dirty="0">
                <a:latin typeface="Calibri" pitchFamily="34" charset="0"/>
              </a:rPr>
              <a:t>) </a:t>
            </a:r>
          </a:p>
          <a:p>
            <a:pPr>
              <a:defRPr/>
            </a:pPr>
            <a:endParaRPr lang="el-GR" sz="2400" dirty="0">
              <a:latin typeface="Calibri" pitchFamily="34" charset="0"/>
            </a:endParaRPr>
          </a:p>
        </p:txBody>
      </p:sp>
      <p:sp>
        <p:nvSpPr>
          <p:cNvPr id="63491" name="Slide Number Placeholder 3">
            <a:extLst>
              <a:ext uri="{FF2B5EF4-FFF2-40B4-BE49-F238E27FC236}">
                <a16:creationId xmlns:a16="http://schemas.microsoft.com/office/drawing/2014/main" id="{6597C8CA-8B0D-4623-9E18-F48A1A4BC2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51D93C94-BF52-4A39-AE49-20ACB4DFA731}" type="slidenum">
              <a:rPr lang="el-GR" altLang="el-GR" sz="1600">
                <a:solidFill>
                  <a:srgbClr val="7B9899"/>
                </a:solidFill>
                <a:latin typeface="Tahoma" panose="020B0604030504040204" pitchFamily="34" charset="0"/>
              </a:rPr>
              <a:pPr>
                <a:spcBef>
                  <a:spcPct val="0"/>
                </a:spcBef>
                <a:buClrTx/>
                <a:buSzTx/>
                <a:buFontTx/>
                <a:buNone/>
              </a:pPr>
              <a:t>59</a:t>
            </a:fld>
            <a:endParaRPr lang="el-GR" altLang="el-GR" sz="1600">
              <a:solidFill>
                <a:srgbClr val="7B9899"/>
              </a:solidFill>
              <a:latin typeface="Tahoma" panose="020B0604030504040204" pitchFamily="34" charset="0"/>
            </a:endParaRPr>
          </a:p>
        </p:txBody>
      </p:sp>
      <p:sp>
        <p:nvSpPr>
          <p:cNvPr id="6" name="Title 1">
            <a:extLst>
              <a:ext uri="{FF2B5EF4-FFF2-40B4-BE49-F238E27FC236}">
                <a16:creationId xmlns:a16="http://schemas.microsoft.com/office/drawing/2014/main" id="{7E6EA16B-7D93-4337-AF47-E2B2BEA75450}"/>
              </a:ext>
            </a:extLst>
          </p:cNvPr>
          <p:cNvSpPr>
            <a:spLocks noGrp="1"/>
          </p:cNvSpPr>
          <p:nvPr>
            <p:ph type="title"/>
          </p:nvPr>
        </p:nvSpPr>
        <p:spPr>
          <a:xfrm>
            <a:off x="301625" y="228600"/>
            <a:ext cx="8534400" cy="1039813"/>
          </a:xfrm>
        </p:spPr>
        <p:txBody>
          <a:bodyPr/>
          <a:lstStyle/>
          <a:p>
            <a:pPr>
              <a:defRPr/>
            </a:pPr>
            <a:r>
              <a:rPr lang="el-GR" sz="3000" b="1" dirty="0">
                <a:latin typeface="Calibri" pitchFamily="34" charset="0"/>
              </a:rPr>
              <a:t>ΔΙΑΔΙΚΑΣΙΑ ΣΥΝΕΝΤΕΥΞΗΣ: 1/12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Ενότητες πληροφόρησης: 3/5</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BB7A0CC0-4098-4BB0-958C-5C73CEB1790F}" type="slidenum">
              <a:rPr lang="el-GR" smtClean="0"/>
              <a:pPr>
                <a:defRPr/>
              </a:pPr>
              <a:t>6</a:t>
            </a:fld>
            <a:endParaRPr lang="el-GR"/>
          </a:p>
        </p:txBody>
      </p:sp>
      <p:sp>
        <p:nvSpPr>
          <p:cNvPr id="15364" name="Content Placeholder 2"/>
          <p:cNvSpPr>
            <a:spLocks noGrp="1"/>
          </p:cNvSpPr>
          <p:nvPr>
            <p:ph sz="quarter" idx="1"/>
          </p:nvPr>
        </p:nvSpPr>
        <p:spPr>
          <a:xfrm>
            <a:off x="0" y="1196975"/>
            <a:ext cx="9144000" cy="5661025"/>
          </a:xfrm>
        </p:spPr>
        <p:txBody>
          <a:bodyPr/>
          <a:lstStyle/>
          <a:p>
            <a:pPr marL="182563" indent="-182563">
              <a:defRPr/>
            </a:pPr>
            <a:r>
              <a:rPr lang="el-GR" sz="2200" b="1" dirty="0">
                <a:solidFill>
                  <a:srgbClr val="C00000"/>
                </a:solidFill>
                <a:latin typeface="Calibri" pitchFamily="34" charset="0"/>
              </a:rPr>
              <a:t>Είδος στρατηγικής</a:t>
            </a:r>
            <a:r>
              <a:rPr lang="el-GR" sz="2200" dirty="0">
                <a:latin typeface="Calibri" pitchFamily="34" charset="0"/>
              </a:rPr>
              <a:t>:</a:t>
            </a:r>
          </a:p>
          <a:p>
            <a:pPr marL="182563" indent="-182563">
              <a:defRPr/>
            </a:pPr>
            <a:r>
              <a:rPr lang="el-GR" sz="2200" b="1" dirty="0">
                <a:solidFill>
                  <a:srgbClr val="C00000"/>
                </a:solidFill>
                <a:latin typeface="Calibri" pitchFamily="34" charset="0"/>
              </a:rPr>
              <a:t>Στρατηγική σε εταιρικό επίπεδο </a:t>
            </a:r>
            <a:r>
              <a:rPr lang="el-GR" sz="2200" dirty="0">
                <a:latin typeface="Calibri" pitchFamily="34" charset="0"/>
              </a:rPr>
              <a:t>(</a:t>
            </a:r>
            <a:r>
              <a:rPr lang="en-US" sz="2200" dirty="0">
                <a:latin typeface="Calibri" pitchFamily="34" charset="0"/>
              </a:rPr>
              <a:t>corporate</a:t>
            </a:r>
            <a:r>
              <a:rPr lang="el-GR" sz="2200" dirty="0">
                <a:latin typeface="Calibri" pitchFamily="34" charset="0"/>
              </a:rPr>
              <a:t>-</a:t>
            </a:r>
            <a:r>
              <a:rPr lang="en-US" sz="2200" dirty="0">
                <a:latin typeface="Calibri" pitchFamily="34" charset="0"/>
              </a:rPr>
              <a:t>level strategy</a:t>
            </a:r>
            <a:r>
              <a:rPr lang="el-GR" sz="2200" dirty="0">
                <a:latin typeface="Calibri" pitchFamily="34" charset="0"/>
              </a:rPr>
              <a:t>), ή </a:t>
            </a:r>
            <a:r>
              <a:rPr lang="el-GR" sz="2200" b="1" i="1" dirty="0">
                <a:solidFill>
                  <a:srgbClr val="0070C0"/>
                </a:solidFill>
                <a:latin typeface="Calibri" pitchFamily="34" charset="0"/>
              </a:rPr>
              <a:t>εταιρική</a:t>
            </a:r>
            <a:r>
              <a:rPr lang="el-GR" sz="2200" b="1" dirty="0">
                <a:solidFill>
                  <a:srgbClr val="0070C0"/>
                </a:solidFill>
                <a:latin typeface="Calibri" pitchFamily="34" charset="0"/>
              </a:rPr>
              <a:t> ή  </a:t>
            </a:r>
            <a:r>
              <a:rPr lang="el-GR" sz="2200" b="1" i="1" dirty="0">
                <a:solidFill>
                  <a:srgbClr val="0070C0"/>
                </a:solidFill>
                <a:latin typeface="Calibri" pitchFamily="34" charset="0"/>
              </a:rPr>
              <a:t>επιχειρησιακή στρατηγική</a:t>
            </a:r>
            <a:r>
              <a:rPr lang="el-GR" sz="2200" dirty="0">
                <a:latin typeface="Calibri" pitchFamily="34" charset="0"/>
              </a:rPr>
              <a:t>: αναφέρεται στη συνολική στρατηγική του οργανισμού, και ασχολείται με διοικητικές αποφάσεις και δράσεις που σχετίζονται με την αποστολή και το όραμα του οργανισμού, τη βέλτιστη κατανομή των πόρων και τη βελτίωση της συνέργειας μεταξύ των επιχειρηματικών μονάδων, και με την επέκταση των δραστηριοτήτων σε νέα ελκυστικά προϊόντα, υπηρεσίες και αγορές. Διακρίνονται: </a:t>
            </a:r>
          </a:p>
          <a:p>
            <a:pPr marL="628650" lvl="1" indent="-354013">
              <a:defRPr/>
            </a:pPr>
            <a:r>
              <a:rPr lang="el-GR" b="1" dirty="0">
                <a:solidFill>
                  <a:srgbClr val="0070C0"/>
                </a:solidFill>
                <a:latin typeface="Calibri" pitchFamily="34" charset="0"/>
              </a:rPr>
              <a:t>Στρατηγικές σταθερότητας </a:t>
            </a:r>
            <a:r>
              <a:rPr lang="el-GR" dirty="0">
                <a:solidFill>
                  <a:schemeClr val="tx1"/>
                </a:solidFill>
                <a:latin typeface="Calibri" pitchFamily="34" charset="0"/>
              </a:rPr>
              <a:t>(προσπαθούν να διατηρήσουν την υπάρχουσα κατάσταση)</a:t>
            </a:r>
            <a:endParaRPr lang="el-GR" b="1" dirty="0">
              <a:solidFill>
                <a:srgbClr val="0070C0"/>
              </a:solidFill>
              <a:latin typeface="Calibri" pitchFamily="34" charset="0"/>
            </a:endParaRPr>
          </a:p>
          <a:p>
            <a:pPr marL="628650" lvl="1" indent="-354013">
              <a:defRPr/>
            </a:pPr>
            <a:r>
              <a:rPr lang="el-GR" b="1" dirty="0">
                <a:solidFill>
                  <a:srgbClr val="0070C0"/>
                </a:solidFill>
                <a:latin typeface="Calibri" pitchFamily="34" charset="0"/>
              </a:rPr>
              <a:t>Στρατηγικές ανάπτυξης </a:t>
            </a:r>
            <a:r>
              <a:rPr lang="el-GR" dirty="0">
                <a:solidFill>
                  <a:schemeClr val="tx1"/>
                </a:solidFill>
                <a:latin typeface="Calibri" pitchFamily="34" charset="0"/>
              </a:rPr>
              <a:t>(κάθετη ολοκλήρωση, οριζόντια ολοκλήρωση, διαφοροποίηση)</a:t>
            </a:r>
            <a:endParaRPr lang="el-GR" b="1" dirty="0">
              <a:solidFill>
                <a:srgbClr val="0070C0"/>
              </a:solidFill>
              <a:latin typeface="Calibri" pitchFamily="34" charset="0"/>
            </a:endParaRPr>
          </a:p>
          <a:p>
            <a:pPr marL="628650" lvl="1" indent="-354013">
              <a:defRPr/>
            </a:pPr>
            <a:r>
              <a:rPr lang="el-GR" b="1" dirty="0">
                <a:solidFill>
                  <a:srgbClr val="0070C0"/>
                </a:solidFill>
                <a:latin typeface="Calibri" pitchFamily="34" charset="0"/>
              </a:rPr>
              <a:t>Στρατηγικές εξυγίανσης</a:t>
            </a:r>
            <a:r>
              <a:rPr lang="el-GR" dirty="0">
                <a:latin typeface="Calibri" pitchFamily="34" charset="0"/>
              </a:rPr>
              <a:t> </a:t>
            </a:r>
            <a:r>
              <a:rPr lang="el-GR" dirty="0">
                <a:solidFill>
                  <a:schemeClr val="tx1"/>
                </a:solidFill>
                <a:latin typeface="Calibri" pitchFamily="34" charset="0"/>
              </a:rPr>
              <a:t>(προσπαθούν να ξεπεράσουν μια κρίση ή ένα πρόβλημα)</a:t>
            </a:r>
            <a:endParaRPr lang="el-GR" dirty="0">
              <a:latin typeface="Calibri" pitchFamily="34" charset="0"/>
            </a:endParaRPr>
          </a:p>
          <a:p>
            <a:pPr marL="457200" indent="-457200">
              <a:defRPr/>
            </a:pPr>
            <a:endParaRPr lang="el-GR" sz="2200" dirty="0">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id="{0D838989-3496-47F2-85A3-F7C76C0C7D48}"/>
              </a:ext>
            </a:extLst>
          </p:cNvPr>
          <p:cNvSpPr>
            <a:spLocks noGrp="1"/>
          </p:cNvSpPr>
          <p:nvPr>
            <p:ph sz="quarter" idx="1"/>
          </p:nvPr>
        </p:nvSpPr>
        <p:spPr>
          <a:xfrm>
            <a:off x="0" y="1268413"/>
            <a:ext cx="9144000" cy="5589587"/>
          </a:xfrm>
        </p:spPr>
        <p:txBody>
          <a:bodyPr/>
          <a:lstStyle/>
          <a:p>
            <a:r>
              <a:rPr lang="el-GR" altLang="el-GR" sz="2000" b="1" dirty="0">
                <a:solidFill>
                  <a:srgbClr val="C00000"/>
                </a:solidFill>
                <a:latin typeface="Calibri" panose="020F0502020204030204" pitchFamily="34" charset="0"/>
              </a:rPr>
              <a:t>Προετοιμασία συνέντευξης </a:t>
            </a:r>
          </a:p>
          <a:p>
            <a:r>
              <a:rPr lang="el-GR" altLang="el-GR" sz="1600" dirty="0">
                <a:latin typeface="Calibri" panose="020F0502020204030204" pitchFamily="34" charset="0"/>
              </a:rPr>
              <a:t>Προγραμματίζουμε εκ των προτέρων </a:t>
            </a:r>
          </a:p>
          <a:p>
            <a:r>
              <a:rPr lang="el-GR" altLang="el-GR" sz="1600" dirty="0">
                <a:latin typeface="Calibri" panose="020F0502020204030204" pitchFamily="34" charset="0"/>
              </a:rPr>
              <a:t>Καθορίζουμε το γενικό σκοπό </a:t>
            </a:r>
          </a:p>
          <a:p>
            <a:r>
              <a:rPr lang="el-GR" altLang="el-GR" sz="1600" dirty="0">
                <a:latin typeface="Calibri" panose="020F0502020204030204" pitchFamily="34" charset="0"/>
              </a:rPr>
              <a:t>Κάνουμε βιβλιογραφική επισκόπηση </a:t>
            </a:r>
          </a:p>
          <a:p>
            <a:pPr lvl="1"/>
            <a:r>
              <a:rPr lang="el-GR" altLang="el-GR" sz="1600" dirty="0">
                <a:latin typeface="Calibri" panose="020F0502020204030204" pitchFamily="34" charset="0"/>
              </a:rPr>
              <a:t>Ιδανικά, η συνέντευξη θα μας δώσει πληροφορίες και γνώσεις που δεν είναι διαθέσιμες στη βιβλιογραφία </a:t>
            </a:r>
          </a:p>
          <a:p>
            <a:r>
              <a:rPr lang="el-GR" altLang="el-GR" sz="1600" dirty="0">
                <a:latin typeface="Calibri" panose="020F0502020204030204" pitchFamily="34" charset="0"/>
              </a:rPr>
              <a:t>Γράφουμε συγκεκριμένους στόχους </a:t>
            </a:r>
          </a:p>
          <a:p>
            <a:r>
              <a:rPr lang="el-GR" altLang="el-GR" sz="1600" dirty="0">
                <a:latin typeface="Calibri" panose="020F0502020204030204" pitchFamily="34" charset="0"/>
              </a:rPr>
              <a:t>Αφιερώνουμε χρόνο για την προετοιμασία της συνέντευξης </a:t>
            </a:r>
          </a:p>
          <a:p>
            <a:r>
              <a:rPr lang="el-GR" altLang="el-GR" sz="1600" dirty="0">
                <a:latin typeface="Calibri" panose="020F0502020204030204" pitchFamily="34" charset="0"/>
              </a:rPr>
              <a:t>Προετοιμάζουμε μία λίστα ερωτήσεων που πρόκειται δυνητικά να καλυφθούν στη διάρκεια της συνέντευξης </a:t>
            </a:r>
          </a:p>
          <a:p>
            <a:pPr lvl="1"/>
            <a:r>
              <a:rPr lang="el-GR" altLang="el-GR" sz="1600" dirty="0">
                <a:latin typeface="Calibri" panose="020F0502020204030204" pitchFamily="34" charset="0"/>
              </a:rPr>
              <a:t>Βεβαιωθείτε ότι όλες οι ερωτήσεις σχετίζονται με το σκοπό και τους στόχους της έρευνας </a:t>
            </a:r>
          </a:p>
          <a:p>
            <a:pPr lvl="1"/>
            <a:r>
              <a:rPr lang="el-GR" altLang="el-GR" sz="1600" dirty="0">
                <a:latin typeface="Calibri" panose="020F0502020204030204" pitchFamily="34" charset="0"/>
              </a:rPr>
              <a:t>Βεβαιωθείτε ότι οι ερωτήσεις διατυπώνονται με τρόπο σαφή και κατανοητό τρόπο </a:t>
            </a:r>
          </a:p>
          <a:p>
            <a:pPr lvl="1"/>
            <a:r>
              <a:rPr lang="el-GR" altLang="el-GR" sz="1600" dirty="0">
                <a:latin typeface="Calibri" panose="020F0502020204030204" pitchFamily="34" charset="0"/>
              </a:rPr>
              <a:t>Βεβαιωθείτε ότι τα ερωτήματα είναι διατυπωμένα κατά τρόπο αμερόληπτο </a:t>
            </a:r>
          </a:p>
          <a:p>
            <a:r>
              <a:rPr lang="el-GR" altLang="el-GR" sz="1600" dirty="0">
                <a:latin typeface="Calibri" panose="020F0502020204030204" pitchFamily="34" charset="0"/>
              </a:rPr>
              <a:t>Εξετάζουμε τη δομή της συνέντευξης </a:t>
            </a:r>
          </a:p>
          <a:p>
            <a:r>
              <a:rPr lang="el-GR" altLang="el-GR" sz="1600" dirty="0">
                <a:latin typeface="Calibri" panose="020F0502020204030204" pitchFamily="34" charset="0"/>
              </a:rPr>
              <a:t>Σκεφτόμαστε την ακολουθία των ερωτήσεων </a:t>
            </a:r>
          </a:p>
          <a:p>
            <a:r>
              <a:rPr lang="el-GR" altLang="el-GR" sz="1600" dirty="0">
                <a:latin typeface="Calibri" panose="020F0502020204030204" pitchFamily="34" charset="0"/>
              </a:rPr>
              <a:t>Ομαδοποιούμε τις ερωτήσεις </a:t>
            </a:r>
          </a:p>
          <a:p>
            <a:r>
              <a:rPr lang="el-GR" altLang="el-GR" sz="1600" dirty="0">
                <a:latin typeface="Calibri" panose="020F0502020204030204" pitchFamily="34" charset="0"/>
              </a:rPr>
              <a:t>Διεξάγουμε πιλοτική έρευνα </a:t>
            </a:r>
          </a:p>
          <a:p>
            <a:r>
              <a:rPr lang="el-GR" altLang="el-GR" sz="1600" dirty="0">
                <a:latin typeface="Calibri" panose="020F0502020204030204" pitchFamily="34" charset="0"/>
              </a:rPr>
              <a:t>Προσδιορίζουμε κατά προσέγγιση το χρόνο που θα κρατήσει η συνέντευξη </a:t>
            </a:r>
          </a:p>
          <a:p>
            <a:r>
              <a:rPr lang="el-GR" altLang="el-GR" sz="1600" dirty="0">
                <a:latin typeface="Calibri" panose="020F0502020204030204" pitchFamily="34" charset="0"/>
              </a:rPr>
              <a:t>Πραγματοποιούμε τις συνεντεύξεις χρησιμοποιώντας προσέγγιση από «πάνω προς τα κάτω» </a:t>
            </a:r>
          </a:p>
          <a:p>
            <a:endParaRPr lang="el-GR" altLang="el-GR" sz="1600" dirty="0">
              <a:latin typeface="Calibri" panose="020F0502020204030204" pitchFamily="34" charset="0"/>
            </a:endParaRPr>
          </a:p>
        </p:txBody>
      </p:sp>
      <p:sp>
        <p:nvSpPr>
          <p:cNvPr id="64515" name="Slide Number Placeholder 3">
            <a:extLst>
              <a:ext uri="{FF2B5EF4-FFF2-40B4-BE49-F238E27FC236}">
                <a16:creationId xmlns:a16="http://schemas.microsoft.com/office/drawing/2014/main" id="{352B1CEB-F2C0-4D8E-BF78-A24CDE18A1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A6E0AC7A-DC20-43D3-A7AF-C4947FC5DF74}" type="slidenum">
              <a:rPr lang="el-GR" altLang="el-GR" sz="1600">
                <a:solidFill>
                  <a:srgbClr val="7B9899"/>
                </a:solidFill>
                <a:latin typeface="Tahoma" panose="020B0604030504040204" pitchFamily="34" charset="0"/>
              </a:rPr>
              <a:pPr>
                <a:spcBef>
                  <a:spcPct val="0"/>
                </a:spcBef>
                <a:buClrTx/>
                <a:buSzTx/>
                <a:buFontTx/>
                <a:buNone/>
              </a:pPr>
              <a:t>60</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5F73E13C-4546-4096-B18B-CA7C7AB7CE32}"/>
              </a:ext>
            </a:extLst>
          </p:cNvPr>
          <p:cNvSpPr>
            <a:spLocks noGrp="1"/>
          </p:cNvSpPr>
          <p:nvPr>
            <p:ph type="title"/>
          </p:nvPr>
        </p:nvSpPr>
        <p:spPr>
          <a:xfrm>
            <a:off x="301625" y="228600"/>
            <a:ext cx="8534400" cy="1039813"/>
          </a:xfrm>
        </p:spPr>
        <p:txBody>
          <a:bodyPr/>
          <a:lstStyle/>
          <a:p>
            <a:pPr>
              <a:defRPr/>
            </a:pPr>
            <a:r>
              <a:rPr lang="el-GR" sz="3000" b="1" dirty="0">
                <a:latin typeface="Calibri" pitchFamily="34" charset="0"/>
              </a:rPr>
              <a:t>ΔΙΑΔΙΚΑΣΙΑ ΣΥΝΕΝΤΕΥΞΗΣ: 2/12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a:extLst>
              <a:ext uri="{FF2B5EF4-FFF2-40B4-BE49-F238E27FC236}">
                <a16:creationId xmlns:a16="http://schemas.microsoft.com/office/drawing/2014/main" id="{7B6BF04F-0AB0-487E-A9B5-B876151621FD}"/>
              </a:ext>
            </a:extLst>
          </p:cNvPr>
          <p:cNvSpPr>
            <a:spLocks noGrp="1"/>
          </p:cNvSpPr>
          <p:nvPr>
            <p:ph sz="quarter" idx="1"/>
          </p:nvPr>
        </p:nvSpPr>
        <p:spPr>
          <a:xfrm>
            <a:off x="0" y="1052513"/>
            <a:ext cx="9144000" cy="5805487"/>
          </a:xfrm>
        </p:spPr>
        <p:txBody>
          <a:bodyPr/>
          <a:lstStyle/>
          <a:p>
            <a:r>
              <a:rPr lang="el-GR" altLang="el-GR" sz="2000" b="1">
                <a:solidFill>
                  <a:srgbClr val="C00000"/>
                </a:solidFill>
                <a:latin typeface="Calibri" panose="020F0502020204030204" pitchFamily="34" charset="0"/>
              </a:rPr>
              <a:t>Προγραμματισμός συνέντευξης </a:t>
            </a:r>
          </a:p>
          <a:p>
            <a:r>
              <a:rPr lang="el-GR" altLang="el-GR" sz="2000">
                <a:latin typeface="Calibri" panose="020F0502020204030204" pitchFamily="34" charset="0"/>
              </a:rPr>
              <a:t>Αποφασίζω </a:t>
            </a:r>
          </a:p>
          <a:p>
            <a:pPr lvl="1"/>
            <a:r>
              <a:rPr lang="el-GR" altLang="el-GR" sz="2000">
                <a:latin typeface="Calibri" panose="020F0502020204030204" pitchFamily="34" charset="0"/>
              </a:rPr>
              <a:t>Πότε θα λάβει χώρα η συνέντευξη </a:t>
            </a:r>
          </a:p>
          <a:p>
            <a:pPr lvl="1"/>
            <a:r>
              <a:rPr lang="el-GR" altLang="el-GR" sz="2000">
                <a:latin typeface="Calibri" panose="020F0502020204030204" pitchFamily="34" charset="0"/>
              </a:rPr>
              <a:t>Που </a:t>
            </a:r>
          </a:p>
          <a:p>
            <a:pPr lvl="1"/>
            <a:r>
              <a:rPr lang="el-GR" altLang="el-GR" sz="2000">
                <a:latin typeface="Calibri" panose="020F0502020204030204" pitchFamily="34" charset="0"/>
              </a:rPr>
              <a:t>Για πόσο χρόνο </a:t>
            </a:r>
          </a:p>
          <a:p>
            <a:r>
              <a:rPr lang="el-GR" altLang="el-GR" sz="2000">
                <a:latin typeface="Calibri" panose="020F0502020204030204" pitchFamily="34" charset="0"/>
              </a:rPr>
              <a:t>Επικοινωνώ με τους συμμετέχοντες εκ των προτέρων (τηλεφωνικά, e-mail, προσωπικά) </a:t>
            </a:r>
          </a:p>
          <a:p>
            <a:pPr lvl="1"/>
            <a:r>
              <a:rPr lang="el-GR" altLang="el-GR" sz="2000">
                <a:latin typeface="Calibri" panose="020F0502020204030204" pitchFamily="34" charset="0"/>
              </a:rPr>
              <a:t>Συστηθείτε με συντομία </a:t>
            </a:r>
          </a:p>
          <a:p>
            <a:pPr lvl="1"/>
            <a:r>
              <a:rPr lang="el-GR" altLang="el-GR" sz="2000">
                <a:latin typeface="Calibri" panose="020F0502020204030204" pitchFamily="34" charset="0"/>
              </a:rPr>
              <a:t>Εξηγήστε γιατί θέλετε τη συνέντευξη </a:t>
            </a:r>
          </a:p>
          <a:p>
            <a:pPr lvl="1"/>
            <a:r>
              <a:rPr lang="el-GR" altLang="el-GR" sz="2000">
                <a:latin typeface="Calibri" panose="020F0502020204030204" pitchFamily="34" charset="0"/>
              </a:rPr>
              <a:t>Ο σκοπός και οι στόχοι της έρευνας σας </a:t>
            </a:r>
          </a:p>
          <a:p>
            <a:pPr lvl="1"/>
            <a:r>
              <a:rPr lang="el-GR" altLang="el-GR" sz="2000">
                <a:latin typeface="Calibri" panose="020F0502020204030204" pitchFamily="34" charset="0"/>
              </a:rPr>
              <a:t>Εξηγήστε πόσο χρόνο θα διαρκέσει περίπου </a:t>
            </a:r>
          </a:p>
          <a:p>
            <a:pPr lvl="1"/>
            <a:r>
              <a:rPr lang="el-GR" altLang="el-GR" sz="2000">
                <a:latin typeface="Calibri" panose="020F0502020204030204" pitchFamily="34" charset="0"/>
              </a:rPr>
              <a:t>Εξηγήστε τι ελπίζετε να πετύχετε με την έρευνά σας </a:t>
            </a:r>
          </a:p>
          <a:p>
            <a:pPr lvl="1"/>
            <a:r>
              <a:rPr lang="el-GR" altLang="el-GR" sz="2000">
                <a:latin typeface="Calibri" panose="020F0502020204030204" pitchFamily="34" charset="0"/>
              </a:rPr>
              <a:t>Διατηρήστε την εμπιστευτικότητα των ερωτηθέντων, αν χρειαστεί </a:t>
            </a:r>
          </a:p>
          <a:p>
            <a:pPr lvl="1"/>
            <a:r>
              <a:rPr lang="el-GR" altLang="el-GR" sz="2000">
                <a:latin typeface="Calibri" panose="020F0502020204030204" pitchFamily="34" charset="0"/>
              </a:rPr>
              <a:t>Κανονίστε ένα συγκεκριμένο χρόνο και τόπο για να συναντηθείτε με τον ερωτώμενο σας (αμοιβαία αποδεκτή ώρα) </a:t>
            </a:r>
          </a:p>
          <a:p>
            <a:r>
              <a:rPr lang="el-GR" altLang="el-GR" sz="2000">
                <a:latin typeface="Calibri" panose="020F0502020204030204" pitchFamily="34" charset="0"/>
              </a:rPr>
              <a:t>Γνωρίζω το προφίλ των ερωτώμενων (εργασία, εκπαίδευση, ιστορία) </a:t>
            </a:r>
          </a:p>
        </p:txBody>
      </p:sp>
      <p:sp>
        <p:nvSpPr>
          <p:cNvPr id="65539" name="Slide Number Placeholder 3">
            <a:extLst>
              <a:ext uri="{FF2B5EF4-FFF2-40B4-BE49-F238E27FC236}">
                <a16:creationId xmlns:a16="http://schemas.microsoft.com/office/drawing/2014/main" id="{228C06CD-FE38-42AE-9EB7-D2339C5122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BA9565FC-B235-4A9C-BF0F-E4E4DDA4D996}" type="slidenum">
              <a:rPr lang="el-GR" altLang="el-GR" sz="1600">
                <a:solidFill>
                  <a:srgbClr val="7B9899"/>
                </a:solidFill>
                <a:latin typeface="Tahoma" panose="020B0604030504040204" pitchFamily="34" charset="0"/>
              </a:rPr>
              <a:pPr>
                <a:spcBef>
                  <a:spcPct val="0"/>
                </a:spcBef>
                <a:buClrTx/>
                <a:buSzTx/>
                <a:buFontTx/>
                <a:buNone/>
              </a:pPr>
              <a:t>61</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FEA84033-4323-4177-B5DD-DF0A1265258E}"/>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3/12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A234F-25EF-4923-84CE-1C62A39790A1}"/>
              </a:ext>
            </a:extLst>
          </p:cNvPr>
          <p:cNvSpPr>
            <a:spLocks noGrp="1"/>
          </p:cNvSpPr>
          <p:nvPr>
            <p:ph sz="quarter" idx="1"/>
          </p:nvPr>
        </p:nvSpPr>
        <p:spPr>
          <a:xfrm>
            <a:off x="179388" y="1412875"/>
            <a:ext cx="8964612" cy="5445125"/>
          </a:xfrm>
        </p:spPr>
        <p:txBody>
          <a:bodyPr/>
          <a:lstStyle/>
          <a:p>
            <a:pPr>
              <a:defRPr/>
            </a:pPr>
            <a:r>
              <a:rPr lang="el-GR" sz="2100" b="1" dirty="0">
                <a:solidFill>
                  <a:srgbClr val="C00000"/>
                </a:solidFill>
                <a:latin typeface="Calibri" pitchFamily="34" charset="0"/>
              </a:rPr>
              <a:t>Ανοίγοντας τη συνέντευξη </a:t>
            </a:r>
          </a:p>
          <a:p>
            <a:pPr marL="457200" indent="-457200">
              <a:defRPr/>
            </a:pPr>
            <a:r>
              <a:rPr lang="el-GR" sz="2100" dirty="0">
                <a:latin typeface="Calibri" pitchFamily="34" charset="0"/>
              </a:rPr>
              <a:t>Ο ερευνητής θα πρέπει να </a:t>
            </a:r>
          </a:p>
          <a:p>
            <a:pPr marL="457200" indent="-457200">
              <a:buFont typeface="+mj-lt"/>
              <a:buAutoNum type="arabicPeriod"/>
              <a:defRPr/>
            </a:pPr>
            <a:r>
              <a:rPr lang="el-GR" sz="2100" dirty="0">
                <a:latin typeface="Calibri" pitchFamily="34" charset="0"/>
              </a:rPr>
              <a:t>Είναι ντυμένος κατάλληλα </a:t>
            </a:r>
          </a:p>
          <a:p>
            <a:pPr marL="457200" indent="-457200">
              <a:buFont typeface="+mj-lt"/>
              <a:buAutoNum type="arabicPeriod"/>
              <a:defRPr/>
            </a:pPr>
            <a:r>
              <a:rPr lang="el-GR" sz="2100" dirty="0">
                <a:latin typeface="Calibri" pitchFamily="34" charset="0"/>
              </a:rPr>
              <a:t>Φτάσει λίγα λεπτά νωρίτερα από τον συνεντευξιαζόμενο </a:t>
            </a:r>
          </a:p>
          <a:p>
            <a:pPr marL="457200" indent="-457200">
              <a:buFont typeface="+mj-lt"/>
              <a:buAutoNum type="arabicPeriod"/>
              <a:defRPr/>
            </a:pPr>
            <a:r>
              <a:rPr lang="el-GR" sz="2100" dirty="0">
                <a:latin typeface="Calibri" pitchFamily="34" charset="0"/>
              </a:rPr>
              <a:t>Συστηθεί </a:t>
            </a:r>
          </a:p>
          <a:p>
            <a:pPr marL="457200" indent="-457200">
              <a:buFont typeface="+mj-lt"/>
              <a:buAutoNum type="arabicPeriod"/>
              <a:defRPr/>
            </a:pPr>
            <a:r>
              <a:rPr lang="el-GR" sz="2100" dirty="0">
                <a:latin typeface="Calibri" pitchFamily="34" charset="0"/>
              </a:rPr>
              <a:t>Εξηγήσει το λόγο διεξαγωγής της συνέντευξης </a:t>
            </a:r>
          </a:p>
          <a:p>
            <a:pPr marL="457200" indent="-457200">
              <a:buFont typeface="+mj-lt"/>
              <a:buAutoNum type="arabicPeriod"/>
              <a:defRPr/>
            </a:pPr>
            <a:r>
              <a:rPr lang="el-GR" sz="2100" dirty="0">
                <a:latin typeface="Calibri" pitchFamily="34" charset="0"/>
              </a:rPr>
              <a:t>Εξηγήσει τη σημασία της ανατροφοδότησης του ερωτώμενου </a:t>
            </a:r>
          </a:p>
          <a:p>
            <a:pPr marL="457200" indent="-457200">
              <a:buFont typeface="+mj-lt"/>
              <a:buAutoNum type="arabicPeriod"/>
              <a:defRPr/>
            </a:pPr>
            <a:r>
              <a:rPr lang="el-GR" sz="2100" dirty="0">
                <a:latin typeface="Calibri" pitchFamily="34" charset="0"/>
              </a:rPr>
              <a:t>Εξηγήσει τι θα συμβεί κατά τη διάρκεια της συνέντευξης </a:t>
            </a:r>
          </a:p>
          <a:p>
            <a:pPr marL="457200" indent="-457200">
              <a:buFont typeface="+mj-lt"/>
              <a:buAutoNum type="arabicPeriod"/>
              <a:defRPr/>
            </a:pPr>
            <a:r>
              <a:rPr lang="el-GR" sz="2100" dirty="0">
                <a:latin typeface="Calibri" pitchFamily="34" charset="0"/>
              </a:rPr>
              <a:t>Ζητήσει την άδεια για τη λήψη σημειώσεων ή μαγνητοφώνησης της συνέντευξη </a:t>
            </a:r>
          </a:p>
          <a:p>
            <a:pPr marL="457200" indent="-457200">
              <a:buFont typeface="+mj-lt"/>
              <a:buAutoNum type="arabicPeriod"/>
              <a:defRPr/>
            </a:pPr>
            <a:r>
              <a:rPr lang="el-GR" sz="2100" dirty="0">
                <a:latin typeface="Calibri" pitchFamily="34" charset="0"/>
              </a:rPr>
              <a:t>Εξηγήσει γιατί κρατάει σημειώσεις ή μαγνητοφωνεί τη συνέντευξη </a:t>
            </a:r>
          </a:p>
          <a:p>
            <a:pPr marL="457200" indent="-457200">
              <a:buFont typeface="+mj-lt"/>
              <a:buAutoNum type="arabicPeriod"/>
              <a:defRPr/>
            </a:pPr>
            <a:r>
              <a:rPr lang="el-GR" sz="2100" dirty="0">
                <a:latin typeface="Calibri" pitchFamily="34" charset="0"/>
              </a:rPr>
              <a:t>Δημιουργήσει φιλική ατμόσφαιρα (</a:t>
            </a:r>
            <a:r>
              <a:rPr lang="el-GR" sz="2100" dirty="0" err="1">
                <a:latin typeface="Calibri" pitchFamily="34" charset="0"/>
              </a:rPr>
              <a:t>rapport</a:t>
            </a:r>
            <a:r>
              <a:rPr lang="el-GR" sz="2100" dirty="0">
                <a:latin typeface="Calibri" pitchFamily="34" charset="0"/>
              </a:rPr>
              <a:t>) (χωρίς σπατάλη πάρα πολύ χρόνου) </a:t>
            </a:r>
          </a:p>
          <a:p>
            <a:pPr marL="457200" indent="-457200">
              <a:buFont typeface="+mj-lt"/>
              <a:buAutoNum type="arabicPeriod"/>
              <a:defRPr/>
            </a:pPr>
            <a:r>
              <a:rPr lang="el-GR" sz="2100" dirty="0">
                <a:latin typeface="Calibri" pitchFamily="34" charset="0"/>
              </a:rPr>
              <a:t>Χρησιμοποιήσει το όνομα και τη θέση ερωτώμενου </a:t>
            </a:r>
          </a:p>
          <a:p>
            <a:pPr>
              <a:defRPr/>
            </a:pPr>
            <a:endParaRPr lang="el-GR" sz="2100" dirty="0">
              <a:latin typeface="Calibri" pitchFamily="34" charset="0"/>
            </a:endParaRPr>
          </a:p>
        </p:txBody>
      </p:sp>
      <p:sp>
        <p:nvSpPr>
          <p:cNvPr id="66563" name="Slide Number Placeholder 3">
            <a:extLst>
              <a:ext uri="{FF2B5EF4-FFF2-40B4-BE49-F238E27FC236}">
                <a16:creationId xmlns:a16="http://schemas.microsoft.com/office/drawing/2014/main" id="{5D6F2428-0FC0-475F-BE3F-A08583AB5A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0FC32A6B-C56C-4EBE-9BD0-1EFDCF744F12}" type="slidenum">
              <a:rPr lang="el-GR" altLang="el-GR" sz="1600">
                <a:solidFill>
                  <a:srgbClr val="7B9899"/>
                </a:solidFill>
                <a:latin typeface="Tahoma" panose="020B0604030504040204" pitchFamily="34" charset="0"/>
              </a:rPr>
              <a:pPr>
                <a:spcBef>
                  <a:spcPct val="0"/>
                </a:spcBef>
                <a:buClrTx/>
                <a:buSzTx/>
                <a:buFontTx/>
                <a:buNone/>
              </a:pPr>
              <a:t>62</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CC49EFDA-083F-494A-B2A3-E116A82D2DFF}"/>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4/12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64BD083F-CFDD-4789-8396-F3920B3ACA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A26550A5-5966-4222-87BA-C5DC2222C340}" type="slidenum">
              <a:rPr lang="el-GR" altLang="el-GR" sz="1600">
                <a:solidFill>
                  <a:srgbClr val="7B9899"/>
                </a:solidFill>
                <a:latin typeface="Tahoma" panose="020B0604030504040204" pitchFamily="34" charset="0"/>
              </a:rPr>
              <a:pPr>
                <a:spcBef>
                  <a:spcPct val="0"/>
                </a:spcBef>
                <a:buClrTx/>
                <a:buSzTx/>
                <a:buFontTx/>
                <a:buNone/>
              </a:pPr>
              <a:t>63</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AC5451FB-1EE1-4F34-884C-4174341A1E04}"/>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5/12</a:t>
            </a:r>
            <a:br>
              <a:rPr lang="el-GR" sz="3000" b="1" dirty="0">
                <a:latin typeface="Calibri" pitchFamily="34" charset="0"/>
              </a:rPr>
            </a:br>
            <a:r>
              <a:rPr lang="el-GR" sz="1800" dirty="0">
                <a:latin typeface="Calibri" pitchFamily="34" charset="0"/>
              </a:rPr>
              <a:t>(Ζαφειρίου, Γ., 2019)</a:t>
            </a:r>
          </a:p>
        </p:txBody>
      </p:sp>
      <p:graphicFrame>
        <p:nvGraphicFramePr>
          <p:cNvPr id="8" name="Table 7">
            <a:extLst>
              <a:ext uri="{FF2B5EF4-FFF2-40B4-BE49-F238E27FC236}">
                <a16:creationId xmlns:a16="http://schemas.microsoft.com/office/drawing/2014/main" id="{1817169F-80CB-41DA-A5C9-F93AF40916A7}"/>
              </a:ext>
            </a:extLst>
          </p:cNvPr>
          <p:cNvGraphicFramePr>
            <a:graphicFrameLocks noGrp="1"/>
          </p:cNvGraphicFramePr>
          <p:nvPr/>
        </p:nvGraphicFramePr>
        <p:xfrm>
          <a:off x="179388" y="1397000"/>
          <a:ext cx="8785226" cy="5400675"/>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370884">
                <a:tc gridSpan="2">
                  <a:txBody>
                    <a:bodyPr/>
                    <a:lstStyle/>
                    <a:p>
                      <a:pPr algn="ctr"/>
                      <a:r>
                        <a:rPr kumimoji="0" lang="el-GR" sz="1800" b="1" kern="1200" baseline="0" dirty="0">
                          <a:solidFill>
                            <a:schemeClr val="lt1"/>
                          </a:solidFill>
                          <a:latin typeface="Calibri" pitchFamily="34" charset="0"/>
                          <a:ea typeface="+mn-ea"/>
                          <a:cs typeface="+mn-cs"/>
                        </a:rPr>
                        <a:t>Διεξαγωγή της συνέντευξης </a:t>
                      </a:r>
                      <a:endParaRPr lang="el-GR" sz="1800" dirty="0">
                        <a:latin typeface="Calibri" pitchFamily="34" charset="0"/>
                      </a:endParaRPr>
                    </a:p>
                  </a:txBody>
                  <a:tcPr marL="91443" marR="91443" marT="45725" marB="45725"/>
                </a:tc>
                <a:tc hMerge="1">
                  <a:txBody>
                    <a:bodyPr/>
                    <a:lstStyle/>
                    <a:p>
                      <a:endParaRPr lang="el-GR" dirty="0"/>
                    </a:p>
                  </a:txBody>
                  <a:tcPr/>
                </a:tc>
                <a:extLst>
                  <a:ext uri="{0D108BD9-81ED-4DB2-BD59-A6C34878D82A}">
                    <a16:rowId xmlns:a16="http://schemas.microsoft.com/office/drawing/2014/main" val="10000"/>
                  </a:ext>
                </a:extLst>
              </a:tr>
              <a:tr h="5029791">
                <a:tc>
                  <a:txBody>
                    <a:bodyPr/>
                    <a:lstStyle/>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Συστηνόμαστε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Εξηγούμε το σκοπό και στόχο της έρευνας μας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Τονίζουμε με ιδιαίτερη έμφαση τη σημαντική συμβολή του ερωτώμενου στην έρευνα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Εξηγούμε τι πρόκειται να συμβεί στη διάρκεια της συνέντευξης </a:t>
                      </a:r>
                    </a:p>
                    <a:p>
                      <a:pPr marL="361950" indent="-361950">
                        <a:buFont typeface="Wingdings" pitchFamily="2" charset="2"/>
                        <a:buChar char="ü"/>
                      </a:pPr>
                      <a:r>
                        <a:rPr kumimoji="0" lang="el-GR" sz="1800" kern="1200" baseline="0" dirty="0">
                          <a:solidFill>
                            <a:schemeClr val="dk1"/>
                          </a:solidFill>
                          <a:latin typeface="Calibri" pitchFamily="34" charset="0"/>
                          <a:ea typeface="+mn-ea"/>
                          <a:cs typeface="+mn-cs"/>
                        </a:rPr>
                        <a:t>Τα πιθανά θέματα που θα καλυφθούν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Δημιουργούμε μια φιλική ατμόσφαιρα </a:t>
                      </a:r>
                    </a:p>
                    <a:p>
                      <a:pPr marL="361950" indent="-361950">
                        <a:buFont typeface="Wingdings" pitchFamily="2" charset="2"/>
                        <a:buChar char="ü"/>
                      </a:pPr>
                      <a:r>
                        <a:rPr kumimoji="0" lang="el-GR" sz="1800" kern="1200" baseline="0" dirty="0">
                          <a:solidFill>
                            <a:schemeClr val="dk1"/>
                          </a:solidFill>
                          <a:latin typeface="Calibri" pitchFamily="34" charset="0"/>
                          <a:ea typeface="+mn-ea"/>
                          <a:cs typeface="+mn-cs"/>
                        </a:rPr>
                        <a:t>Οι συμμετέχοντες θα πρέπει να αισθάνονται άνετα στο χώρο </a:t>
                      </a:r>
                    </a:p>
                    <a:p>
                      <a:pPr marL="361950" indent="-361950">
                        <a:buFont typeface="Wingdings" pitchFamily="2" charset="2"/>
                        <a:buChar char="ü"/>
                      </a:pPr>
                      <a:r>
                        <a:rPr kumimoji="0" lang="el-GR" sz="1800" kern="1200" baseline="0" dirty="0">
                          <a:solidFill>
                            <a:schemeClr val="dk1"/>
                          </a:solidFill>
                          <a:latin typeface="Calibri" pitchFamily="34" charset="0"/>
                          <a:ea typeface="+mn-ea"/>
                          <a:cs typeface="+mn-cs"/>
                        </a:rPr>
                        <a:t>Να νιώθουν εμπιστοσύνη </a:t>
                      </a:r>
                    </a:p>
                    <a:p>
                      <a:pPr marL="361950" indent="-361950">
                        <a:buFont typeface="Wingdings" pitchFamily="2" charset="2"/>
                        <a:buChar char="ü"/>
                      </a:pPr>
                      <a:r>
                        <a:rPr kumimoji="0" lang="el-GR" sz="1800" kern="1200" baseline="0" dirty="0">
                          <a:solidFill>
                            <a:schemeClr val="dk1"/>
                          </a:solidFill>
                          <a:latin typeface="Calibri" pitchFamily="34" charset="0"/>
                          <a:ea typeface="+mn-ea"/>
                          <a:cs typeface="+mn-cs"/>
                        </a:rPr>
                        <a:t>Να έχει εξασφαλιστεί η ανωνυμία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Ο ερωτώμενος θα πρέπει να καταλάβει ότι είμαστε εκεί για να ακούσουμε αυτά που έχουν να πουν και όχι για να τους κρίνουμε </a:t>
                      </a:r>
                    </a:p>
                  </a:txBody>
                  <a:tcPr marL="91443" marR="91443" marT="45725" marB="45725"/>
                </a:tc>
                <a:tc>
                  <a:txBody>
                    <a:bodyPr/>
                    <a:lstStyle/>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Κρατάμε σημειώσεις ή μαγνητοφωνούμε τη συνέντευξη αφού πρώτα ζητήσουμε την άδεια των συνεντευξιαζόμενων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Δεν διακόπτουμε τον τρόπο σκέψης του ερωτώμενου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Στο τέλος πάντα ρωτάμε αν υπάρχουν κάποια θέματα που δεν καλύφθηκαν </a:t>
                      </a:r>
                    </a:p>
                    <a:p>
                      <a:pPr marL="361950" indent="-361950">
                        <a:buFont typeface="Wingdings" pitchFamily="2" charset="2"/>
                        <a:buChar char="ü"/>
                      </a:pPr>
                      <a:r>
                        <a:rPr kumimoji="0" lang="el-GR" sz="1800" kern="1200" baseline="0" dirty="0">
                          <a:solidFill>
                            <a:schemeClr val="dk1"/>
                          </a:solidFill>
                          <a:latin typeface="Calibri" pitchFamily="34" charset="0"/>
                          <a:ea typeface="+mn-ea"/>
                          <a:cs typeface="+mn-cs"/>
                        </a:rPr>
                        <a:t>ή ο ερωτώμενος θέλει να προσθέσει </a:t>
                      </a:r>
                    </a:p>
                    <a:p>
                      <a:pPr marL="180975" indent="-180975">
                        <a:buFont typeface="Arial" pitchFamily="34" charset="0"/>
                        <a:buChar char="•"/>
                      </a:pPr>
                      <a:r>
                        <a:rPr kumimoji="0" lang="el-GR" sz="1800" kern="1200" baseline="0" dirty="0">
                          <a:solidFill>
                            <a:schemeClr val="dk1"/>
                          </a:solidFill>
                          <a:latin typeface="Calibri" pitchFamily="34" charset="0"/>
                          <a:ea typeface="+mn-ea"/>
                          <a:cs typeface="+mn-cs"/>
                        </a:rPr>
                        <a:t>Συνοψίζουμε τα σημαντικά θέματα που ο ερωτώμενος έθιξε για να σιγουρευτούμε ότι τα έχουμε αντιληφθεί σωστά </a:t>
                      </a:r>
                    </a:p>
                    <a:p>
                      <a:endParaRPr lang="el-GR" sz="1800" dirty="0">
                        <a:latin typeface="Calibri" pitchFamily="34" charset="0"/>
                      </a:endParaRPr>
                    </a:p>
                  </a:txBody>
                  <a:tcPr marL="91443" marR="91443"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F56C643A-F52D-4730-AAEB-2FBCFBF3E6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E2612BB4-19EC-415F-82CF-C4F608221109}" type="slidenum">
              <a:rPr lang="el-GR" altLang="el-GR" sz="1600">
                <a:solidFill>
                  <a:srgbClr val="7B9899"/>
                </a:solidFill>
                <a:latin typeface="Tahoma" panose="020B0604030504040204" pitchFamily="34" charset="0"/>
              </a:rPr>
              <a:pPr>
                <a:spcBef>
                  <a:spcPct val="0"/>
                </a:spcBef>
                <a:buClrTx/>
                <a:buSzTx/>
                <a:buFontTx/>
                <a:buNone/>
              </a:pPr>
              <a:t>64</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03172B32-93AB-4D4D-A90F-0D9FE2628898}"/>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6/12</a:t>
            </a:r>
            <a:br>
              <a:rPr lang="el-GR" sz="3000" b="1" dirty="0">
                <a:latin typeface="Calibri" pitchFamily="34" charset="0"/>
              </a:rPr>
            </a:br>
            <a:r>
              <a:rPr lang="el-GR" sz="1800" dirty="0">
                <a:latin typeface="Calibri" pitchFamily="34" charset="0"/>
              </a:rPr>
              <a:t>(Ζαφειρίου, Γ., 2019)</a:t>
            </a:r>
          </a:p>
        </p:txBody>
      </p:sp>
      <p:graphicFrame>
        <p:nvGraphicFramePr>
          <p:cNvPr id="8" name="Table 7">
            <a:extLst>
              <a:ext uri="{FF2B5EF4-FFF2-40B4-BE49-F238E27FC236}">
                <a16:creationId xmlns:a16="http://schemas.microsoft.com/office/drawing/2014/main" id="{6BA03904-60EA-4CBC-A820-9749B7348564}"/>
              </a:ext>
            </a:extLst>
          </p:cNvPr>
          <p:cNvGraphicFramePr>
            <a:graphicFrameLocks noGrp="1"/>
          </p:cNvGraphicFramePr>
          <p:nvPr/>
        </p:nvGraphicFramePr>
        <p:xfrm>
          <a:off x="179388" y="1397000"/>
          <a:ext cx="8785226" cy="4983456"/>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411449">
                <a:tc gridSpan="2">
                  <a:txBody>
                    <a:bodyPr/>
                    <a:lstStyle/>
                    <a:p>
                      <a:pPr algn="ctr"/>
                      <a:r>
                        <a:rPr kumimoji="0" lang="el-GR" sz="2100" b="1" kern="1200" baseline="0" dirty="0">
                          <a:solidFill>
                            <a:schemeClr val="lt1"/>
                          </a:solidFill>
                          <a:latin typeface="Calibri" pitchFamily="34" charset="0"/>
                          <a:ea typeface="+mn-ea"/>
                          <a:cs typeface="+mn-cs"/>
                        </a:rPr>
                        <a:t>Οι δεξιότητες του ερευνητή Ι</a:t>
                      </a:r>
                      <a:endParaRPr lang="el-GR" sz="2100" dirty="0">
                        <a:latin typeface="Calibri" pitchFamily="34" charset="0"/>
                      </a:endParaRPr>
                    </a:p>
                  </a:txBody>
                  <a:tcPr marL="91443" marR="91443" marT="45714" marB="45714"/>
                </a:tc>
                <a:tc hMerge="1">
                  <a:txBody>
                    <a:bodyPr/>
                    <a:lstStyle/>
                    <a:p>
                      <a:endParaRPr lang="el-GR" dirty="0"/>
                    </a:p>
                  </a:txBody>
                  <a:tcPr/>
                </a:tc>
                <a:extLst>
                  <a:ext uri="{0D108BD9-81ED-4DB2-BD59-A6C34878D82A}">
                    <a16:rowId xmlns:a16="http://schemas.microsoft.com/office/drawing/2014/main" val="10000"/>
                  </a:ext>
                </a:extLst>
              </a:tr>
              <a:tr h="4571714">
                <a:tc>
                  <a:txBody>
                    <a:bodyPr/>
                    <a:lstStyle/>
                    <a:p>
                      <a:pPr marL="180975" indent="-180975">
                        <a:buFont typeface="Arial" pitchFamily="34" charset="0"/>
                        <a:buChar char="•"/>
                      </a:pPr>
                      <a:r>
                        <a:rPr kumimoji="0" lang="el-GR" sz="2100" b="1" kern="1200" baseline="0" dirty="0">
                          <a:solidFill>
                            <a:schemeClr val="dk1"/>
                          </a:solidFill>
                          <a:latin typeface="Calibri" pitchFamily="34" charset="0"/>
                          <a:ea typeface="+mn-ea"/>
                          <a:cs typeface="+mn-cs"/>
                        </a:rPr>
                        <a:t>Προετοιμάζουμε και προγραμματίζουμε τη συνέντευξη </a:t>
                      </a:r>
                    </a:p>
                    <a:p>
                      <a:pPr marL="361950" indent="-361950">
                        <a:buFont typeface="Wingdings" pitchFamily="2" charset="2"/>
                        <a:buChar char="Ø"/>
                      </a:pPr>
                      <a:r>
                        <a:rPr kumimoji="0" lang="el-GR" sz="2100" kern="1200" baseline="0" dirty="0">
                          <a:solidFill>
                            <a:schemeClr val="dk1"/>
                          </a:solidFill>
                          <a:latin typeface="Calibri" pitchFamily="34" charset="0"/>
                          <a:ea typeface="+mn-ea"/>
                          <a:cs typeface="+mn-cs"/>
                        </a:rPr>
                        <a:t>Με όλα τα κύρια θέματα που πρόκειται να καλυφθούν </a:t>
                      </a:r>
                    </a:p>
                    <a:p>
                      <a:pPr marL="180975" indent="-180975">
                        <a:buFont typeface="Arial" pitchFamily="34" charset="0"/>
                        <a:buChar char="•"/>
                      </a:pPr>
                      <a:r>
                        <a:rPr kumimoji="0" lang="el-GR" sz="2100" b="1" kern="1200" baseline="0" dirty="0">
                          <a:solidFill>
                            <a:schemeClr val="dk1"/>
                          </a:solidFill>
                          <a:latin typeface="Calibri" pitchFamily="34" charset="0"/>
                          <a:ea typeface="+mn-ea"/>
                          <a:cs typeface="+mn-cs"/>
                        </a:rPr>
                        <a:t>Προσπαθούμε να κερδίσουμε την εμπιστοσύνη </a:t>
                      </a:r>
                    </a:p>
                    <a:p>
                      <a:pPr marL="361950" indent="-361950">
                        <a:buFont typeface="Wingdings" pitchFamily="2" charset="2"/>
                        <a:buChar char="Ø"/>
                      </a:pPr>
                      <a:r>
                        <a:rPr kumimoji="0" lang="el-GR" sz="2100" kern="1200" baseline="0" dirty="0">
                          <a:solidFill>
                            <a:schemeClr val="dk1"/>
                          </a:solidFill>
                          <a:latin typeface="Calibri" pitchFamily="34" charset="0"/>
                          <a:ea typeface="+mn-ea"/>
                          <a:cs typeface="+mn-cs"/>
                        </a:rPr>
                        <a:t>Εξασφαλίζουμε ανωνυμία και μυστικότητα να χρειάζεται </a:t>
                      </a:r>
                    </a:p>
                    <a:p>
                      <a:pPr marL="361950" indent="-361950">
                        <a:buFont typeface="Wingdings" pitchFamily="2" charset="2"/>
                        <a:buChar char="Ø"/>
                      </a:pPr>
                      <a:r>
                        <a:rPr kumimoji="0" lang="el-GR" sz="2100" kern="1200" baseline="0" dirty="0">
                          <a:solidFill>
                            <a:schemeClr val="dk1"/>
                          </a:solidFill>
                          <a:latin typeface="Calibri" pitchFamily="34" charset="0"/>
                          <a:ea typeface="+mn-ea"/>
                          <a:cs typeface="+mn-cs"/>
                        </a:rPr>
                        <a:t>Προσπαθούμε να κάνουμε τον ερωτώμενο να νοιώσει άνετα </a:t>
                      </a:r>
                    </a:p>
                    <a:p>
                      <a:pPr marL="180975" indent="-180975">
                        <a:buFont typeface="Arial" pitchFamily="34" charset="0"/>
                        <a:buChar char="•"/>
                      </a:pPr>
                      <a:endParaRPr kumimoji="0" lang="el-GR" sz="2100" kern="1200" baseline="0" dirty="0">
                        <a:solidFill>
                          <a:schemeClr val="dk1"/>
                        </a:solidFill>
                        <a:latin typeface="Calibri" pitchFamily="34" charset="0"/>
                        <a:ea typeface="+mn-ea"/>
                        <a:cs typeface="+mn-cs"/>
                      </a:endParaRPr>
                    </a:p>
                  </a:txBody>
                  <a:tcPr marL="91443" marR="91443" marT="45714" marB="45714"/>
                </a:tc>
                <a:tc>
                  <a:txBody>
                    <a:bodyPr/>
                    <a:lstStyle/>
                    <a:p>
                      <a:pPr marL="180975" indent="-180975">
                        <a:buFont typeface="Arial" pitchFamily="34" charset="0"/>
                        <a:buChar char="•"/>
                      </a:pPr>
                      <a:r>
                        <a:rPr kumimoji="0" lang="el-GR" sz="2100" b="1" kern="1200" baseline="0" dirty="0">
                          <a:solidFill>
                            <a:schemeClr val="dk1"/>
                          </a:solidFill>
                          <a:latin typeface="Calibri" pitchFamily="34" charset="0"/>
                          <a:ea typeface="+mn-ea"/>
                          <a:cs typeface="+mn-cs"/>
                        </a:rPr>
                        <a:t>Αρχίζουμε τη συνέντευξη </a:t>
                      </a:r>
                    </a:p>
                    <a:p>
                      <a:pPr marL="361950" indent="-361950">
                        <a:buFont typeface="Wingdings" pitchFamily="2" charset="2"/>
                        <a:buChar char="Ø"/>
                      </a:pPr>
                      <a:r>
                        <a:rPr kumimoji="0" lang="el-GR" sz="2100" kern="1200" baseline="0" dirty="0">
                          <a:solidFill>
                            <a:schemeClr val="dk1"/>
                          </a:solidFill>
                          <a:latin typeface="Calibri" pitchFamily="34" charset="0"/>
                          <a:ea typeface="+mn-ea"/>
                          <a:cs typeface="+mn-cs"/>
                        </a:rPr>
                        <a:t>Δείχνοντας ότι γνωρίζουμε το θέμα μας καλά </a:t>
                      </a:r>
                    </a:p>
                    <a:p>
                      <a:pPr marL="361950" indent="-361950">
                        <a:buFont typeface="Wingdings" pitchFamily="2" charset="2"/>
                        <a:buChar char="Ø"/>
                      </a:pPr>
                      <a:r>
                        <a:rPr kumimoji="0" lang="el-GR" sz="2100" kern="1200" baseline="0" dirty="0">
                          <a:solidFill>
                            <a:schemeClr val="dk1"/>
                          </a:solidFill>
                          <a:latin typeface="Calibri" pitchFamily="34" charset="0"/>
                          <a:ea typeface="+mn-ea"/>
                          <a:cs typeface="+mn-cs"/>
                        </a:rPr>
                        <a:t>Δείχνοντας εμπιστοσύνη στον εαυτό μας </a:t>
                      </a:r>
                    </a:p>
                    <a:p>
                      <a:pPr marL="180975" indent="-180975">
                        <a:buFont typeface="Arial" pitchFamily="34" charset="0"/>
                        <a:buChar char="•"/>
                      </a:pPr>
                      <a:r>
                        <a:rPr kumimoji="0" lang="el-GR" sz="2100" b="1" kern="1200" baseline="0" dirty="0">
                          <a:solidFill>
                            <a:schemeClr val="dk1"/>
                          </a:solidFill>
                          <a:latin typeface="Calibri" pitchFamily="34" charset="0"/>
                          <a:ea typeface="+mn-ea"/>
                          <a:cs typeface="+mn-cs"/>
                        </a:rPr>
                        <a:t>Διατύπωση ερωτήσεων</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Ενθαρρύνουμε τη ροή της πληροφορίας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Αποσαφηνίζουμε ερωτήσεις όπου χρειάζεται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Κάνουμε ανοιχτές ερωτήσεις για να πάρουμε περισσότερη πληροφορία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Χρησιμοποιούμε σχετική ορολογία </a:t>
                      </a:r>
                    </a:p>
                  </a:txBody>
                  <a:tcPr marL="91443" marR="91443" marT="45714" marB="45714"/>
                </a:tc>
                <a:extLst>
                  <a:ext uri="{0D108BD9-81ED-4DB2-BD59-A6C34878D82A}">
                    <a16:rowId xmlns:a16="http://schemas.microsoft.com/office/drawing/2014/main" val="10001"/>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54AD3FE3-9279-4661-B32C-0D37476868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06329912-44F8-4615-A911-B5CA4F770C6B}" type="slidenum">
              <a:rPr lang="el-GR" altLang="el-GR" sz="1600">
                <a:solidFill>
                  <a:srgbClr val="7B9899"/>
                </a:solidFill>
                <a:latin typeface="Tahoma" panose="020B0604030504040204" pitchFamily="34" charset="0"/>
              </a:rPr>
              <a:pPr>
                <a:spcBef>
                  <a:spcPct val="0"/>
                </a:spcBef>
                <a:buClrTx/>
                <a:buSzTx/>
                <a:buFontTx/>
                <a:buNone/>
              </a:pPr>
              <a:t>65</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4A21C9A6-3EC8-4641-B920-2C4D3AD00ED4}"/>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7/12</a:t>
            </a:r>
            <a:br>
              <a:rPr lang="el-GR" sz="3000" b="1" dirty="0">
                <a:latin typeface="Calibri" pitchFamily="34" charset="0"/>
              </a:rPr>
            </a:br>
            <a:r>
              <a:rPr lang="el-GR" sz="1800" dirty="0">
                <a:latin typeface="Calibri" pitchFamily="34" charset="0"/>
              </a:rPr>
              <a:t>(Ζαφειρίου, Γ., 2019)</a:t>
            </a:r>
          </a:p>
        </p:txBody>
      </p:sp>
      <p:graphicFrame>
        <p:nvGraphicFramePr>
          <p:cNvPr id="8" name="Table 7">
            <a:extLst>
              <a:ext uri="{FF2B5EF4-FFF2-40B4-BE49-F238E27FC236}">
                <a16:creationId xmlns:a16="http://schemas.microsoft.com/office/drawing/2014/main" id="{0FB018AC-1CCF-43F5-A575-FD016A801855}"/>
              </a:ext>
            </a:extLst>
          </p:cNvPr>
          <p:cNvGraphicFramePr>
            <a:graphicFrameLocks noGrp="1"/>
          </p:cNvGraphicFramePr>
          <p:nvPr/>
        </p:nvGraphicFramePr>
        <p:xfrm>
          <a:off x="179388" y="1397000"/>
          <a:ext cx="8785226" cy="4343400"/>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370840">
                <a:tc gridSpan="2">
                  <a:txBody>
                    <a:bodyPr/>
                    <a:lstStyle/>
                    <a:p>
                      <a:pPr algn="ctr"/>
                      <a:r>
                        <a:rPr kumimoji="0" lang="el-GR" sz="2100" b="1" kern="1200" baseline="0" dirty="0">
                          <a:solidFill>
                            <a:schemeClr val="lt1"/>
                          </a:solidFill>
                          <a:latin typeface="Calibri" pitchFamily="34" charset="0"/>
                          <a:ea typeface="+mn-ea"/>
                          <a:cs typeface="+mn-cs"/>
                        </a:rPr>
                        <a:t>Οι δεξιότητες του ερευνητή ΙΙ</a:t>
                      </a:r>
                      <a:endParaRPr lang="el-GR" sz="2100" dirty="0">
                        <a:latin typeface="Calibri" pitchFamily="34" charset="0"/>
                      </a:endParaRPr>
                    </a:p>
                  </a:txBody>
                  <a:tcPr marL="91443" marR="91443"/>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marL="180975" indent="-180975">
                        <a:buFont typeface="Arial" pitchFamily="34" charset="0"/>
                        <a:buChar char="•"/>
                      </a:pPr>
                      <a:r>
                        <a:rPr kumimoji="0" lang="el-GR" sz="2100" b="1" kern="1200" baseline="0" dirty="0">
                          <a:solidFill>
                            <a:schemeClr val="dk1"/>
                          </a:solidFill>
                          <a:latin typeface="Calibri" pitchFamily="34" charset="0"/>
                          <a:ea typeface="+mn-ea"/>
                          <a:cs typeface="+mn-cs"/>
                        </a:rPr>
                        <a:t>Ακούμε με προσοχή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Ακούμε προσεχτικά τις απαντήσεις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Αποφεύγουμε να διακόπτουμε τον ερωτώμενο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Κάνουμε καινούργιες ερωτήσεις βασιζόμενοι στις απαντήσεις που παίρνουμε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Δεν βιαζόμαστε να βγάλουμε συμπεράσματα </a:t>
                      </a:r>
                    </a:p>
                    <a:p>
                      <a:pPr marL="180975" indent="-180975">
                        <a:buFont typeface="Arial" pitchFamily="34" charset="0"/>
                        <a:buChar char="•"/>
                      </a:pPr>
                      <a:endParaRPr kumimoji="0" lang="el-GR" sz="2100" kern="1200" baseline="0" dirty="0">
                        <a:solidFill>
                          <a:schemeClr val="dk1"/>
                        </a:solidFill>
                        <a:latin typeface="Calibri" pitchFamily="34" charset="0"/>
                        <a:ea typeface="+mn-ea"/>
                        <a:cs typeface="+mn-cs"/>
                      </a:endParaRPr>
                    </a:p>
                  </a:txBody>
                  <a:tcPr marL="91443" marR="91443"/>
                </a:tc>
                <a:tc>
                  <a:txBody>
                    <a:bodyPr/>
                    <a:lstStyle/>
                    <a:p>
                      <a:pPr marL="180975" indent="-180975">
                        <a:buFont typeface="Arial" pitchFamily="34" charset="0"/>
                        <a:buChar char="•"/>
                      </a:pPr>
                      <a:r>
                        <a:rPr kumimoji="0" lang="el-GR" sz="2100" b="1" kern="1200" baseline="0" dirty="0">
                          <a:solidFill>
                            <a:schemeClr val="dk1"/>
                          </a:solidFill>
                          <a:latin typeface="Calibri" pitchFamily="34" charset="0"/>
                          <a:ea typeface="+mn-ea"/>
                          <a:cs typeface="+mn-cs"/>
                        </a:rPr>
                        <a:t>Παραμένουμε αντικειμενικοί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Αποφεύγουμε προσωπικά σχόλια και παρατηρήσεις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Αφήνουμε τον ερωτώμενο να απαντήσει ελεύθερα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Αφήνουμε τον ερωτώμενο να αναπτύξει θέματα που τον/ην απασχολούν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Παραμένουμε ουδέτεροι </a:t>
                      </a:r>
                    </a:p>
                    <a:p>
                      <a:pPr marL="361950" indent="-361950">
                        <a:buFont typeface="Wingdings" pitchFamily="2" charset="2"/>
                        <a:buChar char="ü"/>
                      </a:pPr>
                      <a:r>
                        <a:rPr kumimoji="0" lang="el-GR" sz="2100" kern="1200" baseline="0" dirty="0">
                          <a:solidFill>
                            <a:schemeClr val="dk1"/>
                          </a:solidFill>
                          <a:latin typeface="Calibri" pitchFamily="34" charset="0"/>
                          <a:ea typeface="+mn-ea"/>
                          <a:cs typeface="+mn-cs"/>
                        </a:rPr>
                        <a:t>Δεν είμαστε αδιάλλακτοι και προκατειλημμένοι </a:t>
                      </a:r>
                    </a:p>
                    <a:p>
                      <a:pPr marL="180975" indent="-180975">
                        <a:buFont typeface="Arial" pitchFamily="34" charset="0"/>
                        <a:buChar char="•"/>
                      </a:pPr>
                      <a:endParaRPr kumimoji="0" lang="el-GR" sz="2100" kern="1200" baseline="0" dirty="0">
                        <a:solidFill>
                          <a:schemeClr val="dk1"/>
                        </a:solidFill>
                        <a:latin typeface="Calibri" pitchFamily="34" charset="0"/>
                        <a:ea typeface="+mn-ea"/>
                        <a:cs typeface="+mn-cs"/>
                      </a:endParaRPr>
                    </a:p>
                  </a:txBody>
                  <a:tcPr marL="91443" marR="91443"/>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06CB1707-AD0B-4A82-A779-975A1E268E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75525D7E-5705-49B0-9C43-590F2EB46860}" type="slidenum">
              <a:rPr lang="el-GR" altLang="el-GR" sz="1600">
                <a:solidFill>
                  <a:srgbClr val="7B9899"/>
                </a:solidFill>
                <a:latin typeface="Tahoma" panose="020B0604030504040204" pitchFamily="34" charset="0"/>
              </a:rPr>
              <a:pPr>
                <a:spcBef>
                  <a:spcPct val="0"/>
                </a:spcBef>
                <a:buClrTx/>
                <a:buSzTx/>
                <a:buFontTx/>
                <a:buNone/>
              </a:pPr>
              <a:t>66</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4BB8FE04-2FFB-4875-8558-25693F9C3266}"/>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8/12</a:t>
            </a:r>
            <a:br>
              <a:rPr lang="el-GR" sz="3000" b="1" dirty="0">
                <a:latin typeface="Calibri" pitchFamily="34" charset="0"/>
              </a:rPr>
            </a:br>
            <a:r>
              <a:rPr lang="el-GR" sz="1800" dirty="0">
                <a:latin typeface="Calibri" pitchFamily="34" charset="0"/>
              </a:rPr>
              <a:t>(Ζαφειρίου, Γ., 2019)</a:t>
            </a:r>
          </a:p>
        </p:txBody>
      </p:sp>
      <p:graphicFrame>
        <p:nvGraphicFramePr>
          <p:cNvPr id="8" name="Table 7">
            <a:extLst>
              <a:ext uri="{FF2B5EF4-FFF2-40B4-BE49-F238E27FC236}">
                <a16:creationId xmlns:a16="http://schemas.microsoft.com/office/drawing/2014/main" id="{77C17A95-C5F4-49EE-898C-D64A3EFC030E}"/>
              </a:ext>
            </a:extLst>
          </p:cNvPr>
          <p:cNvGraphicFramePr>
            <a:graphicFrameLocks noGrp="1"/>
          </p:cNvGraphicFramePr>
          <p:nvPr/>
        </p:nvGraphicFramePr>
        <p:xfrm>
          <a:off x="179388" y="1397000"/>
          <a:ext cx="8785226" cy="4668871"/>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390337">
                <a:tc gridSpan="2">
                  <a:txBody>
                    <a:bodyPr/>
                    <a:lstStyle/>
                    <a:p>
                      <a:pPr algn="ctr"/>
                      <a:r>
                        <a:rPr kumimoji="0" lang="el-GR" sz="2000" b="1" kern="1200" baseline="0" dirty="0">
                          <a:solidFill>
                            <a:schemeClr val="lt1"/>
                          </a:solidFill>
                          <a:latin typeface="Calibri" pitchFamily="34" charset="0"/>
                          <a:ea typeface="+mn-ea"/>
                          <a:cs typeface="+mn-cs"/>
                        </a:rPr>
                        <a:t>Οι δεξιότητες του ερευνητή ΙΙΙ</a:t>
                      </a:r>
                      <a:endParaRPr lang="el-GR" sz="2000" dirty="0">
                        <a:latin typeface="Calibri" pitchFamily="34" charset="0"/>
                      </a:endParaRPr>
                    </a:p>
                  </a:txBody>
                  <a:tcPr marL="91443" marR="91443" marT="42785" marB="42785"/>
                </a:tc>
                <a:tc hMerge="1">
                  <a:txBody>
                    <a:bodyPr/>
                    <a:lstStyle/>
                    <a:p>
                      <a:endParaRPr lang="el-GR" dirty="0"/>
                    </a:p>
                  </a:txBody>
                  <a:tcPr/>
                </a:tc>
                <a:extLst>
                  <a:ext uri="{0D108BD9-81ED-4DB2-BD59-A6C34878D82A}">
                    <a16:rowId xmlns:a16="http://schemas.microsoft.com/office/drawing/2014/main" val="10000"/>
                  </a:ext>
                </a:extLst>
              </a:tr>
              <a:tr h="4278501">
                <a:tc>
                  <a:txBody>
                    <a:bodyPr/>
                    <a:lstStyle/>
                    <a:p>
                      <a:pPr marL="180975" indent="-180975">
                        <a:buFont typeface="Arial" pitchFamily="34" charset="0"/>
                        <a:buChar char="•"/>
                      </a:pPr>
                      <a:endParaRPr kumimoji="0" lang="el-GR" sz="2000" kern="1200" baseline="0" dirty="0">
                        <a:solidFill>
                          <a:schemeClr val="dk1"/>
                        </a:solidFill>
                        <a:latin typeface="Calibri" pitchFamily="34" charset="0"/>
                        <a:ea typeface="+mn-ea"/>
                        <a:cs typeface="+mn-cs"/>
                      </a:endParaRPr>
                    </a:p>
                    <a:p>
                      <a:pPr marL="180975" indent="-180975">
                        <a:buFont typeface="Arial" pitchFamily="34" charset="0"/>
                        <a:buChar char="•"/>
                      </a:pPr>
                      <a:r>
                        <a:rPr kumimoji="0" lang="el-GR" sz="2000" b="1" kern="1200" baseline="0" dirty="0">
                          <a:solidFill>
                            <a:schemeClr val="dk1"/>
                          </a:solidFill>
                          <a:latin typeface="Calibri" pitchFamily="34" charset="0"/>
                          <a:ea typeface="+mn-ea"/>
                          <a:cs typeface="+mn-cs"/>
                        </a:rPr>
                        <a:t>Κινήσεις, συμπεριφορά </a:t>
                      </a:r>
                    </a:p>
                    <a:p>
                      <a:pPr marL="361950" indent="-361950">
                        <a:buFont typeface="Wingdings" pitchFamily="2" charset="2"/>
                        <a:buChar char="ü"/>
                      </a:pPr>
                      <a:r>
                        <a:rPr kumimoji="0" lang="el-GR" sz="2000" kern="1200" baseline="0" dirty="0">
                          <a:solidFill>
                            <a:schemeClr val="dk1"/>
                          </a:solidFill>
                          <a:latin typeface="Calibri" pitchFamily="34" charset="0"/>
                          <a:ea typeface="+mn-ea"/>
                          <a:cs typeface="+mn-cs"/>
                        </a:rPr>
                        <a:t>Η ικανότητα του ερευνητή να αλληλεπιδρά </a:t>
                      </a:r>
                    </a:p>
                    <a:p>
                      <a:pPr marL="361950" indent="-361950">
                        <a:buFont typeface="Wingdings" pitchFamily="2" charset="2"/>
                        <a:buChar char="ü"/>
                      </a:pPr>
                      <a:r>
                        <a:rPr kumimoji="0" lang="el-GR" sz="2000" kern="1200" baseline="0" dirty="0">
                          <a:solidFill>
                            <a:schemeClr val="dk1"/>
                          </a:solidFill>
                          <a:latin typeface="Calibri" pitchFamily="34" charset="0"/>
                          <a:ea typeface="+mn-ea"/>
                          <a:cs typeface="+mn-cs"/>
                        </a:rPr>
                        <a:t>Γλώσσα του σώματος, τόνος της φωνής, εκφράσεις προσώπου </a:t>
                      </a:r>
                    </a:p>
                    <a:p>
                      <a:pPr marL="180975" indent="-180975">
                        <a:buFont typeface="Arial" pitchFamily="34" charset="0"/>
                        <a:buChar char="•"/>
                      </a:pPr>
                      <a:r>
                        <a:rPr kumimoji="0" lang="el-GR" sz="2000" b="1" kern="1200" baseline="0" dirty="0">
                          <a:solidFill>
                            <a:schemeClr val="dk1"/>
                          </a:solidFill>
                          <a:latin typeface="Calibri" pitchFamily="34" charset="0"/>
                          <a:ea typeface="+mn-ea"/>
                          <a:cs typeface="+mn-cs"/>
                        </a:rPr>
                        <a:t>Όταν δεν καταλαβαίνουμε κάτι </a:t>
                      </a:r>
                    </a:p>
                    <a:p>
                      <a:pPr marL="361950" indent="-361950">
                        <a:buFont typeface="Wingdings" pitchFamily="2" charset="2"/>
                        <a:buChar char="ü"/>
                      </a:pPr>
                      <a:r>
                        <a:rPr kumimoji="0" lang="el-GR" sz="2000" kern="1200" baseline="0" dirty="0">
                          <a:solidFill>
                            <a:schemeClr val="dk1"/>
                          </a:solidFill>
                          <a:latin typeface="Calibri" pitchFamily="34" charset="0"/>
                          <a:ea typeface="+mn-ea"/>
                          <a:cs typeface="+mn-cs"/>
                        </a:rPr>
                        <a:t>Επαναλαμβάνουμε μορφοποιημένες τις απαντήσεις του ερωτώμενου </a:t>
                      </a:r>
                    </a:p>
                    <a:p>
                      <a:pPr marL="361950" indent="-361950">
                        <a:buFont typeface="Wingdings" pitchFamily="2" charset="2"/>
                        <a:buChar char="ü"/>
                      </a:pPr>
                      <a:r>
                        <a:rPr kumimoji="0" lang="el-GR" sz="2000" kern="1200" baseline="0" dirty="0">
                          <a:solidFill>
                            <a:schemeClr val="dk1"/>
                          </a:solidFill>
                          <a:latin typeface="Calibri" pitchFamily="34" charset="0"/>
                          <a:ea typeface="+mn-ea"/>
                          <a:cs typeface="+mn-cs"/>
                        </a:rPr>
                        <a:t>Ζητάμε επιπλέον επεξηγήσεις </a:t>
                      </a:r>
                    </a:p>
                    <a:p>
                      <a:pPr marL="180975" indent="-180975">
                        <a:buFont typeface="Arial" pitchFamily="34" charset="0"/>
                        <a:buChar char="•"/>
                      </a:pPr>
                      <a:r>
                        <a:rPr kumimoji="0" lang="el-GR" sz="2000" b="1" kern="1200" baseline="0" dirty="0">
                          <a:solidFill>
                            <a:schemeClr val="dk1"/>
                          </a:solidFill>
                          <a:latin typeface="Calibri" pitchFamily="34" charset="0"/>
                          <a:ea typeface="+mn-ea"/>
                          <a:cs typeface="+mn-cs"/>
                        </a:rPr>
                        <a:t>Υποβοηθούμε τη ροή της συζήτησης </a:t>
                      </a:r>
                    </a:p>
                    <a:p>
                      <a:pPr marL="180975" indent="-180975">
                        <a:buFont typeface="Arial" pitchFamily="34" charset="0"/>
                        <a:buChar char="•"/>
                      </a:pPr>
                      <a:endParaRPr kumimoji="0" lang="el-GR" sz="2000" kern="1200" baseline="0" dirty="0">
                        <a:solidFill>
                          <a:schemeClr val="dk1"/>
                        </a:solidFill>
                        <a:latin typeface="Calibri" pitchFamily="34" charset="0"/>
                        <a:ea typeface="+mn-ea"/>
                        <a:cs typeface="+mn-cs"/>
                      </a:endParaRPr>
                    </a:p>
                  </a:txBody>
                  <a:tcPr marL="91443" marR="91443" marT="42785" marB="42785"/>
                </a:tc>
                <a:tc>
                  <a:txBody>
                    <a:bodyPr/>
                    <a:lstStyle/>
                    <a:p>
                      <a:endParaRPr kumimoji="0" lang="el-GR" sz="2000" kern="1200" baseline="0" dirty="0">
                        <a:solidFill>
                          <a:schemeClr val="dk1"/>
                        </a:solidFill>
                        <a:latin typeface="Calibri" pitchFamily="34" charset="0"/>
                        <a:ea typeface="+mn-ea"/>
                        <a:cs typeface="+mn-cs"/>
                      </a:endParaRPr>
                    </a:p>
                    <a:p>
                      <a:pPr marL="180975" indent="-180975">
                        <a:buFont typeface="Arial" pitchFamily="34" charset="0"/>
                        <a:buChar char="•"/>
                      </a:pPr>
                      <a:r>
                        <a:rPr kumimoji="0" lang="el-GR" sz="2000" b="1" kern="1200" baseline="0" dirty="0">
                          <a:solidFill>
                            <a:schemeClr val="dk1"/>
                          </a:solidFill>
                          <a:latin typeface="Calibri" pitchFamily="34" charset="0"/>
                          <a:ea typeface="+mn-ea"/>
                          <a:cs typeface="+mn-cs"/>
                        </a:rPr>
                        <a:t>Έχουμε στο μυαλό μας το σχέδιο της συνέντευξης για τυχόν παραλήψεις </a:t>
                      </a:r>
                    </a:p>
                    <a:p>
                      <a:pPr marL="180975" indent="-180975">
                        <a:buFont typeface="Arial" pitchFamily="34" charset="0"/>
                        <a:buChar char="•"/>
                      </a:pPr>
                      <a:r>
                        <a:rPr kumimoji="0" lang="el-GR" sz="2000" b="1" kern="1200" baseline="0" dirty="0">
                          <a:solidFill>
                            <a:schemeClr val="dk1"/>
                          </a:solidFill>
                          <a:latin typeface="Calibri" pitchFamily="34" charset="0"/>
                          <a:ea typeface="+mn-ea"/>
                          <a:cs typeface="+mn-cs"/>
                        </a:rPr>
                        <a:t>Αφήνουμε μικρά χρονικά διαστήματα σιωπής </a:t>
                      </a:r>
                    </a:p>
                    <a:p>
                      <a:pPr marL="361950" indent="-361950">
                        <a:buFont typeface="Wingdings" pitchFamily="2" charset="2"/>
                        <a:buChar char="ü"/>
                      </a:pPr>
                      <a:r>
                        <a:rPr kumimoji="0" lang="el-GR" sz="2000" kern="1200" baseline="0" dirty="0">
                          <a:solidFill>
                            <a:schemeClr val="dk1"/>
                          </a:solidFill>
                          <a:latin typeface="Calibri" pitchFamily="34" charset="0"/>
                          <a:ea typeface="+mn-ea"/>
                          <a:cs typeface="+mn-cs"/>
                        </a:rPr>
                        <a:t>Επιτρέπουν στον ερωτώμενο να συγκεντρώσει τις σκέψεις του </a:t>
                      </a:r>
                    </a:p>
                    <a:p>
                      <a:pPr marL="361950" indent="-361950">
                        <a:buFont typeface="Wingdings" pitchFamily="2" charset="2"/>
                        <a:buChar char="ü"/>
                      </a:pPr>
                      <a:r>
                        <a:rPr kumimoji="0" lang="el-GR" sz="2000" kern="1200" baseline="0" dirty="0">
                          <a:solidFill>
                            <a:schemeClr val="dk1"/>
                          </a:solidFill>
                          <a:latin typeface="Calibri" pitchFamily="34" charset="0"/>
                          <a:ea typeface="+mn-ea"/>
                          <a:cs typeface="+mn-cs"/>
                        </a:rPr>
                        <a:t>Επιτρέπουν στον ερωτώμενο να μορφοποιήσει και να δομήσει τις απαντήσεις του (της) </a:t>
                      </a:r>
                    </a:p>
                    <a:p>
                      <a:pPr marL="180975" indent="-180975">
                        <a:buFont typeface="Arial" pitchFamily="34" charset="0"/>
                        <a:buChar char="•"/>
                      </a:pPr>
                      <a:endParaRPr kumimoji="0" lang="el-GR" sz="2000" kern="1200" baseline="0" dirty="0">
                        <a:solidFill>
                          <a:schemeClr val="dk1"/>
                        </a:solidFill>
                        <a:latin typeface="Calibri" pitchFamily="34" charset="0"/>
                        <a:ea typeface="+mn-ea"/>
                        <a:cs typeface="+mn-cs"/>
                      </a:endParaRPr>
                    </a:p>
                  </a:txBody>
                  <a:tcPr marL="91443" marR="91443" marT="42785" marB="42785"/>
                </a:tc>
                <a:extLst>
                  <a:ext uri="{0D108BD9-81ED-4DB2-BD59-A6C34878D82A}">
                    <a16:rowId xmlns:a16="http://schemas.microsoft.com/office/drawing/2014/main" val="10001"/>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802DF03E-022F-4CC3-9A43-BD3B7CE8FF23}"/>
              </a:ext>
            </a:extLst>
          </p:cNvPr>
          <p:cNvSpPr>
            <a:spLocks noGrp="1"/>
          </p:cNvSpPr>
          <p:nvPr>
            <p:ph sz="quarter" idx="1"/>
          </p:nvPr>
        </p:nvSpPr>
        <p:spPr>
          <a:xfrm>
            <a:off x="301625" y="1527175"/>
            <a:ext cx="8504238" cy="4854575"/>
          </a:xfrm>
        </p:spPr>
        <p:txBody>
          <a:bodyPr/>
          <a:lstStyle/>
          <a:p>
            <a:r>
              <a:rPr lang="el-GR" altLang="el-GR" sz="2400" b="1">
                <a:solidFill>
                  <a:srgbClr val="C00000"/>
                </a:solidFill>
                <a:latin typeface="Calibri" panose="020F0502020204030204" pitchFamily="34" charset="0"/>
              </a:rPr>
              <a:t>Κλείνοντας τη συνέντευξη </a:t>
            </a:r>
          </a:p>
          <a:p>
            <a:pPr lvl="1"/>
            <a:r>
              <a:rPr lang="el-GR" altLang="el-GR">
                <a:latin typeface="Calibri" panose="020F0502020204030204" pitchFamily="34" charset="0"/>
              </a:rPr>
              <a:t>Ο ερευνητής στο τέλος της συνέντευξης θα πρέπει να </a:t>
            </a:r>
          </a:p>
          <a:p>
            <a:pPr lvl="2"/>
            <a:r>
              <a:rPr lang="el-GR" altLang="el-GR" sz="2200">
                <a:latin typeface="Calibri" panose="020F0502020204030204" pitchFamily="34" charset="0"/>
              </a:rPr>
              <a:t>ρωτήσει αν κάτι αγνοήθηκε ή παραμελήθηκε </a:t>
            </a:r>
          </a:p>
          <a:p>
            <a:pPr lvl="2"/>
            <a:r>
              <a:rPr lang="el-GR" altLang="el-GR" sz="2200">
                <a:latin typeface="Calibri" panose="020F0502020204030204" pitchFamily="34" charset="0"/>
              </a:rPr>
              <a:t>αν ο ερωτώμενος θέλει να προσθέσει κάτι </a:t>
            </a:r>
          </a:p>
          <a:p>
            <a:pPr lvl="2"/>
            <a:r>
              <a:rPr lang="el-GR" altLang="el-GR" sz="2200">
                <a:latin typeface="Calibri" panose="020F0502020204030204" pitchFamily="34" charset="0"/>
              </a:rPr>
              <a:t>συγκεντρώσει και να αναδείξει τα σημαντικά θέματα που έχουν συζητηθεί </a:t>
            </a:r>
          </a:p>
          <a:p>
            <a:pPr lvl="2"/>
            <a:r>
              <a:rPr lang="el-GR" altLang="el-GR" sz="2200">
                <a:latin typeface="Calibri" panose="020F0502020204030204" pitchFamily="34" charset="0"/>
              </a:rPr>
              <a:t>Ελέγξει αν κατανόησε σωστά αυτά που απαντήθηκαν από τους ερωτώμενους </a:t>
            </a:r>
          </a:p>
          <a:p>
            <a:pPr lvl="2"/>
            <a:r>
              <a:rPr lang="el-GR" altLang="el-GR" sz="2200">
                <a:latin typeface="Calibri" panose="020F0502020204030204" pitchFamily="34" charset="0"/>
              </a:rPr>
              <a:t>Καταλάβει πότε είναι η στιγμή να σταματήσει </a:t>
            </a:r>
          </a:p>
          <a:p>
            <a:pPr lvl="3"/>
            <a:r>
              <a:rPr lang="el-GR" altLang="el-GR" sz="2200">
                <a:latin typeface="Calibri" panose="020F0502020204030204" pitchFamily="34" charset="0"/>
              </a:rPr>
              <a:t>Λεκτική, μη λεκτική επικοινωνία </a:t>
            </a:r>
          </a:p>
          <a:p>
            <a:pPr lvl="3"/>
            <a:r>
              <a:rPr lang="el-GR" altLang="el-GR" sz="2200">
                <a:latin typeface="Calibri" panose="020F0502020204030204" pitchFamily="34" charset="0"/>
              </a:rPr>
              <a:t>Κούραση </a:t>
            </a:r>
          </a:p>
          <a:p>
            <a:pPr lvl="3"/>
            <a:r>
              <a:rPr lang="el-GR" altLang="el-GR" sz="2200">
                <a:latin typeface="Calibri" panose="020F0502020204030204" pitchFamily="34" charset="0"/>
              </a:rPr>
              <a:t>Αδυναμία του συμμετέχοντος να επικεντρωθεί στο θέμα </a:t>
            </a:r>
          </a:p>
          <a:p>
            <a:endParaRPr lang="el-GR" altLang="el-GR" sz="2200">
              <a:latin typeface="Calibri" panose="020F0502020204030204" pitchFamily="34" charset="0"/>
            </a:endParaRPr>
          </a:p>
        </p:txBody>
      </p:sp>
      <p:sp>
        <p:nvSpPr>
          <p:cNvPr id="71683" name="Slide Number Placeholder 3">
            <a:extLst>
              <a:ext uri="{FF2B5EF4-FFF2-40B4-BE49-F238E27FC236}">
                <a16:creationId xmlns:a16="http://schemas.microsoft.com/office/drawing/2014/main" id="{B14DFF24-21BC-41C6-9F03-C60AD1809B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890056AF-D48E-47DB-9266-115634D6B3B7}" type="slidenum">
              <a:rPr lang="el-GR" altLang="el-GR" sz="1600">
                <a:solidFill>
                  <a:srgbClr val="7B9899"/>
                </a:solidFill>
                <a:latin typeface="Tahoma" panose="020B0604030504040204" pitchFamily="34" charset="0"/>
              </a:rPr>
              <a:pPr>
                <a:spcBef>
                  <a:spcPct val="0"/>
                </a:spcBef>
                <a:buClrTx/>
                <a:buSzTx/>
                <a:buFontTx/>
                <a:buNone/>
              </a:pPr>
              <a:t>67</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E03C3A0D-456B-4DE6-8162-4BB208C8789F}"/>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9/12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a:extLst>
              <a:ext uri="{FF2B5EF4-FFF2-40B4-BE49-F238E27FC236}">
                <a16:creationId xmlns:a16="http://schemas.microsoft.com/office/drawing/2014/main" id="{34444E04-568D-4196-B0B4-C20018DFB213}"/>
              </a:ext>
            </a:extLst>
          </p:cNvPr>
          <p:cNvSpPr>
            <a:spLocks noGrp="1"/>
          </p:cNvSpPr>
          <p:nvPr>
            <p:ph sz="quarter" idx="1"/>
          </p:nvPr>
        </p:nvSpPr>
        <p:spPr>
          <a:xfrm>
            <a:off x="301625" y="1527175"/>
            <a:ext cx="8504238" cy="4572000"/>
          </a:xfrm>
        </p:spPr>
        <p:txBody>
          <a:bodyPr/>
          <a:lstStyle/>
          <a:p>
            <a:r>
              <a:rPr lang="el-GR" altLang="el-GR" sz="2200" b="1">
                <a:solidFill>
                  <a:srgbClr val="C00000"/>
                </a:solidFill>
                <a:latin typeface="Calibri" panose="020F0502020204030204" pitchFamily="34" charset="0"/>
              </a:rPr>
              <a:t>Μετά τη συνέντευξη </a:t>
            </a:r>
          </a:p>
          <a:p>
            <a:r>
              <a:rPr lang="el-GR" altLang="el-GR" sz="2200">
                <a:latin typeface="Calibri" panose="020F0502020204030204" pitchFamily="34" charset="0"/>
              </a:rPr>
              <a:t>Μετά τη συνέντευξη ο ερευνητής πρέπει να </a:t>
            </a:r>
          </a:p>
          <a:p>
            <a:pPr lvl="1"/>
            <a:r>
              <a:rPr lang="el-GR" altLang="el-GR">
                <a:latin typeface="Calibri" panose="020F0502020204030204" pitchFamily="34" charset="0"/>
              </a:rPr>
              <a:t>Επανεξετάσει τις σημειώσεις ή το συντομότερο δυνατό να προετοιμάσει λεπτομερείς σημειώσεις </a:t>
            </a:r>
          </a:p>
          <a:p>
            <a:pPr lvl="1"/>
            <a:r>
              <a:rPr lang="el-GR" altLang="el-GR">
                <a:latin typeface="Calibri" panose="020F0502020204030204" pitchFamily="34" charset="0"/>
              </a:rPr>
              <a:t>Ετοιμάσει μια περίληψη των αποτελεσμάτων της κάθε συνέντευξης, το συντομότερο δυνατό </a:t>
            </a:r>
          </a:p>
          <a:p>
            <a:pPr lvl="1"/>
            <a:r>
              <a:rPr lang="el-GR" altLang="el-GR">
                <a:latin typeface="Calibri" panose="020F0502020204030204" pitchFamily="34" charset="0"/>
              </a:rPr>
              <a:t>Στείλει ευχαριστήριο σημείωμα στον ερωτώμενο </a:t>
            </a:r>
          </a:p>
          <a:p>
            <a:pPr lvl="2"/>
            <a:r>
              <a:rPr lang="el-GR" altLang="el-GR" sz="2200">
                <a:latin typeface="Calibri" panose="020F0502020204030204" pitchFamily="34" charset="0"/>
              </a:rPr>
              <a:t>κάνει μια καλή εντύπωση, ιδίως στις περιπτώσεις που μπορεί να χρειαστεί μια δεύτερη συνέντευξη </a:t>
            </a:r>
          </a:p>
          <a:p>
            <a:r>
              <a:rPr lang="el-GR" altLang="el-GR" sz="2200">
                <a:latin typeface="Calibri" panose="020F0502020204030204" pitchFamily="34" charset="0"/>
              </a:rPr>
              <a:t>Αν χρειάζεστε επιβεβαίωση των γεγονότων ή πρόσθετες πληροφορίες, δοκιμάστε να χρησιμοποιήσετε e-mail </a:t>
            </a:r>
          </a:p>
          <a:p>
            <a:endParaRPr lang="el-GR" altLang="el-GR" sz="2200">
              <a:latin typeface="Calibri" panose="020F0502020204030204" pitchFamily="34" charset="0"/>
            </a:endParaRPr>
          </a:p>
        </p:txBody>
      </p:sp>
      <p:sp>
        <p:nvSpPr>
          <p:cNvPr id="72707" name="Slide Number Placeholder 3">
            <a:extLst>
              <a:ext uri="{FF2B5EF4-FFF2-40B4-BE49-F238E27FC236}">
                <a16:creationId xmlns:a16="http://schemas.microsoft.com/office/drawing/2014/main" id="{E94C274B-7576-4384-AD99-5131046CB0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2DB996CB-4C24-4B6F-9025-44346F441D38}" type="slidenum">
              <a:rPr lang="el-GR" altLang="el-GR" sz="1600">
                <a:solidFill>
                  <a:srgbClr val="7B9899"/>
                </a:solidFill>
                <a:latin typeface="Tahoma" panose="020B0604030504040204" pitchFamily="34" charset="0"/>
              </a:rPr>
              <a:pPr>
                <a:spcBef>
                  <a:spcPct val="0"/>
                </a:spcBef>
                <a:buClrTx/>
                <a:buSzTx/>
                <a:buFontTx/>
                <a:buNone/>
              </a:pPr>
              <a:t>68</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B98383C5-C9B6-4EB4-8F81-EF0ED383721F}"/>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10/12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0F41AF9-2F99-4A35-86D0-8F745DE93990}"/>
              </a:ext>
            </a:extLst>
          </p:cNvPr>
          <p:cNvGraphicFramePr>
            <a:graphicFrameLocks noGrp="1"/>
          </p:cNvGraphicFramePr>
          <p:nvPr>
            <p:ph sz="quarter" idx="1"/>
          </p:nvPr>
        </p:nvGraphicFramePr>
        <p:xfrm>
          <a:off x="107950" y="1527175"/>
          <a:ext cx="9036050" cy="4632888"/>
        </p:xfrm>
        <a:graphic>
          <a:graphicData uri="http://schemas.openxmlformats.org/drawingml/2006/table">
            <a:tbl>
              <a:tblPr firstRow="1" bandRow="1">
                <a:tableStyleId>{5C22544A-7EE6-4342-B048-85BDC9FD1C3A}</a:tableStyleId>
              </a:tblPr>
              <a:tblGrid>
                <a:gridCol w="4518025">
                  <a:extLst>
                    <a:ext uri="{9D8B030D-6E8A-4147-A177-3AD203B41FA5}">
                      <a16:colId xmlns:a16="http://schemas.microsoft.com/office/drawing/2014/main" val="20000"/>
                    </a:ext>
                  </a:extLst>
                </a:gridCol>
                <a:gridCol w="4518025">
                  <a:extLst>
                    <a:ext uri="{9D8B030D-6E8A-4147-A177-3AD203B41FA5}">
                      <a16:colId xmlns:a16="http://schemas.microsoft.com/office/drawing/2014/main" val="20001"/>
                    </a:ext>
                  </a:extLst>
                </a:gridCol>
              </a:tblGrid>
              <a:tr h="426653">
                <a:tc gridSpan="2">
                  <a:txBody>
                    <a:bodyPr/>
                    <a:lstStyle/>
                    <a:p>
                      <a:pPr algn="ctr"/>
                      <a:r>
                        <a:rPr kumimoji="0" lang="el-GR" sz="2200" b="1" kern="1200" baseline="0" dirty="0">
                          <a:solidFill>
                            <a:schemeClr val="lt1"/>
                          </a:solidFill>
                          <a:latin typeface="Calibri" pitchFamily="34" charset="0"/>
                          <a:ea typeface="+mn-ea"/>
                          <a:cs typeface="+mn-cs"/>
                        </a:rPr>
                        <a:t>Μαγνητοσκόπηση συνεντεύξεων </a:t>
                      </a:r>
                      <a:endParaRPr lang="el-GR" sz="2200" dirty="0">
                        <a:latin typeface="Calibri" pitchFamily="34" charset="0"/>
                      </a:endParaRPr>
                    </a:p>
                  </a:txBody>
                  <a:tcPr marL="91435" marR="91435" marT="45708" marB="45708"/>
                </a:tc>
                <a:tc hMerge="1">
                  <a:txBody>
                    <a:bodyPr/>
                    <a:lstStyle/>
                    <a:p>
                      <a:endParaRPr lang="el-GR" dirty="0"/>
                    </a:p>
                  </a:txBody>
                  <a:tcPr/>
                </a:tc>
                <a:extLst>
                  <a:ext uri="{0D108BD9-81ED-4DB2-BD59-A6C34878D82A}">
                    <a16:rowId xmlns:a16="http://schemas.microsoft.com/office/drawing/2014/main" val="10000"/>
                  </a:ext>
                </a:extLst>
              </a:tr>
              <a:tr h="426653">
                <a:tc>
                  <a:txBody>
                    <a:bodyPr/>
                    <a:lstStyle/>
                    <a:p>
                      <a:pPr algn="ctr"/>
                      <a:r>
                        <a:rPr lang="el-GR" sz="2200" b="1" dirty="0">
                          <a:latin typeface="Calibri" pitchFamily="34" charset="0"/>
                        </a:rPr>
                        <a:t>Πλεονεκτήματα</a:t>
                      </a:r>
                    </a:p>
                  </a:txBody>
                  <a:tcPr marL="91435" marR="91435" marT="45708" marB="45708"/>
                </a:tc>
                <a:tc>
                  <a:txBody>
                    <a:bodyPr/>
                    <a:lstStyle/>
                    <a:p>
                      <a:pPr algn="ctr"/>
                      <a:r>
                        <a:rPr lang="el-GR" sz="2200" b="1" dirty="0">
                          <a:latin typeface="Calibri" pitchFamily="34" charset="0"/>
                        </a:rPr>
                        <a:t>Μειονεκτήματα</a:t>
                      </a:r>
                    </a:p>
                  </a:txBody>
                  <a:tcPr marL="91435" marR="91435" marT="45708" marB="45708"/>
                </a:tc>
                <a:extLst>
                  <a:ext uri="{0D108BD9-81ED-4DB2-BD59-A6C34878D82A}">
                    <a16:rowId xmlns:a16="http://schemas.microsoft.com/office/drawing/2014/main" val="10001"/>
                  </a:ext>
                </a:extLst>
              </a:tr>
              <a:tr h="3779019">
                <a:tc>
                  <a:txBody>
                    <a:bodyPr/>
                    <a:lstStyle/>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Ακριβή δεδομένα </a:t>
                      </a:r>
                    </a:p>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Μπορούμε να ακούσουμε και να ξανακούσουμε την κασέτα </a:t>
                      </a:r>
                    </a:p>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Μπορούμε να χρησιμοποιήσουμε προτάσεις και λόγια των ερωτώμενων </a:t>
                      </a:r>
                    </a:p>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Τα δεδομένα μπορούν να χρησιμοποιηθούν από άλλους ερευνητές </a:t>
                      </a:r>
                    </a:p>
                    <a:p>
                      <a:endParaRPr lang="el-GR" sz="2200" dirty="0">
                        <a:latin typeface="Calibri" pitchFamily="34" charset="0"/>
                      </a:endParaRPr>
                    </a:p>
                  </a:txBody>
                  <a:tcPr marL="91435" marR="91435" marT="45708" marB="45708"/>
                </a:tc>
                <a:tc>
                  <a:txBody>
                    <a:bodyPr/>
                    <a:lstStyle/>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Η μαγνητοσκόπηση μπορεί να επηρεάσει τον ερωτώμενο </a:t>
                      </a:r>
                    </a:p>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Ο ερωτώμενος μπορεί να νοιώσει άσχημα </a:t>
                      </a:r>
                    </a:p>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Μπορεί να υπάρξουν τεχνικά προβλήματα </a:t>
                      </a:r>
                    </a:p>
                    <a:p>
                      <a:pPr marL="361950" indent="-361950">
                        <a:buFont typeface="Arial" pitchFamily="34" charset="0"/>
                        <a:buChar char="•"/>
                      </a:pPr>
                      <a:r>
                        <a:rPr kumimoji="0" lang="el-GR" sz="2200" kern="1200" baseline="0" dirty="0">
                          <a:solidFill>
                            <a:schemeClr val="dk1"/>
                          </a:solidFill>
                          <a:latin typeface="Calibri" pitchFamily="34" charset="0"/>
                          <a:ea typeface="+mn-ea"/>
                          <a:cs typeface="+mn-cs"/>
                        </a:rPr>
                        <a:t>Χρειάζεται να μεταγράψουμε τις συνεντεύξεις </a:t>
                      </a:r>
                    </a:p>
                    <a:p>
                      <a:pPr marL="534988" indent="-534988">
                        <a:buFont typeface="Wingdings" pitchFamily="2" charset="2"/>
                        <a:buChar char="ü"/>
                      </a:pPr>
                      <a:r>
                        <a:rPr kumimoji="0" lang="el-GR" sz="2200" kern="1200" baseline="0" dirty="0">
                          <a:solidFill>
                            <a:schemeClr val="dk1"/>
                          </a:solidFill>
                          <a:latin typeface="Calibri" pitchFamily="34" charset="0"/>
                          <a:ea typeface="+mn-ea"/>
                          <a:cs typeface="+mn-cs"/>
                        </a:rPr>
                        <a:t>Χρονοβόρα διαδικασία </a:t>
                      </a:r>
                    </a:p>
                    <a:p>
                      <a:pPr marL="534988" indent="-534988">
                        <a:buFont typeface="Wingdings" pitchFamily="2" charset="2"/>
                        <a:buChar char="ü"/>
                      </a:pPr>
                      <a:r>
                        <a:rPr kumimoji="0" lang="el-GR" sz="2200" kern="1200" baseline="0" dirty="0">
                          <a:solidFill>
                            <a:schemeClr val="dk1"/>
                          </a:solidFill>
                          <a:latin typeface="Calibri" pitchFamily="34" charset="0"/>
                          <a:ea typeface="+mn-ea"/>
                          <a:cs typeface="+mn-cs"/>
                        </a:rPr>
                        <a:t>Χρειαζόμαστε δημοσιογραφικό μαγνητόφωνο </a:t>
                      </a:r>
                    </a:p>
                  </a:txBody>
                  <a:tcPr marL="91435" marR="91435" marT="45708" marB="45708"/>
                </a:tc>
                <a:extLst>
                  <a:ext uri="{0D108BD9-81ED-4DB2-BD59-A6C34878D82A}">
                    <a16:rowId xmlns:a16="http://schemas.microsoft.com/office/drawing/2014/main" val="10002"/>
                  </a:ext>
                </a:extLst>
              </a:tr>
            </a:tbl>
          </a:graphicData>
        </a:graphic>
      </p:graphicFrame>
      <p:sp>
        <p:nvSpPr>
          <p:cNvPr id="73743" name="Slide Number Placeholder 3">
            <a:extLst>
              <a:ext uri="{FF2B5EF4-FFF2-40B4-BE49-F238E27FC236}">
                <a16:creationId xmlns:a16="http://schemas.microsoft.com/office/drawing/2014/main" id="{318C2AFB-3E1D-4C78-8D38-A637346F1D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DC4A2220-44DF-4871-8269-53A4B96142B8}" type="slidenum">
              <a:rPr lang="el-GR" altLang="el-GR" sz="1600">
                <a:solidFill>
                  <a:srgbClr val="7B9899"/>
                </a:solidFill>
                <a:latin typeface="Tahoma" panose="020B0604030504040204" pitchFamily="34" charset="0"/>
              </a:rPr>
              <a:pPr>
                <a:spcBef>
                  <a:spcPct val="0"/>
                </a:spcBef>
                <a:buClrTx/>
                <a:buSzTx/>
                <a:buFontTx/>
                <a:buNone/>
              </a:pPr>
              <a:t>69</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D46FD9FF-C372-4AC2-B01A-BB335007FE43}"/>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11/12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Ενότητες πληροφόρησης: 4/5</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F60F2E59-D492-4A6E-8036-7442959A6643}" type="slidenum">
              <a:rPr lang="el-GR" smtClean="0"/>
              <a:pPr>
                <a:defRPr/>
              </a:pPr>
              <a:t>7</a:t>
            </a:fld>
            <a:endParaRPr lang="el-GR"/>
          </a:p>
        </p:txBody>
      </p:sp>
      <p:sp>
        <p:nvSpPr>
          <p:cNvPr id="15364" name="Content Placeholder 2"/>
          <p:cNvSpPr>
            <a:spLocks noGrp="1"/>
          </p:cNvSpPr>
          <p:nvPr>
            <p:ph sz="quarter" idx="1"/>
          </p:nvPr>
        </p:nvSpPr>
        <p:spPr>
          <a:xfrm>
            <a:off x="0" y="1412777"/>
            <a:ext cx="9144000" cy="5112567"/>
          </a:xfrm>
        </p:spPr>
        <p:txBody>
          <a:bodyPr/>
          <a:lstStyle/>
          <a:p>
            <a:pPr marL="182563" indent="-182563">
              <a:defRPr/>
            </a:pPr>
            <a:r>
              <a:rPr lang="el-GR" sz="2200" b="1" dirty="0">
                <a:solidFill>
                  <a:srgbClr val="C00000"/>
                </a:solidFill>
                <a:latin typeface="Calibri" pitchFamily="34" charset="0"/>
              </a:rPr>
              <a:t>Στρατηγική σε επίπεδο μονάδας</a:t>
            </a:r>
            <a:r>
              <a:rPr lang="el-GR" sz="2200" dirty="0">
                <a:solidFill>
                  <a:srgbClr val="C00000"/>
                </a:solidFill>
                <a:latin typeface="Calibri" pitchFamily="34" charset="0"/>
              </a:rPr>
              <a:t> </a:t>
            </a:r>
            <a:r>
              <a:rPr lang="el-GR" sz="2200" dirty="0">
                <a:latin typeface="Calibri" pitchFamily="34" charset="0"/>
              </a:rPr>
              <a:t>(</a:t>
            </a:r>
            <a:r>
              <a:rPr lang="en-US" sz="2200" dirty="0">
                <a:latin typeface="Calibri" pitchFamily="34" charset="0"/>
              </a:rPr>
              <a:t>business</a:t>
            </a:r>
            <a:r>
              <a:rPr lang="el-GR" sz="2200" dirty="0">
                <a:latin typeface="Calibri" pitchFamily="34" charset="0"/>
              </a:rPr>
              <a:t>-</a:t>
            </a:r>
            <a:r>
              <a:rPr lang="en-US" sz="2200" dirty="0">
                <a:latin typeface="Calibri" pitchFamily="34" charset="0"/>
              </a:rPr>
              <a:t>level strategy</a:t>
            </a:r>
            <a:r>
              <a:rPr lang="el-GR" sz="2200" dirty="0">
                <a:latin typeface="Calibri" pitchFamily="34" charset="0"/>
              </a:rPr>
              <a:t>), ή </a:t>
            </a:r>
            <a:r>
              <a:rPr lang="el-GR" sz="2200" b="1" i="1" dirty="0">
                <a:solidFill>
                  <a:srgbClr val="0070C0"/>
                </a:solidFill>
                <a:latin typeface="Calibri" pitchFamily="34" charset="0"/>
              </a:rPr>
              <a:t>επιχειρηματική στρατηγική</a:t>
            </a:r>
            <a:r>
              <a:rPr lang="el-GR" sz="2200" b="1" dirty="0">
                <a:solidFill>
                  <a:srgbClr val="0070C0"/>
                </a:solidFill>
                <a:latin typeface="Calibri" pitchFamily="34" charset="0"/>
              </a:rPr>
              <a:t> </a:t>
            </a:r>
            <a:r>
              <a:rPr lang="el-GR" sz="2200" dirty="0">
                <a:latin typeface="Calibri" pitchFamily="34" charset="0"/>
              </a:rPr>
              <a:t>(</a:t>
            </a:r>
            <a:r>
              <a:rPr lang="en-US" sz="2200" dirty="0">
                <a:latin typeface="Calibri" pitchFamily="34" charset="0"/>
              </a:rPr>
              <a:t>business strategy</a:t>
            </a:r>
            <a:r>
              <a:rPr lang="el-GR" sz="2200" dirty="0">
                <a:latin typeface="Calibri" pitchFamily="34" charset="0"/>
              </a:rPr>
              <a:t>): αναφέρεται στη στρατηγική μιας επιχειρηματικής μονάδας στον οργανισμό, και ασχολείται με τις αποφάσεις και δραστηριότητες που αποσκοπούν να κάνουν την επιχειρηματική αυτή μονάδα περισσότερο ανταγωνιστική. Διακρίνονται (</a:t>
            </a:r>
            <a:r>
              <a:rPr lang="el-GR" sz="2200" b="1" dirty="0">
                <a:solidFill>
                  <a:srgbClr val="C00000"/>
                </a:solidFill>
                <a:latin typeface="Calibri" pitchFamily="34" charset="0"/>
              </a:rPr>
              <a:t>κατά </a:t>
            </a:r>
            <a:r>
              <a:rPr lang="en-US" sz="2200" b="1" dirty="0">
                <a:solidFill>
                  <a:srgbClr val="C00000"/>
                </a:solidFill>
                <a:latin typeface="Calibri" pitchFamily="34" charset="0"/>
              </a:rPr>
              <a:t>Porter</a:t>
            </a:r>
            <a:r>
              <a:rPr lang="en-US" sz="2200" dirty="0">
                <a:latin typeface="Calibri" pitchFamily="34" charset="0"/>
              </a:rPr>
              <a:t>)</a:t>
            </a:r>
            <a:r>
              <a:rPr lang="el-GR" sz="2200" dirty="0">
                <a:latin typeface="Calibri" pitchFamily="34" charset="0"/>
              </a:rPr>
              <a:t>:</a:t>
            </a:r>
          </a:p>
          <a:p>
            <a:pPr marL="357188" indent="-357188">
              <a:defRPr/>
            </a:pPr>
            <a:r>
              <a:rPr lang="el-GR" sz="2200" b="1" dirty="0">
                <a:solidFill>
                  <a:srgbClr val="0070C0"/>
                </a:solidFill>
                <a:latin typeface="Calibri" pitchFamily="34" charset="0"/>
              </a:rPr>
              <a:t>Στρατηγικές χαμηλού κόστους</a:t>
            </a:r>
          </a:p>
          <a:p>
            <a:pPr marL="357188" indent="-357188">
              <a:defRPr/>
            </a:pPr>
            <a:r>
              <a:rPr lang="el-GR" sz="2200" b="1" dirty="0">
                <a:solidFill>
                  <a:srgbClr val="0070C0"/>
                </a:solidFill>
                <a:latin typeface="Calibri" pitchFamily="34" charset="0"/>
              </a:rPr>
              <a:t>Στρατηγικές καινοτομίας</a:t>
            </a:r>
          </a:p>
          <a:p>
            <a:pPr marL="357188" indent="-357188">
              <a:defRPr/>
            </a:pPr>
            <a:r>
              <a:rPr lang="el-GR" sz="2200" b="1" dirty="0">
                <a:solidFill>
                  <a:srgbClr val="0070C0"/>
                </a:solidFill>
                <a:latin typeface="Calibri" pitchFamily="34" charset="0"/>
              </a:rPr>
              <a:t>Στρατηγικές ποιότητας</a:t>
            </a:r>
            <a:endParaRPr lang="el-GR" sz="2200" dirty="0">
              <a:latin typeface="Calibri" pitchFamily="34" charset="0"/>
            </a:endParaRPr>
          </a:p>
          <a:p>
            <a:pPr marL="182563" indent="-182563">
              <a:defRPr/>
            </a:pPr>
            <a:endParaRPr lang="el-GR" sz="2200" b="1" dirty="0">
              <a:solidFill>
                <a:srgbClr val="C00000"/>
              </a:solidFill>
              <a:latin typeface="Calibri" pitchFamily="34" charset="0"/>
            </a:endParaRPr>
          </a:p>
          <a:p>
            <a:pPr marL="182563" indent="-182563">
              <a:defRPr/>
            </a:pPr>
            <a:r>
              <a:rPr lang="el-GR" sz="2200" b="1" dirty="0">
                <a:solidFill>
                  <a:srgbClr val="C00000"/>
                </a:solidFill>
                <a:latin typeface="Calibri" pitchFamily="34" charset="0"/>
              </a:rPr>
              <a:t>Στρατηγική σε λειτουργικό επίπεδο</a:t>
            </a:r>
            <a:r>
              <a:rPr lang="el-GR" sz="2200" dirty="0">
                <a:solidFill>
                  <a:srgbClr val="C00000"/>
                </a:solidFill>
                <a:latin typeface="Calibri" pitchFamily="34" charset="0"/>
              </a:rPr>
              <a:t> </a:t>
            </a:r>
            <a:r>
              <a:rPr lang="el-GR" sz="2200" dirty="0">
                <a:latin typeface="Calibri" pitchFamily="34" charset="0"/>
              </a:rPr>
              <a:t>(</a:t>
            </a:r>
            <a:r>
              <a:rPr lang="en-US" sz="2200" dirty="0">
                <a:latin typeface="Calibri" pitchFamily="34" charset="0"/>
              </a:rPr>
              <a:t>functional</a:t>
            </a:r>
            <a:r>
              <a:rPr lang="el-GR" sz="2200" dirty="0">
                <a:latin typeface="Calibri" pitchFamily="34" charset="0"/>
              </a:rPr>
              <a:t>-</a:t>
            </a:r>
            <a:r>
              <a:rPr lang="en-US" sz="2200" dirty="0">
                <a:latin typeface="Calibri" pitchFamily="34" charset="0"/>
              </a:rPr>
              <a:t>level strategy</a:t>
            </a:r>
            <a:r>
              <a:rPr lang="el-GR" sz="2200" dirty="0">
                <a:latin typeface="Calibri" pitchFamily="34" charset="0"/>
              </a:rPr>
              <a:t>): Αναφέρεται στις </a:t>
            </a:r>
            <a:r>
              <a:rPr lang="el-GR" sz="2200" b="1" dirty="0">
                <a:solidFill>
                  <a:srgbClr val="0070C0"/>
                </a:solidFill>
                <a:latin typeface="Calibri" pitchFamily="34" charset="0"/>
              </a:rPr>
              <a:t>φιλοσοφίες, πολιτικές και πρακτικές</a:t>
            </a:r>
            <a:r>
              <a:rPr lang="el-GR" sz="2200" dirty="0">
                <a:latin typeface="Calibri" pitchFamily="34" charset="0"/>
              </a:rPr>
              <a:t>, οι οποίες υποστηρίζουν τις σημαντικότερες λειτουργίες (π.χ., παραγωγή, χρηματοοικονομικά, </a:t>
            </a:r>
            <a:r>
              <a:rPr lang="el-GR" sz="2200" b="1" dirty="0">
                <a:solidFill>
                  <a:srgbClr val="C00000"/>
                </a:solidFill>
                <a:latin typeface="Calibri" pitchFamily="34" charset="0"/>
              </a:rPr>
              <a:t>ανθρώπινους πόρους</a:t>
            </a:r>
            <a:r>
              <a:rPr lang="el-GR" sz="2200" dirty="0">
                <a:latin typeface="Calibri" pitchFamily="34" charset="0"/>
              </a:rPr>
              <a:t>, μάρκετινγκ, έρευνα και ανάπτυξη) μέσα στην επιχειρηματική μονάδα. </a:t>
            </a:r>
          </a:p>
          <a:p>
            <a:pPr marL="457200" indent="-457200">
              <a:defRPr/>
            </a:pPr>
            <a:endParaRPr lang="el-GR" sz="2200" dirty="0">
              <a:latin typeface="Calibri"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id="{62C965F7-0B0E-4530-BABE-ED3122A7F07E}"/>
              </a:ext>
            </a:extLst>
          </p:cNvPr>
          <p:cNvSpPr>
            <a:spLocks noGrp="1"/>
          </p:cNvSpPr>
          <p:nvPr>
            <p:ph sz="quarter" idx="1"/>
          </p:nvPr>
        </p:nvSpPr>
        <p:spPr>
          <a:xfrm>
            <a:off x="301625" y="1527175"/>
            <a:ext cx="8504238" cy="4572000"/>
          </a:xfrm>
        </p:spPr>
        <p:txBody>
          <a:bodyPr/>
          <a:lstStyle/>
          <a:p>
            <a:endParaRPr lang="el-GR" altLang="el-GR" sz="2400">
              <a:latin typeface="Calibri" panose="020F0502020204030204" pitchFamily="34" charset="0"/>
            </a:endParaRPr>
          </a:p>
          <a:p>
            <a:r>
              <a:rPr lang="el-GR" altLang="el-GR" sz="2400" b="1">
                <a:solidFill>
                  <a:srgbClr val="C00000"/>
                </a:solidFill>
                <a:latin typeface="Calibri" panose="020F0502020204030204" pitchFamily="34" charset="0"/>
              </a:rPr>
              <a:t>Προβλήματα που αφορούν τις συνεντεύξεις </a:t>
            </a:r>
          </a:p>
          <a:p>
            <a:endParaRPr lang="el-GR" altLang="el-GR" sz="2400">
              <a:latin typeface="Calibri" panose="020F0502020204030204" pitchFamily="34" charset="0"/>
            </a:endParaRPr>
          </a:p>
          <a:p>
            <a:r>
              <a:rPr lang="el-GR" altLang="el-GR" sz="2400">
                <a:latin typeface="Calibri" panose="020F0502020204030204" pitchFamily="34" charset="0"/>
              </a:rPr>
              <a:t>Προβλήματα αξιοπιστίας </a:t>
            </a:r>
          </a:p>
          <a:p>
            <a:r>
              <a:rPr lang="el-GR" altLang="el-GR" sz="2400">
                <a:latin typeface="Calibri" panose="020F0502020204030204" pitchFamily="34" charset="0"/>
              </a:rPr>
              <a:t>Ο ερευνητής ή ο ερωτώμενος μπορεί να επηρεάσει τη διαδικασία </a:t>
            </a:r>
          </a:p>
          <a:p>
            <a:r>
              <a:rPr lang="el-GR" altLang="el-GR" sz="2400">
                <a:latin typeface="Calibri" panose="020F0502020204030204" pitchFamily="34" charset="0"/>
              </a:rPr>
              <a:t>Προβλήματα γενίκευσης των αποτελεσμάτων </a:t>
            </a:r>
          </a:p>
          <a:p>
            <a:pPr lvl="1"/>
            <a:r>
              <a:rPr lang="el-GR" altLang="el-GR" sz="2400">
                <a:latin typeface="Calibri" panose="020F0502020204030204" pitchFamily="34" charset="0"/>
              </a:rPr>
              <a:t>Πρέπει να αιτιολογήσω την επιλογή του δείγματος </a:t>
            </a:r>
          </a:p>
          <a:p>
            <a:endParaRPr lang="el-GR" altLang="el-GR" sz="2400">
              <a:latin typeface="Calibri" panose="020F0502020204030204" pitchFamily="34" charset="0"/>
            </a:endParaRPr>
          </a:p>
        </p:txBody>
      </p:sp>
      <p:sp>
        <p:nvSpPr>
          <p:cNvPr id="74755" name="Slide Number Placeholder 3">
            <a:extLst>
              <a:ext uri="{FF2B5EF4-FFF2-40B4-BE49-F238E27FC236}">
                <a16:creationId xmlns:a16="http://schemas.microsoft.com/office/drawing/2014/main" id="{5C6904BE-BE46-44A9-A8D9-90DE274B6A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02D247C7-B356-4D59-A61C-3AAE2F6FE32E}" type="slidenum">
              <a:rPr lang="el-GR" altLang="el-GR" sz="1600">
                <a:solidFill>
                  <a:srgbClr val="7B9899"/>
                </a:solidFill>
                <a:latin typeface="Tahoma" panose="020B0604030504040204" pitchFamily="34" charset="0"/>
              </a:rPr>
              <a:pPr>
                <a:spcBef>
                  <a:spcPct val="0"/>
                </a:spcBef>
                <a:buClrTx/>
                <a:buSzTx/>
                <a:buFontTx/>
                <a:buNone/>
              </a:pPr>
              <a:t>70</a:t>
            </a:fld>
            <a:endParaRPr lang="el-GR" altLang="el-GR" sz="1600">
              <a:solidFill>
                <a:srgbClr val="7B9899"/>
              </a:solidFill>
              <a:latin typeface="Tahoma" panose="020B0604030504040204" pitchFamily="34" charset="0"/>
            </a:endParaRPr>
          </a:p>
        </p:txBody>
      </p:sp>
      <p:sp>
        <p:nvSpPr>
          <p:cNvPr id="5" name="Title 1">
            <a:extLst>
              <a:ext uri="{FF2B5EF4-FFF2-40B4-BE49-F238E27FC236}">
                <a16:creationId xmlns:a16="http://schemas.microsoft.com/office/drawing/2014/main" id="{ADDE285C-E0BE-480C-86C9-609B408A9E87}"/>
              </a:ext>
            </a:extLst>
          </p:cNvPr>
          <p:cNvSpPr>
            <a:spLocks noGrp="1"/>
          </p:cNvSpPr>
          <p:nvPr>
            <p:ph type="title"/>
          </p:nvPr>
        </p:nvSpPr>
        <p:spPr>
          <a:xfrm>
            <a:off x="301625" y="228600"/>
            <a:ext cx="8534400" cy="752475"/>
          </a:xfrm>
        </p:spPr>
        <p:txBody>
          <a:bodyPr/>
          <a:lstStyle/>
          <a:p>
            <a:pPr>
              <a:defRPr/>
            </a:pPr>
            <a:r>
              <a:rPr lang="el-GR" sz="3000" b="1" dirty="0">
                <a:latin typeface="Calibri" pitchFamily="34" charset="0"/>
              </a:rPr>
              <a:t>ΔΙΑΔΙΚΑΣΙΑ ΣΥΝΕΝΤΕΥΞΗΣ: 12/12</a:t>
            </a:r>
            <a:br>
              <a:rPr lang="el-GR" sz="3000" b="1" dirty="0">
                <a:latin typeface="Calibri" pitchFamily="34" charset="0"/>
              </a:rPr>
            </a:br>
            <a:r>
              <a:rPr lang="el-GR" sz="1800" dirty="0">
                <a:latin typeface="Calibri" pitchFamily="34" charset="0"/>
              </a:rPr>
              <a:t>(Ζαφειρίου, Γ., 2019)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38914CC-FF48-49EE-A460-23777317AE41}"/>
              </a:ext>
            </a:extLst>
          </p:cNvPr>
          <p:cNvSpPr>
            <a:spLocks noGrp="1"/>
          </p:cNvSpPr>
          <p:nvPr>
            <p:ph type="title"/>
          </p:nvPr>
        </p:nvSpPr>
        <p:spPr/>
        <p:txBody>
          <a:bodyPr/>
          <a:lstStyle/>
          <a:p>
            <a:pPr eaLnBrk="1" hangingPunct="1"/>
            <a:r>
              <a:rPr lang="el-GR" altLang="el-GR" b="1" dirty="0">
                <a:solidFill>
                  <a:srgbClr val="7B9899"/>
                </a:solidFill>
                <a:latin typeface="Calibri" panose="020F0502020204030204" pitchFamily="34" charset="0"/>
              </a:rPr>
              <a:t>Βιβλιογραφία 1</a:t>
            </a:r>
          </a:p>
        </p:txBody>
      </p:sp>
      <p:sp>
        <p:nvSpPr>
          <p:cNvPr id="107523" name="Slide Number Placeholder 5">
            <a:extLst>
              <a:ext uri="{FF2B5EF4-FFF2-40B4-BE49-F238E27FC236}">
                <a16:creationId xmlns:a16="http://schemas.microsoft.com/office/drawing/2014/main" id="{6D4588D3-7C79-4473-985E-060F7E62B2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DB342C3B-6FB4-428F-B4D5-2B09AC332B26}" type="slidenum">
              <a:rPr lang="el-GR" altLang="el-GR" sz="1600">
                <a:solidFill>
                  <a:srgbClr val="7B9899"/>
                </a:solidFill>
                <a:latin typeface="Calibri" panose="020F0502020204030204" pitchFamily="34" charset="0"/>
              </a:rPr>
              <a:pPr>
                <a:spcBef>
                  <a:spcPct val="0"/>
                </a:spcBef>
                <a:buClrTx/>
                <a:buSzTx/>
                <a:buFontTx/>
                <a:buNone/>
              </a:pPr>
              <a:t>71</a:t>
            </a:fld>
            <a:endParaRPr lang="el-GR" altLang="el-GR" sz="1600">
              <a:solidFill>
                <a:srgbClr val="7B9899"/>
              </a:solidFill>
              <a:latin typeface="Calibri" panose="020F0502020204030204" pitchFamily="34" charset="0"/>
            </a:endParaRPr>
          </a:p>
        </p:txBody>
      </p:sp>
      <p:sp>
        <p:nvSpPr>
          <p:cNvPr id="107524" name="Text Box 338">
            <a:extLst>
              <a:ext uri="{FF2B5EF4-FFF2-40B4-BE49-F238E27FC236}">
                <a16:creationId xmlns:a16="http://schemas.microsoft.com/office/drawing/2014/main" id="{D6016D3E-178D-4205-AE8E-859DDC599D11}"/>
              </a:ext>
            </a:extLst>
          </p:cNvPr>
          <p:cNvSpPr txBox="1">
            <a:spLocks noChangeArrowheads="1"/>
          </p:cNvSpPr>
          <p:nvPr/>
        </p:nvSpPr>
        <p:spPr bwMode="auto">
          <a:xfrm>
            <a:off x="107950" y="1590675"/>
            <a:ext cx="90360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AutoNum type="arabicPeriod"/>
            </a:pPr>
            <a:r>
              <a:rPr lang="en-US" altLang="el-GR" sz="1800" dirty="0">
                <a:latin typeface="Calibri" panose="020F0502020204030204" pitchFamily="34" charset="0"/>
              </a:rPr>
              <a:t>Cooper, D.R. and Schindler, P.S. (2014) </a:t>
            </a:r>
            <a:r>
              <a:rPr lang="en-US" altLang="el-GR" sz="1800" i="1" dirty="0">
                <a:latin typeface="Calibri" panose="020F0502020204030204" pitchFamily="34" charset="0"/>
              </a:rPr>
              <a:t>Business research methods</a:t>
            </a:r>
            <a:r>
              <a:rPr lang="en-US" altLang="el-GR" sz="1800" dirty="0">
                <a:latin typeface="Calibri" panose="020F0502020204030204" pitchFamily="34" charset="0"/>
              </a:rPr>
              <a:t>. 12</a:t>
            </a:r>
            <a:r>
              <a:rPr lang="en-US" altLang="el-GR" sz="1800" baseline="30000" dirty="0">
                <a:latin typeface="Calibri" panose="020F0502020204030204" pitchFamily="34" charset="0"/>
              </a:rPr>
              <a:t>th</a:t>
            </a:r>
            <a:r>
              <a:rPr lang="en-US" altLang="el-GR" sz="1800" dirty="0">
                <a:latin typeface="Calibri" panose="020F0502020204030204" pitchFamily="34" charset="0"/>
              </a:rPr>
              <a:t> ed. New York: McGraw – Hill. </a:t>
            </a:r>
          </a:p>
          <a:p>
            <a:pPr eaLnBrk="1" hangingPunct="1">
              <a:spcBef>
                <a:spcPct val="0"/>
              </a:spcBef>
              <a:buClrTx/>
              <a:buSzTx/>
              <a:buFontTx/>
              <a:buAutoNum type="arabicPeriod"/>
            </a:pPr>
            <a:r>
              <a:rPr lang="el-GR" altLang="el-GR" sz="1800" dirty="0">
                <a:latin typeface="Calibri" panose="020F0502020204030204" pitchFamily="34" charset="0"/>
              </a:rPr>
              <a:t>Δημητριάδη, Ζ.Σ. (2000) </a:t>
            </a:r>
            <a:r>
              <a:rPr lang="el-GR" altLang="el-GR" sz="1800" i="1" dirty="0">
                <a:latin typeface="Calibri" panose="020F0502020204030204" pitchFamily="34" charset="0"/>
              </a:rPr>
              <a:t>Μεθοδολογία Επιχειρηματικής Έρευνας. </a:t>
            </a:r>
            <a:r>
              <a:rPr lang="el-GR" altLang="el-GR" sz="1800" dirty="0">
                <a:latin typeface="Calibri" panose="020F0502020204030204" pitchFamily="34" charset="0"/>
              </a:rPr>
              <a:t>Αθήνα: </a:t>
            </a:r>
            <a:r>
              <a:rPr lang="en-US" altLang="el-GR" sz="1800" i="1" dirty="0" err="1">
                <a:latin typeface="Calibri" panose="020F0502020204030204" pitchFamily="34" charset="0"/>
              </a:rPr>
              <a:t>Interbooks</a:t>
            </a:r>
            <a:r>
              <a:rPr lang="en-US" altLang="el-GR" sz="1800" i="1" dirty="0">
                <a:latin typeface="Calibri" panose="020F0502020204030204" pitchFamily="34" charset="0"/>
              </a:rPr>
              <a:t>.</a:t>
            </a:r>
            <a:endParaRPr lang="en-US" altLang="el-GR" sz="1800" dirty="0">
              <a:latin typeface="Calibri" panose="020F0502020204030204" pitchFamily="34" charset="0"/>
            </a:endParaRPr>
          </a:p>
          <a:p>
            <a:pPr eaLnBrk="1" hangingPunct="1">
              <a:spcBef>
                <a:spcPct val="0"/>
              </a:spcBef>
              <a:buClrTx/>
              <a:buSzTx/>
              <a:buFontTx/>
              <a:buAutoNum type="arabicPeriod"/>
            </a:pPr>
            <a:r>
              <a:rPr lang="en-US" altLang="el-GR" sz="1800" dirty="0" err="1">
                <a:latin typeface="Calibri" panose="020F0502020204030204" pitchFamily="34" charset="0"/>
              </a:rPr>
              <a:t>Dudovskiy</a:t>
            </a:r>
            <a:r>
              <a:rPr lang="en-US" altLang="el-GR" sz="1800" dirty="0">
                <a:latin typeface="Calibri" panose="020F0502020204030204" pitchFamily="34" charset="0"/>
              </a:rPr>
              <a:t>, J. (2016) The ultimate guide for writing a dissertation in business studies: A step-by-step assistance. https://research-methodology.net/about-us/ebook/</a:t>
            </a:r>
          </a:p>
          <a:p>
            <a:pPr eaLnBrk="1" hangingPunct="1">
              <a:spcBef>
                <a:spcPct val="0"/>
              </a:spcBef>
              <a:buClrTx/>
              <a:buSzTx/>
              <a:buFontTx/>
              <a:buAutoNum type="arabicPeriod"/>
            </a:pPr>
            <a:r>
              <a:rPr lang="en-US" altLang="el-GR" sz="1800" dirty="0">
                <a:latin typeface="Calibri" panose="020F0502020204030204" pitchFamily="34" charset="0"/>
              </a:rPr>
              <a:t>Emory, W.C. and Cooper, D.R. (1991) </a:t>
            </a:r>
            <a:r>
              <a:rPr lang="en-US" altLang="el-GR" sz="1800" i="1" dirty="0">
                <a:latin typeface="Calibri" panose="020F0502020204030204" pitchFamily="34" charset="0"/>
              </a:rPr>
              <a:t>Business research methods. </a:t>
            </a:r>
            <a:r>
              <a:rPr lang="en-US" altLang="el-GR" sz="1800" dirty="0">
                <a:latin typeface="Calibri" panose="020F0502020204030204" pitchFamily="34" charset="0"/>
              </a:rPr>
              <a:t>Homewood, Ill.: Irwin.</a:t>
            </a:r>
            <a:endParaRPr lang="el-GR" altLang="el-GR" sz="1800" dirty="0">
              <a:latin typeface="Calibri" panose="020F0502020204030204" pitchFamily="34" charset="0"/>
            </a:endParaRPr>
          </a:p>
          <a:p>
            <a:pPr eaLnBrk="1" hangingPunct="1">
              <a:spcBef>
                <a:spcPct val="0"/>
              </a:spcBef>
              <a:buClrTx/>
              <a:buSzTx/>
              <a:buFontTx/>
              <a:buAutoNum type="arabicPeriod"/>
            </a:pPr>
            <a:r>
              <a:rPr lang="en-US" altLang="el-GR" sz="1800" dirty="0">
                <a:latin typeface="Calibri" panose="020F0502020204030204" pitchFamily="34" charset="0"/>
              </a:rPr>
              <a:t>Frankfort-</a:t>
            </a:r>
            <a:r>
              <a:rPr lang="en-US" altLang="el-GR" sz="1800" dirty="0" err="1">
                <a:latin typeface="Calibri" panose="020F0502020204030204" pitchFamily="34" charset="0"/>
              </a:rPr>
              <a:t>Nachmias</a:t>
            </a:r>
            <a:r>
              <a:rPr lang="en-US" altLang="el-GR" sz="1800" dirty="0">
                <a:latin typeface="Calibri" panose="020F0502020204030204" pitchFamily="34" charset="0"/>
              </a:rPr>
              <a:t>, C. and </a:t>
            </a:r>
            <a:r>
              <a:rPr lang="en-US" altLang="el-GR" sz="1800" dirty="0" err="1">
                <a:latin typeface="Calibri" panose="020F0502020204030204" pitchFamily="34" charset="0"/>
              </a:rPr>
              <a:t>Nachmias</a:t>
            </a:r>
            <a:r>
              <a:rPr lang="en-US" altLang="el-GR" sz="1800" dirty="0">
                <a:latin typeface="Calibri" panose="020F0502020204030204" pitchFamily="34" charset="0"/>
              </a:rPr>
              <a:t>, D. (1996) </a:t>
            </a:r>
            <a:r>
              <a:rPr lang="en-US" altLang="el-GR" sz="1800" i="1" dirty="0">
                <a:latin typeface="Calibri" panose="020F0502020204030204" pitchFamily="34" charset="0"/>
              </a:rPr>
              <a:t>Research methods in the social sciences. </a:t>
            </a:r>
            <a:r>
              <a:rPr lang="en-US" altLang="el-GR" sz="1800" dirty="0">
                <a:latin typeface="Calibri" panose="020F0502020204030204" pitchFamily="34" charset="0"/>
              </a:rPr>
              <a:t>5th ed. New York: St. Martin’s Press.</a:t>
            </a:r>
          </a:p>
          <a:p>
            <a:pPr eaLnBrk="1" hangingPunct="1">
              <a:spcBef>
                <a:spcPct val="0"/>
              </a:spcBef>
              <a:buClrTx/>
              <a:buSzTx/>
              <a:buFontTx/>
              <a:buAutoNum type="arabicPeriod"/>
            </a:pPr>
            <a:r>
              <a:rPr lang="en-US" altLang="el-GR" sz="1800" dirty="0">
                <a:latin typeface="Calibri" panose="020F0502020204030204" pitchFamily="34" charset="0"/>
              </a:rPr>
              <a:t>Jackson, W. (1995) </a:t>
            </a:r>
            <a:r>
              <a:rPr lang="en-US" altLang="el-GR" sz="1800" i="1" dirty="0">
                <a:latin typeface="Calibri" panose="020F0502020204030204" pitchFamily="34" charset="0"/>
              </a:rPr>
              <a:t>Methods: Doing social research. </a:t>
            </a:r>
            <a:r>
              <a:rPr lang="en-US" altLang="el-GR" sz="1800" dirty="0">
                <a:latin typeface="Calibri" panose="020F0502020204030204" pitchFamily="34" charset="0"/>
              </a:rPr>
              <a:t>Scarborough: Prentice Hall Canada.</a:t>
            </a:r>
          </a:p>
          <a:p>
            <a:pPr eaLnBrk="1" hangingPunct="1">
              <a:spcBef>
                <a:spcPct val="0"/>
              </a:spcBef>
              <a:buClrTx/>
              <a:buSzTx/>
              <a:buFontTx/>
              <a:buAutoNum type="arabicPeriod"/>
            </a:pPr>
            <a:r>
              <a:rPr lang="en-US" altLang="el-GR" sz="1800" dirty="0">
                <a:latin typeface="Calibri" panose="020F0502020204030204" pitchFamily="34" charset="0"/>
              </a:rPr>
              <a:t>Saunders, M., Lewis, P. and Thornhill, A. (2009) </a:t>
            </a:r>
            <a:r>
              <a:rPr lang="en-US" altLang="el-GR" sz="1800" i="1" dirty="0">
                <a:latin typeface="Calibri" panose="020F0502020204030204" pitchFamily="34" charset="0"/>
              </a:rPr>
              <a:t>Research methods for business students. 5</a:t>
            </a:r>
            <a:r>
              <a:rPr lang="en-US" altLang="el-GR" sz="1800" baseline="30000" dirty="0">
                <a:latin typeface="Calibri" panose="020F0502020204030204" pitchFamily="34" charset="0"/>
              </a:rPr>
              <a:t>th</a:t>
            </a:r>
            <a:r>
              <a:rPr lang="en-US" altLang="el-GR" sz="1800" dirty="0">
                <a:latin typeface="Calibri" panose="020F0502020204030204" pitchFamily="34" charset="0"/>
              </a:rPr>
              <a:t> ed. Harlow: Prentice Hall.</a:t>
            </a:r>
            <a:endParaRPr lang="el-GR" altLang="el-GR" sz="1800" dirty="0">
              <a:latin typeface="Calibri" panose="020F0502020204030204" pitchFamily="34" charset="0"/>
            </a:endParaRPr>
          </a:p>
          <a:p>
            <a:pPr eaLnBrk="1" hangingPunct="1">
              <a:spcBef>
                <a:spcPct val="0"/>
              </a:spcBef>
              <a:buClrTx/>
              <a:buSzTx/>
              <a:buFontTx/>
              <a:buAutoNum type="arabicPeriod"/>
            </a:pPr>
            <a:r>
              <a:rPr lang="en-US" altLang="el-GR" sz="1800" dirty="0">
                <a:latin typeface="Calibri" panose="020F0502020204030204" pitchFamily="34" charset="0"/>
              </a:rPr>
              <a:t>Sekaran, U. (2003) </a:t>
            </a:r>
            <a:r>
              <a:rPr lang="en-US" altLang="el-GR" sz="1800" i="1" dirty="0">
                <a:latin typeface="Calibri" panose="020F0502020204030204" pitchFamily="34" charset="0"/>
              </a:rPr>
              <a:t>Research methods for business: A skill building approach.</a:t>
            </a:r>
            <a:r>
              <a:rPr lang="en-US" altLang="el-GR" sz="1800" dirty="0">
                <a:latin typeface="Calibri" panose="020F0502020204030204" pitchFamily="34" charset="0"/>
              </a:rPr>
              <a:t> 4</a:t>
            </a:r>
            <a:r>
              <a:rPr lang="en-US" altLang="el-GR" sz="1800" baseline="30000" dirty="0">
                <a:latin typeface="Calibri" panose="020F0502020204030204" pitchFamily="34" charset="0"/>
              </a:rPr>
              <a:t>nd</a:t>
            </a:r>
            <a:r>
              <a:rPr lang="en-US" altLang="el-GR" sz="1800" dirty="0">
                <a:latin typeface="Calibri" panose="020F0502020204030204" pitchFamily="34" charset="0"/>
              </a:rPr>
              <a:t> ed. New York: John Wiley.</a:t>
            </a:r>
            <a:endParaRPr lang="el-GR" altLang="el-GR" sz="1800" dirty="0">
              <a:latin typeface="Calibri" panose="020F0502020204030204" pitchFamily="34" charset="0"/>
            </a:endParaRPr>
          </a:p>
          <a:p>
            <a:pPr eaLnBrk="1" hangingPunct="1">
              <a:spcBef>
                <a:spcPct val="0"/>
              </a:spcBef>
              <a:buClrTx/>
              <a:buSzTx/>
              <a:buFontTx/>
              <a:buAutoNum type="arabicPeriod"/>
            </a:pPr>
            <a:r>
              <a:rPr lang="en-US" altLang="el-GR" sz="1800" dirty="0">
                <a:latin typeface="Calibri" panose="020F0502020204030204" pitchFamily="34" charset="0"/>
              </a:rPr>
              <a:t>SPSS INC. (2007) </a:t>
            </a:r>
            <a:r>
              <a:rPr lang="en-US" altLang="el-GR" sz="1800" i="1" dirty="0">
                <a:latin typeface="Calibri" panose="020F0502020204030204" pitchFamily="34" charset="0"/>
              </a:rPr>
              <a:t>SPSS Base 16.0 User’s Guide</a:t>
            </a:r>
            <a:r>
              <a:rPr lang="en-US" altLang="el-GR" sz="1800" dirty="0">
                <a:latin typeface="Calibri" panose="020F0502020204030204" pitchFamily="34" charset="0"/>
              </a:rPr>
              <a:t>. Chicago: SPSS Inc.</a:t>
            </a:r>
            <a:endParaRPr lang="el-GR" altLang="el-GR" sz="1800" dirty="0">
              <a:latin typeface="Calibri" panose="020F0502020204030204" pitchFamily="34" charset="0"/>
            </a:endParaRPr>
          </a:p>
          <a:p>
            <a:pPr eaLnBrk="1" hangingPunct="1">
              <a:spcBef>
                <a:spcPct val="0"/>
              </a:spcBef>
              <a:buClrTx/>
              <a:buSzTx/>
              <a:buFontTx/>
              <a:buAutoNum type="arabicPeriod"/>
            </a:pPr>
            <a:r>
              <a:rPr lang="en-US" altLang="el-GR" sz="1800" dirty="0">
                <a:latin typeface="Calibri" panose="020F0502020204030204" pitchFamily="34" charset="0"/>
              </a:rPr>
              <a:t>Quinlan, Ch., </a:t>
            </a:r>
            <a:r>
              <a:rPr lang="en-US" altLang="el-GR" sz="1800" dirty="0" err="1">
                <a:latin typeface="Calibri" panose="020F0502020204030204" pitchFamily="34" charset="0"/>
              </a:rPr>
              <a:t>Babin</a:t>
            </a:r>
            <a:r>
              <a:rPr lang="en-US" altLang="el-GR" sz="1800" dirty="0">
                <a:latin typeface="Calibri" panose="020F0502020204030204" pitchFamily="34" charset="0"/>
              </a:rPr>
              <a:t>, B., Griffin, C.M. and </a:t>
            </a:r>
            <a:r>
              <a:rPr lang="en-US" altLang="el-GR" sz="1800" dirty="0" err="1">
                <a:latin typeface="Calibri" panose="020F0502020204030204" pitchFamily="34" charset="0"/>
              </a:rPr>
              <a:t>Zikmund</a:t>
            </a:r>
            <a:r>
              <a:rPr lang="en-US" altLang="el-GR" sz="1800" dirty="0">
                <a:latin typeface="Calibri" panose="020F0502020204030204" pitchFamily="34" charset="0"/>
              </a:rPr>
              <a:t>, W.G. (2017) </a:t>
            </a:r>
            <a:r>
              <a:rPr lang="el-GR" altLang="el-GR" sz="1800" dirty="0">
                <a:latin typeface="Calibri" panose="020F0502020204030204" pitchFamily="34" charset="0"/>
              </a:rPr>
              <a:t>Μέθοδοι Επιχειρηματικής Έρευνας. </a:t>
            </a:r>
            <a:r>
              <a:rPr lang="en-US" altLang="el-GR" sz="1800" dirty="0">
                <a:latin typeface="Calibri" panose="020F0502020204030204" pitchFamily="34" charset="0"/>
              </a:rPr>
              <a:t>Nicosia: Broken Hill.</a:t>
            </a:r>
            <a:endParaRPr lang="el-GR" altLang="el-GR" sz="1800" dirty="0">
              <a:latin typeface="Calibri" panose="020F0502020204030204" pitchFamily="34" charset="0"/>
            </a:endParaRPr>
          </a:p>
          <a:p>
            <a:pPr eaLnBrk="1" hangingPunct="1">
              <a:spcBef>
                <a:spcPct val="0"/>
              </a:spcBef>
              <a:buClrTx/>
              <a:buSzTx/>
              <a:buFontTx/>
              <a:buAutoNum type="arabicPeriod"/>
            </a:pPr>
            <a:r>
              <a:rPr lang="el-GR" altLang="el-GR" sz="1800" dirty="0">
                <a:latin typeface="Calibri" panose="020F0502020204030204" pitchFamily="34" charset="0"/>
              </a:rPr>
              <a:t>Ζαφειρόπουλος, Κ. (2005) </a:t>
            </a:r>
            <a:r>
              <a:rPr lang="el-GR" altLang="el-GR" sz="1800" i="1" dirty="0">
                <a:latin typeface="Calibri" panose="020F0502020204030204" pitchFamily="34" charset="0"/>
              </a:rPr>
              <a:t>Πώς γίνεται μια επιστημονική εργασία; Επιστημονική έρευνα και συγγραφή εργασιών. </a:t>
            </a:r>
            <a:r>
              <a:rPr lang="el-GR" altLang="el-GR" sz="1800" dirty="0">
                <a:latin typeface="Calibri" panose="020F0502020204030204" pitchFamily="34" charset="0"/>
              </a:rPr>
              <a:t>Αθήνα: Εκδόσεις Κριτική.</a:t>
            </a:r>
            <a:endParaRPr lang="en-US" altLang="el-GR" sz="1800" dirty="0">
              <a:latin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333375"/>
            <a:ext cx="8229600" cy="574675"/>
          </a:xfrm>
        </p:spPr>
        <p:txBody>
          <a:bodyPr/>
          <a:lstStyle/>
          <a:p>
            <a:pPr eaLnBrk="1" hangingPunct="1"/>
            <a:r>
              <a:rPr lang="el-GR" sz="3200" b="1" dirty="0">
                <a:solidFill>
                  <a:srgbClr val="7B9899"/>
                </a:solidFill>
                <a:latin typeface="Calibri" pitchFamily="34" charset="0"/>
              </a:rPr>
              <a:t>Βιβλιογραφία 2</a:t>
            </a:r>
          </a:p>
        </p:txBody>
      </p:sp>
      <p:sp>
        <p:nvSpPr>
          <p:cNvPr id="55298" name="Slide Number Placeholder 5"/>
          <p:cNvSpPr>
            <a:spLocks noGrp="1"/>
          </p:cNvSpPr>
          <p:nvPr>
            <p:ph type="sldNum" sz="quarter" idx="12"/>
          </p:nvPr>
        </p:nvSpPr>
        <p:spPr/>
        <p:txBody>
          <a:bodyPr/>
          <a:lstStyle/>
          <a:p>
            <a:pPr>
              <a:defRPr/>
            </a:pPr>
            <a:fld id="{D142EB49-E6FF-42B8-96A1-1222D5F611CD}" type="slidenum">
              <a:rPr lang="el-GR"/>
              <a:pPr>
                <a:defRPr/>
              </a:pPr>
              <a:t>72</a:t>
            </a:fld>
            <a:endParaRPr lang="el-GR"/>
          </a:p>
        </p:txBody>
      </p:sp>
      <p:sp>
        <p:nvSpPr>
          <p:cNvPr id="40964" name="Rectangle 3"/>
          <p:cNvSpPr>
            <a:spLocks noGrp="1" noChangeArrowheads="1"/>
          </p:cNvSpPr>
          <p:nvPr>
            <p:ph sz="quarter" idx="1"/>
          </p:nvPr>
        </p:nvSpPr>
        <p:spPr>
          <a:xfrm>
            <a:off x="107504" y="1412776"/>
            <a:ext cx="8856984" cy="5445223"/>
          </a:xfrm>
        </p:spPr>
        <p:txBody>
          <a:bodyPr/>
          <a:lstStyle/>
          <a:p>
            <a:pPr eaLnBrk="1" hangingPunct="1">
              <a:lnSpc>
                <a:spcPct val="90000"/>
              </a:lnSpc>
            </a:pPr>
            <a:r>
              <a:rPr lang="el-GR" sz="2200" dirty="0" err="1">
                <a:latin typeface="Calibri" pitchFamily="34" charset="0"/>
              </a:rPr>
              <a:t>Βακόλα</a:t>
            </a:r>
            <a:r>
              <a:rPr lang="el-GR" sz="2200" dirty="0">
                <a:latin typeface="Calibri" pitchFamily="34" charset="0"/>
              </a:rPr>
              <a:t>, Μ. (2009) Διοικώντας τις Αλλαγές. Έκδοση Β΄, Αθήνα: ΑΝΔΡΕΑΣ ΣΙΔΕΡΗΣ-ΙΩΑΝΝΗΣ ΣΙΔΕΡΗΣ &amp; ΣΙΑ Ο.Ε.</a:t>
            </a:r>
          </a:p>
          <a:p>
            <a:pPr eaLnBrk="1" hangingPunct="1">
              <a:lnSpc>
                <a:spcPct val="90000"/>
              </a:lnSpc>
            </a:pPr>
            <a:r>
              <a:rPr lang="el-GR" sz="2200" dirty="0" err="1">
                <a:latin typeface="Calibri" pitchFamily="34" charset="0"/>
              </a:rPr>
              <a:t>Κάτου</a:t>
            </a:r>
            <a:r>
              <a:rPr lang="el-GR" sz="2200" dirty="0">
                <a:latin typeface="Calibri" pitchFamily="34" charset="0"/>
              </a:rPr>
              <a:t>, Α.Α. (2017) </a:t>
            </a:r>
            <a:r>
              <a:rPr lang="el-GR" sz="2200" dirty="0" err="1">
                <a:latin typeface="Calibri" pitchFamily="34" charset="0"/>
              </a:rPr>
              <a:t>Οργανωσιακή</a:t>
            </a:r>
            <a:r>
              <a:rPr lang="el-GR" sz="2200" dirty="0">
                <a:latin typeface="Calibri" pitchFamily="34" charset="0"/>
              </a:rPr>
              <a:t> συμπεριφορά. Θεσσαλονίκη: Ζυγός.</a:t>
            </a:r>
          </a:p>
          <a:p>
            <a:pPr eaLnBrk="1" hangingPunct="1">
              <a:lnSpc>
                <a:spcPct val="90000"/>
              </a:lnSpc>
            </a:pPr>
            <a:r>
              <a:rPr lang="en-US" sz="2200" dirty="0" err="1">
                <a:latin typeface="Calibri" pitchFamily="34" charset="0"/>
              </a:rPr>
              <a:t>Ary</a:t>
            </a:r>
            <a:r>
              <a:rPr lang="en-US" sz="2200" dirty="0">
                <a:latin typeface="Calibri" pitchFamily="34" charset="0"/>
              </a:rPr>
              <a:t>, D., Jacobs, L.C., </a:t>
            </a:r>
            <a:r>
              <a:rPr lang="en-US" sz="2200" dirty="0" err="1">
                <a:latin typeface="Calibri" pitchFamily="34" charset="0"/>
              </a:rPr>
              <a:t>Soresnen</a:t>
            </a:r>
            <a:r>
              <a:rPr lang="en-US" sz="2200" dirty="0">
                <a:latin typeface="Calibri" pitchFamily="34" charset="0"/>
              </a:rPr>
              <a:t>, C. and </a:t>
            </a:r>
            <a:r>
              <a:rPr lang="en-US" sz="2200" dirty="0" err="1">
                <a:latin typeface="Calibri" pitchFamily="34" charset="0"/>
              </a:rPr>
              <a:t>Razavieh</a:t>
            </a:r>
            <a:r>
              <a:rPr lang="en-US" sz="2200" dirty="0">
                <a:latin typeface="Calibri" pitchFamily="34" charset="0"/>
              </a:rPr>
              <a:t>, A. (2010)  Introduction to research in Education. Belmont, CA: </a:t>
            </a:r>
            <a:r>
              <a:rPr lang="en-GB" sz="2200" dirty="0">
                <a:latin typeface="Calibri" pitchFamily="34" charset="0"/>
              </a:rPr>
              <a:t>Wadsworth</a:t>
            </a:r>
          </a:p>
          <a:p>
            <a:pPr eaLnBrk="1" hangingPunct="1">
              <a:lnSpc>
                <a:spcPct val="90000"/>
              </a:lnSpc>
            </a:pPr>
            <a:r>
              <a:rPr lang="en-US" sz="2200" dirty="0">
                <a:latin typeface="Calibri" pitchFamily="34" charset="0"/>
              </a:rPr>
              <a:t>Bedfordshire University. Writing a Case Study [https://lrweb.beds.ac.uk/__data/assets/pdf_file/0015/502044/Writing-a-case-study.pdf]</a:t>
            </a:r>
            <a:endParaRPr lang="el-GR" sz="2200" dirty="0">
              <a:latin typeface="Calibri" pitchFamily="34" charset="0"/>
            </a:endParaRPr>
          </a:p>
          <a:p>
            <a:pPr eaLnBrk="1" hangingPunct="1">
              <a:lnSpc>
                <a:spcPct val="90000"/>
              </a:lnSpc>
            </a:pPr>
            <a:r>
              <a:rPr lang="en-US" sz="2200" dirty="0">
                <a:latin typeface="Calibri" pitchFamily="34" charset="0"/>
              </a:rPr>
              <a:t>Bliss, J.C. (2007) Understanding Complex Resource Management Issues in their Real World Context: Case Study Approaches to Research. Case Study Workshop, Oregon State University</a:t>
            </a:r>
          </a:p>
          <a:p>
            <a:r>
              <a:rPr lang="en-US" sz="2200" dirty="0">
                <a:latin typeface="Calibri" pitchFamily="34" charset="0"/>
              </a:rPr>
              <a:t>European Commission (2009) 30 Good Practice Case Studies In University-business Cooperation [https://www.ub-cooperation.eu/pdf/casestudyreport.pdf]</a:t>
            </a:r>
          </a:p>
          <a:p>
            <a:pPr eaLnBrk="1" hangingPunct="1">
              <a:lnSpc>
                <a:spcPct val="90000"/>
              </a:lnSpc>
            </a:pPr>
            <a:r>
              <a:rPr lang="en-US" sz="2200" dirty="0">
                <a:latin typeface="Calibri" pitchFamily="34" charset="0"/>
              </a:rPr>
              <a:t>Shannon Development [http://www.oecd.org/mena/competitiveness/47565444.pdf]</a:t>
            </a:r>
          </a:p>
          <a:p>
            <a:pPr eaLnBrk="1" hangingPunct="1">
              <a:lnSpc>
                <a:spcPct val="90000"/>
              </a:lnSpc>
            </a:pPr>
            <a:endParaRPr lang="el-GR" sz="22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47750"/>
          </a:xfrm>
        </p:spPr>
        <p:txBody>
          <a:bodyPr/>
          <a:lstStyle/>
          <a:p>
            <a:pPr>
              <a:defRPr/>
            </a:pPr>
            <a:r>
              <a:rPr lang="el-GR" sz="2800" b="1" dirty="0">
                <a:latin typeface="Calibri" pitchFamily="34" charset="0"/>
              </a:rPr>
              <a:t>ΜΕΛΕΤΗ ΠΕΡΙΠΤΩΣΗΣ</a:t>
            </a:r>
            <a:br>
              <a:rPr lang="el-GR" sz="2800" b="1" dirty="0">
                <a:latin typeface="Calibri" pitchFamily="34" charset="0"/>
              </a:rPr>
            </a:br>
            <a:r>
              <a:rPr lang="el-GR" sz="2800" b="1" dirty="0">
                <a:solidFill>
                  <a:srgbClr val="0070C0"/>
                </a:solidFill>
                <a:latin typeface="Calibri" pitchFamily="34" charset="0"/>
              </a:rPr>
              <a:t>Ενότητες πληροφόρησης: 5/5</a:t>
            </a:r>
            <a:endParaRPr lang="el-GR" sz="2800" dirty="0">
              <a:solidFill>
                <a:srgbClr val="0070C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307245E7-5BB0-4D93-B3D7-08323C65CC87}" type="slidenum">
              <a:rPr lang="el-GR" smtClean="0"/>
              <a:pPr>
                <a:defRPr/>
              </a:pPr>
              <a:t>8</a:t>
            </a:fld>
            <a:endParaRPr lang="el-GR"/>
          </a:p>
        </p:txBody>
      </p:sp>
      <p:sp>
        <p:nvSpPr>
          <p:cNvPr id="28676" name="Content Placeholder 2"/>
          <p:cNvSpPr>
            <a:spLocks noGrp="1"/>
          </p:cNvSpPr>
          <p:nvPr>
            <p:ph sz="quarter" idx="1"/>
          </p:nvPr>
        </p:nvSpPr>
        <p:spPr>
          <a:xfrm>
            <a:off x="179388" y="1341438"/>
            <a:ext cx="8785225" cy="5516562"/>
          </a:xfrm>
        </p:spPr>
        <p:txBody>
          <a:bodyPr/>
          <a:lstStyle/>
          <a:p>
            <a:pPr marL="457200" indent="-457200">
              <a:buFont typeface="Georgia" pitchFamily="18" charset="0"/>
              <a:buAutoNum type="arabicPeriod" startAt="4"/>
            </a:pPr>
            <a:r>
              <a:rPr lang="el-GR" sz="2600" b="1" dirty="0">
                <a:solidFill>
                  <a:srgbClr val="C00000"/>
                </a:solidFill>
                <a:latin typeface="Calibri" pitchFamily="34" charset="0"/>
              </a:rPr>
              <a:t>Ανάλυση δομών και συστημάτων</a:t>
            </a:r>
            <a:r>
              <a:rPr lang="el-GR" sz="2600" dirty="0">
                <a:latin typeface="Calibri" pitchFamily="34" charset="0"/>
              </a:rPr>
              <a:t>:</a:t>
            </a:r>
          </a:p>
          <a:p>
            <a:pPr marL="457200" indent="-457200"/>
            <a:r>
              <a:rPr lang="el-GR" sz="2600" dirty="0">
                <a:latin typeface="Calibri" pitchFamily="34" charset="0"/>
              </a:rPr>
              <a:t>Συλλέγονται πληροφορίες για τα </a:t>
            </a:r>
            <a:r>
              <a:rPr lang="el-GR" sz="2600" dirty="0" err="1">
                <a:latin typeface="Calibri" pitchFamily="34" charset="0"/>
              </a:rPr>
              <a:t>οργανωσιακά</a:t>
            </a:r>
            <a:r>
              <a:rPr lang="el-GR" sz="2600" dirty="0">
                <a:latin typeface="Calibri" pitchFamily="34" charset="0"/>
              </a:rPr>
              <a:t> χαρακτηριστικά, όπως είναι η οργανωτική δομή του οργανισμού (οργανόγραμμα). </a:t>
            </a:r>
          </a:p>
          <a:p>
            <a:pPr marL="457200" indent="-457200"/>
            <a:r>
              <a:rPr lang="el-GR" sz="2600" dirty="0">
                <a:latin typeface="Calibri" pitchFamily="34" charset="0"/>
              </a:rPr>
              <a:t>Συλλέγονται πληροφορίες για τα συστήματα που συμβάλλουν στην εφαρμογή και υλοποίηση της στρατηγικής.</a:t>
            </a:r>
          </a:p>
          <a:p>
            <a:pPr marL="457200" indent="-457200"/>
            <a:r>
              <a:rPr lang="el-GR" sz="2600" dirty="0">
                <a:latin typeface="Calibri" pitchFamily="34" charset="0"/>
              </a:rPr>
              <a:t>Επιχειρείται μια αξιολόγηση της καταλληλότητας των δομών και των συστημάτων.</a:t>
            </a:r>
          </a:p>
          <a:p>
            <a:pPr marL="457200" indent="-457200"/>
            <a:endParaRPr lang="el-GR" sz="26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D10473-BABD-4DBC-8A33-51EC46045E54}" type="slidenum">
              <a:rPr lang="el-GR" smtClean="0"/>
              <a:pPr>
                <a:defRPr/>
              </a:pPr>
              <a:t>9</a:t>
            </a:fld>
            <a:endParaRPr lang="el-GR"/>
          </a:p>
        </p:txBody>
      </p:sp>
      <p:sp>
        <p:nvSpPr>
          <p:cNvPr id="5" name="Rectangle 3"/>
          <p:cNvSpPr txBox="1">
            <a:spLocks noChangeArrowheads="1"/>
          </p:cNvSpPr>
          <p:nvPr/>
        </p:nvSpPr>
        <p:spPr bwMode="auto">
          <a:xfrm>
            <a:off x="0" y="1268760"/>
            <a:ext cx="9144000" cy="558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90000"/>
              </a:lnSpc>
              <a:spcBef>
                <a:spcPct val="20000"/>
              </a:spcBef>
              <a:spcAft>
                <a:spcPct val="0"/>
              </a:spcAft>
              <a:buClr>
                <a:schemeClr val="accent1"/>
              </a:buClr>
              <a:buSzPct val="85000"/>
              <a:buFont typeface="Wingdings 2" pitchFamily="18" charset="2"/>
              <a:buChar char=""/>
              <a:tabLst/>
              <a:defRPr/>
            </a:pPr>
            <a:r>
              <a:rPr kumimoji="0" lang="el-GR" sz="2050" b="0" i="0" u="none" strike="noStrike" kern="1200" cap="none" spc="0" normalizeH="0" baseline="0" noProof="0" dirty="0">
                <a:ln>
                  <a:noFill/>
                </a:ln>
                <a:solidFill>
                  <a:schemeClr val="tx1"/>
                </a:solidFill>
                <a:effectLst/>
                <a:uLnTx/>
                <a:uFillTx/>
                <a:latin typeface="Calibri" pitchFamily="34" charset="0"/>
              </a:rPr>
              <a:t>Η ανάλυση </a:t>
            </a:r>
            <a:r>
              <a:rPr kumimoji="0" lang="en-US" sz="2050" b="1" i="0" u="none" strike="noStrike" kern="1200" cap="none" spc="0" normalizeH="0" baseline="0" noProof="0" dirty="0">
                <a:ln>
                  <a:noFill/>
                </a:ln>
                <a:solidFill>
                  <a:srgbClr val="C00000"/>
                </a:solidFill>
                <a:effectLst/>
                <a:uLnTx/>
                <a:uFillTx/>
                <a:latin typeface="Calibri" pitchFamily="34" charset="0"/>
              </a:rPr>
              <a:t>SWOT</a:t>
            </a:r>
            <a:r>
              <a:rPr kumimoji="0" lang="el-GR" sz="2050" b="0" i="0" u="none" strike="noStrike" kern="1200" cap="none" spc="0" normalizeH="0" baseline="0" noProof="0" dirty="0">
                <a:ln>
                  <a:noFill/>
                </a:ln>
                <a:solidFill>
                  <a:schemeClr val="tx1"/>
                </a:solidFill>
                <a:effectLst/>
                <a:uLnTx/>
                <a:uFillTx/>
                <a:latin typeface="Calibri" pitchFamily="34" charset="0"/>
              </a:rPr>
              <a:t>, ή η ανάλυση </a:t>
            </a:r>
            <a:r>
              <a:rPr kumimoji="0" lang="el-GR" sz="2050" b="1" i="0" u="none" strike="noStrike" kern="1200" cap="none" spc="0" normalizeH="0" baseline="0" noProof="0" dirty="0">
                <a:ln>
                  <a:noFill/>
                </a:ln>
                <a:solidFill>
                  <a:srgbClr val="C00000"/>
                </a:solidFill>
                <a:effectLst/>
                <a:uLnTx/>
                <a:uFillTx/>
                <a:latin typeface="Calibri" pitchFamily="34" charset="0"/>
              </a:rPr>
              <a:t>ΔΑΕΑ</a:t>
            </a:r>
            <a:r>
              <a:rPr kumimoji="0" lang="el-GR" sz="2050" b="0" i="0" u="none" strike="noStrike" kern="1200" cap="none" spc="0" normalizeH="0" baseline="0" noProof="0" dirty="0">
                <a:ln>
                  <a:noFill/>
                </a:ln>
                <a:solidFill>
                  <a:schemeClr val="tx1"/>
                </a:solidFill>
                <a:effectLst/>
                <a:uLnTx/>
                <a:uFillTx/>
                <a:latin typeface="Calibri" pitchFamily="34" charset="0"/>
              </a:rPr>
              <a:t>, είναι μια τεχνική στρατηγικού προγραμματισμού που βοηθάει τους μάνατζερ να προσδιορίσουν τις δυνάμεις και τις αδυναμίες του </a:t>
            </a:r>
            <a:r>
              <a:rPr kumimoji="0" lang="el-GR" sz="2050" b="1" i="0" u="none" strike="noStrike" kern="1200" cap="none" spc="0" normalizeH="0" baseline="0" noProof="0" dirty="0">
                <a:ln>
                  <a:noFill/>
                </a:ln>
                <a:solidFill>
                  <a:srgbClr val="C00000"/>
                </a:solidFill>
                <a:effectLst/>
                <a:uLnTx/>
                <a:uFillTx/>
                <a:latin typeface="Calibri" pitchFamily="34" charset="0"/>
              </a:rPr>
              <a:t>εσωτερικού</a:t>
            </a:r>
            <a:r>
              <a:rPr kumimoji="0" lang="el-GR" sz="2050" b="0" i="0" u="none" strike="noStrike" kern="1200" cap="none" spc="0" normalizeH="0" baseline="0" noProof="0" dirty="0">
                <a:ln>
                  <a:noFill/>
                </a:ln>
                <a:solidFill>
                  <a:schemeClr val="tx1"/>
                </a:solidFill>
                <a:effectLst/>
                <a:uLnTx/>
                <a:uFillTx/>
                <a:latin typeface="Calibri" pitchFamily="34" charset="0"/>
              </a:rPr>
              <a:t> περιβάλλοντος ενός Οργανισμού, καθώς επίσης τις ευκαιρίες και τις απειλές του </a:t>
            </a:r>
            <a:r>
              <a:rPr kumimoji="0" lang="el-GR" sz="2050" b="1" i="0" u="none" strike="noStrike" kern="1200" cap="none" spc="0" normalizeH="0" baseline="0" noProof="0" dirty="0">
                <a:ln>
                  <a:noFill/>
                </a:ln>
                <a:solidFill>
                  <a:srgbClr val="C00000"/>
                </a:solidFill>
                <a:effectLst/>
                <a:uLnTx/>
                <a:uFillTx/>
                <a:latin typeface="Calibri" pitchFamily="34" charset="0"/>
              </a:rPr>
              <a:t>εξωτερικού</a:t>
            </a:r>
            <a:r>
              <a:rPr kumimoji="0" lang="el-GR" sz="2050" b="0" i="0" u="none" strike="noStrike" kern="1200" cap="none" spc="0" normalizeH="0" baseline="0" noProof="0" dirty="0">
                <a:ln>
                  <a:noFill/>
                </a:ln>
                <a:solidFill>
                  <a:schemeClr val="tx1"/>
                </a:solidFill>
                <a:effectLst/>
                <a:uLnTx/>
                <a:uFillTx/>
                <a:latin typeface="Calibri" pitchFamily="34" charset="0"/>
              </a:rPr>
              <a:t> του περιβάλλοντος:</a:t>
            </a:r>
          </a:p>
          <a:p>
            <a:pPr marL="273050" marR="0" lvl="0" indent="-273050" algn="l" defTabSz="914400" rtl="0" eaLnBrk="0" fontAlgn="base" latinLnBrk="0" hangingPunct="0">
              <a:lnSpc>
                <a:spcPct val="90000"/>
              </a:lnSpc>
              <a:spcBef>
                <a:spcPct val="20000"/>
              </a:spcBef>
              <a:spcAft>
                <a:spcPct val="0"/>
              </a:spcAft>
              <a:buClr>
                <a:schemeClr val="accent1"/>
              </a:buClr>
              <a:buSzPct val="85000"/>
              <a:buFont typeface="Wingdings 2" pitchFamily="18" charset="2"/>
              <a:buChar char=""/>
              <a:tabLst/>
              <a:defRPr/>
            </a:pPr>
            <a:r>
              <a:rPr kumimoji="0" lang="en-US" sz="2050" b="1" i="0" u="none" strike="noStrike" kern="1200" cap="none" spc="0" normalizeH="0" baseline="0" noProof="0" dirty="0">
                <a:ln>
                  <a:noFill/>
                </a:ln>
                <a:solidFill>
                  <a:srgbClr val="C00000"/>
                </a:solidFill>
                <a:effectLst/>
                <a:uLnTx/>
                <a:uFillTx/>
                <a:latin typeface="Calibri" pitchFamily="34" charset="0"/>
              </a:rPr>
              <a:t>Strengths</a:t>
            </a:r>
            <a:r>
              <a:rPr kumimoji="0" lang="en-US" sz="2050" b="0" i="0" u="none" strike="noStrike" kern="1200" cap="none" spc="0" normalizeH="0" baseline="0" noProof="0" dirty="0">
                <a:ln>
                  <a:noFill/>
                </a:ln>
                <a:solidFill>
                  <a:schemeClr val="tx1"/>
                </a:solidFill>
                <a:effectLst/>
                <a:uLnTx/>
                <a:uFillTx/>
                <a:latin typeface="Calibri" pitchFamily="34" charset="0"/>
              </a:rPr>
              <a:t> (</a:t>
            </a:r>
            <a:r>
              <a:rPr kumimoji="0" lang="el-GR" sz="2050" b="1" i="0" u="none" strike="noStrike" kern="1200" cap="none" spc="0" normalizeH="0" baseline="0" noProof="0" dirty="0">
                <a:ln>
                  <a:noFill/>
                </a:ln>
                <a:solidFill>
                  <a:schemeClr val="folHlink"/>
                </a:solidFill>
                <a:effectLst/>
                <a:uLnTx/>
                <a:uFillTx/>
                <a:latin typeface="Calibri" pitchFamily="34" charset="0"/>
              </a:rPr>
              <a:t>Δυνάμεις</a:t>
            </a:r>
            <a:r>
              <a:rPr kumimoji="0" lang="el-GR" sz="2050" b="0" i="0" u="none" strike="noStrike" kern="1200" cap="none" spc="0" normalizeH="0" baseline="0" noProof="0" dirty="0">
                <a:ln>
                  <a:noFill/>
                </a:ln>
                <a:solidFill>
                  <a:schemeClr val="tx1"/>
                </a:solidFill>
                <a:effectLst/>
                <a:uLnTx/>
                <a:uFillTx/>
                <a:latin typeface="Calibri" pitchFamily="34" charset="0"/>
              </a:rPr>
              <a:t>)</a:t>
            </a:r>
          </a:p>
          <a:p>
            <a:pPr marL="547688" marR="0" lvl="1" indent="-273050" algn="l" defTabSz="914400" rtl="0" eaLnBrk="0" fontAlgn="base" latinLnBrk="0" hangingPunct="0">
              <a:lnSpc>
                <a:spcPct val="90000"/>
              </a:lnSpc>
              <a:spcBef>
                <a:spcPct val="20000"/>
              </a:spcBef>
              <a:spcAft>
                <a:spcPct val="0"/>
              </a:spcAft>
              <a:buClr>
                <a:schemeClr val="accent2"/>
              </a:buClr>
              <a:buSzPct val="70000"/>
              <a:buFont typeface="Wingdings" pitchFamily="2" charset="2"/>
              <a:buChar char=""/>
              <a:tabLst/>
              <a:defRPr/>
            </a:pPr>
            <a:r>
              <a:rPr kumimoji="0" lang="el-GR" sz="2050" b="0" i="0" u="none" strike="noStrike" kern="1200" cap="none" spc="0" normalizeH="0" baseline="0" noProof="0" dirty="0">
                <a:ln>
                  <a:noFill/>
                </a:ln>
                <a:solidFill>
                  <a:schemeClr val="tx2"/>
                </a:solidFill>
                <a:effectLst/>
                <a:uLnTx/>
                <a:uFillTx/>
                <a:latin typeface="Calibri" pitchFamily="34" charset="0"/>
              </a:rPr>
              <a:t>Δύναμης είναι μια εσωτερική ικανότητα του οργανισμού, την οποία μπορεί να εκμεταλλευτεί κατάλληλα για να επιτύχει τον στόχο της</a:t>
            </a:r>
            <a:endParaRPr kumimoji="0" lang="en-US" sz="2050" b="0" i="0" u="none" strike="noStrike" kern="1200" cap="none" spc="0" normalizeH="0" baseline="0" noProof="0" dirty="0">
              <a:ln>
                <a:noFill/>
              </a:ln>
              <a:solidFill>
                <a:schemeClr val="tx2"/>
              </a:solidFill>
              <a:effectLst/>
              <a:uLnTx/>
              <a:uFillTx/>
              <a:latin typeface="Calibri" pitchFamily="34" charset="0"/>
            </a:endParaRPr>
          </a:p>
          <a:p>
            <a:pPr marL="273050" marR="0" lvl="0" indent="-273050" algn="l" defTabSz="914400" rtl="0" eaLnBrk="0" fontAlgn="base" latinLnBrk="0" hangingPunct="0">
              <a:lnSpc>
                <a:spcPct val="90000"/>
              </a:lnSpc>
              <a:spcBef>
                <a:spcPct val="20000"/>
              </a:spcBef>
              <a:spcAft>
                <a:spcPct val="0"/>
              </a:spcAft>
              <a:buClr>
                <a:schemeClr val="accent1"/>
              </a:buClr>
              <a:buSzPct val="85000"/>
              <a:buFont typeface="Wingdings 2" pitchFamily="18" charset="2"/>
              <a:buChar char=""/>
              <a:tabLst/>
              <a:defRPr/>
            </a:pPr>
            <a:r>
              <a:rPr kumimoji="0" lang="en-US" sz="2050" b="1" i="0" u="none" strike="noStrike" kern="1200" cap="none" spc="0" normalizeH="0" baseline="0" noProof="0" dirty="0">
                <a:ln>
                  <a:noFill/>
                </a:ln>
                <a:solidFill>
                  <a:srgbClr val="C00000"/>
                </a:solidFill>
                <a:effectLst/>
                <a:uLnTx/>
                <a:uFillTx/>
                <a:latin typeface="Calibri" pitchFamily="34" charset="0"/>
              </a:rPr>
              <a:t>Weaknesses</a:t>
            </a:r>
            <a:r>
              <a:rPr kumimoji="0" lang="en-US" sz="2050" b="0" i="0" u="none" strike="noStrike" kern="1200" cap="none" spc="0" normalizeH="0" baseline="0" noProof="0" dirty="0">
                <a:ln>
                  <a:noFill/>
                </a:ln>
                <a:solidFill>
                  <a:schemeClr val="tx1"/>
                </a:solidFill>
                <a:effectLst/>
                <a:uLnTx/>
                <a:uFillTx/>
                <a:latin typeface="Calibri" pitchFamily="34" charset="0"/>
              </a:rPr>
              <a:t> (</a:t>
            </a:r>
            <a:r>
              <a:rPr kumimoji="0" lang="el-GR" sz="2050" b="1" i="0" u="none" strike="noStrike" kern="1200" cap="none" spc="0" normalizeH="0" baseline="0" noProof="0" dirty="0">
                <a:ln>
                  <a:noFill/>
                </a:ln>
                <a:solidFill>
                  <a:schemeClr val="folHlink"/>
                </a:solidFill>
                <a:effectLst/>
                <a:uLnTx/>
                <a:uFillTx/>
                <a:latin typeface="Calibri" pitchFamily="34" charset="0"/>
              </a:rPr>
              <a:t>Αδυναμίες</a:t>
            </a:r>
            <a:r>
              <a:rPr kumimoji="0" lang="el-GR" sz="2050" b="0" i="0" u="none" strike="noStrike" kern="1200" cap="none" spc="0" normalizeH="0" baseline="0" noProof="0" dirty="0">
                <a:ln>
                  <a:noFill/>
                </a:ln>
                <a:solidFill>
                  <a:schemeClr val="tx1"/>
                </a:solidFill>
                <a:effectLst/>
                <a:uLnTx/>
                <a:uFillTx/>
                <a:latin typeface="Calibri" pitchFamily="34" charset="0"/>
              </a:rPr>
              <a:t>)</a:t>
            </a:r>
          </a:p>
          <a:p>
            <a:pPr marL="547688" marR="0" lvl="1" indent="-273050" algn="l" defTabSz="914400" rtl="0" eaLnBrk="0" fontAlgn="base" latinLnBrk="0" hangingPunct="0">
              <a:lnSpc>
                <a:spcPct val="90000"/>
              </a:lnSpc>
              <a:spcBef>
                <a:spcPct val="20000"/>
              </a:spcBef>
              <a:spcAft>
                <a:spcPct val="0"/>
              </a:spcAft>
              <a:buClr>
                <a:schemeClr val="accent2"/>
              </a:buClr>
              <a:buSzPct val="70000"/>
              <a:buFont typeface="Wingdings" pitchFamily="2" charset="2"/>
              <a:buChar char=""/>
              <a:tabLst/>
              <a:defRPr/>
            </a:pPr>
            <a:r>
              <a:rPr kumimoji="0" lang="el-GR" sz="2050" b="0" i="0" u="none" strike="noStrike" kern="1200" cap="none" spc="0" normalizeH="0" baseline="0" noProof="0" dirty="0">
                <a:ln>
                  <a:noFill/>
                </a:ln>
                <a:solidFill>
                  <a:schemeClr val="tx2"/>
                </a:solidFill>
                <a:effectLst/>
                <a:uLnTx/>
                <a:uFillTx/>
                <a:latin typeface="Calibri" pitchFamily="34" charset="0"/>
              </a:rPr>
              <a:t>Αδυναμία είναι ένα εσωτερικό χαρακτηριστικό που μπορεί να επηρεάσει αρνητικά της απόδοση του οργανισμού</a:t>
            </a:r>
            <a:endParaRPr kumimoji="0" lang="en-US" sz="2050" b="0" i="0" u="none" strike="noStrike" kern="1200" cap="none" spc="0" normalizeH="0" baseline="0" noProof="0" dirty="0">
              <a:ln>
                <a:noFill/>
              </a:ln>
              <a:solidFill>
                <a:schemeClr val="tx2"/>
              </a:solidFill>
              <a:effectLst/>
              <a:uLnTx/>
              <a:uFillTx/>
              <a:latin typeface="Calibri" pitchFamily="34" charset="0"/>
            </a:endParaRPr>
          </a:p>
          <a:p>
            <a:pPr marL="273050" marR="0" lvl="0" indent="-273050" algn="l" defTabSz="914400" rtl="0" eaLnBrk="0" fontAlgn="base" latinLnBrk="0" hangingPunct="0">
              <a:lnSpc>
                <a:spcPct val="90000"/>
              </a:lnSpc>
              <a:spcBef>
                <a:spcPct val="20000"/>
              </a:spcBef>
              <a:spcAft>
                <a:spcPct val="0"/>
              </a:spcAft>
              <a:buClr>
                <a:schemeClr val="accent1"/>
              </a:buClr>
              <a:buSzPct val="85000"/>
              <a:buFont typeface="Wingdings 2" pitchFamily="18" charset="2"/>
              <a:buChar char=""/>
              <a:tabLst/>
              <a:defRPr/>
            </a:pPr>
            <a:r>
              <a:rPr kumimoji="0" lang="en-US" sz="2050" b="1" i="0" u="none" strike="noStrike" kern="1200" cap="none" spc="0" normalizeH="0" baseline="0" noProof="0" dirty="0">
                <a:ln>
                  <a:noFill/>
                </a:ln>
                <a:solidFill>
                  <a:srgbClr val="C00000"/>
                </a:solidFill>
                <a:effectLst/>
                <a:uLnTx/>
                <a:uFillTx/>
                <a:latin typeface="Calibri" pitchFamily="34" charset="0"/>
              </a:rPr>
              <a:t>Opportunities</a:t>
            </a:r>
            <a:r>
              <a:rPr kumimoji="0" lang="en-US" sz="2050" b="0" i="0" u="none" strike="noStrike" kern="1200" cap="none" spc="0" normalizeH="0" baseline="0" noProof="0" dirty="0">
                <a:ln>
                  <a:noFill/>
                </a:ln>
                <a:solidFill>
                  <a:schemeClr val="tx1"/>
                </a:solidFill>
                <a:effectLst/>
                <a:uLnTx/>
                <a:uFillTx/>
                <a:latin typeface="Calibri" pitchFamily="34" charset="0"/>
              </a:rPr>
              <a:t> (</a:t>
            </a:r>
            <a:r>
              <a:rPr kumimoji="0" lang="el-GR" sz="2050" b="1" i="0" u="none" strike="noStrike" kern="1200" cap="none" spc="0" normalizeH="0" baseline="0" noProof="0" dirty="0">
                <a:ln>
                  <a:noFill/>
                </a:ln>
                <a:solidFill>
                  <a:schemeClr val="folHlink"/>
                </a:solidFill>
                <a:effectLst/>
                <a:uLnTx/>
                <a:uFillTx/>
                <a:latin typeface="Calibri" pitchFamily="34" charset="0"/>
              </a:rPr>
              <a:t>Ευκαιρίες</a:t>
            </a:r>
            <a:r>
              <a:rPr kumimoji="0" lang="el-GR" sz="2050" b="0" i="0" u="none" strike="noStrike" kern="1200" cap="none" spc="0" normalizeH="0" baseline="0" noProof="0" dirty="0">
                <a:ln>
                  <a:noFill/>
                </a:ln>
                <a:solidFill>
                  <a:schemeClr val="tx1"/>
                </a:solidFill>
                <a:effectLst/>
                <a:uLnTx/>
                <a:uFillTx/>
                <a:latin typeface="Calibri" pitchFamily="34" charset="0"/>
              </a:rPr>
              <a:t>)</a:t>
            </a:r>
          </a:p>
          <a:p>
            <a:pPr marL="547688" marR="0" lvl="1" indent="-273050" algn="l" defTabSz="914400" rtl="0" eaLnBrk="0" fontAlgn="base" latinLnBrk="0" hangingPunct="0">
              <a:lnSpc>
                <a:spcPct val="90000"/>
              </a:lnSpc>
              <a:spcBef>
                <a:spcPct val="20000"/>
              </a:spcBef>
              <a:spcAft>
                <a:spcPct val="0"/>
              </a:spcAft>
              <a:buClr>
                <a:schemeClr val="accent2"/>
              </a:buClr>
              <a:buSzPct val="70000"/>
              <a:buFont typeface="Wingdings" pitchFamily="2" charset="2"/>
              <a:buChar char=""/>
              <a:tabLst/>
              <a:defRPr/>
            </a:pPr>
            <a:r>
              <a:rPr kumimoji="0" lang="el-GR" sz="2050" b="0" i="0" u="none" strike="noStrike" kern="1200" cap="none" spc="0" normalizeH="0" baseline="0" noProof="0" dirty="0">
                <a:ln>
                  <a:noFill/>
                </a:ln>
                <a:solidFill>
                  <a:schemeClr val="tx2"/>
                </a:solidFill>
                <a:effectLst/>
                <a:uLnTx/>
                <a:uFillTx/>
                <a:latin typeface="Calibri" pitchFamily="34" charset="0"/>
              </a:rPr>
              <a:t>Ευκαιρία είναι μια κατάσταση του εξωτερικού περιβάλλοντος του οργανισμού  που του παρέχει μια προοπτική για να πετύχει τους στόχους του</a:t>
            </a:r>
            <a:endParaRPr kumimoji="0" lang="en-US" sz="2050" b="0" i="0" u="none" strike="noStrike" kern="1200" cap="none" spc="0" normalizeH="0" baseline="0" noProof="0" dirty="0">
              <a:ln>
                <a:noFill/>
              </a:ln>
              <a:solidFill>
                <a:schemeClr val="tx2"/>
              </a:solidFill>
              <a:effectLst/>
              <a:uLnTx/>
              <a:uFillTx/>
              <a:latin typeface="Calibri" pitchFamily="34" charset="0"/>
            </a:endParaRPr>
          </a:p>
          <a:p>
            <a:pPr marL="273050" marR="0" lvl="0" indent="-273050" algn="l" defTabSz="914400" rtl="0" eaLnBrk="0" fontAlgn="base" latinLnBrk="0" hangingPunct="0">
              <a:lnSpc>
                <a:spcPct val="90000"/>
              </a:lnSpc>
              <a:spcBef>
                <a:spcPct val="20000"/>
              </a:spcBef>
              <a:spcAft>
                <a:spcPct val="0"/>
              </a:spcAft>
              <a:buClr>
                <a:schemeClr val="accent1"/>
              </a:buClr>
              <a:buSzPct val="85000"/>
              <a:buFont typeface="Wingdings 2" pitchFamily="18" charset="2"/>
              <a:buChar char=""/>
              <a:tabLst/>
              <a:defRPr/>
            </a:pPr>
            <a:r>
              <a:rPr kumimoji="0" lang="en-US" sz="2050" b="1" i="0" u="none" strike="noStrike" kern="1200" cap="none" spc="0" normalizeH="0" baseline="0" noProof="0" dirty="0">
                <a:ln>
                  <a:noFill/>
                </a:ln>
                <a:solidFill>
                  <a:srgbClr val="C00000"/>
                </a:solidFill>
                <a:effectLst/>
                <a:uLnTx/>
                <a:uFillTx/>
                <a:latin typeface="Calibri" pitchFamily="34" charset="0"/>
              </a:rPr>
              <a:t>Threats</a:t>
            </a:r>
            <a:r>
              <a:rPr kumimoji="0" lang="en-US" sz="2050" b="0" i="0" u="none" strike="noStrike" kern="1200" cap="none" spc="0" normalizeH="0" baseline="0" noProof="0" dirty="0">
                <a:ln>
                  <a:noFill/>
                </a:ln>
                <a:solidFill>
                  <a:schemeClr val="tx1"/>
                </a:solidFill>
                <a:effectLst/>
                <a:uLnTx/>
                <a:uFillTx/>
                <a:latin typeface="Calibri" pitchFamily="34" charset="0"/>
              </a:rPr>
              <a:t> (</a:t>
            </a:r>
            <a:r>
              <a:rPr kumimoji="0" lang="el-GR" sz="2050" b="1" i="0" u="none" strike="noStrike" kern="1200" cap="none" spc="0" normalizeH="0" baseline="0" noProof="0" dirty="0">
                <a:ln>
                  <a:noFill/>
                </a:ln>
                <a:solidFill>
                  <a:schemeClr val="folHlink"/>
                </a:solidFill>
                <a:effectLst/>
                <a:uLnTx/>
                <a:uFillTx/>
                <a:latin typeface="Calibri" pitchFamily="34" charset="0"/>
              </a:rPr>
              <a:t>Απειλές</a:t>
            </a:r>
            <a:r>
              <a:rPr kumimoji="0" lang="el-GR" sz="2050" b="0" i="0" u="none" strike="noStrike" kern="1200" cap="none" spc="0" normalizeH="0" baseline="0" noProof="0" dirty="0">
                <a:ln>
                  <a:noFill/>
                </a:ln>
                <a:solidFill>
                  <a:schemeClr val="tx1"/>
                </a:solidFill>
                <a:effectLst/>
                <a:uLnTx/>
                <a:uFillTx/>
                <a:latin typeface="Calibri" pitchFamily="34" charset="0"/>
              </a:rPr>
              <a:t>)</a:t>
            </a:r>
          </a:p>
          <a:p>
            <a:pPr marL="547688" marR="0" lvl="1" indent="-273050" algn="l" defTabSz="914400" rtl="0" eaLnBrk="0" fontAlgn="base" latinLnBrk="0" hangingPunct="0">
              <a:lnSpc>
                <a:spcPct val="90000"/>
              </a:lnSpc>
              <a:spcBef>
                <a:spcPct val="20000"/>
              </a:spcBef>
              <a:spcAft>
                <a:spcPct val="0"/>
              </a:spcAft>
              <a:buClr>
                <a:schemeClr val="accent2"/>
              </a:buClr>
              <a:buSzPct val="70000"/>
              <a:buFont typeface="Wingdings" pitchFamily="2" charset="2"/>
              <a:buChar char=""/>
              <a:tabLst/>
              <a:defRPr/>
            </a:pPr>
            <a:r>
              <a:rPr kumimoji="0" lang="el-GR" sz="2050" b="0" i="0" u="none" strike="noStrike" kern="1200" cap="none" spc="0" normalizeH="0" baseline="0" noProof="0" dirty="0">
                <a:ln>
                  <a:noFill/>
                </a:ln>
                <a:solidFill>
                  <a:schemeClr val="tx2"/>
                </a:solidFill>
                <a:effectLst/>
                <a:uLnTx/>
                <a:uFillTx/>
                <a:latin typeface="Calibri" pitchFamily="34" charset="0"/>
              </a:rPr>
              <a:t>Απειλή είναι ένα στοιχείο του εξωτερικού περιβάλλοντος του οργανισμού που μπορεί να εξελιχθεί σε ένα κρίσιμο πρόβλημα και να εμποδίσει τον οργανισμό να επιτύχει τους στόχους του</a:t>
            </a:r>
          </a:p>
        </p:txBody>
      </p:sp>
      <p:sp>
        <p:nvSpPr>
          <p:cNvPr id="6" name="Rectangle 2"/>
          <p:cNvSpPr>
            <a:spLocks noGrp="1" noChangeArrowheads="1"/>
          </p:cNvSpPr>
          <p:nvPr>
            <p:ph type="title"/>
          </p:nvPr>
        </p:nvSpPr>
        <p:spPr>
          <a:xfrm>
            <a:off x="179512" y="260648"/>
            <a:ext cx="8764463" cy="815752"/>
          </a:xfrm>
        </p:spPr>
        <p:txBody>
          <a:bodyPr/>
          <a:lstStyle/>
          <a:p>
            <a:r>
              <a:rPr lang="el-GR" sz="3200" b="1" dirty="0">
                <a:latin typeface="Calibri" pitchFamily="34" charset="0"/>
              </a:rPr>
              <a:t>Ανάλυση </a:t>
            </a:r>
            <a:r>
              <a:rPr lang="en-US" sz="3200" b="1" dirty="0">
                <a:latin typeface="Calibri" pitchFamily="34" charset="0"/>
              </a:rPr>
              <a:t>SWOT</a:t>
            </a:r>
            <a:r>
              <a:rPr lang="el-GR" sz="3200" b="1" dirty="0">
                <a:latin typeface="Calibri" pitchFamily="34" charset="0"/>
              </a:rPr>
              <a:t>: 1/3</a:t>
            </a:r>
            <a:br>
              <a:rPr lang="el-GR" sz="3200" b="1" dirty="0">
                <a:latin typeface="Calibri" pitchFamily="34" charset="0"/>
              </a:rPr>
            </a:br>
            <a:r>
              <a:rPr lang="el-GR" sz="1800" dirty="0">
                <a:latin typeface="Calibri" pitchFamily="34" charset="0"/>
              </a:rPr>
              <a:t>(</a:t>
            </a:r>
            <a:r>
              <a:rPr lang="el-GR" sz="1800" dirty="0" err="1">
                <a:latin typeface="Calibri" pitchFamily="34" charset="0"/>
              </a:rPr>
              <a:t>Στειακάκης</a:t>
            </a:r>
            <a:r>
              <a:rPr lang="el-GR" sz="1800" dirty="0">
                <a:latin typeface="Calibri" pitchFamily="34" charset="0"/>
              </a:rPr>
              <a:t>, Ε. και </a:t>
            </a:r>
            <a:r>
              <a:rPr lang="el-GR" sz="1800" dirty="0" err="1">
                <a:latin typeface="Calibri" pitchFamily="34" charset="0"/>
              </a:rPr>
              <a:t>Κατζός</a:t>
            </a:r>
            <a:r>
              <a:rPr lang="el-GR" sz="1800" dirty="0">
                <a:latin typeface="Calibri" pitchFamily="34" charset="0"/>
              </a:rPr>
              <a:t>, Ν.,2002)</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5878</TotalTime>
  <Words>6884</Words>
  <Application>Microsoft Office PowerPoint</Application>
  <PresentationFormat>On-screen Show (4:3)</PresentationFormat>
  <Paragraphs>710</Paragraphs>
  <Slides>72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Georgia</vt:lpstr>
      <vt:lpstr>Tahoma</vt:lpstr>
      <vt:lpstr>Times New Roman</vt:lpstr>
      <vt:lpstr>Wingdings</vt:lpstr>
      <vt:lpstr>Wingdings 2</vt:lpstr>
      <vt:lpstr>Civic</vt:lpstr>
      <vt:lpstr>CASE STUDIES  και ΠΟΙΟΤΙΚΕΣ ΜΕΛΕΤΕΣ</vt:lpstr>
      <vt:lpstr>ΜΕΛΕΤΗ ΠΕΡΙΠΤΩΣΗΣ Βασικές έννοιες: 1/2</vt:lpstr>
      <vt:lpstr>ΜΕΛΕΤΗ ΠΕΡΙΠΤΩΣΗΣ Βασικές έννοιες: 2/2</vt:lpstr>
      <vt:lpstr>ΜΕΛΕΤΗ ΠΕΡΙΠΤΩΣΗΣ Ενότητες πληροφόρησης: 1/5</vt:lpstr>
      <vt:lpstr>ΜΕΛΕΤΗ ΠΕΡΙΠΤΩΣΗΣ Ενότητες πληροφόρησης: 2/5</vt:lpstr>
      <vt:lpstr>ΜΕΛΕΤΗ ΠΕΡΙΠΤΩΣΗΣ Ενότητες πληροφόρησης: 3/5</vt:lpstr>
      <vt:lpstr>ΜΕΛΕΤΗ ΠΕΡΙΠΤΩΣΗΣ Ενότητες πληροφόρησης: 4/5</vt:lpstr>
      <vt:lpstr>ΜΕΛΕΤΗ ΠΕΡΙΠΤΩΣΗΣ Ενότητες πληροφόρησης: 5/5</vt:lpstr>
      <vt:lpstr>Ανάλυση SWOT: 1/3 (Στειακάκης, Ε. και Κατζός, Ν.,2002)</vt:lpstr>
      <vt:lpstr>Ανάλυση SWOT: 2/3 (από Kinicki, 2017)</vt:lpstr>
      <vt:lpstr>Ανάλυση SWOT: 3/3 (από Kinicki, 2017)</vt:lpstr>
      <vt:lpstr>ΑΝΑΛΥΣΗ PEST: 1/3  (από Κάτου, 2017)</vt:lpstr>
      <vt:lpstr>ΑΝΑΛΥΣΗ PEST: 2/3  (από Κάτου, 2017)</vt:lpstr>
      <vt:lpstr>Παράδειγμα Ανάλυσης PESTLE: Η περίπτωση της APPLE: 3/3</vt:lpstr>
      <vt:lpstr>ΣΧΕΔΙΑΣΗ ΤΗΣ ΜΕΛΕΤΗΣ ΠΕΡΙΠΤΩΣΗΣ  Σύνοψη ενδεικτικών πτυχών: 1/2</vt:lpstr>
      <vt:lpstr>ΣΧΕΔΙΑΣΗ ΤΗΣ ΜΕΛΕΤΗΣ ΠΕΡΙΠΤΩΣΗΣ  Σύνοψη ενδεικτικών πτυχών: 2/2</vt:lpstr>
      <vt:lpstr>ΔΡΑΣΤΗΡΙΟΤΗΤΕΣ Πτυχές δραστηριοτήτων: 1/3</vt:lpstr>
      <vt:lpstr>ΠΟΙΟΤΙΚΕΣ ΜΕΘΟΔΟΙ Πτυχές δραστηριοτήτων : 2/3</vt:lpstr>
      <vt:lpstr>ΠΟΙΟΤΙΚΕΣ ΜΕΘΟΔΟΙ Πτυχές της δραστηριοτήτων : 3/3</vt:lpstr>
      <vt:lpstr>ΜΕΛΕΤΗ ΠΕΡΙΠΤΩΣΗΣ ΘΕΜΑΤΟΣ: 2/3 Οδηγίες συγγραφής (τμήματα εργασίας) </vt:lpstr>
      <vt:lpstr>ΜΕΛΕΤΗ ΠΕΡΙΠΤΩΣΗΣ ΘΕΜΑΤΟΣ: 3/3 Υποστηρικτικά ερωτήματα που βοηθούν την μελέτη</vt:lpstr>
      <vt:lpstr>PowerPoint Presentation</vt:lpstr>
      <vt:lpstr>ΕΠΙΣΚΟΠΗΣΗ ΒΙΒΛΙΟΓΡΑΦΙΑΣ: 1/8</vt:lpstr>
      <vt:lpstr>ΕΠΙΣΚΟΠΗΣΗ ΒΙΒΛΙΟΓΡΑΦΙΑΣ: 2/8</vt:lpstr>
      <vt:lpstr>ΕΠΙΣΚΟΠΗΣΗ ΒΙΒΛΙΟΓΡΑΦΙΑΣ: 3/8</vt:lpstr>
      <vt:lpstr>ΕΠΙΣΚΟΠΗΣΗ ΒΙΒΛΙΟΓΡΑΦΙΑΣ: 4/8</vt:lpstr>
      <vt:lpstr>ΕΠΙΣΚΟΠΗΣΗ ΒΙΒΛΙΟΓΡΑΦΙΑΣ: 5/8</vt:lpstr>
      <vt:lpstr>ΕΠΙΣΚΟΠΗΣΗ ΒΙΒΛΙΟΓΡΑΦΙΑΣ: 6/8</vt:lpstr>
      <vt:lpstr>ΕΠΙΣΚΟΠΗΣΗ ΒΙΒΛΙΟΓΡΑΦΙΑΣ: 7/8</vt:lpstr>
      <vt:lpstr>ΕΠΙΣΚΟΠΗΣΗ ΒΙΒΛΙΟΓΡΑΦΙΑΣ: 8/8</vt:lpstr>
      <vt:lpstr>ΣΤΡΑΤΗΓΙΚΗ ΕΠΙΣΚΟΠΗΣΗΣ ΒΙΒΛΙΟΓΡΑΦΙΑΣ: 1/9 (Ζαφειρίου, 2019)</vt:lpstr>
      <vt:lpstr>ΣΤΡΑΤΗΓΙΚΗ ΕΠΙΣΚΟΠΗΣΗΣ ΒΙΒΛΙΟΓΡΑΦΙΑΣ: 2/9 (Ζαφειρίου, 2019)</vt:lpstr>
      <vt:lpstr>ΣΤΡΑΤΗΓΙΚΗ ΕΠΙΣΚΟΠΗΣΗΣ ΒΙΒΛΙΟΓΡΑΦΙΑΣ: 3/9 (Ζαφειρίου, 2019)</vt:lpstr>
      <vt:lpstr>ΣΤΡΑΤΗΓΙΚΗ ΕΠΙΣΚΟΠΗΣΗΣ ΒΙΒΛΙΟΓΡΑΦΙΑΣ: 4/9 (Ζαφειρίου, 2019)</vt:lpstr>
      <vt:lpstr>ΣΤΡΑΤΗΓΙΚΗ ΕΠΙΣΚΟΠΗΣΗΣ ΒΙΒΛΙΟΓΡΑΦΙΑΣ: 5/9 (Ζαφειρίου, 2019)</vt:lpstr>
      <vt:lpstr>ΣΤΡΑΤΗΓΙΚΗ ΕΠΙΣΚΟΠΗΣΗΣ ΒΙΒΛΙΟΓΡΑΦΙΑΣ: 6/9 (Ζαφειρίου, 2019)</vt:lpstr>
      <vt:lpstr>ΣΤΡΑΤΗΓΙΚΗ ΕΠΙΣΚΟΠΗΣΗΣ ΒΙΒΛΙΟΓΡΑΦΙΑΣ: 7/9 (Ζαφειρίου, 2019)</vt:lpstr>
      <vt:lpstr>ΣΤΡΑΤΗΓΙΚΗ ΕΠΙΣΚΟΠΗΣΗΣ ΒΙΒΛΙΟΓΡΑΦΙΑΣ: 8/9 (Ζαφειρίου, 2019)</vt:lpstr>
      <vt:lpstr>ΣΤΡΑΤΗΓΙΚΗ ΕΠΙΣΚΟΠΗΣΗΣ ΒΙΒΛΙΟΓΡΑΦΙΑΣ: 9/9 (Ζαφειρίου, 2019)</vt:lpstr>
      <vt:lpstr>ΒΑΣΕΙΣ ΑΡΘΡΩΝ https://www.indeed.com/career-advice/career-development/research-databases</vt:lpstr>
      <vt:lpstr>ΒΑΣΕΙΣ ΠΟΙΟΤΗΤΑΣ ΕΠΙΣΤΗΜΟΝΙΚΩΝ ΠΕΡΙΟΔΙΚΩΝ</vt:lpstr>
      <vt:lpstr>ΑΠΟΤΕΛΕΣΜΑΤΑ ΕΝΤΟΠΙΣΜΟΥ ΑΡΘΡΩΝ: ΠΑΡΑΔΕΙΓΜΑ 1</vt:lpstr>
      <vt:lpstr>ΑΠΟΤΕΛΕΣΜΑΤΑ ΕΝΤΟΠΙΣΜΟΥ ΑΡΘΡΩΝ: ΠΑΡΑΔΕΙΓΜΑ 2</vt:lpstr>
      <vt:lpstr>ΚΑΤΗΓΟΡΙΕΣ ΔΕΔΟΜΕΝΩΝ (βασίζεται σε Saunders et al., 2009, Dudovskiy, 2016 και Cooper and Schindler, 2011) </vt:lpstr>
      <vt:lpstr>ΔΕΥΤΕΡΟΓΕΝΗ ΔΕΔΟΜΕΝΑ: 1/4 (βασίζεται σε Saunders et al., 2009) </vt:lpstr>
      <vt:lpstr>ΔΕΥΤΕΡΟΓΕΝΗ ΔΕΔΟΜΕΝΑ: 2/4 </vt:lpstr>
      <vt:lpstr>ΔΕΥΤΕΡΟΓΕΝΗ ΔΕΔΟΜΕΝΑ: 3/4</vt:lpstr>
      <vt:lpstr>ΔΕΥΤΕΡΟΓΕΝΗ ΔΕΔΟΜΕΝΑ: 4/4</vt:lpstr>
      <vt:lpstr>ΣΥΛΛΟΓΗ ΠΡΩΤΟΓΕΝΩΝ ΔΕΔΟΜΕΝΩΝ ΜΕΣΩ ΠΑΡΑΤΗΡΗΣΗΣ: 1/3 (βασίζεται σε Saunders et al., 2009 και Cooper and Schindler, 2011) </vt:lpstr>
      <vt:lpstr>ΣΥΜΜΕΤΟΧΙΚΗ ΠΑΡΑΤΗΡΗΣΗ: 2/3 (βασίζεται σε Saunders et al., 2009 και Cooper and Schindler, 2011) </vt:lpstr>
      <vt:lpstr>ΔΟΜΗΜΕΝΗ ΠΑΡΑΤΗΡΗΣΗ: 3/3 (βασίζεται σε Saunders et al., 2009 και Cooper and Schindler, 2011) </vt:lpstr>
      <vt:lpstr>ΣΥΛΛΟΓΗ ΠΡΩΤΟΓΕΝΩΝ ΔΕΔΟΜΕΝΩΝ  ΜΕΣΩ ΣΥΝΕΝΤΕΥΞΕΩΝ: 1/3 </vt:lpstr>
      <vt:lpstr>ΣΥΛΛΟΓΗ ΠΡΩΤΟΓΕΝΩΝ ΔΕΔΟΜΕΝΩΝ  ΜΕΣΩ ΣΥΝΕΝΤΕΥΞΕΩΝ: 2/3 (βασίζεται σε Saunders et al., 2009) </vt:lpstr>
      <vt:lpstr>ΣΥΛΛΟΓΗ ΠΡΩΤΟΓΕΝΩΝ ΔΕΔΟΜΕΝΩΝ  ΜΕΣΩ ΣΥΝΕΝΤΕΥΞΕΩΝ: 3/3 </vt:lpstr>
      <vt:lpstr>ΣΥΝΕΝΤΕΥΞΕΙΣ ΑΝΑΛΟΓΑ ΜΕ ΤΟ  ΕΙΔΟΣ ΤΗΣ ΕΡΕΥΝΑΣ: 1/4 (Ζαφειρίου, Γ., 2019)</vt:lpstr>
      <vt:lpstr>ΣΥΝΕΝΤΕΥΞΕΙΣ ΑΝΑΛΟΓΑ ΜΕ ΤΟ  ΕΙΔΟΣ ΤΗΣ ΕΡΕΥΝΑΣ: 2/4 (Ζαφειρίου, Γ., 2019)</vt:lpstr>
      <vt:lpstr>ΣΥΝΕΝΤΕΥΞΕΙΣ ΑΝΑΛΟΓΑ ΜΕ ΤΟ  ΕΙΔΟΣ ΤΗΣ ΕΡΕΥΝΑΣ: 3/4 (Ζαφειρίου, Γ., 2019)</vt:lpstr>
      <vt:lpstr>ΣΥΝΕΝΤΕΥΞΕΙΣ ΑΝΑΛΟΓΑ ΜΕ ΤΟ  ΕΙΔΟΣ ΤΗΣ ΕΡΕΥΝΑΣ: 4/4 (Ζαφειρίου, Γ., 2019)</vt:lpstr>
      <vt:lpstr>ΔΙΑΔΙΚΑΣΙΑ ΣΥΝΕΝΤΕΥΞΗΣ: 1/12 (Ζαφειρίου, Γ., 2019)</vt:lpstr>
      <vt:lpstr>ΔΙΑΔΙΚΑΣΙΑ ΣΥΝΕΝΤΕΥΞΗΣ: 2/12 (Ζαφειρίου, Γ., 2019)</vt:lpstr>
      <vt:lpstr>ΔΙΑΔΙΚΑΣΙΑ ΣΥΝΕΝΤΕΥΞΗΣ: 3/12 (Ζαφειρίου, Γ., 2019)</vt:lpstr>
      <vt:lpstr>ΔΙΑΔΙΚΑΣΙΑ ΣΥΝΕΝΤΕΥΞΗΣ: 4/12 (Ζαφειρίου, Γ., 2019)</vt:lpstr>
      <vt:lpstr>ΔΙΑΔΙΚΑΣΙΑ ΣΥΝΕΝΤΕΥΞΗΣ: 5/12 (Ζαφειρίου, Γ., 2019)</vt:lpstr>
      <vt:lpstr>ΔΙΑΔΙΚΑΣΙΑ ΣΥΝΕΝΤΕΥΞΗΣ: 6/12 (Ζαφειρίου, Γ., 2019)</vt:lpstr>
      <vt:lpstr>ΔΙΑΔΙΚΑΣΙΑ ΣΥΝΕΝΤΕΥΞΗΣ: 7/12 (Ζαφειρίου, Γ., 2019)</vt:lpstr>
      <vt:lpstr>ΔΙΑΔΙΚΑΣΙΑ ΣΥΝΕΝΤΕΥΞΗΣ: 8/12 (Ζαφειρίου, Γ., 2019)</vt:lpstr>
      <vt:lpstr>ΔΙΑΔΙΚΑΣΙΑ ΣΥΝΕΝΤΕΥΞΗΣ: 9/12 (Ζαφειρίου, Γ., 2019)</vt:lpstr>
      <vt:lpstr>ΔΙΑΔΙΚΑΣΙΑ ΣΥΝΕΝΤΕΥΞΗΣ: 10/12 (Ζαφειρίου, Γ., 2019)</vt:lpstr>
      <vt:lpstr>ΔΙΑΔΙΚΑΣΙΑ ΣΥΝΕΝΤΕΥΞΗΣ: 11/12 (Ζαφειρίου, Γ., 2019)</vt:lpstr>
      <vt:lpstr>ΔΙΑΔΙΚΑΣΙΑ ΣΥΝΕΝΤΕΥΞΗΣ: 12/12 (Ζαφειρίου, Γ., 2019)</vt:lpstr>
      <vt:lpstr>Βιβλιογραφία 1</vt:lpstr>
      <vt:lpstr>Βιβλιογραφία 2</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811</cp:revision>
  <dcterms:created xsi:type="dcterms:W3CDTF">2011-01-29T18:06:27Z</dcterms:created>
  <dcterms:modified xsi:type="dcterms:W3CDTF">2026-02-20T10:23:22Z</dcterms:modified>
</cp:coreProperties>
</file>