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2"/>
  </p:notesMasterIdLst>
  <p:sldIdLst>
    <p:sldId id="3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7" r:id="rId12"/>
    <p:sldId id="326" r:id="rId13"/>
    <p:sldId id="328" r:id="rId14"/>
    <p:sldId id="329" r:id="rId15"/>
    <p:sldId id="330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7" r:id="rId31"/>
    <p:sldId id="346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72" r:id="rId41"/>
    <p:sldId id="371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3" r:id="rId57"/>
    <p:sldId id="374" r:id="rId58"/>
    <p:sldId id="375" r:id="rId59"/>
    <p:sldId id="376" r:id="rId60"/>
    <p:sldId id="377" r:id="rId61"/>
    <p:sldId id="378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15" r:id="rId7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EC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59" autoAdjust="0"/>
  </p:normalViewPr>
  <p:slideViewPr>
    <p:cSldViewPr>
      <p:cViewPr varScale="1">
        <p:scale>
          <a:sx n="78" d="100"/>
          <a:sy n="78" d="100"/>
        </p:scale>
        <p:origin x="94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19E8FF-6594-47A6-9B6E-9B4D3CA463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BA93B93-039D-47F9-B7BB-B8363591D1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0EC9-F2EA-4CCC-9B8C-E3F723331C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F1DE1-3A4D-449F-AD20-CEC3626F2A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D6C8-D575-4A91-B922-0EF98EA6D9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086A80-118D-4CCB-9656-A21C67467A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D46F-9D23-41F8-8BFC-01F1767966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A1D9BA1-DF2C-4684-B775-AC62CB1561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F6B1-5BD7-4E44-B421-F0DAA1EF7E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6E356B-1554-4074-8630-757AFCA2CE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61F45B6-F2A5-467A-9F34-498B947258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82910-BCB0-4A17-921C-19D709A68B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E0A6907-7E3E-402F-A765-E0E49D6DE0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15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3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9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00.png"/><Relationship Id="rId4" Type="http://schemas.openxmlformats.org/officeDocument/2006/relationships/oleObject" Target="../embeddings/oleObject23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0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11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b="1" dirty="0">
                <a:latin typeface="Calibri" pitchFamily="34" charset="0"/>
              </a:rPr>
              <a:t>Επεξεργασία Δεδομένων </a:t>
            </a:r>
            <a:br>
              <a:rPr lang="en-US" b="1" dirty="0">
                <a:latin typeface="Calibri" pitchFamily="34" charset="0"/>
              </a:rPr>
            </a:br>
            <a:r>
              <a:rPr lang="el-GR" b="1" dirty="0">
                <a:latin typeface="Calibri" pitchFamily="34" charset="0"/>
              </a:rPr>
              <a:t>με το </a:t>
            </a:r>
            <a:r>
              <a:rPr lang="en-US" b="1" dirty="0">
                <a:latin typeface="Calibri" pitchFamily="34" charset="0"/>
              </a:rPr>
              <a:t>SPSS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AF714-6622-4971-8084-0B4F4C40C712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65400"/>
            <a:ext cx="9144000" cy="266541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700" b="1" dirty="0">
                <a:latin typeface="Calibri" pitchFamily="34" charset="0"/>
                <a:cs typeface="Times New Roman" charset="0"/>
              </a:rPr>
              <a:t>ΑΝΑΣΤΑΣΙΑ Α. ΚΑΤΟΥ</a:t>
            </a:r>
            <a:endParaRPr lang="en-US" sz="2700" b="1" dirty="0">
              <a:latin typeface="Calibri" pitchFamily="34" charset="0"/>
              <a:cs typeface="Times New Roman" charset="0"/>
            </a:endParaRPr>
          </a:p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i="1" dirty="0">
                <a:latin typeface="Calibri" pitchFamily="34" charset="0"/>
                <a:cs typeface="Times New Roman" charset="0"/>
              </a:rPr>
              <a:t>Καθηγήτρια</a:t>
            </a:r>
          </a:p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i="1" dirty="0">
                <a:latin typeface="Calibri" pitchFamily="34" charset="0"/>
                <a:cs typeface="Times New Roman" charset="0"/>
              </a:rPr>
              <a:t>Τμήμα Οργάνωσης και Διοίκησης Επιχειρήσεων</a:t>
            </a:r>
          </a:p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i="1" dirty="0">
                <a:latin typeface="Calibri" pitchFamily="34" charset="0"/>
                <a:cs typeface="Times New Roman" charset="0"/>
              </a:rPr>
              <a:t>Πανεπιστήμιο Μακεδονίας</a:t>
            </a:r>
            <a:endParaRPr lang="el-GR" i="1" dirty="0">
              <a:latin typeface="Calibri" pitchFamily="34" charset="0"/>
              <a:cs typeface="Times New Roman" charset="0"/>
            </a:endParaRPr>
          </a:p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cs typeface="Times New Roman" charset="0"/>
              </a:rPr>
              <a:t>		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Calibri" pitchFamily="34" charset="0"/>
                <a:cs typeface="Times New Roman" charset="0"/>
              </a:rPr>
              <a:t>		</a:t>
            </a:r>
            <a:r>
              <a:rPr lang="en-US" dirty="0">
                <a:latin typeface="Calibri" pitchFamily="34" charset="0"/>
                <a:cs typeface="Times New Roman" charset="0"/>
              </a:rPr>
              <a:t>PhD, Cardiff Business School, Cardiff University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Calibri" pitchFamily="34" charset="0"/>
                <a:cs typeface="Times New Roman" charset="0"/>
              </a:rPr>
              <a:t>		</a:t>
            </a:r>
            <a:r>
              <a:rPr lang="en-US" dirty="0" err="1">
                <a:latin typeface="Calibri" pitchFamily="34" charset="0"/>
                <a:cs typeface="Times New Roman" charset="0"/>
              </a:rPr>
              <a:t>PgDip</a:t>
            </a:r>
            <a:r>
              <a:rPr lang="en-US" dirty="0">
                <a:latin typeface="Calibri" pitchFamily="34" charset="0"/>
                <a:cs typeface="Times New Roman" charset="0"/>
              </a:rPr>
              <a:t> in Research Methodology, Cardiff University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Calibri" pitchFamily="34" charset="0"/>
                <a:cs typeface="Times New Roman" charset="0"/>
              </a:rPr>
              <a:t>		</a:t>
            </a:r>
            <a:r>
              <a:rPr lang="en-US" dirty="0">
                <a:latin typeface="Calibri" pitchFamily="34" charset="0"/>
                <a:cs typeface="Times New Roman" charset="0"/>
              </a:rPr>
              <a:t>MBA-International HRM, Sunderland University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Calibri" pitchFamily="34" charset="0"/>
                <a:cs typeface="Times New Roman" charset="0"/>
              </a:rPr>
              <a:t>		</a:t>
            </a:r>
            <a:r>
              <a:rPr lang="en-US" dirty="0">
                <a:latin typeface="Calibri" pitchFamily="34" charset="0"/>
                <a:cs typeface="Times New Roman" charset="0"/>
              </a:rPr>
              <a:t>BA in Business Administration, Sunderland University</a:t>
            </a:r>
            <a:endParaRPr lang="en-GB" dirty="0">
              <a:solidFill>
                <a:srgbClr val="0070C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Subtitle 2"/>
          <p:cNvSpPr>
            <a:spLocks noGrp="1"/>
          </p:cNvSpPr>
          <p:nvPr/>
        </p:nvSpPr>
        <p:spPr bwMode="auto">
          <a:xfrm>
            <a:off x="179388" y="5517157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lvl="1" indent="-533400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ΜΑΘΗΜΑ: ΜΕΘΟΔΟΛΟΓΙΑ ΕΡΕΥΝΑΣ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l-GR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Π.Μ.Σ. στο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ΜΑΝΑΤΖΜΕΝΤ ΤΟΥΡΙΣΤΙΚΩΝ ΕΠΙΧΕΙΡΗΣΕΩΝ ΚΑΙ ΟΡΓΑΝΙΣΜΩΝ</a:t>
            </a:r>
            <a:endParaRPr lang="el-GR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82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Εισαγωγή Χαρακτηριστικών των Μεταβλητών: 2/2</a:t>
            </a:r>
            <a:endParaRPr lang="el-GR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341438"/>
            <a:ext cx="9036050" cy="1727200"/>
          </a:xfrm>
        </p:spPr>
        <p:txBody>
          <a:bodyPr/>
          <a:lstStyle/>
          <a:p>
            <a:r>
              <a:rPr lang="el-GR" sz="2200">
                <a:latin typeface="Calibri" pitchFamily="34" charset="0"/>
              </a:rPr>
              <a:t>Όταν καταχωρήσουμε όλα τα απαραίτητα χαρακτηριστικά των μεταβλητών,  προχωράμε στην εισαγωγή των στοιχείων.</a:t>
            </a:r>
          </a:p>
          <a:p>
            <a:r>
              <a:rPr lang="el-GR" sz="2200">
                <a:latin typeface="Calibri" pitchFamily="34" charset="0"/>
              </a:rPr>
              <a:t>Για να επανέλθουμε στο </a:t>
            </a:r>
            <a:r>
              <a:rPr lang="en-US" sz="2200">
                <a:latin typeface="Calibri" pitchFamily="34" charset="0"/>
              </a:rPr>
              <a:t>Spread Sheet </a:t>
            </a:r>
            <a:r>
              <a:rPr lang="el-GR" sz="2200">
                <a:latin typeface="Calibri" pitchFamily="34" charset="0"/>
              </a:rPr>
              <a:t>του </a:t>
            </a:r>
            <a:r>
              <a:rPr lang="en-US" sz="2200">
                <a:latin typeface="Calibri" pitchFamily="34" charset="0"/>
              </a:rPr>
              <a:t>SPSS </a:t>
            </a:r>
            <a:r>
              <a:rPr lang="el-GR" sz="2200">
                <a:latin typeface="Calibri" pitchFamily="34" charset="0"/>
              </a:rPr>
              <a:t>και να εισάγουμε τα στοιχεία πατάμε το ‘</a:t>
            </a:r>
            <a:r>
              <a:rPr lang="en-US" sz="2200">
                <a:latin typeface="Calibri" pitchFamily="34" charset="0"/>
              </a:rPr>
              <a:t>Data View’, </a:t>
            </a:r>
            <a:r>
              <a:rPr lang="el-GR" sz="2200">
                <a:latin typeface="Calibri" pitchFamily="34" charset="0"/>
              </a:rPr>
              <a:t>κάτω αριστερά στο σχετικό παράθυρο.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84662-0F87-4763-BECD-4C1B516B5F9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068638"/>
            <a:ext cx="90360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Δημιουργία Αρχείου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341438"/>
            <a:ext cx="8640763" cy="792162"/>
          </a:xfrm>
        </p:spPr>
        <p:txBody>
          <a:bodyPr/>
          <a:lstStyle/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Εντολές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File → Save As</a:t>
            </a:r>
            <a:r>
              <a:rPr lang="el-GR" sz="2000">
                <a:latin typeface="Calibri" pitchFamily="34" charset="0"/>
              </a:rPr>
              <a:t> και γράφουμε στο </a:t>
            </a:r>
            <a:r>
              <a:rPr lang="en-US" sz="2000">
                <a:latin typeface="Calibri" pitchFamily="34" charset="0"/>
              </a:rPr>
              <a:t>‘File name’ </a:t>
            </a:r>
            <a:r>
              <a:rPr lang="el-GR" sz="2000">
                <a:latin typeface="Calibri" pitchFamily="34" charset="0"/>
              </a:rPr>
              <a:t>το όνομα του αρχείου στο οποίο θα αποθηκεύσουμε τα στοιχεία </a:t>
            </a:r>
            <a:r>
              <a:rPr lang="en-US" sz="2000">
                <a:latin typeface="Calibri" pitchFamily="34" charset="0"/>
              </a:rPr>
              <a:t>(</a:t>
            </a:r>
            <a:r>
              <a:rPr lang="el-GR" sz="2000">
                <a:latin typeface="Calibri" pitchFamily="34" charset="0"/>
              </a:rPr>
              <a:t>π.χ., </a:t>
            </a:r>
            <a:r>
              <a:rPr lang="en-US" sz="2000">
                <a:latin typeface="Calibri" pitchFamily="34" charset="0"/>
              </a:rPr>
              <a:t>DATA_POSTGRAD)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B7E6-9A29-4A7A-85E9-1D91B3E32AA1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62150"/>
            <a:ext cx="8713787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732338"/>
            <a:ext cx="5715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Αποτέλεσμα Εισαγωγής Στοιχείων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341438"/>
            <a:ext cx="8785225" cy="503237"/>
          </a:xfrm>
        </p:spPr>
        <p:txBody>
          <a:bodyPr/>
          <a:lstStyle/>
          <a:p>
            <a:r>
              <a:rPr lang="el-GR" sz="2200">
                <a:latin typeface="Calibri" pitchFamily="34" charset="0"/>
              </a:rPr>
              <a:t>Όταν εισαχθούν τα στοιχεία το </a:t>
            </a:r>
            <a:r>
              <a:rPr lang="en-US" sz="2200">
                <a:latin typeface="Calibri" pitchFamily="34" charset="0"/>
              </a:rPr>
              <a:t>Spread Sheet </a:t>
            </a:r>
            <a:r>
              <a:rPr lang="el-GR" sz="2200">
                <a:latin typeface="Calibri" pitchFamily="34" charset="0"/>
              </a:rPr>
              <a:t>φαίνεται ως εξής: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6529B-3002-40F9-A094-6CB9EB3B9C25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04988"/>
            <a:ext cx="8937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Μετασχηματισμοί Μεταβλητών: 1/2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7175"/>
            <a:ext cx="2578100" cy="5214938"/>
          </a:xfrm>
        </p:spPr>
        <p:txBody>
          <a:bodyPr/>
          <a:lstStyle/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Εντολές</a:t>
            </a:r>
            <a:r>
              <a:rPr lang="el-GR" sz="2000">
                <a:latin typeface="Calibri" pitchFamily="34" charset="0"/>
              </a:rPr>
              <a:t>:</a:t>
            </a:r>
            <a:br>
              <a:rPr lang="el-GR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Transform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latin typeface="Calibri" pitchFamily="34" charset="0"/>
              </a:rPr>
              <a:t> Compute</a:t>
            </a:r>
            <a:endParaRPr lang="el-GR" sz="2000">
              <a:latin typeface="Calibri" pitchFamily="34" charset="0"/>
            </a:endParaRPr>
          </a:p>
          <a:p>
            <a:r>
              <a:rPr lang="el-GR" sz="2000">
                <a:latin typeface="Calibri" pitchFamily="34" charset="0"/>
              </a:rPr>
              <a:t>Μπορούμε να κάνουμε οποιαδήποτε πράξη</a:t>
            </a:r>
            <a:br>
              <a:rPr lang="el-GR" sz="2000">
                <a:latin typeface="Calibri" pitchFamily="34" charset="0"/>
              </a:rPr>
            </a:br>
            <a:r>
              <a:rPr lang="el-GR" sz="2000" b="1">
                <a:solidFill>
                  <a:srgbClr val="00B050"/>
                </a:solidFill>
                <a:latin typeface="Calibri" pitchFamily="34" charset="0"/>
              </a:rPr>
              <a:t>Παράδειγμα</a:t>
            </a:r>
            <a:r>
              <a:rPr lang="el-GR" sz="2000">
                <a:latin typeface="Calibri" pitchFamily="34" charset="0"/>
              </a:rPr>
              <a:t>: Βρίσκουμε το φυσικό λογάριθμο </a:t>
            </a:r>
            <a:r>
              <a:rPr lang="en-US" sz="2000">
                <a:latin typeface="Calibri" pitchFamily="34" charset="0"/>
              </a:rPr>
              <a:t>(LN) </a:t>
            </a:r>
            <a:r>
              <a:rPr lang="el-GR" sz="2000">
                <a:latin typeface="Calibri" pitchFamily="34" charset="0"/>
              </a:rPr>
              <a:t>της μεταβλητής ‘</a:t>
            </a:r>
            <a:r>
              <a:rPr lang="en-US" sz="2000">
                <a:latin typeface="Calibri" pitchFamily="34" charset="0"/>
              </a:rPr>
              <a:t>size’ </a:t>
            </a:r>
            <a:r>
              <a:rPr lang="el-GR" sz="2000">
                <a:latin typeface="Calibri" pitchFamily="34" charset="0"/>
              </a:rPr>
              <a:t>και στο αποτέλεσμα που προκύπτει δίνουμε το όνομα της νέας μεταβλητής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l-GR" sz="2000">
                <a:latin typeface="Calibri" pitchFamily="34" charset="0"/>
              </a:rPr>
              <a:t>π.χ., </a:t>
            </a:r>
            <a:r>
              <a:rPr lang="en-US" sz="2000">
                <a:latin typeface="Calibri" pitchFamily="34" charset="0"/>
              </a:rPr>
              <a:t>‘ln_size’</a:t>
            </a:r>
            <a:endParaRPr lang="el-GR" sz="2000">
              <a:latin typeface="Calibri" pitchFamily="34" charset="0"/>
            </a:endParaRPr>
          </a:p>
          <a:p>
            <a:endParaRPr lang="el-GR" sz="20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7D764-C890-494B-9AE0-9C0AD72B6B16}" type="slidenum">
              <a:rPr lang="el-GR" smtClean="0">
                <a:latin typeface="Calibri" pitchFamily="34" charset="0"/>
              </a:rPr>
              <a:pPr>
                <a:defRPr/>
              </a:pPr>
              <a:t>13</a:t>
            </a:fld>
            <a:endParaRPr lang="el-GR">
              <a:latin typeface="Calibri" pitchFamily="34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341438"/>
            <a:ext cx="2724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420938"/>
            <a:ext cx="54737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Μετασχηματισμοί Μεταβλητών: 2/2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D41FA-7EAA-4A63-982E-C12F197D8E81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30724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527175"/>
            <a:ext cx="2470150" cy="4710113"/>
          </a:xfrm>
        </p:spPr>
        <p:txBody>
          <a:bodyPr/>
          <a:lstStyle/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Εντολές</a:t>
            </a:r>
            <a:r>
              <a:rPr lang="el-GR" sz="2000">
                <a:latin typeface="Calibri" pitchFamily="34" charset="0"/>
              </a:rPr>
              <a:t>:</a:t>
            </a:r>
            <a:br>
              <a:rPr lang="el-GR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Transform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latin typeface="Calibri" pitchFamily="34" charset="0"/>
              </a:rPr>
              <a:t> Compute</a:t>
            </a:r>
            <a:br>
              <a:rPr lang="el-GR" sz="2000">
                <a:latin typeface="Calibri" pitchFamily="34" charset="0"/>
              </a:rPr>
            </a:br>
            <a:br>
              <a:rPr lang="el-GR" sz="2000">
                <a:latin typeface="Calibri" pitchFamily="34" charset="0"/>
              </a:rPr>
            </a:br>
            <a:r>
              <a:rPr lang="el-GR" sz="2000" b="1">
                <a:solidFill>
                  <a:srgbClr val="00B050"/>
                </a:solidFill>
                <a:latin typeface="Calibri" pitchFamily="34" charset="0"/>
              </a:rPr>
              <a:t>Παράδειγμα</a:t>
            </a:r>
            <a:r>
              <a:rPr lang="el-GR" sz="2000">
                <a:latin typeface="Calibri" pitchFamily="34" charset="0"/>
              </a:rPr>
              <a:t>: Διαιρούμε τη μεταβλητή </a:t>
            </a:r>
            <a:r>
              <a:rPr lang="en-US" sz="2000">
                <a:latin typeface="Calibri" pitchFamily="34" charset="0"/>
              </a:rPr>
              <a:t>‘roce’ </a:t>
            </a:r>
            <a:r>
              <a:rPr lang="el-GR" sz="2000">
                <a:latin typeface="Calibri" pitchFamily="34" charset="0"/>
              </a:rPr>
              <a:t>δια της μεταβλητής ‘</a:t>
            </a:r>
            <a:r>
              <a:rPr lang="en-US" sz="2000">
                <a:latin typeface="Calibri" pitchFamily="34" charset="0"/>
              </a:rPr>
              <a:t>roe</a:t>
            </a:r>
            <a:r>
              <a:rPr lang="el-GR" sz="2000">
                <a:latin typeface="Calibri" pitchFamily="34" charset="0"/>
              </a:rPr>
              <a:t>’ και στο αποτέλεσμα που προκύπτει δίνουμε το όνομα της νέας μεταβλητής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l-GR" sz="2000">
                <a:latin typeface="Calibri" pitchFamily="34" charset="0"/>
              </a:rPr>
              <a:t>π.χ., </a:t>
            </a:r>
            <a:r>
              <a:rPr lang="en-US" sz="2000">
                <a:latin typeface="Calibri" pitchFamily="34" charset="0"/>
              </a:rPr>
              <a:t>‘ratio’</a:t>
            </a:r>
            <a:endParaRPr lang="el-GR" sz="2000">
              <a:latin typeface="Calibri" pitchFamily="34" charset="0"/>
            </a:endParaRPr>
          </a:p>
          <a:p>
            <a:endParaRPr lang="el-GR" sz="2000">
              <a:latin typeface="Calibri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341438"/>
            <a:ext cx="2724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838" y="2349500"/>
            <a:ext cx="55991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Αρχείο Εκροών</a:t>
            </a:r>
            <a:endParaRPr lang="el-GR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341438"/>
            <a:ext cx="8856663" cy="1943100"/>
          </a:xfrm>
        </p:spPr>
        <p:txBody>
          <a:bodyPr/>
          <a:lstStyle/>
          <a:p>
            <a:r>
              <a:rPr lang="el-GR" sz="2000">
                <a:latin typeface="Calibri" pitchFamily="34" charset="0"/>
              </a:rPr>
              <a:t>Τα αποτελέσματα όλων των πράξεων, μετασχηματισμών και αναλύσεων παρουσιάζονται στο χώρο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εκροών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(output).</a:t>
            </a:r>
            <a:r>
              <a:rPr lang="el-GR" sz="2000">
                <a:latin typeface="Calibri" pitchFamily="34" charset="0"/>
              </a:rPr>
              <a:t>  Το χώρο αυτό μπορούμε να τον αποθηκεύσουμε ως αρχείο με την εντολή </a:t>
            </a:r>
            <a:r>
              <a:rPr lang="en-US" sz="2000">
                <a:latin typeface="Calibri" pitchFamily="34" charset="0"/>
              </a:rPr>
              <a:t>File → Save As. </a:t>
            </a:r>
            <a:r>
              <a:rPr lang="el-GR" sz="2000">
                <a:latin typeface="Calibri" pitchFamily="34" charset="0"/>
              </a:rPr>
              <a:t>Αποτελέσματα που δεν τα θεωρούμε ενδιαφέροντα μπορούμε να σβήσουμε αφού τα ‘μαρκάρουμε’.  Μπορούμε να μεταφέρουμε ενδιαφέροντα αποτελέσματα με </a:t>
            </a:r>
            <a:r>
              <a:rPr lang="en-US" sz="2000">
                <a:latin typeface="Calibri" pitchFamily="34" charset="0"/>
              </a:rPr>
              <a:t>Copy – Paste </a:t>
            </a:r>
            <a:r>
              <a:rPr lang="el-GR" sz="2000">
                <a:latin typeface="Calibri" pitchFamily="34" charset="0"/>
              </a:rPr>
              <a:t>όπου θέλουμε (π.χ., </a:t>
            </a:r>
            <a:r>
              <a:rPr lang="en-US" sz="2000">
                <a:latin typeface="Calibri" pitchFamily="34" charset="0"/>
              </a:rPr>
              <a:t>word).</a:t>
            </a:r>
            <a:r>
              <a:rPr lang="el-GR" sz="2000">
                <a:latin typeface="Calibri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141E7-F570-474D-BE83-6EEB4F8682B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424238"/>
            <a:ext cx="52863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388" y="5589588"/>
            <a:ext cx="8937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Αν από το χώρο εκροών θέλουμε να μεταβούμε στο </a:t>
            </a:r>
            <a:r>
              <a:rPr lang="en-US" sz="2000" dirty="0">
                <a:latin typeface="Calibri" pitchFamily="34" charset="0"/>
                <a:cs typeface="+mn-cs"/>
              </a:rPr>
              <a:t>Spread Sheet </a:t>
            </a:r>
            <a:r>
              <a:rPr lang="el-GR" sz="2000" dirty="0">
                <a:latin typeface="Calibri" pitchFamily="34" charset="0"/>
                <a:cs typeface="+mn-cs"/>
              </a:rPr>
              <a:t>στοιχείων, κάνουμε κλικ στο εικονίδιο        που βρίσκεται στη </a:t>
            </a:r>
            <a:r>
              <a:rPr lang="el-GR" sz="2000" b="1" i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γραμμή εργαλείων </a:t>
            </a:r>
            <a:r>
              <a:rPr lang="en-US" sz="2000" dirty="0">
                <a:latin typeface="Calibri" pitchFamily="34" charset="0"/>
                <a:cs typeface="+mn-cs"/>
              </a:rPr>
              <a:t>(tools bar)</a:t>
            </a:r>
            <a:endParaRPr lang="el-GR" sz="2000" dirty="0">
              <a:latin typeface="Calibri" pitchFamily="34" charset="0"/>
              <a:cs typeface="+mn-cs"/>
            </a:endParaRPr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025" y="5949950"/>
            <a:ext cx="33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err="1">
                <a:latin typeface="Calibri" pitchFamily="34" charset="0"/>
              </a:rPr>
              <a:t>Επανα</a:t>
            </a:r>
            <a:r>
              <a:rPr lang="el-GR" b="1" dirty="0">
                <a:latin typeface="Calibri" pitchFamily="34" charset="0"/>
              </a:rPr>
              <a:t>-κωδικοποίηση: 1/2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61DCF-364E-4ED0-A64F-9116C99196FD}" type="slidenum">
              <a:rPr lang="el-GR" smtClean="0">
                <a:latin typeface="Calibri" pitchFamily="34" charset="0"/>
              </a:rPr>
              <a:pPr>
                <a:defRPr/>
              </a:pPr>
              <a:t>16</a:t>
            </a:fld>
            <a:endParaRPr lang="el-GR">
              <a:latin typeface="Calibri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1341438"/>
            <a:ext cx="42481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Εντολές</a:t>
            </a:r>
            <a:r>
              <a:rPr lang="el-GR" sz="2000">
                <a:latin typeface="Calibri" pitchFamily="34" charset="0"/>
              </a:rPr>
              <a:t>:</a:t>
            </a:r>
            <a:br>
              <a:rPr lang="el-GR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Transform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latin typeface="Calibri" pitchFamily="34" charset="0"/>
              </a:rPr>
              <a:t> Recode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latin typeface="Calibri" pitchFamily="34" charset="0"/>
              </a:rPr>
              <a:t> Into Same Variables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latin typeface="Calibri" pitchFamily="34" charset="0"/>
              </a:rPr>
              <a:t> Into Different Variables </a:t>
            </a:r>
            <a:br>
              <a:rPr lang="el-GR" sz="2000">
                <a:latin typeface="Calibri" pitchFamily="34" charset="0"/>
              </a:rPr>
            </a:br>
            <a:br>
              <a:rPr lang="en-US" sz="2000">
                <a:latin typeface="Calibri" pitchFamily="34" charset="0"/>
              </a:rPr>
            </a:br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Συμβουλή</a:t>
            </a:r>
            <a:r>
              <a:rPr lang="el-GR" sz="2000">
                <a:latin typeface="Calibri" pitchFamily="34" charset="0"/>
              </a:rPr>
              <a:t>: Είναι καλό η επανα-κωδικοποίηση να γίνεται </a:t>
            </a:r>
            <a:r>
              <a:rPr lang="en-US" sz="2000">
                <a:latin typeface="Calibri" pitchFamily="34" charset="0"/>
              </a:rPr>
              <a:t>Into Different Variables </a:t>
            </a:r>
            <a:r>
              <a:rPr lang="el-GR" sz="2000">
                <a:latin typeface="Calibri" pitchFamily="34" charset="0"/>
              </a:rPr>
              <a:t>γιατί αλλιώς χάνονται τα αρχικά στοιχεία.</a:t>
            </a:r>
          </a:p>
          <a:p>
            <a:endParaRPr lang="el-GR" sz="2000">
              <a:latin typeface="Calibri" pitchFamily="34" charset="0"/>
            </a:endParaRPr>
          </a:p>
          <a:p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Βήμα 1</a:t>
            </a:r>
            <a:r>
              <a:rPr lang="el-GR" sz="2000">
                <a:latin typeface="Calibri" pitchFamily="34" charset="0"/>
              </a:rPr>
              <a:t>: Μεταφέρουμε στο παράθυρο διαλόγου τη μεταβλητή που θέλουμε να επανα-κωδικοποιήσουμε</a:t>
            </a:r>
            <a:r>
              <a:rPr lang="en-US" sz="2000">
                <a:latin typeface="Calibri" pitchFamily="34" charset="0"/>
              </a:rPr>
              <a:t> (</a:t>
            </a:r>
            <a:r>
              <a:rPr lang="el-GR" sz="2000">
                <a:latin typeface="Calibri" pitchFamily="34" charset="0"/>
              </a:rPr>
              <a:t>π.χ., </a:t>
            </a:r>
            <a:r>
              <a:rPr lang="en-US" sz="2000">
                <a:latin typeface="Calibri" pitchFamily="34" charset="0"/>
              </a:rPr>
              <a:t>size)</a:t>
            </a:r>
            <a:endParaRPr lang="el-GR" sz="2000">
              <a:latin typeface="Calibri" pitchFamily="34" charset="0"/>
            </a:endParaRPr>
          </a:p>
          <a:p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Βήμα 2</a:t>
            </a:r>
            <a:r>
              <a:rPr lang="el-GR" sz="2000">
                <a:latin typeface="Calibri" pitchFamily="34" charset="0"/>
              </a:rPr>
              <a:t>: Δίνουμε το νέο όνομα στη μεταβλητή  </a:t>
            </a:r>
            <a:r>
              <a:rPr lang="en-US" sz="2000">
                <a:latin typeface="Calibri" pitchFamily="34" charset="0"/>
              </a:rPr>
              <a:t>(</a:t>
            </a:r>
            <a:r>
              <a:rPr lang="el-GR" sz="2000">
                <a:latin typeface="Calibri" pitchFamily="34" charset="0"/>
              </a:rPr>
              <a:t>π.χ., </a:t>
            </a:r>
            <a:r>
              <a:rPr lang="en-US" sz="2000">
                <a:latin typeface="Calibri" pitchFamily="34" charset="0"/>
              </a:rPr>
              <a:t>r_size) </a:t>
            </a:r>
            <a:r>
              <a:rPr lang="el-GR" sz="2000">
                <a:latin typeface="Calibri" pitchFamily="34" charset="0"/>
              </a:rPr>
              <a:t>και κάνουμε κλικ στο εικονίδιο </a:t>
            </a:r>
            <a:r>
              <a:rPr lang="en-US" sz="2000">
                <a:latin typeface="Calibri" pitchFamily="34" charset="0"/>
              </a:rPr>
              <a:t>change.</a:t>
            </a:r>
          </a:p>
          <a:p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Βήμα 3</a:t>
            </a:r>
            <a:r>
              <a:rPr lang="el-GR" sz="2000">
                <a:latin typeface="Calibri" pitchFamily="34" charset="0"/>
              </a:rPr>
              <a:t>: Κάνουμε κλικ στο εικονίδιο </a:t>
            </a:r>
            <a:r>
              <a:rPr lang="en-US" sz="2000">
                <a:latin typeface="Calibri" pitchFamily="34" charset="0"/>
              </a:rPr>
              <a:t>Old and New Values</a:t>
            </a:r>
            <a:endParaRPr lang="el-GR" sz="2000">
              <a:latin typeface="Calibri" pitchFamily="34" charset="0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5" y="2492375"/>
            <a:ext cx="47371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200" b="1" dirty="0" err="1">
                <a:latin typeface="Calibri" pitchFamily="34" charset="0"/>
              </a:rPr>
              <a:t>Επανα</a:t>
            </a:r>
            <a:r>
              <a:rPr lang="el-GR" sz="3200" b="1" dirty="0">
                <a:latin typeface="Calibri" pitchFamily="34" charset="0"/>
              </a:rPr>
              <a:t>-κωδικοποίηση: 2/2</a:t>
            </a:r>
            <a:endParaRPr lang="el-GR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4925" y="2103438"/>
            <a:ext cx="4105275" cy="3486150"/>
          </a:xfrm>
        </p:spPr>
        <p:txBody>
          <a:bodyPr/>
          <a:lstStyle/>
          <a:p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Βήμα 4</a:t>
            </a:r>
            <a:r>
              <a:rPr lang="el-GR" sz="2000">
                <a:latin typeface="Calibri" pitchFamily="34" charset="0"/>
              </a:rPr>
              <a:t>:  Χρησιμοποιώντας τις εναλλακτικές δυνατότητες που σημειώνονται, δίνουμε τιμές στα διαστήματα: π.χ.:</a:t>
            </a:r>
          </a:p>
          <a:p>
            <a:pPr>
              <a:buFont typeface="Wingdings 2" pitchFamily="18" charset="2"/>
              <a:buNone/>
            </a:pPr>
            <a:r>
              <a:rPr lang="el-GR" sz="2000">
                <a:latin typeface="Calibri" pitchFamily="34" charset="0"/>
              </a:rPr>
              <a:t>	‘ μέχρι 100’ = 1</a:t>
            </a:r>
            <a:br>
              <a:rPr lang="el-GR" sz="2000">
                <a:latin typeface="Calibri" pitchFamily="34" charset="0"/>
              </a:rPr>
            </a:br>
            <a:r>
              <a:rPr lang="el-GR" sz="2000">
                <a:latin typeface="Calibri" pitchFamily="34" charset="0"/>
              </a:rPr>
              <a:t>‘101-500’ = 2</a:t>
            </a:r>
            <a:br>
              <a:rPr lang="el-GR" sz="2000">
                <a:latin typeface="Calibri" pitchFamily="34" charset="0"/>
              </a:rPr>
            </a:br>
            <a:r>
              <a:rPr lang="el-GR" sz="2000">
                <a:latin typeface="Calibri" pitchFamily="34" charset="0"/>
              </a:rPr>
              <a:t>‘501 και πάνω’ = 3</a:t>
            </a:r>
          </a:p>
          <a:p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Βήμα 5</a:t>
            </a:r>
            <a:r>
              <a:rPr lang="el-GR" sz="2000">
                <a:latin typeface="Calibri" pitchFamily="34" charset="0"/>
              </a:rPr>
              <a:t>:  Κάνουμε κλικ στο </a:t>
            </a:r>
            <a:r>
              <a:rPr lang="en-US" sz="2000">
                <a:latin typeface="Calibri" pitchFamily="34" charset="0"/>
              </a:rPr>
              <a:t>Continue</a:t>
            </a:r>
          </a:p>
          <a:p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Βήμα 6</a:t>
            </a:r>
            <a:r>
              <a:rPr lang="el-GR" sz="2000">
                <a:latin typeface="Calibri" pitchFamily="34" charset="0"/>
              </a:rPr>
              <a:t>: Κάνουμε κλικ στο ΟΚ.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C688B-1679-4920-A4A1-11EFAE180AC7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298700"/>
            <a:ext cx="496887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Επιλογή μιας Ομάδας στοιχείων: 1/2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11D5-8F1C-4969-AD9B-72FBF7C8E0F7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52400" y="1341438"/>
            <a:ext cx="88122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Εντολές</a:t>
            </a:r>
            <a:r>
              <a:rPr lang="el-GR" sz="2000">
                <a:latin typeface="Calibri" pitchFamily="34" charset="0"/>
              </a:rPr>
              <a:t>:</a:t>
            </a:r>
            <a:br>
              <a:rPr lang="el-GR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Data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latin typeface="Calibri" pitchFamily="34" charset="0"/>
              </a:rPr>
              <a:t> Select cases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latin typeface="Calibri" pitchFamily="34" charset="0"/>
              </a:rPr>
              <a:t> If condition is satisfied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latin typeface="Calibri" pitchFamily="34" charset="0"/>
              </a:rPr>
              <a:t> If</a:t>
            </a:r>
            <a:br>
              <a:rPr lang="en-US" sz="2000">
                <a:latin typeface="Calibri" pitchFamily="34" charset="0"/>
              </a:rPr>
            </a:b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Παράδειγμα</a:t>
            </a:r>
            <a:r>
              <a:rPr lang="el-GR" sz="2000">
                <a:latin typeface="Calibri" pitchFamily="34" charset="0"/>
              </a:rPr>
              <a:t>: Έστω ότι θέλουμε να εργαστούμε μόνο με τα στοιχεία που αναφέρονται στον τομέα (</a:t>
            </a:r>
            <a:r>
              <a:rPr lang="en-US" sz="2000">
                <a:latin typeface="Calibri" pitchFamily="34" charset="0"/>
              </a:rPr>
              <a:t>sector</a:t>
            </a:r>
            <a:r>
              <a:rPr lang="el-GR" sz="2000">
                <a:latin typeface="Calibri" pitchFamily="34" charset="0"/>
              </a:rPr>
              <a:t>) της ‘μεταποίησης’ = 1.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2916238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708275"/>
            <a:ext cx="3455987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708275"/>
            <a:ext cx="273685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179388" y="5876925"/>
            <a:ext cx="88122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Εισαγωγή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sector = 1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latin typeface="Calibri" pitchFamily="34" charset="0"/>
              </a:rPr>
              <a:t> Continue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latin typeface="Calibri" pitchFamily="34" charset="0"/>
              </a:rPr>
              <a:t> OK</a:t>
            </a:r>
            <a:endParaRPr lang="el-GR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Επιλογή μιας Ομάδας στοιχείων: </a:t>
            </a:r>
            <a:r>
              <a:rPr lang="en-US" b="1" dirty="0">
                <a:latin typeface="Calibri" pitchFamily="34" charset="0"/>
              </a:rPr>
              <a:t>2</a:t>
            </a:r>
            <a:r>
              <a:rPr lang="el-GR" b="1" dirty="0">
                <a:latin typeface="Calibri" pitchFamily="34" charset="0"/>
              </a:rPr>
              <a:t>/2</a:t>
            </a:r>
            <a:endParaRPr lang="el-GR" dirty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341438"/>
            <a:ext cx="3527425" cy="5400675"/>
          </a:xfrm>
        </p:spPr>
        <p:txBody>
          <a:bodyPr/>
          <a:lstStyle/>
          <a:p>
            <a:r>
              <a:rPr lang="el-GR" sz="2000">
                <a:latin typeface="Calibri" pitchFamily="34" charset="0"/>
              </a:rPr>
              <a:t>Στον Πίνακα των στοιχείων έχουν διαγραφεί (προσωρινά) όλες οι παρατηρήσεις που αντιστοιχούν στον τομέα των ‘υπηρεσιών’ = 2.</a:t>
            </a: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Προσοχή</a:t>
            </a:r>
            <a:r>
              <a:rPr lang="el-GR" sz="2000">
                <a:latin typeface="Calibri" pitchFamily="34" charset="0"/>
              </a:rPr>
              <a:t>: Μετά το πέρας των εργασιών θα πρέπει να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επαναλάβουμε τη διαδικασία κάνοντας κλικ στο εικονίδιο ‘</a:t>
            </a:r>
            <a:r>
              <a:rPr lang="en-US" sz="2000">
                <a:latin typeface="Calibri" pitchFamily="34" charset="0"/>
              </a:rPr>
              <a:t>Reset’</a:t>
            </a:r>
            <a:r>
              <a:rPr lang="el-GR" sz="2000">
                <a:latin typeface="Calibri" pitchFamily="34" charset="0"/>
              </a:rPr>
              <a:t> για να επανέλθουμε στην αρχική μορφή, αλλιώς θα συνεχίσουμε να εργαζόμαστε με τον τομέα της ‘μεταποίησης’ χωρίς να το γνωρίζουμε.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00281-D3FB-4BE6-AFF0-1CFB6089BAB7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063" y="1341438"/>
            <a:ext cx="54340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Κωδικοποίηση Στοιχείων (Δεδομένων): 1/4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9EB8C-3AC9-4565-9D7F-7D45A3B90D9A}" type="slidenum">
              <a:rPr lang="el-GR">
                <a:latin typeface="Calibri" pitchFamily="34" charset="0"/>
              </a:rPr>
              <a:pPr>
                <a:defRPr/>
              </a:pPr>
              <a:t>2</a:t>
            </a:fld>
            <a:endParaRPr lang="el-GR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785225" cy="5256213"/>
          </a:xfrm>
        </p:spPr>
        <p:txBody>
          <a:bodyPr>
            <a:normAutofit/>
          </a:bodyPr>
          <a:lstStyle/>
          <a:p>
            <a:pPr marL="292100" indent="-2921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b="1" dirty="0">
                <a:solidFill>
                  <a:srgbClr val="C00000"/>
                </a:solidFill>
                <a:latin typeface="Calibri" pitchFamily="34" charset="0"/>
              </a:rPr>
              <a:t>Κωδικοποίηση</a:t>
            </a:r>
            <a:r>
              <a:rPr lang="el-GR" sz="2400" dirty="0">
                <a:latin typeface="Calibri" pitchFamily="34" charset="0"/>
              </a:rPr>
              <a:t>: Πριν από τη εισαγωγή των στοιχείων στο </a:t>
            </a:r>
            <a:r>
              <a:rPr lang="en-US" sz="2400" dirty="0">
                <a:latin typeface="Calibri" pitchFamily="34" charset="0"/>
              </a:rPr>
              <a:t>SPSS </a:t>
            </a:r>
            <a:r>
              <a:rPr lang="el-GR" sz="2400" dirty="0">
                <a:latin typeface="Calibri" pitchFamily="34" charset="0"/>
              </a:rPr>
              <a:t>πρέπει να δώσουμε συνοπτικά αλλά κατανοητά ονόματα στις διάφορες μεταβλητές (ερωτήσεις).</a:t>
            </a:r>
            <a:endParaRPr lang="en-US" sz="2400" dirty="0">
              <a:latin typeface="Calibri" pitchFamily="34" charset="0"/>
            </a:endParaRPr>
          </a:p>
          <a:p>
            <a:pPr marL="292100" indent="-2921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>
                <a:latin typeface="Calibri" pitchFamily="34" charset="0"/>
              </a:rPr>
              <a:t>Κάθε ερώτηση αντιστοιχεί σε μία ή περισσότερες μεταβλητές.</a:t>
            </a:r>
          </a:p>
          <a:p>
            <a:pPr marL="292100" indent="-2921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400" dirty="0">
              <a:latin typeface="Calibri" pitchFamily="34" charset="0"/>
            </a:endParaRPr>
          </a:p>
          <a:p>
            <a:pPr marL="292100" indent="-2921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b="1" dirty="0">
                <a:solidFill>
                  <a:srgbClr val="C00000"/>
                </a:solidFill>
                <a:latin typeface="Calibri" pitchFamily="34" charset="0"/>
              </a:rPr>
              <a:t>Πρέπει να θυμόμαστε ότι</a:t>
            </a:r>
            <a:r>
              <a:rPr lang="el-GR" sz="2400" dirty="0">
                <a:latin typeface="Calibri" pitchFamily="34" charset="0"/>
              </a:rPr>
              <a:t>:</a:t>
            </a:r>
          </a:p>
          <a:p>
            <a:pPr marL="292100" indent="-2921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400" dirty="0">
              <a:latin typeface="Calibri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>
                <a:latin typeface="Calibri" pitchFamily="34" charset="0"/>
              </a:rPr>
              <a:t>Το κάθε </a:t>
            </a:r>
            <a:r>
              <a:rPr lang="el-GR" sz="2400" b="1" i="1" dirty="0">
                <a:solidFill>
                  <a:srgbClr val="0070C0"/>
                </a:solidFill>
                <a:latin typeface="Calibri" pitchFamily="34" charset="0"/>
              </a:rPr>
              <a:t>ερωτηματολόγιο</a:t>
            </a:r>
            <a:r>
              <a:rPr lang="el-GR" sz="2400" dirty="0">
                <a:latin typeface="Calibri" pitchFamily="34" charset="0"/>
              </a:rPr>
              <a:t> αντιστοιχεί σε μία μόνον </a:t>
            </a:r>
            <a:r>
              <a:rPr lang="el-GR" sz="2400" b="1" i="1" dirty="0">
                <a:solidFill>
                  <a:srgbClr val="0070C0"/>
                </a:solidFill>
                <a:latin typeface="Calibri" pitchFamily="34" charset="0"/>
              </a:rPr>
              <a:t>γραμμή</a:t>
            </a:r>
            <a:r>
              <a:rPr lang="el-GR" sz="2400" dirty="0">
                <a:latin typeface="Calibri" pitchFamily="34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400" dirty="0">
              <a:latin typeface="Calibri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>
                <a:latin typeface="Calibri" pitchFamily="34" charset="0"/>
              </a:rPr>
              <a:t>Η κάθε </a:t>
            </a:r>
            <a:r>
              <a:rPr lang="el-GR" sz="2400" b="1" i="1" dirty="0">
                <a:solidFill>
                  <a:srgbClr val="0070C0"/>
                </a:solidFill>
                <a:latin typeface="Calibri" pitchFamily="34" charset="0"/>
              </a:rPr>
              <a:t>μεταβλητή</a:t>
            </a:r>
            <a:r>
              <a:rPr lang="el-GR" sz="2400" dirty="0">
                <a:latin typeface="Calibri" pitchFamily="34" charset="0"/>
              </a:rPr>
              <a:t> αντιστοιχεί σε μία μόνον </a:t>
            </a:r>
            <a:r>
              <a:rPr lang="el-GR" sz="2400" b="1" i="1" dirty="0">
                <a:solidFill>
                  <a:srgbClr val="0070C0"/>
                </a:solidFill>
                <a:latin typeface="Calibri" pitchFamily="34" charset="0"/>
              </a:rPr>
              <a:t>στήλη</a:t>
            </a:r>
            <a:r>
              <a:rPr lang="el-GR" sz="2400" dirty="0">
                <a:latin typeface="Calibri" pitchFamily="34" charset="0"/>
              </a:rPr>
              <a:t>. </a:t>
            </a:r>
          </a:p>
          <a:p>
            <a:pPr marL="292100" indent="-2921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latin typeface="Calibri" pitchFamily="34" charset="0"/>
            </a:endParaRPr>
          </a:p>
          <a:p>
            <a:pPr marL="292100" indent="-2921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1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Περιγραφή Στοιχείων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527175"/>
            <a:ext cx="8785225" cy="5070475"/>
          </a:xfrm>
        </p:spPr>
        <p:txBody>
          <a:bodyPr/>
          <a:lstStyle/>
          <a:p>
            <a:pPr marL="609600" indent="-609600">
              <a:defRPr/>
            </a:pPr>
            <a:r>
              <a:rPr lang="el-GR" dirty="0">
                <a:latin typeface="Calibri" pitchFamily="34" charset="0"/>
              </a:rPr>
              <a:t>Η περιγραφή των στοιχείων αποτελεί το πρώτο βήμα στην ανάλυσή τους. Συνήθως ασχολείται με την εύρεση των παρακάτω: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l-GR" b="1" dirty="0">
                <a:solidFill>
                  <a:srgbClr val="0070C0"/>
                </a:solidFill>
                <a:latin typeface="Calibri" pitchFamily="34" charset="0"/>
              </a:rPr>
              <a:t>Μέτρα θέσης </a:t>
            </a:r>
            <a:r>
              <a:rPr lang="el-GR" dirty="0">
                <a:latin typeface="Calibri" pitchFamily="34" charset="0"/>
              </a:rPr>
              <a:t>(μέσος, διάμεσος, επικρατούσα τιμή, τεταρτημόρια)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l-GR" b="1" dirty="0">
                <a:solidFill>
                  <a:srgbClr val="0070C0"/>
                </a:solidFill>
                <a:latin typeface="Calibri" pitchFamily="34" charset="0"/>
              </a:rPr>
              <a:t>Μέτρα διασποράς </a:t>
            </a:r>
            <a:r>
              <a:rPr lang="el-GR" dirty="0">
                <a:latin typeface="Calibri" pitchFamily="34" charset="0"/>
              </a:rPr>
              <a:t>(εύρος, </a:t>
            </a:r>
            <a:r>
              <a:rPr lang="el-GR" dirty="0" err="1">
                <a:latin typeface="Calibri" pitchFamily="34" charset="0"/>
              </a:rPr>
              <a:t>ενδοτεταρτημοριακό</a:t>
            </a:r>
            <a:r>
              <a:rPr lang="el-GR" dirty="0">
                <a:latin typeface="Calibri" pitchFamily="34" charset="0"/>
              </a:rPr>
              <a:t> εύρος διακύμανση, τυπική απόκλιση, συντελεστής μεταβολής)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l-GR" b="1" dirty="0">
                <a:solidFill>
                  <a:srgbClr val="0070C0"/>
                </a:solidFill>
                <a:latin typeface="Calibri" pitchFamily="34" charset="0"/>
              </a:rPr>
              <a:t>Πίνακες Κατανομής Συχνοτήτων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l-GR" b="1" dirty="0">
                <a:solidFill>
                  <a:srgbClr val="0070C0"/>
                </a:solidFill>
                <a:latin typeface="Calibri" pitchFamily="34" charset="0"/>
              </a:rPr>
              <a:t>Πινάκες συμπτώσεων </a:t>
            </a:r>
            <a:r>
              <a:rPr lang="el-GR" dirty="0">
                <a:latin typeface="Calibri" pitchFamily="34" charset="0"/>
              </a:rPr>
              <a:t>(ή </a:t>
            </a:r>
            <a:r>
              <a:rPr lang="el-GR" b="1" dirty="0">
                <a:solidFill>
                  <a:srgbClr val="0070C0"/>
                </a:solidFill>
                <a:latin typeface="Calibri" pitchFamily="34" charset="0"/>
              </a:rPr>
              <a:t>Συνάφειας</a:t>
            </a:r>
            <a:r>
              <a:rPr lang="el-GR" dirty="0">
                <a:latin typeface="Calibri" pitchFamily="34" charset="0"/>
              </a:rPr>
              <a:t>)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l-GR" b="1" dirty="0">
                <a:solidFill>
                  <a:srgbClr val="0070C0"/>
                </a:solidFill>
                <a:latin typeface="Calibri" pitchFamily="34" charset="0"/>
              </a:rPr>
              <a:t>Διαγραμματική απεικόνιση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l-GR" b="1" dirty="0">
                <a:solidFill>
                  <a:srgbClr val="0070C0"/>
                </a:solidFill>
                <a:latin typeface="Calibri" pitchFamily="34" charset="0"/>
              </a:rPr>
              <a:t>Μέτρα ασυμμετρίας και κύρτωσης</a:t>
            </a:r>
          </a:p>
          <a:p>
            <a:pPr>
              <a:defRPr/>
            </a:pPr>
            <a:endParaRPr lang="el-GR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88950"/>
          </a:xfrm>
        </p:spPr>
        <p:txBody>
          <a:bodyPr/>
          <a:lstStyle/>
          <a:p>
            <a:pPr>
              <a:defRPr/>
            </a:pPr>
            <a:fld id="{EDB539A8-8222-41C1-8091-0E2D2A22B451}" type="slidenum">
              <a:rPr lang="el-GR" smtClean="0">
                <a:latin typeface="Calibri" pitchFamily="34" charset="0"/>
              </a:rPr>
              <a:pPr>
                <a:defRPr/>
              </a:pPr>
              <a:t>20</a:t>
            </a:fld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Μέτρα Θέσης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341438"/>
            <a:ext cx="8928100" cy="5327650"/>
          </a:xfrm>
        </p:spPr>
        <p:txBody>
          <a:bodyPr/>
          <a:lstStyle/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Μέτρα</a:t>
            </a:r>
            <a:r>
              <a:rPr lang="el-GR" sz="2000">
                <a:latin typeface="Calibri" pitchFamily="34" charset="0"/>
              </a:rPr>
              <a:t> (</a:t>
            </a:r>
            <a:r>
              <a:rPr lang="en-US" sz="2000">
                <a:latin typeface="Calibri" pitchFamily="34" charset="0"/>
              </a:rPr>
              <a:t>measures) </a:t>
            </a:r>
            <a:r>
              <a:rPr lang="el-GR" sz="2000">
                <a:latin typeface="Calibri" pitchFamily="34" charset="0"/>
              </a:rPr>
              <a:t>ονομάζονται οι μέθοδοι που χρησιμοποιούνται για την εύρεση αριθμητικών τιμών που περιγράφουν ένα σύνολο στατιστικών στοιχείων:</a:t>
            </a: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Μέτρα Θέσης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 (position measures)</a:t>
            </a:r>
            <a:r>
              <a:rPr lang="el-GR" sz="2000">
                <a:latin typeface="Calibri" pitchFamily="34" charset="0"/>
                <a:sym typeface="Wingdings" pitchFamily="2" charset="2"/>
              </a:rPr>
              <a:t>, ή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μέτρα κεντρικής τάσης </a:t>
            </a:r>
            <a:r>
              <a:rPr lang="el-GR" sz="2000">
                <a:latin typeface="Calibri" pitchFamily="34" charset="0"/>
                <a:sym typeface="Wingdings" pitchFamily="2" charset="2"/>
              </a:rPr>
              <a:t>(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measures of central tendency</a:t>
            </a:r>
            <a:r>
              <a:rPr lang="el-GR" sz="2000">
                <a:latin typeface="Calibri" pitchFamily="34" charset="0"/>
                <a:sym typeface="Wingdings" pitchFamily="2" charset="2"/>
              </a:rPr>
              <a:t>): </a:t>
            </a:r>
            <a:r>
              <a:rPr lang="el-GR" sz="2000">
                <a:latin typeface="Calibri" pitchFamily="34" charset="0"/>
              </a:rPr>
              <a:t> Είναι κάθε μέτρο που είναι συνώνυμο με την έκφραση «κατά μέσο όρο» ενός συνόλου στοιχείων.</a:t>
            </a:r>
          </a:p>
          <a:p>
            <a:endParaRPr lang="el-GR" sz="2000" b="1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Μέσος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 (mean):</a:t>
            </a:r>
            <a:endParaRPr lang="el-GR" sz="2000">
              <a:latin typeface="Calibri" pitchFamily="34" charset="0"/>
            </a:endParaRPr>
          </a:p>
          <a:p>
            <a:endParaRPr lang="el-GR" sz="2000">
              <a:latin typeface="Calibri" pitchFamily="34" charset="0"/>
            </a:endParaRP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Διάμεσος</a:t>
            </a:r>
            <a:r>
              <a:rPr lang="en-US" sz="2000">
                <a:latin typeface="Calibri" pitchFamily="34" charset="0"/>
              </a:rPr>
              <a:t> (median): </a:t>
            </a:r>
            <a:r>
              <a:rPr lang="el-GR" sz="2000">
                <a:latin typeface="Calibri" pitchFamily="34" charset="0"/>
              </a:rPr>
              <a:t>Είναι η μεσαία τιμή ενός συνόλου στοιχείων που έχουν ταξινομηθεί κατά σειρά μεγέθους.</a:t>
            </a: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Επικρατούσα τιμή </a:t>
            </a:r>
            <a:r>
              <a:rPr lang="el-GR" sz="2000">
                <a:latin typeface="Calibri" pitchFamily="34" charset="0"/>
              </a:rPr>
              <a:t>ή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τύπος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(mode): </a:t>
            </a:r>
            <a:r>
              <a:rPr lang="el-GR" sz="2000">
                <a:latin typeface="Calibri" pitchFamily="34" charset="0"/>
              </a:rPr>
              <a:t>Είναι η τιμή σε ένα σύνολο τιμών που εμφανίζεται με τη μεγαλύτερη συχνότητα. Η τιμή αυτή είναι δυνατό να μην υπάρχει, αλλά στην περίπτωση που υπάρχει είναι δυνατό να μην είναι μοναδική.</a:t>
            </a:r>
            <a:endParaRPr lang="en-US" sz="2000">
              <a:latin typeface="Calibri" pitchFamily="34" charset="0"/>
            </a:endParaRP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Τεταρτημόρια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(quartiles):  </a:t>
            </a:r>
            <a:r>
              <a:rPr lang="el-GR" sz="2000">
                <a:latin typeface="Calibri" pitchFamily="34" charset="0"/>
              </a:rPr>
              <a:t>Είναι οι τρεις τιμές </a:t>
            </a:r>
            <a:r>
              <a:rPr lang="en-US" sz="2000">
                <a:latin typeface="Calibri" pitchFamily="34" charset="0"/>
              </a:rPr>
              <a:t>Q1, Q2 (=Median),</a:t>
            </a:r>
            <a:r>
              <a:rPr lang="el-GR" sz="2000">
                <a:latin typeface="Calibri" pitchFamily="34" charset="0"/>
              </a:rPr>
              <a:t> και</a:t>
            </a:r>
            <a:r>
              <a:rPr lang="en-US" sz="2000">
                <a:latin typeface="Calibri" pitchFamily="34" charset="0"/>
              </a:rPr>
              <a:t> Q3 </a:t>
            </a:r>
            <a:r>
              <a:rPr lang="el-GR" sz="2000">
                <a:latin typeface="Calibri" pitchFamily="34" charset="0"/>
              </a:rPr>
              <a:t>που χωρίζουν ένα σύνολο στοιχείων ταξινομημένων κατά σειρά μεγέθους, σε τέσσερα ίσα σε πλήθος σύνολα στοιχείων.</a:t>
            </a:r>
            <a:endParaRPr lang="en-US" sz="2000">
              <a:latin typeface="Calibri" pitchFamily="34" charset="0"/>
            </a:endParaRPr>
          </a:p>
          <a:p>
            <a:endParaRPr lang="el-GR" sz="2000">
              <a:latin typeface="Calibri" pitchFamily="34" charset="0"/>
            </a:endParaRPr>
          </a:p>
          <a:p>
            <a:endParaRPr lang="el-GR" sz="20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00294-6D1C-4E62-B529-9DF61E63E1AA}" type="slidenum">
              <a:rPr lang="el-GR" smtClean="0">
                <a:latin typeface="Calibri" pitchFamily="34" charset="0"/>
              </a:rPr>
              <a:pPr>
                <a:defRPr/>
              </a:pPr>
              <a:t>21</a:t>
            </a:fld>
            <a:endParaRPr lang="el-GR">
              <a:latin typeface="Calibri" pitchFamily="34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519363" y="3200400"/>
          <a:ext cx="32766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Εξίσωση" r:id="rId3" imgW="1930320" imgH="431640" progId="Equation.3">
                  <p:embed/>
                </p:oleObj>
              </mc:Choice>
              <mc:Fallback>
                <p:oleObj name="Εξίσωση" r:id="rId3" imgW="19303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3200400"/>
                        <a:ext cx="32766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Μέτρα Διασποράς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sz="quarter" idx="1"/>
          </p:nvPr>
        </p:nvSpPr>
        <p:spPr>
          <a:xfrm>
            <a:off x="0" y="1341438"/>
            <a:ext cx="9144000" cy="3887787"/>
          </a:xfrm>
        </p:spPr>
        <p:txBody>
          <a:bodyPr/>
          <a:lstStyle/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Μέτρα Διασποράς</a:t>
            </a:r>
            <a:r>
              <a:rPr lang="el-GR" sz="2000">
                <a:latin typeface="Calibri" pitchFamily="34" charset="0"/>
              </a:rPr>
              <a:t>: Τα μέτρα που προσδιορίζουν το βαθμό που είναι διασπαρμένα τα στοιχεία ενός συνόλου στοιχείων γύρο από ένα μέτρο θέσης του συνόλου αυτού ονομάζονται ‘</a:t>
            </a:r>
            <a:r>
              <a:rPr lang="el-GR" sz="2000" b="1" i="1">
                <a:latin typeface="Calibri" pitchFamily="34" charset="0"/>
              </a:rPr>
              <a:t>μέτρα διασποράς</a:t>
            </a:r>
            <a:r>
              <a:rPr lang="el-GR" sz="2000">
                <a:latin typeface="Calibri" pitchFamily="34" charset="0"/>
              </a:rPr>
              <a:t>’ ή ‘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μέτρα διακυμάνσεως</a:t>
            </a:r>
            <a:r>
              <a:rPr lang="el-GR" sz="2000">
                <a:latin typeface="Calibri" pitchFamily="34" charset="0"/>
              </a:rPr>
              <a:t>’.</a:t>
            </a:r>
          </a:p>
          <a:p>
            <a:endParaRPr lang="el-GR" sz="2000">
              <a:latin typeface="Calibri" pitchFamily="34" charset="0"/>
            </a:endParaRP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Εύρος</a:t>
            </a:r>
            <a:r>
              <a:rPr lang="el-GR" sz="2000">
                <a:latin typeface="Calibri" pitchFamily="34" charset="0"/>
              </a:rPr>
              <a:t> ή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πλάτος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(range):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Σε ένα σύνολο τιμών, είναι η διαφορά μεταξύ της μεγαλύτερης</a:t>
            </a:r>
            <a:r>
              <a:rPr lang="en-US" sz="2000">
                <a:latin typeface="Calibri" pitchFamily="34" charset="0"/>
              </a:rPr>
              <a:t> (L)</a:t>
            </a:r>
            <a:r>
              <a:rPr lang="el-GR" sz="2000">
                <a:latin typeface="Calibri" pitchFamily="34" charset="0"/>
              </a:rPr>
              <a:t> και της μικρότερης </a:t>
            </a:r>
            <a:r>
              <a:rPr lang="en-US" sz="2000">
                <a:latin typeface="Calibri" pitchFamily="34" charset="0"/>
              </a:rPr>
              <a:t>(S) </a:t>
            </a:r>
            <a:r>
              <a:rPr lang="el-GR" sz="2000">
                <a:latin typeface="Calibri" pitchFamily="34" charset="0"/>
              </a:rPr>
              <a:t>τιμής.</a:t>
            </a:r>
          </a:p>
          <a:p>
            <a:endParaRPr lang="el-GR" sz="2000">
              <a:latin typeface="Calibri" pitchFamily="34" charset="0"/>
            </a:endParaRP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Ενδοτεταρτημοριακό εύρος </a:t>
            </a:r>
            <a:r>
              <a:rPr lang="el-GR" sz="2000">
                <a:latin typeface="Calibri" pitchFamily="34" charset="0"/>
              </a:rPr>
              <a:t>(</a:t>
            </a:r>
            <a:r>
              <a:rPr lang="en-US" sz="2000">
                <a:latin typeface="Calibri" pitchFamily="34" charset="0"/>
              </a:rPr>
              <a:t>interquartile range</a:t>
            </a:r>
            <a:r>
              <a:rPr lang="el-GR" sz="2000">
                <a:latin typeface="Calibri" pitchFamily="34" charset="0"/>
              </a:rPr>
              <a:t>):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Είναι η διαφορά </a:t>
            </a:r>
            <a:r>
              <a:rPr lang="en-US" sz="2000">
                <a:latin typeface="Calibri" pitchFamily="34" charset="0"/>
              </a:rPr>
              <a:t>Q3 – Q1</a:t>
            </a:r>
            <a:r>
              <a:rPr lang="el-GR" sz="2000">
                <a:latin typeface="Calibri" pitchFamily="34" charset="0"/>
              </a:rPr>
              <a:t> </a:t>
            </a:r>
          </a:p>
          <a:p>
            <a:endParaRPr lang="el-GR" sz="2000">
              <a:latin typeface="Calibri" pitchFamily="34" charset="0"/>
            </a:endParaRP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Διακύμανση</a:t>
            </a:r>
            <a:r>
              <a:rPr lang="el-GR" sz="2000">
                <a:latin typeface="Calibri" pitchFamily="34" charset="0"/>
              </a:rPr>
              <a:t> (</a:t>
            </a:r>
            <a:r>
              <a:rPr lang="en-US" sz="2000">
                <a:latin typeface="Calibri" pitchFamily="34" charset="0"/>
              </a:rPr>
              <a:t>variance): </a:t>
            </a:r>
            <a:r>
              <a:rPr lang="el-GR" sz="2000">
                <a:latin typeface="Calibri" pitchFamily="34" charset="0"/>
              </a:rPr>
              <a:t> </a:t>
            </a:r>
          </a:p>
          <a:p>
            <a:pPr>
              <a:buFont typeface="Wingdings 2" pitchFamily="18" charset="2"/>
              <a:buNone/>
            </a:pPr>
            <a:endParaRPr lang="el-GR" sz="2000">
              <a:latin typeface="Calibri" pitchFamily="34" charset="0"/>
            </a:endParaRP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Τυπική απόκλιση </a:t>
            </a:r>
            <a:r>
              <a:rPr lang="en-US" sz="2000">
                <a:latin typeface="Calibri" pitchFamily="34" charset="0"/>
              </a:rPr>
              <a:t>(standard deviation): </a:t>
            </a:r>
            <a:r>
              <a:rPr lang="el-GR" sz="2000">
                <a:latin typeface="Calibri" pitchFamily="34" charset="0"/>
              </a:rPr>
              <a:t>= σ = τετραγωνική ρίζα της διακύμανσης</a:t>
            </a:r>
          </a:p>
          <a:p>
            <a:endParaRPr lang="el-GR" sz="2000">
              <a:latin typeface="Calibri" pitchFamily="34" charset="0"/>
            </a:endParaRP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Συντελεστής μεταβολής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(coefficient of variation):</a:t>
            </a:r>
            <a:endParaRPr lang="el-GR" sz="2000">
              <a:latin typeface="Calibri" pitchFamily="34" charset="0"/>
            </a:endParaRPr>
          </a:p>
          <a:p>
            <a:pPr lvl="1"/>
            <a:r>
              <a:rPr lang="el-GR" sz="1800">
                <a:solidFill>
                  <a:schemeClr val="tx1"/>
                </a:solidFill>
                <a:latin typeface="Calibri" pitchFamily="34" charset="0"/>
              </a:rPr>
              <a:t>Χρησιμοποιείται στη σύγκριση των τυπικών αποκλίσεων δύο συνόλων στοιχείων</a:t>
            </a:r>
          </a:p>
          <a:p>
            <a:endParaRPr lang="el-GR" sz="2000">
              <a:latin typeface="Calibri" pitchFamily="34" charset="0"/>
            </a:endParaRPr>
          </a:p>
          <a:p>
            <a:endParaRPr lang="el-GR" sz="2000">
              <a:latin typeface="Calibri" pitchFamily="34" charset="0"/>
            </a:endParaRPr>
          </a:p>
          <a:p>
            <a:endParaRPr lang="el-GR" sz="2000">
              <a:latin typeface="Calibri" pitchFamily="34" charset="0"/>
            </a:endParaRPr>
          </a:p>
          <a:p>
            <a:endParaRPr lang="el-GR" sz="20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86D19-2113-4F8F-A354-552D040A991B}" type="slidenum">
              <a:rPr lang="el-GR" smtClean="0">
                <a:latin typeface="Calibri" pitchFamily="34" charset="0"/>
              </a:rPr>
              <a:pPr>
                <a:defRPr/>
              </a:pPr>
              <a:t>22</a:t>
            </a:fld>
            <a:endParaRPr lang="el-GR">
              <a:latin typeface="Calibri" pitchFamily="34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987675" y="4289425"/>
          <a:ext cx="59055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Εξίσωση" r:id="rId3" imgW="3390840" imgH="457200" progId="Equation.3">
                  <p:embed/>
                </p:oleObj>
              </mc:Choice>
              <mc:Fallback>
                <p:oleObj name="Εξίσωση" r:id="rId3" imgW="339084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289425"/>
                        <a:ext cx="59055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580063" y="5899150"/>
          <a:ext cx="1054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Εξίσωση" r:id="rId5" imgW="1054080" imgH="482400" progId="Equation.3">
                  <p:embed/>
                </p:oleObj>
              </mc:Choice>
              <mc:Fallback>
                <p:oleObj name="Εξίσωση" r:id="rId5" imgW="105408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899150"/>
                        <a:ext cx="1054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Μέτρα Θέσης και Διασποράς με το </a:t>
            </a:r>
            <a:r>
              <a:rPr lang="en-US" b="1" dirty="0">
                <a:latin typeface="Calibri" pitchFamily="34" charset="0"/>
              </a:rPr>
              <a:t>SPSS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Εισαγωγή Μεταβλητών και Επιλογές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B4DC-B407-4354-A190-F1475FD27195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1341438"/>
            <a:ext cx="39624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Analyze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 Descriptive Statistics  Descriptives</a:t>
            </a:r>
            <a:endParaRPr lang="el-GR" sz="2000">
              <a:latin typeface="Calibri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τις μεταβλητές που μας ενδιαφέρουν.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Τα μέτρα θέσης και διασποράς έχουν σημασία για </a:t>
            </a:r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συνεχείς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(scale) </a:t>
            </a:r>
            <a:r>
              <a:rPr lang="el-GR" sz="2000">
                <a:latin typeface="Calibri" pitchFamily="34" charset="0"/>
              </a:rPr>
              <a:t>μεταβλητές.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Έχουν σημασία και για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τακτικές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(ordinal) </a:t>
            </a:r>
            <a:r>
              <a:rPr lang="el-GR" sz="2000">
                <a:latin typeface="Calibri" pitchFamily="34" charset="0"/>
              </a:rPr>
              <a:t>μεταβλητές</a:t>
            </a:r>
            <a:r>
              <a:rPr lang="en-US" sz="2000">
                <a:latin typeface="Calibri" pitchFamily="34" charset="0"/>
              </a:rPr>
              <a:t>,</a:t>
            </a:r>
            <a:r>
              <a:rPr lang="el-GR" sz="2000">
                <a:latin typeface="Calibri" pitchFamily="34" charset="0"/>
              </a:rPr>
              <a:t> αρκεί οι μεταβλητές αυτές να εκτείνονται σε αρκετά επίπεδα διαβάθμισης.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Δεν υπολογίζονται για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ονομαστικές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(nominal)</a:t>
            </a:r>
            <a:r>
              <a:rPr lang="el-GR" sz="2000">
                <a:latin typeface="Calibri" pitchFamily="34" charset="0"/>
              </a:rPr>
              <a:t> μεταβλητές</a:t>
            </a:r>
            <a:r>
              <a:rPr lang="en-US" sz="2000">
                <a:latin typeface="Calibri" pitchFamily="34" charset="0"/>
              </a:rPr>
              <a:t>.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Με την επιλογή </a:t>
            </a:r>
            <a:r>
              <a:rPr lang="en-US" sz="2000">
                <a:latin typeface="Calibri" pitchFamily="34" charset="0"/>
              </a:rPr>
              <a:t>‘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Options</a:t>
            </a:r>
            <a:r>
              <a:rPr lang="en-US" sz="2000">
                <a:latin typeface="Calibri" pitchFamily="34" charset="0"/>
              </a:rPr>
              <a:t>’ </a:t>
            </a:r>
            <a:r>
              <a:rPr lang="el-GR" sz="2000">
                <a:latin typeface="Calibri" pitchFamily="34" charset="0"/>
              </a:rPr>
              <a:t>επιλέγουμε τις πληροφορίες που μας ενδιαφέρουν.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412875"/>
            <a:ext cx="38163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3028950"/>
            <a:ext cx="21812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Μέτρα Θέσης και Διασποράς με το </a:t>
            </a:r>
            <a:r>
              <a:rPr lang="en-US" b="1" dirty="0">
                <a:latin typeface="Calibri" pitchFamily="34" charset="0"/>
              </a:rPr>
              <a:t>SPSS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Αποτελέσματα ή Εκροές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B35DA-FFE1-4316-B150-C9A1D5121EF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341438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Τα αποτελέσματα σημειώνονται στον παρακάτω Πίνακα. </a:t>
            </a: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Τα 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ονόματα</a:t>
            </a:r>
            <a:r>
              <a:rPr lang="el-GR" sz="2000" dirty="0">
                <a:latin typeface="Calibri" pitchFamily="34" charset="0"/>
                <a:cs typeface="+mn-cs"/>
              </a:rPr>
              <a:t> των μεταβλητών:</a:t>
            </a:r>
          </a:p>
          <a:p>
            <a:pPr marL="719138" lvl="1" indent="-363538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size =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αριθμός εργαζομένων στην επιχείρηση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  <a:p>
            <a:pPr marL="719138" lvl="1" indent="-363538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age =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ηλικία εργαζομένου σε χρόνια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  <a:p>
            <a:pPr marL="719138" lvl="1" indent="-363538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seniority =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χρόνια υπηρεσίας εργαζομένου στην επιχείρηση</a:t>
            </a: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Το 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μέγεθος</a:t>
            </a:r>
            <a:r>
              <a:rPr lang="el-GR" sz="2000" dirty="0">
                <a:latin typeface="Calibri" pitchFamily="34" charset="0"/>
                <a:cs typeface="+mn-cs"/>
              </a:rPr>
              <a:t> του δείγματος για κάθε μεταβλητή (Ν)</a:t>
            </a: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Το 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εύρος</a:t>
            </a:r>
            <a:r>
              <a:rPr lang="el-GR" sz="2000" dirty="0">
                <a:latin typeface="Calibri" pitchFamily="34" charset="0"/>
                <a:cs typeface="+mn-cs"/>
              </a:rPr>
              <a:t> </a:t>
            </a:r>
            <a:r>
              <a:rPr lang="en-US" sz="2000" dirty="0">
                <a:latin typeface="Calibri" pitchFamily="34" charset="0"/>
                <a:cs typeface="+mn-cs"/>
              </a:rPr>
              <a:t>(range) </a:t>
            </a:r>
            <a:r>
              <a:rPr lang="el-GR" sz="2000" dirty="0">
                <a:latin typeface="Calibri" pitchFamily="34" charset="0"/>
              </a:rPr>
              <a:t>της κάθε μεταβλητής</a:t>
            </a:r>
            <a:endParaRPr lang="el-GR" sz="2000" dirty="0">
              <a:latin typeface="Calibri" pitchFamily="34" charset="0"/>
              <a:cs typeface="+mn-cs"/>
            </a:endParaRP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Η 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ελάχιστη</a:t>
            </a:r>
            <a:r>
              <a:rPr lang="el-GR" sz="2000" dirty="0">
                <a:latin typeface="Calibri" pitchFamily="34" charset="0"/>
                <a:cs typeface="+mn-cs"/>
              </a:rPr>
              <a:t> (</a:t>
            </a:r>
            <a:r>
              <a:rPr lang="en-US" sz="2000" dirty="0">
                <a:latin typeface="Calibri" pitchFamily="34" charset="0"/>
                <a:cs typeface="+mn-cs"/>
              </a:rPr>
              <a:t>Minimum) </a:t>
            </a:r>
            <a:r>
              <a:rPr lang="el-GR" sz="2000" dirty="0">
                <a:latin typeface="Calibri" pitchFamily="34" charset="0"/>
                <a:cs typeface="+mn-cs"/>
              </a:rPr>
              <a:t>και η 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μέγιστη</a:t>
            </a:r>
            <a:r>
              <a:rPr lang="en-US" sz="2000" dirty="0">
                <a:latin typeface="Calibri" pitchFamily="34" charset="0"/>
                <a:cs typeface="+mn-cs"/>
              </a:rPr>
              <a:t> (Maximum)</a:t>
            </a:r>
            <a:r>
              <a:rPr lang="el-GR" sz="2000" dirty="0">
                <a:latin typeface="Calibri" pitchFamily="34" charset="0"/>
                <a:cs typeface="+mn-cs"/>
              </a:rPr>
              <a:t> τιμή κάθε μεταβλητής.</a:t>
            </a: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Ο 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μέσος</a:t>
            </a:r>
            <a:r>
              <a:rPr lang="el-GR" sz="2000" dirty="0">
                <a:latin typeface="Calibri" pitchFamily="34" charset="0"/>
                <a:cs typeface="+mn-cs"/>
              </a:rPr>
              <a:t> </a:t>
            </a:r>
            <a:r>
              <a:rPr lang="en-US" sz="2000" dirty="0">
                <a:latin typeface="Calibri" pitchFamily="34" charset="0"/>
                <a:cs typeface="+mn-cs"/>
              </a:rPr>
              <a:t>(Mean) </a:t>
            </a:r>
            <a:r>
              <a:rPr lang="el-GR" sz="2000" dirty="0">
                <a:latin typeface="Calibri" pitchFamily="34" charset="0"/>
                <a:cs typeface="+mn-cs"/>
              </a:rPr>
              <a:t>της κάθε μεταβλητής</a:t>
            </a: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Η 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τυπική απόκλιση </a:t>
            </a:r>
            <a:r>
              <a:rPr lang="en-US" sz="2000" dirty="0">
                <a:latin typeface="Calibri" pitchFamily="34" charset="0"/>
                <a:cs typeface="+mn-cs"/>
              </a:rPr>
              <a:t>(Standard Deviation) </a:t>
            </a:r>
            <a:r>
              <a:rPr lang="el-GR" sz="2000" dirty="0">
                <a:latin typeface="Calibri" pitchFamily="34" charset="0"/>
                <a:cs typeface="+mn-cs"/>
              </a:rPr>
              <a:t>της κάθε μεταβλητής</a:t>
            </a: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Η 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διακύμανση</a:t>
            </a:r>
            <a:r>
              <a:rPr lang="el-GR" sz="2000" dirty="0">
                <a:latin typeface="Calibri" pitchFamily="34" charset="0"/>
                <a:cs typeface="+mn-cs"/>
              </a:rPr>
              <a:t> </a:t>
            </a:r>
            <a:r>
              <a:rPr lang="en-US" sz="2000" dirty="0">
                <a:latin typeface="Calibri" pitchFamily="34" charset="0"/>
                <a:cs typeface="+mn-cs"/>
              </a:rPr>
              <a:t>(Variance) </a:t>
            </a:r>
            <a:r>
              <a:rPr lang="el-GR" sz="2000" dirty="0">
                <a:latin typeface="Calibri" pitchFamily="34" charset="0"/>
                <a:cs typeface="+mn-cs"/>
              </a:rPr>
              <a:t>της κάθε μεταβλητής.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043488"/>
            <a:ext cx="82010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pPr>
              <a:defRPr/>
            </a:pPr>
            <a:r>
              <a:rPr lang="el-GR" sz="3600" b="1" dirty="0">
                <a:latin typeface="Calibri" pitchFamily="34" charset="0"/>
              </a:rPr>
              <a:t>Πίνακες Κατανομής Συχνοτήτων</a:t>
            </a:r>
            <a:r>
              <a:rPr lang="en-US" sz="3600" b="1" dirty="0">
                <a:latin typeface="Calibri" pitchFamily="34" charset="0"/>
              </a:rPr>
              <a:t> </a:t>
            </a:r>
            <a:br>
              <a:rPr lang="en-US" sz="3600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Εισαγωγή Μεταβλητών και Επιλογές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F9C35-5275-47F7-8557-C1A292DEE193}" type="slidenum">
              <a:rPr lang="el-GR" smtClean="0">
                <a:latin typeface="Calibri" pitchFamily="34" charset="0"/>
              </a:rPr>
              <a:pPr>
                <a:defRPr/>
              </a:pPr>
              <a:t>25</a:t>
            </a:fld>
            <a:endParaRPr lang="el-GR">
              <a:latin typeface="Calibri" pitchFamily="34" charset="0"/>
            </a:endParaRPr>
          </a:p>
        </p:txBody>
      </p:sp>
      <p:sp>
        <p:nvSpPr>
          <p:cNvPr id="39940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179388" y="1527175"/>
            <a:ext cx="3529012" cy="5141913"/>
          </a:xfrm>
        </p:spPr>
        <p:txBody>
          <a:bodyPr/>
          <a:lstStyle/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Analyze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 Descriptive Statistics  Frequencies</a:t>
            </a:r>
            <a:endParaRPr lang="el-GR" sz="200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τις μεταβλητές που μας ενδιαφέρουν (π.χ., </a:t>
            </a:r>
            <a:r>
              <a:rPr lang="en-US" sz="2000">
                <a:latin typeface="Calibri" pitchFamily="34" charset="0"/>
              </a:rPr>
              <a:t>cost1)</a:t>
            </a:r>
            <a:endParaRPr lang="el-GR" sz="200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Οι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Πίνακες Συχνοτήτων </a:t>
            </a:r>
            <a:r>
              <a:rPr lang="el-GR" sz="2000">
                <a:latin typeface="Calibri" pitchFamily="34" charset="0"/>
              </a:rPr>
              <a:t>(</a:t>
            </a:r>
            <a:r>
              <a:rPr lang="en-US" sz="2000">
                <a:latin typeface="Calibri" pitchFamily="34" charset="0"/>
              </a:rPr>
              <a:t>Frequency Distributions) </a:t>
            </a:r>
            <a:r>
              <a:rPr lang="el-GR" sz="2000">
                <a:latin typeface="Calibri" pitchFamily="34" charset="0"/>
              </a:rPr>
              <a:t>έχουν σημασία για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τακτικές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(ordinal) </a:t>
            </a:r>
            <a:r>
              <a:rPr lang="el-GR" sz="2000">
                <a:latin typeface="Calibri" pitchFamily="34" charset="0"/>
              </a:rPr>
              <a:t>και για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ονομαστικές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(nominal)</a:t>
            </a:r>
            <a:r>
              <a:rPr lang="el-GR" sz="2000">
                <a:latin typeface="Calibri" pitchFamily="34" charset="0"/>
              </a:rPr>
              <a:t> μεταβλητές</a:t>
            </a:r>
            <a:r>
              <a:rPr lang="en-US" sz="2000">
                <a:latin typeface="Calibri" pitchFamily="34" charset="0"/>
              </a:rPr>
              <a:t>.</a:t>
            </a:r>
            <a:endParaRPr lang="el-GR" sz="200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Με την επιλογή </a:t>
            </a:r>
            <a:r>
              <a:rPr lang="en-US" sz="2000">
                <a:latin typeface="Calibri" pitchFamily="34" charset="0"/>
              </a:rPr>
              <a:t>‘Statistics’ </a:t>
            </a:r>
            <a:r>
              <a:rPr lang="el-GR" sz="2000">
                <a:latin typeface="Calibri" pitchFamily="34" charset="0"/>
              </a:rPr>
              <a:t>επιλέγουμε τις πληροφορίες που θέλουμε να εμφανιστούν μαζί με τον πίνακα συχνοτήτων.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341438"/>
            <a:ext cx="3784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357563"/>
            <a:ext cx="3960812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Πίνακες Κατανομής Συχνοτήτων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Αποτελέσματα ή Εκροές</a:t>
            </a:r>
            <a:endParaRPr lang="el-GR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96975"/>
            <a:ext cx="4716463" cy="5661025"/>
          </a:xfrm>
        </p:spPr>
        <p:txBody>
          <a:bodyPr/>
          <a:lstStyle/>
          <a:p>
            <a:pPr marL="177800" indent="-177800">
              <a:defRPr/>
            </a:pPr>
            <a:r>
              <a:rPr lang="el-GR" sz="1800" dirty="0">
                <a:latin typeface="Calibri" pitchFamily="34" charset="0"/>
              </a:rPr>
              <a:t>Στους πίνακες σημειώνονται:</a:t>
            </a:r>
          </a:p>
          <a:p>
            <a:pPr marL="177800" indent="-177800">
              <a:buFont typeface="+mj-lt"/>
              <a:buAutoNum type="arabicPeriod"/>
              <a:defRPr/>
            </a:pPr>
            <a:r>
              <a:rPr lang="el-GR" sz="1800" dirty="0">
                <a:latin typeface="Calibri" pitchFamily="34" charset="0"/>
              </a:rPr>
              <a:t>Το </a:t>
            </a:r>
            <a:r>
              <a:rPr lang="el-GR" sz="1800" b="1" dirty="0">
                <a:solidFill>
                  <a:srgbClr val="C00000"/>
                </a:solidFill>
                <a:latin typeface="Calibri" pitchFamily="34" charset="0"/>
              </a:rPr>
              <a:t>όνομα</a:t>
            </a:r>
            <a:r>
              <a:rPr lang="el-GR" sz="1800" dirty="0">
                <a:latin typeface="Calibri" pitchFamily="34" charset="0"/>
              </a:rPr>
              <a:t> της μεταβλητής: </a:t>
            </a:r>
            <a:r>
              <a:rPr lang="en-US" sz="1800" dirty="0">
                <a:latin typeface="Calibri" pitchFamily="34" charset="0"/>
              </a:rPr>
              <a:t>cost1 = </a:t>
            </a:r>
            <a:r>
              <a:rPr lang="el-GR" sz="1800" dirty="0">
                <a:latin typeface="Calibri" pitchFamily="34" charset="0"/>
              </a:rPr>
              <a:t>Στρατηγική μείωσης κόστους</a:t>
            </a:r>
          </a:p>
          <a:p>
            <a:pPr marL="177800" indent="-177800">
              <a:buFont typeface="+mj-lt"/>
              <a:buAutoNum type="arabicPeriod"/>
              <a:defRPr/>
            </a:pPr>
            <a:r>
              <a:rPr lang="el-GR" sz="1800" dirty="0">
                <a:latin typeface="Calibri" pitchFamily="34" charset="0"/>
              </a:rPr>
              <a:t>Το </a:t>
            </a:r>
            <a:r>
              <a:rPr lang="el-GR" sz="1800" b="1" dirty="0">
                <a:solidFill>
                  <a:srgbClr val="C00000"/>
                </a:solidFill>
                <a:latin typeface="Calibri" pitchFamily="34" charset="0"/>
              </a:rPr>
              <a:t>μέγεθος</a:t>
            </a:r>
            <a:r>
              <a:rPr lang="el-GR" sz="1800" dirty="0">
                <a:latin typeface="Calibri" pitchFamily="34" charset="0"/>
              </a:rPr>
              <a:t> του δείγματος (Ν)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l-GR" sz="1800" dirty="0">
                <a:latin typeface="Calibri" pitchFamily="34" charset="0"/>
              </a:rPr>
              <a:t> </a:t>
            </a:r>
            <a:endParaRPr lang="en-US" sz="1800" dirty="0">
              <a:latin typeface="Calibri" pitchFamily="34" charset="0"/>
            </a:endParaRPr>
          </a:p>
          <a:p>
            <a:pPr marL="452437" lvl="2" indent="-177800">
              <a:defRPr/>
            </a:pPr>
            <a:r>
              <a:rPr lang="el-GR" sz="1600" dirty="0">
                <a:latin typeface="Calibri" pitchFamily="34" charset="0"/>
              </a:rPr>
              <a:t>Αριθμός </a:t>
            </a:r>
            <a:r>
              <a:rPr lang="el-GR" sz="1600" b="1" dirty="0">
                <a:solidFill>
                  <a:srgbClr val="0070C0"/>
                </a:solidFill>
                <a:latin typeface="Calibri" pitchFamily="34" charset="0"/>
              </a:rPr>
              <a:t>έγκυρων</a:t>
            </a:r>
            <a:r>
              <a:rPr lang="el-GR" sz="1600" dirty="0">
                <a:latin typeface="Calibri" pitchFamily="34" charset="0"/>
              </a:rPr>
              <a:t> παρατηρήσεων</a:t>
            </a:r>
            <a:r>
              <a:rPr lang="en-US" sz="1600" dirty="0">
                <a:latin typeface="Calibri" pitchFamily="34" charset="0"/>
              </a:rPr>
              <a:t> (Valid)</a:t>
            </a:r>
          </a:p>
          <a:p>
            <a:pPr marL="452437" lvl="2" indent="-177800">
              <a:defRPr/>
            </a:pPr>
            <a:r>
              <a:rPr lang="el-GR" sz="1600" dirty="0">
                <a:latin typeface="Calibri" pitchFamily="34" charset="0"/>
              </a:rPr>
              <a:t>Αριθμός των παρατηρήσεων που </a:t>
            </a:r>
            <a:r>
              <a:rPr lang="el-GR" sz="1600" b="1" dirty="0">
                <a:solidFill>
                  <a:srgbClr val="0070C0"/>
                </a:solidFill>
                <a:latin typeface="Calibri" pitchFamily="34" charset="0"/>
              </a:rPr>
              <a:t>λείπουν</a:t>
            </a:r>
            <a:r>
              <a:rPr lang="en-US" sz="1600" dirty="0">
                <a:latin typeface="Calibri" pitchFamily="34" charset="0"/>
              </a:rPr>
              <a:t> (Missing)</a:t>
            </a:r>
            <a:endParaRPr lang="el-GR" sz="1600" dirty="0">
              <a:latin typeface="Calibri" pitchFamily="34" charset="0"/>
            </a:endParaRPr>
          </a:p>
          <a:p>
            <a:pPr marL="177800" indent="-177800">
              <a:buFont typeface="+mj-lt"/>
              <a:buAutoNum type="arabicPeriod"/>
              <a:defRPr/>
            </a:pPr>
            <a:r>
              <a:rPr lang="el-GR" sz="1800" dirty="0">
                <a:latin typeface="Calibri" pitchFamily="34" charset="0"/>
              </a:rPr>
              <a:t>Μέσος, Διάμεσος, Τύπος, τυπική απόκλιση, Διακύμανση, Εύρος, Ελάχιστη και Μέγιστη τιμή, Τεταρτημόρια (</a:t>
            </a:r>
            <a:r>
              <a:rPr lang="en-US" sz="1800" dirty="0">
                <a:latin typeface="Calibri" pitchFamily="34" charset="0"/>
              </a:rPr>
              <a:t>Q1, Q2, Q3) </a:t>
            </a:r>
            <a:r>
              <a:rPr lang="el-GR" sz="1800" dirty="0">
                <a:latin typeface="Calibri" pitchFamily="34" charset="0"/>
              </a:rPr>
              <a:t>της μεταβλητής</a:t>
            </a:r>
          </a:p>
          <a:p>
            <a:pPr marL="177800" indent="-17780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l-GR" sz="1800" dirty="0">
                <a:latin typeface="Calibri" pitchFamily="34" charset="0"/>
              </a:rPr>
              <a:t>Η </a:t>
            </a:r>
            <a:r>
              <a:rPr lang="el-GR" sz="1800" b="1" dirty="0">
                <a:solidFill>
                  <a:srgbClr val="C00000"/>
                </a:solidFill>
                <a:latin typeface="Calibri" pitchFamily="34" charset="0"/>
              </a:rPr>
              <a:t>συχνότητα σε αριθμούς </a:t>
            </a:r>
            <a:r>
              <a:rPr lang="en-US" sz="1800" dirty="0">
                <a:latin typeface="Calibri" pitchFamily="34" charset="0"/>
              </a:rPr>
              <a:t>(Frequency)</a:t>
            </a:r>
          </a:p>
          <a:p>
            <a:pPr marL="177800" indent="-17780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l-GR" sz="1800" dirty="0">
                <a:latin typeface="Calibri" pitchFamily="34" charset="0"/>
              </a:rPr>
              <a:t>Η </a:t>
            </a:r>
            <a:r>
              <a:rPr lang="el-GR" sz="1800" b="1" dirty="0">
                <a:solidFill>
                  <a:srgbClr val="C00000"/>
                </a:solidFill>
                <a:latin typeface="Calibri" pitchFamily="34" charset="0"/>
              </a:rPr>
              <a:t>συχνότητα σε ποσοστά </a:t>
            </a:r>
            <a:r>
              <a:rPr lang="en-US" sz="1800" dirty="0">
                <a:latin typeface="Calibri" pitchFamily="34" charset="0"/>
              </a:rPr>
              <a:t>(Percent)</a:t>
            </a:r>
          </a:p>
          <a:p>
            <a:pPr marL="177800" indent="-17780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l-GR" sz="1800" dirty="0">
                <a:latin typeface="Calibri" pitchFamily="34" charset="0"/>
              </a:rPr>
              <a:t>Η </a:t>
            </a:r>
            <a:r>
              <a:rPr lang="el-GR" sz="1800" b="1" dirty="0">
                <a:solidFill>
                  <a:srgbClr val="C00000"/>
                </a:solidFill>
                <a:latin typeface="Calibri" pitchFamily="34" charset="0"/>
              </a:rPr>
              <a:t>συχνότητα σε ποσοστά των έγκυρων </a:t>
            </a:r>
            <a:r>
              <a:rPr lang="el-GR" sz="1800" dirty="0">
                <a:latin typeface="Calibri" pitchFamily="34" charset="0"/>
              </a:rPr>
              <a:t>παρατηρήσεων </a:t>
            </a:r>
            <a:r>
              <a:rPr lang="en-US" sz="1800" dirty="0">
                <a:latin typeface="Calibri" pitchFamily="34" charset="0"/>
              </a:rPr>
              <a:t>(Valid Percent)</a:t>
            </a:r>
          </a:p>
          <a:p>
            <a:pPr marL="177800" indent="-17780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l-GR" sz="1800" dirty="0">
                <a:latin typeface="Calibri" pitchFamily="34" charset="0"/>
              </a:rPr>
              <a:t>Η </a:t>
            </a:r>
            <a:r>
              <a:rPr lang="el-GR" sz="1800" b="1" dirty="0">
                <a:solidFill>
                  <a:srgbClr val="C00000"/>
                </a:solidFill>
                <a:latin typeface="Calibri" pitchFamily="34" charset="0"/>
              </a:rPr>
              <a:t>αθροιστική συχνότητα σε ποσοστά </a:t>
            </a:r>
            <a:r>
              <a:rPr lang="en-US" sz="1800" dirty="0">
                <a:latin typeface="Calibri" pitchFamily="34" charset="0"/>
              </a:rPr>
              <a:t>(Cumulative Percent)</a:t>
            </a:r>
          </a:p>
          <a:p>
            <a:pPr marL="177800" indent="-1778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1800" b="1" dirty="0">
                <a:solidFill>
                  <a:srgbClr val="C00000"/>
                </a:solidFill>
                <a:latin typeface="Calibri" pitchFamily="34" charset="0"/>
              </a:rPr>
              <a:t>Συμβουλή</a:t>
            </a:r>
            <a:r>
              <a:rPr lang="el-GR" sz="1800" dirty="0">
                <a:latin typeface="Calibri" pitchFamily="34" charset="0"/>
              </a:rPr>
              <a:t>: Η στήλη </a:t>
            </a:r>
            <a:r>
              <a:rPr lang="en-US" sz="1800" dirty="0">
                <a:latin typeface="Calibri" pitchFamily="34" charset="0"/>
              </a:rPr>
              <a:t>Valid Percent </a:t>
            </a:r>
            <a:r>
              <a:rPr lang="el-GR" sz="1800" dirty="0">
                <a:latin typeface="Calibri" pitchFamily="34" charset="0"/>
              </a:rPr>
              <a:t>δείχνει την πραγματική κατανομή συχνοτήτων</a:t>
            </a:r>
          </a:p>
          <a:p>
            <a:pPr marL="292100" indent="-292100">
              <a:buFont typeface="Wingdings" pitchFamily="2" charset="2"/>
              <a:buAutoNum type="arabicPeriod"/>
              <a:defRPr/>
            </a:pPr>
            <a:endParaRPr lang="el-GR" sz="1800" dirty="0">
              <a:latin typeface="Calibri" pitchFamily="34" charset="0"/>
            </a:endParaRPr>
          </a:p>
          <a:p>
            <a:pPr>
              <a:defRPr/>
            </a:pPr>
            <a:endParaRPr lang="el-GR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FA6A8-C1FF-4BA4-A719-571CF6E133ED}" type="slidenum">
              <a:rPr lang="el-GR" smtClean="0">
                <a:latin typeface="Calibri" pitchFamily="34" charset="0"/>
              </a:rPr>
              <a:pPr>
                <a:defRPr/>
              </a:pPr>
              <a:t>26</a:t>
            </a:fld>
            <a:endParaRPr lang="el-GR">
              <a:latin typeface="Calibri" pitchFamily="34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1700213"/>
            <a:ext cx="44005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68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Πίνακες Συμπτώσεων ή Συνάφειας </a:t>
            </a:r>
            <a:r>
              <a:rPr lang="en-US" b="1" dirty="0">
                <a:latin typeface="Calibri" pitchFamily="34" charset="0"/>
              </a:rPr>
              <a:t>(Crosstabs)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 Εισαγωγή Μεταβλητών και Επιλογές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341438"/>
            <a:ext cx="5616575" cy="5400675"/>
          </a:xfrm>
        </p:spPr>
        <p:txBody>
          <a:bodyPr/>
          <a:lstStyle/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 dirty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Analyze 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 Descriptive Statistics  Crosstabs</a:t>
            </a:r>
            <a:endParaRPr lang="el-GR" sz="2000" dirty="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Εισάγουμε τις μεταβλητές που μας ενδιαφέρουν: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π.χ.,</a:t>
            </a:r>
          </a:p>
          <a:p>
            <a:pPr marL="673100" lvl="1" indent="-190500"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dirty="0">
                <a:latin typeface="Calibri" pitchFamily="34" charset="0"/>
              </a:rPr>
              <a:t>cost1</a:t>
            </a:r>
            <a:r>
              <a:rPr lang="el-GR" sz="1800" dirty="0">
                <a:latin typeface="Calibri" pitchFamily="34" charset="0"/>
              </a:rPr>
              <a:t> για τις γραμμές </a:t>
            </a:r>
            <a:r>
              <a:rPr lang="en-US" sz="1800" dirty="0">
                <a:latin typeface="Calibri" pitchFamily="34" charset="0"/>
              </a:rPr>
              <a:t>(Row(s))</a:t>
            </a:r>
          </a:p>
          <a:p>
            <a:pPr marL="673100" lvl="1" indent="-190500"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dirty="0">
                <a:latin typeface="Calibri" pitchFamily="34" charset="0"/>
              </a:rPr>
              <a:t>sector </a:t>
            </a:r>
            <a:r>
              <a:rPr lang="el-GR" sz="1800" dirty="0">
                <a:latin typeface="Calibri" pitchFamily="34" charset="0"/>
              </a:rPr>
              <a:t>για τις στήλες </a:t>
            </a:r>
            <a:r>
              <a:rPr lang="en-US" sz="1800" dirty="0">
                <a:latin typeface="Calibri" pitchFamily="34" charset="0"/>
              </a:rPr>
              <a:t>(Column(s))</a:t>
            </a:r>
            <a:endParaRPr lang="el-GR" sz="1800" dirty="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Οι Πίνακες Συμπτώσεων έχουν σημασία για </a:t>
            </a:r>
            <a:r>
              <a:rPr lang="el-GR" sz="2000" b="1" i="1" dirty="0">
                <a:solidFill>
                  <a:srgbClr val="0070C0"/>
                </a:solidFill>
                <a:latin typeface="Calibri" pitchFamily="34" charset="0"/>
              </a:rPr>
              <a:t>τακτικές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(ordinal) </a:t>
            </a:r>
            <a:r>
              <a:rPr lang="el-GR" sz="2000" dirty="0">
                <a:latin typeface="Calibri" pitchFamily="34" charset="0"/>
              </a:rPr>
              <a:t>και για </a:t>
            </a:r>
            <a:r>
              <a:rPr lang="el-GR" sz="2000" b="1" i="1" dirty="0">
                <a:solidFill>
                  <a:srgbClr val="0070C0"/>
                </a:solidFill>
                <a:latin typeface="Calibri" pitchFamily="34" charset="0"/>
              </a:rPr>
              <a:t>ονομαστικές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(nominal)</a:t>
            </a:r>
            <a:r>
              <a:rPr lang="el-GR" sz="2000" dirty="0">
                <a:latin typeface="Calibri" pitchFamily="34" charset="0"/>
              </a:rPr>
              <a:t> μεταβλητές</a:t>
            </a:r>
            <a:r>
              <a:rPr lang="en-US" sz="2000" dirty="0">
                <a:latin typeface="Calibri" pitchFamily="34" charset="0"/>
              </a:rPr>
              <a:t>.</a:t>
            </a:r>
            <a:endParaRPr lang="el-GR" sz="2000" dirty="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Στον πίνακα συμπτώσεων βλέπουμε την κατανομή συχνοτήτων μιας μεταβλητής ως προς τα επίπεδα μιας άλλης μεταβλητής.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2000" dirty="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Με την επιλογή </a:t>
            </a:r>
            <a:r>
              <a:rPr lang="en-US" sz="2000" dirty="0">
                <a:latin typeface="Calibri" pitchFamily="34" charset="0"/>
              </a:rPr>
              <a:t>‘Cell Display’ </a:t>
            </a:r>
            <a:r>
              <a:rPr lang="el-GR" sz="2000" dirty="0">
                <a:latin typeface="Calibri" pitchFamily="34" charset="0"/>
              </a:rPr>
              <a:t>επιλέγουμε τις πληροφορίες που θέλουμε να εμφανιστούν στον πίνακα συμπτώσεων.</a:t>
            </a:r>
          </a:p>
          <a:p>
            <a:pPr>
              <a:defRPr/>
            </a:pPr>
            <a:endParaRPr lang="el-GR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74CCE-498E-472A-A991-879B42E2FBA0}" type="slidenum">
              <a:rPr lang="el-GR" smtClean="0">
                <a:latin typeface="Calibri" pitchFamily="34" charset="0"/>
              </a:rPr>
              <a:pPr>
                <a:defRPr/>
              </a:pPr>
              <a:t>27</a:t>
            </a:fld>
            <a:endParaRPr lang="el-GR">
              <a:latin typeface="Calibri" pitchFamily="34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688" y="1125538"/>
            <a:ext cx="3354387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513" y="3284538"/>
            <a:ext cx="3357562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Πίνακες Συμπτώσεων ή Συνάφειας </a:t>
            </a:r>
            <a:r>
              <a:rPr lang="en-US" b="1" dirty="0">
                <a:latin typeface="Calibri" pitchFamily="34" charset="0"/>
              </a:rPr>
              <a:t>(Crosstabs)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 Αποτελέσματα ή Εκροές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CBAE9-99A9-456D-A131-BE8FF2CAD201}" type="slidenum">
              <a:rPr lang="el-GR" smtClean="0">
                <a:latin typeface="Calibri" pitchFamily="34" charset="0"/>
              </a:rPr>
              <a:pPr>
                <a:defRPr/>
              </a:pPr>
              <a:t>28</a:t>
            </a:fld>
            <a:endParaRPr lang="el-GR">
              <a:latin typeface="Calibri" pitchFamily="34" charset="0"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75" y="3068638"/>
            <a:ext cx="41116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52400" y="1308100"/>
            <a:ext cx="8802688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1800" dirty="0">
                <a:latin typeface="Calibri" pitchFamily="34" charset="0"/>
                <a:cs typeface="+mn-cs"/>
              </a:rPr>
              <a:t>Σε κάθε κελί (</a:t>
            </a:r>
            <a:r>
              <a:rPr lang="en-US" sz="1800" dirty="0">
                <a:latin typeface="Calibri" pitchFamily="34" charset="0"/>
                <a:cs typeface="+mn-cs"/>
              </a:rPr>
              <a:t>cell) </a:t>
            </a:r>
            <a:r>
              <a:rPr lang="el-GR" sz="1800" dirty="0">
                <a:latin typeface="Calibri" pitchFamily="34" charset="0"/>
                <a:cs typeface="+mn-cs"/>
              </a:rPr>
              <a:t>διακρίνουμε τρεις αριθμούς:</a:t>
            </a:r>
          </a:p>
          <a:p>
            <a:pPr marL="673100" lvl="1" indent="-1905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l-GR" sz="1800" dirty="0">
                <a:solidFill>
                  <a:schemeClr val="tx2"/>
                </a:solidFill>
                <a:latin typeface="Calibri" pitchFamily="34" charset="0"/>
                <a:cs typeface="+mn-cs"/>
              </a:rPr>
              <a:t>Ο επάνω σημειώνει την απαρίθμηση των παρατηρήσεων</a:t>
            </a:r>
          </a:p>
          <a:p>
            <a:pPr marL="673100" lvl="1" indent="-1905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l-GR" sz="1800" dirty="0">
                <a:solidFill>
                  <a:schemeClr val="tx2"/>
                </a:solidFill>
                <a:latin typeface="Calibri" pitchFamily="34" charset="0"/>
                <a:cs typeface="+mn-cs"/>
              </a:rPr>
              <a:t>Ο μεσαίος σημειώνει το αντίστοιχο ποσοστό (%) ως προς την ίδια γραμμή</a:t>
            </a:r>
          </a:p>
          <a:p>
            <a:pPr marL="673100" lvl="1" indent="-1905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l-GR" sz="1800" dirty="0">
                <a:solidFill>
                  <a:schemeClr val="tx2"/>
                </a:solidFill>
                <a:latin typeface="Calibri" pitchFamily="34" charset="0"/>
                <a:cs typeface="+mn-cs"/>
              </a:rPr>
              <a:t>Ο κάτω σημειώνει το αντίστοιχο ποσοστό (%) ως προς την ίδια στήλη</a:t>
            </a:r>
          </a:p>
          <a:p>
            <a:pPr marL="292100" indent="-2921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1800" b="1" dirty="0">
                <a:solidFill>
                  <a:srgbClr val="00B050"/>
                </a:solidFill>
                <a:latin typeface="Calibri" pitchFamily="34" charset="0"/>
                <a:cs typeface="+mn-cs"/>
              </a:rPr>
              <a:t>Παράδειγμα</a:t>
            </a:r>
            <a:r>
              <a:rPr lang="el-GR" sz="1800" dirty="0">
                <a:latin typeface="Calibri" pitchFamily="34" charset="0"/>
                <a:cs typeface="+mn-cs"/>
              </a:rPr>
              <a:t>:</a:t>
            </a:r>
          </a:p>
        </p:txBody>
      </p:sp>
      <p:sp>
        <p:nvSpPr>
          <p:cNvPr id="43014" name="Rectangle 9"/>
          <p:cNvSpPr>
            <a:spLocks noChangeArrowheads="1"/>
          </p:cNvSpPr>
          <p:nvPr/>
        </p:nvSpPr>
        <p:spPr bwMode="auto">
          <a:xfrm>
            <a:off x="0" y="2781300"/>
            <a:ext cx="50768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1800">
                <a:latin typeface="Calibri" pitchFamily="34" charset="0"/>
              </a:rPr>
              <a:t>	 Στον τομέα των υπηρεσιών </a:t>
            </a:r>
            <a:r>
              <a:rPr lang="en-US" sz="1800">
                <a:latin typeface="Calibri" pitchFamily="34" charset="0"/>
              </a:rPr>
              <a:t>(Services)</a:t>
            </a:r>
            <a:r>
              <a:rPr lang="el-GR" sz="1800">
                <a:latin typeface="Calibri" pitchFamily="34" charset="0"/>
              </a:rPr>
              <a:t>,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20 εργαζόμενοι, δηλαδή το 8,7% των 231 εργαζόμενων θεωρεί ‘πολύ μικρή’ τη χρήση της στρατηγικής μείωσης του κόστους, ενώ 77 εργαζόμενοι, δηλαδή το 33,3% των 231 εργαζόμενων θεωρεί ‘πολύ μεγάλη’ τη χρήση της στρατηγικής μείωσης του κόστους.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>
                <a:latin typeface="Calibri" pitchFamily="34" charset="0"/>
              </a:rPr>
              <a:t>Αναφορικά με τους 30 εργαζόμενους που θεωρούν ότι η χρήση της στρατηγική μείωσης κόστους είναι ‘πολύ μικρή’, 10 εργαζόμενοι, δηλαδή το 33,3%, ανήκουν στον τομέα της Μεταποίησης </a:t>
            </a:r>
            <a:r>
              <a:rPr lang="en-US" sz="1800">
                <a:latin typeface="Calibri" pitchFamily="34" charset="0"/>
              </a:rPr>
              <a:t>(Manufacturing) </a:t>
            </a:r>
            <a:r>
              <a:rPr lang="el-GR" sz="1800">
                <a:latin typeface="Calibri" pitchFamily="34" charset="0"/>
              </a:rPr>
              <a:t>και 20 εργαζόμενοι, δηλαδή το 66,7%, ανήκουν στον τομέα των υπηρεσιών </a:t>
            </a:r>
            <a:r>
              <a:rPr lang="en-US" sz="1800">
                <a:latin typeface="Calibri" pitchFamily="34" charset="0"/>
              </a:rPr>
              <a:t>(Services).</a:t>
            </a:r>
            <a:endParaRPr lang="el-GR" sz="1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Διαγραμματική Απεικόνιση: 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Απλό </a:t>
            </a:r>
            <a:r>
              <a:rPr lang="el-GR" b="1" dirty="0" err="1">
                <a:solidFill>
                  <a:srgbClr val="C00000"/>
                </a:solidFill>
                <a:latin typeface="Calibri" pitchFamily="34" charset="0"/>
              </a:rPr>
              <a:t>Ραβδόγραμμα</a:t>
            </a: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l-GR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68413"/>
            <a:ext cx="9144000" cy="2376487"/>
          </a:xfrm>
        </p:spPr>
        <p:txBody>
          <a:bodyPr/>
          <a:lstStyle/>
          <a:p>
            <a:pPr>
              <a:defRPr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 dirty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Graphs 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 Legacy Dialogs  Bar  Simple  Define</a:t>
            </a:r>
            <a:endParaRPr lang="el-GR" sz="2000" dirty="0">
              <a:latin typeface="Calibri" pitchFamily="34" charset="0"/>
              <a:sym typeface="Symbol" pitchFamily="18" charset="2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Εισάγουμε τη μεταβλητή που μας ενδιαφέρει,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π.χ.,</a:t>
            </a:r>
            <a:r>
              <a:rPr lang="en-US" sz="2000" dirty="0">
                <a:latin typeface="Calibri" pitchFamily="34" charset="0"/>
              </a:rPr>
              <a:t> att1 </a:t>
            </a:r>
            <a:r>
              <a:rPr lang="el-GR" sz="2000" dirty="0">
                <a:latin typeface="Calibri" pitchFamily="34" charset="0"/>
              </a:rPr>
              <a:t>(ικανοποίηση), και σημειώνουμε αν θέλουμε απαριθμήσεις ή ποσοστά.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Εμφανίζεται το </a:t>
            </a:r>
            <a:r>
              <a:rPr lang="el-GR" sz="2000" dirty="0" err="1">
                <a:latin typeface="Calibri" pitchFamily="34" charset="0"/>
              </a:rPr>
              <a:t>ραβδόγραμμα</a:t>
            </a:r>
            <a:r>
              <a:rPr lang="el-GR" sz="2000" dirty="0">
                <a:latin typeface="Calibri" pitchFamily="34" charset="0"/>
              </a:rPr>
              <a:t>.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Αν κάνουμε διπλό ‘κλικ’ επάνω στο </a:t>
            </a:r>
            <a:r>
              <a:rPr lang="el-GR" sz="2000" dirty="0" err="1">
                <a:latin typeface="Calibri" pitchFamily="34" charset="0"/>
              </a:rPr>
              <a:t>ραβδόγραμμα</a:t>
            </a:r>
            <a:r>
              <a:rPr lang="el-GR" sz="2000" dirty="0">
                <a:latin typeface="Calibri" pitchFamily="34" charset="0"/>
              </a:rPr>
              <a:t> εμφανίζεται το ‘</a:t>
            </a:r>
            <a:r>
              <a:rPr lang="en-US" sz="2000" dirty="0">
                <a:latin typeface="Calibri" pitchFamily="34" charset="0"/>
              </a:rPr>
              <a:t>Chart Editor’ </a:t>
            </a:r>
            <a:r>
              <a:rPr lang="el-GR" sz="2000" dirty="0">
                <a:latin typeface="Calibri" pitchFamily="34" charset="0"/>
              </a:rPr>
              <a:t>με το οποίο μπορούμε να επεξεργαστούμε παραπέρα το σχήμα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1308F-A1C2-46D3-A7BF-5BACCDA5A29A}" type="slidenum">
              <a:rPr lang="el-GR" smtClean="0">
                <a:latin typeface="Calibri" pitchFamily="34" charset="0"/>
              </a:rPr>
              <a:pPr>
                <a:defRPr/>
              </a:pPr>
              <a:t>29</a:t>
            </a:fld>
            <a:endParaRPr lang="el-GR" dirty="0">
              <a:latin typeface="Calibri" pitchFamily="34" charset="0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3624263"/>
            <a:ext cx="223361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825" y="3716338"/>
            <a:ext cx="39401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656013"/>
            <a:ext cx="27368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527175"/>
            <a:ext cx="4392613" cy="5070475"/>
          </a:xfrm>
        </p:spPr>
        <p:txBody>
          <a:bodyPr/>
          <a:lstStyle/>
          <a:p>
            <a:pPr marL="292100" indent="-2921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b="1" dirty="0">
                <a:solidFill>
                  <a:srgbClr val="C00000"/>
                </a:solidFill>
                <a:latin typeface="Calibri" pitchFamily="34" charset="0"/>
              </a:rPr>
              <a:t>Ερωτήσεις μιας απάντησης</a:t>
            </a:r>
            <a:r>
              <a:rPr lang="el-GR" sz="2400" dirty="0">
                <a:latin typeface="Calibri" pitchFamily="34" charset="0"/>
              </a:rPr>
              <a:t>: Οι ερωτήσεις του ερωτηματολογίου του παραδείγματος επειδή είναι ‘</a:t>
            </a:r>
            <a:r>
              <a:rPr lang="el-GR" sz="2400" b="1" i="1" dirty="0">
                <a:solidFill>
                  <a:srgbClr val="0070C0"/>
                </a:solidFill>
                <a:latin typeface="Calibri" pitchFamily="34" charset="0"/>
              </a:rPr>
              <a:t>μιας απάντησης</a:t>
            </a:r>
            <a:r>
              <a:rPr lang="el-GR" sz="2400" dirty="0">
                <a:latin typeface="Calibri" pitchFamily="34" charset="0"/>
              </a:rPr>
              <a:t>’ αντιστοιχούν σε μία μόνον μεταβλητή η καθεμιά.</a:t>
            </a:r>
          </a:p>
          <a:p>
            <a:pPr marL="292100" indent="-2921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b="1" dirty="0">
                <a:solidFill>
                  <a:srgbClr val="00B050"/>
                </a:solidFill>
                <a:latin typeface="Calibri" pitchFamily="34" charset="0"/>
              </a:rPr>
              <a:t>Παράδειγμα</a:t>
            </a:r>
            <a:r>
              <a:rPr lang="el-GR" sz="2400" dirty="0">
                <a:latin typeface="Calibri" pitchFamily="34" charset="0"/>
              </a:rPr>
              <a:t>: «Πως θα κατατάσσατε τη χρήση των πολιτικών ανθρωπίνων πόρων (π.χ., επιλογή) που ακολουθεί η επιχείρηση;»</a:t>
            </a:r>
          </a:p>
          <a:p>
            <a:pPr eaLnBrk="1" hangingPunct="1">
              <a:defRPr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5F841-ADC1-4983-BFBF-E0AB03C73C03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4054475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Κωδικοποίηση Στοιχείων: 2/4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4450"/>
            <a:ext cx="4392612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pPr>
              <a:defRPr/>
            </a:pPr>
            <a:r>
              <a:rPr lang="el-GR" sz="3600" b="1" dirty="0">
                <a:latin typeface="Calibri" pitchFamily="34" charset="0"/>
              </a:rPr>
              <a:t>Διαγραμματική Απεικόνιση: </a:t>
            </a:r>
            <a:br>
              <a:rPr lang="el-GR" sz="3600" b="1" dirty="0">
                <a:latin typeface="Calibri" pitchFamily="34" charset="0"/>
              </a:rPr>
            </a:br>
            <a:r>
              <a:rPr lang="el-GR" sz="3600" b="1" dirty="0">
                <a:solidFill>
                  <a:srgbClr val="C00000"/>
                </a:solidFill>
                <a:latin typeface="Calibri" pitchFamily="34" charset="0"/>
              </a:rPr>
              <a:t>Σύνθετο </a:t>
            </a:r>
            <a:r>
              <a:rPr lang="el-GR" sz="3600" b="1" dirty="0" err="1">
                <a:solidFill>
                  <a:srgbClr val="C00000"/>
                </a:solidFill>
                <a:latin typeface="Calibri" pitchFamily="34" charset="0"/>
              </a:rPr>
              <a:t>Ραβδόγραμμα</a:t>
            </a:r>
            <a:r>
              <a:rPr lang="el-GR" sz="3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F1A2D-B52A-4B74-BA2A-495BDF209A79}" type="slidenum">
              <a:rPr lang="el-GR" smtClean="0">
                <a:latin typeface="Calibri" pitchFamily="34" charset="0"/>
              </a:rPr>
              <a:pPr>
                <a:defRPr/>
              </a:pPr>
              <a:t>30</a:t>
            </a:fld>
            <a:endParaRPr lang="el-GR"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0" y="1268413"/>
            <a:ext cx="9144000" cy="2160587"/>
          </a:xfrm>
        </p:spPr>
        <p:txBody>
          <a:bodyPr/>
          <a:lstStyle/>
          <a:p>
            <a:pPr>
              <a:defRPr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 dirty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Graphs 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 Legacy Dialogs  Bar  Clustered  Define</a:t>
            </a:r>
            <a:endParaRPr lang="el-GR" sz="2000" dirty="0">
              <a:latin typeface="Calibri" pitchFamily="34" charset="0"/>
              <a:sym typeface="Symbol" pitchFamily="18" charset="2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Εισάγουμε τις μεταβλητές που μας ενδιαφέρουν,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π.χ.,</a:t>
            </a:r>
            <a:r>
              <a:rPr lang="en-US" sz="2000" dirty="0">
                <a:latin typeface="Calibri" pitchFamily="34" charset="0"/>
              </a:rPr>
              <a:t> att1</a:t>
            </a:r>
            <a:r>
              <a:rPr lang="el-GR" sz="2000" dirty="0">
                <a:latin typeface="Calibri" pitchFamily="34" charset="0"/>
              </a:rPr>
              <a:t> ως προς </a:t>
            </a:r>
            <a:r>
              <a:rPr lang="en-US" sz="2000" dirty="0">
                <a:latin typeface="Calibri" pitchFamily="34" charset="0"/>
              </a:rPr>
              <a:t>sector,</a:t>
            </a:r>
            <a:r>
              <a:rPr lang="el-GR" sz="2000" dirty="0">
                <a:latin typeface="Calibri" pitchFamily="34" charset="0"/>
              </a:rPr>
              <a:t> και σημειώνουμε αν θέλουμε απαριθμήσεις ή ποσοστά.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Εμφανίζεται το </a:t>
            </a:r>
            <a:r>
              <a:rPr lang="el-GR" sz="2000" dirty="0" err="1">
                <a:latin typeface="Calibri" pitchFamily="34" charset="0"/>
              </a:rPr>
              <a:t>ραβδόγραμμα</a:t>
            </a:r>
            <a:r>
              <a:rPr lang="el-GR" sz="2000" dirty="0">
                <a:latin typeface="Calibri" pitchFamily="34" charset="0"/>
              </a:rPr>
              <a:t>. 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Αν κάνουμε διπλό ‘κλικ’ επάνω στο </a:t>
            </a:r>
            <a:r>
              <a:rPr lang="el-GR" sz="2000" dirty="0" err="1">
                <a:latin typeface="Calibri" pitchFamily="34" charset="0"/>
              </a:rPr>
              <a:t>ραβδόγραμμα</a:t>
            </a:r>
            <a:r>
              <a:rPr lang="el-GR" sz="2000" dirty="0">
                <a:latin typeface="Calibri" pitchFamily="34" charset="0"/>
              </a:rPr>
              <a:t> εμφανίζεται το ‘</a:t>
            </a:r>
            <a:r>
              <a:rPr lang="en-US" sz="2000" dirty="0">
                <a:latin typeface="Calibri" pitchFamily="34" charset="0"/>
              </a:rPr>
              <a:t>Chart Editor’ </a:t>
            </a:r>
            <a:r>
              <a:rPr lang="el-GR" sz="2000" dirty="0">
                <a:latin typeface="Calibri" pitchFamily="34" charset="0"/>
              </a:rPr>
              <a:t>με το οποίο μπορούμε να επεξεργαστούμε παραπέρα το σχήμα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568700"/>
            <a:ext cx="36353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573463"/>
            <a:ext cx="25923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75" y="3500438"/>
            <a:ext cx="23622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88913"/>
            <a:ext cx="8534400" cy="1008062"/>
          </a:xfrm>
        </p:spPr>
        <p:txBody>
          <a:bodyPr/>
          <a:lstStyle/>
          <a:p>
            <a:pPr>
              <a:defRPr/>
            </a:pPr>
            <a:r>
              <a:rPr lang="el-GR" sz="3600" b="1" dirty="0">
                <a:solidFill>
                  <a:schemeClr val="tx2"/>
                </a:solidFill>
                <a:latin typeface="Calibri" pitchFamily="34" charset="0"/>
              </a:rPr>
              <a:t>Διαγραμματική Απεικόνιση: </a:t>
            </a:r>
            <a:br>
              <a:rPr lang="el-GR" sz="3600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l-GR" sz="3600" b="1" dirty="0">
                <a:solidFill>
                  <a:srgbClr val="C00000"/>
                </a:solidFill>
                <a:latin typeface="Calibri" pitchFamily="34" charset="0"/>
              </a:rPr>
              <a:t>Ιστόγραμμα</a:t>
            </a:r>
            <a:r>
              <a:rPr lang="el-GR" sz="3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41438"/>
            <a:ext cx="9144000" cy="2519362"/>
          </a:xfrm>
        </p:spPr>
        <p:txBody>
          <a:bodyPr/>
          <a:lstStyle/>
          <a:p>
            <a:pPr>
              <a:defRPr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 dirty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Graphs 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 Legacy Dialogs  Histogram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Εισάγουμε τη μεταβλητή που μας ενδιαφέρει,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π.χ.,</a:t>
            </a:r>
            <a:r>
              <a:rPr lang="en-US" sz="2000" dirty="0">
                <a:latin typeface="Calibri" pitchFamily="34" charset="0"/>
              </a:rPr>
              <a:t> att1.</a:t>
            </a:r>
            <a:endParaRPr lang="el-GR" sz="2000" dirty="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Εμφανίζεται το ιστόγραμμα και ο μέσος, η τυπική απόκλιση, και το μέγεθος του δείγματος. </a:t>
            </a:r>
          </a:p>
          <a:p>
            <a:pPr>
              <a:defRPr/>
            </a:pPr>
            <a:r>
              <a:rPr lang="el-GR" sz="2000" dirty="0">
                <a:latin typeface="Calibri" pitchFamily="34" charset="0"/>
              </a:rPr>
              <a:t>Αν κάνουμε διπλό ‘κλικ’ επάνω στο ιστόγραμμα εμφανίζεται το ‘</a:t>
            </a:r>
            <a:r>
              <a:rPr lang="en-US" sz="2000" dirty="0">
                <a:latin typeface="Calibri" pitchFamily="34" charset="0"/>
              </a:rPr>
              <a:t>Chart Editor’ </a:t>
            </a:r>
            <a:r>
              <a:rPr lang="el-GR" sz="2000" dirty="0">
                <a:latin typeface="Calibri" pitchFamily="34" charset="0"/>
              </a:rPr>
              <a:t>με το οποίο μπορούμε να επεξεργαστούμε παραπέρα το σχήμα, όπως για παράδειγμα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να εναποθέσουμε  επάνω στο ιστόγραμμα την καμπύλη της </a:t>
            </a:r>
            <a:r>
              <a:rPr lang="el-GR" sz="2000" b="1" i="1" dirty="0">
                <a:solidFill>
                  <a:srgbClr val="0070C0"/>
                </a:solidFill>
                <a:latin typeface="Calibri" pitchFamily="34" charset="0"/>
              </a:rPr>
              <a:t>κανονικής κατανομής</a:t>
            </a:r>
            <a:r>
              <a:rPr lang="el-GR" sz="2000" dirty="0">
                <a:latin typeface="Calibri" pitchFamily="34" charset="0"/>
              </a:rPr>
              <a:t>.</a:t>
            </a:r>
          </a:p>
          <a:p>
            <a:pPr>
              <a:defRPr/>
            </a:pPr>
            <a:endParaRPr lang="el-GR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F6BFE-F413-4A5B-B75B-168E1DD2E548}" type="slidenum">
              <a:rPr lang="el-GR" smtClean="0">
                <a:latin typeface="Calibri" pitchFamily="34" charset="0"/>
              </a:rPr>
              <a:pPr>
                <a:defRPr/>
              </a:pPr>
              <a:t>31</a:t>
            </a:fld>
            <a:endParaRPr lang="el-GR">
              <a:latin typeface="Calibri" pitchFamily="34" charset="0"/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9913"/>
            <a:ext cx="272415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892550"/>
            <a:ext cx="331311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875088"/>
            <a:ext cx="298767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>
              <a:defRPr/>
            </a:pPr>
            <a:r>
              <a:rPr lang="el-GR" sz="3200" b="1" dirty="0">
                <a:solidFill>
                  <a:schemeClr val="tx2"/>
                </a:solidFill>
                <a:latin typeface="Calibri" pitchFamily="34" charset="0"/>
              </a:rPr>
              <a:t>Διαγραμματική Απεικόνιση: </a:t>
            </a:r>
            <a:br>
              <a:rPr lang="el-GR" sz="3200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l-GR" sz="3200" b="1" dirty="0">
                <a:solidFill>
                  <a:srgbClr val="C00000"/>
                </a:solidFill>
                <a:latin typeface="Calibri" pitchFamily="34" charset="0"/>
              </a:rPr>
              <a:t>Διάγραμμα Πίτας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68413"/>
            <a:ext cx="9144000" cy="2232025"/>
          </a:xfrm>
        </p:spPr>
        <p:txBody>
          <a:bodyPr/>
          <a:lstStyle/>
          <a:p>
            <a:pPr>
              <a:defRPr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 dirty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Graphs 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 Legacy Dialogs  Pie  Define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Εισάγουμε τη μεταβλητή που μας ενδιαφέρει,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π.χ.,</a:t>
            </a:r>
            <a:r>
              <a:rPr lang="en-US" sz="2000" dirty="0">
                <a:latin typeface="Calibri" pitchFamily="34" charset="0"/>
              </a:rPr>
              <a:t> sxe1</a:t>
            </a:r>
            <a:r>
              <a:rPr lang="el-GR" sz="2000" dirty="0">
                <a:latin typeface="Calibri" pitchFamily="34" charset="0"/>
              </a:rPr>
              <a:t>, και σημειώνουμε αν θέλουμε απαριθμήσεις ή ποσοστά.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Εμφανίζεται το διάγραμμα πίτας. 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sym typeface="Symbol" pitchFamily="18" charset="2"/>
              </a:rPr>
              <a:t> </a:t>
            </a:r>
            <a:r>
              <a:rPr lang="el-GR" sz="2000" dirty="0">
                <a:latin typeface="Calibri" pitchFamily="34" charset="0"/>
              </a:rPr>
              <a:t>Αν κάνουμε διπλό ‘κλικ’ επάνω στην πίτα εμφανίζεται το ‘</a:t>
            </a:r>
            <a:r>
              <a:rPr lang="en-US" sz="2000" dirty="0">
                <a:latin typeface="Calibri" pitchFamily="34" charset="0"/>
              </a:rPr>
              <a:t>Chart Editor’ </a:t>
            </a:r>
            <a:r>
              <a:rPr lang="el-GR" sz="2000" dirty="0">
                <a:latin typeface="Calibri" pitchFamily="34" charset="0"/>
              </a:rPr>
              <a:t>με το οποίο μπορούμε να επεξεργαστούμε παραπέρα το σχήμα</a:t>
            </a:r>
            <a:endParaRPr lang="en-US" sz="2000" dirty="0">
              <a:latin typeface="Calibri" pitchFamily="34" charset="0"/>
              <a:sym typeface="Symbol" pitchFamily="18" charset="2"/>
            </a:endParaRPr>
          </a:p>
          <a:p>
            <a:pPr>
              <a:defRPr/>
            </a:pPr>
            <a:endParaRPr lang="el-GR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EED1-1764-4A39-A1C8-33F4B60566A1}" type="slidenum">
              <a:rPr lang="el-GR" smtClean="0">
                <a:latin typeface="Calibri" pitchFamily="34" charset="0"/>
              </a:rPr>
              <a:pPr>
                <a:defRPr/>
              </a:pPr>
              <a:t>32</a:t>
            </a:fld>
            <a:endParaRPr lang="el-GR">
              <a:latin typeface="Calibri" pitchFamily="34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500438"/>
            <a:ext cx="37846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465513"/>
            <a:ext cx="2952750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tx2"/>
                </a:solidFill>
                <a:latin typeface="Calibri" pitchFamily="34" charset="0"/>
              </a:rPr>
              <a:t>Διαγραμματική Απεικόνιση: </a:t>
            </a:r>
            <a:br>
              <a:rPr lang="el-GR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Απλό Διάγραμμα Διασποράς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41438"/>
            <a:ext cx="9144000" cy="2159000"/>
          </a:xfrm>
        </p:spPr>
        <p:txBody>
          <a:bodyPr/>
          <a:lstStyle/>
          <a:p>
            <a:pPr>
              <a:defRPr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 dirty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Graphs 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 Legacy Dialogs  Scatter/Dot  Simple  Define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Εισάγουμε τις μεταβλητές που μας ενδιαφέρουν,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π.χ.,</a:t>
            </a:r>
            <a:r>
              <a:rPr lang="en-US" sz="2000" dirty="0">
                <a:latin typeface="Calibri" pitchFamily="34" charset="0"/>
              </a:rPr>
              <a:t> roe </a:t>
            </a:r>
            <a:r>
              <a:rPr lang="el-GR" sz="2000" dirty="0">
                <a:latin typeface="Calibri" pitchFamily="34" charset="0"/>
              </a:rPr>
              <a:t>και </a:t>
            </a:r>
            <a:r>
              <a:rPr lang="en-US" sz="2000" dirty="0" err="1">
                <a:latin typeface="Calibri" pitchFamily="34" charset="0"/>
              </a:rPr>
              <a:t>roce</a:t>
            </a:r>
            <a:r>
              <a:rPr lang="el-GR" sz="2000" dirty="0">
                <a:latin typeface="Calibri" pitchFamily="34" charset="0"/>
              </a:rPr>
              <a:t>.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Εμφανίζεται το διάγραμμα διασποράς.</a:t>
            </a:r>
            <a:endParaRPr lang="en-US" sz="2000" dirty="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Αν κάνουμε διπλό ‘κλικ’ επάνω στο διάγραμμα εμφανίζεται το ‘</a:t>
            </a:r>
            <a:r>
              <a:rPr lang="en-US" sz="2000" dirty="0">
                <a:latin typeface="Calibri" pitchFamily="34" charset="0"/>
              </a:rPr>
              <a:t>Chart Editor’ </a:t>
            </a:r>
            <a:r>
              <a:rPr lang="el-GR" sz="2000" dirty="0">
                <a:latin typeface="Calibri" pitchFamily="34" charset="0"/>
              </a:rPr>
              <a:t>με το οποίο μπορούμε να επεξεργαστούμε παραπέρα το σχήμα. π.χ., να σύρουμε την ευθεία γραμμή που απεικονίζει τα στοιχεία </a:t>
            </a:r>
          </a:p>
          <a:p>
            <a:pPr>
              <a:defRPr/>
            </a:pPr>
            <a:endParaRPr lang="el-GR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2F4EE-1C8D-45F5-B4A7-BEBB7A5750A1}" type="slidenum">
              <a:rPr lang="el-GR" sz="2000" smtClean="0">
                <a:latin typeface="Calibri" pitchFamily="34" charset="0"/>
              </a:rPr>
              <a:pPr>
                <a:defRPr/>
              </a:pPr>
              <a:t>33</a:t>
            </a:fld>
            <a:endParaRPr lang="el-GR" sz="2000">
              <a:latin typeface="Calibri" pitchFamily="34" charset="0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813" y="3500438"/>
            <a:ext cx="41671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471863"/>
            <a:ext cx="309562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r>
              <a:rPr lang="el-GR" b="1">
                <a:solidFill>
                  <a:schemeClr val="tx2"/>
                </a:solidFill>
                <a:latin typeface="Calibri" pitchFamily="34" charset="0"/>
              </a:rPr>
              <a:t>Διαγραμματική Απεικόνιση: </a:t>
            </a:r>
            <a:br>
              <a:rPr lang="el-GR" b="1">
                <a:solidFill>
                  <a:schemeClr val="tx2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Θηκόγραμμα 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(Box Plot)</a:t>
            </a: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l-GR">
              <a:solidFill>
                <a:srgbClr val="C00000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0" y="1268413"/>
            <a:ext cx="9144000" cy="2376487"/>
          </a:xfrm>
        </p:spPr>
        <p:txBody>
          <a:bodyPr/>
          <a:lstStyle/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Graphs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 Legacy Dialogs  Boxplot  Simple  Define</a:t>
            </a:r>
          </a:p>
          <a:p>
            <a:r>
              <a:rPr lang="el-GR" sz="2000">
                <a:latin typeface="Calibri" pitchFamily="34" charset="0"/>
              </a:rPr>
              <a:t>Εισάγουμε τις μεταβλητές που μας ενδιαφέρουν,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π.χ.,</a:t>
            </a:r>
            <a:r>
              <a:rPr lang="en-US" sz="2000">
                <a:latin typeface="Calibri" pitchFamily="34" charset="0"/>
              </a:rPr>
              <a:t> roce </a:t>
            </a:r>
            <a:r>
              <a:rPr lang="el-GR" sz="2000">
                <a:latin typeface="Calibri" pitchFamily="34" charset="0"/>
              </a:rPr>
              <a:t>και/ή </a:t>
            </a:r>
            <a:r>
              <a:rPr lang="en-US" sz="2000">
                <a:latin typeface="Calibri" pitchFamily="34" charset="0"/>
              </a:rPr>
              <a:t>sector</a:t>
            </a:r>
          </a:p>
          <a:p>
            <a:r>
              <a:rPr lang="el-GR" sz="2000">
                <a:latin typeface="Calibri" pitchFamily="34" charset="0"/>
              </a:rPr>
              <a:t>Εμφανίζεται το διάγραμμα διασποράς.</a:t>
            </a:r>
            <a:endParaRPr lang="en-US" sz="2000">
              <a:latin typeface="Calibri" pitchFamily="34" charset="0"/>
            </a:endParaRPr>
          </a:p>
          <a:p>
            <a:r>
              <a:rPr lang="el-GR" sz="2000">
                <a:latin typeface="Calibri" pitchFamily="34" charset="0"/>
              </a:rPr>
              <a:t>Το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κουτί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(box) </a:t>
            </a:r>
            <a:r>
              <a:rPr lang="el-GR" sz="2000">
                <a:latin typeface="Calibri" pitchFamily="34" charset="0"/>
              </a:rPr>
              <a:t>σημειώνει τις τιμές </a:t>
            </a:r>
            <a:r>
              <a:rPr lang="en-US" sz="2000">
                <a:latin typeface="Calibri" pitchFamily="34" charset="0"/>
              </a:rPr>
              <a:t>Q1, Q2=Median, Q3 </a:t>
            </a:r>
            <a:r>
              <a:rPr lang="el-GR" sz="2000">
                <a:latin typeface="Calibri" pitchFamily="34" charset="0"/>
              </a:rPr>
              <a:t>και το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σχέδιο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(plot) </a:t>
            </a:r>
            <a:r>
              <a:rPr lang="el-GR" sz="2000">
                <a:latin typeface="Calibri" pitchFamily="34" charset="0"/>
              </a:rPr>
              <a:t>σημειώνει δύο ακραία σύνορα.</a:t>
            </a:r>
          </a:p>
          <a:p>
            <a:r>
              <a:rPr lang="el-GR" sz="2000">
                <a:latin typeface="Calibri" pitchFamily="34" charset="0"/>
              </a:rPr>
              <a:t>Το θηκόγραμμα μας βοηθά να δούμε ποιες τιμές πιθανολογούνται ως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έκτοπες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(outliers).  </a:t>
            </a:r>
            <a:r>
              <a:rPr lang="el-GR" sz="2000">
                <a:latin typeface="Calibri" pitchFamily="34" charset="0"/>
              </a:rPr>
              <a:t>π.χ., οι τιμές </a:t>
            </a:r>
            <a:r>
              <a:rPr lang="en-US" sz="2000">
                <a:latin typeface="Calibri" pitchFamily="34" charset="0"/>
              </a:rPr>
              <a:t>roce </a:t>
            </a:r>
            <a:r>
              <a:rPr lang="el-GR" sz="2000">
                <a:latin typeface="Calibri" pitchFamily="34" charset="0"/>
              </a:rPr>
              <a:t>με αύξοντες αριθμούς 26, 27, 28 και 29 για τις υπηρεσίες και 224 και 226 για τη μεταποίηση ίσως είναι έκτοπες.</a:t>
            </a:r>
          </a:p>
          <a:p>
            <a:endParaRPr lang="en-US" sz="2000">
              <a:latin typeface="Calibri" pitchFamily="34" charset="0"/>
              <a:sym typeface="Symbol" pitchFamily="18" charset="2"/>
            </a:endParaRPr>
          </a:p>
          <a:p>
            <a:endParaRPr lang="el-GR" sz="20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D9482-8FD9-4D31-9D85-8465531E0503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70350"/>
            <a:ext cx="3536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016375"/>
            <a:ext cx="35274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Ιστογράμματα, Πολυγωνικές γραμμές, και Ομαλές γραμμές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0" y="1268413"/>
            <a:ext cx="9144000" cy="720725"/>
          </a:xfrm>
        </p:spPr>
        <p:txBody>
          <a:bodyPr/>
          <a:lstStyle/>
          <a:p>
            <a:r>
              <a:rPr lang="el-GR" sz="2000">
                <a:latin typeface="Calibri" pitchFamily="34" charset="0"/>
              </a:rPr>
              <a:t>Η διαγραμματική απεικόνιση των στοιχείων με ιστογράμματα μας βοηθά να κατανοήσουμε καλύτερα την εικόνα των στοιχείων.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7E87B-67AA-4849-89A8-894D8E726A93}" type="slidenum">
              <a:rPr lang="el-GR" smtClean="0">
                <a:latin typeface="Calibri" pitchFamily="34" charset="0"/>
              </a:rPr>
              <a:pPr>
                <a:defRPr/>
              </a:pPr>
              <a:t>35</a:t>
            </a:fld>
            <a:endParaRPr lang="el-GR">
              <a:latin typeface="Calibri" pitchFamily="34" charset="0"/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060575"/>
            <a:ext cx="512445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5732463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Ένα σύνολο στοιχείων μπορεί να απεικονιστεί με μια πολυγωνική γραμμή, ή προσεγγιστικά με μια ομαλή γραμμή.</a:t>
            </a:r>
          </a:p>
          <a:p>
            <a:pPr marL="177800" indent="-1778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Το εμβαδόν της περιοχής κάτω από μια πολυγωνική ή ομαλή γραμμή ισούται με 1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r>
              <a:rPr lang="el-GR" b="1">
                <a:solidFill>
                  <a:srgbClr val="7B9899"/>
                </a:solidFill>
                <a:latin typeface="Arial" charset="0"/>
              </a:rPr>
              <a:t>Μέτρα Ασυμμετρίας</a:t>
            </a:r>
            <a:br>
              <a:rPr lang="el-GR" b="1">
                <a:solidFill>
                  <a:srgbClr val="7B9899"/>
                </a:solidFill>
                <a:latin typeface="Arial" charset="0"/>
              </a:rPr>
            </a:br>
            <a:r>
              <a:rPr lang="en-US" b="1">
                <a:solidFill>
                  <a:srgbClr val="7B9899"/>
                </a:solidFill>
                <a:latin typeface="Arial" charset="0"/>
              </a:rPr>
              <a:t>(</a:t>
            </a:r>
            <a:r>
              <a:rPr lang="en-US" b="1">
                <a:solidFill>
                  <a:srgbClr val="C00000"/>
                </a:solidFill>
                <a:latin typeface="Arial" charset="0"/>
              </a:rPr>
              <a:t>Skewness</a:t>
            </a:r>
            <a:r>
              <a:rPr lang="en-US" b="1">
                <a:solidFill>
                  <a:srgbClr val="7B9899"/>
                </a:solidFill>
                <a:latin typeface="Arial" charset="0"/>
              </a:rPr>
              <a:t>)</a:t>
            </a:r>
            <a:endParaRPr lang="el-GR" b="1">
              <a:solidFill>
                <a:srgbClr val="7B9899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CC773-17BD-4D2F-B4F0-F95CE8CBA668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250825" y="1412875"/>
          <a:ext cx="240982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Visio" r:id="rId3" imgW="4403425" imgH="9605020" progId="Visio.Drawing.11">
                  <p:embed/>
                </p:oleObj>
              </mc:Choice>
              <mc:Fallback>
                <p:oleObj name="Visio" r:id="rId3" imgW="4403425" imgH="960502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2875"/>
                        <a:ext cx="240982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Content Placeholder 2"/>
          <p:cNvSpPr>
            <a:spLocks/>
          </p:cNvSpPr>
          <p:nvPr/>
        </p:nvSpPr>
        <p:spPr bwMode="auto">
          <a:xfrm>
            <a:off x="6588125" y="2276475"/>
            <a:ext cx="237648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l-GR" sz="2000">
                <a:latin typeface="Calibri" pitchFamily="34" charset="0"/>
              </a:rPr>
              <a:t>Όπου</a:t>
            </a:r>
            <a:r>
              <a:rPr lang="el-GR" sz="2000">
                <a:solidFill>
                  <a:srgbClr val="996633"/>
                </a:solidFill>
                <a:latin typeface="Calibri" pitchFamily="34" charset="0"/>
              </a:rPr>
              <a:t>: </a:t>
            </a:r>
          </a:p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Ροπή τάξης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r</a:t>
            </a:r>
            <a:r>
              <a:rPr lang="el-GR" sz="2000">
                <a:latin typeface="Calibri" pitchFamily="34" charset="0"/>
              </a:rPr>
              <a:t>: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04025" y="3108325"/>
          <a:ext cx="21431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Εξίσωση" r:id="rId5" imgW="1396800" imgH="647640" progId="Equation.3">
                  <p:embed/>
                </p:oleObj>
              </mc:Choice>
              <mc:Fallback>
                <p:oleObj name="Εξίσωση" r:id="rId5" imgW="1396800" imgH="647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108325"/>
                        <a:ext cx="214312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Content Placeholder 2"/>
          <p:cNvSpPr>
            <a:spLocks/>
          </p:cNvSpPr>
          <p:nvPr/>
        </p:nvSpPr>
        <p:spPr bwMode="auto">
          <a:xfrm>
            <a:off x="2771775" y="1700213"/>
            <a:ext cx="41052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Συμμετρική κατανομή</a:t>
            </a:r>
            <a:r>
              <a:rPr lang="el-GR" sz="2000">
                <a:latin typeface="Calibri" pitchFamily="34" charset="0"/>
              </a:rPr>
              <a:t>: 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>
                <a:latin typeface="Calibri" pitchFamily="34" charset="0"/>
              </a:rPr>
              <a:t>Συντελεστής ασυμμετρίας = α3 = 0</a:t>
            </a:r>
          </a:p>
        </p:txBody>
      </p:sp>
      <p:sp>
        <p:nvSpPr>
          <p:cNvPr id="4105" name="Content Placeholder 2"/>
          <p:cNvSpPr>
            <a:spLocks/>
          </p:cNvSpPr>
          <p:nvPr/>
        </p:nvSpPr>
        <p:spPr bwMode="auto">
          <a:xfrm>
            <a:off x="2843213" y="3500438"/>
            <a:ext cx="4103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Ασύμμετρη δεξιά κατανομή</a:t>
            </a:r>
            <a:r>
              <a:rPr lang="el-GR" sz="2000">
                <a:latin typeface="Calibri" pitchFamily="34" charset="0"/>
              </a:rPr>
              <a:t>: 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>
                <a:latin typeface="Calibri" pitchFamily="34" charset="0"/>
              </a:rPr>
              <a:t>Συντελεστής ασυμμετρίας = α3 &gt; 0</a:t>
            </a:r>
          </a:p>
        </p:txBody>
      </p:sp>
      <p:sp>
        <p:nvSpPr>
          <p:cNvPr id="4106" name="Content Placeholder 2"/>
          <p:cNvSpPr>
            <a:spLocks/>
          </p:cNvSpPr>
          <p:nvPr/>
        </p:nvSpPr>
        <p:spPr bwMode="auto">
          <a:xfrm>
            <a:off x="2987675" y="5372100"/>
            <a:ext cx="4176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Ασύμμετρη αριστερά κατανομή</a:t>
            </a:r>
            <a:r>
              <a:rPr lang="el-GR" sz="2000">
                <a:latin typeface="Calibri" pitchFamily="34" charset="0"/>
              </a:rPr>
              <a:t>: 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>
                <a:latin typeface="Calibri" pitchFamily="34" charset="0"/>
              </a:rPr>
              <a:t>Συντελεστής ασυμμετρίας = α3 &lt; 0</a:t>
            </a:r>
          </a:p>
        </p:txBody>
      </p:sp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7386638" y="5154613"/>
          <a:ext cx="11699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Εξίσωση" r:id="rId7" imgW="672840" imgH="457200" progId="Equation.3">
                  <p:embed/>
                </p:oleObj>
              </mc:Choice>
              <mc:Fallback>
                <p:oleObj name="Εξίσωση" r:id="rId7" imgW="67284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5154613"/>
                        <a:ext cx="1169987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Content Placeholder 2"/>
          <p:cNvSpPr>
            <a:spLocks/>
          </p:cNvSpPr>
          <p:nvPr/>
        </p:nvSpPr>
        <p:spPr bwMode="auto">
          <a:xfrm>
            <a:off x="6588125" y="4005263"/>
            <a:ext cx="23764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l-GR" sz="2000">
                <a:latin typeface="Calibri" pitchFamily="34" charset="0"/>
              </a:rPr>
              <a:t>και</a:t>
            </a:r>
            <a:r>
              <a:rPr lang="el-GR" sz="2000">
                <a:solidFill>
                  <a:srgbClr val="996633"/>
                </a:solidFill>
                <a:latin typeface="Calibri" pitchFamily="34" charset="0"/>
              </a:rPr>
              <a:t> </a:t>
            </a:r>
          </a:p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Συντελεστής ασυμμετρίας</a:t>
            </a:r>
            <a:r>
              <a:rPr lang="el-GR" sz="2000">
                <a:latin typeface="Calibri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5"/>
          <p:cNvSpPr>
            <a:spLocks noGrp="1"/>
          </p:cNvSpPr>
          <p:nvPr>
            <p:ph type="title" idx="4294967295"/>
          </p:nvPr>
        </p:nvSpPr>
        <p:spPr>
          <a:xfrm>
            <a:off x="179388" y="228600"/>
            <a:ext cx="8656637" cy="968375"/>
          </a:xfrm>
        </p:spPr>
        <p:txBody>
          <a:bodyPr/>
          <a:lstStyle/>
          <a:p>
            <a:r>
              <a:rPr lang="el-GR" b="1">
                <a:latin typeface="Arial" charset="0"/>
              </a:rPr>
              <a:t>Μέτρα Κύρτωσης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(</a:t>
            </a:r>
            <a:r>
              <a:rPr lang="en-US" b="1">
                <a:solidFill>
                  <a:srgbClr val="C00000"/>
                </a:solidFill>
                <a:latin typeface="Arial" charset="0"/>
              </a:rPr>
              <a:t>Kurtosis</a:t>
            </a:r>
            <a:r>
              <a:rPr lang="en-US" b="1">
                <a:latin typeface="Arial" charset="0"/>
              </a:rPr>
              <a:t>) </a:t>
            </a:r>
            <a:endParaRPr lang="el-GR" b="1">
              <a:latin typeface="Arial" charset="0"/>
            </a:endParaRP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0825" y="1524000"/>
          <a:ext cx="2246313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Visio" r:id="rId3" imgW="4403425" imgH="9029233" progId="Visio.Drawing.11">
                  <p:embed/>
                </p:oleObj>
              </mc:Choice>
              <mc:Fallback>
                <p:oleObj name="Visio" r:id="rId3" imgW="4403425" imgH="9029233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24000"/>
                        <a:ext cx="2246313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Content Placeholder 2"/>
          <p:cNvSpPr>
            <a:spLocks/>
          </p:cNvSpPr>
          <p:nvPr/>
        </p:nvSpPr>
        <p:spPr bwMode="auto">
          <a:xfrm>
            <a:off x="2771775" y="1557338"/>
            <a:ext cx="41052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Μεσόκυρτη κατανομή 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l-GR" sz="2000" b="1">
                <a:solidFill>
                  <a:srgbClr val="996633"/>
                </a:solidFill>
                <a:latin typeface="Calibri" pitchFamily="34" charset="0"/>
              </a:rPr>
              <a:t>	(</a:t>
            </a: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κανονική κατανομή</a:t>
            </a:r>
            <a:r>
              <a:rPr lang="el-GR" sz="2000" b="1">
                <a:solidFill>
                  <a:srgbClr val="996633"/>
                </a:solidFill>
                <a:latin typeface="Calibri" pitchFamily="34" charset="0"/>
              </a:rPr>
              <a:t>)</a:t>
            </a:r>
            <a:r>
              <a:rPr lang="el-GR" sz="2000">
                <a:latin typeface="Calibri" pitchFamily="34" charset="0"/>
              </a:rPr>
              <a:t>: 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>
                <a:latin typeface="Calibri" pitchFamily="34" charset="0"/>
              </a:rPr>
              <a:t>Συντελεστής κύρτωσης = α4 = 0</a:t>
            </a:r>
          </a:p>
        </p:txBody>
      </p:sp>
      <p:sp>
        <p:nvSpPr>
          <p:cNvPr id="5126" name="Content Placeholder 2"/>
          <p:cNvSpPr>
            <a:spLocks/>
          </p:cNvSpPr>
          <p:nvPr/>
        </p:nvSpPr>
        <p:spPr bwMode="auto">
          <a:xfrm>
            <a:off x="2987675" y="3716338"/>
            <a:ext cx="41052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Λεπτόκυρτη κατανομή</a:t>
            </a:r>
            <a:r>
              <a:rPr lang="el-GR" sz="2000">
                <a:latin typeface="Calibri" pitchFamily="34" charset="0"/>
              </a:rPr>
              <a:t>: 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>
                <a:latin typeface="Calibri" pitchFamily="34" charset="0"/>
              </a:rPr>
              <a:t>Συντελεστής κύρτωσης = α4 &gt; 0</a:t>
            </a:r>
          </a:p>
        </p:txBody>
      </p:sp>
      <p:sp>
        <p:nvSpPr>
          <p:cNvPr id="5127" name="Content Placeholder 2"/>
          <p:cNvSpPr>
            <a:spLocks/>
          </p:cNvSpPr>
          <p:nvPr/>
        </p:nvSpPr>
        <p:spPr bwMode="auto">
          <a:xfrm>
            <a:off x="2987675" y="5229225"/>
            <a:ext cx="41052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Πλατύκυρτη κατανομή</a:t>
            </a:r>
            <a:r>
              <a:rPr lang="el-GR" sz="2000">
                <a:latin typeface="Calibri" pitchFamily="34" charset="0"/>
              </a:rPr>
              <a:t>: 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sz="2000">
                <a:latin typeface="Calibri" pitchFamily="34" charset="0"/>
              </a:rPr>
              <a:t>Συντελεστής κύρτωσης = α4 &lt; 0</a:t>
            </a:r>
          </a:p>
        </p:txBody>
      </p:sp>
      <p:sp>
        <p:nvSpPr>
          <p:cNvPr id="5128" name="Content Placeholder 2"/>
          <p:cNvSpPr>
            <a:spLocks/>
          </p:cNvSpPr>
          <p:nvPr/>
        </p:nvSpPr>
        <p:spPr bwMode="auto">
          <a:xfrm>
            <a:off x="6588125" y="2708275"/>
            <a:ext cx="23764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l-GR" sz="2000">
                <a:latin typeface="Calibri" pitchFamily="34" charset="0"/>
              </a:rPr>
              <a:t>Όπου:</a:t>
            </a:r>
          </a:p>
          <a:p>
            <a:pPr marL="273050" indent="-27305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Συντελεστής κύρτωσης</a:t>
            </a:r>
            <a:r>
              <a:rPr lang="el-GR" sz="2000">
                <a:latin typeface="Calibri" pitchFamily="34" charset="0"/>
              </a:rPr>
              <a:t>: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092950" y="3897313"/>
          <a:ext cx="15113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Εξίσωση" r:id="rId5" imgW="914400" imgH="457200" progId="Equation.3">
                  <p:embed/>
                </p:oleObj>
              </mc:Choice>
              <mc:Fallback>
                <p:oleObj name="Εξίσωση" r:id="rId5" imgW="9144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897313"/>
                        <a:ext cx="15113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b="1">
                <a:latin typeface="Calibri" pitchFamily="34" charset="0"/>
              </a:rPr>
              <a:t>Ασυμμετρία και Κύρτωση στο </a:t>
            </a:r>
            <a:r>
              <a:rPr lang="en-US" b="1">
                <a:latin typeface="Calibri" pitchFamily="34" charset="0"/>
              </a:rPr>
              <a:t>SPSS: 1/2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3851275" cy="2447925"/>
          </a:xfrm>
        </p:spPr>
        <p:txBody>
          <a:bodyPr/>
          <a:lstStyle/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 dirty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Analyze 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 Descriptive Statistics  </a:t>
            </a:r>
            <a:r>
              <a:rPr lang="en-US" sz="2000" dirty="0" err="1">
                <a:latin typeface="Calibri" pitchFamily="34" charset="0"/>
                <a:sym typeface="Symbol" pitchFamily="18" charset="2"/>
              </a:rPr>
              <a:t>Descriptives</a:t>
            </a:r>
            <a:endParaRPr lang="el-GR" sz="2000" dirty="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Εισάγουμε τις μεταβλητές που μας ενδιαφέρουν.</a:t>
            </a:r>
            <a:endParaRPr lang="en-US" sz="2000" dirty="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Με την επιλογή </a:t>
            </a:r>
            <a:r>
              <a:rPr lang="en-US" sz="2000" dirty="0">
                <a:latin typeface="Calibri" pitchFamily="34" charset="0"/>
              </a:rPr>
              <a:t>‘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Options</a:t>
            </a:r>
            <a:r>
              <a:rPr lang="en-US" sz="2000" dirty="0">
                <a:latin typeface="Calibri" pitchFamily="34" charset="0"/>
              </a:rPr>
              <a:t>’ </a:t>
            </a:r>
            <a:r>
              <a:rPr lang="el-GR" sz="2000" dirty="0">
                <a:latin typeface="Calibri" pitchFamily="34" charset="0"/>
              </a:rPr>
              <a:t>επιλέγουμε τις πληροφορίες που μας ενδιαφέρουν.</a:t>
            </a:r>
          </a:p>
          <a:p>
            <a:pPr>
              <a:defRPr/>
            </a:pPr>
            <a:endParaRPr lang="el-GR" sz="2000" dirty="0">
              <a:latin typeface="Calibri" pitchFamily="34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412875"/>
            <a:ext cx="38163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932113"/>
            <a:ext cx="2200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581525"/>
            <a:ext cx="66246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Ασυμμετρία και Κύρτωση στο </a:t>
            </a:r>
            <a:r>
              <a:rPr lang="en-US" b="1" dirty="0">
                <a:latin typeface="Calibri" pitchFamily="34" charset="0"/>
              </a:rPr>
              <a:t>SPSS: 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4076700"/>
            <a:ext cx="2951163" cy="25923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l-GR" sz="2000" dirty="0">
                <a:latin typeface="Calibri" pitchFamily="34" charset="0"/>
              </a:rPr>
              <a:t>Η κατανομή του μεγέθους της επιχείρησης είναι: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l-GR" sz="2000" dirty="0">
              <a:latin typeface="Calibri" pitchFamily="34" charset="0"/>
            </a:endParaRPr>
          </a:p>
          <a:p>
            <a:pPr marL="355600" indent="-355600">
              <a:defRPr/>
            </a:pPr>
            <a:r>
              <a:rPr lang="el-GR" sz="2000" dirty="0">
                <a:latin typeface="Calibri" pitchFamily="34" charset="0"/>
              </a:rPr>
              <a:t>Ασύμμετρη δεξιά (α3=2,040)</a:t>
            </a:r>
          </a:p>
          <a:p>
            <a:pPr marL="355600" indent="-355600">
              <a:defRPr/>
            </a:pPr>
            <a:r>
              <a:rPr lang="el-GR" sz="2000" dirty="0" err="1">
                <a:latin typeface="Calibri" pitchFamily="34" charset="0"/>
              </a:rPr>
              <a:t>Λεπτόκυρτη</a:t>
            </a:r>
            <a:r>
              <a:rPr lang="el-GR" sz="2000" dirty="0">
                <a:latin typeface="Calibri" pitchFamily="34" charset="0"/>
              </a:rPr>
              <a:t> (α4=3,138)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l-GR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6BC83-FABC-487D-8EEB-91FF99BC1215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28940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1484313"/>
            <a:ext cx="27924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484313"/>
            <a:ext cx="28082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59113" y="4076700"/>
            <a:ext cx="29527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Η κατανομή του μεγέθους της ηλικίας των εργαζομένων είναι:</a:t>
            </a:r>
          </a:p>
          <a:p>
            <a:pPr marL="355600" indent="-3556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Συμμετρική </a:t>
            </a:r>
          </a:p>
          <a:p>
            <a:pPr marL="355600" indent="-355600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	(α3=-0,025)</a:t>
            </a:r>
          </a:p>
          <a:p>
            <a:pPr marL="355600" indent="-3556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000" dirty="0" err="1">
                <a:latin typeface="Calibri" pitchFamily="34" charset="0"/>
                <a:cs typeface="+mn-cs"/>
              </a:rPr>
              <a:t>Πλατύκυρτη</a:t>
            </a:r>
            <a:endParaRPr lang="el-GR" sz="2000" dirty="0">
              <a:latin typeface="Calibri" pitchFamily="34" charset="0"/>
              <a:cs typeface="+mn-cs"/>
            </a:endParaRPr>
          </a:p>
          <a:p>
            <a:pPr marL="355600" indent="-355600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	(α4=-0,670)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el-GR" sz="2000" dirty="0">
              <a:latin typeface="Calibri" pitchFamily="34" charset="0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84888" y="4076700"/>
            <a:ext cx="29511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Η κατανομή του χρόνου υπηρεσίας των εργαζομένων είναι:</a:t>
            </a:r>
          </a:p>
          <a:p>
            <a:pPr marL="355600" indent="-3556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Ασύμμετρη δεξιά</a:t>
            </a:r>
          </a:p>
          <a:p>
            <a:pPr marL="355600" indent="-355600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	(α3=0,860)</a:t>
            </a:r>
          </a:p>
          <a:p>
            <a:pPr marL="355600" indent="-3556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000" dirty="0" err="1">
                <a:latin typeface="Calibri" pitchFamily="34" charset="0"/>
                <a:cs typeface="+mn-cs"/>
              </a:rPr>
              <a:t>Πλατύκυρτη</a:t>
            </a:r>
            <a:endParaRPr lang="el-GR" sz="2000" dirty="0">
              <a:latin typeface="Calibri" pitchFamily="34" charset="0"/>
              <a:cs typeface="+mn-cs"/>
            </a:endParaRPr>
          </a:p>
          <a:p>
            <a:pPr marL="355600" indent="-355600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	(α4=-0,250)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el-GR" sz="200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0" y="1268413"/>
            <a:ext cx="4572000" cy="5589587"/>
          </a:xfrm>
        </p:spPr>
        <p:txBody>
          <a:bodyPr/>
          <a:lstStyle/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Ερωτήσεις πολλαπλής απάντησης</a:t>
            </a:r>
            <a:r>
              <a:rPr lang="el-GR" sz="2000" dirty="0">
                <a:latin typeface="Calibri" pitchFamily="34" charset="0"/>
              </a:rPr>
              <a:t>: Αν οι ερωτήσεις είναι ‘</a:t>
            </a:r>
            <a:r>
              <a:rPr lang="el-GR" sz="2000" b="1" i="1" dirty="0">
                <a:solidFill>
                  <a:srgbClr val="0070C0"/>
                </a:solidFill>
                <a:latin typeface="Calibri" pitchFamily="34" charset="0"/>
              </a:rPr>
              <a:t>πολλαπλής απάντησης</a:t>
            </a:r>
            <a:r>
              <a:rPr lang="el-GR" sz="2000" dirty="0">
                <a:latin typeface="Calibri" pitchFamily="34" charset="0"/>
              </a:rPr>
              <a:t>’, τότε κάθε μία απάντηση αντιστοιχεί σε μία μεταβλητή.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b="1" dirty="0">
                <a:solidFill>
                  <a:srgbClr val="00B050"/>
                </a:solidFill>
                <a:latin typeface="Calibri" pitchFamily="34" charset="0"/>
              </a:rPr>
              <a:t>Παράδειγμα</a:t>
            </a:r>
            <a:r>
              <a:rPr lang="el-GR" sz="2000" dirty="0">
                <a:latin typeface="Calibri" pitchFamily="34" charset="0"/>
              </a:rPr>
              <a:t>: Έστω η ερώτηση: ‘Από τις παρακάτω 12 πολιτικές της ΔΑΠ σημειώσατε το πολύ 3 πολιτικές που τις θεωρείτε περισσότερο σημαντικές’. 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b="1" dirty="0">
                <a:solidFill>
                  <a:srgbClr val="00B050"/>
                </a:solidFill>
                <a:latin typeface="Calibri" pitchFamily="34" charset="0"/>
              </a:rPr>
              <a:t>Απάντηση</a:t>
            </a:r>
            <a:r>
              <a:rPr lang="el-GR" sz="2000" dirty="0">
                <a:latin typeface="Calibri" pitchFamily="34" charset="0"/>
              </a:rPr>
              <a:t>: Επειδή είναι πιθανό οι απαντήσεις να περιλαμβάνουν τον οποιοδήποτε συνδυασμό από τις 12 πολιτικές ΔΑΠ, πρέπει να δημιουργηθούν 12 αντίστοιχες μεταβλητές</a:t>
            </a:r>
            <a:r>
              <a:rPr lang="en-US" sz="2000" dirty="0">
                <a:latin typeface="Calibri" pitchFamily="34" charset="0"/>
              </a:rPr>
              <a:t> (</a:t>
            </a:r>
            <a:r>
              <a:rPr lang="el-GR" sz="2000" dirty="0">
                <a:latin typeface="Calibri" pitchFamily="34" charset="0"/>
              </a:rPr>
              <a:t>στήλες. Στην ουσία είναι σαν να απαντάμε για κάθε μια πολιτική αν είναι ‘σημαντική’ = 1 ή ‘όχι σημαντική’ = 0.</a:t>
            </a:r>
          </a:p>
          <a:p>
            <a:pPr eaLnBrk="1" hangingPunct="1">
              <a:defRPr/>
            </a:pPr>
            <a:endParaRPr lang="el-GR" sz="20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208F7-5D67-495B-87EB-684735CD078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4054475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Κωδικοποίηση Στοιχείων: 3/4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4450"/>
            <a:ext cx="4321175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Εκτιμητική με το </a:t>
            </a:r>
            <a:r>
              <a:rPr lang="en-US" b="1" dirty="0">
                <a:latin typeface="Calibri" pitchFamily="34" charset="0"/>
              </a:rPr>
              <a:t>SPSS</a:t>
            </a:r>
            <a:br>
              <a:rPr lang="en-US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Διάστημα Εμπιστοσύνης του Μέσου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626475" cy="461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Analyze → Descriptive Statistics → Explore 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35AEB-39FD-4D63-89AC-37CEB10E62EA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6475"/>
            <a:ext cx="2647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848225"/>
            <a:ext cx="2771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276475"/>
            <a:ext cx="38449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9388" y="1814513"/>
            <a:ext cx="2439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Εισαγωγή στοιχείων</a:t>
            </a:r>
            <a:endParaRPr lang="el-GR" sz="2000" dirty="0">
              <a:solidFill>
                <a:srgbClr val="0070C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388" y="4149725"/>
            <a:ext cx="39243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Επιλογή επιπέδου εμπιστοσύνης </a:t>
            </a:r>
            <a:r>
              <a:rPr lang="el-GR" sz="2000" dirty="0">
                <a:latin typeface="Calibri" pitchFamily="34" charset="0"/>
                <a:cs typeface="+mn-cs"/>
              </a:rPr>
              <a:t>μέσω επιλογής </a:t>
            </a:r>
            <a:r>
              <a:rPr lang="en-US" sz="2000" dirty="0">
                <a:latin typeface="Calibri" pitchFamily="34" charset="0"/>
                <a:cs typeface="+mn-cs"/>
              </a:rPr>
              <a:t>Statistics</a:t>
            </a:r>
            <a:r>
              <a:rPr lang="el-GR" sz="2000" dirty="0">
                <a:latin typeface="Calibri" pitchFamily="34" charset="0"/>
                <a:cs typeface="+mn-cs"/>
              </a:rPr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45125" y="1814513"/>
            <a:ext cx="2439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Αποτελέσματα</a:t>
            </a:r>
            <a:endParaRPr lang="el-GR" sz="2000" dirty="0">
              <a:solidFill>
                <a:srgbClr val="0070C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40200" y="4983163"/>
            <a:ext cx="46799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cs typeface="+mn-cs"/>
              </a:rPr>
              <a:t>Συμπέρασμα</a:t>
            </a:r>
            <a:r>
              <a:rPr lang="el-GR" sz="2000" dirty="0">
                <a:latin typeface="Calibri" pitchFamily="34" charset="0"/>
                <a:cs typeface="+mn-cs"/>
              </a:rPr>
              <a:t>: 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l-GR" sz="2000" dirty="0">
                <a:latin typeface="Calibri" pitchFamily="34" charset="0"/>
                <a:cs typeface="+mn-cs"/>
              </a:rPr>
              <a:t>Η τιμή του μέσου του πληθυσμού της στρατηγικής κόστους βρίσκεται στο διάστημα 3,5249 &lt; μ &lt; 3,7447 με εμπιστοσύνη 95%.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Έλεγχοι Υποθέσεων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B5FB7-B9DC-47C4-8DFA-D1B33161F710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1268413"/>
            <a:ext cx="9144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Στατιστική υπόθεση</a:t>
            </a:r>
            <a:r>
              <a:rPr lang="el-GR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είναι μία πρόταση, σχετική με έναν ή περισσότερους πληθυσμούς, η οποία είναι δυνατό να είναι ή να μην είναι σωστή</a:t>
            </a:r>
            <a:r>
              <a:rPr lang="en-US" sz="2000">
                <a:latin typeface="Calibri" pitchFamily="34" charset="0"/>
              </a:rPr>
              <a:t>.</a:t>
            </a:r>
            <a:endParaRPr lang="el-GR" sz="2000">
              <a:latin typeface="Calibri" pitchFamily="34" charset="0"/>
            </a:endParaRPr>
          </a:p>
          <a:p>
            <a:pPr marL="190500" indent="-1905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Η διαδικασία που ακολουθείται για τη λήψη μιας αντικειμενικής απόφασης, σχετικής με την αποδοχή ή την απόρριψη μιας στατιστικής υπόθεσης, λέγεται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έλεγχος υποθέσεων</a:t>
            </a:r>
            <a:r>
              <a:rPr lang="el-GR" sz="2000">
                <a:latin typeface="Calibri" pitchFamily="34" charset="0"/>
              </a:rPr>
              <a:t>.</a:t>
            </a:r>
          </a:p>
          <a:p>
            <a:pPr marL="190500" indent="-1905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Η στατιστική υπόθεση που πρόκειται να ελέγξουμε λέγεται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μηδενική υπόθεση</a:t>
            </a:r>
            <a:r>
              <a:rPr lang="el-GR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και σημειώνεται με Η</a:t>
            </a:r>
            <a:r>
              <a:rPr lang="el-GR" sz="2000" baseline="-30000">
                <a:latin typeface="Calibri" pitchFamily="34" charset="0"/>
              </a:rPr>
              <a:t>0</a:t>
            </a:r>
            <a:r>
              <a:rPr lang="el-GR" sz="2000">
                <a:latin typeface="Calibri" pitchFamily="34" charset="0"/>
              </a:rPr>
              <a:t>. Η μηδενική υπόθεση μας λέει ότι δεν υπάρχει διαφορά ανάμεσα στο τι πραγματικά ισχύει στον πληθυσμό και σε αυτό που σημειώνεται στη μηδενική αυτή υπόθεση.</a:t>
            </a:r>
          </a:p>
          <a:p>
            <a:pPr marL="190500" indent="-1905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Αν η μηδενική υπόθεση δεν είναι αποδεκτή, τότε αυτό σημαίνει ότι ισχύει κάτι άλλο στον πληθυσμό. Αυτό το κάτι άλλο εκφράζεται με την ονομαζόμενη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εναλλακτική υπόθεση</a:t>
            </a:r>
            <a:r>
              <a:rPr lang="el-GR" sz="2000">
                <a:latin typeface="Calibri" pitchFamily="34" charset="0"/>
              </a:rPr>
              <a:t> και σημειώνεται με Η</a:t>
            </a:r>
            <a:r>
              <a:rPr lang="en-US" sz="2000" baseline="-30000">
                <a:latin typeface="Calibri" pitchFamily="34" charset="0"/>
              </a:rPr>
              <a:t>a</a:t>
            </a:r>
            <a:r>
              <a:rPr lang="el-GR" sz="2000">
                <a:latin typeface="Calibri" pitchFamily="34" charset="0"/>
              </a:rPr>
              <a:t>. </a:t>
            </a:r>
            <a:endParaRPr lang="el-GR" sz="2000" b="1">
              <a:solidFill>
                <a:schemeClr val="hlink"/>
              </a:solidFill>
              <a:latin typeface="Calibri" pitchFamily="34" charset="0"/>
            </a:endParaRPr>
          </a:p>
          <a:p>
            <a:pPr marL="190500" indent="-1905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00B050"/>
                </a:solidFill>
                <a:latin typeface="Calibri" pitchFamily="34" charset="0"/>
              </a:rPr>
              <a:t>Παράδειγμα</a:t>
            </a:r>
            <a:r>
              <a:rPr lang="el-GR" sz="2000">
                <a:latin typeface="Calibri" pitchFamily="34" charset="0"/>
              </a:rPr>
              <a:t>:</a:t>
            </a:r>
          </a:p>
          <a:p>
            <a:pPr marL="190500" indent="-1905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	Η</a:t>
            </a:r>
            <a:r>
              <a:rPr lang="el-GR" sz="2000" baseline="-30000">
                <a:latin typeface="Calibri" pitchFamily="34" charset="0"/>
              </a:rPr>
              <a:t>0</a:t>
            </a:r>
            <a:r>
              <a:rPr lang="el-GR" sz="2000">
                <a:latin typeface="Calibri" pitchFamily="34" charset="0"/>
              </a:rPr>
              <a:t> : 	Οι επιχειρήσεις επισυνάπτουν μέτρια σπουδαιότητα στη στρατηγική κόστους</a:t>
            </a:r>
            <a:endParaRPr lang="en-US" sz="2000">
              <a:latin typeface="Calibri" pitchFamily="34" charset="0"/>
            </a:endParaRPr>
          </a:p>
          <a:p>
            <a:pPr marL="190500" indent="-1905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>
                <a:latin typeface="Calibri" pitchFamily="34" charset="0"/>
              </a:rPr>
              <a:t>    </a:t>
            </a:r>
            <a:r>
              <a:rPr lang="el-GR" sz="2000">
                <a:latin typeface="Calibri" pitchFamily="34" charset="0"/>
              </a:rPr>
              <a:t>Η</a:t>
            </a:r>
            <a:r>
              <a:rPr lang="en-US" sz="2000" baseline="-30000">
                <a:latin typeface="Calibri" pitchFamily="34" charset="0"/>
              </a:rPr>
              <a:t>a</a:t>
            </a:r>
            <a:r>
              <a:rPr lang="el-GR" sz="2000">
                <a:latin typeface="Calibri" pitchFamily="34" charset="0"/>
              </a:rPr>
              <a:t> : 	Οι επιχειρήσεις επισυνάπτουν μεγάλη σπουδαιότητα στη στρατηγική</a:t>
            </a:r>
          </a:p>
          <a:p>
            <a:pPr marL="190500" indent="-1905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		κόστους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Διαδικασία Ελέγχου Υποθέσεων με το </a:t>
            </a:r>
            <a:r>
              <a:rPr lang="en-US" b="1" dirty="0">
                <a:latin typeface="Calibri" pitchFamily="34" charset="0"/>
              </a:rPr>
              <a:t>SPSS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Ένα Δείγμα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9661-F5F9-49F7-9BF4-1F6682A61086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61925" y="1341438"/>
            <a:ext cx="6570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Analyze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 Compare Means  One-Sample T Test</a:t>
            </a:r>
            <a:endParaRPr lang="el-GR" sz="2000">
              <a:latin typeface="Calibri" pitchFamily="34" charset="0"/>
              <a:sym typeface="Symbol" pitchFamily="18" charset="2"/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4211638" y="1743075"/>
          <a:ext cx="4897437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Εικόνα bitmap" r:id="rId3" imgW="5296359" imgH="2476190" progId="PBrush">
                  <p:embed/>
                </p:oleObj>
              </mc:Choice>
              <mc:Fallback>
                <p:oleObj name="Εικόνα bitmap" r:id="rId3" imgW="5296359" imgH="247619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743075"/>
                        <a:ext cx="4897437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" y="4581525"/>
            <a:ext cx="4292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144463" y="1773238"/>
            <a:ext cx="39957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τη μεταβλητή που θέλουμε, π.χ., </a:t>
            </a:r>
            <a:r>
              <a:rPr lang="en-US" sz="2000">
                <a:latin typeface="Calibri" pitchFamily="34" charset="0"/>
              </a:rPr>
              <a:t>cost1</a:t>
            </a:r>
            <a:endParaRPr lang="el-GR" sz="2000">
              <a:latin typeface="Calibri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την προς έλεγχο τιμή </a:t>
            </a:r>
            <a:r>
              <a:rPr lang="en-US" sz="2000">
                <a:latin typeface="Calibri" pitchFamily="34" charset="0"/>
              </a:rPr>
              <a:t>‘Test Value’</a:t>
            </a:r>
            <a:r>
              <a:rPr lang="el-GR" sz="2000">
                <a:latin typeface="Calibri" pitchFamily="34" charset="0"/>
              </a:rPr>
              <a:t>, π.χ., 3.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Παίρνουμε τα παρακάτω αποτελέσματα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500563" y="4076700"/>
            <a:ext cx="46434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Έλεγχος</a:t>
            </a:r>
            <a:r>
              <a:rPr lang="el-GR" sz="2000">
                <a:latin typeface="Calibri" pitchFamily="34" charset="0"/>
              </a:rPr>
              <a:t>: Μας ενδιαφέρει το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‘ακριβές επίπεδο σημαντικότητας’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sig.(2-tailed)</a:t>
            </a:r>
            <a:r>
              <a:rPr lang="el-GR" sz="2000">
                <a:latin typeface="Calibri" pitchFamily="34" charset="0"/>
              </a:rPr>
              <a:t>.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Αν είναι </a:t>
            </a:r>
            <a:r>
              <a:rPr lang="en-US" sz="2000">
                <a:latin typeface="Calibri" pitchFamily="34" charset="0"/>
              </a:rPr>
              <a:t>sig &gt; 0,05, </a:t>
            </a:r>
            <a:r>
              <a:rPr lang="el-GR" sz="2000">
                <a:latin typeface="Calibri" pitchFamily="34" charset="0"/>
              </a:rPr>
              <a:t>ισχύει η μηδενική υπόθεση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Αν είναι </a:t>
            </a:r>
            <a:r>
              <a:rPr lang="en-US" sz="2000">
                <a:latin typeface="Calibri" pitchFamily="34" charset="0"/>
              </a:rPr>
              <a:t>sig &lt; 0,05, </a:t>
            </a:r>
            <a:r>
              <a:rPr lang="el-GR" sz="2000">
                <a:latin typeface="Calibri" pitchFamily="34" charset="0"/>
              </a:rPr>
              <a:t>ισχύει η εναλλακτική υπόθεση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Στο παράδειγμα είναι </a:t>
            </a:r>
            <a:r>
              <a:rPr lang="en-US" sz="2000">
                <a:latin typeface="Calibri" pitchFamily="34" charset="0"/>
              </a:rPr>
              <a:t>sig = 0,000 &lt; 0,05, </a:t>
            </a:r>
            <a:r>
              <a:rPr lang="el-GR" sz="2000">
                <a:latin typeface="Calibri" pitchFamily="34" charset="0"/>
              </a:rPr>
              <a:t>οπότε ισχύει η εναλλακτική υπόθεση.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Διαδικασία Ελέγχου Υποθέσεων με το </a:t>
            </a:r>
            <a:r>
              <a:rPr lang="en-US" b="1" dirty="0">
                <a:latin typeface="Calibri" pitchFamily="34" charset="0"/>
              </a:rPr>
              <a:t>SPSS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Δύο Ανεξάρτητα Δείγματα: 1/2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033A-4125-482E-B8A6-215872BCDFA2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1268413"/>
            <a:ext cx="90360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00B050"/>
                </a:solidFill>
                <a:latin typeface="Calibri" pitchFamily="34" charset="0"/>
              </a:rPr>
              <a:t>Παράδειγμα</a:t>
            </a:r>
            <a:r>
              <a:rPr lang="el-GR" sz="2000">
                <a:latin typeface="Calibri" pitchFamily="34" charset="0"/>
              </a:rPr>
              <a:t>:</a:t>
            </a:r>
          </a:p>
          <a:p>
            <a:pPr marL="482600" indent="-48260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l-GR" sz="2000" baseline="-30000">
                <a:latin typeface="Calibri" pitchFamily="34" charset="0"/>
              </a:rPr>
              <a:t>0</a:t>
            </a:r>
            <a:r>
              <a:rPr lang="el-GR" sz="2000">
                <a:latin typeface="Calibri" pitchFamily="34" charset="0"/>
              </a:rPr>
              <a:t> : 	Τα στελέχη της επιχείρησης επισυνάπτουν την ίδια σπουδαιότητα στη στρατηγική κόστους σε σχέση με τους άλλους υπαλλήλους σ’ αυτήν.</a:t>
            </a:r>
          </a:p>
          <a:p>
            <a:pPr marL="482600" indent="-48260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n-US" sz="2000" baseline="-30000">
                <a:latin typeface="Calibri" pitchFamily="34" charset="0"/>
              </a:rPr>
              <a:t>a</a:t>
            </a:r>
            <a:r>
              <a:rPr lang="el-GR" sz="2000">
                <a:latin typeface="Calibri" pitchFamily="34" charset="0"/>
              </a:rPr>
              <a:t> : 	 Τα στελέχη της επιχείρησης επισυνάπτουν μεγαλύτερη σπουδαιότητα στη στρατηγική κόστους σε σχέση με τους άλλους υπαλλήλους σ’ αυτήν.</a:t>
            </a: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2852738"/>
            <a:ext cx="88026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Analyze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 Compare Means  Independent Samples T Test</a:t>
            </a:r>
            <a:endParaRPr lang="el-GR" sz="200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3573463"/>
            <a:ext cx="428466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τη μεταβλητή που θέλουμε, π.χ., </a:t>
            </a:r>
            <a:r>
              <a:rPr lang="en-US" sz="2000">
                <a:latin typeface="Calibri" pitchFamily="34" charset="0"/>
              </a:rPr>
              <a:t>cost1</a:t>
            </a:r>
            <a:endParaRPr lang="el-GR" sz="2000">
              <a:latin typeface="Calibri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τη μεταβλητή ως προς τα επίπεδα της οποίας θέλουμε να γίνει ο έλεγχος, π.χ., </a:t>
            </a:r>
            <a:r>
              <a:rPr lang="en-US" sz="2000">
                <a:latin typeface="Calibri" pitchFamily="34" charset="0"/>
              </a:rPr>
              <a:t>position</a:t>
            </a:r>
            <a:endParaRPr lang="el-GR" sz="2000">
              <a:latin typeface="Calibri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Προσδιορίζουμε τα δύο επίπεδα της μεταβλητής ‘</a:t>
            </a:r>
            <a:r>
              <a:rPr lang="en-US" sz="2000">
                <a:latin typeface="Calibri" pitchFamily="34" charset="0"/>
              </a:rPr>
              <a:t>position’, </a:t>
            </a:r>
            <a:r>
              <a:rPr lang="el-GR" sz="2000">
                <a:latin typeface="Calibri" pitchFamily="34" charset="0"/>
              </a:rPr>
              <a:t>δηλαδή 1=στελέχη, 2=άλλοι υπάλληλοι</a:t>
            </a:r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4951413" y="3284538"/>
          <a:ext cx="3941762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Εικόνα bitmap" r:id="rId3" imgW="5272381" imgH="2986667" progId="PBrush">
                  <p:embed/>
                </p:oleObj>
              </mc:Choice>
              <mc:Fallback>
                <p:oleObj name="Εικόνα bitmap" r:id="rId3" imgW="5272381" imgH="2986667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3284538"/>
                        <a:ext cx="3941762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1"/>
          <p:cNvGraphicFramePr>
            <a:graphicFrameLocks noChangeAspect="1"/>
          </p:cNvGraphicFramePr>
          <p:nvPr/>
        </p:nvGraphicFramePr>
        <p:xfrm>
          <a:off x="6588125" y="5516563"/>
          <a:ext cx="23050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Εικόνα bitmap" r:id="rId5" imgW="2750476" imgH="1585097" progId="PBrush">
                  <p:embed/>
                </p:oleObj>
              </mc:Choice>
              <mc:Fallback>
                <p:oleObj name="Εικόνα bitmap" r:id="rId5" imgW="2750476" imgH="1585097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516563"/>
                        <a:ext cx="2305050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Διαδικασία Ελέγχου Υποθέσεων με το </a:t>
            </a:r>
            <a:r>
              <a:rPr lang="en-US" b="1" dirty="0">
                <a:latin typeface="Calibri" pitchFamily="34" charset="0"/>
              </a:rPr>
              <a:t>SPSS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Δύο Ανεξάρτητα Δείγματα: 2/2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6B5E5-A8BB-41EB-AF68-C7332F44C249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300663"/>
            <a:ext cx="82454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10050"/>
            <a:ext cx="4381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268413"/>
            <a:ext cx="47244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>
                <a:latin typeface="Calibri" pitchFamily="34" charset="0"/>
              </a:rPr>
              <a:t>Παίρνουμε τα παρακάτω αποτελέσματα:</a:t>
            </a:r>
          </a:p>
          <a:p>
            <a:pPr marL="381000" indent="-3810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>
                <a:latin typeface="Calibri" pitchFamily="34" charset="0"/>
              </a:rPr>
              <a:t>Ο </a:t>
            </a:r>
            <a:r>
              <a:rPr lang="el-GR" sz="1800" b="1">
                <a:solidFill>
                  <a:srgbClr val="C00000"/>
                </a:solidFill>
                <a:latin typeface="Calibri" pitchFamily="34" charset="0"/>
              </a:rPr>
              <a:t>έλεγχος</a:t>
            </a:r>
            <a:r>
              <a:rPr lang="el-GR" sz="1800">
                <a:latin typeface="Calibri" pitchFamily="34" charset="0"/>
              </a:rPr>
              <a:t> γίνεται σε δύο βήματα:</a:t>
            </a:r>
          </a:p>
          <a:p>
            <a:pPr marL="381000" indent="-3810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l-GR" sz="1800">
                <a:latin typeface="Calibri" pitchFamily="34" charset="0"/>
              </a:rPr>
              <a:t>Ελέγχουμε την ισότητα των διακυμάνσεων </a:t>
            </a:r>
            <a:r>
              <a:rPr lang="en-US" sz="1800">
                <a:latin typeface="Calibri" pitchFamily="34" charset="0"/>
              </a:rPr>
              <a:t>(Levene’s Test)</a:t>
            </a:r>
            <a:r>
              <a:rPr lang="el-GR" sz="1800">
                <a:latin typeface="Calibri" pitchFamily="34" charset="0"/>
              </a:rPr>
              <a:t>:</a:t>
            </a:r>
          </a:p>
          <a:p>
            <a:pPr marL="863600" lvl="1" indent="-2921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1600">
                <a:latin typeface="Calibri" pitchFamily="34" charset="0"/>
              </a:rPr>
              <a:t>Αν </a:t>
            </a:r>
            <a:r>
              <a:rPr lang="en-US" sz="1600">
                <a:latin typeface="Calibri" pitchFamily="34" charset="0"/>
              </a:rPr>
              <a:t>sig &gt; 0,05 </a:t>
            </a:r>
            <a:r>
              <a:rPr lang="el-GR" sz="1600">
                <a:latin typeface="Calibri" pitchFamily="34" charset="0"/>
              </a:rPr>
              <a:t>ισχύει η ισότητα των διακυμάνσεων</a:t>
            </a:r>
          </a:p>
          <a:p>
            <a:pPr marL="863600" lvl="1" indent="-2921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1600">
                <a:latin typeface="Calibri" pitchFamily="34" charset="0"/>
              </a:rPr>
              <a:t>Αν </a:t>
            </a:r>
            <a:r>
              <a:rPr lang="en-US" sz="1600">
                <a:latin typeface="Calibri" pitchFamily="34" charset="0"/>
              </a:rPr>
              <a:t>sig &lt; 0,05 </a:t>
            </a:r>
            <a:r>
              <a:rPr lang="el-GR" sz="1600">
                <a:latin typeface="Calibri" pitchFamily="34" charset="0"/>
              </a:rPr>
              <a:t>ισχύει η ανισότητα των διακυμάνσεων</a:t>
            </a:r>
            <a:r>
              <a:rPr lang="en-US" sz="1600">
                <a:latin typeface="Calibri" pitchFamily="34" charset="0"/>
              </a:rPr>
              <a:t> </a:t>
            </a:r>
            <a:endParaRPr lang="el-GR" sz="1600">
              <a:latin typeface="Calibri" pitchFamily="34" charset="0"/>
            </a:endParaRPr>
          </a:p>
          <a:p>
            <a:pPr marL="381000" indent="-3810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>
                <a:latin typeface="Calibri" pitchFamily="34" charset="0"/>
              </a:rPr>
              <a:t>Στο παράδειγμα επειδή </a:t>
            </a:r>
            <a:r>
              <a:rPr lang="en-US" sz="1800">
                <a:latin typeface="Calibri" pitchFamily="34" charset="0"/>
              </a:rPr>
              <a:t>sig=0,014 &lt; 0,05 </a:t>
            </a:r>
            <a:r>
              <a:rPr lang="el-GR" sz="1800">
                <a:latin typeface="Calibri" pitchFamily="34" charset="0"/>
              </a:rPr>
              <a:t>ισχύει η ανισότητα των διακυμάνσεων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419600" y="1196975"/>
            <a:ext cx="4724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 startAt="2"/>
            </a:pPr>
            <a:r>
              <a:rPr lang="el-GR" sz="1800">
                <a:latin typeface="Calibri" pitchFamily="34" charset="0"/>
              </a:rPr>
              <a:t>Ελέγχουμε την ισότητα των μέσων (</a:t>
            </a:r>
            <a:r>
              <a:rPr lang="en-US" sz="1800">
                <a:latin typeface="Calibri" pitchFamily="34" charset="0"/>
              </a:rPr>
              <a:t>Equality of Means):</a:t>
            </a:r>
            <a:endParaRPr lang="el-GR" sz="1800">
              <a:latin typeface="Calibri" pitchFamily="34" charset="0"/>
            </a:endParaRPr>
          </a:p>
          <a:p>
            <a:pPr marL="673100" lvl="1" indent="-1905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1600">
                <a:latin typeface="Calibri" pitchFamily="34" charset="0"/>
              </a:rPr>
              <a:t>Διαβάζουμε την επάνω γραμμή, αν ισχύει η ισότητα των διακυμάνσεων</a:t>
            </a:r>
          </a:p>
          <a:p>
            <a:pPr marL="673100" lvl="1" indent="-1905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1600">
                <a:latin typeface="Calibri" pitchFamily="34" charset="0"/>
              </a:rPr>
              <a:t>Διαβάζουμε την κάτω γραμμή, αν ισχύει η ανισότητα των διακυμάνσεων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>
                <a:latin typeface="Calibri" pitchFamily="34" charset="0"/>
              </a:rPr>
              <a:t>Στο παράδειγμα ισχύει η ανισότητα των διακυμάνσεων, οπότε διαβάζουμε την κάτω γραμμή.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>
                <a:latin typeface="Calibri" pitchFamily="34" charset="0"/>
              </a:rPr>
              <a:t>Επειδή είναι </a:t>
            </a:r>
            <a:r>
              <a:rPr lang="en-US" sz="1800">
                <a:latin typeface="Calibri" pitchFamily="34" charset="0"/>
              </a:rPr>
              <a:t>sig. (2-tailed) = 0,000 &lt; 0,05, </a:t>
            </a:r>
            <a:r>
              <a:rPr lang="el-GR" sz="1800">
                <a:latin typeface="Calibri" pitchFamily="34" charset="0"/>
              </a:rPr>
              <a:t>έπεται ότι ισχύει η εναλλακτική υπόθεση, δηλαδή ‘Τα στελέχη της επιχείρησης επισυνάπτουν μεγαλύτερη σπουδαιότητα στη στρατηγική κόστους σε σχέση με τους άλλους υπαλλήλους’.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Διαδικασία Ελέγχου Υποθέσεων με το </a:t>
            </a:r>
            <a:r>
              <a:rPr lang="en-US" b="1" dirty="0">
                <a:latin typeface="Calibri" pitchFamily="34" charset="0"/>
              </a:rPr>
              <a:t>SPSS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Δύο Εξαρτημένα Δείγματα: 1/2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43093-E5E8-4873-8138-C1C5A978EC8B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995738" y="4221163"/>
          <a:ext cx="49450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Εικόνα bitmap" r:id="rId3" imgW="6232381" imgH="2972058" progId="PBrush">
                  <p:embed/>
                </p:oleObj>
              </mc:Choice>
              <mc:Fallback>
                <p:oleObj name="Εικόνα bitmap" r:id="rId3" imgW="6232381" imgH="297205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221163"/>
                        <a:ext cx="49450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00B050"/>
                </a:solidFill>
                <a:latin typeface="Calibri" pitchFamily="34" charset="0"/>
              </a:rPr>
              <a:t>Παράδειγμα</a:t>
            </a:r>
            <a:r>
              <a:rPr lang="el-GR" sz="2000">
                <a:latin typeface="Calibri" pitchFamily="34" charset="0"/>
              </a:rPr>
              <a:t>:</a:t>
            </a:r>
          </a:p>
          <a:p>
            <a:pPr marL="482600" indent="-4826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l-GR" sz="2000" baseline="-30000">
                <a:latin typeface="Calibri" pitchFamily="34" charset="0"/>
              </a:rPr>
              <a:t>0</a:t>
            </a:r>
            <a:r>
              <a:rPr lang="el-GR" sz="2000">
                <a:latin typeface="Calibri" pitchFamily="34" charset="0"/>
              </a:rPr>
              <a:t> : 	Οι επιχειρήσεις επισυνάπτουν την ίδια σπουδαιότητα στη στρατηγική κόστους και τη στρατηγική τιμών.</a:t>
            </a:r>
          </a:p>
          <a:p>
            <a:pPr marL="482600" indent="-4826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n-US" sz="2000" baseline="-30000">
                <a:latin typeface="Calibri" pitchFamily="34" charset="0"/>
              </a:rPr>
              <a:t>a</a:t>
            </a:r>
            <a:r>
              <a:rPr lang="el-GR" sz="2000">
                <a:latin typeface="Calibri" pitchFamily="34" charset="0"/>
              </a:rPr>
              <a:t> : 	 Οι επιχειρήσεις επισυνάπτουν μεγαλύτερη σπουδαιότητα στη στρατηγική κόστους από ότι στη στρατηγική τιμών.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61925" y="3429000"/>
            <a:ext cx="8802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Analyze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 Compare Means  Paired Samples T Test</a:t>
            </a:r>
            <a:endParaRPr lang="el-GR" sz="200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937000"/>
            <a:ext cx="39624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ταυτόχρονα τις μεταβλητές που θέλουμε να συγκρίνουμε (τους μέσους), π.χ., </a:t>
            </a:r>
            <a:r>
              <a:rPr lang="en-US" sz="2000">
                <a:latin typeface="Calibri" pitchFamily="34" charset="0"/>
              </a:rPr>
              <a:t>cost1 </a:t>
            </a:r>
            <a:r>
              <a:rPr lang="el-GR" sz="2000">
                <a:latin typeface="Calibri" pitchFamily="34" charset="0"/>
              </a:rPr>
              <a:t>και </a:t>
            </a:r>
            <a:r>
              <a:rPr lang="en-US" sz="2000">
                <a:latin typeface="Calibri" pitchFamily="34" charset="0"/>
              </a:rPr>
              <a:t>cost2</a:t>
            </a:r>
            <a:endParaRPr lang="el-GR" sz="2000">
              <a:latin typeface="Calibri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l-GR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Διαδικασία Ελέγχου Υποθέσεων με το </a:t>
            </a:r>
            <a:r>
              <a:rPr lang="en-US" b="1" dirty="0">
                <a:latin typeface="Calibri" pitchFamily="34" charset="0"/>
              </a:rPr>
              <a:t>SPSS</a:t>
            </a:r>
            <a:br>
              <a:rPr lang="el-GR" b="1" dirty="0">
                <a:latin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Δύο Εξαρτημένα Δείγματα: 2/2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97F51-8451-4BED-A263-5039F98C0C14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3357563"/>
            <a:ext cx="67897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1412875"/>
            <a:ext cx="8991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Παίρνουμε τα παρακάτω αποτελέσματα:</a:t>
            </a:r>
            <a:endParaRPr lang="en-US" sz="2000">
              <a:latin typeface="Calibri" pitchFamily="34" charset="0"/>
            </a:endParaRPr>
          </a:p>
          <a:p>
            <a:pPr marL="381000" indent="-3810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Έλεγχος</a:t>
            </a:r>
            <a:r>
              <a:rPr lang="el-GR" sz="2000">
                <a:latin typeface="Calibri" pitchFamily="34" charset="0"/>
              </a:rPr>
              <a:t>: Επειδή το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‘ακριβές επίπεδο σημαντικότητας’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sig.(2-tailed)</a:t>
            </a:r>
            <a:r>
              <a:rPr lang="el-GR" sz="2000">
                <a:latin typeface="Calibri" pitchFamily="34" charset="0"/>
              </a:rPr>
              <a:t> = 0,000 είναι μικρότερο από το ‘προκαθορισμένο επίπεδο σημαντικότητας’ α=0,05, έπεται ότι ισχύει η εναλλακτική υπόθεση. Δηλαδή ότι οι επιχειρήσεις επισυνάπτουν μεγαλύτερη σπουδαιότητα στη στρατηγική κόστους (</a:t>
            </a:r>
            <a:r>
              <a:rPr lang="en-US" sz="2000">
                <a:latin typeface="Calibri" pitchFamily="34" charset="0"/>
              </a:rPr>
              <a:t>mean = 3,6348) </a:t>
            </a:r>
            <a:r>
              <a:rPr lang="el-GR" sz="2000">
                <a:latin typeface="Calibri" pitchFamily="34" charset="0"/>
              </a:rPr>
              <a:t>σε σχέση με τη στρατηγική τιμών</a:t>
            </a:r>
            <a:r>
              <a:rPr lang="en-US" sz="2000">
                <a:latin typeface="Calibri" pitchFamily="34" charset="0"/>
              </a:rPr>
              <a:t> (mean = 3,2739).</a:t>
            </a:r>
            <a:endParaRPr lang="el-GR" sz="2000">
              <a:latin typeface="Calibri" pitchFamily="34" charset="0"/>
            </a:endParaRPr>
          </a:p>
          <a:p>
            <a:pPr marL="381000" indent="-3810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l-GR" sz="2000">
              <a:latin typeface="Calibri" pitchFamily="34" charset="0"/>
            </a:endParaRPr>
          </a:p>
          <a:p>
            <a:pPr marL="381000" indent="-3810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endParaRPr lang="el-GR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122555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2800" b="1" dirty="0">
                <a:latin typeface="Calibri" pitchFamily="34" charset="0"/>
              </a:rPr>
              <a:t>SPSS</a:t>
            </a:r>
            <a:br>
              <a:rPr lang="el-GR" sz="2800" b="1" dirty="0">
                <a:latin typeface="Calibri" pitchFamily="34" charset="0"/>
              </a:rPr>
            </a:b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Ανάλυση Διακυμάνσεως ως προς μια κατεύθυνση: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1/3</a:t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One-Way ANOVA</a:t>
            </a:r>
            <a:endParaRPr lang="el-GR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6172-7CBE-469F-A413-58A1F21869A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1206500"/>
            <a:ext cx="89916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Όταν θέλουμε να συγκρίνουμε περισσότερους από δύο μέσους ταυτόχρονα, χρησιμοποιούμε την </a:t>
            </a:r>
            <a:r>
              <a:rPr lang="en-US" sz="2000">
                <a:latin typeface="Calibri" pitchFamily="34" charset="0"/>
              </a:rPr>
              <a:t>One Way ANOVA.</a:t>
            </a: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00B050"/>
                </a:solidFill>
                <a:latin typeface="Calibri" pitchFamily="34" charset="0"/>
              </a:rPr>
              <a:t>Παράδειγμα 1</a:t>
            </a:r>
            <a:r>
              <a:rPr lang="el-GR" sz="2000">
                <a:latin typeface="Calibri" pitchFamily="34" charset="0"/>
              </a:rPr>
              <a:t>:</a:t>
            </a: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l-GR" sz="2000" baseline="-30000">
                <a:latin typeface="Calibri" pitchFamily="34" charset="0"/>
              </a:rPr>
              <a:t>0</a:t>
            </a:r>
            <a:r>
              <a:rPr lang="el-GR" sz="2000">
                <a:latin typeface="Calibri" pitchFamily="34" charset="0"/>
              </a:rPr>
              <a:t> : Οι επιχειρήσεις επισυνάπτουν την ίδια σπουδαιότητα στη στρατηγική τιμών ανεξάρτητα από το μέγεθός τους.</a:t>
            </a: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n-US" sz="2000" baseline="-30000">
                <a:latin typeface="Calibri" pitchFamily="34" charset="0"/>
              </a:rPr>
              <a:t>a</a:t>
            </a:r>
            <a:r>
              <a:rPr lang="el-GR" sz="2000">
                <a:latin typeface="Calibri" pitchFamily="34" charset="0"/>
              </a:rPr>
              <a:t> : Οι επιχειρήσεις επισυνάπτουν διαφορετική σπουδαιότητα στη στρατηγική τιμών ανάλογα με το μέγεθός τους.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4316413" y="4365625"/>
          <a:ext cx="4648200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Εικόνα bitmap" r:id="rId3" imgW="5311600" imgH="2773920" progId="PBrush">
                  <p:embed/>
                </p:oleObj>
              </mc:Choice>
              <mc:Fallback>
                <p:oleObj name="Εικόνα bitmap" r:id="rId3" imgW="5311600" imgH="277392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4365625"/>
                        <a:ext cx="4648200" cy="242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61925" y="3429000"/>
            <a:ext cx="880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Analyze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 Compare Means  One-Way ANOVA</a:t>
            </a:r>
            <a:endParaRPr lang="el-GR" sz="200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0" y="3789363"/>
            <a:ext cx="42116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Βήμα 1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τη μεταβλητή που μας ενδιαφέρει ως ‘</a:t>
            </a:r>
            <a:r>
              <a:rPr lang="en-US" sz="2000">
                <a:latin typeface="Calibri" pitchFamily="34" charset="0"/>
              </a:rPr>
              <a:t>Dependent List’,</a:t>
            </a:r>
            <a:r>
              <a:rPr lang="el-GR" sz="2000">
                <a:latin typeface="Calibri" pitchFamily="34" charset="0"/>
              </a:rPr>
              <a:t> π.χ. </a:t>
            </a:r>
            <a:r>
              <a:rPr lang="en-US" sz="2000">
                <a:latin typeface="Calibri" pitchFamily="34" charset="0"/>
              </a:rPr>
              <a:t>Cost2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τη μεταβλητή ως προς τα επίπεδα της οποίας θέλουμε να γίνουν οι συγκρίσεις ως ‘</a:t>
            </a:r>
            <a:r>
              <a:rPr lang="en-US" sz="2000">
                <a:latin typeface="Calibri" pitchFamily="34" charset="0"/>
              </a:rPr>
              <a:t>Factor’</a:t>
            </a:r>
            <a:r>
              <a:rPr lang="el-GR" sz="2000">
                <a:latin typeface="Calibri" pitchFamily="34" charset="0"/>
              </a:rPr>
              <a:t>, π.χ., </a:t>
            </a:r>
            <a:r>
              <a:rPr lang="en-US" sz="2000">
                <a:latin typeface="Calibri" pitchFamily="34" charset="0"/>
              </a:rPr>
              <a:t>r_size, </a:t>
            </a:r>
            <a:r>
              <a:rPr lang="el-GR" sz="2000">
                <a:latin typeface="Calibri" pitchFamily="34" charset="0"/>
              </a:rPr>
              <a:t>όπου 1=μικρές επιχειρήσεις, 2=μεσαίες, 3=μεγάλες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22555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2800" b="1" dirty="0">
                <a:latin typeface="Calibri" pitchFamily="34" charset="0"/>
              </a:rPr>
              <a:t>SPSS</a:t>
            </a:r>
            <a:br>
              <a:rPr lang="el-GR" sz="2800" b="1" dirty="0">
                <a:latin typeface="Calibri" pitchFamily="34" charset="0"/>
              </a:rPr>
            </a:b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Ανάλυση Διακυμάνσεως ως προς μια κατεύθυνση: 2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/3</a:t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One-Way ANOVA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6E8E1-015F-4F9E-ADB3-91E3226033F9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562600" y="1608138"/>
          <a:ext cx="2743200" cy="243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Εικόνα bitmap" r:id="rId3" imgW="3421677" imgH="3032381" progId="PBrush">
                  <p:embed/>
                </p:oleObj>
              </mc:Choice>
              <mc:Fallback>
                <p:oleObj name="Εικόνα bitmap" r:id="rId3" imgW="3421677" imgH="303238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08138"/>
                        <a:ext cx="2743200" cy="243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029200" y="4221163"/>
          <a:ext cx="3997325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Εικόνα bitmap" r:id="rId5" imgW="5555461" imgH="3299746" progId="PBrush">
                  <p:embed/>
                </p:oleObj>
              </mc:Choice>
              <mc:Fallback>
                <p:oleObj name="Εικόνα bitmap" r:id="rId5" imgW="5555461" imgH="3299746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21163"/>
                        <a:ext cx="3997325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28600" y="1341438"/>
            <a:ext cx="45720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Βήμα </a:t>
            </a:r>
            <a:r>
              <a:rPr lang="en-US" sz="2000" b="1">
                <a:solidFill>
                  <a:schemeClr val="hlink"/>
                </a:solidFill>
                <a:latin typeface="Calibri" pitchFamily="34" charset="0"/>
              </a:rPr>
              <a:t>2</a:t>
            </a:r>
            <a:endParaRPr lang="el-GR" sz="2000" b="1">
              <a:solidFill>
                <a:schemeClr val="hlink"/>
              </a:solidFill>
              <a:latin typeface="Calibri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Ζητάμε να ελέγξουμε αν υπάρχει ομοιογένεια (ισότητα) των διακυμάνσεων της εξαρτημένης μεταβλητής για τα τρία επίπεδα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l-GR" sz="2000">
                <a:latin typeface="Calibri" pitchFamily="34" charset="0"/>
              </a:rPr>
              <a:t>πατώντας το </a:t>
            </a:r>
            <a:r>
              <a:rPr lang="en-US" sz="2000">
                <a:latin typeface="Calibri" pitchFamily="34" charset="0"/>
              </a:rPr>
              <a:t>‘Options’</a:t>
            </a:r>
            <a:endParaRPr lang="el-GR" sz="2000">
              <a:latin typeface="Calibri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Επιλέγουμε το κουμπί ‘</a:t>
            </a:r>
            <a:r>
              <a:rPr lang="en-US" sz="2000">
                <a:latin typeface="Calibri" pitchFamily="34" charset="0"/>
              </a:rPr>
              <a:t>Homogeneity of variance test’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52400" y="3933825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Βήμα 3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Στην περίπτωση που υπάρχει ομοιογένεια των διακυμάνσεων</a:t>
            </a:r>
            <a:r>
              <a:rPr lang="en-US" sz="2000">
                <a:latin typeface="Calibri" pitchFamily="34" charset="0"/>
              </a:rPr>
              <a:t>,</a:t>
            </a:r>
            <a:r>
              <a:rPr lang="el-GR" sz="2000">
                <a:latin typeface="Calibri" pitchFamily="34" charset="0"/>
              </a:rPr>
              <a:t> ζητάμε να βρούμε τις ισότητες των μέσων για τα διάφορα επίπεδα της ανεξάρτητης μεταβλητής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l-GR" sz="2000">
                <a:latin typeface="Calibri" pitchFamily="34" charset="0"/>
              </a:rPr>
              <a:t>πατώντας το </a:t>
            </a:r>
            <a:r>
              <a:rPr lang="en-US" sz="2000">
                <a:latin typeface="Calibri" pitchFamily="34" charset="0"/>
              </a:rPr>
              <a:t>‘Post Hoc’</a:t>
            </a:r>
            <a:endParaRPr lang="el-GR" sz="2000">
              <a:latin typeface="Calibri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Επιλέγουμε ένα </a:t>
            </a:r>
            <a:r>
              <a:rPr lang="en-US" sz="2000">
                <a:latin typeface="Calibri" pitchFamily="34" charset="0"/>
              </a:rPr>
              <a:t>test </a:t>
            </a:r>
            <a:r>
              <a:rPr lang="el-GR" sz="2000">
                <a:latin typeface="Calibri" pitchFamily="34" charset="0"/>
              </a:rPr>
              <a:t>από το επάνω μέρος του Πίνακα (</a:t>
            </a:r>
            <a:r>
              <a:rPr lang="en-US" sz="2000">
                <a:latin typeface="Calibri" pitchFamily="34" charset="0"/>
              </a:rPr>
              <a:t>Equal Variances Assumed), </a:t>
            </a:r>
            <a:r>
              <a:rPr lang="el-GR" sz="2000">
                <a:latin typeface="Calibri" pitchFamily="34" charset="0"/>
              </a:rPr>
              <a:t>συνήθως το </a:t>
            </a:r>
            <a:r>
              <a:rPr lang="en-US" sz="2000">
                <a:latin typeface="Calibri" pitchFamily="34" charset="0"/>
              </a:rPr>
              <a:t>test </a:t>
            </a:r>
            <a:r>
              <a:rPr lang="el-GR" sz="2000">
                <a:latin typeface="Calibri" pitchFamily="34" charset="0"/>
              </a:rPr>
              <a:t>του </a:t>
            </a:r>
            <a:r>
              <a:rPr lang="en-US" sz="2000">
                <a:latin typeface="Calibri" pitchFamily="34" charset="0"/>
              </a:rPr>
              <a:t>Duncan</a:t>
            </a:r>
            <a:endParaRPr lang="el-GR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22555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2800" b="1" dirty="0">
                <a:latin typeface="Calibri" pitchFamily="34" charset="0"/>
              </a:rPr>
              <a:t>SPSS</a:t>
            </a:r>
            <a:br>
              <a:rPr lang="el-GR" sz="2800" b="1" dirty="0">
                <a:latin typeface="Calibri" pitchFamily="34" charset="0"/>
              </a:rPr>
            </a:b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Ανάλυση Διακυμάνσεως ως προς μια κατεύθυνση: 3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/3</a:t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One-Way ANOVA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94029-4804-44CC-9C2F-D908DD7DA960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0" y="1268413"/>
            <a:ext cx="51482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Βήμα </a:t>
            </a:r>
            <a:r>
              <a:rPr lang="en-US" sz="2000" b="1">
                <a:solidFill>
                  <a:schemeClr val="hlink"/>
                </a:solidFill>
                <a:latin typeface="Calibri" pitchFamily="34" charset="0"/>
              </a:rPr>
              <a:t>4</a:t>
            </a:r>
            <a:endParaRPr lang="el-GR" sz="2000" b="1">
              <a:solidFill>
                <a:schemeClr val="hlink"/>
              </a:solidFill>
              <a:latin typeface="Calibri" pitchFamily="34" charset="0"/>
            </a:endParaRP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Test of Homogeneity of Variances</a:t>
            </a:r>
            <a:r>
              <a:rPr lang="en-US" sz="2000">
                <a:latin typeface="Calibri" pitchFamily="34" charset="0"/>
              </a:rPr>
              <a:t>: </a:t>
            </a:r>
            <a:r>
              <a:rPr lang="el-GR" sz="2000">
                <a:latin typeface="Calibri" pitchFamily="34" charset="0"/>
              </a:rPr>
              <a:t>Επειδή </a:t>
            </a:r>
            <a:r>
              <a:rPr lang="en-US" sz="2000">
                <a:latin typeface="Calibri" pitchFamily="34" charset="0"/>
              </a:rPr>
              <a:t>Sig.=0,249 &gt; </a:t>
            </a:r>
            <a:r>
              <a:rPr lang="el-GR" sz="2000">
                <a:latin typeface="Calibri" pitchFamily="34" charset="0"/>
              </a:rPr>
              <a:t>α=0,05, έπεται ότι οι διακυμάνσεις είναι ίσες. </a:t>
            </a: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ANOVA</a:t>
            </a:r>
            <a:r>
              <a:rPr lang="en-US" sz="2000">
                <a:latin typeface="Calibri" pitchFamily="34" charset="0"/>
              </a:rPr>
              <a:t>: </a:t>
            </a:r>
            <a:r>
              <a:rPr lang="el-GR" sz="2000">
                <a:latin typeface="Calibri" pitchFamily="34" charset="0"/>
              </a:rPr>
              <a:t>Επειδή </a:t>
            </a:r>
            <a:r>
              <a:rPr lang="en-US" sz="2000">
                <a:latin typeface="Calibri" pitchFamily="34" charset="0"/>
              </a:rPr>
              <a:t>Sig.=0,011 &lt; </a:t>
            </a:r>
            <a:r>
              <a:rPr lang="el-GR" sz="2000">
                <a:latin typeface="Calibri" pitchFamily="34" charset="0"/>
              </a:rPr>
              <a:t>α=0,05, έπεται ότι ισχύει η εναλλακτική υπόθεση, δηλαδή ότι υπάρχει τουλάχιστον μία διαφοροποίηση ως προς το μέγεθος των επιχειρήσεων αναφορικά με την επισύναψη σπουδαιότητας στη στρατηγική τιμών.</a:t>
            </a: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Homogeneous Subsets</a:t>
            </a:r>
            <a:r>
              <a:rPr lang="en-US" sz="2000">
                <a:latin typeface="Calibri" pitchFamily="34" charset="0"/>
              </a:rPr>
              <a:t>: </a:t>
            </a:r>
            <a:r>
              <a:rPr lang="el-GR" sz="2000">
                <a:latin typeface="Calibri" pitchFamily="34" charset="0"/>
              </a:rPr>
              <a:t>Παρατηρούμε δύο ομάδες:</a:t>
            </a: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l-GR" sz="2000">
                <a:latin typeface="Calibri" pitchFamily="34" charset="0"/>
              </a:rPr>
              <a:t>Οι μικρές και οι μεσαίες επιχειρήσεις κάνουν την ίδια επισύναψη σπουδαιότητας που βρίσκεται μεταξύ 3,1754 και 3,2621 (</a:t>
            </a:r>
            <a:r>
              <a:rPr lang="en-US" sz="2000">
                <a:latin typeface="Calibri" pitchFamily="34" charset="0"/>
              </a:rPr>
              <a:t>sig=0,610).</a:t>
            </a: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l-GR" sz="2000">
                <a:latin typeface="Calibri" pitchFamily="34" charset="0"/>
              </a:rPr>
              <a:t>Οι μεγάλες κάνουν μεγαλύτερη επισύναψη σπουδαιότητας </a:t>
            </a:r>
            <a:r>
              <a:rPr lang="en-US" sz="2000">
                <a:latin typeface="Calibri" pitchFamily="34" charset="0"/>
              </a:rPr>
              <a:t>(mean = 3,6806)</a:t>
            </a:r>
            <a:endParaRPr lang="el-GR" sz="2000">
              <a:latin typeface="Calibri" pitchFamily="34" charset="0"/>
            </a:endParaRP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188" y="1662113"/>
            <a:ext cx="28416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881313"/>
            <a:ext cx="38163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014788"/>
            <a:ext cx="3246438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11D34-33EB-4D32-A7C5-2D1B6372A57E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44450"/>
            <a:ext cx="4352925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4054475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Κωδικοποίηση Στοιχείων: 4/4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17500" y="1414463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Ανοιχτές ερωτήσεις</a:t>
            </a:r>
            <a:r>
              <a:rPr lang="el-GR">
                <a:latin typeface="Calibri" pitchFamily="34" charset="0"/>
              </a:rPr>
              <a:t>: Οι απαντήσεις στις ανοιχτές ερωτήσεις καταγράφονται και ανάλογα με το περιεχόμενό τους ‘τακτοποιούνται’ σε ομάδες για περαιτέρω ανάλυση.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2F1A9-E8BA-493F-BD0E-37F92B9251FA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122555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2800" b="1" dirty="0">
                <a:latin typeface="Calibri" pitchFamily="34" charset="0"/>
              </a:rPr>
              <a:t>SPSS</a:t>
            </a:r>
            <a:br>
              <a:rPr lang="el-GR" sz="2800" b="1" dirty="0">
                <a:latin typeface="Calibri" pitchFamily="34" charset="0"/>
              </a:rPr>
            </a:b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Ανάλυση Διακυμάνσεως ως προς μια κατεύθυνση: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1/3</a:t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One-Way ANOVA</a:t>
            </a:r>
            <a:endParaRPr lang="el-GR" sz="2800" dirty="0">
              <a:solidFill>
                <a:srgbClr val="C00000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1143000"/>
            <a:ext cx="89916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 u="sng">
                <a:solidFill>
                  <a:srgbClr val="00B050"/>
                </a:solidFill>
                <a:latin typeface="Calibri" pitchFamily="34" charset="0"/>
              </a:rPr>
              <a:t>Παράδειγμα</a:t>
            </a:r>
            <a:r>
              <a:rPr lang="en-US" sz="2000" b="1" u="sng">
                <a:solidFill>
                  <a:srgbClr val="00B050"/>
                </a:solidFill>
                <a:latin typeface="Calibri" pitchFamily="34" charset="0"/>
              </a:rPr>
              <a:t> 2</a:t>
            </a:r>
            <a:endParaRPr lang="el-GR" sz="2000" b="1" u="sng">
              <a:solidFill>
                <a:srgbClr val="00B050"/>
              </a:solidFill>
              <a:latin typeface="Calibri" pitchFamily="34" charset="0"/>
            </a:endParaRP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l-GR" sz="2000" baseline="-30000">
                <a:latin typeface="Calibri" pitchFamily="34" charset="0"/>
              </a:rPr>
              <a:t>0</a:t>
            </a:r>
            <a:r>
              <a:rPr lang="el-GR" sz="2000">
                <a:latin typeface="Calibri" pitchFamily="34" charset="0"/>
              </a:rPr>
              <a:t> : Οι επιχειρήσεις επισυνάπτουν την ίδια σπουδαιότητα στη στρατηγική ανάδειξης καινοτομίας ανεξάρτητα από το μέγεθός τους.</a:t>
            </a: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n-US" sz="2000" baseline="-30000">
                <a:latin typeface="Calibri" pitchFamily="34" charset="0"/>
              </a:rPr>
              <a:t>a</a:t>
            </a:r>
            <a:r>
              <a:rPr lang="el-GR" sz="2000">
                <a:latin typeface="Calibri" pitchFamily="34" charset="0"/>
              </a:rPr>
              <a:t> : Οι επιχειρήσεις επισυνάπτουν διαφορετική σπουδαιότητα στη στρατηγική ανάδειξης καινοτομίας ανάλογα με το μέγεθός τους.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7463" y="2781300"/>
            <a:ext cx="8802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2600" indent="-482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 </a:t>
            </a:r>
            <a:r>
              <a:rPr lang="en-US" sz="2000">
                <a:latin typeface="Calibri" pitchFamily="34" charset="0"/>
              </a:rPr>
              <a:t>Analyze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 Compare Means  One-Way ANOVA</a:t>
            </a:r>
            <a:endParaRPr lang="el-GR" sz="200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3357563"/>
            <a:ext cx="3962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Βήμα 1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τη μεταβλητή που μας ενδιαφέρει ως ‘</a:t>
            </a:r>
            <a:r>
              <a:rPr lang="en-US" sz="2000">
                <a:latin typeface="Calibri" pitchFamily="34" charset="0"/>
              </a:rPr>
              <a:t>Dependent List’,</a:t>
            </a:r>
            <a:r>
              <a:rPr lang="el-GR" sz="2000">
                <a:latin typeface="Calibri" pitchFamily="34" charset="0"/>
              </a:rPr>
              <a:t> π.χ. </a:t>
            </a:r>
            <a:r>
              <a:rPr lang="en-US" sz="2000">
                <a:latin typeface="Calibri" pitchFamily="34" charset="0"/>
              </a:rPr>
              <a:t>inov1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Εισάγουμε τη μεταβλητή ως προς τα επίπεδα της οποίας θέλουμε να γίνουν οι συγκρίσεις ως ‘</a:t>
            </a:r>
            <a:r>
              <a:rPr lang="en-US" sz="2000">
                <a:latin typeface="Calibri" pitchFamily="34" charset="0"/>
              </a:rPr>
              <a:t>Factor’</a:t>
            </a:r>
            <a:r>
              <a:rPr lang="el-GR" sz="2000">
                <a:latin typeface="Calibri" pitchFamily="34" charset="0"/>
              </a:rPr>
              <a:t>, π.χ., </a:t>
            </a:r>
            <a:r>
              <a:rPr lang="en-US" sz="2000">
                <a:latin typeface="Calibri" pitchFamily="34" charset="0"/>
              </a:rPr>
              <a:t>r_size, </a:t>
            </a:r>
            <a:r>
              <a:rPr lang="el-GR" sz="2000">
                <a:latin typeface="Calibri" pitchFamily="34" charset="0"/>
              </a:rPr>
              <a:t>όπου 1=μικρές επιχειρήσεις, 2=μεσαίες, 3=μεγάλες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3995738" y="3810000"/>
          <a:ext cx="4968875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Εικόνα bitmap" r:id="rId3" imgW="5349704" imgH="2758095" progId="PBrush">
                  <p:embed/>
                </p:oleObj>
              </mc:Choice>
              <mc:Fallback>
                <p:oleObj name="Εικόνα bitmap" r:id="rId3" imgW="5349704" imgH="2758095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810000"/>
                        <a:ext cx="4968875" cy="256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67E4A-C84E-4017-946A-9440CFCFEEEB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22555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2800" b="1" dirty="0">
                <a:latin typeface="Calibri" pitchFamily="34" charset="0"/>
              </a:rPr>
              <a:t>SPSS</a:t>
            </a:r>
            <a:br>
              <a:rPr lang="el-GR" sz="2800" b="1" dirty="0">
                <a:latin typeface="Calibri" pitchFamily="34" charset="0"/>
              </a:rPr>
            </a:b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Ανάλυση Διακυμάνσεως ως προς μια κατεύθυνση: 2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/3</a:t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One-Way ANOVA</a:t>
            </a:r>
            <a:endParaRPr lang="el-GR" sz="2800" dirty="0"/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0" y="1125538"/>
            <a:ext cx="52197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Βήμα </a:t>
            </a:r>
            <a:r>
              <a:rPr lang="en-US" sz="2000" b="1">
                <a:solidFill>
                  <a:schemeClr val="hlink"/>
                </a:solidFill>
                <a:latin typeface="Calibri" pitchFamily="34" charset="0"/>
              </a:rPr>
              <a:t>2</a:t>
            </a:r>
            <a:endParaRPr lang="el-GR" sz="2000" b="1">
              <a:solidFill>
                <a:schemeClr val="hlink"/>
              </a:solidFill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Ζητάμε να ελέγξουμε αν υπάρχει ομοιογένεια (ισότητα) των διακυμάνσεων της εξαρτημένης μεταβλητής για τα τρία επίπεδα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l-GR" sz="2000">
                <a:latin typeface="Calibri" pitchFamily="34" charset="0"/>
              </a:rPr>
              <a:t>πατώντας το </a:t>
            </a:r>
            <a:r>
              <a:rPr lang="en-US" sz="2000">
                <a:latin typeface="Calibri" pitchFamily="34" charset="0"/>
              </a:rPr>
              <a:t>‘Options’</a:t>
            </a:r>
            <a:endParaRPr lang="el-GR" sz="200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Επιλέγουμε το κουμπί ‘</a:t>
            </a:r>
            <a:r>
              <a:rPr lang="en-US" sz="2000">
                <a:latin typeface="Calibri" pitchFamily="34" charset="0"/>
              </a:rPr>
              <a:t>Homogeneity of variance test’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Επιλέγοντας και το κουμπί ‘</a:t>
            </a:r>
            <a:r>
              <a:rPr lang="en-US" sz="2000">
                <a:latin typeface="Calibri" pitchFamily="34" charset="0"/>
              </a:rPr>
              <a:t>Descriptive’ </a:t>
            </a:r>
            <a:r>
              <a:rPr lang="el-GR" sz="2000">
                <a:latin typeface="Calibri" pitchFamily="34" charset="0"/>
              </a:rPr>
              <a:t>παίρνουμε και βασικά περιγραφικά στοιχεία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3860800"/>
            <a:ext cx="500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Βήμα 3</a:t>
            </a: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Στην περίπτωση που δεν υπάρχει ομοιογένεια των διακυμάνσεων</a:t>
            </a:r>
            <a:r>
              <a:rPr lang="en-US" sz="2000">
                <a:latin typeface="Calibri" pitchFamily="34" charset="0"/>
              </a:rPr>
              <a:t>,</a:t>
            </a:r>
            <a:r>
              <a:rPr lang="el-GR" sz="2000">
                <a:latin typeface="Calibri" pitchFamily="34" charset="0"/>
              </a:rPr>
              <a:t> ζητάμε να βρούμε τις ισότητες των μέσων για τα διάφορα επίπεδα της ανεξάρτητης μεταβλητής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l-GR" sz="2000">
                <a:latin typeface="Calibri" pitchFamily="34" charset="0"/>
              </a:rPr>
              <a:t>πατώντας το </a:t>
            </a:r>
            <a:r>
              <a:rPr lang="en-US" sz="2000">
                <a:latin typeface="Calibri" pitchFamily="34" charset="0"/>
              </a:rPr>
              <a:t>‘Post Hoc’</a:t>
            </a:r>
            <a:endParaRPr lang="el-GR" sz="2000">
              <a:latin typeface="Calibri" pitchFamily="34" charset="0"/>
            </a:endParaRPr>
          </a:p>
          <a:p>
            <a:pPr marL="292100" indent="-2921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Επιλέγουμε ένα </a:t>
            </a:r>
            <a:r>
              <a:rPr lang="en-US" sz="2000">
                <a:latin typeface="Calibri" pitchFamily="34" charset="0"/>
              </a:rPr>
              <a:t>test </a:t>
            </a:r>
            <a:r>
              <a:rPr lang="el-GR" sz="2000">
                <a:latin typeface="Calibri" pitchFamily="34" charset="0"/>
              </a:rPr>
              <a:t>από το κάτω μέρος του Πίνακα (</a:t>
            </a:r>
            <a:r>
              <a:rPr lang="en-US" sz="2000">
                <a:latin typeface="Calibri" pitchFamily="34" charset="0"/>
              </a:rPr>
              <a:t>Equal Variances Not Assumed), </a:t>
            </a:r>
            <a:r>
              <a:rPr lang="el-GR" sz="2000">
                <a:latin typeface="Calibri" pitchFamily="34" charset="0"/>
              </a:rPr>
              <a:t>συνήθως το </a:t>
            </a:r>
            <a:r>
              <a:rPr lang="en-US" sz="2000">
                <a:latin typeface="Calibri" pitchFamily="34" charset="0"/>
              </a:rPr>
              <a:t>test </a:t>
            </a:r>
            <a:r>
              <a:rPr lang="el-GR" sz="2000">
                <a:latin typeface="Calibri" pitchFamily="34" charset="0"/>
              </a:rPr>
              <a:t>του </a:t>
            </a:r>
            <a:r>
              <a:rPr lang="en-US" sz="2000">
                <a:latin typeface="Calibri" pitchFamily="34" charset="0"/>
              </a:rPr>
              <a:t>Dunnett’s T3</a:t>
            </a:r>
            <a:endParaRPr lang="el-GR" sz="2000">
              <a:latin typeface="Calibri" pitchFamily="34" charset="0"/>
            </a:endParaRP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6005513" y="1644650"/>
          <a:ext cx="2681287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Εικόνα bitmap" r:id="rId3" imgW="3443810" imgH="3032381" progId="PBrush">
                  <p:embed/>
                </p:oleObj>
              </mc:Choice>
              <mc:Fallback>
                <p:oleObj name="Εικόνα bitmap" r:id="rId3" imgW="3443810" imgH="3032381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3" y="1644650"/>
                        <a:ext cx="2681287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5003800" y="4213225"/>
          <a:ext cx="416560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Εικόνα bitmap" r:id="rId5" imgW="5585944" imgH="3292125" progId="PBrush">
                  <p:embed/>
                </p:oleObj>
              </mc:Choice>
              <mc:Fallback>
                <p:oleObj name="Εικόνα bitmap" r:id="rId5" imgW="5585944" imgH="3292125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213225"/>
                        <a:ext cx="416560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E583-E1AB-4E90-87A2-BEA7D83D9A68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22555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2800" b="1" dirty="0">
                <a:latin typeface="Calibri" pitchFamily="34" charset="0"/>
              </a:rPr>
              <a:t>SPSS</a:t>
            </a:r>
            <a:br>
              <a:rPr lang="el-GR" sz="2800" b="1" dirty="0">
                <a:latin typeface="Calibri" pitchFamily="34" charset="0"/>
              </a:rPr>
            </a:b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Ανάλυση Διακυμάνσεως ως προς μια κατεύθυνση: 3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/3</a:t>
            </a:r>
            <a:br>
              <a:rPr lang="el-GR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One-Way ANOVA</a:t>
            </a:r>
            <a:endParaRPr lang="el-GR" sz="2800" dirty="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0" y="1219200"/>
            <a:ext cx="48593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 b="1">
                <a:solidFill>
                  <a:schemeClr val="hlink"/>
                </a:solidFill>
                <a:latin typeface="Calibri" pitchFamily="34" charset="0"/>
              </a:rPr>
              <a:t>Βήμα </a:t>
            </a:r>
            <a:r>
              <a:rPr lang="en-US" sz="1800" b="1">
                <a:solidFill>
                  <a:schemeClr val="hlink"/>
                </a:solidFill>
                <a:latin typeface="Calibri" pitchFamily="34" charset="0"/>
              </a:rPr>
              <a:t>4</a:t>
            </a:r>
            <a:endParaRPr lang="el-GR" sz="1800" b="1">
              <a:solidFill>
                <a:schemeClr val="hlink"/>
              </a:solidFill>
              <a:latin typeface="Calibri" pitchFamily="34" charset="0"/>
            </a:endParaRPr>
          </a:p>
          <a:p>
            <a:pPr marL="177800" indent="-1778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Test of Homogeneity of Variances</a:t>
            </a:r>
            <a:r>
              <a:rPr lang="en-US" sz="1800">
                <a:latin typeface="Calibri" pitchFamily="34" charset="0"/>
              </a:rPr>
              <a:t>: </a:t>
            </a:r>
            <a:r>
              <a:rPr lang="el-GR" sz="1800">
                <a:latin typeface="Calibri" pitchFamily="34" charset="0"/>
              </a:rPr>
              <a:t>Επειδή </a:t>
            </a:r>
            <a:r>
              <a:rPr lang="en-US" sz="1800">
                <a:latin typeface="Calibri" pitchFamily="34" charset="0"/>
              </a:rPr>
              <a:t>Sig.=0,000 &lt; </a:t>
            </a:r>
            <a:r>
              <a:rPr lang="el-GR" sz="1800">
                <a:latin typeface="Calibri" pitchFamily="34" charset="0"/>
              </a:rPr>
              <a:t>α=0,05, έπεται ότι οι διακυμάνσεις δεν είναι ίσες. </a:t>
            </a:r>
          </a:p>
          <a:p>
            <a:pPr marL="177800" indent="-1778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ANOVA</a:t>
            </a:r>
            <a:r>
              <a:rPr lang="en-US" sz="1800">
                <a:latin typeface="Calibri" pitchFamily="34" charset="0"/>
              </a:rPr>
              <a:t>: </a:t>
            </a:r>
            <a:r>
              <a:rPr lang="el-GR" sz="1800">
                <a:latin typeface="Calibri" pitchFamily="34" charset="0"/>
              </a:rPr>
              <a:t>Επειδή </a:t>
            </a:r>
            <a:r>
              <a:rPr lang="en-US" sz="1800">
                <a:latin typeface="Calibri" pitchFamily="34" charset="0"/>
              </a:rPr>
              <a:t>Sig.=0,0</a:t>
            </a:r>
            <a:r>
              <a:rPr lang="el-GR" sz="1800">
                <a:latin typeface="Calibri" pitchFamily="34" charset="0"/>
              </a:rPr>
              <a:t>04</a:t>
            </a:r>
            <a:r>
              <a:rPr lang="en-US" sz="1800">
                <a:latin typeface="Calibri" pitchFamily="34" charset="0"/>
              </a:rPr>
              <a:t> &lt; </a:t>
            </a:r>
            <a:r>
              <a:rPr lang="el-GR" sz="1800">
                <a:latin typeface="Calibri" pitchFamily="34" charset="0"/>
              </a:rPr>
              <a:t>α=0,05, έπεται ότι ισχύει η εναλλακτική υπόθεση, δηλαδή ότι υπάρχει τουλάχιστον μία διαφοροποίηση ως προς το μέγεθος των επιχειρήσεων αναφορικά με τη σπουδαιότητα που οι επιχειρήσεις επισυνάπτουν στη στρατηγική καινοτομίας.</a:t>
            </a:r>
          </a:p>
          <a:p>
            <a:pPr marL="177800" indent="-1778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Multiple Comparisons</a:t>
            </a:r>
            <a:r>
              <a:rPr lang="en-US" sz="1800">
                <a:latin typeface="Calibri" pitchFamily="34" charset="0"/>
              </a:rPr>
              <a:t>: </a:t>
            </a:r>
            <a:r>
              <a:rPr lang="el-GR" sz="1800">
                <a:latin typeface="Calibri" pitchFamily="34" charset="0"/>
              </a:rPr>
              <a:t>Οι συγκρίσεις γίνονται κατά ζεύγη </a:t>
            </a:r>
            <a:r>
              <a:rPr lang="en-US" sz="1800">
                <a:latin typeface="Calibri" pitchFamily="34" charset="0"/>
              </a:rPr>
              <a:t>(I) </a:t>
            </a:r>
            <a:r>
              <a:rPr lang="el-GR" sz="1800">
                <a:latin typeface="Calibri" pitchFamily="34" charset="0"/>
              </a:rPr>
              <a:t>και (</a:t>
            </a:r>
            <a:r>
              <a:rPr lang="en-US" sz="1800">
                <a:latin typeface="Calibri" pitchFamily="34" charset="0"/>
              </a:rPr>
              <a:t>J)</a:t>
            </a:r>
            <a:r>
              <a:rPr lang="el-GR" sz="1800">
                <a:latin typeface="Calibri" pitchFamily="34" charset="0"/>
              </a:rPr>
              <a:t>:</a:t>
            </a:r>
          </a:p>
          <a:p>
            <a:pPr marL="177800" indent="-177800"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l-GR" sz="1800">
                <a:latin typeface="Calibri" pitchFamily="34" charset="0"/>
              </a:rPr>
              <a:t>Μικρές (</a:t>
            </a:r>
            <a:r>
              <a:rPr lang="en-US" sz="1800">
                <a:latin typeface="Calibri" pitchFamily="34" charset="0"/>
              </a:rPr>
              <a:t>mean=3,547) </a:t>
            </a:r>
            <a:r>
              <a:rPr lang="el-GR" sz="1800">
                <a:latin typeface="Calibri" pitchFamily="34" charset="0"/>
              </a:rPr>
              <a:t>ως προς μεσαίες </a:t>
            </a:r>
            <a:r>
              <a:rPr lang="en-US" sz="1800">
                <a:latin typeface="Calibri" pitchFamily="34" charset="0"/>
              </a:rPr>
              <a:t>(mean=3,767) </a:t>
            </a:r>
            <a:r>
              <a:rPr lang="el-GR" sz="1800">
                <a:latin typeface="Calibri" pitchFamily="34" charset="0"/>
              </a:rPr>
              <a:t>επιχειρήσεις: </a:t>
            </a:r>
            <a:r>
              <a:rPr lang="en-US" sz="1800">
                <a:latin typeface="Calibri" pitchFamily="34" charset="0"/>
              </a:rPr>
              <a:t>sig=0,291&gt;</a:t>
            </a:r>
            <a:r>
              <a:rPr lang="el-GR" sz="1800">
                <a:latin typeface="Calibri" pitchFamily="34" charset="0"/>
              </a:rPr>
              <a:t>α=0,05, οπότε ισότητα μέσων</a:t>
            </a:r>
          </a:p>
          <a:p>
            <a:pPr marL="177800" indent="-177800"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l-GR" sz="1800">
                <a:latin typeface="Calibri" pitchFamily="34" charset="0"/>
              </a:rPr>
              <a:t>Μικρές ως προς μεγάλες </a:t>
            </a:r>
            <a:r>
              <a:rPr lang="en-US" sz="1800">
                <a:latin typeface="Calibri" pitchFamily="34" charset="0"/>
              </a:rPr>
              <a:t>(mean =4,028) </a:t>
            </a:r>
            <a:r>
              <a:rPr lang="el-GR" sz="1800">
                <a:latin typeface="Calibri" pitchFamily="34" charset="0"/>
              </a:rPr>
              <a:t>επιχειρήσεις: </a:t>
            </a:r>
            <a:r>
              <a:rPr lang="en-US" sz="1800">
                <a:latin typeface="Calibri" pitchFamily="34" charset="0"/>
              </a:rPr>
              <a:t>sig=0,</a:t>
            </a:r>
            <a:r>
              <a:rPr lang="el-GR" sz="1800">
                <a:latin typeface="Calibri" pitchFamily="34" charset="0"/>
              </a:rPr>
              <a:t>001&lt;α=0,05, οπότε διαφοροποίηση μέσων</a:t>
            </a:r>
          </a:p>
          <a:p>
            <a:pPr marL="177800" indent="-177800"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r>
              <a:rPr lang="el-GR" sz="1800">
                <a:latin typeface="Calibri" pitchFamily="34" charset="0"/>
              </a:rPr>
              <a:t>Μεσαίες ως προς μεγάλες επιχειρήσεις: </a:t>
            </a:r>
            <a:r>
              <a:rPr lang="en-US" sz="1800">
                <a:latin typeface="Calibri" pitchFamily="34" charset="0"/>
              </a:rPr>
              <a:t>sig=0,2</a:t>
            </a:r>
            <a:r>
              <a:rPr lang="el-GR" sz="1800">
                <a:latin typeface="Calibri" pitchFamily="34" charset="0"/>
              </a:rPr>
              <a:t>58</a:t>
            </a:r>
            <a:r>
              <a:rPr lang="en-US" sz="1800">
                <a:latin typeface="Calibri" pitchFamily="34" charset="0"/>
              </a:rPr>
              <a:t>&gt;</a:t>
            </a:r>
            <a:r>
              <a:rPr lang="el-GR" sz="1800">
                <a:latin typeface="Calibri" pitchFamily="34" charset="0"/>
              </a:rPr>
              <a:t>α=0,05, οπότε ισότητα μέσων</a:t>
            </a:r>
            <a:endParaRPr lang="en-US" sz="1800">
              <a:latin typeface="Calibri" pitchFamily="34" charset="0"/>
            </a:endParaRP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41438"/>
            <a:ext cx="3581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708275"/>
            <a:ext cx="28733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75" y="3716338"/>
            <a:ext cx="42672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7113" y="4941888"/>
            <a:ext cx="4343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39813"/>
          </a:xfrm>
        </p:spPr>
        <p:txBody>
          <a:bodyPr/>
          <a:lstStyle/>
          <a:p>
            <a:pPr>
              <a:defRPr/>
            </a:pPr>
            <a:r>
              <a:rPr lang="el-GR" sz="30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3000" b="1" dirty="0">
                <a:latin typeface="Calibri" pitchFamily="34" charset="0"/>
              </a:rPr>
              <a:t>SPSS</a:t>
            </a:r>
            <a:br>
              <a:rPr lang="el-GR" sz="3000" b="1" dirty="0">
                <a:latin typeface="Calibri" pitchFamily="34" charset="0"/>
              </a:rPr>
            </a:br>
            <a:r>
              <a:rPr lang="el-GR" sz="3000" b="1" dirty="0">
                <a:solidFill>
                  <a:srgbClr val="C00000"/>
                </a:solidFill>
                <a:latin typeface="Calibri" pitchFamily="34" charset="0"/>
              </a:rPr>
              <a:t>Μη παραμετρικός έλεγχος Ανεξαρτησίας με το χ</a:t>
            </a:r>
            <a:r>
              <a:rPr lang="el-GR" sz="3000" b="1" baseline="30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Calibri" pitchFamily="34" charset="0"/>
              </a:rPr>
              <a:t>: 1/2</a:t>
            </a:r>
            <a:endParaRPr lang="el-GR" sz="3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E8A13-70AD-44EC-B3BD-11503E0FEDD5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211138" y="4652963"/>
          <a:ext cx="2684462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Εικόνα bitmap" r:id="rId3" imgW="5265876" imgH="4237087" progId="PBrush">
                  <p:embed/>
                </p:oleObj>
              </mc:Choice>
              <mc:Fallback>
                <p:oleObj name="Εικόνα bitmap" r:id="rId3" imgW="5265876" imgH="4237087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4652963"/>
                        <a:ext cx="2684462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3352800" y="4652963"/>
          <a:ext cx="23622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Εικόνα bitmap" r:id="rId5" imgW="3970364" imgH="3619814" progId="PBrush">
                  <p:embed/>
                </p:oleObj>
              </mc:Choice>
              <mc:Fallback>
                <p:oleObj name="Εικόνα bitmap" r:id="rId5" imgW="3970364" imgH="3619814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52963"/>
                        <a:ext cx="23622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6011863" y="4716463"/>
          <a:ext cx="2903537" cy="209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Εικόνα bitmap" r:id="rId7" imgW="4854361" imgH="3505504" progId="PBrush">
                  <p:embed/>
                </p:oleObj>
              </mc:Choice>
              <mc:Fallback>
                <p:oleObj name="Εικόνα bitmap" r:id="rId7" imgW="4854361" imgH="3505504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716463"/>
                        <a:ext cx="2903537" cy="209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152400" y="1419225"/>
            <a:ext cx="89916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Με τον έλεγχο του χ</a:t>
            </a:r>
            <a:r>
              <a:rPr lang="el-GR" sz="2000" baseline="30000">
                <a:latin typeface="Calibri" pitchFamily="34" charset="0"/>
              </a:rPr>
              <a:t>2</a:t>
            </a:r>
            <a:r>
              <a:rPr lang="el-GR" sz="2000">
                <a:latin typeface="Calibri" pitchFamily="34" charset="0"/>
              </a:rPr>
              <a:t> διερευνούμε την ύπαρξη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ανεξαρτησίας</a:t>
            </a:r>
            <a:r>
              <a:rPr lang="el-GR" sz="2000">
                <a:latin typeface="Calibri" pitchFamily="34" charset="0"/>
              </a:rPr>
              <a:t> μεταξύ δύο διακριτών μεταβλητών. </a:t>
            </a:r>
            <a:endParaRPr lang="en-US" sz="2000">
              <a:latin typeface="Calibri" pitchFamily="34" charset="0"/>
            </a:endParaRP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 u="sng">
                <a:solidFill>
                  <a:srgbClr val="00B050"/>
                </a:solidFill>
                <a:latin typeface="Calibri" pitchFamily="34" charset="0"/>
              </a:rPr>
              <a:t>Παράδειγμα</a:t>
            </a: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l-GR" sz="2000" baseline="-30000">
                <a:latin typeface="Calibri" pitchFamily="34" charset="0"/>
              </a:rPr>
              <a:t>0</a:t>
            </a:r>
            <a:r>
              <a:rPr lang="el-GR" sz="2000">
                <a:latin typeface="Calibri" pitchFamily="34" charset="0"/>
              </a:rPr>
              <a:t> : Το είδος του ‘τομέα’ </a:t>
            </a:r>
            <a:r>
              <a:rPr lang="en-US" sz="2000">
                <a:latin typeface="Calibri" pitchFamily="34" charset="0"/>
              </a:rPr>
              <a:t>(sector) </a:t>
            </a:r>
            <a:r>
              <a:rPr lang="el-GR" sz="2000">
                <a:latin typeface="Calibri" pitchFamily="34" charset="0"/>
              </a:rPr>
              <a:t>και η έμφαση που οι επιχειρήσεις αποδίδουν στην στρατηγική κόστους </a:t>
            </a:r>
            <a:r>
              <a:rPr lang="en-US" sz="2000">
                <a:latin typeface="Calibri" pitchFamily="34" charset="0"/>
              </a:rPr>
              <a:t>(cost1) </a:t>
            </a:r>
            <a:r>
              <a:rPr lang="el-GR" sz="2000">
                <a:latin typeface="Calibri" pitchFamily="34" charset="0"/>
              </a:rPr>
              <a:t>είναι ανεξάρτητα μεταξύ τους.</a:t>
            </a:r>
          </a:p>
          <a:p>
            <a:pPr marL="381000" indent="-38100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n-US" sz="2000" baseline="-30000">
                <a:latin typeface="Calibri" pitchFamily="34" charset="0"/>
              </a:rPr>
              <a:t>a</a:t>
            </a:r>
            <a:r>
              <a:rPr lang="el-GR" sz="2000">
                <a:latin typeface="Calibri" pitchFamily="34" charset="0"/>
              </a:rPr>
              <a:t> : Το είδος του ‘τομέα’ </a:t>
            </a:r>
            <a:r>
              <a:rPr lang="en-US" sz="2000">
                <a:latin typeface="Calibri" pitchFamily="34" charset="0"/>
              </a:rPr>
              <a:t>(sector) </a:t>
            </a:r>
            <a:r>
              <a:rPr lang="el-GR" sz="2000">
                <a:latin typeface="Calibri" pitchFamily="34" charset="0"/>
              </a:rPr>
              <a:t>και η έμφαση που οι επιχειρήσεις αποδίδουν στην στρατηγική κόστους </a:t>
            </a:r>
            <a:r>
              <a:rPr lang="en-US" sz="2000">
                <a:latin typeface="Calibri" pitchFamily="34" charset="0"/>
              </a:rPr>
              <a:t>(cost1) </a:t>
            </a:r>
            <a:r>
              <a:rPr lang="el-GR" sz="2000">
                <a:latin typeface="Calibri" pitchFamily="34" charset="0"/>
              </a:rPr>
              <a:t>είναι εξαρτημένα μεταξύ τους.</a:t>
            </a:r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152400" y="3716338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Κατασκευάζουμε τον Πίνακα Συμπτώσεων με το </a:t>
            </a:r>
            <a:r>
              <a:rPr lang="en-US" sz="2000">
                <a:latin typeface="Calibri" pitchFamily="34" charset="0"/>
              </a:rPr>
              <a:t>Crosstabs:</a:t>
            </a:r>
            <a:r>
              <a:rPr lang="el-GR" sz="2000">
                <a:latin typeface="Calibri" pitchFamily="34" charset="0"/>
              </a:rPr>
              <a:t> </a:t>
            </a:r>
            <a:endParaRPr lang="en-US" sz="2000">
              <a:latin typeface="Calibri" pitchFamily="34" charset="0"/>
            </a:endParaRPr>
          </a:p>
          <a:p>
            <a:pPr marL="381000" indent="-3810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>
                <a:latin typeface="Calibri" pitchFamily="34" charset="0"/>
              </a:rPr>
              <a:t>	</a:t>
            </a: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από </a:t>
            </a:r>
            <a:r>
              <a:rPr lang="en-US" sz="2000" b="1">
                <a:solidFill>
                  <a:schemeClr val="hlink"/>
                </a:solidFill>
                <a:latin typeface="Calibri" pitchFamily="34" charset="0"/>
              </a:rPr>
              <a:t>Crosstabs</a:t>
            </a:r>
            <a:r>
              <a:rPr lang="en-US" sz="2000" b="1">
                <a:latin typeface="Calibri" pitchFamily="34" charset="0"/>
              </a:rPr>
              <a:t>		    </a:t>
            </a: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από </a:t>
            </a:r>
            <a:r>
              <a:rPr lang="en-US" sz="2000" b="1">
                <a:solidFill>
                  <a:schemeClr val="hlink"/>
                </a:solidFill>
                <a:latin typeface="Calibri" pitchFamily="34" charset="0"/>
              </a:rPr>
              <a:t>Cells</a:t>
            </a:r>
            <a:r>
              <a:rPr lang="en-US" sz="2000" b="1">
                <a:latin typeface="Calibri" pitchFamily="34" charset="0"/>
              </a:rPr>
              <a:t>		   </a:t>
            </a:r>
            <a:r>
              <a:rPr lang="el-GR" sz="2000" b="1">
                <a:solidFill>
                  <a:schemeClr val="hlink"/>
                </a:solidFill>
                <a:latin typeface="Calibri" pitchFamily="34" charset="0"/>
              </a:rPr>
              <a:t>από </a:t>
            </a:r>
            <a:r>
              <a:rPr lang="en-US" sz="2000" b="1">
                <a:solidFill>
                  <a:schemeClr val="hlink"/>
                </a:solidFill>
                <a:latin typeface="Calibri" pitchFamily="34" charset="0"/>
              </a:rPr>
              <a:t>Statistics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2F88C-6F98-4BFF-8951-05CB033CE917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39813"/>
          </a:xfrm>
        </p:spPr>
        <p:txBody>
          <a:bodyPr/>
          <a:lstStyle/>
          <a:p>
            <a:pPr>
              <a:defRPr/>
            </a:pPr>
            <a:r>
              <a:rPr lang="el-GR" sz="30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3000" b="1" dirty="0">
                <a:latin typeface="Calibri" pitchFamily="34" charset="0"/>
              </a:rPr>
              <a:t>SPSS</a:t>
            </a:r>
            <a:br>
              <a:rPr lang="el-GR" sz="3000" b="1" dirty="0">
                <a:latin typeface="Calibri" pitchFamily="34" charset="0"/>
              </a:rPr>
            </a:br>
            <a:r>
              <a:rPr lang="el-GR" sz="3000" b="1" dirty="0">
                <a:solidFill>
                  <a:srgbClr val="C00000"/>
                </a:solidFill>
                <a:latin typeface="Calibri" pitchFamily="34" charset="0"/>
              </a:rPr>
              <a:t>Μη παραμετρικός έλεγχος Ανεξαρτησίας με το χ</a:t>
            </a:r>
            <a:r>
              <a:rPr lang="el-GR" sz="3000" b="1" baseline="30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l-GR" sz="3000" b="1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Calibri" pitchFamily="34" charset="0"/>
              </a:rPr>
              <a:t>/2</a:t>
            </a:r>
            <a:endParaRPr lang="el-GR" sz="3000" dirty="0">
              <a:solidFill>
                <a:srgbClr val="C00000"/>
              </a:solidFill>
            </a:endParaRPr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550" y="1484313"/>
            <a:ext cx="43846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552950"/>
            <a:ext cx="412115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76200" y="13716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Τα αποτελέσματα παρουσιάζονται σε δύο Πίνακες. Τον κλασικό Πίνακα Συνάφειας </a:t>
            </a:r>
            <a:r>
              <a:rPr lang="en-US" sz="2000">
                <a:latin typeface="Calibri" pitchFamily="34" charset="0"/>
              </a:rPr>
              <a:t>(Crosstabulation)</a:t>
            </a:r>
            <a:r>
              <a:rPr lang="el-GR" sz="2000">
                <a:latin typeface="Calibri" pitchFamily="34" charset="0"/>
              </a:rPr>
              <a:t>, και τον Πίνακα Στατιστικών</a:t>
            </a:r>
            <a:r>
              <a:rPr lang="en-US" sz="2000">
                <a:latin typeface="Calibri" pitchFamily="34" charset="0"/>
              </a:rPr>
              <a:t> (Chi-Square Tests)</a:t>
            </a:r>
            <a:endParaRPr lang="el-GR" sz="2000">
              <a:latin typeface="Calibri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Από τον Πίνακα Στατιστικών βλέπουμε ότι το </a:t>
            </a:r>
            <a:r>
              <a:rPr lang="en-US" sz="2000">
                <a:latin typeface="Calibri" pitchFamily="34" charset="0"/>
              </a:rPr>
              <a:t>Asymp. Sig. (2-sided) = 0,00</a:t>
            </a:r>
            <a:r>
              <a:rPr lang="el-GR" sz="2000">
                <a:latin typeface="Calibri" pitchFamily="34" charset="0"/>
              </a:rPr>
              <a:t>1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του </a:t>
            </a:r>
            <a:r>
              <a:rPr lang="en-US" sz="2000">
                <a:latin typeface="Calibri" pitchFamily="34" charset="0"/>
              </a:rPr>
              <a:t>Pearson Chi-Square </a:t>
            </a:r>
            <a:r>
              <a:rPr lang="el-GR" sz="2000">
                <a:latin typeface="Calibri" pitchFamily="34" charset="0"/>
              </a:rPr>
              <a:t>είναι μικρότερο του επιπέδου σημαντικότητας α = 0,05. 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Στην περίπτωση που είναι </a:t>
            </a:r>
            <a:r>
              <a:rPr lang="en-US" sz="2000">
                <a:latin typeface="Calibri" pitchFamily="34" charset="0"/>
              </a:rPr>
              <a:t>Sig. &lt; 0,05 (</a:t>
            </a:r>
            <a:r>
              <a:rPr lang="el-GR" sz="2000">
                <a:latin typeface="Calibri" pitchFamily="34" charset="0"/>
              </a:rPr>
              <a:t>όπως στο Παράδειγμα), ισχύει η εναλλακτική υπόθεση, δηλαδή ότι οι δύο διακριτές μεταβλητές </a:t>
            </a:r>
            <a:r>
              <a:rPr lang="en-US" sz="2000">
                <a:latin typeface="Calibri" pitchFamily="34" charset="0"/>
              </a:rPr>
              <a:t>(cost1 </a:t>
            </a:r>
            <a:r>
              <a:rPr lang="el-GR" sz="2000">
                <a:latin typeface="Calibri" pitchFamily="34" charset="0"/>
              </a:rPr>
              <a:t>και </a:t>
            </a:r>
            <a:r>
              <a:rPr lang="en-US" sz="2000">
                <a:latin typeface="Calibri" pitchFamily="34" charset="0"/>
              </a:rPr>
              <a:t>sector) </a:t>
            </a:r>
            <a:r>
              <a:rPr lang="el-GR" sz="2000">
                <a:latin typeface="Calibri" pitchFamily="34" charset="0"/>
              </a:rPr>
              <a:t>είναι εξαρτημένες μεταξύ τους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Στην περίπτωση που είναι </a:t>
            </a:r>
            <a:r>
              <a:rPr lang="en-US" sz="2000">
                <a:latin typeface="Calibri" pitchFamily="34" charset="0"/>
              </a:rPr>
              <a:t>Sig. </a:t>
            </a:r>
            <a:r>
              <a:rPr lang="el-GR" sz="2000">
                <a:latin typeface="Calibri" pitchFamily="34" charset="0"/>
              </a:rPr>
              <a:t>&gt;</a:t>
            </a:r>
            <a:r>
              <a:rPr lang="en-US" sz="2000">
                <a:latin typeface="Calibri" pitchFamily="34" charset="0"/>
              </a:rPr>
              <a:t> 0,05</a:t>
            </a:r>
            <a:r>
              <a:rPr lang="el-GR" sz="2000">
                <a:latin typeface="Calibri" pitchFamily="34" charset="0"/>
              </a:rPr>
              <a:t>, ισχύει η μηδενική υπόθεση, δηλαδή ότι οι δύο διακριτές μεταβλητές </a:t>
            </a:r>
            <a:r>
              <a:rPr lang="en-US" sz="2000">
                <a:latin typeface="Calibri" pitchFamily="34" charset="0"/>
              </a:rPr>
              <a:t>(cost1 </a:t>
            </a:r>
            <a:r>
              <a:rPr lang="el-GR" sz="2000">
                <a:latin typeface="Calibri" pitchFamily="34" charset="0"/>
              </a:rPr>
              <a:t>και </a:t>
            </a:r>
            <a:r>
              <a:rPr lang="en-US" sz="2000">
                <a:latin typeface="Calibri" pitchFamily="34" charset="0"/>
              </a:rPr>
              <a:t>sector) </a:t>
            </a:r>
            <a:r>
              <a:rPr lang="el-GR" sz="2000">
                <a:latin typeface="Calibri" pitchFamily="34" charset="0"/>
              </a:rPr>
              <a:t>είναι ανεξάρτητες μεταξύ τους.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4DB99-AD7F-4682-BF48-5ABC3B72F2EC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41400"/>
          </a:xfrm>
        </p:spPr>
        <p:txBody>
          <a:bodyPr/>
          <a:lstStyle/>
          <a:p>
            <a:pPr>
              <a:defRPr/>
            </a:pPr>
            <a:r>
              <a:rPr lang="el-GR" sz="30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3000" b="1" dirty="0">
                <a:latin typeface="Calibri" pitchFamily="34" charset="0"/>
              </a:rPr>
              <a:t>SPSS</a:t>
            </a:r>
            <a:br>
              <a:rPr lang="el-GR" sz="3000" b="1" dirty="0">
                <a:latin typeface="Calibri" pitchFamily="34" charset="0"/>
              </a:rPr>
            </a:br>
            <a:r>
              <a:rPr lang="el-GR" sz="3000" b="1" dirty="0">
                <a:solidFill>
                  <a:srgbClr val="C00000"/>
                </a:solidFill>
                <a:latin typeface="Calibri" pitchFamily="34" charset="0"/>
              </a:rPr>
              <a:t>Μη παραμετρικός έλεγχος Ομοιογένειας με το χ</a:t>
            </a:r>
            <a:r>
              <a:rPr lang="el-GR" sz="3000" b="1" baseline="30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el-GR" sz="3000" dirty="0">
              <a:solidFill>
                <a:srgbClr val="C00000"/>
              </a:solidFill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>
                <a:latin typeface="Calibri" pitchFamily="34" charset="0"/>
              </a:rPr>
              <a:t>Παρόμοια με τον έλεγχο της ανεξαρτησίας, ο έλεγχος του χ</a:t>
            </a:r>
            <a:r>
              <a:rPr lang="el-GR" sz="1800" baseline="30000">
                <a:latin typeface="Calibri" pitchFamily="34" charset="0"/>
              </a:rPr>
              <a:t>2</a:t>
            </a:r>
            <a:r>
              <a:rPr lang="el-GR" sz="1800">
                <a:latin typeface="Calibri" pitchFamily="34" charset="0"/>
              </a:rPr>
              <a:t> χρησιμοποιείται και στη διερεύνηση της ύπαρξης </a:t>
            </a:r>
            <a:r>
              <a:rPr lang="el-GR" sz="1800" b="1">
                <a:solidFill>
                  <a:srgbClr val="C00000"/>
                </a:solidFill>
                <a:latin typeface="Calibri" pitchFamily="34" charset="0"/>
              </a:rPr>
              <a:t>ομοιογένειας</a:t>
            </a:r>
            <a:r>
              <a:rPr lang="el-GR" sz="1800">
                <a:latin typeface="Calibri" pitchFamily="34" charset="0"/>
              </a:rPr>
              <a:t> μεταξύ δύο διακριτών μεταβλητών. </a:t>
            </a:r>
            <a:endParaRPr lang="en-US" sz="1800">
              <a:latin typeface="Calibri" pitchFamily="34" charset="0"/>
            </a:endParaRPr>
          </a:p>
          <a:p>
            <a:pPr marL="190500" indent="-1905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 b="1" u="sng">
                <a:solidFill>
                  <a:srgbClr val="00B0F0"/>
                </a:solidFill>
                <a:latin typeface="Calibri" pitchFamily="34" charset="0"/>
              </a:rPr>
              <a:t>Παράδειγμα</a:t>
            </a:r>
          </a:p>
          <a:p>
            <a:pPr marL="190500" indent="-19050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1800">
                <a:latin typeface="Calibri" pitchFamily="34" charset="0"/>
              </a:rPr>
              <a:t>Η</a:t>
            </a:r>
            <a:r>
              <a:rPr lang="el-GR" sz="1800" baseline="-30000">
                <a:latin typeface="Calibri" pitchFamily="34" charset="0"/>
              </a:rPr>
              <a:t>0</a:t>
            </a:r>
            <a:r>
              <a:rPr lang="el-GR" sz="1800">
                <a:latin typeface="Calibri" pitchFamily="34" charset="0"/>
              </a:rPr>
              <a:t> : Το είδος του ‘τομέα’ </a:t>
            </a:r>
            <a:r>
              <a:rPr lang="en-US" sz="1800">
                <a:latin typeface="Calibri" pitchFamily="34" charset="0"/>
              </a:rPr>
              <a:t>(sector) </a:t>
            </a:r>
            <a:r>
              <a:rPr lang="el-GR" sz="1800">
                <a:latin typeface="Calibri" pitchFamily="34" charset="0"/>
              </a:rPr>
              <a:t>και το ‘ιδιοκτησιακό καθεστώς’ </a:t>
            </a:r>
            <a:r>
              <a:rPr lang="en-US" sz="1800">
                <a:latin typeface="Calibri" pitchFamily="34" charset="0"/>
              </a:rPr>
              <a:t>(type) </a:t>
            </a:r>
            <a:r>
              <a:rPr lang="el-GR" sz="1800">
                <a:latin typeface="Calibri" pitchFamily="34" charset="0"/>
              </a:rPr>
              <a:t>των επιχειρήσεων προέρχονται από </a:t>
            </a:r>
            <a:r>
              <a:rPr lang="el-GR" sz="1800" b="1">
                <a:solidFill>
                  <a:schemeClr val="hlink"/>
                </a:solidFill>
                <a:latin typeface="Calibri" pitchFamily="34" charset="0"/>
              </a:rPr>
              <a:t>ομοιογενείς</a:t>
            </a:r>
            <a:r>
              <a:rPr lang="el-GR" sz="1800">
                <a:latin typeface="Calibri" pitchFamily="34" charset="0"/>
              </a:rPr>
              <a:t> πληθυσμούς</a:t>
            </a:r>
          </a:p>
          <a:p>
            <a:pPr marL="190500" indent="-190500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1800">
                <a:latin typeface="Calibri" pitchFamily="34" charset="0"/>
              </a:rPr>
              <a:t>Η</a:t>
            </a:r>
            <a:r>
              <a:rPr lang="en-US" sz="1800" baseline="-30000">
                <a:latin typeface="Calibri" pitchFamily="34" charset="0"/>
              </a:rPr>
              <a:t>a</a:t>
            </a:r>
            <a:r>
              <a:rPr lang="el-GR" sz="1800">
                <a:latin typeface="Calibri" pitchFamily="34" charset="0"/>
              </a:rPr>
              <a:t> : Το είδος του ‘τομέα’ </a:t>
            </a:r>
            <a:r>
              <a:rPr lang="en-US" sz="1800">
                <a:latin typeface="Calibri" pitchFamily="34" charset="0"/>
              </a:rPr>
              <a:t>(sector) </a:t>
            </a:r>
            <a:r>
              <a:rPr lang="el-GR" sz="1800">
                <a:latin typeface="Calibri" pitchFamily="34" charset="0"/>
              </a:rPr>
              <a:t>και το ‘ιδιοκτησιακό καθεστώς’ </a:t>
            </a:r>
            <a:r>
              <a:rPr lang="en-US" sz="1800">
                <a:latin typeface="Calibri" pitchFamily="34" charset="0"/>
              </a:rPr>
              <a:t>(type) </a:t>
            </a:r>
            <a:r>
              <a:rPr lang="el-GR" sz="1800">
                <a:latin typeface="Calibri" pitchFamily="34" charset="0"/>
              </a:rPr>
              <a:t>των επιχειρήσεων προέρχονται από </a:t>
            </a:r>
            <a:r>
              <a:rPr lang="el-GR" sz="1800" b="1">
                <a:solidFill>
                  <a:schemeClr val="hlink"/>
                </a:solidFill>
                <a:latin typeface="Calibri" pitchFamily="34" charset="0"/>
              </a:rPr>
              <a:t>ετερογενείς</a:t>
            </a:r>
            <a:r>
              <a:rPr lang="el-GR" sz="1800">
                <a:latin typeface="Calibri" pitchFamily="34" charset="0"/>
              </a:rPr>
              <a:t> πληθυσμούς.</a:t>
            </a:r>
          </a:p>
          <a:p>
            <a:pPr marL="190500" indent="-1905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>
                <a:latin typeface="Calibri" pitchFamily="34" charset="0"/>
              </a:rPr>
              <a:t>Από τα αποτελέσματα προκύπτει ότι:</a:t>
            </a:r>
          </a:p>
          <a:p>
            <a:pPr marL="190500" indent="-1905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>
                <a:latin typeface="Calibri" pitchFamily="34" charset="0"/>
              </a:rPr>
              <a:t>Επειδή </a:t>
            </a:r>
            <a:r>
              <a:rPr lang="en-US" sz="1800">
                <a:latin typeface="Calibri" pitchFamily="34" charset="0"/>
              </a:rPr>
              <a:t>Pearson Chi-Square Asymp. Sig. </a:t>
            </a:r>
            <a:r>
              <a:rPr lang="el-GR" sz="1800">
                <a:latin typeface="Calibri" pitchFamily="34" charset="0"/>
              </a:rPr>
              <a:t>(2-</a:t>
            </a:r>
            <a:r>
              <a:rPr lang="en-US" sz="1800">
                <a:latin typeface="Calibri" pitchFamily="34" charset="0"/>
              </a:rPr>
              <a:t>sided) = 0,</a:t>
            </a:r>
            <a:r>
              <a:rPr lang="el-GR" sz="1800">
                <a:latin typeface="Calibri" pitchFamily="34" charset="0"/>
              </a:rPr>
              <a:t>151</a:t>
            </a:r>
            <a:r>
              <a:rPr lang="en-US" sz="1800">
                <a:latin typeface="Calibri" pitchFamily="34" charset="0"/>
              </a:rPr>
              <a:t> &gt; </a:t>
            </a:r>
            <a:r>
              <a:rPr lang="el-GR" sz="1800">
                <a:latin typeface="Calibri" pitchFamily="34" charset="0"/>
              </a:rPr>
              <a:t>α = 0,05, ισχύει η μηδενική υπόθεση, δηλαδή ισχύει ότι το είδος του ‘τομέα’ </a:t>
            </a:r>
            <a:r>
              <a:rPr lang="en-US" sz="1800">
                <a:latin typeface="Calibri" pitchFamily="34" charset="0"/>
              </a:rPr>
              <a:t>(sector) </a:t>
            </a:r>
            <a:r>
              <a:rPr lang="el-GR" sz="1800">
                <a:latin typeface="Calibri" pitchFamily="34" charset="0"/>
              </a:rPr>
              <a:t>και το ‘ιδιοκτησιακό καθεστώς’ </a:t>
            </a:r>
            <a:r>
              <a:rPr lang="en-US" sz="1800">
                <a:latin typeface="Calibri" pitchFamily="34" charset="0"/>
              </a:rPr>
              <a:t>(type) </a:t>
            </a:r>
            <a:r>
              <a:rPr lang="el-GR" sz="1800">
                <a:latin typeface="Calibri" pitchFamily="34" charset="0"/>
              </a:rPr>
              <a:t>των επιχειρήσεων προέρχονται από </a:t>
            </a:r>
            <a:r>
              <a:rPr lang="el-GR" sz="1800" b="1">
                <a:solidFill>
                  <a:schemeClr val="hlink"/>
                </a:solidFill>
                <a:latin typeface="Calibri" pitchFamily="34" charset="0"/>
              </a:rPr>
              <a:t>ομοιογενείς</a:t>
            </a:r>
            <a:r>
              <a:rPr lang="el-GR" sz="1800">
                <a:latin typeface="Calibri" pitchFamily="34" charset="0"/>
              </a:rPr>
              <a:t> πληθυσμούς</a:t>
            </a:r>
          </a:p>
          <a:p>
            <a:pPr marL="190500" indent="-1905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1800" b="1">
                <a:solidFill>
                  <a:schemeClr val="hlink"/>
                </a:solidFill>
                <a:latin typeface="Calibri" pitchFamily="34" charset="0"/>
              </a:rPr>
              <a:t>Σημείωση</a:t>
            </a:r>
            <a:r>
              <a:rPr lang="el-GR" sz="1800">
                <a:latin typeface="Calibri" pitchFamily="34" charset="0"/>
              </a:rPr>
              <a:t>: Στις περιπτώσεις που ο Πίνακας Συνάφειας είναι διαστάσεων 2</a:t>
            </a:r>
            <a:r>
              <a:rPr lang="en-US" sz="1800">
                <a:latin typeface="Calibri" pitchFamily="34" charset="0"/>
              </a:rPr>
              <a:t>x</a:t>
            </a:r>
            <a:r>
              <a:rPr lang="el-GR" sz="1800">
                <a:latin typeface="Calibri" pitchFamily="34" charset="0"/>
              </a:rPr>
              <a:t>2 (όπως στο Παράδειγμα), ο έλεγχος του χ</a:t>
            </a:r>
            <a:r>
              <a:rPr lang="el-GR" sz="1800" baseline="30000">
                <a:latin typeface="Calibri" pitchFamily="34" charset="0"/>
              </a:rPr>
              <a:t>2</a:t>
            </a:r>
            <a:r>
              <a:rPr lang="el-GR" sz="1800">
                <a:latin typeface="Calibri" pitchFamily="34" charset="0"/>
              </a:rPr>
              <a:t> είναι περισσότερο αξιόπιστος όταν χρησιμοποιούμε το </a:t>
            </a:r>
            <a:r>
              <a:rPr lang="en-US" sz="1800">
                <a:latin typeface="Calibri" pitchFamily="34" charset="0"/>
              </a:rPr>
              <a:t>Exact Sig. </a:t>
            </a:r>
            <a:r>
              <a:rPr lang="el-GR" sz="1800">
                <a:latin typeface="Calibri" pitchFamily="34" charset="0"/>
              </a:rPr>
              <a:t>του </a:t>
            </a:r>
            <a:r>
              <a:rPr lang="en-US" sz="1800">
                <a:latin typeface="Calibri" pitchFamily="34" charset="0"/>
              </a:rPr>
              <a:t>Fisher’s Exact Test</a:t>
            </a:r>
            <a:endParaRPr lang="el-GR" sz="1800">
              <a:latin typeface="Calibri" pitchFamily="34" charset="0"/>
            </a:endParaRP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5013325"/>
            <a:ext cx="4343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413" y="4941888"/>
            <a:ext cx="47926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C1C6F-676B-4E50-83DE-12B645CBC3C7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27000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2800" b="1" dirty="0">
                <a:latin typeface="Calibri" pitchFamily="34" charset="0"/>
              </a:rPr>
              <a:t>SPSS</a:t>
            </a:r>
            <a:br>
              <a:rPr lang="el-GR" sz="2800" b="1" dirty="0">
                <a:latin typeface="Calibri" pitchFamily="34" charset="0"/>
              </a:rPr>
            </a:b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Μη παραμετρικός έλεγχος Κανονικότητας</a:t>
            </a:r>
            <a:r>
              <a:rPr lang="en-US" sz="2800" b="1" dirty="0">
                <a:solidFill>
                  <a:schemeClr val="hlink"/>
                </a:solidFill>
                <a:latin typeface="Calibri" pitchFamily="34" charset="0"/>
              </a:rPr>
              <a:t> Q-Q</a:t>
            </a: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: 1/2 </a:t>
            </a:r>
            <a:b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</a:b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Εισαγωγή στοιχείων</a:t>
            </a:r>
            <a:endParaRPr lang="el-GR" sz="2800" dirty="0">
              <a:solidFill>
                <a:srgbClr val="C00000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07950" y="1412875"/>
            <a:ext cx="88566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Οι περισσότεροι έλεγχοι υποθέσεων βασίζονται στην παραδοχή ότι οι μεταβλητές προέρχονται (έμμεσα ή άμεσα) από κανονικούς πληθυσμούς.</a:t>
            </a:r>
            <a:endParaRPr lang="en-US" sz="2000" dirty="0">
              <a:latin typeface="Calibri" pitchFamily="34" charset="0"/>
            </a:endParaRPr>
          </a:p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Η</a:t>
            </a:r>
            <a:r>
              <a:rPr lang="el-GR" sz="2000" baseline="-30000" dirty="0">
                <a:latin typeface="Calibri" pitchFamily="34" charset="0"/>
              </a:rPr>
              <a:t>0</a:t>
            </a:r>
            <a:r>
              <a:rPr lang="el-GR" sz="2000" dirty="0">
                <a:latin typeface="Calibri" pitchFamily="34" charset="0"/>
              </a:rPr>
              <a:t> : Τα στοιχεία των μεταβλητών προέρχονται από κανονική κατανομή.</a:t>
            </a:r>
          </a:p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 dirty="0">
                <a:latin typeface="Calibri" pitchFamily="34" charset="0"/>
              </a:rPr>
              <a:t>Η</a:t>
            </a:r>
            <a:r>
              <a:rPr lang="en-US" sz="2000" baseline="-30000" dirty="0">
                <a:latin typeface="Calibri" pitchFamily="34" charset="0"/>
              </a:rPr>
              <a:t>a</a:t>
            </a:r>
            <a:r>
              <a:rPr lang="el-GR" sz="2000" dirty="0">
                <a:latin typeface="Calibri" pitchFamily="34" charset="0"/>
              </a:rPr>
              <a:t> : Τα στοιχεία των μεταβλητών δεν προέρχονται από κανονική κατανομή.</a:t>
            </a:r>
          </a:p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 dirty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Analyze → Descriptive Statistics → Q-Q Plots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288" y="3573463"/>
            <a:ext cx="410527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DD306-95AC-4711-9EE1-C377959AE611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2800" b="1" dirty="0">
                <a:latin typeface="Calibri" pitchFamily="34" charset="0"/>
              </a:rPr>
              <a:t>SPSS</a:t>
            </a:r>
            <a:br>
              <a:rPr lang="el-GR" sz="2800" b="1" dirty="0">
                <a:latin typeface="Calibri" pitchFamily="34" charset="0"/>
              </a:rPr>
            </a:b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Μη παραμετρικός έλεγχος Κανονικότητας</a:t>
            </a:r>
            <a:r>
              <a:rPr lang="en-US" sz="2800" b="1" dirty="0">
                <a:solidFill>
                  <a:schemeClr val="hlink"/>
                </a:solidFill>
                <a:latin typeface="Calibri" pitchFamily="34" charset="0"/>
              </a:rPr>
              <a:t> Q-Q</a:t>
            </a: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: 2/2 </a:t>
            </a:r>
            <a:b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</a:b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Αποτελέσματα</a:t>
            </a:r>
            <a:endParaRPr lang="el-GR" sz="2800" dirty="0">
              <a:solidFill>
                <a:srgbClr val="C00000"/>
              </a:solidFill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07950" y="1571625"/>
            <a:ext cx="88566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Calibri" pitchFamily="34" charset="0"/>
              </a:rPr>
              <a:t>Η μεταβλητή </a:t>
            </a:r>
            <a:r>
              <a:rPr lang="en-US" sz="2000">
                <a:latin typeface="Calibri" pitchFamily="34" charset="0"/>
              </a:rPr>
              <a:t>age </a:t>
            </a:r>
            <a:r>
              <a:rPr lang="el-GR" sz="2000">
                <a:latin typeface="Calibri" pitchFamily="34" charset="0"/>
              </a:rPr>
              <a:t>(ηλικία) προέρχεται από κανονική μεταβλητή, καθώς οι τιμές που παίρνει βρίσκονται επάνω στη διαγώνια ευθεία γραμμή.</a:t>
            </a:r>
          </a:p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§"/>
            </a:pPr>
            <a:r>
              <a:rPr lang="el-GR" sz="2000">
                <a:latin typeface="Calibri" pitchFamily="34" charset="0"/>
              </a:rPr>
              <a:t>Η μεταβλητή </a:t>
            </a:r>
            <a:r>
              <a:rPr lang="en-US" sz="2000">
                <a:latin typeface="Calibri" pitchFamily="34" charset="0"/>
              </a:rPr>
              <a:t>seniority </a:t>
            </a:r>
            <a:r>
              <a:rPr lang="el-GR" sz="2000">
                <a:latin typeface="Calibri" pitchFamily="34" charset="0"/>
              </a:rPr>
              <a:t>(χρόνια υπηρεσίας) προέρχεται από μη κανονική μεταβλητή, καθώς οι τιμές που παίρνει απέχουν αρκετά από τη διαγώνια ευθεία γραμμή.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500438"/>
            <a:ext cx="30972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500438"/>
            <a:ext cx="3084512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06EF1-A9A3-481A-A2CD-36144E1EF443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27000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2800" b="1" dirty="0">
                <a:latin typeface="Calibri" pitchFamily="34" charset="0"/>
              </a:rPr>
              <a:t>SPSS</a:t>
            </a:r>
            <a:br>
              <a:rPr lang="el-GR" sz="2800" b="1" dirty="0">
                <a:latin typeface="Calibri" pitchFamily="34" charset="0"/>
              </a:rPr>
            </a:b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Μη παραμετρικός έλεγχος Κανονικότητας</a:t>
            </a:r>
            <a:r>
              <a:rPr lang="en-US" sz="28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Calibri" pitchFamily="34" charset="0"/>
              </a:rPr>
              <a:t>Kolmogorov</a:t>
            </a:r>
            <a:r>
              <a:rPr lang="en-US" sz="2800" b="1" dirty="0">
                <a:solidFill>
                  <a:schemeClr val="hlink"/>
                </a:solidFill>
                <a:latin typeface="Calibri" pitchFamily="34" charset="0"/>
              </a:rPr>
              <a:t>-Smirnov</a:t>
            </a: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: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Εισαγωγή στοιχείων: 1/2</a:t>
            </a:r>
            <a:endParaRPr lang="el-GR" sz="2800" dirty="0">
              <a:solidFill>
                <a:srgbClr val="C00000"/>
              </a:solidFill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3357563"/>
            <a:ext cx="4505325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107950" y="1773238"/>
            <a:ext cx="88566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l-GR" sz="2000" baseline="-30000">
                <a:latin typeface="Calibri" pitchFamily="34" charset="0"/>
              </a:rPr>
              <a:t>0</a:t>
            </a:r>
            <a:r>
              <a:rPr lang="el-GR" sz="2000">
                <a:latin typeface="Calibri" pitchFamily="34" charset="0"/>
              </a:rPr>
              <a:t> : Τα στοιχεία των μεταβλητών προέρχονται από κανονική κατανομή.</a:t>
            </a:r>
          </a:p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>
                <a:latin typeface="Calibri" pitchFamily="34" charset="0"/>
              </a:rPr>
              <a:t>Η</a:t>
            </a:r>
            <a:r>
              <a:rPr lang="en-US" sz="2000" baseline="-30000">
                <a:latin typeface="Calibri" pitchFamily="34" charset="0"/>
              </a:rPr>
              <a:t>a</a:t>
            </a:r>
            <a:r>
              <a:rPr lang="el-GR" sz="2000">
                <a:latin typeface="Calibri" pitchFamily="34" charset="0"/>
              </a:rPr>
              <a:t> : Τα στοιχεία των μεταβλητών δεν προέρχονται από κανονική κατανομή.</a:t>
            </a:r>
          </a:p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Analyze → Non Parametric Tests → Legacy Dialogs → 1-Sample K-S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EF5BC-E7EB-47E6-94B9-B0CE4F429E43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27000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latin typeface="Calibri" pitchFamily="34" charset="0"/>
              </a:rPr>
              <a:t>Διαδικασία Ελέγχου Υποθέσεων με το </a:t>
            </a:r>
            <a:r>
              <a:rPr lang="en-US" sz="2800" b="1" dirty="0">
                <a:latin typeface="Calibri" pitchFamily="34" charset="0"/>
              </a:rPr>
              <a:t>SPSS</a:t>
            </a:r>
            <a:br>
              <a:rPr lang="el-GR" sz="2800" b="1" dirty="0">
                <a:latin typeface="Calibri" pitchFamily="34" charset="0"/>
              </a:rPr>
            </a:b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Μη παραμετρικός έλεγχος Κανονικότητας</a:t>
            </a:r>
            <a:r>
              <a:rPr lang="en-US" sz="2800" b="1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Calibri" pitchFamily="34" charset="0"/>
              </a:rPr>
              <a:t>Kolmogorov</a:t>
            </a:r>
            <a:r>
              <a:rPr lang="en-US" sz="2800" b="1" dirty="0">
                <a:solidFill>
                  <a:schemeClr val="hlink"/>
                </a:solidFill>
                <a:latin typeface="Calibri" pitchFamily="34" charset="0"/>
              </a:rPr>
              <a:t>-Smirnov</a:t>
            </a:r>
            <a:r>
              <a:rPr lang="el-GR" sz="2800" b="1" dirty="0">
                <a:solidFill>
                  <a:schemeClr val="hlink"/>
                </a:solidFill>
                <a:latin typeface="Calibri" pitchFamily="34" charset="0"/>
              </a:rPr>
              <a:t>: </a:t>
            </a:r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Αποτελέσματα: 2/2</a:t>
            </a:r>
            <a:endParaRPr lang="el-GR" sz="2800" dirty="0">
              <a:solidFill>
                <a:srgbClr val="C00000"/>
              </a:solidFill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571875"/>
            <a:ext cx="61960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7950" y="1571625"/>
            <a:ext cx="88566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l-GR" sz="2000">
                <a:latin typeface="Calibri" pitchFamily="34" charset="0"/>
              </a:rPr>
              <a:t>Η μεταβλητή </a:t>
            </a:r>
            <a:r>
              <a:rPr lang="en-US" sz="2000">
                <a:latin typeface="Calibri" pitchFamily="34" charset="0"/>
              </a:rPr>
              <a:t>age </a:t>
            </a:r>
            <a:r>
              <a:rPr lang="el-GR" sz="2000">
                <a:latin typeface="Calibri" pitchFamily="34" charset="0"/>
              </a:rPr>
              <a:t>(ηλικία) προέρχεται από κανονική μεταβλητή, καθώς το </a:t>
            </a:r>
            <a:r>
              <a:rPr lang="en-US" sz="2000">
                <a:latin typeface="Calibri" pitchFamily="34" charset="0"/>
              </a:rPr>
              <a:t>Asymp. Sig. (2-tailed) = 0.144 &gt; 0.05</a:t>
            </a:r>
            <a:endParaRPr lang="el-GR" sz="2000">
              <a:latin typeface="Calibri" pitchFamily="34" charset="0"/>
            </a:endParaRPr>
          </a:p>
          <a:p>
            <a:pPr marL="190500" indent="-190500">
              <a:spcBef>
                <a:spcPct val="5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l-GR" sz="2000">
                <a:latin typeface="Calibri" pitchFamily="34" charset="0"/>
              </a:rPr>
              <a:t>Οι μεταβλητές </a:t>
            </a:r>
            <a:r>
              <a:rPr lang="en-US" sz="2000">
                <a:latin typeface="Calibri" pitchFamily="34" charset="0"/>
              </a:rPr>
              <a:t>seniority </a:t>
            </a:r>
            <a:r>
              <a:rPr lang="el-GR" sz="2000">
                <a:latin typeface="Calibri" pitchFamily="34" charset="0"/>
              </a:rPr>
              <a:t>(χρόνια υπηρεσίας), </a:t>
            </a:r>
            <a:r>
              <a:rPr lang="en-US" sz="2000">
                <a:latin typeface="Calibri" pitchFamily="34" charset="0"/>
              </a:rPr>
              <a:t>roe (</a:t>
            </a:r>
            <a:r>
              <a:rPr lang="el-GR" sz="2000">
                <a:latin typeface="Calibri" pitchFamily="34" charset="0"/>
              </a:rPr>
              <a:t>αποδοτικότητα επενδεδυμένων κεφαλαίων) και </a:t>
            </a:r>
            <a:r>
              <a:rPr lang="en-US" sz="2000">
                <a:latin typeface="Calibri" pitchFamily="34" charset="0"/>
              </a:rPr>
              <a:t>roce </a:t>
            </a:r>
            <a:r>
              <a:rPr lang="el-GR" sz="2000">
                <a:latin typeface="Calibri" pitchFamily="34" charset="0"/>
              </a:rPr>
              <a:t>(αποδοτικότητα ιδίων κεφαλαίων) προέρχονται από μη κανονικές μεταβλητές, καθώς τα </a:t>
            </a:r>
            <a:r>
              <a:rPr lang="en-US" sz="2000">
                <a:latin typeface="Calibri" pitchFamily="34" charset="0"/>
              </a:rPr>
              <a:t>Asymp. Sig. (2-tailed) = 0.</a:t>
            </a:r>
            <a:r>
              <a:rPr lang="el-GR" sz="2000">
                <a:latin typeface="Calibri" pitchFamily="34" charset="0"/>
              </a:rPr>
              <a:t>000 &lt;</a:t>
            </a:r>
            <a:r>
              <a:rPr lang="en-US" sz="2000">
                <a:latin typeface="Calibri" pitchFamily="34" charset="0"/>
              </a:rPr>
              <a:t> 0.05</a:t>
            </a:r>
            <a:endParaRPr lang="el-GR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3960813" cy="758825"/>
          </a:xfrm>
        </p:spPr>
        <p:txBody>
          <a:bodyPr/>
          <a:lstStyle/>
          <a:p>
            <a:pPr>
              <a:defRPr/>
            </a:pPr>
            <a:r>
              <a:rPr lang="el-GR" b="1" dirty="0">
                <a:solidFill>
                  <a:srgbClr val="7B9899"/>
                </a:solidFill>
                <a:latin typeface="Calibri" pitchFamily="34" charset="0"/>
              </a:rPr>
              <a:t>Έναρξη </a:t>
            </a:r>
            <a:r>
              <a:rPr lang="en-US" b="1" dirty="0">
                <a:solidFill>
                  <a:srgbClr val="7B9899"/>
                </a:solidFill>
                <a:latin typeface="Calibri" pitchFamily="34" charset="0"/>
              </a:rPr>
              <a:t>SPSS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4032250" cy="5256213"/>
          </a:xfrm>
        </p:spPr>
        <p:txBody>
          <a:bodyPr/>
          <a:lstStyle/>
          <a:p>
            <a:r>
              <a:rPr lang="el-GR" sz="2400" b="1">
                <a:solidFill>
                  <a:srgbClr val="C00000"/>
                </a:solidFill>
                <a:latin typeface="Calibri" pitchFamily="34" charset="0"/>
              </a:rPr>
              <a:t>Εντολές</a:t>
            </a:r>
            <a:r>
              <a:rPr lang="el-GR" sz="2400">
                <a:latin typeface="Calibri" pitchFamily="34" charset="0"/>
              </a:rPr>
              <a:t>:</a:t>
            </a:r>
            <a:br>
              <a:rPr lang="el-GR" sz="2400">
                <a:latin typeface="Calibri" pitchFamily="34" charset="0"/>
              </a:rPr>
            </a:br>
            <a:r>
              <a:rPr lang="el-GR" sz="2400">
                <a:latin typeface="Calibri" pitchFamily="34" charset="0"/>
              </a:rPr>
              <a:t>Αφού ενεργοποιήσουμε το </a:t>
            </a:r>
            <a:r>
              <a:rPr lang="en-US" sz="2400">
                <a:latin typeface="Calibri" pitchFamily="34" charset="0"/>
              </a:rPr>
              <a:t>SPSS, </a:t>
            </a:r>
            <a:r>
              <a:rPr lang="el-GR" sz="2400">
                <a:latin typeface="Calibri" pitchFamily="34" charset="0"/>
              </a:rPr>
              <a:t> αν είναι η πρώτη φορά που εισάγουμε στοιχεία πατάμε το ‘</a:t>
            </a:r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Type in data</a:t>
            </a:r>
            <a:r>
              <a:rPr lang="el-GR" sz="2400">
                <a:latin typeface="Calibri" pitchFamily="34" charset="0"/>
              </a:rPr>
              <a:t>’.</a:t>
            </a:r>
            <a:br>
              <a:rPr lang="en-US" sz="2400">
                <a:latin typeface="Calibri" pitchFamily="34" charset="0"/>
              </a:rPr>
            </a:br>
            <a:r>
              <a:rPr lang="el-GR" sz="2400">
                <a:latin typeface="Calibri" pitchFamily="34" charset="0"/>
              </a:rPr>
              <a:t>Αν στο παρελθόν είχαμε αποθηκεύσει τα στοιχεία πατάμε το ‘</a:t>
            </a:r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Open an existing data source</a:t>
            </a:r>
            <a:r>
              <a:rPr lang="el-GR" sz="2400">
                <a:latin typeface="Calibri" pitchFamily="34" charset="0"/>
              </a:rPr>
              <a:t>’ και πηγαίνουμε να βρούμε τον φάκελο όπου βρίσκεται το αρχείο με τα αποθηκευμένα στοιχεία.</a:t>
            </a:r>
          </a:p>
          <a:p>
            <a:r>
              <a:rPr lang="el-GR" sz="2400">
                <a:latin typeface="Calibri" pitchFamily="34" charset="0"/>
              </a:rPr>
              <a:t>Μετά πατάμε </a:t>
            </a:r>
            <a:r>
              <a:rPr lang="el-GR" sz="2400" b="1">
                <a:solidFill>
                  <a:srgbClr val="0070C0"/>
                </a:solidFill>
                <a:latin typeface="Calibri" pitchFamily="34" charset="0"/>
              </a:rPr>
              <a:t>ΟΚ</a:t>
            </a:r>
            <a:r>
              <a:rPr lang="el-GR" sz="2400">
                <a:latin typeface="Calibri" pitchFamily="34" charset="0"/>
              </a:rPr>
              <a:t>.</a:t>
            </a:r>
          </a:p>
          <a:p>
            <a:endParaRPr lang="el-GR" sz="24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68E43-E95C-4496-B0E0-6663ABD79488}" type="slidenum">
              <a:rPr lang="el-GR" smtClean="0">
                <a:latin typeface="Calibri" pitchFamily="34" charset="0"/>
              </a:rPr>
              <a:pPr>
                <a:defRPr/>
              </a:pPr>
              <a:t>6</a:t>
            </a:fld>
            <a:endParaRPr lang="el-GR">
              <a:latin typeface="Calibri" pitchFamily="34" charset="0"/>
            </a:endParaRPr>
          </a:p>
        </p:txBody>
      </p:sp>
      <p:graphicFrame>
        <p:nvGraphicFramePr>
          <p:cNvPr id="1026" name="Object 1031"/>
          <p:cNvGraphicFramePr>
            <a:graphicFrameLocks noChangeAspect="1"/>
          </p:cNvGraphicFramePr>
          <p:nvPr/>
        </p:nvGraphicFramePr>
        <p:xfrm>
          <a:off x="4259263" y="76200"/>
          <a:ext cx="4849812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Εικόνα bitmap" r:id="rId3" imgW="3223539" imgH="4458086" progId="PBrush">
                  <p:embed/>
                </p:oleObj>
              </mc:Choice>
              <mc:Fallback>
                <p:oleObj name="Εικόνα bitmap" r:id="rId3" imgW="3223539" imgH="4458086" progId="PBrush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76200"/>
                        <a:ext cx="4849812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Συντελεστές Συσχέτισης με το </a:t>
            </a:r>
            <a:r>
              <a:rPr lang="en-US" b="1">
                <a:solidFill>
                  <a:srgbClr val="7B9899"/>
                </a:solidFill>
                <a:latin typeface="Calibri" pitchFamily="34" charset="0"/>
              </a:rPr>
              <a:t>SPSS</a:t>
            </a:r>
            <a:br>
              <a:rPr lang="en-US" b="1">
                <a:solidFill>
                  <a:srgbClr val="7B9899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Συντελεστής συσχέτισης του 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Pearson</a:t>
            </a:r>
            <a:endParaRPr lang="el-GR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5604D-625A-48F7-A2C9-2857BAF65343}" type="slidenum">
              <a:rPr lang="el-GR">
                <a:latin typeface="Calibri" pitchFamily="34" charset="0"/>
              </a:rPr>
              <a:pPr>
                <a:defRPr/>
              </a:pPr>
              <a:t>60</a:t>
            </a:fld>
            <a:endParaRPr lang="el-GR">
              <a:latin typeface="Calibri" pitchFamily="34" charset="0"/>
            </a:endParaRP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849688"/>
            <a:ext cx="3367087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867400" y="1885950"/>
          <a:ext cx="30480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Εικόνα bitmap" r:id="rId4" imgW="5272381" imgH="3543607" progId="PBrush">
                  <p:embed/>
                </p:oleObj>
              </mc:Choice>
              <mc:Fallback>
                <p:oleObj name="Εικόνα bitmap" r:id="rId4" imgW="5272381" imgH="354360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85950"/>
                        <a:ext cx="30480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919788" y="4005263"/>
          <a:ext cx="299561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Εικόνα bitmap" r:id="rId6" imgW="4206605" imgH="2225233" progId="PBrush">
                  <p:embed/>
                </p:oleObj>
              </mc:Choice>
              <mc:Fallback>
                <p:oleObj name="Εικόνα bitmap" r:id="rId6" imgW="4206605" imgH="2225233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005263"/>
                        <a:ext cx="2995612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925" y="1916113"/>
            <a:ext cx="5761038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>
                <a:latin typeface="Calibri" pitchFamily="34" charset="0"/>
              </a:rPr>
              <a:t>Εισάγουμε τις μεταβλητές που θέλουμε να βρούμε το συντελεστή συσχέτισης, π.χ., </a:t>
            </a:r>
            <a:r>
              <a:rPr lang="en-US" sz="2000">
                <a:latin typeface="Calibri" pitchFamily="34" charset="0"/>
              </a:rPr>
              <a:t>age </a:t>
            </a:r>
            <a:r>
              <a:rPr lang="el-GR" sz="2000">
                <a:latin typeface="Calibri" pitchFamily="34" charset="0"/>
              </a:rPr>
              <a:t>και </a:t>
            </a:r>
            <a:r>
              <a:rPr lang="en-US" sz="2000">
                <a:latin typeface="Calibri" pitchFamily="34" charset="0"/>
              </a:rPr>
              <a:t>seniority</a:t>
            </a:r>
          </a:p>
          <a:p>
            <a:pPr eaLnBrk="1" hangingPunct="1">
              <a:lnSpc>
                <a:spcPct val="90000"/>
              </a:lnSpc>
            </a:pPr>
            <a:r>
              <a:rPr lang="el-GR" sz="2000">
                <a:latin typeface="Calibri" pitchFamily="34" charset="0"/>
              </a:rPr>
              <a:t>Με το ‘</a:t>
            </a:r>
            <a:r>
              <a:rPr lang="en-US" sz="2000">
                <a:latin typeface="Calibri" pitchFamily="34" charset="0"/>
              </a:rPr>
              <a:t>Options’ </a:t>
            </a:r>
            <a:r>
              <a:rPr lang="el-GR" sz="2000">
                <a:latin typeface="Calibri" pitchFamily="34" charset="0"/>
              </a:rPr>
              <a:t>μπορούμε να ζητήσουμε και άλλες πληροφορίες για τις μεταβλητές, π.χ., μέσους και τυπικές αποκλίσεις</a:t>
            </a:r>
          </a:p>
          <a:p>
            <a:pPr eaLnBrk="1" hangingPunct="1">
              <a:lnSpc>
                <a:spcPct val="90000"/>
              </a:lnSpc>
            </a:pPr>
            <a:r>
              <a:rPr lang="el-GR" sz="2000">
                <a:latin typeface="Calibri" pitchFamily="34" charset="0"/>
              </a:rPr>
              <a:t>Παίρνουμε τα παρακάτω αποτελέσματα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3635375" y="5715000"/>
            <a:ext cx="550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Ο συντελεστής συσχέτισης του </a:t>
            </a:r>
            <a:r>
              <a:rPr lang="en-US" sz="2000">
                <a:latin typeface="Calibri" pitchFamily="34" charset="0"/>
              </a:rPr>
              <a:t>Pearson </a:t>
            </a:r>
            <a:r>
              <a:rPr lang="el-GR" sz="2000">
                <a:latin typeface="Calibri" pitchFamily="34" charset="0"/>
              </a:rPr>
              <a:t>ισούται με 0</a:t>
            </a:r>
            <a:r>
              <a:rPr lang="en-US" sz="2000">
                <a:latin typeface="Calibri" pitchFamily="34" charset="0"/>
              </a:rPr>
              <a:t>,</a:t>
            </a:r>
            <a:r>
              <a:rPr lang="el-GR" sz="2000">
                <a:latin typeface="Calibri" pitchFamily="34" charset="0"/>
              </a:rPr>
              <a:t>705 και είναι σημαντικός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(δηλαδή διάφορος του μηδενός) , αφού </a:t>
            </a:r>
            <a:r>
              <a:rPr lang="en-US" sz="2000">
                <a:latin typeface="Calibri" pitchFamily="34" charset="0"/>
              </a:rPr>
              <a:t>Sig. = 0,000 &lt; </a:t>
            </a:r>
            <a:r>
              <a:rPr lang="el-GR" sz="2000">
                <a:latin typeface="Calibri" pitchFamily="34" charset="0"/>
              </a:rPr>
              <a:t>α = </a:t>
            </a:r>
            <a:r>
              <a:rPr lang="en-US" sz="2000">
                <a:latin typeface="Calibri" pitchFamily="34" charset="0"/>
              </a:rPr>
              <a:t>0,05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152400" y="1430338"/>
            <a:ext cx="8740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2600" indent="-482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</a:t>
            </a:r>
            <a:r>
              <a:rPr lang="en-US" sz="2000">
                <a:latin typeface="Calibri" pitchFamily="34" charset="0"/>
              </a:rPr>
              <a:t>Analyze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 Correlate  Bivariate</a:t>
            </a:r>
            <a:r>
              <a:rPr lang="el-GR" sz="2000">
                <a:latin typeface="Calibri" pitchFamily="34" charset="0"/>
                <a:sym typeface="Symbol" pitchFamily="18" charset="2"/>
              </a:rPr>
              <a:t> </a:t>
            </a:r>
            <a:r>
              <a:rPr lang="en-US" sz="2000">
                <a:latin typeface="Calibri" pitchFamily="34" charset="0"/>
                <a:sym typeface="Symbol" pitchFamily="18" charset="2"/>
              </a:rPr>
              <a:t>(</a:t>
            </a:r>
            <a:r>
              <a:rPr lang="el-GR" sz="2000">
                <a:latin typeface="Calibri" pitchFamily="34" charset="0"/>
                <a:sym typeface="Symbol" pitchFamily="18" charset="2"/>
              </a:rPr>
              <a:t>και επιλέγουμε </a:t>
            </a:r>
            <a:r>
              <a:rPr lang="en-US" sz="2000">
                <a:latin typeface="Calibri" pitchFamily="34" charset="0"/>
                <a:sym typeface="Symbol" pitchFamily="18" charset="2"/>
              </a:rPr>
              <a:t>Pearson)</a:t>
            </a:r>
            <a:endParaRPr lang="el-GR" sz="2000"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Παλινδρόμηση</a:t>
            </a:r>
            <a:br>
              <a:rPr lang="el-GR" b="1">
                <a:solidFill>
                  <a:srgbClr val="7B9899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Ορισμοί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69A45-E17E-443E-8D92-05FCE76206DC}" type="slidenum">
              <a:rPr lang="el-GR">
                <a:latin typeface="Calibri" pitchFamily="34" charset="0"/>
              </a:rPr>
              <a:pPr>
                <a:defRPr/>
              </a:pPr>
              <a:t>61</a:t>
            </a:fld>
            <a:endParaRPr lang="el-GR">
              <a:latin typeface="Calibri" pitchFamily="34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8785225" cy="5400675"/>
          </a:xfrm>
        </p:spPr>
        <p:txBody>
          <a:bodyPr/>
          <a:lstStyle/>
          <a:p>
            <a:pPr eaLnBrk="1" hangingPunct="1"/>
            <a:r>
              <a:rPr lang="el-GR" sz="2100">
                <a:latin typeface="Calibri" pitchFamily="34" charset="0"/>
              </a:rPr>
              <a:t>Με την </a:t>
            </a:r>
            <a:r>
              <a:rPr lang="el-GR" sz="2100" b="1">
                <a:solidFill>
                  <a:srgbClr val="C00000"/>
                </a:solidFill>
                <a:latin typeface="Calibri" pitchFamily="34" charset="0"/>
              </a:rPr>
              <a:t>παλινδρόμηση</a:t>
            </a:r>
            <a:r>
              <a:rPr lang="el-GR" sz="2100">
                <a:latin typeface="Calibri" pitchFamily="34" charset="0"/>
              </a:rPr>
              <a:t> </a:t>
            </a:r>
            <a:r>
              <a:rPr lang="en-US" sz="2100">
                <a:latin typeface="Calibri" pitchFamily="34" charset="0"/>
              </a:rPr>
              <a:t>(regression) </a:t>
            </a:r>
            <a:r>
              <a:rPr lang="el-GR" sz="2100">
                <a:latin typeface="Calibri" pitchFamily="34" charset="0"/>
              </a:rPr>
              <a:t>εκτιμούμε τη σχέση μιας μεταβλητής, της εξαρτημένης, ως προς μια ή περισσότερες μεταβλητές, τις ερμηνευτικές, εκφράζοντας την εξαρτημένη μεταβλητή σε γραμμική (ή όχι) συνάρτηση των ερμηνευτικών μεταβλητών. </a:t>
            </a:r>
            <a:endParaRPr lang="en-US" sz="2100">
              <a:latin typeface="Calibri" pitchFamily="34" charset="0"/>
            </a:endParaRPr>
          </a:p>
          <a:p>
            <a:pPr eaLnBrk="1" hangingPunct="1"/>
            <a:r>
              <a:rPr lang="el-GR" sz="2100">
                <a:latin typeface="Calibri" pitchFamily="34" charset="0"/>
              </a:rPr>
              <a:t>Απώτερος σκοπός της μεθόδου της παλινδρομήσεως είναι η </a:t>
            </a:r>
            <a:r>
              <a:rPr lang="el-GR" sz="2100" b="1">
                <a:solidFill>
                  <a:srgbClr val="C00000"/>
                </a:solidFill>
                <a:latin typeface="Calibri" pitchFamily="34" charset="0"/>
              </a:rPr>
              <a:t>εκτίμηση</a:t>
            </a:r>
            <a:r>
              <a:rPr lang="el-GR" sz="2100">
                <a:latin typeface="Calibri" pitchFamily="34" charset="0"/>
              </a:rPr>
              <a:t> και η </a:t>
            </a:r>
            <a:r>
              <a:rPr lang="el-GR" sz="2100" b="1">
                <a:solidFill>
                  <a:srgbClr val="C00000"/>
                </a:solidFill>
                <a:latin typeface="Calibri" pitchFamily="34" charset="0"/>
              </a:rPr>
              <a:t>πρόβλεψη</a:t>
            </a:r>
            <a:r>
              <a:rPr lang="el-GR" sz="2100">
                <a:latin typeface="Calibri" pitchFamily="34" charset="0"/>
              </a:rPr>
              <a:t> τιμών της εξαρτημένης μεταβλητής, οι οποίες αντιστοιχούν σε δοσμένες τιμές των ερμηνευτικών μεταβλητών.</a:t>
            </a:r>
          </a:p>
          <a:p>
            <a:pPr eaLnBrk="1" hangingPunct="1"/>
            <a:r>
              <a:rPr lang="el-GR" sz="2100" b="1">
                <a:solidFill>
                  <a:srgbClr val="C00000"/>
                </a:solidFill>
                <a:latin typeface="Calibri" pitchFamily="34" charset="0"/>
              </a:rPr>
              <a:t>Γραμμή παλινδρομήσεως</a:t>
            </a:r>
            <a:r>
              <a:rPr lang="el-GR" sz="21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100">
                <a:latin typeface="Calibri" pitchFamily="34" charset="0"/>
              </a:rPr>
              <a:t>(</a:t>
            </a:r>
            <a:r>
              <a:rPr lang="en-US" sz="2100">
                <a:latin typeface="Calibri" pitchFamily="34" charset="0"/>
              </a:rPr>
              <a:t>regression line) </a:t>
            </a:r>
            <a:r>
              <a:rPr lang="el-GR" sz="2100">
                <a:latin typeface="Calibri" pitchFamily="34" charset="0"/>
              </a:rPr>
              <a:t>ενός δείγματος</a:t>
            </a:r>
            <a:r>
              <a:rPr lang="en-US" sz="2100">
                <a:latin typeface="Calibri" pitchFamily="34" charset="0"/>
              </a:rPr>
              <a:t> (</a:t>
            </a:r>
            <a:r>
              <a:rPr lang="el-GR" sz="2100">
                <a:latin typeface="Calibri" pitchFamily="34" charset="0"/>
              </a:rPr>
              <a:t>πληθυσμού) ονομάζεται η γραμμή που προσαρμόζει όσο το δυνατό καλύτερα τα σημεία του αντίστοιχου με το δείγμα (πληθυσμό) διαγράμματος διασποράς.   </a:t>
            </a:r>
          </a:p>
          <a:p>
            <a:pPr eaLnBrk="1" hangingPunct="1"/>
            <a:r>
              <a:rPr lang="el-GR" sz="2100">
                <a:latin typeface="Calibri" pitchFamily="34" charset="0"/>
              </a:rPr>
              <a:t>Η μεθοδολογία που ακολουθείται για να προσδιορίσουμε τη γραμμή παλινδρομήσεως του δείγματος και να ελέγξουμε κατά πόσο αυτή πλησιάζει τη γραμμή παλινδρομήσεως του πληθυσμού λέγεται </a:t>
            </a:r>
            <a:r>
              <a:rPr lang="el-GR" sz="2100" b="1">
                <a:solidFill>
                  <a:srgbClr val="C00000"/>
                </a:solidFill>
                <a:latin typeface="Calibri" pitchFamily="34" charset="0"/>
              </a:rPr>
              <a:t>ανάλυση παλινδρομήσεως</a:t>
            </a:r>
            <a:r>
              <a:rPr lang="el-GR" sz="2100" b="1" i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sz="2100">
                <a:latin typeface="Calibri" pitchFamily="34" charset="0"/>
              </a:rPr>
              <a:t>(</a:t>
            </a:r>
            <a:r>
              <a:rPr lang="en-US" sz="2100">
                <a:latin typeface="Calibri" pitchFamily="34" charset="0"/>
              </a:rPr>
              <a:t>regression analysis</a:t>
            </a:r>
            <a:r>
              <a:rPr lang="el-GR" sz="2100">
                <a:latin typeface="Calibri" pitchFamily="34" charset="0"/>
              </a:rPr>
              <a:t>), ή απλώς, </a:t>
            </a:r>
            <a:r>
              <a:rPr lang="el-GR" sz="2100" b="1">
                <a:solidFill>
                  <a:srgbClr val="C00000"/>
                </a:solidFill>
                <a:latin typeface="Calibri" pitchFamily="34" charset="0"/>
              </a:rPr>
              <a:t>παλινδρόμηση</a:t>
            </a:r>
            <a:r>
              <a:rPr lang="en-US" sz="2100" b="1" i="1">
                <a:latin typeface="Calibri" pitchFamily="34" charset="0"/>
              </a:rPr>
              <a:t> </a:t>
            </a:r>
            <a:r>
              <a:rPr lang="en-US" sz="2100">
                <a:latin typeface="Calibri" pitchFamily="34" charset="0"/>
              </a:rPr>
              <a:t>(regression).</a:t>
            </a:r>
            <a:endParaRPr lang="el-GR" sz="21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F038A-A60D-4150-AAC3-DCD5A45C71A9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Παλινδρόμηση με το </a:t>
            </a:r>
            <a:r>
              <a:rPr lang="en-US" b="1">
                <a:solidFill>
                  <a:srgbClr val="7B9899"/>
                </a:solidFill>
                <a:latin typeface="Calibri" pitchFamily="34" charset="0"/>
              </a:rPr>
              <a:t>SPSS</a:t>
            </a:r>
            <a:br>
              <a:rPr lang="el-GR" b="1">
                <a:solidFill>
                  <a:srgbClr val="7B9899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Παράδειγμα 1: 1/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8</a:t>
            </a:r>
            <a:endParaRPr lang="el-GR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4450" y="1341438"/>
            <a:ext cx="8991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200">
                <a:latin typeface="Calibri" pitchFamily="34" charset="0"/>
              </a:rPr>
              <a:t>Υποτίθεται ότι η ‘αποτελεσματικότητα μιας επιχείρησης’ </a:t>
            </a:r>
            <a:r>
              <a:rPr lang="en-US" sz="2200">
                <a:latin typeface="Calibri" pitchFamily="34" charset="0"/>
              </a:rPr>
              <a:t>(eff) </a:t>
            </a:r>
            <a:r>
              <a:rPr lang="el-GR" sz="2200">
                <a:latin typeface="Calibri" pitchFamily="34" charset="0"/>
              </a:rPr>
              <a:t>εξαρτάται: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200" b="1">
                <a:solidFill>
                  <a:srgbClr val="C00000"/>
                </a:solidFill>
                <a:latin typeface="Calibri" pitchFamily="34" charset="0"/>
              </a:rPr>
              <a:t>Υποθέσεις</a:t>
            </a:r>
            <a:r>
              <a:rPr lang="el-GR" sz="2200">
                <a:latin typeface="Calibri" pitchFamily="34" charset="0"/>
              </a:rPr>
              <a:t>, ή </a:t>
            </a:r>
            <a:r>
              <a:rPr lang="el-GR" sz="2200" b="1" i="1">
                <a:solidFill>
                  <a:srgbClr val="C00000"/>
                </a:solidFill>
                <a:latin typeface="Calibri" pitchFamily="34" charset="0"/>
              </a:rPr>
              <a:t>εκ των προτέρων περιορισμοί </a:t>
            </a:r>
            <a:r>
              <a:rPr lang="en-US" sz="2200">
                <a:latin typeface="Calibri" pitchFamily="34" charset="0"/>
              </a:rPr>
              <a:t>(a priori restrictions):</a:t>
            </a:r>
            <a:endParaRPr lang="el-GR" sz="2200">
              <a:latin typeface="Calibri" pitchFamily="34" charset="0"/>
            </a:endParaRPr>
          </a:p>
          <a:p>
            <a:pPr marL="762000" lvl="1" indent="-2794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 b="1">
                <a:solidFill>
                  <a:srgbClr val="0070C0"/>
                </a:solidFill>
                <a:latin typeface="Calibri" pitchFamily="34" charset="0"/>
              </a:rPr>
              <a:t>Θετικά</a:t>
            </a:r>
            <a:r>
              <a:rPr lang="el-GR" sz="2200">
                <a:latin typeface="Calibri" pitchFamily="34" charset="0"/>
              </a:rPr>
              <a:t> από την ‘ικανοποίηση των εργαζομένων από την εργασία τους’ (</a:t>
            </a:r>
            <a:r>
              <a:rPr lang="en-US" sz="2200">
                <a:latin typeface="Calibri" pitchFamily="34" charset="0"/>
              </a:rPr>
              <a:t>att1)</a:t>
            </a:r>
          </a:p>
          <a:p>
            <a:pPr marL="762000" lvl="1" indent="-2794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 b="1">
                <a:solidFill>
                  <a:srgbClr val="0070C0"/>
                </a:solidFill>
                <a:latin typeface="Calibri" pitchFamily="34" charset="0"/>
              </a:rPr>
              <a:t>Θετικά</a:t>
            </a:r>
            <a:r>
              <a:rPr lang="el-GR" sz="2200">
                <a:latin typeface="Calibri" pitchFamily="34" charset="0"/>
              </a:rPr>
              <a:t> από την ‘αφοσίωση των εργαζομένων στην επιχείρηση’ (</a:t>
            </a:r>
            <a:r>
              <a:rPr lang="en-US" sz="2200">
                <a:latin typeface="Calibri" pitchFamily="34" charset="0"/>
              </a:rPr>
              <a:t>att2)</a:t>
            </a:r>
            <a:endParaRPr lang="el-GR" sz="2200">
              <a:latin typeface="Calibri" pitchFamily="34" charset="0"/>
            </a:endParaRPr>
          </a:p>
          <a:p>
            <a:pPr marL="762000" lvl="1" indent="-2794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 b="1">
                <a:solidFill>
                  <a:srgbClr val="0070C0"/>
                </a:solidFill>
                <a:latin typeface="Calibri" pitchFamily="34" charset="0"/>
              </a:rPr>
              <a:t>Αρνητικά</a:t>
            </a:r>
            <a:r>
              <a:rPr lang="el-GR" sz="2200">
                <a:latin typeface="Calibri" pitchFamily="34" charset="0"/>
              </a:rPr>
              <a:t> από τον ‘μέσο αριθμό αντιδικιών με τη Διοίκηση’ (</a:t>
            </a:r>
            <a:r>
              <a:rPr lang="en-US" sz="2200">
                <a:latin typeface="Calibri" pitchFamily="34" charset="0"/>
              </a:rPr>
              <a:t>beh3)</a:t>
            </a:r>
          </a:p>
          <a:p>
            <a:pPr marL="762000" lvl="1" indent="-2794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 b="1">
                <a:solidFill>
                  <a:srgbClr val="0070C0"/>
                </a:solidFill>
                <a:latin typeface="Calibri" pitchFamily="34" charset="0"/>
              </a:rPr>
              <a:t>Θετικά</a:t>
            </a:r>
            <a:r>
              <a:rPr lang="el-GR" sz="2200">
                <a:latin typeface="Calibri" pitchFamily="34" charset="0"/>
              </a:rPr>
              <a:t> από την ‘συνεργασία των εργαζομένων με τον άμεσο προϊστάμενό τους’ (</a:t>
            </a:r>
            <a:r>
              <a:rPr lang="en-US" sz="2200">
                <a:latin typeface="Calibri" pitchFamily="34" charset="0"/>
              </a:rPr>
              <a:t>coop1)</a:t>
            </a:r>
          </a:p>
          <a:p>
            <a:pPr marL="762000" lvl="1" indent="-2794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 b="1">
                <a:solidFill>
                  <a:srgbClr val="0070C0"/>
                </a:solidFill>
                <a:latin typeface="Calibri" pitchFamily="34" charset="0"/>
              </a:rPr>
              <a:t>Θετικά</a:t>
            </a:r>
            <a:r>
              <a:rPr lang="el-GR" sz="2200">
                <a:latin typeface="Calibri" pitchFamily="34" charset="0"/>
              </a:rPr>
              <a:t> από την ‘συνεργασία μεταξύ των υπαλλήλων’ (</a:t>
            </a:r>
            <a:r>
              <a:rPr lang="en-US" sz="2200">
                <a:latin typeface="Calibri" pitchFamily="34" charset="0"/>
              </a:rPr>
              <a:t>coop2)</a:t>
            </a:r>
          </a:p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200">
                <a:latin typeface="Calibri" pitchFamily="34" charset="0"/>
              </a:rPr>
              <a:t>Επιπλέον, </a:t>
            </a:r>
            <a:r>
              <a:rPr lang="el-GR" sz="2200" b="1">
                <a:solidFill>
                  <a:srgbClr val="C00000"/>
                </a:solidFill>
                <a:latin typeface="Calibri" pitchFamily="34" charset="0"/>
              </a:rPr>
              <a:t>υποτίθεται</a:t>
            </a:r>
            <a:r>
              <a:rPr lang="el-GR" sz="2200">
                <a:latin typeface="Calibri" pitchFamily="34" charset="0"/>
              </a:rPr>
              <a:t> ότι η παραπάνω σχέση επηρεάζεται από:</a:t>
            </a:r>
          </a:p>
          <a:p>
            <a:pPr marL="762000" lvl="1" indent="-2794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>
                <a:latin typeface="Calibri" pitchFamily="34" charset="0"/>
              </a:rPr>
              <a:t>Το ιδιοκτησιακό καθεστώς (Δημόσια επιχείρηση, Ιδιωτική επιχείρηση) </a:t>
            </a:r>
            <a:r>
              <a:rPr lang="en-US" sz="2200">
                <a:latin typeface="Calibri" pitchFamily="34" charset="0"/>
              </a:rPr>
              <a:t>(type)</a:t>
            </a:r>
            <a:endParaRPr lang="el-GR" sz="2200">
              <a:latin typeface="Calibri" pitchFamily="34" charset="0"/>
            </a:endParaRPr>
          </a:p>
          <a:p>
            <a:pPr marL="762000" lvl="1" indent="-2794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>
                <a:latin typeface="Calibri" pitchFamily="34" charset="0"/>
              </a:rPr>
              <a:t>Το μέγεθος της επιχείρησης σε εργαζομένους </a:t>
            </a:r>
            <a:r>
              <a:rPr lang="en-US" sz="2200">
                <a:latin typeface="Calibri" pitchFamily="34" charset="0"/>
              </a:rPr>
              <a:t>(size)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AE804-AB3B-48BA-B9E8-BECB9C739401}" type="slidenum">
              <a:rPr lang="el-GR" smtClean="0">
                <a:latin typeface="Calibri" pitchFamily="34" charset="0"/>
              </a:rPr>
              <a:pPr>
                <a:defRPr/>
              </a:pPr>
              <a:t>63</a:t>
            </a:fld>
            <a:endParaRPr lang="el-GR">
              <a:latin typeface="Calibri" pitchFamily="34" charset="0"/>
            </a:endParaRPr>
          </a:p>
        </p:txBody>
      </p:sp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107950" y="2625725"/>
          <a:ext cx="8891588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Visio" r:id="rId3" imgW="5950488" imgH="1838970" progId="Visio.Drawing.11">
                  <p:embed/>
                </p:oleObj>
              </mc:Choice>
              <mc:Fallback>
                <p:oleObj name="Visio" r:id="rId3" imgW="5950488" imgH="1838970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625725"/>
                        <a:ext cx="8891588" cy="274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Παλινδρόμηση με το </a:t>
            </a:r>
            <a:r>
              <a:rPr lang="en-US" b="1">
                <a:solidFill>
                  <a:srgbClr val="7B9899"/>
                </a:solidFill>
                <a:latin typeface="Calibri" pitchFamily="34" charset="0"/>
              </a:rPr>
              <a:t>SPSS</a:t>
            </a:r>
            <a:br>
              <a:rPr lang="el-GR" b="1">
                <a:solidFill>
                  <a:srgbClr val="7B9899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Παράδειγμα 1: 2/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8</a:t>
            </a:r>
            <a:endParaRPr lang="el-GR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5489575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200">
                <a:latin typeface="Calibri" pitchFamily="34" charset="0"/>
              </a:rPr>
              <a:t>Για να δούμε αν ισχύουν οι υποθέσεις, πρέπει να εκτιμήσουμε τη συνάρτηση αυτή, και να ελέγξουμε κατά πόσον οι συντελεστές παλινδρομήσεως έχουν το </a:t>
            </a:r>
            <a:r>
              <a:rPr lang="el-GR" sz="2200" b="1" i="1">
                <a:solidFill>
                  <a:srgbClr val="C00000"/>
                </a:solidFill>
                <a:latin typeface="Calibri" pitchFamily="34" charset="0"/>
              </a:rPr>
              <a:t>αναμενόμενο πρόσημο </a:t>
            </a:r>
            <a:r>
              <a:rPr lang="el-GR" sz="2200">
                <a:latin typeface="Calibri" pitchFamily="34" charset="0"/>
              </a:rPr>
              <a:t>και αν είναι </a:t>
            </a:r>
            <a:r>
              <a:rPr lang="el-GR" sz="2200" b="1" i="1">
                <a:solidFill>
                  <a:srgbClr val="C00000"/>
                </a:solidFill>
                <a:latin typeface="Calibri" pitchFamily="34" charset="0"/>
              </a:rPr>
              <a:t>σημαντικές</a:t>
            </a:r>
            <a:r>
              <a:rPr lang="el-GR" sz="2200">
                <a:latin typeface="Calibri" pitchFamily="34" charset="0"/>
              </a:rPr>
              <a:t>.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0" y="1484313"/>
            <a:ext cx="89646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200">
                <a:latin typeface="Calibri" pitchFamily="34" charset="0"/>
              </a:rPr>
              <a:t>Σύμφωνα με τα παραπάνω, η </a:t>
            </a:r>
            <a:r>
              <a:rPr lang="el-GR" sz="2200" b="1" i="1">
                <a:solidFill>
                  <a:srgbClr val="C00000"/>
                </a:solidFill>
                <a:latin typeface="Calibri" pitchFamily="34" charset="0"/>
              </a:rPr>
              <a:t>συνάρτηση</a:t>
            </a:r>
            <a:r>
              <a:rPr lang="el-GR" sz="2200">
                <a:latin typeface="Calibri" pitchFamily="34" charset="0"/>
              </a:rPr>
              <a:t> ‘αποτελεσματικότητας μιας επιχείρησης’ είναι η εξής:.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0FD1D-5AC0-4258-9F98-04CA289A96D2}" type="slidenum">
              <a:rPr lang="el-GR" smtClean="0">
                <a:latin typeface="Calibri" pitchFamily="34" charset="0"/>
              </a:rPr>
              <a:pPr>
                <a:defRPr/>
              </a:pPr>
              <a:t>64</a:t>
            </a:fld>
            <a:endParaRPr lang="el-GR">
              <a:latin typeface="Calibri" pitchFamily="34" charset="0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Παλινδρόμηση με το </a:t>
            </a:r>
            <a:r>
              <a:rPr lang="en-US" b="1">
                <a:solidFill>
                  <a:srgbClr val="7B9899"/>
                </a:solidFill>
                <a:latin typeface="Calibri" pitchFamily="34" charset="0"/>
              </a:rPr>
              <a:t>SPSS</a:t>
            </a:r>
            <a:br>
              <a:rPr lang="el-GR" b="1">
                <a:solidFill>
                  <a:srgbClr val="7B9899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Παράδειγμα 1: 3/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8</a:t>
            </a:r>
            <a:endParaRPr lang="el-GR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76200" y="1916113"/>
            <a:ext cx="51435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100">
                <a:latin typeface="Calibri" pitchFamily="34" charset="0"/>
              </a:rPr>
              <a:t>Εισάγουμε την εξαρτημένη μεταβλητή </a:t>
            </a:r>
            <a:r>
              <a:rPr lang="en-US" sz="2100">
                <a:latin typeface="Calibri" pitchFamily="34" charset="0"/>
              </a:rPr>
              <a:t>(eff)</a:t>
            </a:r>
            <a:r>
              <a:rPr lang="el-GR" sz="2100">
                <a:latin typeface="Calibri" pitchFamily="34" charset="0"/>
              </a:rPr>
              <a:t> </a:t>
            </a:r>
            <a:endParaRPr lang="en-US" sz="21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100">
                <a:latin typeface="Calibri" pitchFamily="34" charset="0"/>
              </a:rPr>
              <a:t>Εισάγουμε τις ανεξάρτητες μεταβλητές (</a:t>
            </a:r>
            <a:r>
              <a:rPr lang="en-US" sz="2100">
                <a:latin typeface="Calibri" pitchFamily="34" charset="0"/>
              </a:rPr>
              <a:t>type, size, att1, att2, beh3, coop1, coop2).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100">
                <a:latin typeface="Calibri" pitchFamily="34" charset="0"/>
              </a:rPr>
              <a:t>Η σειρά εισαγωγής δεν έχει σημασία</a:t>
            </a:r>
            <a:endParaRPr lang="en-US" sz="21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100">
                <a:latin typeface="Calibri" pitchFamily="34" charset="0"/>
              </a:rPr>
              <a:t>Επιλέγουμε </a:t>
            </a:r>
            <a:r>
              <a:rPr lang="en-US" sz="2100">
                <a:latin typeface="Calibri" pitchFamily="34" charset="0"/>
              </a:rPr>
              <a:t>Method: Enter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100">
                <a:latin typeface="Calibri" pitchFamily="34" charset="0"/>
              </a:rPr>
              <a:t>Με το ‘</a:t>
            </a:r>
            <a:r>
              <a:rPr lang="en-US" sz="2100">
                <a:latin typeface="Calibri" pitchFamily="34" charset="0"/>
              </a:rPr>
              <a:t>Plots’ </a:t>
            </a:r>
            <a:r>
              <a:rPr lang="el-GR" sz="2100">
                <a:latin typeface="Calibri" pitchFamily="34" charset="0"/>
              </a:rPr>
              <a:t>μπορούμε να ζητήσουμε και άλλες πληροφορίες για την παλινδρόμηση, π.χ., να ζητήσουμε να γίνει το </a:t>
            </a:r>
            <a:r>
              <a:rPr lang="en-US" sz="2100">
                <a:latin typeface="Calibri" pitchFamily="34" charset="0"/>
              </a:rPr>
              <a:t>Histogram </a:t>
            </a:r>
            <a:r>
              <a:rPr lang="el-GR" sz="2100">
                <a:latin typeface="Calibri" pitchFamily="34" charset="0"/>
              </a:rPr>
              <a:t>των καταλοίπων και το </a:t>
            </a:r>
            <a:r>
              <a:rPr lang="en-US" sz="2100">
                <a:latin typeface="Calibri" pitchFamily="34" charset="0"/>
              </a:rPr>
              <a:t>Normal probability plot </a:t>
            </a:r>
            <a:r>
              <a:rPr lang="el-GR" sz="2100">
                <a:latin typeface="Calibri" pitchFamily="34" charset="0"/>
              </a:rPr>
              <a:t>(παρόμοιο με το </a:t>
            </a:r>
            <a:r>
              <a:rPr lang="en-US" sz="2100">
                <a:latin typeface="Calibri" pitchFamily="34" charset="0"/>
              </a:rPr>
              <a:t>Q-Q),</a:t>
            </a:r>
            <a:r>
              <a:rPr lang="el-GR" sz="2100">
                <a:latin typeface="Calibri" pitchFamily="34" charset="0"/>
              </a:rPr>
              <a:t> για να δούμε αν αυτά ακολουθούν την κανονική κατανομή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71438" y="1412875"/>
            <a:ext cx="4860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1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100">
                <a:latin typeface="Calibri" pitchFamily="34" charset="0"/>
              </a:rPr>
              <a:t>: </a:t>
            </a:r>
            <a:r>
              <a:rPr lang="en-US" sz="2100">
                <a:latin typeface="Calibri" pitchFamily="34" charset="0"/>
              </a:rPr>
              <a:t>Analyze </a:t>
            </a:r>
            <a:r>
              <a:rPr lang="en-US" sz="2100">
                <a:latin typeface="Calibri" pitchFamily="34" charset="0"/>
                <a:sym typeface="Symbol" pitchFamily="18" charset="2"/>
              </a:rPr>
              <a:t> Regression  Linear</a:t>
            </a:r>
            <a:endParaRPr lang="el-GR" sz="2100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443038"/>
            <a:ext cx="3570287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141788"/>
            <a:ext cx="34925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EA20-4BEA-4C1D-96C8-40B43D44438F}" type="slidenum">
              <a:rPr lang="el-GR" smtClean="0">
                <a:latin typeface="Calibri" pitchFamily="34" charset="0"/>
              </a:rPr>
              <a:pPr>
                <a:defRPr/>
              </a:pPr>
              <a:t>65</a:t>
            </a:fld>
            <a:endParaRPr lang="el-GR">
              <a:latin typeface="Calibri" pitchFamily="34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Παλινδρόμηση με το </a:t>
            </a:r>
            <a:r>
              <a:rPr lang="en-US" b="1">
                <a:solidFill>
                  <a:srgbClr val="7B9899"/>
                </a:solidFill>
                <a:latin typeface="Calibri" pitchFamily="34" charset="0"/>
              </a:rPr>
              <a:t>SPSS</a:t>
            </a:r>
            <a:br>
              <a:rPr lang="el-GR" b="1">
                <a:solidFill>
                  <a:srgbClr val="7B9899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Παράδειγμα 1: 4/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8</a:t>
            </a:r>
            <a:endParaRPr lang="el-GR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70050"/>
            <a:ext cx="36004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05138"/>
            <a:ext cx="475297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491038"/>
            <a:ext cx="48244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5003800" y="1846263"/>
            <a:ext cx="4140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Ο συντελεστής προσδιορισμού </a:t>
            </a:r>
            <a:r>
              <a:rPr lang="en-US" sz="2000">
                <a:latin typeface="Calibri" pitchFamily="34" charset="0"/>
              </a:rPr>
              <a:t>R Square </a:t>
            </a:r>
            <a:r>
              <a:rPr lang="el-GR" sz="2000">
                <a:latin typeface="Calibri" pitchFamily="34" charset="0"/>
              </a:rPr>
              <a:t>= 0,448 φαίνεται σχετικά καλός για ‘διαστρωματικά’ στοιχεία.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Ο συντελεστής αυτός είναι σημαντικός, αφού από τον Πίνακα </a:t>
            </a:r>
            <a:r>
              <a:rPr lang="en-US" sz="2000">
                <a:latin typeface="Calibri" pitchFamily="34" charset="0"/>
              </a:rPr>
              <a:t>ANOVA </a:t>
            </a:r>
            <a:r>
              <a:rPr lang="el-GR" sz="2000">
                <a:latin typeface="Calibri" pitchFamily="34" charset="0"/>
              </a:rPr>
              <a:t>το </a:t>
            </a:r>
            <a:r>
              <a:rPr lang="en-US" sz="2000">
                <a:latin typeface="Calibri" pitchFamily="34" charset="0"/>
              </a:rPr>
              <a:t>sig=0,000 </a:t>
            </a:r>
            <a:r>
              <a:rPr lang="el-GR" sz="2000">
                <a:latin typeface="Calibri" pitchFamily="34" charset="0"/>
              </a:rPr>
              <a:t>του στατιστικού </a:t>
            </a:r>
            <a:r>
              <a:rPr lang="en-US" sz="2000">
                <a:latin typeface="Calibri" pitchFamily="34" charset="0"/>
              </a:rPr>
              <a:t>F </a:t>
            </a:r>
            <a:r>
              <a:rPr lang="el-GR" sz="2000">
                <a:latin typeface="Calibri" pitchFamily="34" charset="0"/>
              </a:rPr>
              <a:t>είναι μικρότερο του 0,05</a:t>
            </a:r>
          </a:p>
        </p:txBody>
      </p:sp>
      <p:sp>
        <p:nvSpPr>
          <p:cNvPr id="35848" name="Rectangle 12"/>
          <p:cNvSpPr>
            <a:spLocks noChangeArrowheads="1"/>
          </p:cNvSpPr>
          <p:nvPr/>
        </p:nvSpPr>
        <p:spPr bwMode="auto">
          <a:xfrm>
            <a:off x="179388" y="1268413"/>
            <a:ext cx="7416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Αποτελέσματα εκτίμησης γραμμής παλινδρομήσεως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FCC3-475A-4D5B-BB4A-9410D690E561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Παλινδρόμηση με το </a:t>
            </a:r>
            <a:r>
              <a:rPr lang="en-US" b="1">
                <a:solidFill>
                  <a:srgbClr val="7B9899"/>
                </a:solidFill>
                <a:latin typeface="Calibri" pitchFamily="34" charset="0"/>
              </a:rPr>
              <a:t>SPSS</a:t>
            </a:r>
            <a:br>
              <a:rPr lang="el-GR" b="1">
                <a:solidFill>
                  <a:srgbClr val="7B9899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Παράδειγμα 1: 5/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8</a:t>
            </a:r>
            <a:endParaRPr lang="el-GR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974975"/>
            <a:ext cx="4500562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900363"/>
            <a:ext cx="35988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211138" y="1412875"/>
            <a:ext cx="86820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Αποτελέσματα ελέγχων των καταλοίπων</a:t>
            </a:r>
            <a:endParaRPr lang="en-US" sz="20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Και τα δύο σχήματα υποστηρίζουν ότι τα κατάλοιπα ακολουθούν την κανονική κατανομή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Συνεπώς, μπορούμε να προχωρήσουμε στην ανάλυση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CFA2F-0213-4AB8-B2CE-EA306DEEDFC2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Παλινδρόμηση με το </a:t>
            </a:r>
            <a:r>
              <a:rPr lang="en-US" b="1">
                <a:solidFill>
                  <a:srgbClr val="7B9899"/>
                </a:solidFill>
                <a:latin typeface="Calibri" pitchFamily="34" charset="0"/>
              </a:rPr>
              <a:t>SPSS</a:t>
            </a:r>
            <a:br>
              <a:rPr lang="el-GR" b="1">
                <a:solidFill>
                  <a:srgbClr val="7B9899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Παράδειγμα 1: 6/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8</a:t>
            </a:r>
            <a:endParaRPr lang="el-GR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14843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Ανάλυση Παλινδρόμησης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Οι εκτιμημένοι συντελεστές Β των μεταβλητών  </a:t>
            </a:r>
            <a:r>
              <a:rPr lang="en-US" sz="2000">
                <a:latin typeface="Calibri" pitchFamily="34" charset="0"/>
              </a:rPr>
              <a:t>type, att1, att2, beh3, coop1 </a:t>
            </a:r>
            <a:r>
              <a:rPr lang="el-GR" sz="2000">
                <a:latin typeface="Calibri" pitchFamily="34" charset="0"/>
              </a:rPr>
              <a:t>και </a:t>
            </a:r>
            <a:r>
              <a:rPr lang="en-US" sz="2000">
                <a:latin typeface="Calibri" pitchFamily="34" charset="0"/>
              </a:rPr>
              <a:t>coop2 </a:t>
            </a:r>
            <a:r>
              <a:rPr lang="el-GR" sz="2000">
                <a:latin typeface="Calibri" pitchFamily="34" charset="0"/>
              </a:rPr>
              <a:t>είναι σημαντικοί,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αφού για όλους αυτούς ισχύει ότι </a:t>
            </a:r>
            <a:r>
              <a:rPr lang="en-US" sz="2000">
                <a:latin typeface="Calibri" pitchFamily="34" charset="0"/>
              </a:rPr>
              <a:t>sig &lt; 0,05</a:t>
            </a:r>
            <a:r>
              <a:rPr lang="el-GR" sz="2000">
                <a:latin typeface="Calibri" pitchFamily="34" charset="0"/>
              </a:rPr>
              <a:t> (ή αλλιώς, αφού το αντίστοιχο στατιστικό |</a:t>
            </a:r>
            <a:r>
              <a:rPr lang="en-US" sz="2000">
                <a:latin typeface="Calibri" pitchFamily="34" charset="0"/>
              </a:rPr>
              <a:t>t</a:t>
            </a:r>
            <a:r>
              <a:rPr lang="el-GR" sz="2000">
                <a:latin typeface="Calibri" pitchFamily="34" charset="0"/>
              </a:rPr>
              <a:t>|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είναι μεγαλύτερο από 1,96).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Ο εκτιμημένος συντελεστής της μεταβλητής </a:t>
            </a:r>
            <a:r>
              <a:rPr lang="en-US" sz="2000">
                <a:latin typeface="Calibri" pitchFamily="34" charset="0"/>
              </a:rPr>
              <a:t>size </a:t>
            </a:r>
            <a:r>
              <a:rPr lang="el-GR" sz="2000">
                <a:latin typeface="Calibri" pitchFamily="34" charset="0"/>
              </a:rPr>
              <a:t>δεν είναι σημαντικός (δηλαδή στην ουσία αυτός ισούται με μηδέν), αφού </a:t>
            </a:r>
            <a:r>
              <a:rPr lang="en-US" sz="2000">
                <a:latin typeface="Calibri" pitchFamily="34" charset="0"/>
              </a:rPr>
              <a:t>sig </a:t>
            </a:r>
            <a:r>
              <a:rPr lang="el-GR" sz="2000">
                <a:latin typeface="Calibri" pitchFamily="34" charset="0"/>
              </a:rPr>
              <a:t>= 0,349 &gt;</a:t>
            </a:r>
            <a:r>
              <a:rPr lang="en-US" sz="2000">
                <a:latin typeface="Calibri" pitchFamily="34" charset="0"/>
              </a:rPr>
              <a:t> 0,05</a:t>
            </a:r>
            <a:r>
              <a:rPr lang="el-GR" sz="2000">
                <a:latin typeface="Calibri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Οι σημαντικοί εκτιμημένοι συντελεστές </a:t>
            </a:r>
            <a:r>
              <a:rPr lang="en-US" sz="2000">
                <a:latin typeface="Calibri" pitchFamily="34" charset="0"/>
              </a:rPr>
              <a:t>B </a:t>
            </a:r>
            <a:r>
              <a:rPr lang="el-GR" sz="2000">
                <a:latin typeface="Calibri" pitchFamily="34" charset="0"/>
              </a:rPr>
              <a:t>της παλινδρόμησης (</a:t>
            </a:r>
            <a:r>
              <a:rPr lang="en-US" sz="2000">
                <a:latin typeface="Calibri" pitchFamily="34" charset="0"/>
              </a:rPr>
              <a:t>Unstandardized Coefficients) </a:t>
            </a:r>
            <a:r>
              <a:rPr lang="el-GR" sz="2000">
                <a:latin typeface="Calibri" pitchFamily="34" charset="0"/>
              </a:rPr>
              <a:t>έχουν το αναμενόμενο πρόσημο. </a:t>
            </a:r>
            <a:endParaRPr lang="en-US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Η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εκτιμημένη εξίσωση</a:t>
            </a:r>
            <a:r>
              <a:rPr lang="el-GR" sz="2000">
                <a:latin typeface="Calibri" pitchFamily="34" charset="0"/>
              </a:rPr>
              <a:t>, η οποία μπορεί να χρησιμοποιηθεί σε προβλέψεις της εξαρτημένης μεταβλητής για δοσμένες τιμές των ανεξάρτητων μεταβλητών, γράφεται: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l-GR" sz="2000">
              <a:latin typeface="Calibri" pitchFamily="34" charset="0"/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50825" y="5373688"/>
          <a:ext cx="87137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Εξίσωση" r:id="rId3" imgW="6832440" imgH="241200" progId="Equation.3">
                  <p:embed/>
                </p:oleObj>
              </mc:Choice>
              <mc:Fallback>
                <p:oleObj name="Εξίσωση" r:id="rId3" imgW="68324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73688"/>
                        <a:ext cx="871378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07950" y="5738813"/>
            <a:ext cx="8856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>
                <a:latin typeface="Calibri" pitchFamily="34" charset="0"/>
              </a:rPr>
              <a:t>Η μεταβλητή </a:t>
            </a:r>
            <a:r>
              <a:rPr lang="en-US" sz="2000">
                <a:latin typeface="Calibri" pitchFamily="34" charset="0"/>
              </a:rPr>
              <a:t>size </a:t>
            </a:r>
            <a:r>
              <a:rPr lang="el-GR" sz="2000">
                <a:latin typeface="Calibri" pitchFamily="34" charset="0"/>
              </a:rPr>
              <a:t>δεν υπάρχει στην εκτιμημένη συνάρτηση επειδή ο συντελεστής της είναι μη σημαντικός.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8C452-4193-4ED6-A889-69C2E6C59E1E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Παλινδρόμηση με το </a:t>
            </a:r>
            <a:r>
              <a:rPr lang="en-US" b="1">
                <a:solidFill>
                  <a:srgbClr val="7B9899"/>
                </a:solidFill>
                <a:latin typeface="Calibri" pitchFamily="34" charset="0"/>
              </a:rPr>
              <a:t>SPSS</a:t>
            </a:r>
            <a:br>
              <a:rPr lang="el-GR" b="1">
                <a:solidFill>
                  <a:srgbClr val="7B9899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Παράδειγμα 1: 7/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8</a:t>
            </a:r>
            <a:endParaRPr lang="el-GR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Το μέγεθος (σε απόλυτες τιμές) των εκτιμημένων συντελεστών </a:t>
            </a:r>
            <a:r>
              <a:rPr lang="en-US" sz="2000" dirty="0">
                <a:latin typeface="Calibri" pitchFamily="34" charset="0"/>
              </a:rPr>
              <a:t>Beta </a:t>
            </a:r>
            <a:r>
              <a:rPr lang="el-GR" sz="2000" dirty="0">
                <a:latin typeface="Calibri" pitchFamily="34" charset="0"/>
              </a:rPr>
              <a:t>της παλινδρόμησης (</a:t>
            </a:r>
            <a:r>
              <a:rPr lang="en-US" sz="2000" dirty="0">
                <a:latin typeface="Calibri" pitchFamily="34" charset="0"/>
              </a:rPr>
              <a:t>Standardized Coefficients)</a:t>
            </a:r>
            <a:r>
              <a:rPr lang="el-GR" sz="2000" dirty="0">
                <a:latin typeface="Calibri" pitchFamily="34" charset="0"/>
              </a:rPr>
              <a:t> υποδεικνύει ποια από τις ανεξάρτητες μεταβλητές έχει τη </a:t>
            </a: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μεγαλύτερη επιρροή </a:t>
            </a:r>
            <a:r>
              <a:rPr lang="el-GR" sz="2000" dirty="0">
                <a:latin typeface="Calibri" pitchFamily="34" charset="0"/>
              </a:rPr>
              <a:t>στην εξαρτημένη μεταβλητή. Στο παράδειγμα: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Τη μεγαλύτερη επιρροή έχει η μεταβλητή </a:t>
            </a:r>
            <a:r>
              <a:rPr lang="en-US" sz="2000" dirty="0">
                <a:latin typeface="Calibri" pitchFamily="34" charset="0"/>
              </a:rPr>
              <a:t>att1 (</a:t>
            </a:r>
            <a:r>
              <a:rPr lang="el-GR" sz="2000" dirty="0">
                <a:latin typeface="Calibri" pitchFamily="34" charset="0"/>
              </a:rPr>
              <a:t>ικανοποίηση των εργαζομένων από την εργασία τους</a:t>
            </a:r>
            <a:r>
              <a:rPr lang="en-US" sz="2000" dirty="0">
                <a:latin typeface="Calibri" pitchFamily="34" charset="0"/>
              </a:rPr>
              <a:t>)</a:t>
            </a:r>
            <a:r>
              <a:rPr lang="el-GR" sz="2000" dirty="0">
                <a:latin typeface="Calibri" pitchFamily="34" charset="0"/>
              </a:rPr>
              <a:t>.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Ακολουθούν οι μεταβλητές </a:t>
            </a:r>
            <a:r>
              <a:rPr lang="en-US" sz="2000" dirty="0">
                <a:latin typeface="Calibri" pitchFamily="34" charset="0"/>
              </a:rPr>
              <a:t>type</a:t>
            </a:r>
            <a:r>
              <a:rPr lang="el-GR" sz="2000" dirty="0">
                <a:latin typeface="Calibri" pitchFamily="34" charset="0"/>
              </a:rPr>
              <a:t> (Δημόσια επιχείρηση, Ιδιωτική επιχείρηση), </a:t>
            </a:r>
            <a:r>
              <a:rPr lang="en-US" sz="2000" dirty="0" err="1">
                <a:latin typeface="Calibri" pitchFamily="34" charset="0"/>
              </a:rPr>
              <a:t>att</a:t>
            </a:r>
            <a:r>
              <a:rPr lang="el-GR" sz="2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 (</a:t>
            </a:r>
            <a:r>
              <a:rPr lang="el-GR" sz="2000" dirty="0">
                <a:latin typeface="Calibri" pitchFamily="34" charset="0"/>
              </a:rPr>
              <a:t>αφοσίωση των εργαζομένων στην επιχείρηση</a:t>
            </a:r>
            <a:r>
              <a:rPr lang="en-US" sz="2000" dirty="0">
                <a:latin typeface="Calibri" pitchFamily="34" charset="0"/>
              </a:rPr>
              <a:t>),  coop1 (</a:t>
            </a:r>
            <a:r>
              <a:rPr lang="el-GR" sz="2000" dirty="0">
                <a:latin typeface="Calibri" pitchFamily="34" charset="0"/>
              </a:rPr>
              <a:t>συνεργασία των εργαζομένων με τον άμεσο προϊστάμενό τους</a:t>
            </a:r>
            <a:r>
              <a:rPr lang="en-US" sz="2000" dirty="0">
                <a:latin typeface="Calibri" pitchFamily="34" charset="0"/>
              </a:rPr>
              <a:t>, coop2 (</a:t>
            </a:r>
            <a:r>
              <a:rPr lang="el-GR" sz="2000" dirty="0">
                <a:latin typeface="Calibri" pitchFamily="34" charset="0"/>
              </a:rPr>
              <a:t>συνεργασία μεταξύ των υπαλλήλων</a:t>
            </a:r>
            <a:r>
              <a:rPr lang="en-US" sz="2000" dirty="0">
                <a:latin typeface="Calibri" pitchFamily="34" charset="0"/>
              </a:rPr>
              <a:t>), </a:t>
            </a:r>
            <a:r>
              <a:rPr lang="el-GR" sz="2000" dirty="0">
                <a:latin typeface="Calibri" pitchFamily="34" charset="0"/>
              </a:rPr>
              <a:t>και </a:t>
            </a:r>
            <a:r>
              <a:rPr lang="en-US" sz="2000" dirty="0">
                <a:latin typeface="Calibri" pitchFamily="34" charset="0"/>
              </a:rPr>
              <a:t>beh3</a:t>
            </a:r>
            <a:r>
              <a:rPr lang="el-GR" sz="2000" dirty="0">
                <a:latin typeface="Calibri" pitchFamily="34" charset="0"/>
              </a:rPr>
              <a:t> (μέσο αριθμό αντιδικιών με τη Διοίκηση).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Ειδικότερα, επειδή το πρόσημο του συντελεστή </a:t>
            </a:r>
            <a:r>
              <a:rPr lang="en-US" sz="2000" dirty="0">
                <a:latin typeface="Calibri" pitchFamily="34" charset="0"/>
              </a:rPr>
              <a:t>type</a:t>
            </a:r>
            <a:r>
              <a:rPr lang="el-GR" sz="2000" dirty="0">
                <a:latin typeface="Calibri" pitchFamily="34" charset="0"/>
              </a:rPr>
              <a:t> (Δημόσια επιχείρηση, Ιδιωτική επιχείρηση) είναι θετικό έπεται ότι οι ιδιωτικές επιχειρήσεις είναι πιο αποτελεσματικές από τις δημόσιες επιχειρήσεις.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l-GR" sz="2000" dirty="0">
                <a:latin typeface="Calibri" pitchFamily="34" charset="0"/>
              </a:rPr>
              <a:t>Επιπλέον, επειδή το πρόσημο του συντελεστή της </a:t>
            </a:r>
            <a:r>
              <a:rPr lang="en-US" sz="2000" dirty="0">
                <a:latin typeface="Calibri" pitchFamily="34" charset="0"/>
              </a:rPr>
              <a:t>beh3 </a:t>
            </a:r>
            <a:r>
              <a:rPr lang="el-GR" sz="2000" dirty="0">
                <a:latin typeface="Calibri" pitchFamily="34" charset="0"/>
              </a:rPr>
              <a:t>είναι αρνητικό, έπεται ότι όσο αυξάνουν οι αντιδικίες των εργαζομένων με τη Διοίκηση τόσο πέφτει η αποδοτικότητα της επιχείρησης.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DC8A9-5FD3-4C36-82D6-A6BAA4B21535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  <p:sp>
        <p:nvSpPr>
          <p:cNvPr id="13318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/>
          <a:lstStyle/>
          <a:p>
            <a:pPr eaLnBrk="1" hangingPunct="1"/>
            <a:r>
              <a:rPr lang="el-GR" b="1">
                <a:solidFill>
                  <a:srgbClr val="7B9899"/>
                </a:solidFill>
                <a:latin typeface="Calibri" pitchFamily="34" charset="0"/>
              </a:rPr>
              <a:t>Παλινδρόμηση με το </a:t>
            </a:r>
            <a:r>
              <a:rPr lang="en-US" b="1">
                <a:solidFill>
                  <a:srgbClr val="7B9899"/>
                </a:solidFill>
                <a:latin typeface="Calibri" pitchFamily="34" charset="0"/>
              </a:rPr>
              <a:t>SPSS</a:t>
            </a:r>
            <a:br>
              <a:rPr lang="el-GR" b="1">
                <a:solidFill>
                  <a:srgbClr val="7B9899"/>
                </a:solidFill>
                <a:latin typeface="Calibri" pitchFamily="34" charset="0"/>
              </a:rPr>
            </a:b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Παράδειγμα 1: 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8/8</a:t>
            </a:r>
            <a:endParaRPr lang="el-GR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Προβλέψεις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(forecasts)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dirty="0">
                <a:latin typeface="Calibri" pitchFamily="34" charset="0"/>
              </a:rPr>
              <a:t>Η εκτιμημένη συνάρτηση μπορεί να χρησιμοποιηθεί για την πρόβλεψη τιμών της αποτελεσματικότητας: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l-GR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dirty="0">
                <a:latin typeface="Calibri" pitchFamily="34" charset="0"/>
              </a:rPr>
              <a:t>Έστω ότι μια ιδιωτική επιχείρηση </a:t>
            </a:r>
            <a:r>
              <a:rPr lang="en-US" sz="2000" dirty="0">
                <a:latin typeface="Calibri" pitchFamily="34" charset="0"/>
              </a:rPr>
              <a:t>(type = 2) </a:t>
            </a:r>
            <a:r>
              <a:rPr lang="el-GR" sz="2000" dirty="0">
                <a:latin typeface="Calibri" pitchFamily="34" charset="0"/>
              </a:rPr>
              <a:t>πιστεύει ότι οι εργαζόμενοι βρίσκονται στα εξής επίπεδα ως προς </a:t>
            </a:r>
            <a:r>
              <a:rPr lang="en-US" sz="2000" dirty="0">
                <a:latin typeface="Calibri" pitchFamily="34" charset="0"/>
              </a:rPr>
              <a:t>att1=3, att2=3, </a:t>
            </a:r>
            <a:r>
              <a:rPr lang="en-US" sz="2000" dirty="0" err="1">
                <a:latin typeface="Calibri" pitchFamily="34" charset="0"/>
              </a:rPr>
              <a:t>beh</a:t>
            </a:r>
            <a:r>
              <a:rPr lang="en-US" sz="2000" dirty="0">
                <a:latin typeface="Calibri" pitchFamily="34" charset="0"/>
              </a:rPr>
              <a:t>=2, coop1=3 </a:t>
            </a:r>
            <a:r>
              <a:rPr lang="el-GR" sz="2000" dirty="0">
                <a:latin typeface="Calibri" pitchFamily="34" charset="0"/>
              </a:rPr>
              <a:t>και </a:t>
            </a:r>
            <a:r>
              <a:rPr lang="en-US" sz="2000" dirty="0">
                <a:latin typeface="Calibri" pitchFamily="34" charset="0"/>
              </a:rPr>
              <a:t>coop=3. </a:t>
            </a:r>
            <a:endParaRPr lang="el-GR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dirty="0">
                <a:latin typeface="Calibri" pitchFamily="34" charset="0"/>
              </a:rPr>
              <a:t>Θέλει να προβλέψει κατά πόσο θα βελτιωθεί το επίπεδο αποτελεσματικότητας της επιχείρησης στην περίπτωση που κατορθώσει να έχει </a:t>
            </a:r>
            <a:r>
              <a:rPr lang="en-US" sz="2000" dirty="0">
                <a:latin typeface="Calibri" pitchFamily="34" charset="0"/>
              </a:rPr>
              <a:t>att1=</a:t>
            </a:r>
            <a:r>
              <a:rPr lang="el-GR" sz="2000" dirty="0">
                <a:latin typeface="Calibri" pitchFamily="34" charset="0"/>
              </a:rPr>
              <a:t>4</a:t>
            </a:r>
            <a:r>
              <a:rPr lang="en-US" sz="2000" dirty="0">
                <a:latin typeface="Calibri" pitchFamily="34" charset="0"/>
              </a:rPr>
              <a:t>, att2=</a:t>
            </a:r>
            <a:r>
              <a:rPr lang="el-GR" sz="2000" dirty="0">
                <a:latin typeface="Calibri" pitchFamily="34" charset="0"/>
              </a:rPr>
              <a:t>4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beh</a:t>
            </a:r>
            <a:r>
              <a:rPr lang="en-US" sz="2000" dirty="0">
                <a:latin typeface="Calibri" pitchFamily="34" charset="0"/>
              </a:rPr>
              <a:t>=</a:t>
            </a:r>
            <a:r>
              <a:rPr lang="el-GR" sz="2000" dirty="0">
                <a:latin typeface="Calibri" pitchFamily="34" charset="0"/>
              </a:rPr>
              <a:t>1</a:t>
            </a:r>
            <a:r>
              <a:rPr lang="en-US" sz="2000" dirty="0">
                <a:latin typeface="Calibri" pitchFamily="34" charset="0"/>
              </a:rPr>
              <a:t>, coop1=</a:t>
            </a:r>
            <a:r>
              <a:rPr lang="el-GR" sz="2000" dirty="0">
                <a:latin typeface="Calibri" pitchFamily="34" charset="0"/>
              </a:rPr>
              <a:t>4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και </a:t>
            </a:r>
            <a:r>
              <a:rPr lang="en-US" sz="2000" dirty="0">
                <a:latin typeface="Calibri" pitchFamily="34" charset="0"/>
              </a:rPr>
              <a:t>coop=</a:t>
            </a:r>
            <a:r>
              <a:rPr lang="el-GR" sz="2000" dirty="0">
                <a:latin typeface="Calibri" pitchFamily="34" charset="0"/>
              </a:rPr>
              <a:t>4</a:t>
            </a:r>
            <a:r>
              <a:rPr lang="en-US" sz="2000" dirty="0">
                <a:latin typeface="Calibri" pitchFamily="34" charset="0"/>
              </a:rPr>
              <a:t>. </a:t>
            </a:r>
            <a:endParaRPr lang="el-GR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Πρόβλεψη υπάρχουσας κατάστασης</a:t>
            </a:r>
            <a:r>
              <a:rPr lang="el-GR" sz="2000" dirty="0">
                <a:latin typeface="Calibri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l-GR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Πρόβλεψη νέας κατάστασης</a:t>
            </a:r>
            <a:r>
              <a:rPr lang="el-GR" sz="2000" dirty="0">
                <a:latin typeface="Calibri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l-GR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000" b="1" dirty="0">
                <a:solidFill>
                  <a:srgbClr val="C00000"/>
                </a:solidFill>
                <a:latin typeface="Calibri" pitchFamily="34" charset="0"/>
              </a:rPr>
              <a:t>Μεταβολή</a:t>
            </a:r>
            <a:r>
              <a:rPr lang="el-GR" sz="2000" dirty="0">
                <a:latin typeface="Calibri" pitchFamily="34" charset="0"/>
              </a:rPr>
              <a:t>: [(4,341-3,590)/3,590] *100 = 20,92%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l-GR" sz="2000" dirty="0">
              <a:latin typeface="Calibri" pitchFamily="34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96888" y="5241925"/>
          <a:ext cx="82248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Εξίσωση" r:id="rId3" imgW="6451560" imgH="215640" progId="Equation.3">
                  <p:embed/>
                </p:oleObj>
              </mc:Choice>
              <mc:Fallback>
                <p:oleObj name="Εξίσωση" r:id="rId3" imgW="64515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5241925"/>
                        <a:ext cx="8224837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468313" y="5962650"/>
          <a:ext cx="819467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Εξίσωση" r:id="rId5" imgW="6426000" imgH="215640" progId="Equation.3">
                  <p:embed/>
                </p:oleObj>
              </mc:Choice>
              <mc:Fallback>
                <p:oleObj name="Εξίσωση" r:id="rId5" imgW="64260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962650"/>
                        <a:ext cx="8194675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179388" y="2636838"/>
          <a:ext cx="87137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Εξίσωση" r:id="rId7" imgW="6832440" imgH="241200" progId="Equation.3">
                  <p:embed/>
                </p:oleObj>
              </mc:Choice>
              <mc:Fallback>
                <p:oleObj name="Εξίσωση" r:id="rId7" imgW="68324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636838"/>
                        <a:ext cx="871378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b="1" dirty="0">
                <a:latin typeface="Calibri" pitchFamily="34" charset="0"/>
              </a:rPr>
              <a:t>Εισαγωγή στοιχείων: 1/2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0" y="1341438"/>
            <a:ext cx="9144000" cy="503237"/>
          </a:xfrm>
        </p:spPr>
        <p:txBody>
          <a:bodyPr/>
          <a:lstStyle/>
          <a:p>
            <a:r>
              <a:rPr lang="el-GR" sz="2000">
                <a:latin typeface="Calibri" pitchFamily="34" charset="0"/>
              </a:rPr>
              <a:t>Μετά το ΟΚ, στην οθόνη εμφανίζεται το </a:t>
            </a:r>
            <a:r>
              <a:rPr lang="en-US" sz="2000">
                <a:latin typeface="Calibri" pitchFamily="34" charset="0"/>
              </a:rPr>
              <a:t>Spread Sheet </a:t>
            </a:r>
            <a:r>
              <a:rPr lang="el-GR" sz="2000">
                <a:latin typeface="Calibri" pitchFamily="34" charset="0"/>
              </a:rPr>
              <a:t>του </a:t>
            </a:r>
            <a:r>
              <a:rPr lang="en-US" sz="2000">
                <a:latin typeface="Calibri" pitchFamily="34" charset="0"/>
              </a:rPr>
              <a:t>SPSS </a:t>
            </a:r>
            <a:r>
              <a:rPr lang="el-GR" sz="2000">
                <a:latin typeface="Calibri" pitchFamily="34" charset="0"/>
              </a:rPr>
              <a:t>(όπως στο </a:t>
            </a:r>
            <a:r>
              <a:rPr lang="en-US" sz="2000">
                <a:latin typeface="Calibri" pitchFamily="34" charset="0"/>
              </a:rPr>
              <a:t>Excel).</a:t>
            </a:r>
            <a:r>
              <a:rPr lang="el-GR" sz="2000">
                <a:latin typeface="Calibri" pitchFamily="34" charset="0"/>
              </a:rPr>
              <a:t> </a:t>
            </a:r>
            <a:endParaRPr lang="en-US" sz="2000">
              <a:latin typeface="Calibri" pitchFamily="34" charset="0"/>
            </a:endParaRPr>
          </a:p>
          <a:p>
            <a:endParaRPr lang="el-GR" sz="2000">
              <a:latin typeface="Calibri" pitchFamily="34" charset="0"/>
            </a:endParaRPr>
          </a:p>
          <a:p>
            <a:endParaRPr lang="el-GR" sz="20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6D10D-98A8-4A2F-8CC3-7E84BCAFBFC0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24038"/>
            <a:ext cx="89281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>
                <a:solidFill>
                  <a:srgbClr val="7B9899"/>
                </a:solidFill>
                <a:latin typeface="Calibri" pitchFamily="34" charset="0"/>
              </a:rPr>
              <a:t>Βιβλιογραφία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48564-5ECD-49D5-B70B-47AA6F71BADB}" type="slidenum">
              <a:rPr lang="el-GR"/>
              <a:pPr>
                <a:defRPr/>
              </a:pPr>
              <a:t>70</a:t>
            </a:fld>
            <a:endParaRPr lang="el-GR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228600" y="1268413"/>
            <a:ext cx="8610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l-GR" sz="1800" dirty="0" err="1">
                <a:latin typeface="Calibri" pitchFamily="34" charset="0"/>
              </a:rPr>
              <a:t>Γαρδέλλης</a:t>
            </a:r>
            <a:r>
              <a:rPr lang="el-GR" sz="1800" dirty="0">
                <a:latin typeface="Calibri" pitchFamily="34" charset="0"/>
              </a:rPr>
              <a:t>, Χ. (2006) Ανάλυση δεδομένων με το </a:t>
            </a:r>
            <a:r>
              <a:rPr lang="en-US" sz="1800" dirty="0">
                <a:latin typeface="Calibri" pitchFamily="34" charset="0"/>
              </a:rPr>
              <a:t>SPSS for Windows. </a:t>
            </a:r>
            <a:r>
              <a:rPr lang="el-GR" sz="1800" dirty="0">
                <a:latin typeface="Calibri" pitchFamily="34" charset="0"/>
              </a:rPr>
              <a:t>Αθήνα: Εκδόσεις </a:t>
            </a:r>
            <a:r>
              <a:rPr lang="el-GR" sz="1800" dirty="0" err="1">
                <a:latin typeface="Calibri" pitchFamily="34" charset="0"/>
              </a:rPr>
              <a:t>Παπαζήση</a:t>
            </a:r>
            <a:r>
              <a:rPr lang="el-GR" sz="1800">
                <a:latin typeface="Calibri" pitchFamily="34" charset="0"/>
              </a:rPr>
              <a:t>. </a:t>
            </a:r>
            <a:endParaRPr lang="en-US" sz="180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l-GR" sz="1800" dirty="0">
                <a:latin typeface="Calibri" pitchFamily="34" charset="0"/>
              </a:rPr>
              <a:t>Δημητριάδη, Ζ.Σ. (2000) </a:t>
            </a:r>
            <a:r>
              <a:rPr lang="el-GR" sz="1800" i="1" dirty="0">
                <a:latin typeface="Calibri" pitchFamily="34" charset="0"/>
              </a:rPr>
              <a:t>Μεθοδολογία Επιχειρηματικής Έρευνας. </a:t>
            </a:r>
            <a:r>
              <a:rPr lang="el-GR" sz="1800" dirty="0">
                <a:latin typeface="Calibri" pitchFamily="34" charset="0"/>
              </a:rPr>
              <a:t>Αθήνα: </a:t>
            </a:r>
            <a:r>
              <a:rPr lang="en-US" sz="1800" i="1" dirty="0" err="1">
                <a:latin typeface="Calibri" pitchFamily="34" charset="0"/>
              </a:rPr>
              <a:t>Interbooks</a:t>
            </a:r>
            <a:r>
              <a:rPr lang="en-US" sz="1800" i="1" dirty="0">
                <a:latin typeface="Calibri" pitchFamily="34" charset="0"/>
              </a:rPr>
              <a:t>.</a:t>
            </a:r>
            <a:endParaRPr lang="el-GR" sz="1800" i="1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latin typeface="Calibri" pitchFamily="34" charset="0"/>
              </a:rPr>
              <a:t>Emory, W.C. and Cooper, D.R. (1991) </a:t>
            </a:r>
            <a:r>
              <a:rPr lang="en-US" sz="1800" i="1" dirty="0">
                <a:latin typeface="Calibri" pitchFamily="34" charset="0"/>
              </a:rPr>
              <a:t>Business research methods. </a:t>
            </a:r>
            <a:r>
              <a:rPr lang="en-US" sz="1800" dirty="0">
                <a:latin typeface="Calibri" pitchFamily="34" charset="0"/>
              </a:rPr>
              <a:t>Homewood, Ill.: Irwin.</a:t>
            </a:r>
            <a:endParaRPr lang="el-GR" sz="18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latin typeface="Calibri" pitchFamily="34" charset="0"/>
              </a:rPr>
              <a:t>Frankfort-</a:t>
            </a:r>
            <a:r>
              <a:rPr lang="en-US" sz="1800" dirty="0" err="1">
                <a:latin typeface="Calibri" pitchFamily="34" charset="0"/>
              </a:rPr>
              <a:t>Nachmias</a:t>
            </a:r>
            <a:r>
              <a:rPr lang="en-US" sz="1800" dirty="0">
                <a:latin typeface="Calibri" pitchFamily="34" charset="0"/>
              </a:rPr>
              <a:t>, C. and </a:t>
            </a:r>
            <a:r>
              <a:rPr lang="en-US" sz="1800" dirty="0" err="1">
                <a:latin typeface="Calibri" pitchFamily="34" charset="0"/>
              </a:rPr>
              <a:t>Nachmias</a:t>
            </a:r>
            <a:r>
              <a:rPr lang="en-US" sz="1800" dirty="0">
                <a:latin typeface="Calibri" pitchFamily="34" charset="0"/>
              </a:rPr>
              <a:t>, D. (1996) </a:t>
            </a:r>
            <a:r>
              <a:rPr lang="en-US" sz="1800" i="1" dirty="0">
                <a:latin typeface="Calibri" pitchFamily="34" charset="0"/>
              </a:rPr>
              <a:t>Research methods in the social sciences. </a:t>
            </a:r>
            <a:r>
              <a:rPr lang="en-US" sz="1800" dirty="0">
                <a:latin typeface="Calibri" pitchFamily="34" charset="0"/>
              </a:rPr>
              <a:t>5th ed. New York: St. Martin’s Press.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latin typeface="Calibri" pitchFamily="34" charset="0"/>
              </a:rPr>
              <a:t>Jackson, W. (1995) </a:t>
            </a:r>
            <a:r>
              <a:rPr lang="en-US" sz="1800" i="1" dirty="0">
                <a:latin typeface="Calibri" pitchFamily="34" charset="0"/>
              </a:rPr>
              <a:t>Methods: Doing social research. </a:t>
            </a:r>
            <a:r>
              <a:rPr lang="en-US" sz="1800" dirty="0">
                <a:latin typeface="Calibri" pitchFamily="34" charset="0"/>
              </a:rPr>
              <a:t>Scarborough: Prentice Hall Canada.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latin typeface="Calibri" pitchFamily="34" charset="0"/>
              </a:rPr>
              <a:t>Saunders, M., Lewis, P. and </a:t>
            </a:r>
            <a:r>
              <a:rPr lang="en-US" sz="1800" dirty="0" err="1">
                <a:latin typeface="Calibri" pitchFamily="34" charset="0"/>
              </a:rPr>
              <a:t>Thornhill</a:t>
            </a:r>
            <a:r>
              <a:rPr lang="en-US" sz="1800" dirty="0">
                <a:latin typeface="Calibri" pitchFamily="34" charset="0"/>
              </a:rPr>
              <a:t>, A. (2003) </a:t>
            </a:r>
            <a:r>
              <a:rPr lang="en-US" sz="1800" i="1" dirty="0">
                <a:latin typeface="Calibri" pitchFamily="34" charset="0"/>
              </a:rPr>
              <a:t>Research methods for business students. </a:t>
            </a:r>
            <a:r>
              <a:rPr lang="en-US" sz="1800" dirty="0">
                <a:latin typeface="Calibri" pitchFamily="34" charset="0"/>
              </a:rPr>
              <a:t>3rd ed. Harlow: Prentice Hall.</a:t>
            </a:r>
            <a:endParaRPr lang="el-GR" sz="18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800" dirty="0" err="1">
                <a:latin typeface="Calibri" pitchFamily="34" charset="0"/>
              </a:rPr>
              <a:t>Sekaran</a:t>
            </a:r>
            <a:r>
              <a:rPr lang="en-US" sz="1800" dirty="0">
                <a:latin typeface="Calibri" pitchFamily="34" charset="0"/>
              </a:rPr>
              <a:t>, U. (1992) </a:t>
            </a:r>
            <a:r>
              <a:rPr lang="en-US" sz="1800" i="1" dirty="0">
                <a:latin typeface="Calibri" pitchFamily="34" charset="0"/>
              </a:rPr>
              <a:t>Research methods for business: A skill building approach.</a:t>
            </a:r>
            <a:r>
              <a:rPr lang="en-US" sz="1800" dirty="0">
                <a:latin typeface="Calibri" pitchFamily="34" charset="0"/>
              </a:rPr>
              <a:t> 2</a:t>
            </a:r>
            <a:r>
              <a:rPr lang="en-US" sz="1800" baseline="30000" dirty="0">
                <a:latin typeface="Calibri" pitchFamily="34" charset="0"/>
              </a:rPr>
              <a:t>nd</a:t>
            </a:r>
            <a:r>
              <a:rPr lang="en-US" sz="1800" dirty="0">
                <a:latin typeface="Calibri" pitchFamily="34" charset="0"/>
              </a:rPr>
              <a:t> ed. New York: John Wiley.</a:t>
            </a:r>
            <a:endParaRPr lang="el-GR" sz="18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1800" dirty="0">
                <a:latin typeface="Calibri" pitchFamily="34" charset="0"/>
              </a:rPr>
              <a:t>SPSS INC. (2007) </a:t>
            </a:r>
            <a:r>
              <a:rPr lang="en-US" sz="1800" i="1" dirty="0">
                <a:latin typeface="Calibri" pitchFamily="34" charset="0"/>
              </a:rPr>
              <a:t>SPSS Base 16.0 User’s Guide</a:t>
            </a:r>
            <a:r>
              <a:rPr lang="en-US" sz="1800" dirty="0">
                <a:latin typeface="Calibri" pitchFamily="34" charset="0"/>
              </a:rPr>
              <a:t>. Chicago: SPSS Inc.</a:t>
            </a:r>
            <a:endParaRPr lang="el-GR" sz="18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l-GR" sz="1800" dirty="0">
                <a:latin typeface="Calibri" pitchFamily="34" charset="0"/>
              </a:rPr>
              <a:t>Ζαφειρόπουλος, Κ. (2005) </a:t>
            </a:r>
            <a:r>
              <a:rPr lang="el-GR" sz="1800" i="1" dirty="0">
                <a:latin typeface="Calibri" pitchFamily="34" charset="0"/>
              </a:rPr>
              <a:t>Πώς γίνεται μια επιστημονική εργασία; Επιστημονική έρευνα και συγγραφή εργασιών. </a:t>
            </a:r>
            <a:r>
              <a:rPr lang="el-GR" sz="1800" dirty="0">
                <a:latin typeface="Calibri" pitchFamily="34" charset="0"/>
              </a:rPr>
              <a:t>Αθήνα: Εκδόσεις Κριτική.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200" b="1" dirty="0">
                <a:latin typeface="Calibri" pitchFamily="34" charset="0"/>
              </a:rPr>
              <a:t>Εισαγωγή στοιχείων: 2/2</a:t>
            </a:r>
            <a:endParaRPr lang="el-GR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0" y="1341438"/>
            <a:ext cx="9144000" cy="2087562"/>
          </a:xfrm>
        </p:spPr>
        <p:txBody>
          <a:bodyPr/>
          <a:lstStyle/>
          <a:p>
            <a:r>
              <a:rPr lang="el-GR" sz="2000">
                <a:latin typeface="Calibri" pitchFamily="34" charset="0"/>
              </a:rPr>
              <a:t>Πριν την οποιαδήποτε καταχώρηση στοιχείων είναι καλό να εισάγουμε τα ονόματα των μεταβλητών που κωδικοποιήσαμε σε προηγούμενο στάδιο. </a:t>
            </a:r>
          </a:p>
          <a:p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Εντολή</a:t>
            </a:r>
            <a:r>
              <a:rPr lang="el-GR" sz="2000">
                <a:latin typeface="Calibri" pitchFamily="34" charset="0"/>
              </a:rPr>
              <a:t>: Πατάμε το ‘</a:t>
            </a:r>
            <a:r>
              <a:rPr lang="en-US" sz="2000">
                <a:latin typeface="Calibri" pitchFamily="34" charset="0"/>
              </a:rPr>
              <a:t>Variable View’ </a:t>
            </a:r>
            <a:r>
              <a:rPr lang="el-GR" sz="2000">
                <a:latin typeface="Calibri" pitchFamily="34" charset="0"/>
              </a:rPr>
              <a:t>και εμφανίζεται το σχετικό παράθυρο. Γράφουμε στη στήλη </a:t>
            </a:r>
            <a:r>
              <a:rPr lang="en-US" sz="2000">
                <a:latin typeface="Calibri" pitchFamily="34" charset="0"/>
              </a:rPr>
              <a:t>Name </a:t>
            </a:r>
            <a:r>
              <a:rPr lang="el-GR" sz="2000">
                <a:latin typeface="Calibri" pitchFamily="34" charset="0"/>
              </a:rPr>
              <a:t>τα ονόματα των μεταβλητών το ένα κάτω από το άλλο.</a:t>
            </a:r>
          </a:p>
          <a:p>
            <a:r>
              <a:rPr lang="el-GR" sz="2000">
                <a:latin typeface="Calibri" pitchFamily="34" charset="0"/>
              </a:rPr>
              <a:t>Καθώς γράφουμε τα ονόματα εμφανίζονται στις διπλανές στήλες τίτλοι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χαρακτηριστικών των μεταβλητών </a:t>
            </a:r>
            <a:r>
              <a:rPr lang="el-GR" sz="2000">
                <a:latin typeface="Calibri" pitchFamily="34" charset="0"/>
              </a:rPr>
              <a:t>τους οποίους πρέπει να συμπληρώσουμε.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63C8E-88D2-4B95-A02A-82F0CECC3406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3429000"/>
            <a:ext cx="90011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228600"/>
            <a:ext cx="9036050" cy="758825"/>
          </a:xfrm>
        </p:spPr>
        <p:txBody>
          <a:bodyPr/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Εισαγωγή Χαρακτηριστικών των Μεταβλητών: 1/2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4925" y="1341438"/>
            <a:ext cx="4608513" cy="5516562"/>
          </a:xfrm>
        </p:spPr>
        <p:txBody>
          <a:bodyPr/>
          <a:lstStyle/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Type</a:t>
            </a:r>
            <a:r>
              <a:rPr lang="en-US" sz="2000">
                <a:latin typeface="Calibri" pitchFamily="34" charset="0"/>
              </a:rPr>
              <a:t>: </a:t>
            </a:r>
            <a:r>
              <a:rPr lang="el-GR" sz="2000">
                <a:latin typeface="Calibri" pitchFamily="34" charset="0"/>
              </a:rPr>
              <a:t>Σημειώνουμε τον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τύπο</a:t>
            </a:r>
            <a:r>
              <a:rPr lang="el-GR" sz="2000">
                <a:latin typeface="Calibri" pitchFamily="34" charset="0"/>
              </a:rPr>
              <a:t> της μεταβλητής: π.χ. </a:t>
            </a:r>
            <a:r>
              <a:rPr lang="en-US" sz="2000">
                <a:latin typeface="Calibri" pitchFamily="34" charset="0"/>
              </a:rPr>
              <a:t>Numeric </a:t>
            </a:r>
            <a:r>
              <a:rPr lang="el-GR" sz="2000">
                <a:latin typeface="Calibri" pitchFamily="34" charset="0"/>
              </a:rPr>
              <a:t>(αριθμητική) ή </a:t>
            </a:r>
            <a:r>
              <a:rPr lang="en-US" sz="2000">
                <a:latin typeface="Calibri" pitchFamily="34" charset="0"/>
              </a:rPr>
              <a:t>String </a:t>
            </a:r>
            <a:r>
              <a:rPr lang="el-GR" sz="2000">
                <a:latin typeface="Calibri" pitchFamily="34" charset="0"/>
              </a:rPr>
              <a:t>(αλφαριθμητική) </a:t>
            </a:r>
            <a:endParaRPr lang="en-US" sz="2000">
              <a:latin typeface="Calibri" pitchFamily="34" charset="0"/>
            </a:endParaRPr>
          </a:p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Label</a:t>
            </a:r>
            <a:r>
              <a:rPr lang="en-US" sz="2000">
                <a:latin typeface="Calibri" pitchFamily="34" charset="0"/>
              </a:rPr>
              <a:t>:</a:t>
            </a:r>
            <a:r>
              <a:rPr lang="el-GR" sz="2000">
                <a:latin typeface="Calibri" pitchFamily="34" charset="0"/>
              </a:rPr>
              <a:t> Σημειώνουμε την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ετικέτα</a:t>
            </a:r>
            <a:r>
              <a:rPr lang="el-GR" sz="2000">
                <a:latin typeface="Calibri" pitchFamily="34" charset="0"/>
              </a:rPr>
              <a:t> της μεταβλητής (είναι μια σύντομη περιγραφή της μεταβλητής)</a:t>
            </a:r>
            <a:endParaRPr lang="en-US" sz="200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2000">
                <a:latin typeface="Calibri" pitchFamily="34" charset="0"/>
              </a:rPr>
              <a:t>	[</a:t>
            </a:r>
            <a:r>
              <a:rPr lang="el-GR" sz="2000" i="1">
                <a:solidFill>
                  <a:srgbClr val="0070C0"/>
                </a:solidFill>
                <a:latin typeface="Calibri" pitchFamily="34" charset="0"/>
              </a:rPr>
              <a:t>δεν χρειάζεται η ετικέτα αν η κωδικοποίηση είναι κατανοητή</a:t>
            </a:r>
            <a:r>
              <a:rPr lang="el-GR" sz="2000">
                <a:latin typeface="Calibri" pitchFamily="34" charset="0"/>
              </a:rPr>
              <a:t>]</a:t>
            </a:r>
            <a:endParaRPr lang="en-US" sz="2000">
              <a:latin typeface="Calibri" pitchFamily="34" charset="0"/>
            </a:endParaRPr>
          </a:p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Values</a:t>
            </a:r>
            <a:r>
              <a:rPr lang="en-US" sz="2000">
                <a:latin typeface="Calibri" pitchFamily="34" charset="0"/>
              </a:rPr>
              <a:t>:</a:t>
            </a:r>
            <a:r>
              <a:rPr lang="el-GR" sz="2000">
                <a:latin typeface="Calibri" pitchFamily="34" charset="0"/>
              </a:rPr>
              <a:t> Σημειώνουμε τα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επιμέρους</a:t>
            </a:r>
            <a:r>
              <a:rPr lang="el-GR" sz="2000">
                <a:latin typeface="Calibri" pitchFamily="34" charset="0"/>
              </a:rPr>
              <a:t>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επίπεδα</a:t>
            </a:r>
            <a:r>
              <a:rPr lang="el-GR" sz="2000">
                <a:latin typeface="Calibri" pitchFamily="34" charset="0"/>
              </a:rPr>
              <a:t> της κλίμακας μέτρησης της μεταβλητής. π.χ., η μεταβλητή ‘</a:t>
            </a:r>
            <a:r>
              <a:rPr lang="en-US" sz="2000">
                <a:latin typeface="Calibri" pitchFamily="34" charset="0"/>
              </a:rPr>
              <a:t>cost1’ </a:t>
            </a:r>
            <a:r>
              <a:rPr lang="el-GR" sz="2000">
                <a:latin typeface="Calibri" pitchFamily="34" charset="0"/>
              </a:rPr>
              <a:t>έχει πέντε επίπεδα: 1=Πολύ μικρή έως 5=Πολύ μεγάλη</a:t>
            </a:r>
            <a:endParaRPr lang="en-US" sz="2000" b="1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Measure</a:t>
            </a:r>
            <a:r>
              <a:rPr lang="en-US" sz="2000">
                <a:latin typeface="Calibri" pitchFamily="34" charset="0"/>
              </a:rPr>
              <a:t>:</a:t>
            </a:r>
            <a:r>
              <a:rPr lang="el-GR" sz="2000">
                <a:latin typeface="Calibri" pitchFamily="34" charset="0"/>
              </a:rPr>
              <a:t> Σημειώνουμε το </a:t>
            </a:r>
            <a:r>
              <a:rPr lang="el-GR" sz="2000" b="1" i="1">
                <a:solidFill>
                  <a:srgbClr val="0070C0"/>
                </a:solidFill>
                <a:latin typeface="Calibri" pitchFamily="34" charset="0"/>
              </a:rPr>
              <a:t>είδος </a:t>
            </a:r>
            <a:r>
              <a:rPr lang="el-GR" sz="2000">
                <a:latin typeface="Calibri" pitchFamily="34" charset="0"/>
              </a:rPr>
              <a:t>της μεταβλητής</a:t>
            </a:r>
            <a:r>
              <a:rPr lang="en-US" sz="2000">
                <a:latin typeface="Calibri" pitchFamily="34" charset="0"/>
              </a:rPr>
              <a:t>.</a:t>
            </a:r>
            <a:r>
              <a:rPr lang="el-GR" sz="2000">
                <a:latin typeface="Calibri" pitchFamily="34" charset="0"/>
              </a:rPr>
              <a:t> π.χ., η μεταβλητή ‘</a:t>
            </a:r>
            <a:r>
              <a:rPr lang="en-US" sz="2000">
                <a:latin typeface="Calibri" pitchFamily="34" charset="0"/>
              </a:rPr>
              <a:t>sector</a:t>
            </a:r>
            <a:r>
              <a:rPr lang="el-GR" sz="2000">
                <a:latin typeface="Calibri" pitchFamily="34" charset="0"/>
              </a:rPr>
              <a:t>’</a:t>
            </a:r>
            <a:r>
              <a:rPr lang="en-US" sz="2000">
                <a:latin typeface="Calibri" pitchFamily="34" charset="0"/>
              </a:rPr>
              <a:t> </a:t>
            </a:r>
            <a:r>
              <a:rPr lang="el-GR" sz="2000">
                <a:latin typeface="Calibri" pitchFamily="34" charset="0"/>
              </a:rPr>
              <a:t>είναι </a:t>
            </a:r>
            <a:r>
              <a:rPr lang="en-US" sz="2000">
                <a:latin typeface="Calibri" pitchFamily="34" charset="0"/>
              </a:rPr>
              <a:t>nominal</a:t>
            </a:r>
            <a:r>
              <a:rPr lang="el-GR" sz="2000">
                <a:latin typeface="Calibri" pitchFamily="34" charset="0"/>
              </a:rPr>
              <a:t> (ονομαστική, 1=Μεταποίηση, 2=Υπηρεσίες)</a:t>
            </a:r>
            <a:endParaRPr lang="en-US" sz="200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endParaRPr lang="el-GR" sz="20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8F390-0FFF-484F-A913-493D001EDD8E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644900"/>
            <a:ext cx="3333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876925"/>
            <a:ext cx="1028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4780</TotalTime>
  <Words>6376</Words>
  <Application>Microsoft Office PowerPoint</Application>
  <PresentationFormat>On-screen Show (4:3)</PresentationFormat>
  <Paragraphs>517</Paragraphs>
  <Slides>70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Arial</vt:lpstr>
      <vt:lpstr>Calibri</vt:lpstr>
      <vt:lpstr>Georgia</vt:lpstr>
      <vt:lpstr>Symbol</vt:lpstr>
      <vt:lpstr>Tahoma</vt:lpstr>
      <vt:lpstr>Times New Roman</vt:lpstr>
      <vt:lpstr>Wingdings</vt:lpstr>
      <vt:lpstr>Wingdings 2</vt:lpstr>
      <vt:lpstr>Civic</vt:lpstr>
      <vt:lpstr>Εικόνα bitmap</vt:lpstr>
      <vt:lpstr>Εξίσωση</vt:lpstr>
      <vt:lpstr>Visio</vt:lpstr>
      <vt:lpstr>Επεξεργασία Δεδομένων  με το SPSS</vt:lpstr>
      <vt:lpstr>Κωδικοποίηση Στοιχείων (Δεδομένων): 1/4</vt:lpstr>
      <vt:lpstr>Κωδικοποίηση Στοιχείων: 2/4</vt:lpstr>
      <vt:lpstr>Κωδικοποίηση Στοιχείων: 3/4</vt:lpstr>
      <vt:lpstr>Κωδικοποίηση Στοιχείων: 4/4</vt:lpstr>
      <vt:lpstr>Έναρξη SPSS</vt:lpstr>
      <vt:lpstr>Εισαγωγή στοιχείων: 1/2</vt:lpstr>
      <vt:lpstr>Εισαγωγή στοιχείων: 2/2</vt:lpstr>
      <vt:lpstr>Εισαγωγή Χαρακτηριστικών των Μεταβλητών: 1/2</vt:lpstr>
      <vt:lpstr>Εισαγωγή Χαρακτηριστικών των Μεταβλητών: 2/2</vt:lpstr>
      <vt:lpstr>Δημιουργία Αρχείου</vt:lpstr>
      <vt:lpstr>Αποτέλεσμα Εισαγωγής Στοιχείων</vt:lpstr>
      <vt:lpstr>Μετασχηματισμοί Μεταβλητών: 1/2</vt:lpstr>
      <vt:lpstr>Μετασχηματισμοί Μεταβλητών: 2/2</vt:lpstr>
      <vt:lpstr>Αρχείο Εκροών</vt:lpstr>
      <vt:lpstr>Επανα-κωδικοποίηση: 1/2</vt:lpstr>
      <vt:lpstr>Επανα-κωδικοποίηση: 2/2</vt:lpstr>
      <vt:lpstr>Επιλογή μιας Ομάδας στοιχείων: 1/2</vt:lpstr>
      <vt:lpstr>Επιλογή μιας Ομάδας στοιχείων: 2/2</vt:lpstr>
      <vt:lpstr>Περιγραφή Στοιχείων</vt:lpstr>
      <vt:lpstr>Μέτρα Θέσης</vt:lpstr>
      <vt:lpstr>Μέτρα Διασποράς</vt:lpstr>
      <vt:lpstr>Μέτρα Θέσης και Διασποράς με το SPSS Εισαγωγή Μεταβλητών και Επιλογές</vt:lpstr>
      <vt:lpstr>Μέτρα Θέσης και Διασποράς με το SPSS Αποτελέσματα ή Εκροές</vt:lpstr>
      <vt:lpstr>Πίνακες Κατανομής Συχνοτήτων  Εισαγωγή Μεταβλητών και Επιλογές</vt:lpstr>
      <vt:lpstr>Πίνακες Κατανομής Συχνοτήτων Αποτελέσματα ή Εκροές</vt:lpstr>
      <vt:lpstr>Πίνακες Συμπτώσεων ή Συνάφειας (Crosstabs)  Εισαγωγή Μεταβλητών και Επιλογές</vt:lpstr>
      <vt:lpstr>Πίνακες Συμπτώσεων ή Συνάφειας (Crosstabs)  Αποτελέσματα ή Εκροές</vt:lpstr>
      <vt:lpstr>Διαγραμματική Απεικόνιση:  Απλό Ραβδόγραμμα </vt:lpstr>
      <vt:lpstr>Διαγραμματική Απεικόνιση:  Σύνθετο Ραβδόγραμμα </vt:lpstr>
      <vt:lpstr>Διαγραμματική Απεικόνιση:  Ιστόγραμμα </vt:lpstr>
      <vt:lpstr>Διαγραμματική Απεικόνιση:  Διάγραμμα Πίτας</vt:lpstr>
      <vt:lpstr>Διαγραμματική Απεικόνιση:  Απλό Διάγραμμα Διασποράς</vt:lpstr>
      <vt:lpstr>Διαγραμματική Απεικόνιση:  Θηκόγραμμα (Box Plot) </vt:lpstr>
      <vt:lpstr>Ιστογράμματα, Πολυγωνικές γραμμές, και Ομαλές γραμμές</vt:lpstr>
      <vt:lpstr>Μέτρα Ασυμμετρίας (Skewness)</vt:lpstr>
      <vt:lpstr>Μέτρα Κύρτωσης (Kurtosis) </vt:lpstr>
      <vt:lpstr>Ασυμμετρία και Κύρτωση στο SPSS: 1/2</vt:lpstr>
      <vt:lpstr>Ασυμμετρία και Κύρτωση στο SPSS: 2/2</vt:lpstr>
      <vt:lpstr>Εκτιμητική με το SPSS Διάστημα Εμπιστοσύνης του Μέσου</vt:lpstr>
      <vt:lpstr>Έλεγχοι Υποθέσεων</vt:lpstr>
      <vt:lpstr>Διαδικασία Ελέγχου Υποθέσεων με το SPSS Ένα Δείγμα</vt:lpstr>
      <vt:lpstr>Διαδικασία Ελέγχου Υποθέσεων με το SPSS Δύο Ανεξάρτητα Δείγματα: 1/2</vt:lpstr>
      <vt:lpstr>Διαδικασία Ελέγχου Υποθέσεων με το SPSS Δύο Ανεξάρτητα Δείγματα: 2/2</vt:lpstr>
      <vt:lpstr>Διαδικασία Ελέγχου Υποθέσεων με το SPSS Δύο Εξαρτημένα Δείγματα: 1/2</vt:lpstr>
      <vt:lpstr>Διαδικασία Ελέγχου Υποθέσεων με το SPSS Δύο Εξαρτημένα Δείγματα: 2/2</vt:lpstr>
      <vt:lpstr>Διαδικασία Ελέγχου Υποθέσεων με το SPSS  Ανάλυση Διακυμάνσεως ως προς μια κατεύθυνση: 1/3 One-Way ANOVA</vt:lpstr>
      <vt:lpstr>Διαδικασία Ελέγχου Υποθέσεων με το SPSS  Ανάλυση Διακυμάνσεως ως προς μια κατεύθυνση: 2/3 One-Way ANOVA</vt:lpstr>
      <vt:lpstr>Διαδικασία Ελέγχου Υποθέσεων με το SPSS  Ανάλυση Διακυμάνσεως ως προς μια κατεύθυνση: 3/3 One-Way ANOVA</vt:lpstr>
      <vt:lpstr>Διαδικασία Ελέγχου Υποθέσεων με το SPSS  Ανάλυση Διακυμάνσεως ως προς μια κατεύθυνση: 1/3 One-Way ANOVA</vt:lpstr>
      <vt:lpstr>Διαδικασία Ελέγχου Υποθέσεων με το SPSS  Ανάλυση Διακυμάνσεως ως προς μια κατεύθυνση: 2/3 One-Way ANOVA</vt:lpstr>
      <vt:lpstr>Διαδικασία Ελέγχου Υποθέσεων με το SPSS  Ανάλυση Διακυμάνσεως ως προς μια κατεύθυνση: 3/3 One-Way ANOVA</vt:lpstr>
      <vt:lpstr>Διαδικασία Ελέγχου Υποθέσεων με το SPSS Μη παραμετρικός έλεγχος Ανεξαρτησίας με το χ2: 1/2</vt:lpstr>
      <vt:lpstr>Διαδικασία Ελέγχου Υποθέσεων με το SPSS Μη παραμετρικός έλεγχος Ανεξαρτησίας με το χ2: 2/2</vt:lpstr>
      <vt:lpstr>Διαδικασία Ελέγχου Υποθέσεων με το SPSS Μη παραμετρικός έλεγχος Ομοιογένειας με το χ2</vt:lpstr>
      <vt:lpstr>Διαδικασία Ελέγχου Υποθέσεων με το SPSS Μη παραμετρικός έλεγχος Κανονικότητας Q-Q: 1/2  Εισαγωγή στοιχείων</vt:lpstr>
      <vt:lpstr>Διαδικασία Ελέγχου Υποθέσεων με το SPSS Μη παραμετρικός έλεγχος Κανονικότητας Q-Q: 2/2  Αποτελέσματα</vt:lpstr>
      <vt:lpstr>Διαδικασία Ελέγχου Υποθέσεων με το SPSS Μη παραμετρικός έλεγχος Κανονικότητας Kolmogorov-Smirnov: Εισαγωγή στοιχείων: 1/2</vt:lpstr>
      <vt:lpstr>Διαδικασία Ελέγχου Υποθέσεων με το SPSS Μη παραμετρικός έλεγχος Κανονικότητας Kolmogorov-Smirnov: Αποτελέσματα: 2/2</vt:lpstr>
      <vt:lpstr>Συντελεστές Συσχέτισης με το SPSS Συντελεστής συσχέτισης του Pearson</vt:lpstr>
      <vt:lpstr>Παλινδρόμηση Ορισμοί</vt:lpstr>
      <vt:lpstr>Παλινδρόμηση με το SPSS Παράδειγμα 1: 1/8</vt:lpstr>
      <vt:lpstr>Παλινδρόμηση με το SPSS Παράδειγμα 1: 2/8</vt:lpstr>
      <vt:lpstr>Παλινδρόμηση με το SPSS Παράδειγμα 1: 3/8</vt:lpstr>
      <vt:lpstr>Παλινδρόμηση με το SPSS Παράδειγμα 1: 4/8</vt:lpstr>
      <vt:lpstr>Παλινδρόμηση με το SPSS Παράδειγμα 1: 5/8</vt:lpstr>
      <vt:lpstr>Παλινδρόμηση με το SPSS Παράδειγμα 1: 6/8</vt:lpstr>
      <vt:lpstr>Παλινδρόμηση με το SPSS Παράδειγμα 1: 7/8</vt:lpstr>
      <vt:lpstr>Παλινδρόμηση με το SPSS Παράδειγμα 1: 8/8</vt:lpstr>
      <vt:lpstr>Βιβλιογραφία</vt:lpstr>
    </vt:vector>
  </TitlesOfParts>
  <Company>Τμήμα Εφαρμοσμένης Πληροφορικής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Μεθοδολογία Έρευνας</dc:title>
  <dc:creator>Αναστασία Κάτου</dc:creator>
  <cp:lastModifiedBy>User</cp:lastModifiedBy>
  <cp:revision>595</cp:revision>
  <dcterms:created xsi:type="dcterms:W3CDTF">2006-03-08T14:07:49Z</dcterms:created>
  <dcterms:modified xsi:type="dcterms:W3CDTF">2026-02-20T10:22:12Z</dcterms:modified>
</cp:coreProperties>
</file>