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3"/>
  </p:notesMasterIdLst>
  <p:handoutMasterIdLst>
    <p:handoutMasterId r:id="rId44"/>
  </p:handoutMasterIdLst>
  <p:sldIdLst>
    <p:sldId id="323" r:id="rId2"/>
    <p:sldId id="303" r:id="rId3"/>
    <p:sldId id="287" r:id="rId4"/>
    <p:sldId id="288" r:id="rId5"/>
    <p:sldId id="292" r:id="rId6"/>
    <p:sldId id="305" r:id="rId7"/>
    <p:sldId id="306" r:id="rId8"/>
    <p:sldId id="324" r:id="rId9"/>
    <p:sldId id="290" r:id="rId10"/>
    <p:sldId id="307" r:id="rId11"/>
    <p:sldId id="308" r:id="rId12"/>
    <p:sldId id="325" r:id="rId13"/>
    <p:sldId id="309" r:id="rId14"/>
    <p:sldId id="310" r:id="rId15"/>
    <p:sldId id="312" r:id="rId16"/>
    <p:sldId id="313" r:id="rId17"/>
    <p:sldId id="333" r:id="rId18"/>
    <p:sldId id="334" r:id="rId19"/>
    <p:sldId id="343" r:id="rId20"/>
    <p:sldId id="337" r:id="rId21"/>
    <p:sldId id="335" r:id="rId22"/>
    <p:sldId id="342" r:id="rId23"/>
    <p:sldId id="326" r:id="rId24"/>
    <p:sldId id="339" r:id="rId25"/>
    <p:sldId id="340" r:id="rId26"/>
    <p:sldId id="341" r:id="rId27"/>
    <p:sldId id="327" r:id="rId28"/>
    <p:sldId id="328" r:id="rId29"/>
    <p:sldId id="348" r:id="rId30"/>
    <p:sldId id="329" r:id="rId31"/>
    <p:sldId id="318" r:id="rId32"/>
    <p:sldId id="332" r:id="rId33"/>
    <p:sldId id="319" r:id="rId34"/>
    <p:sldId id="321" r:id="rId35"/>
    <p:sldId id="344" r:id="rId36"/>
    <p:sldId id="322" r:id="rId37"/>
    <p:sldId id="331" r:id="rId38"/>
    <p:sldId id="345" r:id="rId39"/>
    <p:sldId id="347" r:id="rId40"/>
    <p:sldId id="346" r:id="rId41"/>
    <p:sldId id="284" r:id="rId42"/>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ahoma" pitchFamily="34" charset="0"/>
        <a:ea typeface="+mn-ea"/>
        <a:cs typeface="Times New Roman" pitchFamily="18" charset="0"/>
      </a:defRPr>
    </a:lvl1pPr>
    <a:lvl2pPr marL="457200" algn="l" rtl="0" fontAlgn="base">
      <a:spcBef>
        <a:spcPct val="0"/>
      </a:spcBef>
      <a:spcAft>
        <a:spcPct val="0"/>
      </a:spcAft>
      <a:defRPr sz="2400" kern="1200">
        <a:solidFill>
          <a:schemeClr val="tx1"/>
        </a:solidFill>
        <a:latin typeface="Tahoma" pitchFamily="34" charset="0"/>
        <a:ea typeface="+mn-ea"/>
        <a:cs typeface="Times New Roman" pitchFamily="18" charset="0"/>
      </a:defRPr>
    </a:lvl2pPr>
    <a:lvl3pPr marL="914400" algn="l" rtl="0" fontAlgn="base">
      <a:spcBef>
        <a:spcPct val="0"/>
      </a:spcBef>
      <a:spcAft>
        <a:spcPct val="0"/>
      </a:spcAft>
      <a:defRPr sz="2400" kern="1200">
        <a:solidFill>
          <a:schemeClr val="tx1"/>
        </a:solidFill>
        <a:latin typeface="Tahoma" pitchFamily="34" charset="0"/>
        <a:ea typeface="+mn-ea"/>
        <a:cs typeface="Times New Roman" pitchFamily="18" charset="0"/>
      </a:defRPr>
    </a:lvl3pPr>
    <a:lvl4pPr marL="1371600" algn="l" rtl="0" fontAlgn="base">
      <a:spcBef>
        <a:spcPct val="0"/>
      </a:spcBef>
      <a:spcAft>
        <a:spcPct val="0"/>
      </a:spcAft>
      <a:defRPr sz="2400" kern="1200">
        <a:solidFill>
          <a:schemeClr val="tx1"/>
        </a:solidFill>
        <a:latin typeface="Tahoma" pitchFamily="34" charset="0"/>
        <a:ea typeface="+mn-ea"/>
        <a:cs typeface="Times New Roman" pitchFamily="18" charset="0"/>
      </a:defRPr>
    </a:lvl4pPr>
    <a:lvl5pPr marL="1828800" algn="l" rtl="0" fontAlgn="base">
      <a:spcBef>
        <a:spcPct val="0"/>
      </a:spcBef>
      <a:spcAft>
        <a:spcPct val="0"/>
      </a:spcAft>
      <a:defRPr sz="2400" kern="1200">
        <a:solidFill>
          <a:schemeClr val="tx1"/>
        </a:solidFill>
        <a:latin typeface="Tahoma" pitchFamily="34" charset="0"/>
        <a:ea typeface="+mn-ea"/>
        <a:cs typeface="Times New Roman" pitchFamily="18" charset="0"/>
      </a:defRPr>
    </a:lvl5pPr>
    <a:lvl6pPr marL="2286000" algn="l" defTabSz="914400" rtl="0" eaLnBrk="1" latinLnBrk="0" hangingPunct="1">
      <a:defRPr sz="2400" kern="1200">
        <a:solidFill>
          <a:schemeClr val="tx1"/>
        </a:solidFill>
        <a:latin typeface="Tahoma" pitchFamily="34" charset="0"/>
        <a:ea typeface="+mn-ea"/>
        <a:cs typeface="Times New Roman" pitchFamily="18" charset="0"/>
      </a:defRPr>
    </a:lvl6pPr>
    <a:lvl7pPr marL="2743200" algn="l" defTabSz="914400" rtl="0" eaLnBrk="1" latinLnBrk="0" hangingPunct="1">
      <a:defRPr sz="2400" kern="1200">
        <a:solidFill>
          <a:schemeClr val="tx1"/>
        </a:solidFill>
        <a:latin typeface="Tahoma" pitchFamily="34" charset="0"/>
        <a:ea typeface="+mn-ea"/>
        <a:cs typeface="Times New Roman" pitchFamily="18" charset="0"/>
      </a:defRPr>
    </a:lvl7pPr>
    <a:lvl8pPr marL="3200400" algn="l" defTabSz="914400" rtl="0" eaLnBrk="1" latinLnBrk="0" hangingPunct="1">
      <a:defRPr sz="2400" kern="1200">
        <a:solidFill>
          <a:schemeClr val="tx1"/>
        </a:solidFill>
        <a:latin typeface="Tahoma" pitchFamily="34" charset="0"/>
        <a:ea typeface="+mn-ea"/>
        <a:cs typeface="Times New Roman" pitchFamily="18" charset="0"/>
      </a:defRPr>
    </a:lvl8pPr>
    <a:lvl9pPr marL="3657600" algn="l" defTabSz="914400" rtl="0" eaLnBrk="1" latinLnBrk="0" hangingPunct="1">
      <a:defRPr sz="2400" kern="1200">
        <a:solidFill>
          <a:schemeClr val="tx1"/>
        </a:solidFill>
        <a:latin typeface="Tahoma"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2ECA"/>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659" autoAdjust="0"/>
  </p:normalViewPr>
  <p:slideViewPr>
    <p:cSldViewPr>
      <p:cViewPr varScale="1">
        <p:scale>
          <a:sx n="78" d="100"/>
          <a:sy n="78" d="100"/>
        </p:scale>
        <p:origin x="941" y="77"/>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_rels/viewProps.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slide" Target="slides/slide1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0BEDC791-5728-4BD2-8725-173F85A2C1FA}" type="datetimeFigureOut">
              <a:rPr lang="el-GR"/>
              <a:pPr>
                <a:defRPr/>
              </a:pPr>
              <a:t>20/2/2026</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4E34C731-0A42-4A4E-A875-82ABCB41DB3B}" type="slidenum">
              <a:rPr lang="el-GR"/>
              <a:pPr>
                <a:defRP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Times New Roman" charset="0"/>
              </a:defRPr>
            </a:lvl1pPr>
          </a:lstStyle>
          <a:p>
            <a:pPr>
              <a:defRPr/>
            </a:pPr>
            <a:endParaRPr lang="el-GR"/>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Times New Roman" charset="0"/>
              </a:defRPr>
            </a:lvl1pPr>
          </a:lstStyle>
          <a:p>
            <a:pPr>
              <a:defRPr/>
            </a:pPr>
            <a:endParaRPr lang="el-GR"/>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Times New Roman" charset="0"/>
              </a:defRPr>
            </a:lvl1pPr>
          </a:lstStyle>
          <a:p>
            <a:pPr>
              <a:defRPr/>
            </a:pPr>
            <a:endParaRPr lang="el-GR"/>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Times New Roman" charset="0"/>
              </a:defRPr>
            </a:lvl1pPr>
          </a:lstStyle>
          <a:p>
            <a:pPr>
              <a:defRPr/>
            </a:pPr>
            <a:fld id="{4199D7FE-0F13-4446-85DA-FE480A3AF97A}"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l-GR">
              <a:latin typeface="Times New Roman" pitchFamily="18" charset="0"/>
              <a:cs typeface="Times New Roman" pitchFamily="18" charset="0"/>
            </a:endParaRPr>
          </a:p>
        </p:txBody>
      </p:sp>
      <p:sp>
        <p:nvSpPr>
          <p:cNvPr id="56324" name="Slide Number Placeholder 3"/>
          <p:cNvSpPr>
            <a:spLocks noGrp="1"/>
          </p:cNvSpPr>
          <p:nvPr>
            <p:ph type="sldNum" sz="quarter" idx="5"/>
          </p:nvPr>
        </p:nvSpPr>
        <p:spPr>
          <a:noFill/>
        </p:spPr>
        <p:txBody>
          <a:bodyPr/>
          <a:lstStyle/>
          <a:p>
            <a:fld id="{A1828E1A-9C4B-4D09-B8B5-D4EC477D232A}" type="slidenum">
              <a:rPr lang="el-GR" smtClean="0">
                <a:cs typeface="Times New Roman" pitchFamily="18" charset="0"/>
              </a:rPr>
              <a:pPr/>
              <a:t>13</a:t>
            </a:fld>
            <a:endParaRPr lang="el-GR">
              <a:cs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l-GR"/>
          </a:p>
        </p:txBody>
      </p:sp>
      <p:sp>
        <p:nvSpPr>
          <p:cNvPr id="16" name="Footer Placeholder 16"/>
          <p:cNvSpPr>
            <a:spLocks noGrp="1"/>
          </p:cNvSpPr>
          <p:nvPr>
            <p:ph type="ftr" sz="quarter" idx="11"/>
          </p:nvPr>
        </p:nvSpPr>
        <p:spPr/>
        <p:txBody>
          <a:bodyPr/>
          <a:lstStyle>
            <a:lvl1pPr>
              <a:defRPr/>
            </a:lvl1pPr>
          </a:lstStyle>
          <a:p>
            <a:pPr>
              <a:defRPr/>
            </a:pPr>
            <a:endParaRPr lang="el-G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F008A128-FF7A-4360-A20B-7D3135AF6CFE}"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D1220D8-D920-4F4F-8125-D40816E06894}"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E79A9F1D-CD06-40D0-AECE-693F2BE773CE}" type="slidenum">
              <a:rPr lang="el-GR"/>
              <a:pPr>
                <a:defRPr/>
              </a:pPr>
              <a:t>‹#›</a:t>
            </a:fld>
            <a:endParaRPr lang="el-GR"/>
          </a:p>
        </p:txBody>
      </p:sp>
      <p:sp>
        <p:nvSpPr>
          <p:cNvPr id="14" name="Date Placeholder 3"/>
          <p:cNvSpPr>
            <a:spLocks noGrp="1"/>
          </p:cNvSpPr>
          <p:nvPr>
            <p:ph type="dt" sz="half" idx="11"/>
          </p:nvPr>
        </p:nvSpPr>
        <p:spPr/>
        <p:txBody>
          <a:bodyPr/>
          <a:lstStyle>
            <a:lvl1pPr>
              <a:defRPr/>
            </a:lvl1pPr>
          </a:lstStyle>
          <a:p>
            <a:pPr>
              <a:defRPr/>
            </a:pPr>
            <a:endParaRPr lang="el-GR"/>
          </a:p>
        </p:txBody>
      </p:sp>
      <p:sp>
        <p:nvSpPr>
          <p:cNvPr id="15" name="Footer Placeholder 4"/>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3D502B7-D9CB-4196-B9C8-C1EE318E21D6}"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l-GR"/>
          </a:p>
        </p:txBody>
      </p:sp>
      <p:sp>
        <p:nvSpPr>
          <p:cNvPr id="16" name="Date Placeholder 3"/>
          <p:cNvSpPr>
            <a:spLocks noGrp="1"/>
          </p:cNvSpPr>
          <p:nvPr>
            <p:ph type="dt" sz="half" idx="11"/>
          </p:nvPr>
        </p:nvSpPr>
        <p:spPr/>
        <p:txBody>
          <a:bodyPr/>
          <a:lstStyle>
            <a:lvl1pPr>
              <a:defRPr/>
            </a:lvl1pPr>
          </a:lstStyle>
          <a:p>
            <a:pPr>
              <a:defRPr/>
            </a:pPr>
            <a:endParaRPr lang="el-G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23BF7BE2-6F93-40F9-820C-64504A412DA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9AB02AA1-D43C-40A2-8FA9-4735CF9C2FD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l-G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l-G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D11613B4-D6E2-4C39-88AA-8034FF254292}"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l-GR"/>
          </a:p>
        </p:txBody>
      </p:sp>
      <p:sp>
        <p:nvSpPr>
          <p:cNvPr id="4" name="Footer Placeholder 3"/>
          <p:cNvSpPr>
            <a:spLocks noGrp="1"/>
          </p:cNvSpPr>
          <p:nvPr>
            <p:ph type="ftr" sz="quarter" idx="11"/>
          </p:nvPr>
        </p:nvSpPr>
        <p:spPr/>
        <p:txBody>
          <a:bodyPr/>
          <a:lstStyle>
            <a:lvl1pPr>
              <a:defRPr/>
            </a:lvl1pPr>
          </a:lstStyle>
          <a:p>
            <a:pPr>
              <a:defRPr/>
            </a:pPr>
            <a:endParaRPr lang="el-G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3C615CB6-7645-477A-A161-5E14501FA3A9}"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8" name="Date Placeholder 1"/>
          <p:cNvSpPr>
            <a:spLocks noGrp="1"/>
          </p:cNvSpPr>
          <p:nvPr>
            <p:ph type="dt" sz="half" idx="10"/>
          </p:nvPr>
        </p:nvSpPr>
        <p:spPr/>
        <p:txBody>
          <a:bodyPr/>
          <a:lstStyle>
            <a:lvl1pPr>
              <a:defRPr/>
            </a:lvl1pPr>
          </a:lstStyle>
          <a:p>
            <a:pPr>
              <a:defRPr/>
            </a:pPr>
            <a:endParaRPr lang="el-GR"/>
          </a:p>
        </p:txBody>
      </p:sp>
      <p:sp>
        <p:nvSpPr>
          <p:cNvPr id="9" name="Footer Placeholder 2"/>
          <p:cNvSpPr>
            <a:spLocks noGrp="1"/>
          </p:cNvSpPr>
          <p:nvPr>
            <p:ph type="ftr" sz="quarter" idx="11"/>
          </p:nvPr>
        </p:nvSpPr>
        <p:spPr/>
        <p:txBody>
          <a:bodyPr/>
          <a:lstStyle>
            <a:lvl1pPr>
              <a:defRPr/>
            </a:lvl1pPr>
          </a:lstStyle>
          <a:p>
            <a:pPr>
              <a:defRPr/>
            </a:pPr>
            <a:endParaRPr lang="el-G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C6952D8C-44FC-4F45-A44E-AAC1685B90B6}"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0367795B-4498-4926-B2E0-46709DAA6CD1}" type="slidenum">
              <a:rPr lang="el-GR"/>
              <a:pPr>
                <a:defRPr/>
              </a:pPr>
              <a:t>‹#›</a:t>
            </a:fld>
            <a:endParaRPr lang="el-GR"/>
          </a:p>
        </p:txBody>
      </p:sp>
      <p:sp>
        <p:nvSpPr>
          <p:cNvPr id="17" name="Date Placeholder 4"/>
          <p:cNvSpPr>
            <a:spLocks noGrp="1"/>
          </p:cNvSpPr>
          <p:nvPr>
            <p:ph type="dt" sz="half" idx="11"/>
          </p:nvPr>
        </p:nvSpPr>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0358C4FE-8AAC-477D-A0CC-4F8469ECCEE4}" type="slidenum">
              <a:rPr lang="el-GR"/>
              <a:pPr>
                <a:defRPr/>
              </a:pPr>
              <a:t>‹#›</a:t>
            </a:fld>
            <a:endParaRPr lang="el-G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cs typeface="Times New Roman" charset="0"/>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cs typeface="Times New Roman" charset="0"/>
              </a:defRPr>
            </a:lvl1pPr>
          </a:lstStyle>
          <a:p>
            <a:pPr>
              <a:defRPr/>
            </a:pPr>
            <a:endParaRPr lang="el-G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cs typeface="Times New Roman" charset="0"/>
              </a:defRPr>
            </a:lvl1pPr>
          </a:lstStyle>
          <a:p>
            <a:pPr>
              <a:defRPr/>
            </a:pPr>
            <a:endParaRPr lang="el-G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cs typeface="Times New Roman" charset="0"/>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cs typeface="Times New Roman" charset="0"/>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cs typeface="Times New Roman" charset="0"/>
              </a:defRPr>
            </a:lvl1pPr>
          </a:lstStyle>
          <a:p>
            <a:pPr>
              <a:defRPr/>
            </a:pPr>
            <a:fld id="{C1372A47-5349-4D06-A440-1F4D94138811}" type="slidenum">
              <a:rPr lang="el-GR"/>
              <a:pPr>
                <a:defRPr/>
              </a:pPr>
              <a:t>‹#›</a:t>
            </a:fld>
            <a:endParaRPr lang="el-GR"/>
          </a:p>
        </p:txBody>
      </p:sp>
      <p:sp>
        <p:nvSpPr>
          <p:cNvPr id="10254"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55"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hf hdr="0" ftr="0" dt="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ubtitle 2"/>
          <p:cNvSpPr>
            <a:spLocks noGrp="1"/>
          </p:cNvSpPr>
          <p:nvPr>
            <p:ph type="subTitle" idx="1"/>
          </p:nvPr>
        </p:nvSpPr>
        <p:spPr>
          <a:xfrm>
            <a:off x="179388" y="5445125"/>
            <a:ext cx="8785225" cy="1031875"/>
          </a:xfrm>
        </p:spPr>
        <p:txBody>
          <a:bodyPr/>
          <a:lstStyle/>
          <a:p>
            <a:pPr marL="990600" lvl="1" indent="-533400" eaLnBrk="1" hangingPunct="1">
              <a:lnSpc>
                <a:spcPct val="80000"/>
              </a:lnSpc>
            </a:pPr>
            <a:r>
              <a:rPr lang="el-GR" sz="2000" b="1" dirty="0">
                <a:solidFill>
                  <a:srgbClr val="C00000"/>
                </a:solidFill>
                <a:latin typeface="Calibri" pitchFamily="34" charset="0"/>
              </a:rPr>
              <a:t>ΜΑΘΗΜΑ: ΜΕΘΟΔΟΛΟΓΙΑ ΕΡΕΥΝΑΣ</a:t>
            </a:r>
          </a:p>
          <a:p>
            <a:pPr lvl="0" fontAlgn="auto">
              <a:spcAft>
                <a:spcPts val="0"/>
              </a:spcAft>
              <a:defRPr/>
            </a:pPr>
            <a:r>
              <a:rPr lang="el-GR" sz="1800" cap="none" dirty="0">
                <a:latin typeface="Calibri" panose="020F0502020204030204" pitchFamily="34" charset="0"/>
                <a:cs typeface="Calibri" panose="020F0502020204030204" pitchFamily="34" charset="0"/>
              </a:rPr>
              <a:t>Π.Μ.Σ. στο </a:t>
            </a:r>
            <a:r>
              <a:rPr lang="el-GR" dirty="0">
                <a:latin typeface="Calibri" panose="020F0502020204030204" pitchFamily="34" charset="0"/>
                <a:cs typeface="Calibri" panose="020F0502020204030204" pitchFamily="34" charset="0"/>
              </a:rPr>
              <a:t>ΜΑΝΑΤΖΜΕΝΤ ΤΟΥΡΙΣΤΙΚΩΝ ΕΠΙΧΕΙΡΗΣΕΩΝ ΚΑΙ ΟΡΓΑΝΙΣΜΩΝ</a:t>
            </a:r>
            <a:endParaRPr lang="el-GR" sz="1800" cap="none" dirty="0">
              <a:latin typeface="Calibri" panose="020F0502020204030204" pitchFamily="34" charset="0"/>
              <a:cs typeface="Calibri" panose="020F0502020204030204" pitchFamily="34" charset="0"/>
            </a:endParaRPr>
          </a:p>
        </p:txBody>
      </p:sp>
      <p:sp>
        <p:nvSpPr>
          <p:cNvPr id="22531" name="Title 1"/>
          <p:cNvSpPr>
            <a:spLocks noGrp="1"/>
          </p:cNvSpPr>
          <p:nvPr>
            <p:ph type="ctrTitle"/>
          </p:nvPr>
        </p:nvSpPr>
        <p:spPr/>
        <p:txBody>
          <a:bodyPr/>
          <a:lstStyle/>
          <a:p>
            <a:pPr eaLnBrk="1" hangingPunct="1"/>
            <a:r>
              <a:rPr lang="el-GR" b="1">
                <a:latin typeface="Calibri" pitchFamily="34" charset="0"/>
              </a:rPr>
              <a:t>Διαχείριση και Παρουσίαση </a:t>
            </a:r>
            <a:br>
              <a:rPr lang="el-GR" b="1">
                <a:latin typeface="Calibri" pitchFamily="34" charset="0"/>
              </a:rPr>
            </a:br>
            <a:r>
              <a:rPr lang="el-GR" b="1">
                <a:latin typeface="Calibri" pitchFamily="34" charset="0"/>
              </a:rPr>
              <a:t>της Έρευνας</a:t>
            </a:r>
          </a:p>
        </p:txBody>
      </p:sp>
      <p:sp>
        <p:nvSpPr>
          <p:cNvPr id="7" name="Slide Number Placeholder 6"/>
          <p:cNvSpPr>
            <a:spLocks noGrp="1"/>
          </p:cNvSpPr>
          <p:nvPr>
            <p:ph type="sldNum" sz="quarter" idx="12"/>
          </p:nvPr>
        </p:nvSpPr>
        <p:spPr/>
        <p:txBody>
          <a:bodyPr/>
          <a:lstStyle/>
          <a:p>
            <a:pPr>
              <a:defRPr/>
            </a:pPr>
            <a:fld id="{719AF714-6622-4971-8084-0B4F4C40C712}" type="slidenum">
              <a:rPr lang="el-GR"/>
              <a:pPr>
                <a:defRPr/>
              </a:pPr>
              <a:t>1</a:t>
            </a:fld>
            <a:endParaRPr lang="el-GR"/>
          </a:p>
        </p:txBody>
      </p:sp>
      <p:sp>
        <p:nvSpPr>
          <p:cNvPr id="5" name="Title 1"/>
          <p:cNvSpPr txBox="1">
            <a:spLocks/>
          </p:cNvSpPr>
          <p:nvPr/>
        </p:nvSpPr>
        <p:spPr>
          <a:xfrm>
            <a:off x="0" y="2565400"/>
            <a:ext cx="9144000" cy="2665413"/>
          </a:xfrm>
          <a:prstGeom prst="rect">
            <a:avLst/>
          </a:prstGeom>
        </p:spPr>
        <p:txBody>
          <a:bodyPr anchor="ctr">
            <a:normAutofit fontScale="90000" lnSpcReduction="20000"/>
          </a:bodyPr>
          <a:lstStyle/>
          <a:p>
            <a:pPr marL="609600" indent="-609600" algn="ctr" fontAlgn="auto">
              <a:spcBef>
                <a:spcPts val="0"/>
              </a:spcBef>
              <a:spcAft>
                <a:spcPts val="0"/>
              </a:spcAft>
              <a:defRPr/>
            </a:pPr>
            <a:r>
              <a:rPr lang="el-GR" sz="2700" b="1" dirty="0">
                <a:latin typeface="Calibri" pitchFamily="34" charset="0"/>
                <a:cs typeface="Times New Roman" charset="0"/>
              </a:rPr>
              <a:t>ΑΝΑΣΤΑΣΙΑ Α. ΚΑΤΟΥ</a:t>
            </a:r>
            <a:endParaRPr lang="en-US" sz="2700" b="1" dirty="0">
              <a:latin typeface="Calibri" pitchFamily="34" charset="0"/>
              <a:cs typeface="Times New Roman" charset="0"/>
            </a:endParaRPr>
          </a:p>
          <a:p>
            <a:pPr marL="609600" indent="-609600" algn="ctr" fontAlgn="auto">
              <a:spcBef>
                <a:spcPts val="0"/>
              </a:spcBef>
              <a:spcAft>
                <a:spcPts val="0"/>
              </a:spcAft>
              <a:defRPr/>
            </a:pPr>
            <a:r>
              <a:rPr lang="el-GR" sz="2200" i="1" dirty="0">
                <a:latin typeface="Calibri" pitchFamily="34" charset="0"/>
                <a:cs typeface="Times New Roman" charset="0"/>
              </a:rPr>
              <a:t>Καθηγήτρια</a:t>
            </a:r>
          </a:p>
          <a:p>
            <a:pPr marL="609600" indent="-609600" algn="ctr" fontAlgn="auto">
              <a:spcBef>
                <a:spcPts val="0"/>
              </a:spcBef>
              <a:spcAft>
                <a:spcPts val="0"/>
              </a:spcAft>
              <a:defRPr/>
            </a:pPr>
            <a:r>
              <a:rPr lang="el-GR" sz="2200" i="1" dirty="0">
                <a:latin typeface="Calibri" pitchFamily="34" charset="0"/>
                <a:cs typeface="Times New Roman" charset="0"/>
              </a:rPr>
              <a:t>Τμήμα Οργάνωσης και Διοίκησης Επιχειρήσεων</a:t>
            </a:r>
          </a:p>
          <a:p>
            <a:pPr marL="609600" indent="-609600" algn="ctr" fontAlgn="auto">
              <a:spcBef>
                <a:spcPts val="0"/>
              </a:spcBef>
              <a:spcAft>
                <a:spcPts val="0"/>
              </a:spcAft>
              <a:defRPr/>
            </a:pPr>
            <a:r>
              <a:rPr lang="el-GR" sz="2200" i="1" dirty="0">
                <a:latin typeface="Calibri" pitchFamily="34" charset="0"/>
                <a:cs typeface="Times New Roman" charset="0"/>
              </a:rPr>
              <a:t>Πανεπιστήμιο Μακεδονίας</a:t>
            </a:r>
            <a:endParaRPr lang="el-GR" i="1" dirty="0">
              <a:latin typeface="Calibri" pitchFamily="34" charset="0"/>
              <a:cs typeface="Times New Roman" charset="0"/>
            </a:endParaRPr>
          </a:p>
          <a:p>
            <a:pPr marL="609600" indent="-609600" algn="ctr" fontAlgn="auto">
              <a:spcBef>
                <a:spcPts val="0"/>
              </a:spcBef>
              <a:spcAft>
                <a:spcPts val="0"/>
              </a:spcAft>
              <a:defRPr/>
            </a:pPr>
            <a:r>
              <a:rPr lang="en-US" b="1" dirty="0">
                <a:latin typeface="Calibri" pitchFamily="34" charset="0"/>
                <a:cs typeface="Times New Roman" charset="0"/>
              </a:rPr>
              <a:t>		</a:t>
            </a:r>
          </a:p>
          <a:p>
            <a:pPr marL="609600" indent="-609600" fontAlgn="auto">
              <a:spcBef>
                <a:spcPts val="0"/>
              </a:spcBef>
              <a:spcAft>
                <a:spcPts val="0"/>
              </a:spcAft>
              <a:defRPr/>
            </a:pPr>
            <a:r>
              <a:rPr lang="el-GR" b="1" dirty="0">
                <a:latin typeface="Calibri" pitchFamily="34" charset="0"/>
                <a:cs typeface="Times New Roman" charset="0"/>
              </a:rPr>
              <a:t>		</a:t>
            </a:r>
            <a:r>
              <a:rPr lang="en-US" dirty="0">
                <a:latin typeface="Calibri" pitchFamily="34" charset="0"/>
                <a:cs typeface="Times New Roman" charset="0"/>
              </a:rPr>
              <a:t>PhD, Cardiff Business School, Cardiff University</a:t>
            </a:r>
          </a:p>
          <a:p>
            <a:pPr marL="609600" indent="-609600" fontAlgn="auto">
              <a:spcBef>
                <a:spcPts val="0"/>
              </a:spcBef>
              <a:spcAft>
                <a:spcPts val="0"/>
              </a:spcAft>
              <a:defRPr/>
            </a:pPr>
            <a:r>
              <a:rPr lang="el-GR" dirty="0">
                <a:latin typeface="Calibri" pitchFamily="34" charset="0"/>
                <a:cs typeface="Times New Roman" charset="0"/>
              </a:rPr>
              <a:t>		</a:t>
            </a:r>
            <a:r>
              <a:rPr lang="en-US" dirty="0" err="1">
                <a:latin typeface="Calibri" pitchFamily="34" charset="0"/>
                <a:cs typeface="Times New Roman" charset="0"/>
              </a:rPr>
              <a:t>PgDip</a:t>
            </a:r>
            <a:r>
              <a:rPr lang="en-US" dirty="0">
                <a:latin typeface="Calibri" pitchFamily="34" charset="0"/>
                <a:cs typeface="Times New Roman" charset="0"/>
              </a:rPr>
              <a:t> in Research Methodology, Cardiff University</a:t>
            </a:r>
          </a:p>
          <a:p>
            <a:pPr marL="609600" indent="-609600" fontAlgn="auto">
              <a:spcBef>
                <a:spcPts val="0"/>
              </a:spcBef>
              <a:spcAft>
                <a:spcPts val="0"/>
              </a:spcAft>
              <a:defRPr/>
            </a:pPr>
            <a:r>
              <a:rPr lang="el-GR" dirty="0">
                <a:latin typeface="Calibri" pitchFamily="34" charset="0"/>
                <a:cs typeface="Times New Roman" charset="0"/>
              </a:rPr>
              <a:t>		</a:t>
            </a:r>
            <a:r>
              <a:rPr lang="en-US" dirty="0">
                <a:latin typeface="Calibri" pitchFamily="34" charset="0"/>
                <a:cs typeface="Times New Roman" charset="0"/>
              </a:rPr>
              <a:t>MBA-International HRM, Sunderland University</a:t>
            </a:r>
          </a:p>
          <a:p>
            <a:pPr marL="609600" indent="-609600" fontAlgn="auto">
              <a:spcBef>
                <a:spcPts val="0"/>
              </a:spcBef>
              <a:spcAft>
                <a:spcPts val="0"/>
              </a:spcAft>
              <a:defRPr/>
            </a:pPr>
            <a:r>
              <a:rPr lang="el-GR" dirty="0">
                <a:latin typeface="Calibri" pitchFamily="34" charset="0"/>
                <a:cs typeface="Times New Roman" charset="0"/>
              </a:rPr>
              <a:t>		</a:t>
            </a:r>
            <a:r>
              <a:rPr lang="en-US" dirty="0">
                <a:latin typeface="Calibri" pitchFamily="34" charset="0"/>
                <a:cs typeface="Times New Roman" charset="0"/>
              </a:rPr>
              <a:t>BA in Business Administration, Sunderland University</a:t>
            </a:r>
            <a:endParaRPr lang="en-GB" dirty="0">
              <a:solidFill>
                <a:srgbClr val="0070C0"/>
              </a:solidFill>
              <a:latin typeface="Calibri" pitchFamily="34" charset="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1625" y="115888"/>
            <a:ext cx="8534400" cy="1152525"/>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Παρένθεση: </a:t>
            </a:r>
            <a:r>
              <a:rPr lang="el-GR" b="1">
                <a:solidFill>
                  <a:srgbClr val="C00000"/>
                </a:solidFill>
                <a:latin typeface="Calibri" pitchFamily="34" charset="0"/>
              </a:rPr>
              <a:t>Μεταβλητές</a:t>
            </a:r>
          </a:p>
        </p:txBody>
      </p:sp>
      <p:sp>
        <p:nvSpPr>
          <p:cNvPr id="23554" name="Slide Number Placeholder 5"/>
          <p:cNvSpPr>
            <a:spLocks noGrp="1"/>
          </p:cNvSpPr>
          <p:nvPr>
            <p:ph type="sldNum" sz="quarter" idx="12"/>
          </p:nvPr>
        </p:nvSpPr>
        <p:spPr/>
        <p:txBody>
          <a:bodyPr/>
          <a:lstStyle/>
          <a:p>
            <a:pPr>
              <a:defRPr/>
            </a:pPr>
            <a:fld id="{81C5FEE5-E261-44E7-AFB3-D0A3EB67DDA5}" type="slidenum">
              <a:rPr lang="el-GR">
                <a:latin typeface="Calibri" pitchFamily="34" charset="0"/>
              </a:rPr>
              <a:pPr>
                <a:defRPr/>
              </a:pPr>
              <a:t>10</a:t>
            </a:fld>
            <a:endParaRPr lang="el-GR">
              <a:latin typeface="Calibri" pitchFamily="34" charset="0"/>
            </a:endParaRPr>
          </a:p>
        </p:txBody>
      </p:sp>
      <p:sp>
        <p:nvSpPr>
          <p:cNvPr id="33796" name="Rectangle 3"/>
          <p:cNvSpPr>
            <a:spLocks noGrp="1" noChangeArrowheads="1"/>
          </p:cNvSpPr>
          <p:nvPr>
            <p:ph sz="quarter" idx="1"/>
          </p:nvPr>
        </p:nvSpPr>
        <p:spPr>
          <a:xfrm>
            <a:off x="0" y="1268413"/>
            <a:ext cx="9144000" cy="5518150"/>
          </a:xfrm>
        </p:spPr>
        <p:txBody>
          <a:bodyPr/>
          <a:lstStyle/>
          <a:p>
            <a:pPr marL="292100" indent="-292100" eaLnBrk="1" hangingPunct="1">
              <a:lnSpc>
                <a:spcPct val="90000"/>
              </a:lnSpc>
              <a:defRPr/>
            </a:pPr>
            <a:r>
              <a:rPr lang="el-GR" sz="1900" b="1" dirty="0">
                <a:solidFill>
                  <a:srgbClr val="C00000"/>
                </a:solidFill>
                <a:latin typeface="Calibri" pitchFamily="34" charset="0"/>
              </a:rPr>
              <a:t>Ορισμός</a:t>
            </a:r>
            <a:r>
              <a:rPr lang="el-GR" sz="1900" dirty="0">
                <a:latin typeface="Calibri" pitchFamily="34" charset="0"/>
              </a:rPr>
              <a:t>: Μεταβλητή (</a:t>
            </a:r>
            <a:r>
              <a:rPr lang="en-US" sz="1900" dirty="0">
                <a:latin typeface="Calibri" pitchFamily="34" charset="0"/>
              </a:rPr>
              <a:t>variable</a:t>
            </a:r>
            <a:r>
              <a:rPr lang="el-GR" sz="1900" dirty="0">
                <a:latin typeface="Calibri" pitchFamily="34" charset="0"/>
              </a:rPr>
              <a:t>) ονομάζεται το συγκεκριμένο </a:t>
            </a:r>
            <a:r>
              <a:rPr lang="el-GR" sz="1900" b="1" i="1" dirty="0">
                <a:solidFill>
                  <a:srgbClr val="0070C0"/>
                </a:solidFill>
                <a:latin typeface="Calibri" pitchFamily="34" charset="0"/>
              </a:rPr>
              <a:t>χαρακτηριστικό</a:t>
            </a:r>
            <a:r>
              <a:rPr lang="el-GR" sz="1900" dirty="0">
                <a:latin typeface="Calibri" pitchFamily="34" charset="0"/>
              </a:rPr>
              <a:t> μιας μονάδας (άτομο ή αντικείμενο) που μας ενδιαφέρει. Η μεταβλητή είναι δυνατό να </a:t>
            </a:r>
            <a:r>
              <a:rPr lang="el-GR" sz="1900" b="1" i="1" dirty="0">
                <a:solidFill>
                  <a:srgbClr val="0070C0"/>
                </a:solidFill>
                <a:latin typeface="Calibri" pitchFamily="34" charset="0"/>
              </a:rPr>
              <a:t>μεταβάλλεται</a:t>
            </a:r>
            <a:r>
              <a:rPr lang="el-GR" sz="1900" dirty="0">
                <a:latin typeface="Calibri" pitchFamily="34" charset="0"/>
              </a:rPr>
              <a:t> από μονάδα σε μονάδα μέσα στην ομάδα μονάδων που μας ενδιαφέρει ή να παραμένει </a:t>
            </a:r>
            <a:r>
              <a:rPr lang="el-GR" sz="1900" b="1" i="1" dirty="0">
                <a:solidFill>
                  <a:srgbClr val="0070C0"/>
                </a:solidFill>
                <a:latin typeface="Calibri" pitchFamily="34" charset="0"/>
              </a:rPr>
              <a:t>σταθερή</a:t>
            </a:r>
            <a:r>
              <a:rPr lang="el-GR" sz="1900" dirty="0">
                <a:latin typeface="Calibri" pitchFamily="34" charset="0"/>
              </a:rPr>
              <a:t>.</a:t>
            </a:r>
          </a:p>
          <a:p>
            <a:pPr marL="292100" indent="-292100" eaLnBrk="1" hangingPunct="1">
              <a:lnSpc>
                <a:spcPct val="90000"/>
              </a:lnSpc>
              <a:defRPr/>
            </a:pPr>
            <a:r>
              <a:rPr lang="el-GR" sz="1900" b="1" dirty="0">
                <a:solidFill>
                  <a:srgbClr val="C00000"/>
                </a:solidFill>
                <a:latin typeface="Calibri" pitchFamily="34" charset="0"/>
              </a:rPr>
              <a:t>Διακρίσεις μεταβλητών</a:t>
            </a:r>
            <a:r>
              <a:rPr lang="el-GR" sz="1900" dirty="0">
                <a:latin typeface="Calibri" pitchFamily="34" charset="0"/>
              </a:rPr>
              <a:t>:</a:t>
            </a:r>
          </a:p>
          <a:p>
            <a:pPr marL="630238" lvl="1" indent="-363538" eaLnBrk="1" hangingPunct="1">
              <a:lnSpc>
                <a:spcPct val="90000"/>
              </a:lnSpc>
              <a:buFont typeface="Wingdings" pitchFamily="2" charset="2"/>
              <a:buAutoNum type="arabicPeriod"/>
              <a:defRPr/>
            </a:pPr>
            <a:r>
              <a:rPr lang="el-GR" sz="1900" b="1" dirty="0">
                <a:solidFill>
                  <a:srgbClr val="0070C0"/>
                </a:solidFill>
                <a:latin typeface="Calibri" pitchFamily="34" charset="0"/>
              </a:rPr>
              <a:t>Συνεχής</a:t>
            </a:r>
            <a:r>
              <a:rPr lang="el-GR" sz="1900" dirty="0">
                <a:latin typeface="Calibri" pitchFamily="34" charset="0"/>
              </a:rPr>
              <a:t> (</a:t>
            </a:r>
            <a:r>
              <a:rPr lang="en-US" sz="1900" dirty="0">
                <a:latin typeface="Calibri" pitchFamily="34" charset="0"/>
              </a:rPr>
              <a:t>continuous</a:t>
            </a:r>
            <a:r>
              <a:rPr lang="el-GR" sz="1900" dirty="0">
                <a:latin typeface="Calibri" pitchFamily="34" charset="0"/>
              </a:rPr>
              <a:t>) είναι η μεταβλητή που μπορεί να πάρει κάθε τιμή μέσα σ’ ένα δοσμένο διάστημα τιμών.</a:t>
            </a:r>
          </a:p>
          <a:p>
            <a:pPr marL="630238" lvl="1" indent="-363538" eaLnBrk="1" hangingPunct="1">
              <a:lnSpc>
                <a:spcPct val="90000"/>
              </a:lnSpc>
              <a:buFont typeface="Wingdings" pitchFamily="2" charset="2"/>
              <a:buAutoNum type="arabicPeriod"/>
              <a:defRPr/>
            </a:pPr>
            <a:r>
              <a:rPr lang="el-GR" sz="1900" b="1" dirty="0">
                <a:solidFill>
                  <a:srgbClr val="0070C0"/>
                </a:solidFill>
                <a:latin typeface="Calibri" pitchFamily="34" charset="0"/>
              </a:rPr>
              <a:t>Ασυνεχής</a:t>
            </a:r>
            <a:r>
              <a:rPr lang="el-GR" sz="1900" dirty="0">
                <a:latin typeface="Calibri" pitchFamily="34" charset="0"/>
              </a:rPr>
              <a:t> (</a:t>
            </a:r>
            <a:r>
              <a:rPr lang="en-US" sz="1900" dirty="0">
                <a:latin typeface="Calibri" pitchFamily="34" charset="0"/>
              </a:rPr>
              <a:t>discrete</a:t>
            </a:r>
            <a:r>
              <a:rPr lang="el-GR" sz="1900" dirty="0">
                <a:latin typeface="Calibri" pitchFamily="34" charset="0"/>
              </a:rPr>
              <a:t>) είναι η μεταβλητή που παίρνει μόνο συγκεκριμένες τιμές από ένα δοσμένο σύνολο τιμών.</a:t>
            </a:r>
          </a:p>
          <a:p>
            <a:pPr marL="355600" indent="-363538" eaLnBrk="1" hangingPunct="1">
              <a:lnSpc>
                <a:spcPct val="90000"/>
              </a:lnSpc>
              <a:defRPr/>
            </a:pPr>
            <a:r>
              <a:rPr lang="el-GR" sz="1900" b="1" dirty="0">
                <a:solidFill>
                  <a:srgbClr val="C00000"/>
                </a:solidFill>
                <a:latin typeface="Calibri" pitchFamily="34" charset="0"/>
              </a:rPr>
              <a:t>Μορφές μεταβλητών</a:t>
            </a:r>
            <a:r>
              <a:rPr lang="el-GR" sz="1900" dirty="0">
                <a:latin typeface="Calibri" pitchFamily="34" charset="0"/>
              </a:rPr>
              <a:t>:</a:t>
            </a:r>
          </a:p>
          <a:p>
            <a:pPr marL="639763" indent="-373063" eaLnBrk="1" hangingPunct="1">
              <a:lnSpc>
                <a:spcPct val="90000"/>
              </a:lnSpc>
              <a:buFont typeface="+mj-lt"/>
              <a:buAutoNum type="arabicPeriod"/>
              <a:defRPr/>
            </a:pPr>
            <a:r>
              <a:rPr lang="el-GR" sz="1900" b="1" dirty="0">
                <a:solidFill>
                  <a:srgbClr val="0070C0"/>
                </a:solidFill>
                <a:latin typeface="Calibri" pitchFamily="34" charset="0"/>
              </a:rPr>
              <a:t>Εμφανείς</a:t>
            </a:r>
            <a:r>
              <a:rPr lang="el-GR" sz="1900" dirty="0">
                <a:solidFill>
                  <a:schemeClr val="accent3">
                    <a:lumMod val="50000"/>
                  </a:schemeClr>
                </a:solidFill>
                <a:latin typeface="Calibri" pitchFamily="34" charset="0"/>
              </a:rPr>
              <a:t> </a:t>
            </a:r>
            <a:r>
              <a:rPr lang="en-US" sz="1900" dirty="0">
                <a:solidFill>
                  <a:schemeClr val="accent3">
                    <a:lumMod val="50000"/>
                  </a:schemeClr>
                </a:solidFill>
                <a:latin typeface="Calibri" pitchFamily="34" charset="0"/>
              </a:rPr>
              <a:t>(observed): </a:t>
            </a:r>
            <a:r>
              <a:rPr lang="el-GR" sz="1900" dirty="0">
                <a:solidFill>
                  <a:schemeClr val="accent3">
                    <a:lumMod val="50000"/>
                  </a:schemeClr>
                </a:solidFill>
                <a:latin typeface="Calibri" pitchFamily="34" charset="0"/>
              </a:rPr>
              <a:t>Είναι αυτές που οι τιμές τους προέρχονται από πραγματικές παρατηρήσεις ή μετρήσεις. </a:t>
            </a:r>
            <a:endParaRPr lang="en-US" sz="1900" dirty="0">
              <a:solidFill>
                <a:schemeClr val="accent3">
                  <a:lumMod val="50000"/>
                </a:schemeClr>
              </a:solidFill>
              <a:latin typeface="Calibri" pitchFamily="34" charset="0"/>
            </a:endParaRPr>
          </a:p>
          <a:p>
            <a:pPr marL="639763" indent="-373063" eaLnBrk="1" hangingPunct="1">
              <a:lnSpc>
                <a:spcPct val="90000"/>
              </a:lnSpc>
              <a:buFont typeface="+mj-lt"/>
              <a:buAutoNum type="arabicPeriod"/>
              <a:defRPr/>
            </a:pPr>
            <a:r>
              <a:rPr lang="el-GR" sz="1900" b="1" dirty="0">
                <a:solidFill>
                  <a:srgbClr val="0070C0"/>
                </a:solidFill>
                <a:latin typeface="Calibri" pitchFamily="34" charset="0"/>
              </a:rPr>
              <a:t>Αφανείς</a:t>
            </a:r>
            <a:r>
              <a:rPr lang="el-GR" sz="1900" dirty="0">
                <a:solidFill>
                  <a:schemeClr val="accent3">
                    <a:lumMod val="50000"/>
                  </a:schemeClr>
                </a:solidFill>
                <a:latin typeface="Calibri" pitchFamily="34" charset="0"/>
              </a:rPr>
              <a:t> (</a:t>
            </a:r>
            <a:r>
              <a:rPr lang="en-US" sz="1900" dirty="0">
                <a:solidFill>
                  <a:schemeClr val="accent3">
                    <a:lumMod val="50000"/>
                  </a:schemeClr>
                </a:solidFill>
                <a:latin typeface="Calibri" pitchFamily="34" charset="0"/>
              </a:rPr>
              <a:t>latent): </a:t>
            </a:r>
            <a:r>
              <a:rPr lang="el-GR" sz="1900" dirty="0">
                <a:solidFill>
                  <a:schemeClr val="accent3">
                    <a:lumMod val="50000"/>
                  </a:schemeClr>
                </a:solidFill>
                <a:latin typeface="Calibri" pitchFamily="34" charset="0"/>
              </a:rPr>
              <a:t> Είναι αυτές που δε μετρώνται απευθείας, αλλά οι τιμές τους προέρχονται από τις εμφανείς, ύστερα από συγκεκριμένες διαδικασίες.</a:t>
            </a:r>
          </a:p>
          <a:p>
            <a:pPr marL="292100" indent="-292100" eaLnBrk="1" hangingPunct="1">
              <a:lnSpc>
                <a:spcPct val="90000"/>
              </a:lnSpc>
              <a:defRPr/>
            </a:pPr>
            <a:r>
              <a:rPr lang="el-GR" sz="1900" b="1" dirty="0">
                <a:solidFill>
                  <a:srgbClr val="C00000"/>
                </a:solidFill>
                <a:latin typeface="Calibri" pitchFamily="34" charset="0"/>
              </a:rPr>
              <a:t>Ονοματολογία μεταβλητών</a:t>
            </a:r>
            <a:r>
              <a:rPr lang="el-GR" sz="1900" dirty="0">
                <a:latin typeface="Calibri" pitchFamily="34" charset="0"/>
              </a:rPr>
              <a:t>:</a:t>
            </a:r>
          </a:p>
          <a:p>
            <a:pPr marL="541338" lvl="1" indent="-274638" eaLnBrk="1" hangingPunct="1">
              <a:lnSpc>
                <a:spcPct val="90000"/>
              </a:lnSpc>
              <a:buFont typeface="Wingdings" pitchFamily="2" charset="2"/>
              <a:buAutoNum type="arabicPeriod"/>
              <a:defRPr/>
            </a:pPr>
            <a:r>
              <a:rPr lang="el-GR" sz="1900" b="1" i="1" dirty="0">
                <a:solidFill>
                  <a:srgbClr val="0070C0"/>
                </a:solidFill>
                <a:latin typeface="Calibri" pitchFamily="34" charset="0"/>
              </a:rPr>
              <a:t>Εξαρτημένη</a:t>
            </a:r>
            <a:r>
              <a:rPr lang="el-GR" sz="1900" dirty="0">
                <a:latin typeface="Calibri" pitchFamily="34" charset="0"/>
              </a:rPr>
              <a:t> (</a:t>
            </a:r>
            <a:r>
              <a:rPr lang="en-US" sz="1900" dirty="0">
                <a:latin typeface="Calibri" pitchFamily="34" charset="0"/>
              </a:rPr>
              <a:t>dependent</a:t>
            </a:r>
            <a:r>
              <a:rPr lang="el-GR" sz="1900" dirty="0">
                <a:latin typeface="Calibri" pitchFamily="34" charset="0"/>
              </a:rPr>
              <a:t>) - </a:t>
            </a:r>
            <a:r>
              <a:rPr lang="el-GR" sz="1900" b="1" i="1" dirty="0">
                <a:solidFill>
                  <a:srgbClr val="0070C0"/>
                </a:solidFill>
                <a:latin typeface="Calibri" pitchFamily="34" charset="0"/>
              </a:rPr>
              <a:t>Ανεξάρτητη</a:t>
            </a:r>
            <a:r>
              <a:rPr lang="el-GR" sz="1900" dirty="0">
                <a:latin typeface="Calibri" pitchFamily="34" charset="0"/>
              </a:rPr>
              <a:t> (</a:t>
            </a:r>
            <a:r>
              <a:rPr lang="en-US" sz="1900" dirty="0">
                <a:latin typeface="Calibri" pitchFamily="34" charset="0"/>
              </a:rPr>
              <a:t>independent</a:t>
            </a:r>
            <a:r>
              <a:rPr lang="el-GR" sz="1900" dirty="0">
                <a:latin typeface="Calibri" pitchFamily="34" charset="0"/>
              </a:rPr>
              <a:t>)</a:t>
            </a:r>
          </a:p>
          <a:p>
            <a:pPr marL="541338" lvl="1" indent="-274638" eaLnBrk="1" hangingPunct="1">
              <a:lnSpc>
                <a:spcPct val="90000"/>
              </a:lnSpc>
              <a:buFont typeface="Wingdings" pitchFamily="2" charset="2"/>
              <a:buAutoNum type="arabicPeriod"/>
              <a:defRPr/>
            </a:pPr>
            <a:r>
              <a:rPr lang="el-GR" sz="1900" b="1" i="1" dirty="0" err="1">
                <a:solidFill>
                  <a:srgbClr val="0070C0"/>
                </a:solidFill>
                <a:latin typeface="Calibri" pitchFamily="34" charset="0"/>
              </a:rPr>
              <a:t>Μετριάζουσα</a:t>
            </a:r>
            <a:r>
              <a:rPr lang="el-GR" sz="1900" dirty="0">
                <a:latin typeface="Calibri" pitchFamily="34" charset="0"/>
              </a:rPr>
              <a:t> (</a:t>
            </a:r>
            <a:r>
              <a:rPr lang="en-US" sz="1900" dirty="0">
                <a:latin typeface="Calibri" pitchFamily="34" charset="0"/>
              </a:rPr>
              <a:t>moderating</a:t>
            </a:r>
            <a:r>
              <a:rPr lang="el-GR" sz="1900" dirty="0">
                <a:latin typeface="Calibri" pitchFamily="34" charset="0"/>
              </a:rPr>
              <a:t>) - </a:t>
            </a:r>
            <a:r>
              <a:rPr lang="el-GR" sz="1900" b="1" i="1" dirty="0">
                <a:solidFill>
                  <a:srgbClr val="0070C0"/>
                </a:solidFill>
                <a:latin typeface="Calibri" pitchFamily="34" charset="0"/>
              </a:rPr>
              <a:t>Ενδιάμεση</a:t>
            </a:r>
            <a:r>
              <a:rPr lang="el-GR" sz="1900" dirty="0">
                <a:latin typeface="Calibri" pitchFamily="34" charset="0"/>
              </a:rPr>
              <a:t> </a:t>
            </a:r>
            <a:r>
              <a:rPr lang="en-US" sz="1900" dirty="0">
                <a:latin typeface="Calibri" pitchFamily="34" charset="0"/>
              </a:rPr>
              <a:t>(mediating) </a:t>
            </a:r>
            <a:r>
              <a:rPr lang="el-GR" sz="1900" dirty="0">
                <a:latin typeface="Calibri" pitchFamily="34" charset="0"/>
              </a:rPr>
              <a:t>ή </a:t>
            </a:r>
            <a:r>
              <a:rPr lang="el-GR" sz="1900" b="1" dirty="0">
                <a:solidFill>
                  <a:srgbClr val="0070C0"/>
                </a:solidFill>
                <a:latin typeface="Calibri" pitchFamily="34" charset="0"/>
              </a:rPr>
              <a:t>παρεμβαλλόμενη</a:t>
            </a:r>
            <a:r>
              <a:rPr lang="en-US" sz="1900" dirty="0">
                <a:latin typeface="Calibri" pitchFamily="34" charset="0"/>
              </a:rPr>
              <a:t> intervening</a:t>
            </a:r>
            <a:r>
              <a:rPr lang="el-GR" sz="1900" dirty="0">
                <a:latin typeface="Calibri" pitchFamily="34" charset="0"/>
              </a:rPr>
              <a:t>)</a:t>
            </a:r>
          </a:p>
          <a:p>
            <a:pPr marL="541338" lvl="1" indent="-274638" eaLnBrk="1" hangingPunct="1">
              <a:lnSpc>
                <a:spcPct val="90000"/>
              </a:lnSpc>
              <a:buFont typeface="Wingdings" pitchFamily="2" charset="2"/>
              <a:buAutoNum type="arabicPeriod"/>
              <a:defRPr/>
            </a:pPr>
            <a:r>
              <a:rPr lang="el-GR" sz="1900" b="1" i="1" dirty="0">
                <a:solidFill>
                  <a:srgbClr val="0070C0"/>
                </a:solidFill>
                <a:latin typeface="Calibri" pitchFamily="34" charset="0"/>
              </a:rPr>
              <a:t>Ελέγχου</a:t>
            </a:r>
            <a:r>
              <a:rPr lang="el-GR" sz="1900" dirty="0">
                <a:latin typeface="Calibri" pitchFamily="34" charset="0"/>
              </a:rPr>
              <a:t> (</a:t>
            </a:r>
            <a:r>
              <a:rPr lang="en-US" sz="1900" dirty="0">
                <a:latin typeface="Calibri" pitchFamily="34" charset="0"/>
              </a:rPr>
              <a:t>control</a:t>
            </a:r>
            <a:r>
              <a:rPr lang="el-GR" sz="1900" dirty="0">
                <a:latin typeface="Calibri" pitchFamily="34" charset="0"/>
              </a:rPr>
              <a:t>) ή </a:t>
            </a:r>
            <a:r>
              <a:rPr lang="el-GR" sz="1900" b="1" i="1" dirty="0">
                <a:solidFill>
                  <a:srgbClr val="0070C0"/>
                </a:solidFill>
                <a:latin typeface="Calibri" pitchFamily="34" charset="0"/>
              </a:rPr>
              <a:t>δημογραφική</a:t>
            </a:r>
            <a:r>
              <a:rPr lang="el-GR" sz="1900" dirty="0">
                <a:latin typeface="Calibri" pitchFamily="34" charset="0"/>
              </a:rPr>
              <a:t> μεταβλητή (</a:t>
            </a:r>
            <a:r>
              <a:rPr lang="en-US" sz="1900" dirty="0">
                <a:latin typeface="Calibri" pitchFamily="34" charset="0"/>
              </a:rPr>
              <a:t>demographic variable</a:t>
            </a:r>
            <a:r>
              <a:rPr lang="el-GR" sz="1900" dirty="0">
                <a:latin typeface="Calibri"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301625" y="228600"/>
            <a:ext cx="8534400" cy="968375"/>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Παρένθεση: </a:t>
            </a:r>
            <a:r>
              <a:rPr lang="el-GR" b="1">
                <a:solidFill>
                  <a:srgbClr val="C00000"/>
                </a:solidFill>
                <a:latin typeface="Calibri" pitchFamily="34" charset="0"/>
              </a:rPr>
              <a:t>Αιτιώδεις Σχέσεις</a:t>
            </a:r>
            <a:endParaRPr lang="el-GR" b="1">
              <a:solidFill>
                <a:srgbClr val="7B9899"/>
              </a:solidFill>
              <a:latin typeface="Calibri" pitchFamily="34" charset="0"/>
            </a:endParaRPr>
          </a:p>
        </p:txBody>
      </p:sp>
      <p:sp>
        <p:nvSpPr>
          <p:cNvPr id="2" name="Slide Number Placeholder 5"/>
          <p:cNvSpPr>
            <a:spLocks noGrp="1"/>
          </p:cNvSpPr>
          <p:nvPr>
            <p:ph type="sldNum" sz="quarter" idx="12"/>
          </p:nvPr>
        </p:nvSpPr>
        <p:spPr/>
        <p:txBody>
          <a:bodyPr/>
          <a:lstStyle/>
          <a:p>
            <a:pPr>
              <a:defRPr/>
            </a:pPr>
            <a:fld id="{359902E0-963D-44E9-A0E8-91420976C511}" type="slidenum">
              <a:rPr lang="el-GR">
                <a:latin typeface="Calibri" pitchFamily="34" charset="0"/>
              </a:rPr>
              <a:pPr>
                <a:defRPr/>
              </a:pPr>
              <a:t>11</a:t>
            </a:fld>
            <a:endParaRPr lang="el-GR">
              <a:latin typeface="Calibri" pitchFamily="34" charset="0"/>
            </a:endParaRPr>
          </a:p>
        </p:txBody>
      </p:sp>
      <p:sp>
        <p:nvSpPr>
          <p:cNvPr id="2053" name="Rectangle 3"/>
          <p:cNvSpPr>
            <a:spLocks noGrp="1" noChangeArrowheads="1"/>
          </p:cNvSpPr>
          <p:nvPr>
            <p:ph sz="quarter" idx="1"/>
          </p:nvPr>
        </p:nvSpPr>
        <p:spPr>
          <a:xfrm>
            <a:off x="76200" y="1412875"/>
            <a:ext cx="8991600" cy="3311525"/>
          </a:xfrm>
        </p:spPr>
        <p:txBody>
          <a:bodyPr/>
          <a:lstStyle/>
          <a:p>
            <a:pPr eaLnBrk="1" hangingPunct="1"/>
            <a:r>
              <a:rPr lang="el-GR" sz="2200" b="1">
                <a:solidFill>
                  <a:srgbClr val="C00000"/>
                </a:solidFill>
                <a:latin typeface="Calibri" pitchFamily="34" charset="0"/>
              </a:rPr>
              <a:t>Εξαρτημένη μεταβλητή </a:t>
            </a:r>
            <a:r>
              <a:rPr lang="en-US" sz="2200">
                <a:latin typeface="Calibri" pitchFamily="34" charset="0"/>
              </a:rPr>
              <a:t>(dependent variable) </a:t>
            </a:r>
            <a:r>
              <a:rPr lang="el-GR" sz="2200">
                <a:latin typeface="Calibri" pitchFamily="34" charset="0"/>
              </a:rPr>
              <a:t>είναι η βασική μεταβλητή της έρευνας, η οποία επηρεάζεται από άλλες μεταβλητές.</a:t>
            </a:r>
            <a:endParaRPr lang="en-US" sz="2200" b="1">
              <a:solidFill>
                <a:schemeClr val="hlink"/>
              </a:solidFill>
              <a:latin typeface="Calibri" pitchFamily="34" charset="0"/>
            </a:endParaRPr>
          </a:p>
          <a:p>
            <a:pPr eaLnBrk="1" hangingPunct="1"/>
            <a:r>
              <a:rPr lang="el-GR" sz="2200" b="1">
                <a:solidFill>
                  <a:srgbClr val="C00000"/>
                </a:solidFill>
                <a:latin typeface="Calibri" pitchFamily="34" charset="0"/>
              </a:rPr>
              <a:t>Ανεξάρτητη</a:t>
            </a:r>
            <a:r>
              <a:rPr lang="el-GR" sz="2200">
                <a:solidFill>
                  <a:srgbClr val="C00000"/>
                </a:solidFill>
                <a:latin typeface="Calibri" pitchFamily="34" charset="0"/>
              </a:rPr>
              <a:t> </a:t>
            </a:r>
            <a:r>
              <a:rPr lang="el-GR" sz="2200" b="1">
                <a:solidFill>
                  <a:srgbClr val="C00000"/>
                </a:solidFill>
                <a:latin typeface="Calibri" pitchFamily="34" charset="0"/>
              </a:rPr>
              <a:t>μεταβλητή</a:t>
            </a:r>
            <a:r>
              <a:rPr lang="el-GR" sz="2200">
                <a:solidFill>
                  <a:srgbClr val="C00000"/>
                </a:solidFill>
                <a:latin typeface="Calibri" pitchFamily="34" charset="0"/>
              </a:rPr>
              <a:t> </a:t>
            </a:r>
            <a:r>
              <a:rPr lang="en-US" sz="2200">
                <a:latin typeface="Calibri" pitchFamily="34" charset="0"/>
              </a:rPr>
              <a:t>(independent variable) </a:t>
            </a:r>
            <a:r>
              <a:rPr lang="el-GR" sz="2200">
                <a:latin typeface="Calibri" pitchFamily="34" charset="0"/>
              </a:rPr>
              <a:t>είναι η μεταβλητή, η οποία επηρεάζει θετικά, αρνητικά ή καθόλου την εξαρτημένη μεταβλητή.</a:t>
            </a:r>
          </a:p>
          <a:p>
            <a:pPr eaLnBrk="1" hangingPunct="1"/>
            <a:r>
              <a:rPr lang="el-GR" sz="2200">
                <a:latin typeface="Calibri" pitchFamily="34" charset="0"/>
              </a:rPr>
              <a:t>Στην </a:t>
            </a:r>
            <a:r>
              <a:rPr lang="el-GR" sz="2200" b="1">
                <a:solidFill>
                  <a:srgbClr val="C00000"/>
                </a:solidFill>
                <a:latin typeface="Calibri" pitchFamily="34" charset="0"/>
              </a:rPr>
              <a:t>αιτιώδη σχέση</a:t>
            </a:r>
            <a:r>
              <a:rPr lang="el-GR" sz="2200">
                <a:solidFill>
                  <a:srgbClr val="C00000"/>
                </a:solidFill>
                <a:latin typeface="Calibri" pitchFamily="34" charset="0"/>
              </a:rPr>
              <a:t> </a:t>
            </a:r>
            <a:r>
              <a:rPr lang="el-GR" sz="2200">
                <a:latin typeface="Calibri" pitchFamily="34" charset="0"/>
              </a:rPr>
              <a:t>μεταξύ δύο μεταβλητών, η ανεξάρτητη μεταβλητή θεωρείται το αίτιο και η εξαρτημένη μεταβλητή θεωρείται το αποτέλεσμα.</a:t>
            </a:r>
          </a:p>
          <a:p>
            <a:pPr eaLnBrk="1" hangingPunct="1"/>
            <a:r>
              <a:rPr lang="el-GR" sz="2200">
                <a:latin typeface="Calibri" pitchFamily="34" charset="0"/>
              </a:rPr>
              <a:t>Μεταβολές την ανεξάρτητη μεταβλητή θεωρείται ότι </a:t>
            </a:r>
            <a:r>
              <a:rPr lang="el-GR" sz="2200" b="1" i="1">
                <a:solidFill>
                  <a:srgbClr val="0070C0"/>
                </a:solidFill>
                <a:latin typeface="Calibri" pitchFamily="34" charset="0"/>
              </a:rPr>
              <a:t>προκαλούν</a:t>
            </a:r>
            <a:r>
              <a:rPr lang="el-GR" sz="2200">
                <a:latin typeface="Calibri" pitchFamily="34" charset="0"/>
              </a:rPr>
              <a:t> μεταβολές στην εξαρτημένη μεταβλητή. </a:t>
            </a:r>
          </a:p>
          <a:p>
            <a:pPr eaLnBrk="1" hangingPunct="1"/>
            <a:r>
              <a:rPr lang="el-GR" sz="2200" b="1">
                <a:solidFill>
                  <a:srgbClr val="00B050"/>
                </a:solidFill>
                <a:latin typeface="Calibri" pitchFamily="34" charset="0"/>
              </a:rPr>
              <a:t>Παράδειγμα</a:t>
            </a:r>
            <a:r>
              <a:rPr lang="el-GR" sz="2200">
                <a:latin typeface="Calibri" pitchFamily="34" charset="0"/>
              </a:rPr>
              <a:t>: </a:t>
            </a:r>
          </a:p>
        </p:txBody>
      </p:sp>
      <p:graphicFrame>
        <p:nvGraphicFramePr>
          <p:cNvPr id="2050" name="Object 4"/>
          <p:cNvGraphicFramePr>
            <a:graphicFrameLocks noChangeAspect="1"/>
          </p:cNvGraphicFramePr>
          <p:nvPr/>
        </p:nvGraphicFramePr>
        <p:xfrm>
          <a:off x="265113" y="5013325"/>
          <a:ext cx="8628062" cy="1368425"/>
        </p:xfrm>
        <a:graphic>
          <a:graphicData uri="http://schemas.openxmlformats.org/presentationml/2006/ole">
            <mc:AlternateContent xmlns:mc="http://schemas.openxmlformats.org/markup-compatibility/2006">
              <mc:Choice xmlns:v="urn:schemas-microsoft-com:vml" Requires="v">
                <p:oleObj spid="_x0000_s2053" name="Visio" r:id="rId3" imgW="7066800" imgH="1120680" progId="Visio.Drawing.11">
                  <p:embed/>
                </p:oleObj>
              </mc:Choice>
              <mc:Fallback>
                <p:oleObj name="Visio" r:id="rId3" imgW="7066800" imgH="112068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113" y="5013325"/>
                        <a:ext cx="8628062"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107950" y="228600"/>
            <a:ext cx="8928100" cy="1039813"/>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 Παρένθεση: </a:t>
            </a:r>
            <a:r>
              <a:rPr lang="el-GR" b="1">
                <a:solidFill>
                  <a:srgbClr val="C00000"/>
                </a:solidFill>
                <a:latin typeface="Calibri" pitchFamily="34" charset="0"/>
              </a:rPr>
              <a:t>Ενδιάμεσες Μεταβλητές</a:t>
            </a:r>
          </a:p>
        </p:txBody>
      </p:sp>
      <p:sp>
        <p:nvSpPr>
          <p:cNvPr id="2" name="Slide Number Placeholder 5"/>
          <p:cNvSpPr>
            <a:spLocks noGrp="1"/>
          </p:cNvSpPr>
          <p:nvPr>
            <p:ph type="sldNum" sz="quarter" idx="12"/>
          </p:nvPr>
        </p:nvSpPr>
        <p:spPr/>
        <p:txBody>
          <a:bodyPr/>
          <a:lstStyle/>
          <a:p>
            <a:pPr>
              <a:defRPr/>
            </a:pPr>
            <a:fld id="{B845CB52-8A2C-43B5-AB4F-99A6DA82E761}" type="slidenum">
              <a:rPr lang="el-GR">
                <a:latin typeface="Calibri" pitchFamily="34" charset="0"/>
              </a:rPr>
              <a:pPr>
                <a:defRPr/>
              </a:pPr>
              <a:t>12</a:t>
            </a:fld>
            <a:endParaRPr lang="el-GR">
              <a:latin typeface="Calibri" pitchFamily="34" charset="0"/>
            </a:endParaRPr>
          </a:p>
        </p:txBody>
      </p:sp>
      <p:sp>
        <p:nvSpPr>
          <p:cNvPr id="3077" name="Rectangle 3"/>
          <p:cNvSpPr>
            <a:spLocks noGrp="1" noChangeArrowheads="1"/>
          </p:cNvSpPr>
          <p:nvPr>
            <p:ph sz="quarter" idx="1"/>
          </p:nvPr>
        </p:nvSpPr>
        <p:spPr>
          <a:xfrm>
            <a:off x="152400" y="1484313"/>
            <a:ext cx="8991600" cy="2881312"/>
          </a:xfrm>
        </p:spPr>
        <p:txBody>
          <a:bodyPr/>
          <a:lstStyle/>
          <a:p>
            <a:pPr eaLnBrk="1" hangingPunct="1">
              <a:lnSpc>
                <a:spcPct val="90000"/>
              </a:lnSpc>
            </a:pPr>
            <a:r>
              <a:rPr lang="el-GR" sz="2300" b="1">
                <a:solidFill>
                  <a:srgbClr val="C00000"/>
                </a:solidFill>
                <a:latin typeface="Calibri" pitchFamily="34" charset="0"/>
              </a:rPr>
              <a:t>Ενδιάμεση μεταβλητή</a:t>
            </a:r>
            <a:r>
              <a:rPr lang="el-GR" sz="2300">
                <a:solidFill>
                  <a:srgbClr val="C00000"/>
                </a:solidFill>
                <a:latin typeface="Calibri" pitchFamily="34" charset="0"/>
              </a:rPr>
              <a:t> </a:t>
            </a:r>
            <a:r>
              <a:rPr lang="en-US" sz="2300">
                <a:latin typeface="Calibri" pitchFamily="34" charset="0"/>
              </a:rPr>
              <a:t>(mediating variable) </a:t>
            </a:r>
            <a:r>
              <a:rPr lang="el-GR" sz="2300">
                <a:latin typeface="Calibri" pitchFamily="34" charset="0"/>
              </a:rPr>
              <a:t>ή </a:t>
            </a:r>
            <a:r>
              <a:rPr lang="el-GR" sz="2300" b="1">
                <a:solidFill>
                  <a:srgbClr val="C00000"/>
                </a:solidFill>
                <a:latin typeface="Calibri" pitchFamily="34" charset="0"/>
              </a:rPr>
              <a:t>παρεμβαλλόμενη μεταβλητή</a:t>
            </a:r>
            <a:r>
              <a:rPr lang="el-GR" sz="2300">
                <a:solidFill>
                  <a:srgbClr val="C00000"/>
                </a:solidFill>
                <a:latin typeface="Calibri" pitchFamily="34" charset="0"/>
              </a:rPr>
              <a:t> </a:t>
            </a:r>
            <a:r>
              <a:rPr lang="en-US" sz="2300">
                <a:latin typeface="Calibri" pitchFamily="34" charset="0"/>
              </a:rPr>
              <a:t>(intervening variable) </a:t>
            </a:r>
            <a:r>
              <a:rPr lang="el-GR" sz="2300">
                <a:latin typeface="Calibri" pitchFamily="34" charset="0"/>
              </a:rPr>
              <a:t>είναι η μεταβλητή που παρεμβάλλεται στη σχέση μεταξύ της ανεξάρτητης και της εξαρτημένης μεταβλητής.</a:t>
            </a:r>
          </a:p>
          <a:p>
            <a:pPr eaLnBrk="1" hangingPunct="1">
              <a:lnSpc>
                <a:spcPct val="90000"/>
              </a:lnSpc>
            </a:pPr>
            <a:r>
              <a:rPr lang="el-GR" sz="2300">
                <a:latin typeface="Calibri" pitchFamily="34" charset="0"/>
              </a:rPr>
              <a:t>Η ενδιάμεση μεταβλητή βοηθά στην κατανόηση του </a:t>
            </a:r>
            <a:r>
              <a:rPr lang="el-GR" sz="2300" b="1">
                <a:solidFill>
                  <a:srgbClr val="C00000"/>
                </a:solidFill>
                <a:latin typeface="Calibri" pitchFamily="34" charset="0"/>
              </a:rPr>
              <a:t>μηχανισμού και της ερμηνείας</a:t>
            </a:r>
            <a:r>
              <a:rPr lang="el-GR" sz="2300">
                <a:latin typeface="Calibri" pitchFamily="34" charset="0"/>
              </a:rPr>
              <a:t> της επίδρασης της ανεξάρτητης μεταβλητής επάνω στην εξαρτημένη μεταβλητή.</a:t>
            </a:r>
          </a:p>
          <a:p>
            <a:pPr eaLnBrk="1" hangingPunct="1">
              <a:lnSpc>
                <a:spcPct val="90000"/>
              </a:lnSpc>
            </a:pPr>
            <a:r>
              <a:rPr lang="el-GR" sz="2300" b="1">
                <a:solidFill>
                  <a:srgbClr val="00B050"/>
                </a:solidFill>
                <a:latin typeface="Calibri" pitchFamily="34" charset="0"/>
              </a:rPr>
              <a:t>Παράδειγμα</a:t>
            </a:r>
            <a:r>
              <a:rPr lang="el-GR" sz="2300">
                <a:latin typeface="Calibri" pitchFamily="34" charset="0"/>
              </a:rPr>
              <a:t>:</a:t>
            </a:r>
          </a:p>
        </p:txBody>
      </p:sp>
      <p:graphicFrame>
        <p:nvGraphicFramePr>
          <p:cNvPr id="3074" name="Object 4"/>
          <p:cNvGraphicFramePr>
            <a:graphicFrameLocks noChangeAspect="1"/>
          </p:cNvGraphicFramePr>
          <p:nvPr/>
        </p:nvGraphicFramePr>
        <p:xfrm>
          <a:off x="250825" y="4365625"/>
          <a:ext cx="8702675" cy="1819275"/>
        </p:xfrm>
        <a:graphic>
          <a:graphicData uri="http://schemas.openxmlformats.org/presentationml/2006/ole">
            <mc:AlternateContent xmlns:mc="http://schemas.openxmlformats.org/markup-compatibility/2006">
              <mc:Choice xmlns:v="urn:schemas-microsoft-com:vml" Requires="v">
                <p:oleObj spid="_x0000_s3077" name="Visio" r:id="rId3" imgW="10516680" imgH="2200680" progId="Visio.Drawing.11">
                  <p:embed/>
                </p:oleObj>
              </mc:Choice>
              <mc:Fallback>
                <p:oleObj name="Visio" r:id="rId3" imgW="10516680" imgH="220068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365625"/>
                        <a:ext cx="870267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0" y="188913"/>
            <a:ext cx="9144000" cy="936625"/>
          </a:xfrm>
        </p:spPr>
        <p:txBody>
          <a:bodyPr/>
          <a:lstStyle/>
          <a:p>
            <a:pPr eaLnBrk="1" hangingPunct="1"/>
            <a:r>
              <a:rPr lang="el-GR" sz="3200" b="1">
                <a:solidFill>
                  <a:srgbClr val="7B9899"/>
                </a:solidFill>
                <a:latin typeface="Calibri" pitchFamily="34" charset="0"/>
              </a:rPr>
              <a:t>ΤΜΗΜΑ ΜΕΘΟΔΟΛΟΓΙΑΣ</a:t>
            </a:r>
            <a:br>
              <a:rPr lang="el-GR" sz="3200" b="1">
                <a:solidFill>
                  <a:srgbClr val="7B9899"/>
                </a:solidFill>
                <a:latin typeface="Calibri" pitchFamily="34" charset="0"/>
              </a:rPr>
            </a:br>
            <a:r>
              <a:rPr lang="el-GR" sz="3200" b="1">
                <a:solidFill>
                  <a:srgbClr val="7B9899"/>
                </a:solidFill>
                <a:latin typeface="Calibri" pitchFamily="34" charset="0"/>
              </a:rPr>
              <a:t> Παρένθεση: </a:t>
            </a:r>
            <a:r>
              <a:rPr lang="el-GR" sz="3200" b="1">
                <a:solidFill>
                  <a:srgbClr val="C00000"/>
                </a:solidFill>
                <a:latin typeface="Calibri" pitchFamily="34" charset="0"/>
              </a:rPr>
              <a:t>Μετριάζουσες Μεταβλητές</a:t>
            </a:r>
            <a:endParaRPr lang="el-GR" sz="3200" b="1">
              <a:solidFill>
                <a:srgbClr val="7B9899"/>
              </a:solidFill>
              <a:latin typeface="Calibri" pitchFamily="34" charset="0"/>
            </a:endParaRPr>
          </a:p>
        </p:txBody>
      </p:sp>
      <p:sp>
        <p:nvSpPr>
          <p:cNvPr id="2" name="Slide Number Placeholder 5"/>
          <p:cNvSpPr>
            <a:spLocks noGrp="1"/>
          </p:cNvSpPr>
          <p:nvPr>
            <p:ph type="sldNum" sz="quarter" idx="12"/>
          </p:nvPr>
        </p:nvSpPr>
        <p:spPr/>
        <p:txBody>
          <a:bodyPr/>
          <a:lstStyle/>
          <a:p>
            <a:pPr>
              <a:defRPr/>
            </a:pPr>
            <a:fld id="{E73CFDAE-FF23-4774-AC0F-22DAB1494043}" type="slidenum">
              <a:rPr lang="el-GR">
                <a:latin typeface="Calibri" pitchFamily="34" charset="0"/>
              </a:rPr>
              <a:pPr>
                <a:defRPr/>
              </a:pPr>
              <a:t>13</a:t>
            </a:fld>
            <a:endParaRPr lang="el-GR">
              <a:latin typeface="Calibri" pitchFamily="34" charset="0"/>
            </a:endParaRPr>
          </a:p>
        </p:txBody>
      </p:sp>
      <p:sp>
        <p:nvSpPr>
          <p:cNvPr id="4101" name="Rectangle 3"/>
          <p:cNvSpPr>
            <a:spLocks noGrp="1" noChangeArrowheads="1"/>
          </p:cNvSpPr>
          <p:nvPr>
            <p:ph sz="quarter" idx="1"/>
          </p:nvPr>
        </p:nvSpPr>
        <p:spPr>
          <a:xfrm>
            <a:off x="76200" y="1412875"/>
            <a:ext cx="8991600" cy="1584325"/>
          </a:xfrm>
        </p:spPr>
        <p:txBody>
          <a:bodyPr/>
          <a:lstStyle/>
          <a:p>
            <a:pPr eaLnBrk="1" hangingPunct="1"/>
            <a:r>
              <a:rPr lang="el-GR" sz="2200" b="1">
                <a:solidFill>
                  <a:srgbClr val="C00000"/>
                </a:solidFill>
                <a:latin typeface="Calibri" pitchFamily="34" charset="0"/>
              </a:rPr>
              <a:t>Μετριάζουσα μεταβλητή</a:t>
            </a:r>
            <a:r>
              <a:rPr lang="el-GR" sz="2200">
                <a:solidFill>
                  <a:srgbClr val="C00000"/>
                </a:solidFill>
                <a:latin typeface="Calibri" pitchFamily="34" charset="0"/>
              </a:rPr>
              <a:t> </a:t>
            </a:r>
            <a:r>
              <a:rPr lang="el-GR" sz="2200">
                <a:latin typeface="Calibri" pitchFamily="34" charset="0"/>
              </a:rPr>
              <a:t>(</a:t>
            </a:r>
            <a:r>
              <a:rPr lang="en-US" sz="2200">
                <a:latin typeface="Calibri" pitchFamily="34" charset="0"/>
              </a:rPr>
              <a:t>moderating variable) </a:t>
            </a:r>
            <a:r>
              <a:rPr lang="el-GR" sz="2200">
                <a:latin typeface="Calibri" pitchFamily="34" charset="0"/>
              </a:rPr>
              <a:t>είναι η μεταβλητή που η παρουσία της προσδιορίζει σαφέστερα την αρχικώς αναμενόμενη σχέση μεταξύ της ανεξάρτητης και της εξαρτημένης μεταβλητής.</a:t>
            </a:r>
          </a:p>
          <a:p>
            <a:pPr eaLnBrk="1" hangingPunct="1"/>
            <a:r>
              <a:rPr lang="el-GR" sz="2200" b="1">
                <a:solidFill>
                  <a:srgbClr val="00B050"/>
                </a:solidFill>
                <a:latin typeface="Calibri" pitchFamily="34" charset="0"/>
              </a:rPr>
              <a:t>Παράδειγμα</a:t>
            </a:r>
            <a:r>
              <a:rPr lang="el-GR" sz="2200">
                <a:latin typeface="Calibri" pitchFamily="34" charset="0"/>
              </a:rPr>
              <a:t>:</a:t>
            </a:r>
          </a:p>
        </p:txBody>
      </p:sp>
      <p:graphicFrame>
        <p:nvGraphicFramePr>
          <p:cNvPr id="4098" name="Object 4"/>
          <p:cNvGraphicFramePr>
            <a:graphicFrameLocks noChangeAspect="1"/>
          </p:cNvGraphicFramePr>
          <p:nvPr/>
        </p:nvGraphicFramePr>
        <p:xfrm>
          <a:off x="1042988" y="2997200"/>
          <a:ext cx="7259637" cy="3481388"/>
        </p:xfrm>
        <a:graphic>
          <a:graphicData uri="http://schemas.openxmlformats.org/presentationml/2006/ole">
            <mc:AlternateContent xmlns:mc="http://schemas.openxmlformats.org/markup-compatibility/2006">
              <mc:Choice xmlns:v="urn:schemas-microsoft-com:vml" Requires="v">
                <p:oleObj spid="_x0000_s4101" name="Visio" r:id="rId4" imgW="7966761" imgH="3820770" progId="Visio.Drawing.11">
                  <p:embed/>
                </p:oleObj>
              </mc:Choice>
              <mc:Fallback>
                <p:oleObj name="Visio" r:id="rId4" imgW="7966761" imgH="3820770" progId="Visio.Drawing.11">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2988" y="2997200"/>
                        <a:ext cx="7259637" cy="3481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p:txBody>
          <a:bodyPr/>
          <a:lstStyle/>
          <a:p>
            <a:pPr>
              <a:defRPr/>
            </a:pPr>
            <a:fld id="{571E3F9A-DDB1-4379-99DD-CCE49C4ACA08}" type="slidenum">
              <a:rPr lang="el-GR"/>
              <a:pPr>
                <a:defRPr/>
              </a:pPr>
              <a:t>14</a:t>
            </a:fld>
            <a:endParaRPr lang="el-GR"/>
          </a:p>
        </p:txBody>
      </p:sp>
      <p:sp>
        <p:nvSpPr>
          <p:cNvPr id="5124" name="Rectangle 3"/>
          <p:cNvSpPr>
            <a:spLocks noGrp="1" noChangeArrowheads="1"/>
          </p:cNvSpPr>
          <p:nvPr>
            <p:ph sz="quarter" idx="1"/>
          </p:nvPr>
        </p:nvSpPr>
        <p:spPr>
          <a:xfrm>
            <a:off x="152400" y="1484313"/>
            <a:ext cx="8991600" cy="1944687"/>
          </a:xfrm>
        </p:spPr>
        <p:txBody>
          <a:bodyPr/>
          <a:lstStyle/>
          <a:p>
            <a:pPr eaLnBrk="1" hangingPunct="1"/>
            <a:r>
              <a:rPr lang="el-GR" sz="2000">
                <a:latin typeface="Calibri" pitchFamily="34" charset="0"/>
              </a:rPr>
              <a:t>Η σχέση μεταξύ ‘κατάρτισης και ανάπτυξης των εργαζομένων’ (ανεξάρτητη μεταβλητή) και ‘επίδοσης της επιχείρησης’ (εξαρτημένη μεταβλητή), </a:t>
            </a:r>
            <a:r>
              <a:rPr lang="el-GR" sz="2000" b="1" i="1">
                <a:solidFill>
                  <a:srgbClr val="0070C0"/>
                </a:solidFill>
                <a:latin typeface="Calibri" pitchFamily="34" charset="0"/>
              </a:rPr>
              <a:t>διαφοροποιείται</a:t>
            </a:r>
            <a:r>
              <a:rPr lang="el-GR" sz="2000">
                <a:latin typeface="Calibri" pitchFamily="34" charset="0"/>
              </a:rPr>
              <a:t> ανάλογα με την ύπαρξη στην επιχείρηση ‘συνεργασίας μεταξύ των εργαζομένων’ (μετριάζουσα μεταβλητή).</a:t>
            </a:r>
          </a:p>
          <a:p>
            <a:pPr eaLnBrk="1" hangingPunct="1"/>
            <a:r>
              <a:rPr lang="el-GR" sz="2000" b="1">
                <a:solidFill>
                  <a:srgbClr val="00B050"/>
                </a:solidFill>
                <a:latin typeface="Calibri" pitchFamily="34" charset="0"/>
              </a:rPr>
              <a:t>Παράδειγμα</a:t>
            </a:r>
            <a:r>
              <a:rPr lang="el-GR" sz="2000">
                <a:latin typeface="Calibri" pitchFamily="34" charset="0"/>
              </a:rPr>
              <a:t>:</a:t>
            </a:r>
          </a:p>
          <a:p>
            <a:pPr eaLnBrk="1" hangingPunct="1"/>
            <a:endParaRPr lang="el-GR" sz="2000">
              <a:latin typeface="Calibri" pitchFamily="34" charset="0"/>
            </a:endParaRPr>
          </a:p>
        </p:txBody>
      </p:sp>
      <p:graphicFrame>
        <p:nvGraphicFramePr>
          <p:cNvPr id="5122" name="Object 4"/>
          <p:cNvGraphicFramePr>
            <a:graphicFrameLocks noChangeAspect="1"/>
          </p:cNvGraphicFramePr>
          <p:nvPr/>
        </p:nvGraphicFramePr>
        <p:xfrm>
          <a:off x="1079500" y="3224213"/>
          <a:ext cx="7308850" cy="3517900"/>
        </p:xfrm>
        <a:graphic>
          <a:graphicData uri="http://schemas.openxmlformats.org/presentationml/2006/ole">
            <mc:AlternateContent xmlns:mc="http://schemas.openxmlformats.org/markup-compatibility/2006">
              <mc:Choice xmlns:v="urn:schemas-microsoft-com:vml" Requires="v">
                <p:oleObj spid="_x0000_s5125" name="Visio" r:id="rId3" imgW="8698281" imgH="4185540" progId="Visio.Drawing.11">
                  <p:embed/>
                </p:oleObj>
              </mc:Choice>
              <mc:Fallback>
                <p:oleObj name="Visio" r:id="rId3" imgW="8698281" imgH="418554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3224213"/>
                        <a:ext cx="7308850" cy="351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itle 5"/>
          <p:cNvSpPr>
            <a:spLocks noGrp="1"/>
          </p:cNvSpPr>
          <p:nvPr>
            <p:ph type="title"/>
          </p:nvPr>
        </p:nvSpPr>
        <p:spPr>
          <a:xfrm>
            <a:off x="0" y="228600"/>
            <a:ext cx="9144000" cy="1039813"/>
          </a:xfrm>
        </p:spPr>
        <p:txBody>
          <a:bodyPr/>
          <a:lstStyle/>
          <a:p>
            <a:pPr eaLnBrk="1" hangingPunct="1">
              <a:defRPr/>
            </a:pPr>
            <a:r>
              <a:rPr lang="el-GR" sz="3200" b="1" dirty="0">
                <a:solidFill>
                  <a:srgbClr val="7B9899"/>
                </a:solidFill>
                <a:latin typeface="Calibri" pitchFamily="34" charset="0"/>
              </a:rPr>
              <a:t>ΤΜΗΜΑ ΜΕΘΟΔΟΛΟΓΙΑΣ</a:t>
            </a:r>
            <a:br>
              <a:rPr lang="el-GR" sz="3200" b="1" dirty="0">
                <a:solidFill>
                  <a:srgbClr val="7B9899"/>
                </a:solidFill>
                <a:latin typeface="Calibri" pitchFamily="34" charset="0"/>
              </a:rPr>
            </a:br>
            <a:r>
              <a:rPr lang="el-GR" sz="3200" b="1" dirty="0">
                <a:solidFill>
                  <a:srgbClr val="7B9899"/>
                </a:solidFill>
                <a:latin typeface="Calibri" pitchFamily="34" charset="0"/>
              </a:rPr>
              <a:t> Παρένθεση: </a:t>
            </a:r>
            <a:r>
              <a:rPr lang="el-GR" sz="3200" b="1" dirty="0">
                <a:solidFill>
                  <a:srgbClr val="C00000"/>
                </a:solidFill>
                <a:latin typeface="Calibri" pitchFamily="34" charset="0"/>
              </a:rPr>
              <a:t>Αποτελέσματα μετριασμού</a:t>
            </a:r>
            <a:endParaRPr lang="el-GR" sz="3200" dirty="0">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0" y="228600"/>
            <a:ext cx="9036050" cy="1039813"/>
          </a:xfrm>
        </p:spPr>
        <p:txBody>
          <a:bodyPr/>
          <a:lstStyle/>
          <a:p>
            <a:pPr eaLnBrk="1" hangingPunct="1"/>
            <a:r>
              <a:rPr lang="el-GR" sz="3600" b="1">
                <a:solidFill>
                  <a:srgbClr val="7B9899"/>
                </a:solidFill>
                <a:latin typeface="Calibri" pitchFamily="34" charset="0"/>
              </a:rPr>
              <a:t>ΤΜΗΜΑ ΜΕΘΟΔΟΛΟΓΙΑΣ</a:t>
            </a:r>
            <a:br>
              <a:rPr lang="el-GR" sz="3600" b="1">
                <a:solidFill>
                  <a:srgbClr val="7B9899"/>
                </a:solidFill>
                <a:latin typeface="Calibri" pitchFamily="34" charset="0"/>
              </a:rPr>
            </a:br>
            <a:r>
              <a:rPr lang="el-GR" sz="3600" b="1">
                <a:solidFill>
                  <a:srgbClr val="7B9899"/>
                </a:solidFill>
                <a:latin typeface="Calibri" pitchFamily="34" charset="0"/>
              </a:rPr>
              <a:t> Παρένθεση: </a:t>
            </a:r>
            <a:r>
              <a:rPr lang="el-GR" sz="3600" b="1">
                <a:solidFill>
                  <a:srgbClr val="C00000"/>
                </a:solidFill>
                <a:latin typeface="Calibri" pitchFamily="34" charset="0"/>
              </a:rPr>
              <a:t>Μεταβλητές Ελέγχου</a:t>
            </a:r>
            <a:endParaRPr lang="el-GR" b="1">
              <a:solidFill>
                <a:srgbClr val="C00000"/>
              </a:solidFill>
              <a:latin typeface="Times New Roman" pitchFamily="18" charset="0"/>
            </a:endParaRPr>
          </a:p>
        </p:txBody>
      </p:sp>
      <p:sp>
        <p:nvSpPr>
          <p:cNvPr id="2" name="Slide Number Placeholder 5"/>
          <p:cNvSpPr>
            <a:spLocks noGrp="1"/>
          </p:cNvSpPr>
          <p:nvPr>
            <p:ph type="sldNum" sz="quarter" idx="12"/>
          </p:nvPr>
        </p:nvSpPr>
        <p:spPr/>
        <p:txBody>
          <a:bodyPr/>
          <a:lstStyle/>
          <a:p>
            <a:pPr>
              <a:defRPr/>
            </a:pPr>
            <a:fld id="{38D08CD0-5AC2-4DDC-B790-9D8CA9AF0555}" type="slidenum">
              <a:rPr lang="el-GR"/>
              <a:pPr>
                <a:defRPr/>
              </a:pPr>
              <a:t>15</a:t>
            </a:fld>
            <a:endParaRPr lang="el-GR"/>
          </a:p>
        </p:txBody>
      </p:sp>
      <p:sp>
        <p:nvSpPr>
          <p:cNvPr id="6149" name="Rectangle 3"/>
          <p:cNvSpPr>
            <a:spLocks noGrp="1" noChangeArrowheads="1"/>
          </p:cNvSpPr>
          <p:nvPr>
            <p:ph sz="quarter" idx="1"/>
          </p:nvPr>
        </p:nvSpPr>
        <p:spPr>
          <a:xfrm>
            <a:off x="152400" y="1268413"/>
            <a:ext cx="8991600" cy="3097212"/>
          </a:xfrm>
        </p:spPr>
        <p:txBody>
          <a:bodyPr/>
          <a:lstStyle/>
          <a:p>
            <a:pPr eaLnBrk="1" hangingPunct="1"/>
            <a:r>
              <a:rPr lang="el-GR" sz="2200" b="1">
                <a:solidFill>
                  <a:srgbClr val="C00000"/>
                </a:solidFill>
                <a:latin typeface="Calibri" pitchFamily="34" charset="0"/>
              </a:rPr>
              <a:t>Μεταβλητή ελέγχου</a:t>
            </a:r>
            <a:r>
              <a:rPr lang="el-GR" sz="2200">
                <a:solidFill>
                  <a:srgbClr val="C00000"/>
                </a:solidFill>
                <a:latin typeface="Calibri" pitchFamily="34" charset="0"/>
              </a:rPr>
              <a:t> </a:t>
            </a:r>
            <a:r>
              <a:rPr lang="en-US" sz="2200">
                <a:latin typeface="Calibri" pitchFamily="34" charset="0"/>
              </a:rPr>
              <a:t>(control) </a:t>
            </a:r>
            <a:r>
              <a:rPr lang="el-GR" sz="2200">
                <a:latin typeface="Calibri" pitchFamily="34" charset="0"/>
              </a:rPr>
              <a:t>ή </a:t>
            </a:r>
            <a:r>
              <a:rPr lang="el-GR" sz="2200" b="1">
                <a:solidFill>
                  <a:srgbClr val="C00000"/>
                </a:solidFill>
                <a:latin typeface="Calibri" pitchFamily="34" charset="0"/>
              </a:rPr>
              <a:t>δημογραφική μεταβλητή</a:t>
            </a:r>
            <a:r>
              <a:rPr lang="el-GR" sz="2200">
                <a:solidFill>
                  <a:srgbClr val="C00000"/>
                </a:solidFill>
                <a:latin typeface="Calibri" pitchFamily="34" charset="0"/>
              </a:rPr>
              <a:t> </a:t>
            </a:r>
            <a:r>
              <a:rPr lang="en-US" sz="2200">
                <a:latin typeface="Calibri" pitchFamily="34" charset="0"/>
              </a:rPr>
              <a:t>(demographic variable) </a:t>
            </a:r>
            <a:r>
              <a:rPr lang="el-GR" sz="2200">
                <a:latin typeface="Calibri" pitchFamily="34" charset="0"/>
              </a:rPr>
              <a:t>είναι η μεταβλητή που η παρουσία της </a:t>
            </a:r>
            <a:r>
              <a:rPr lang="el-GR" sz="2200" b="1" i="1">
                <a:solidFill>
                  <a:srgbClr val="0070C0"/>
                </a:solidFill>
                <a:latin typeface="Calibri" pitchFamily="34" charset="0"/>
              </a:rPr>
              <a:t>ταυτοποιεί</a:t>
            </a:r>
            <a:r>
              <a:rPr lang="el-GR" sz="2200">
                <a:latin typeface="Calibri" pitchFamily="34" charset="0"/>
              </a:rPr>
              <a:t> (</a:t>
            </a:r>
            <a:r>
              <a:rPr lang="en-US" sz="2200">
                <a:latin typeface="Calibri" pitchFamily="34" charset="0"/>
              </a:rPr>
              <a:t>identify) </a:t>
            </a:r>
            <a:r>
              <a:rPr lang="el-GR" sz="2200">
                <a:latin typeface="Calibri" pitchFamily="34" charset="0"/>
              </a:rPr>
              <a:t>σαφέστερα την αρχικώς αναμενόμενη σχέση μεταξύ της ανεξάρτητης και της εξαρτημένης μεταβλητής.</a:t>
            </a:r>
          </a:p>
          <a:p>
            <a:pPr eaLnBrk="1" hangingPunct="1"/>
            <a:r>
              <a:rPr lang="el-GR" sz="2200">
                <a:latin typeface="Calibri" pitchFamily="34" charset="0"/>
              </a:rPr>
              <a:t>Οι μεταβλητές αυτές διακρίνονται συνήθως σε δύο ομάδες:</a:t>
            </a:r>
          </a:p>
          <a:p>
            <a:pPr lvl="1" eaLnBrk="1" hangingPunct="1"/>
            <a:r>
              <a:rPr lang="el-GR" b="1">
                <a:solidFill>
                  <a:srgbClr val="0070C0"/>
                </a:solidFill>
                <a:latin typeface="Calibri" pitchFamily="34" charset="0"/>
              </a:rPr>
              <a:t>Οργανωσιακές μεταβλητές </a:t>
            </a:r>
            <a:r>
              <a:rPr lang="en-US">
                <a:latin typeface="Calibri" pitchFamily="34" charset="0"/>
              </a:rPr>
              <a:t>(</a:t>
            </a:r>
            <a:r>
              <a:rPr lang="en-GB">
                <a:latin typeface="Calibri" pitchFamily="34" charset="0"/>
              </a:rPr>
              <a:t>organisational</a:t>
            </a:r>
            <a:r>
              <a:rPr lang="en-US">
                <a:latin typeface="Calibri" pitchFamily="34" charset="0"/>
              </a:rPr>
              <a:t> variables)</a:t>
            </a:r>
            <a:endParaRPr lang="el-GR">
              <a:latin typeface="Calibri" pitchFamily="34" charset="0"/>
            </a:endParaRPr>
          </a:p>
          <a:p>
            <a:pPr lvl="1" eaLnBrk="1" hangingPunct="1"/>
            <a:r>
              <a:rPr lang="el-GR" b="1">
                <a:solidFill>
                  <a:srgbClr val="0070C0"/>
                </a:solidFill>
                <a:latin typeface="Calibri" pitchFamily="34" charset="0"/>
              </a:rPr>
              <a:t>Ατομικές μεταβλητές</a:t>
            </a:r>
            <a:r>
              <a:rPr lang="en-US" b="1">
                <a:solidFill>
                  <a:srgbClr val="0070C0"/>
                </a:solidFill>
                <a:latin typeface="Calibri" pitchFamily="34" charset="0"/>
              </a:rPr>
              <a:t> </a:t>
            </a:r>
            <a:r>
              <a:rPr lang="en-US">
                <a:latin typeface="Calibri" pitchFamily="34" charset="0"/>
              </a:rPr>
              <a:t>(individual variables)</a:t>
            </a:r>
            <a:endParaRPr lang="el-GR">
              <a:latin typeface="Calibri" pitchFamily="34" charset="0"/>
            </a:endParaRPr>
          </a:p>
          <a:p>
            <a:pPr eaLnBrk="1" hangingPunct="1"/>
            <a:r>
              <a:rPr lang="el-GR" sz="2200" b="1">
                <a:solidFill>
                  <a:srgbClr val="00B050"/>
                </a:solidFill>
                <a:latin typeface="Calibri" pitchFamily="34" charset="0"/>
              </a:rPr>
              <a:t>Παράδειγμα</a:t>
            </a:r>
            <a:r>
              <a:rPr lang="el-GR" sz="2200">
                <a:latin typeface="Calibri" pitchFamily="34" charset="0"/>
              </a:rPr>
              <a:t>:</a:t>
            </a:r>
          </a:p>
        </p:txBody>
      </p:sp>
      <p:graphicFrame>
        <p:nvGraphicFramePr>
          <p:cNvPr id="6146" name="Object 4"/>
          <p:cNvGraphicFramePr>
            <a:graphicFrameLocks noChangeAspect="1"/>
          </p:cNvGraphicFramePr>
          <p:nvPr/>
        </p:nvGraphicFramePr>
        <p:xfrm>
          <a:off x="758825" y="4365625"/>
          <a:ext cx="7269163" cy="2447925"/>
        </p:xfrm>
        <a:graphic>
          <a:graphicData uri="http://schemas.openxmlformats.org/presentationml/2006/ole">
            <mc:AlternateContent xmlns:mc="http://schemas.openxmlformats.org/markup-compatibility/2006">
              <mc:Choice xmlns:v="urn:schemas-microsoft-com:vml" Requires="v">
                <p:oleObj spid="_x0000_s6149" name="Visio" r:id="rId3" imgW="7066948" imgH="2380860" progId="Visio.Drawing.11">
                  <p:embed/>
                </p:oleObj>
              </mc:Choice>
              <mc:Fallback>
                <p:oleObj name="Visio" r:id="rId3" imgW="7066948" imgH="238086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825" y="4365625"/>
                        <a:ext cx="7269163"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228600"/>
            <a:ext cx="9144000" cy="1039813"/>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 Παρένθεση: </a:t>
            </a:r>
            <a:r>
              <a:rPr lang="el-GR" b="1">
                <a:solidFill>
                  <a:srgbClr val="C00000"/>
                </a:solidFill>
                <a:latin typeface="Calibri" pitchFamily="34" charset="0"/>
              </a:rPr>
              <a:t>Απλό Λειτουργικό Υπόδειγμα</a:t>
            </a:r>
            <a:endParaRPr lang="el-GR" b="1">
              <a:solidFill>
                <a:srgbClr val="7B9899"/>
              </a:solidFill>
              <a:latin typeface="Times New Roman" pitchFamily="18" charset="0"/>
            </a:endParaRPr>
          </a:p>
        </p:txBody>
      </p:sp>
      <p:sp>
        <p:nvSpPr>
          <p:cNvPr id="2" name="Slide Number Placeholder 5"/>
          <p:cNvSpPr>
            <a:spLocks noGrp="1"/>
          </p:cNvSpPr>
          <p:nvPr>
            <p:ph type="sldNum" sz="quarter" idx="12"/>
          </p:nvPr>
        </p:nvSpPr>
        <p:spPr/>
        <p:txBody>
          <a:bodyPr/>
          <a:lstStyle/>
          <a:p>
            <a:pPr>
              <a:defRPr/>
            </a:pPr>
            <a:fld id="{74754D6C-CDFC-4BA6-8DA8-DFD72F360604}" type="slidenum">
              <a:rPr lang="el-GR"/>
              <a:pPr>
                <a:defRPr/>
              </a:pPr>
              <a:t>16</a:t>
            </a:fld>
            <a:endParaRPr lang="el-GR"/>
          </a:p>
        </p:txBody>
      </p:sp>
      <p:graphicFrame>
        <p:nvGraphicFramePr>
          <p:cNvPr id="7170" name="Object 3"/>
          <p:cNvGraphicFramePr>
            <a:graphicFrameLocks noChangeAspect="1"/>
          </p:cNvGraphicFramePr>
          <p:nvPr/>
        </p:nvGraphicFramePr>
        <p:xfrm>
          <a:off x="611188" y="1484313"/>
          <a:ext cx="7864475" cy="5276850"/>
        </p:xfrm>
        <a:graphic>
          <a:graphicData uri="http://schemas.openxmlformats.org/presentationml/2006/ole">
            <mc:AlternateContent xmlns:mc="http://schemas.openxmlformats.org/markup-compatibility/2006">
              <mc:Choice xmlns:v="urn:schemas-microsoft-com:vml" Requires="v">
                <p:oleObj spid="_x0000_s7173" name="Visio" r:id="rId3" imgW="10522800" imgH="7060680" progId="Visio.Drawing.11">
                  <p:embed/>
                </p:oleObj>
              </mc:Choice>
              <mc:Fallback>
                <p:oleObj name="Visio" r:id="rId3" imgW="10522800" imgH="7060680" progId="Visio.Drawing.11">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1484313"/>
                        <a:ext cx="7864475" cy="527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188913"/>
            <a:ext cx="8534400" cy="1079500"/>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Παρένθεση: </a:t>
            </a:r>
            <a:r>
              <a:rPr lang="el-GR" b="1" dirty="0">
                <a:solidFill>
                  <a:srgbClr val="C00000"/>
                </a:solidFill>
                <a:latin typeface="Calibri" pitchFamily="34" charset="0"/>
              </a:rPr>
              <a:t>Κλασικό Λειτουργικό Υπόδειγμα</a:t>
            </a:r>
            <a:endParaRPr lang="el-GR" dirty="0"/>
          </a:p>
        </p:txBody>
      </p:sp>
      <p:sp>
        <p:nvSpPr>
          <p:cNvPr id="4" name="Slide Number Placeholder 3"/>
          <p:cNvSpPr>
            <a:spLocks noGrp="1"/>
          </p:cNvSpPr>
          <p:nvPr>
            <p:ph type="sldNum" sz="quarter" idx="12"/>
          </p:nvPr>
        </p:nvSpPr>
        <p:spPr/>
        <p:txBody>
          <a:bodyPr/>
          <a:lstStyle/>
          <a:p>
            <a:pPr>
              <a:defRPr/>
            </a:pPr>
            <a:fld id="{A7648B96-5F4D-48C1-9D3D-46FBD600017B}" type="slidenum">
              <a:rPr lang="el-GR" smtClean="0"/>
              <a:pPr>
                <a:defRPr/>
              </a:pPr>
              <a:t>17</a:t>
            </a:fld>
            <a:endParaRPr lang="el-GR"/>
          </a:p>
        </p:txBody>
      </p:sp>
      <p:graphicFrame>
        <p:nvGraphicFramePr>
          <p:cNvPr id="8194" name="Object 6"/>
          <p:cNvGraphicFramePr>
            <a:graphicFrameLocks noChangeAspect="1"/>
          </p:cNvGraphicFramePr>
          <p:nvPr/>
        </p:nvGraphicFramePr>
        <p:xfrm>
          <a:off x="590550" y="1484313"/>
          <a:ext cx="7742238" cy="5400675"/>
        </p:xfrm>
        <a:graphic>
          <a:graphicData uri="http://schemas.openxmlformats.org/presentationml/2006/ole">
            <mc:AlternateContent xmlns:mc="http://schemas.openxmlformats.org/markup-compatibility/2006">
              <mc:Choice xmlns:v="urn:schemas-microsoft-com:vml" Requires="v">
                <p:oleObj spid="_x0000_s8197" name="Visio" r:id="rId3" imgW="10114588" imgH="7054560" progId="Visio.Drawing.11">
                  <p:embed/>
                </p:oleObj>
              </mc:Choice>
              <mc:Fallback>
                <p:oleObj name="Visio" r:id="rId3" imgW="10114588" imgH="7054560" progId="Visio.Drawing.11">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 y="1484313"/>
                        <a:ext cx="7742238" cy="540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68375"/>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a:t>
            </a:r>
            <a:r>
              <a:rPr lang="el-GR" b="1" dirty="0">
                <a:solidFill>
                  <a:srgbClr val="C00000"/>
                </a:solidFill>
                <a:latin typeface="Calibri" pitchFamily="34" charset="0"/>
              </a:rPr>
              <a:t>Παρουσίαση Μεταβλητών του Υποδείγματος: 1</a:t>
            </a:r>
            <a:endParaRPr lang="el-GR" dirty="0"/>
          </a:p>
        </p:txBody>
      </p:sp>
      <p:sp>
        <p:nvSpPr>
          <p:cNvPr id="31747" name="Content Placeholder 2"/>
          <p:cNvSpPr>
            <a:spLocks noGrp="1"/>
          </p:cNvSpPr>
          <p:nvPr>
            <p:ph sz="quarter" idx="1"/>
          </p:nvPr>
        </p:nvSpPr>
        <p:spPr>
          <a:xfrm>
            <a:off x="179388" y="1484313"/>
            <a:ext cx="8964612" cy="4681537"/>
          </a:xfrm>
        </p:spPr>
        <p:txBody>
          <a:bodyPr/>
          <a:lstStyle/>
          <a:p>
            <a:pPr eaLnBrk="1" hangingPunct="1">
              <a:lnSpc>
                <a:spcPct val="90000"/>
              </a:lnSpc>
              <a:buFontTx/>
              <a:buNone/>
            </a:pPr>
            <a:endParaRPr lang="el-GR" sz="2800" b="1">
              <a:solidFill>
                <a:srgbClr val="C00000"/>
              </a:solidFill>
              <a:latin typeface="Calibri" pitchFamily="34" charset="0"/>
            </a:endParaRPr>
          </a:p>
          <a:p>
            <a:pPr eaLnBrk="1" hangingPunct="1">
              <a:lnSpc>
                <a:spcPct val="90000"/>
              </a:lnSpc>
              <a:buFontTx/>
              <a:buNone/>
            </a:pPr>
            <a:r>
              <a:rPr lang="el-GR" sz="2800" b="1">
                <a:solidFill>
                  <a:srgbClr val="C00000"/>
                </a:solidFill>
                <a:latin typeface="Calibri" pitchFamily="34" charset="0"/>
              </a:rPr>
              <a:t>Στρατηγικές κατά </a:t>
            </a:r>
            <a:r>
              <a:rPr lang="en-US" sz="2800" b="1">
                <a:solidFill>
                  <a:srgbClr val="C00000"/>
                </a:solidFill>
                <a:latin typeface="Calibri" pitchFamily="34" charset="0"/>
              </a:rPr>
              <a:t>Porter</a:t>
            </a:r>
            <a:r>
              <a:rPr lang="el-GR" sz="2800">
                <a:solidFill>
                  <a:srgbClr val="C00000"/>
                </a:solidFill>
                <a:latin typeface="Calibri" pitchFamily="34" charset="0"/>
              </a:rPr>
              <a:t> </a:t>
            </a:r>
            <a:r>
              <a:rPr lang="el-GR" sz="2800">
                <a:latin typeface="Calibri" pitchFamily="34" charset="0"/>
              </a:rPr>
              <a:t>(1985):</a:t>
            </a:r>
          </a:p>
          <a:p>
            <a:pPr eaLnBrk="1" hangingPunct="1">
              <a:lnSpc>
                <a:spcPct val="90000"/>
              </a:lnSpc>
            </a:pPr>
            <a:r>
              <a:rPr lang="el-GR" sz="2800" b="1">
                <a:solidFill>
                  <a:srgbClr val="0070C0"/>
                </a:solidFill>
                <a:latin typeface="Calibri" pitchFamily="34" charset="0"/>
              </a:rPr>
              <a:t>Μείωση του κόστους</a:t>
            </a:r>
            <a:r>
              <a:rPr lang="el-GR" sz="2800">
                <a:solidFill>
                  <a:srgbClr val="0070C0"/>
                </a:solidFill>
                <a:latin typeface="Calibri" pitchFamily="34" charset="0"/>
              </a:rPr>
              <a:t> </a:t>
            </a:r>
            <a:r>
              <a:rPr lang="el-GR" sz="2800">
                <a:latin typeface="Calibri" pitchFamily="34" charset="0"/>
              </a:rPr>
              <a:t>(σε σύγκριση με τους ανταγωνιστές)</a:t>
            </a:r>
          </a:p>
          <a:p>
            <a:pPr eaLnBrk="1" hangingPunct="1">
              <a:lnSpc>
                <a:spcPct val="90000"/>
              </a:lnSpc>
            </a:pPr>
            <a:r>
              <a:rPr lang="el-GR" sz="2800" b="1">
                <a:solidFill>
                  <a:srgbClr val="0070C0"/>
                </a:solidFill>
                <a:latin typeface="Calibri" pitchFamily="34" charset="0"/>
              </a:rPr>
              <a:t>Υιοθέτηση της καινοτομίας</a:t>
            </a:r>
            <a:r>
              <a:rPr lang="el-GR" sz="2800">
                <a:solidFill>
                  <a:srgbClr val="0070C0"/>
                </a:solidFill>
                <a:latin typeface="Calibri" pitchFamily="34" charset="0"/>
              </a:rPr>
              <a:t> </a:t>
            </a:r>
            <a:r>
              <a:rPr lang="el-GR" sz="2800">
                <a:latin typeface="Calibri" pitchFamily="34" charset="0"/>
              </a:rPr>
              <a:t>(έτσι ώστε ο οργανισμός να γίνει ο μοναδικός παραγωγός του προϊόντος / υπηρεσίας)</a:t>
            </a:r>
          </a:p>
          <a:p>
            <a:pPr eaLnBrk="1" hangingPunct="1">
              <a:lnSpc>
                <a:spcPct val="90000"/>
              </a:lnSpc>
            </a:pPr>
            <a:r>
              <a:rPr lang="el-GR" sz="2800" b="1">
                <a:solidFill>
                  <a:srgbClr val="0070C0"/>
                </a:solidFill>
                <a:latin typeface="Calibri" pitchFamily="34" charset="0"/>
              </a:rPr>
              <a:t>Βελτίωση της ποιότητας</a:t>
            </a:r>
            <a:r>
              <a:rPr lang="el-GR" sz="2800">
                <a:solidFill>
                  <a:srgbClr val="0070C0"/>
                </a:solidFill>
                <a:latin typeface="Calibri" pitchFamily="34" charset="0"/>
              </a:rPr>
              <a:t> </a:t>
            </a:r>
            <a:r>
              <a:rPr lang="el-GR" sz="2800">
                <a:latin typeface="Calibri" pitchFamily="34" charset="0"/>
              </a:rPr>
              <a:t>(για τους καταναλωτές)</a:t>
            </a:r>
            <a:endParaRPr lang="el-GR" sz="2800" b="1">
              <a:solidFill>
                <a:srgbClr val="C00000"/>
              </a:solidFill>
              <a:latin typeface="Calibri" pitchFamily="34" charset="0"/>
            </a:endParaRPr>
          </a:p>
          <a:p>
            <a:pPr eaLnBrk="1" hangingPunct="1">
              <a:lnSpc>
                <a:spcPct val="90000"/>
              </a:lnSpc>
              <a:buFont typeface="Wingdings 2" pitchFamily="18" charset="2"/>
              <a:buNone/>
            </a:pPr>
            <a:endParaRPr lang="el-GR" sz="2800">
              <a:latin typeface="Calibri" pitchFamily="34" charset="0"/>
            </a:endParaRPr>
          </a:p>
          <a:p>
            <a:endParaRPr lang="el-GR" sz="2800"/>
          </a:p>
        </p:txBody>
      </p:sp>
      <p:sp>
        <p:nvSpPr>
          <p:cNvPr id="4" name="Slide Number Placeholder 3"/>
          <p:cNvSpPr>
            <a:spLocks noGrp="1"/>
          </p:cNvSpPr>
          <p:nvPr>
            <p:ph type="sldNum" sz="quarter" idx="12"/>
          </p:nvPr>
        </p:nvSpPr>
        <p:spPr/>
        <p:txBody>
          <a:bodyPr/>
          <a:lstStyle/>
          <a:p>
            <a:pPr>
              <a:defRPr/>
            </a:pPr>
            <a:fld id="{0E184350-30C1-4493-B456-211D105E92C6}" type="slidenum">
              <a:rPr lang="el-GR" smtClean="0"/>
              <a:pPr>
                <a:defRPr/>
              </a:pPr>
              <a:t>18</a:t>
            </a:fld>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964613" cy="968375"/>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a:t>
            </a:r>
            <a:r>
              <a:rPr lang="el-GR" b="1" dirty="0">
                <a:solidFill>
                  <a:srgbClr val="C00000"/>
                </a:solidFill>
                <a:latin typeface="Calibri" pitchFamily="34" charset="0"/>
              </a:rPr>
              <a:t>Παρουσίαση Μεταβλητών του Υποδείγματος: 2</a:t>
            </a:r>
            <a:endParaRPr lang="el-GR" dirty="0"/>
          </a:p>
        </p:txBody>
      </p:sp>
      <p:sp>
        <p:nvSpPr>
          <p:cNvPr id="32771" name="Content Placeholder 2"/>
          <p:cNvSpPr>
            <a:spLocks noGrp="1"/>
          </p:cNvSpPr>
          <p:nvPr>
            <p:ph sz="quarter" idx="1"/>
          </p:nvPr>
        </p:nvSpPr>
        <p:spPr>
          <a:xfrm>
            <a:off x="0" y="1341438"/>
            <a:ext cx="9144000" cy="5327650"/>
          </a:xfrm>
        </p:spPr>
        <p:txBody>
          <a:bodyPr/>
          <a:lstStyle/>
          <a:p>
            <a:pPr eaLnBrk="1" hangingPunct="1">
              <a:lnSpc>
                <a:spcPct val="90000"/>
              </a:lnSpc>
              <a:buFont typeface="Wingdings 2" pitchFamily="18" charset="2"/>
              <a:buNone/>
            </a:pPr>
            <a:r>
              <a:rPr lang="el-GR" sz="2200" b="1">
                <a:solidFill>
                  <a:srgbClr val="C00000"/>
                </a:solidFill>
                <a:latin typeface="Calibri" pitchFamily="34" charset="0"/>
              </a:rPr>
              <a:t>Διοίκηση Ανθρωπίνων Πόρων (ΔΑΠ)</a:t>
            </a:r>
          </a:p>
          <a:p>
            <a:pPr eaLnBrk="1" hangingPunct="1">
              <a:lnSpc>
                <a:spcPct val="90000"/>
              </a:lnSpc>
            </a:pPr>
            <a:r>
              <a:rPr lang="el-GR" sz="2200" b="1">
                <a:solidFill>
                  <a:srgbClr val="C00000"/>
                </a:solidFill>
                <a:latin typeface="Calibri" pitchFamily="34" charset="0"/>
              </a:rPr>
              <a:t>Πολιτικές της ΔΑΠ</a:t>
            </a:r>
            <a:r>
              <a:rPr lang="el-GR" sz="2200">
                <a:latin typeface="Calibri" pitchFamily="34" charset="0"/>
              </a:rPr>
              <a:t>: Αποτελούν το πλαίσιο που καθορίζει την υιοθέτηση συγκεκριμένων ενεργειών στις λειτουργίες της ΔΑΠ.</a:t>
            </a:r>
          </a:p>
          <a:p>
            <a:pPr lvl="1" eaLnBrk="1" hangingPunct="1">
              <a:lnSpc>
                <a:spcPct val="90000"/>
              </a:lnSpc>
            </a:pPr>
            <a:r>
              <a:rPr lang="el-GR" b="1">
                <a:solidFill>
                  <a:srgbClr val="0070C0"/>
                </a:solidFill>
                <a:latin typeface="Calibri" pitchFamily="34" charset="0"/>
              </a:rPr>
              <a:t>Παράδειγμα</a:t>
            </a:r>
            <a:r>
              <a:rPr lang="el-GR">
                <a:latin typeface="Calibri" pitchFamily="34" charset="0"/>
              </a:rPr>
              <a:t>: Ο οργανισμός πρέπει να εφαρμόζει «κατάρτιση και ανάπτυξη» του ανθρώπινου δυναμικού της.</a:t>
            </a:r>
          </a:p>
          <a:p>
            <a:pPr eaLnBrk="1" hangingPunct="1">
              <a:lnSpc>
                <a:spcPct val="90000"/>
              </a:lnSpc>
            </a:pPr>
            <a:r>
              <a:rPr lang="el-GR" sz="2200" b="1">
                <a:solidFill>
                  <a:srgbClr val="C00000"/>
                </a:solidFill>
                <a:latin typeface="Calibri" pitchFamily="34" charset="0"/>
              </a:rPr>
              <a:t>Πρακτικές της ΔΑΠ</a:t>
            </a:r>
            <a:r>
              <a:rPr lang="el-GR" sz="2200">
                <a:latin typeface="Calibri" pitchFamily="34" charset="0"/>
              </a:rPr>
              <a:t>: Αποτελούν συγκεκριμένες δραστηριότητες που πρέπει να γίνουν για την επίτευξη μιας πολιτικής.</a:t>
            </a:r>
          </a:p>
          <a:p>
            <a:pPr lvl="1" eaLnBrk="1" hangingPunct="1">
              <a:lnSpc>
                <a:spcPct val="90000"/>
              </a:lnSpc>
            </a:pPr>
            <a:r>
              <a:rPr lang="el-GR" b="1">
                <a:solidFill>
                  <a:srgbClr val="0070C0"/>
                </a:solidFill>
                <a:latin typeface="Calibri" pitchFamily="34" charset="0"/>
              </a:rPr>
              <a:t>Παράδειγμα</a:t>
            </a:r>
            <a:r>
              <a:rPr lang="el-GR">
                <a:latin typeface="Calibri" pitchFamily="34" charset="0"/>
              </a:rPr>
              <a:t>: Στην περίπτωση της πολιτικής της «κατάρτισης και ανάπτυξης», πρέπει να γίνουν π.χ. οι εξής πρακτικές: ένταξη των νέων εργαζομένων, κατάρτιση κατά την ώρα της δουλειάς, σεμινάρια,  παρακολούθηση εκπαιδευτικών προγραμμάτων εκτός υπηρεσίας.</a:t>
            </a:r>
          </a:p>
          <a:p>
            <a:pPr eaLnBrk="1" hangingPunct="1">
              <a:lnSpc>
                <a:spcPct val="90000"/>
              </a:lnSpc>
            </a:pPr>
            <a:r>
              <a:rPr lang="el-GR" sz="2200" b="1">
                <a:solidFill>
                  <a:srgbClr val="C00000"/>
                </a:solidFill>
                <a:latin typeface="Calibri" pitchFamily="34" charset="0"/>
              </a:rPr>
              <a:t>Συστήματα της ΔΑΠ</a:t>
            </a:r>
            <a:r>
              <a:rPr lang="el-GR" sz="2200">
                <a:latin typeface="Calibri" pitchFamily="34" charset="0"/>
              </a:rPr>
              <a:t>: Αποτελούν ένα μίγμα από συνδεόμενες και αμοιβαία τροφοδοτούμενες πολιτικές.</a:t>
            </a:r>
          </a:p>
          <a:p>
            <a:pPr lvl="1" eaLnBrk="1" hangingPunct="1">
              <a:lnSpc>
                <a:spcPct val="90000"/>
              </a:lnSpc>
            </a:pPr>
            <a:r>
              <a:rPr lang="el-GR" b="1">
                <a:solidFill>
                  <a:srgbClr val="0070C0"/>
                </a:solidFill>
                <a:latin typeface="Calibri" pitchFamily="34" charset="0"/>
              </a:rPr>
              <a:t>Παράδειγμα</a:t>
            </a:r>
            <a:r>
              <a:rPr lang="el-GR">
                <a:latin typeface="Calibri" pitchFamily="34" charset="0"/>
              </a:rPr>
              <a:t>: Πολιτικές «επιλογής», «κατάρτισης και ανάπτυξης», και «εξέλιξης προσωπικού» είναι δυνατόν να αποτελέσουν ένα σύστημα.</a:t>
            </a:r>
            <a:endParaRPr lang="el-GR"/>
          </a:p>
        </p:txBody>
      </p:sp>
      <p:sp>
        <p:nvSpPr>
          <p:cNvPr id="4" name="Slide Number Placeholder 3"/>
          <p:cNvSpPr>
            <a:spLocks noGrp="1"/>
          </p:cNvSpPr>
          <p:nvPr>
            <p:ph type="sldNum" sz="quarter" idx="12"/>
          </p:nvPr>
        </p:nvSpPr>
        <p:spPr/>
        <p:txBody>
          <a:bodyPr/>
          <a:lstStyle/>
          <a:p>
            <a:pPr>
              <a:defRPr/>
            </a:pPr>
            <a:fld id="{75E13FD5-E089-4EC4-9D4D-2A3ACB4C75F6}" type="slidenum">
              <a:rPr lang="el-GR" smtClean="0"/>
              <a:pPr>
                <a:defRPr/>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1625" y="188913"/>
            <a:ext cx="8534400" cy="1008062"/>
          </a:xfrm>
        </p:spPr>
        <p:txBody>
          <a:bodyPr/>
          <a:lstStyle/>
          <a:p>
            <a:pPr eaLnBrk="1" hangingPunct="1"/>
            <a:r>
              <a:rPr lang="el-GR" b="1">
                <a:solidFill>
                  <a:srgbClr val="7B9899"/>
                </a:solidFill>
                <a:latin typeface="Calibri" pitchFamily="34" charset="0"/>
              </a:rPr>
              <a:t>ΤΜΗΜΑ ΕΙΣΑΓΩΓΗΣ</a:t>
            </a:r>
            <a:br>
              <a:rPr lang="el-GR" b="1">
                <a:solidFill>
                  <a:srgbClr val="7B9899"/>
                </a:solidFill>
                <a:latin typeface="Calibri" pitchFamily="34" charset="0"/>
              </a:rPr>
            </a:br>
            <a:r>
              <a:rPr lang="el-GR" b="1">
                <a:solidFill>
                  <a:srgbClr val="C00000"/>
                </a:solidFill>
                <a:latin typeface="Calibri" pitchFamily="34" charset="0"/>
              </a:rPr>
              <a:t>Αιτιολόγηση της Έρευνας</a:t>
            </a:r>
          </a:p>
        </p:txBody>
      </p:sp>
      <p:sp>
        <p:nvSpPr>
          <p:cNvPr id="16386" name="Slide Number Placeholder 5"/>
          <p:cNvSpPr>
            <a:spLocks noGrp="1"/>
          </p:cNvSpPr>
          <p:nvPr>
            <p:ph type="sldNum" sz="quarter" idx="12"/>
          </p:nvPr>
        </p:nvSpPr>
        <p:spPr/>
        <p:txBody>
          <a:bodyPr/>
          <a:lstStyle/>
          <a:p>
            <a:pPr>
              <a:defRPr/>
            </a:pPr>
            <a:fld id="{5D146CE5-C5FA-47DD-A749-DDE706A25C64}" type="slidenum">
              <a:rPr lang="el-GR">
                <a:latin typeface="Calibri" pitchFamily="34" charset="0"/>
              </a:rPr>
              <a:pPr>
                <a:defRPr/>
              </a:pPr>
              <a:t>2</a:t>
            </a:fld>
            <a:endParaRPr lang="el-GR">
              <a:latin typeface="Calibri" pitchFamily="34" charset="0"/>
            </a:endParaRPr>
          </a:p>
        </p:txBody>
      </p:sp>
      <p:sp>
        <p:nvSpPr>
          <p:cNvPr id="23556" name="Rectangle 3"/>
          <p:cNvSpPr>
            <a:spLocks noGrp="1" noChangeArrowheads="1"/>
          </p:cNvSpPr>
          <p:nvPr>
            <p:ph sz="quarter" idx="1"/>
          </p:nvPr>
        </p:nvSpPr>
        <p:spPr>
          <a:xfrm>
            <a:off x="152400" y="1484313"/>
            <a:ext cx="8802688" cy="5221287"/>
          </a:xfrm>
        </p:spPr>
        <p:txBody>
          <a:bodyPr/>
          <a:lstStyle/>
          <a:p>
            <a:pPr marL="533400" indent="-533400" eaLnBrk="1" hangingPunct="1">
              <a:lnSpc>
                <a:spcPct val="90000"/>
              </a:lnSpc>
            </a:pPr>
            <a:r>
              <a:rPr lang="el-GR" sz="2200" b="1">
                <a:solidFill>
                  <a:srgbClr val="C00000"/>
                </a:solidFill>
                <a:latin typeface="Calibri" pitchFamily="34" charset="0"/>
              </a:rPr>
              <a:t>Αιτιολόγηση της Έρευνας</a:t>
            </a:r>
            <a:r>
              <a:rPr lang="el-GR" sz="2200">
                <a:latin typeface="Calibri" pitchFamily="34" charset="0"/>
              </a:rPr>
              <a:t>: Η αιτιολόγηση της έρευνας (</a:t>
            </a:r>
            <a:r>
              <a:rPr lang="en-US" sz="2200">
                <a:latin typeface="Calibri" pitchFamily="34" charset="0"/>
              </a:rPr>
              <a:t>Justification of Research</a:t>
            </a:r>
            <a:r>
              <a:rPr lang="el-GR" sz="2200">
                <a:latin typeface="Calibri" pitchFamily="34" charset="0"/>
              </a:rPr>
              <a:t>)</a:t>
            </a:r>
            <a:r>
              <a:rPr lang="en-US" sz="2200">
                <a:latin typeface="Calibri" pitchFamily="34" charset="0"/>
              </a:rPr>
              <a:t> </a:t>
            </a:r>
            <a:r>
              <a:rPr lang="el-GR" sz="2200">
                <a:latin typeface="Calibri" pitchFamily="34" charset="0"/>
              </a:rPr>
              <a:t>αναφέρεται στη συνοπτική αλλά με σαφήνεια διατύπωση του ερευνητικού θέματος και στους λόγους για τους οποίους αξίζει να ασχοληθεί κανείς ερευνητικά με το συγκεκριμένο θέμα.</a:t>
            </a:r>
          </a:p>
          <a:p>
            <a:pPr marL="533400" indent="-533400" eaLnBrk="1" hangingPunct="1">
              <a:lnSpc>
                <a:spcPct val="90000"/>
              </a:lnSpc>
            </a:pPr>
            <a:endParaRPr lang="el-GR" sz="2200" b="1">
              <a:solidFill>
                <a:schemeClr val="hlink"/>
              </a:solidFill>
              <a:latin typeface="Calibri" pitchFamily="34" charset="0"/>
            </a:endParaRPr>
          </a:p>
          <a:p>
            <a:pPr marL="533400" indent="-533400" eaLnBrk="1" hangingPunct="1">
              <a:lnSpc>
                <a:spcPct val="90000"/>
              </a:lnSpc>
            </a:pPr>
            <a:r>
              <a:rPr lang="el-GR" sz="2200" b="1">
                <a:solidFill>
                  <a:srgbClr val="00B050"/>
                </a:solidFill>
                <a:latin typeface="Calibri" pitchFamily="34" charset="0"/>
              </a:rPr>
              <a:t>Παράδειγμα</a:t>
            </a:r>
            <a:r>
              <a:rPr lang="el-GR" sz="2200">
                <a:latin typeface="Calibri" pitchFamily="34" charset="0"/>
              </a:rPr>
              <a:t>:</a:t>
            </a:r>
          </a:p>
          <a:p>
            <a:pPr marL="533400" indent="-533400" eaLnBrk="1" hangingPunct="1">
              <a:lnSpc>
                <a:spcPct val="90000"/>
              </a:lnSpc>
              <a:buFont typeface="Wingdings" pitchFamily="2" charset="2"/>
              <a:buNone/>
            </a:pPr>
            <a:r>
              <a:rPr lang="el-GR" sz="2200">
                <a:latin typeface="Calibri" pitchFamily="34" charset="0"/>
              </a:rPr>
              <a:t>	Τα τελευταία χρόνια παρουσιάζεται μεγάλη συζήτηση σχετικά με την ερμηνεία των διασυνδέσεων μεταξύ των ανθρωπίνων πόρων και της επίδοσης της επιχείρησης. Μεγάλο μέρος της συζήτησης αυτής επικεντρώνεται στη δημιουργία διαφόρων θεωριών ή υποδειγμάτων, τα οποία υποστηρίζουν την ύπαρξη διασυνδέσεων μεταξύ συγκεκριμένων πολιτικών και πρακτικών της ΔΑΠ και επίδοσης της επιχείρησης. Επειδή μέχρι σήμερα δεν έχει φωτιστεί αρκετά το ονομαζόμενο ‘</a:t>
            </a:r>
            <a:r>
              <a:rPr lang="el-GR" sz="2200" b="1" i="1">
                <a:solidFill>
                  <a:srgbClr val="0070C0"/>
                </a:solidFill>
                <a:latin typeface="Calibri" pitchFamily="34" charset="0"/>
              </a:rPr>
              <a:t>μαύρο κουτί</a:t>
            </a:r>
            <a:r>
              <a:rPr lang="el-GR" sz="2200">
                <a:latin typeface="Calibri" pitchFamily="34" charset="0"/>
              </a:rPr>
              <a:t>’ μέσω του οποίου οι πολιτικές της ΔΑΠ οδηγούν στην επίδοση της επιχείρησης, θεωρείται αναγκαία η διερεύνηση του θέματος αυτού.</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68375"/>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a:t>
            </a:r>
            <a:r>
              <a:rPr lang="el-GR" b="1" dirty="0">
                <a:solidFill>
                  <a:srgbClr val="C00000"/>
                </a:solidFill>
                <a:latin typeface="Calibri" pitchFamily="34" charset="0"/>
              </a:rPr>
              <a:t>Παρουσίαση Μεταβλητών του Υποδείγματος: 3</a:t>
            </a:r>
            <a:endParaRPr lang="el-GR" dirty="0"/>
          </a:p>
        </p:txBody>
      </p:sp>
      <p:sp>
        <p:nvSpPr>
          <p:cNvPr id="3" name="Content Placeholder 2"/>
          <p:cNvSpPr>
            <a:spLocks noGrp="1"/>
          </p:cNvSpPr>
          <p:nvPr>
            <p:ph sz="quarter" idx="1"/>
          </p:nvPr>
        </p:nvSpPr>
        <p:spPr>
          <a:xfrm>
            <a:off x="179388" y="1527175"/>
            <a:ext cx="8856662" cy="5070475"/>
          </a:xfrm>
        </p:spPr>
        <p:txBody>
          <a:bodyPr/>
          <a:lstStyle/>
          <a:p>
            <a:pPr marL="342900" indent="-342900">
              <a:lnSpc>
                <a:spcPct val="90000"/>
              </a:lnSpc>
              <a:defRPr/>
            </a:pPr>
            <a:r>
              <a:rPr lang="el-GR" sz="2800" dirty="0">
                <a:latin typeface="Calibri" pitchFamily="34" charset="0"/>
              </a:rPr>
              <a:t>Τα συνηθέστερα συστήματα που αναπτύσσουν οι οργανισμοί από συνδεόμενες και αμοιβαία τροφοδοτούμενες πολιτικές ΔΑΠ, με στόχο τη βελτίωση της επίδοσης των οργανισμών, είναι τα εξής:</a:t>
            </a:r>
          </a:p>
          <a:p>
            <a:pPr marL="342900" indent="-342900">
              <a:lnSpc>
                <a:spcPct val="90000"/>
              </a:lnSpc>
              <a:buFontTx/>
              <a:buChar char="•"/>
              <a:defRPr/>
            </a:pPr>
            <a:r>
              <a:rPr lang="el-GR" sz="2800" b="1" dirty="0">
                <a:solidFill>
                  <a:srgbClr val="C00000"/>
                </a:solidFill>
                <a:latin typeface="Calibri" pitchFamily="34" charset="0"/>
              </a:rPr>
              <a:t>Στελέχωση</a:t>
            </a:r>
            <a:r>
              <a:rPr lang="el-GR" sz="2800" dirty="0">
                <a:latin typeface="Calibri" pitchFamily="34" charset="0"/>
              </a:rPr>
              <a:t>: Προσέλκυση, Επιλογή, Προγράμματα ευέλικτης εργασίας</a:t>
            </a:r>
          </a:p>
          <a:p>
            <a:pPr marL="342900" indent="-342900">
              <a:lnSpc>
                <a:spcPct val="90000"/>
              </a:lnSpc>
              <a:buFontTx/>
              <a:buChar char="•"/>
              <a:defRPr/>
            </a:pPr>
            <a:r>
              <a:rPr lang="el-GR" sz="2800" b="1" dirty="0">
                <a:solidFill>
                  <a:srgbClr val="C00000"/>
                </a:solidFill>
                <a:latin typeface="Calibri" pitchFamily="34" charset="0"/>
              </a:rPr>
              <a:t>Κατάρτιση και ανάπτυξη</a:t>
            </a:r>
            <a:r>
              <a:rPr lang="el-GR" sz="2800" dirty="0">
                <a:latin typeface="Calibri" pitchFamily="34" charset="0"/>
              </a:rPr>
              <a:t>: Σχεδιασμός εργασίας, Αξιολόγηση απόδοσης, Κατάρτιση και ανάπτυξη</a:t>
            </a:r>
          </a:p>
          <a:p>
            <a:pPr marL="342900" indent="-342900">
              <a:lnSpc>
                <a:spcPct val="90000"/>
              </a:lnSpc>
              <a:buFontTx/>
              <a:buChar char="•"/>
              <a:defRPr/>
            </a:pPr>
            <a:r>
              <a:rPr lang="el-GR" sz="2800" b="1" dirty="0">
                <a:solidFill>
                  <a:srgbClr val="C00000"/>
                </a:solidFill>
                <a:latin typeface="Calibri" pitchFamily="34" charset="0"/>
              </a:rPr>
              <a:t>Αμοιβές</a:t>
            </a:r>
            <a:r>
              <a:rPr lang="el-GR" sz="2800" dirty="0">
                <a:latin typeface="Calibri" pitchFamily="34" charset="0"/>
              </a:rPr>
              <a:t>: Αμοιβές, Εξέλιξη, Κίνητρα</a:t>
            </a:r>
          </a:p>
          <a:p>
            <a:pPr marL="342900" indent="-342900">
              <a:lnSpc>
                <a:spcPct val="90000"/>
              </a:lnSpc>
              <a:buFontTx/>
              <a:buChar char="•"/>
              <a:defRPr/>
            </a:pPr>
            <a:r>
              <a:rPr lang="el-GR" sz="2800" b="1" dirty="0">
                <a:solidFill>
                  <a:srgbClr val="C00000"/>
                </a:solidFill>
                <a:latin typeface="Calibri" pitchFamily="34" charset="0"/>
              </a:rPr>
              <a:t>Εργασιακές σχέσεις</a:t>
            </a:r>
            <a:r>
              <a:rPr lang="el-GR" sz="2800" dirty="0">
                <a:latin typeface="Calibri" pitchFamily="34" charset="0"/>
              </a:rPr>
              <a:t>: Εκπροσώπηση εργαζομένων, Συμμετοχή εργαζομένων στη λήψη αποφάσεων, Επικοινωνία</a:t>
            </a:r>
          </a:p>
          <a:p>
            <a:pPr>
              <a:defRPr/>
            </a:pPr>
            <a:endParaRPr lang="el-GR" dirty="0"/>
          </a:p>
        </p:txBody>
      </p:sp>
      <p:sp>
        <p:nvSpPr>
          <p:cNvPr id="4" name="Slide Number Placeholder 3"/>
          <p:cNvSpPr>
            <a:spLocks noGrp="1"/>
          </p:cNvSpPr>
          <p:nvPr>
            <p:ph type="sldNum" sz="quarter" idx="12"/>
          </p:nvPr>
        </p:nvSpPr>
        <p:spPr/>
        <p:txBody>
          <a:bodyPr/>
          <a:lstStyle/>
          <a:p>
            <a:pPr>
              <a:defRPr/>
            </a:pPr>
            <a:fld id="{980E3F6B-0AFD-4849-8D28-753487F348F8}" type="slidenum">
              <a:rPr lang="el-GR" smtClean="0"/>
              <a:pPr>
                <a:defRPr/>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68375"/>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a:t>
            </a:r>
            <a:r>
              <a:rPr lang="el-GR" b="1" dirty="0">
                <a:solidFill>
                  <a:srgbClr val="C00000"/>
                </a:solidFill>
                <a:latin typeface="Calibri" pitchFamily="34" charset="0"/>
              </a:rPr>
              <a:t>Παρουσίαση Μεταβλητών του Υποδείγματος: 4</a:t>
            </a:r>
            <a:endParaRPr lang="el-GR" dirty="0"/>
          </a:p>
        </p:txBody>
      </p:sp>
      <p:sp>
        <p:nvSpPr>
          <p:cNvPr id="34819" name="Content Placeholder 2"/>
          <p:cNvSpPr>
            <a:spLocks noGrp="1"/>
          </p:cNvSpPr>
          <p:nvPr>
            <p:ph sz="quarter" idx="1"/>
          </p:nvPr>
        </p:nvSpPr>
        <p:spPr>
          <a:xfrm>
            <a:off x="0" y="1341438"/>
            <a:ext cx="9144000" cy="5516562"/>
          </a:xfrm>
        </p:spPr>
        <p:txBody>
          <a:bodyPr/>
          <a:lstStyle/>
          <a:p>
            <a:pPr eaLnBrk="1" hangingPunct="1"/>
            <a:r>
              <a:rPr lang="el-GR" sz="2000" b="1">
                <a:solidFill>
                  <a:srgbClr val="C00000"/>
                </a:solidFill>
                <a:latin typeface="Calibri" pitchFamily="34" charset="0"/>
              </a:rPr>
              <a:t>Στάσεις</a:t>
            </a:r>
            <a:r>
              <a:rPr lang="el-GR" sz="2000">
                <a:latin typeface="Calibri" pitchFamily="34" charset="0"/>
              </a:rPr>
              <a:t> (</a:t>
            </a:r>
            <a:r>
              <a:rPr lang="en-US" sz="2000">
                <a:latin typeface="Calibri" pitchFamily="34" charset="0"/>
              </a:rPr>
              <a:t>attitudes</a:t>
            </a:r>
            <a:r>
              <a:rPr lang="el-GR" sz="2000">
                <a:latin typeface="Calibri" pitchFamily="34" charset="0"/>
              </a:rPr>
              <a:t>) είναι οι πεποιθήσεις, τα συναισθήματα, και οι τάσεις συμπεριφοράς που διακατέχονται από ένα άτομο για ένα αντικείμενο, γεγονός, ή πρόσωπο: </a:t>
            </a:r>
          </a:p>
          <a:p>
            <a:pPr lvl="1" eaLnBrk="1" hangingPunct="1"/>
            <a:r>
              <a:rPr lang="el-GR" sz="2000">
                <a:solidFill>
                  <a:srgbClr val="0070C0"/>
                </a:solidFill>
                <a:latin typeface="Calibri" pitchFamily="34" charset="0"/>
              </a:rPr>
              <a:t>Εργασιακή ικανοποίηση </a:t>
            </a:r>
            <a:r>
              <a:rPr lang="el-GR" sz="2000">
                <a:latin typeface="Calibri" pitchFamily="34" charset="0"/>
              </a:rPr>
              <a:t>(</a:t>
            </a:r>
            <a:r>
              <a:rPr lang="en-US" sz="2000">
                <a:latin typeface="Calibri" pitchFamily="34" charset="0"/>
              </a:rPr>
              <a:t>satisfaction</a:t>
            </a:r>
            <a:r>
              <a:rPr lang="el-GR" sz="2000">
                <a:latin typeface="Calibri" pitchFamily="34" charset="0"/>
              </a:rPr>
              <a:t>): Αναφέρεται στην ικανοποίηση των εργαζομένων.</a:t>
            </a:r>
            <a:endParaRPr lang="el-GR" sz="2000">
              <a:solidFill>
                <a:srgbClr val="0070C0"/>
              </a:solidFill>
              <a:latin typeface="Calibri" pitchFamily="34" charset="0"/>
            </a:endParaRPr>
          </a:p>
          <a:p>
            <a:pPr lvl="1" eaLnBrk="1" hangingPunct="1"/>
            <a:r>
              <a:rPr lang="el-GR" sz="2000">
                <a:solidFill>
                  <a:srgbClr val="0070C0"/>
                </a:solidFill>
                <a:latin typeface="Calibri" pitchFamily="34" charset="0"/>
              </a:rPr>
              <a:t>Οργανωσιακή αφοσίωση </a:t>
            </a:r>
            <a:r>
              <a:rPr lang="el-GR" sz="2000">
                <a:latin typeface="Calibri" pitchFamily="34" charset="0"/>
              </a:rPr>
              <a:t>(</a:t>
            </a:r>
            <a:r>
              <a:rPr lang="en-US" sz="2000">
                <a:latin typeface="Calibri" pitchFamily="34" charset="0"/>
              </a:rPr>
              <a:t>organizational commitment</a:t>
            </a:r>
            <a:r>
              <a:rPr lang="el-GR" sz="2000">
                <a:latin typeface="Calibri" pitchFamily="34" charset="0"/>
              </a:rPr>
              <a:t>) είναι ο βαθμός στον οποίο ο εργαζόμενος είναι ψυχολογικά συνδεδεμένος με τον οργανισμό όπου δουλεύει και θέλει να συνεχίσει να δουλεύει</a:t>
            </a:r>
            <a:endParaRPr lang="el-GR" sz="2000">
              <a:solidFill>
                <a:srgbClr val="0070C0"/>
              </a:solidFill>
              <a:latin typeface="Calibri" pitchFamily="34" charset="0"/>
            </a:endParaRPr>
          </a:p>
          <a:p>
            <a:pPr lvl="1" eaLnBrk="1" hangingPunct="1"/>
            <a:r>
              <a:rPr lang="el-GR" sz="2000">
                <a:solidFill>
                  <a:srgbClr val="0070C0"/>
                </a:solidFill>
                <a:latin typeface="Calibri" pitchFamily="34" charset="0"/>
              </a:rPr>
              <a:t>Εργασιακή υποκίνηση</a:t>
            </a:r>
            <a:r>
              <a:rPr lang="el-GR" sz="2000">
                <a:latin typeface="Calibri" pitchFamily="34" charset="0"/>
              </a:rPr>
              <a:t> (</a:t>
            </a:r>
            <a:r>
              <a:rPr lang="en-US" sz="2000">
                <a:latin typeface="Calibri" pitchFamily="34" charset="0"/>
              </a:rPr>
              <a:t>motivation</a:t>
            </a:r>
            <a:r>
              <a:rPr lang="el-GR" sz="2000">
                <a:latin typeface="Calibri" pitchFamily="34" charset="0"/>
              </a:rPr>
              <a:t>) είναι η διαδικασία σύμφωνα με την οποία δραστηριοποιούνται εσωτερικές δυνάμεις ενός ατόμου, οι οποίες προσδιορίζουν την </a:t>
            </a:r>
            <a:r>
              <a:rPr lang="el-GR" sz="2000" b="1" i="1">
                <a:latin typeface="Calibri" pitchFamily="34" charset="0"/>
              </a:rPr>
              <a:t>κατεύθυνση</a:t>
            </a:r>
            <a:r>
              <a:rPr lang="el-GR" sz="2000">
                <a:latin typeface="Calibri" pitchFamily="34" charset="0"/>
              </a:rPr>
              <a:t>, την </a:t>
            </a:r>
            <a:r>
              <a:rPr lang="el-GR" sz="2000" b="1" i="1">
                <a:latin typeface="Calibri" pitchFamily="34" charset="0"/>
              </a:rPr>
              <a:t>ένταση</a:t>
            </a:r>
            <a:r>
              <a:rPr lang="el-GR" sz="2000">
                <a:latin typeface="Calibri" pitchFamily="34" charset="0"/>
              </a:rPr>
              <a:t>, και την </a:t>
            </a:r>
            <a:r>
              <a:rPr lang="el-GR" sz="2000" b="1" i="1">
                <a:latin typeface="Calibri" pitchFamily="34" charset="0"/>
              </a:rPr>
              <a:t>επιμονή</a:t>
            </a:r>
            <a:r>
              <a:rPr lang="el-GR" sz="2000">
                <a:latin typeface="Calibri" pitchFamily="34" charset="0"/>
              </a:rPr>
              <a:t> της προσπάθειας του ατόμου για την επίτευξη ενός επιθυμητού στόχου</a:t>
            </a:r>
          </a:p>
          <a:p>
            <a:pPr eaLnBrk="1" hangingPunct="1"/>
            <a:r>
              <a:rPr lang="el-GR" sz="2000" b="1">
                <a:solidFill>
                  <a:srgbClr val="C00000"/>
                </a:solidFill>
                <a:latin typeface="Calibri" pitchFamily="34" charset="0"/>
              </a:rPr>
              <a:t>Εργασιακές συμπεριφορές </a:t>
            </a:r>
            <a:r>
              <a:rPr lang="el-GR" sz="2000">
                <a:latin typeface="Calibri" pitchFamily="34" charset="0"/>
              </a:rPr>
              <a:t>(</a:t>
            </a:r>
            <a:r>
              <a:rPr lang="en-US" sz="2000">
                <a:latin typeface="Calibri" pitchFamily="34" charset="0"/>
              </a:rPr>
              <a:t>work </a:t>
            </a:r>
            <a:r>
              <a:rPr lang="en-GB" sz="2000">
                <a:latin typeface="Calibri" pitchFamily="34" charset="0"/>
              </a:rPr>
              <a:t>behaviours</a:t>
            </a:r>
            <a:r>
              <a:rPr lang="el-GR" sz="2000">
                <a:latin typeface="Calibri" pitchFamily="34" charset="0"/>
              </a:rPr>
              <a:t>) είναι οι δράσεις του ατόμου που πραγματοποιούνται με έναν συγκεκριμένο τρόπο προς άτομα ή πράγματα στο εργασιακό του περιβάλλον: </a:t>
            </a:r>
            <a:r>
              <a:rPr lang="el-GR" sz="2000">
                <a:solidFill>
                  <a:srgbClr val="0070C0"/>
                </a:solidFill>
                <a:latin typeface="Calibri" pitchFamily="34" charset="0"/>
              </a:rPr>
              <a:t>Απουσίες, Αποχωρήσεις,  Αντιδικίες</a:t>
            </a:r>
            <a:r>
              <a:rPr lang="el-GR" sz="2000">
                <a:latin typeface="Calibri" pitchFamily="34" charset="0"/>
              </a:rPr>
              <a:t>. </a:t>
            </a:r>
          </a:p>
          <a:p>
            <a:pPr eaLnBrk="1" hangingPunct="1"/>
            <a:r>
              <a:rPr lang="el-GR" sz="2000" b="1">
                <a:solidFill>
                  <a:srgbClr val="C00000"/>
                </a:solidFill>
                <a:latin typeface="Calibri" pitchFamily="34" charset="0"/>
              </a:rPr>
              <a:t>Σχέσεις εργαζομένων</a:t>
            </a:r>
            <a:r>
              <a:rPr lang="el-GR" sz="2000">
                <a:latin typeface="Calibri" pitchFamily="34" charset="0"/>
              </a:rPr>
              <a:t>: Αναφέρεται στη συνεργασία των εργαζομένων μεταξύ τους, με τη Διοίκηση και με τον άμεσο προϊστάμενο. </a:t>
            </a:r>
            <a:endParaRPr lang="el-GR" sz="2000" b="1">
              <a:latin typeface="Calibri" pitchFamily="34" charset="0"/>
            </a:endParaRPr>
          </a:p>
          <a:p>
            <a:pPr eaLnBrk="1" hangingPunct="1"/>
            <a:endParaRPr lang="el-GR" sz="2000">
              <a:latin typeface="Calibri" pitchFamily="34" charset="0"/>
            </a:endParaRPr>
          </a:p>
          <a:p>
            <a:endParaRPr lang="el-GR" sz="2000"/>
          </a:p>
        </p:txBody>
      </p:sp>
      <p:sp>
        <p:nvSpPr>
          <p:cNvPr id="4" name="Slide Number Placeholder 3"/>
          <p:cNvSpPr>
            <a:spLocks noGrp="1"/>
          </p:cNvSpPr>
          <p:nvPr>
            <p:ph type="sldNum" sz="quarter" idx="12"/>
          </p:nvPr>
        </p:nvSpPr>
        <p:spPr/>
        <p:txBody>
          <a:bodyPr/>
          <a:lstStyle/>
          <a:p>
            <a:pPr>
              <a:defRPr/>
            </a:pPr>
            <a:fld id="{61216B08-4CF6-47F7-88E7-5FA0917A5BC4}" type="slidenum">
              <a:rPr lang="el-GR" smtClean="0"/>
              <a:pPr>
                <a:defRPr/>
              </a:pPr>
              <a:t>21</a:t>
            </a:fld>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39813"/>
          </a:xfrm>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 </a:t>
            </a:r>
            <a:r>
              <a:rPr lang="el-GR" b="1" dirty="0">
                <a:solidFill>
                  <a:srgbClr val="C00000"/>
                </a:solidFill>
                <a:latin typeface="Calibri" pitchFamily="34" charset="0"/>
              </a:rPr>
              <a:t>Παρουσίαση Μεταβλητών του Υποδείγματος: 5</a:t>
            </a:r>
            <a:endParaRPr lang="el-GR" dirty="0"/>
          </a:p>
        </p:txBody>
      </p:sp>
      <p:sp>
        <p:nvSpPr>
          <p:cNvPr id="35843" name="Content Placeholder 2"/>
          <p:cNvSpPr>
            <a:spLocks noGrp="1"/>
          </p:cNvSpPr>
          <p:nvPr>
            <p:ph sz="quarter" idx="1"/>
          </p:nvPr>
        </p:nvSpPr>
        <p:spPr>
          <a:xfrm>
            <a:off x="179388" y="1527175"/>
            <a:ext cx="8785225" cy="4572000"/>
          </a:xfrm>
        </p:spPr>
        <p:txBody>
          <a:bodyPr/>
          <a:lstStyle/>
          <a:p>
            <a:pPr eaLnBrk="1" hangingPunct="1"/>
            <a:r>
              <a:rPr lang="el-GR" sz="2400">
                <a:latin typeface="Calibri" pitchFamily="34" charset="0"/>
              </a:rPr>
              <a:t>Η επίδοση της επιχείρησης είναι μια πολυδιάστατη έννοια. Διακρίνονται συνήθως, οι παρακάτω διαστάσεις:</a:t>
            </a:r>
          </a:p>
          <a:p>
            <a:pPr eaLnBrk="1" hangingPunct="1"/>
            <a:endParaRPr lang="el-GR" sz="2400">
              <a:latin typeface="Calibri" pitchFamily="34" charset="0"/>
            </a:endParaRPr>
          </a:p>
          <a:p>
            <a:pPr eaLnBrk="1" hangingPunct="1"/>
            <a:r>
              <a:rPr lang="el-GR" sz="2400" b="1">
                <a:solidFill>
                  <a:srgbClr val="C00000"/>
                </a:solidFill>
                <a:latin typeface="Calibri" pitchFamily="34" charset="0"/>
              </a:rPr>
              <a:t>Αποτελεσματικότητα</a:t>
            </a:r>
            <a:r>
              <a:rPr lang="el-GR" sz="2400">
                <a:latin typeface="Calibri" pitchFamily="34" charset="0"/>
              </a:rPr>
              <a:t> (</a:t>
            </a:r>
            <a:r>
              <a:rPr lang="en-US" sz="2400">
                <a:latin typeface="Calibri" pitchFamily="34" charset="0"/>
              </a:rPr>
              <a:t>effectiveness</a:t>
            </a:r>
            <a:r>
              <a:rPr lang="el-GR" sz="2400">
                <a:latin typeface="Calibri" pitchFamily="34" charset="0"/>
              </a:rPr>
              <a:t>): Αναφέρεται στο εάν η επιχείρηση επιτυγχάνει τους στόχους της.</a:t>
            </a:r>
          </a:p>
          <a:p>
            <a:pPr eaLnBrk="1" hangingPunct="1"/>
            <a:r>
              <a:rPr lang="el-GR" sz="2400" b="1">
                <a:solidFill>
                  <a:srgbClr val="C00000"/>
                </a:solidFill>
                <a:latin typeface="Calibri" pitchFamily="34" charset="0"/>
              </a:rPr>
              <a:t>Αποδοτικότητα</a:t>
            </a:r>
            <a:r>
              <a:rPr lang="el-GR" sz="2400">
                <a:latin typeface="Calibri" pitchFamily="34" charset="0"/>
              </a:rPr>
              <a:t> (</a:t>
            </a:r>
            <a:r>
              <a:rPr lang="en-US" sz="2400">
                <a:latin typeface="Calibri" pitchFamily="34" charset="0"/>
              </a:rPr>
              <a:t>efficiency</a:t>
            </a:r>
            <a:r>
              <a:rPr lang="el-GR" sz="2400">
                <a:latin typeface="Calibri" pitchFamily="34" charset="0"/>
              </a:rPr>
              <a:t>): Αναφέρεται στο εάν η επιχείρηση χρησιμοποιεί τα λιγότερα δυνατά διαθέσιμα για την επίτευξη των στόχων της.</a:t>
            </a:r>
          </a:p>
          <a:p>
            <a:pPr eaLnBrk="1" hangingPunct="1"/>
            <a:r>
              <a:rPr lang="el-GR" sz="2400" b="1">
                <a:solidFill>
                  <a:srgbClr val="C00000"/>
                </a:solidFill>
                <a:latin typeface="Calibri" pitchFamily="34" charset="0"/>
              </a:rPr>
              <a:t>Ανάπτυξη</a:t>
            </a:r>
            <a:r>
              <a:rPr lang="el-GR" sz="2400">
                <a:latin typeface="Calibri" pitchFamily="34" charset="0"/>
              </a:rPr>
              <a:t> (</a:t>
            </a:r>
            <a:r>
              <a:rPr lang="en-US" sz="2400">
                <a:latin typeface="Calibri" pitchFamily="34" charset="0"/>
              </a:rPr>
              <a:t>development</a:t>
            </a:r>
            <a:r>
              <a:rPr lang="el-GR" sz="2400">
                <a:latin typeface="Calibri" pitchFamily="34" charset="0"/>
              </a:rPr>
              <a:t>): Αναφέρεται στο εάν η επιχείρηση αναπτύσσεται μέσα στις δυνατότητές της για την επίτευξη μελλοντικών ευκαιριών και προκλήσεων</a:t>
            </a:r>
            <a:endParaRPr lang="el-GR" sz="2400"/>
          </a:p>
        </p:txBody>
      </p:sp>
      <p:sp>
        <p:nvSpPr>
          <p:cNvPr id="4" name="Slide Number Placeholder 3"/>
          <p:cNvSpPr>
            <a:spLocks noGrp="1"/>
          </p:cNvSpPr>
          <p:nvPr>
            <p:ph type="sldNum" sz="quarter" idx="12"/>
          </p:nvPr>
        </p:nvSpPr>
        <p:spPr/>
        <p:txBody>
          <a:bodyPr/>
          <a:lstStyle/>
          <a:p>
            <a:pPr>
              <a:defRPr/>
            </a:pPr>
            <a:fld id="{0453F203-DB1F-4873-8444-A55CF979905F}" type="slidenum">
              <a:rPr lang="el-GR" smtClean="0"/>
              <a:pPr>
                <a:defRPr/>
              </a:pPr>
              <a:t>22</a:t>
            </a:fld>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a:xfrm>
            <a:off x="0" y="228600"/>
            <a:ext cx="9144000" cy="1039813"/>
          </a:xfrm>
        </p:spPr>
        <p:txBody>
          <a:bodyPr/>
          <a:lstStyle/>
          <a:p>
            <a:pPr eaLnBrk="1" hangingPunct="1"/>
            <a:r>
              <a:rPr lang="el-GR" sz="3200" b="1">
                <a:solidFill>
                  <a:srgbClr val="7B9899"/>
                </a:solidFill>
                <a:latin typeface="Calibri" pitchFamily="34" charset="0"/>
              </a:rPr>
              <a:t>ΤΜΗΜΑ ΜΕΘΟΔΟΛΟΓΙΑΣ</a:t>
            </a:r>
            <a:br>
              <a:rPr lang="el-GR" sz="2600" b="1">
                <a:solidFill>
                  <a:srgbClr val="7B9899"/>
                </a:solidFill>
                <a:latin typeface="Calibri" pitchFamily="34" charset="0"/>
              </a:rPr>
            </a:br>
            <a:r>
              <a:rPr lang="el-GR" sz="2600" b="1">
                <a:solidFill>
                  <a:srgbClr val="7B9899"/>
                </a:solidFill>
                <a:latin typeface="Calibri" pitchFamily="34" charset="0"/>
              </a:rPr>
              <a:t> Παρένθεση: </a:t>
            </a:r>
            <a:r>
              <a:rPr lang="el-GR" sz="2600" b="1">
                <a:solidFill>
                  <a:srgbClr val="C00000"/>
                </a:solidFill>
                <a:latin typeface="Calibri" pitchFamily="34" charset="0"/>
              </a:rPr>
              <a:t>Ερευνητική Διαδικασία και Σχεδιασμός Έρευνας</a:t>
            </a:r>
          </a:p>
        </p:txBody>
      </p:sp>
      <p:sp>
        <p:nvSpPr>
          <p:cNvPr id="9220" name="Content Placeholder 2"/>
          <p:cNvSpPr>
            <a:spLocks noGrp="1"/>
          </p:cNvSpPr>
          <p:nvPr>
            <p:ph sz="quarter" idx="1"/>
          </p:nvPr>
        </p:nvSpPr>
        <p:spPr>
          <a:xfrm>
            <a:off x="0" y="1382713"/>
            <a:ext cx="2195513" cy="5286375"/>
          </a:xfrm>
        </p:spPr>
        <p:txBody>
          <a:bodyPr/>
          <a:lstStyle/>
          <a:p>
            <a:pPr eaLnBrk="1" hangingPunct="1"/>
            <a:r>
              <a:rPr lang="el-GR" sz="2000" b="1">
                <a:solidFill>
                  <a:srgbClr val="C00000"/>
                </a:solidFill>
                <a:latin typeface="Calibri" pitchFamily="34" charset="0"/>
              </a:rPr>
              <a:t>Ερευνητική διαδικασία </a:t>
            </a:r>
            <a:r>
              <a:rPr lang="el-GR" sz="2000">
                <a:latin typeface="Calibri" pitchFamily="34" charset="0"/>
              </a:rPr>
              <a:t>(</a:t>
            </a:r>
            <a:r>
              <a:rPr lang="en-US" sz="2000">
                <a:latin typeface="Calibri" pitchFamily="34" charset="0"/>
              </a:rPr>
              <a:t>research process</a:t>
            </a:r>
            <a:r>
              <a:rPr lang="el-GR" sz="2000">
                <a:latin typeface="Calibri" pitchFamily="34" charset="0"/>
              </a:rPr>
              <a:t>) είναι η στρατηγική που ακολουθείται για τη διερεύνηση ενός θέματος. </a:t>
            </a:r>
          </a:p>
          <a:p>
            <a:pPr eaLnBrk="1" hangingPunct="1"/>
            <a:r>
              <a:rPr lang="el-GR" sz="2000" b="1">
                <a:solidFill>
                  <a:srgbClr val="C00000"/>
                </a:solidFill>
                <a:latin typeface="Calibri" pitchFamily="34" charset="0"/>
              </a:rPr>
              <a:t>Σχεδιασμός έρευνας </a:t>
            </a:r>
            <a:r>
              <a:rPr lang="el-GR" sz="2000">
                <a:latin typeface="Calibri" pitchFamily="34" charset="0"/>
              </a:rPr>
              <a:t>(</a:t>
            </a:r>
            <a:r>
              <a:rPr lang="en-US" sz="2000">
                <a:latin typeface="Calibri" pitchFamily="34" charset="0"/>
              </a:rPr>
              <a:t>research design</a:t>
            </a:r>
            <a:r>
              <a:rPr lang="el-GR" sz="2000">
                <a:latin typeface="Calibri" pitchFamily="34" charset="0"/>
              </a:rPr>
              <a:t>) είναι η συστηματική συλλογή στοιχείων και πληροφοριών.</a:t>
            </a:r>
          </a:p>
          <a:p>
            <a:pPr eaLnBrk="1" hangingPunct="1"/>
            <a:endParaRPr lang="el-GR" sz="2000">
              <a:latin typeface="Calibri" pitchFamily="34" charset="0"/>
            </a:endParaRPr>
          </a:p>
        </p:txBody>
      </p:sp>
      <p:sp>
        <p:nvSpPr>
          <p:cNvPr id="4" name="Slide Number Placeholder 3"/>
          <p:cNvSpPr>
            <a:spLocks noGrp="1"/>
          </p:cNvSpPr>
          <p:nvPr>
            <p:ph type="sldNum" sz="quarter" idx="12"/>
          </p:nvPr>
        </p:nvSpPr>
        <p:spPr/>
        <p:txBody>
          <a:bodyPr/>
          <a:lstStyle/>
          <a:p>
            <a:pPr>
              <a:defRPr/>
            </a:pPr>
            <a:fld id="{B8992D9B-E4F1-45E4-B43E-62B9A02ADE5D}" type="slidenum">
              <a:rPr lang="el-GR" smtClean="0"/>
              <a:pPr>
                <a:defRPr/>
              </a:pPr>
              <a:t>23</a:t>
            </a:fld>
            <a:endParaRPr lang="el-GR"/>
          </a:p>
        </p:txBody>
      </p:sp>
      <p:graphicFrame>
        <p:nvGraphicFramePr>
          <p:cNvPr id="9218" name="Object 1"/>
          <p:cNvGraphicFramePr>
            <a:graphicFrameLocks noChangeAspect="1"/>
          </p:cNvGraphicFramePr>
          <p:nvPr/>
        </p:nvGraphicFramePr>
        <p:xfrm>
          <a:off x="1998663" y="1412875"/>
          <a:ext cx="7113587" cy="5184775"/>
        </p:xfrm>
        <a:graphic>
          <a:graphicData uri="http://schemas.openxmlformats.org/presentationml/2006/ole">
            <mc:AlternateContent xmlns:mc="http://schemas.openxmlformats.org/markup-compatibility/2006">
              <mc:Choice xmlns:v="urn:schemas-microsoft-com:vml" Requires="v">
                <p:oleObj spid="_x0000_s9221" name="Visio" r:id="rId3" imgW="9754771" imgH="7126650" progId="Visio.Drawing.11">
                  <p:embed/>
                </p:oleObj>
              </mc:Choice>
              <mc:Fallback>
                <p:oleObj name="Visio" r:id="rId3" imgW="9754771" imgH="712665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663" y="1412875"/>
                        <a:ext cx="7113587" cy="5184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41438"/>
          </a:xfrm>
        </p:spPr>
        <p:txBody>
          <a:bodyPr/>
          <a:lstStyle/>
          <a:p>
            <a:pPr>
              <a:defRPr/>
            </a:pPr>
            <a:r>
              <a:rPr lang="el-GR" sz="2800" b="1" dirty="0">
                <a:solidFill>
                  <a:srgbClr val="7B9899"/>
                </a:solidFill>
                <a:latin typeface="Calibri" pitchFamily="34" charset="0"/>
              </a:rPr>
              <a:t>ΤΜΗΜΑ ΜΕΘΟΔΟΛΟΓΙΑΣ </a:t>
            </a:r>
            <a:br>
              <a:rPr lang="el-GR" sz="2800" b="1" dirty="0">
                <a:solidFill>
                  <a:srgbClr val="7B9899"/>
                </a:solidFill>
                <a:latin typeface="Calibri" pitchFamily="34" charset="0"/>
              </a:rPr>
            </a:br>
            <a:r>
              <a:rPr lang="el-GR" sz="2800" b="1" dirty="0">
                <a:solidFill>
                  <a:srgbClr val="7B9899"/>
                </a:solidFill>
                <a:latin typeface="Calibri" pitchFamily="34" charset="0"/>
              </a:rPr>
              <a:t>Παρένθεση: </a:t>
            </a:r>
            <a:r>
              <a:rPr lang="el-GR" sz="2800" b="1" dirty="0">
                <a:latin typeface="Calibri" pitchFamily="34" charset="0"/>
              </a:rPr>
              <a:t>Σχεδιασμός Έρευνας</a:t>
            </a:r>
            <a:br>
              <a:rPr lang="el-GR" sz="2800" b="1" dirty="0">
                <a:latin typeface="Calibri" pitchFamily="34" charset="0"/>
              </a:rPr>
            </a:br>
            <a:r>
              <a:rPr lang="el-GR" sz="2800" b="1" dirty="0">
                <a:latin typeface="Calibri" pitchFamily="34" charset="0"/>
              </a:rPr>
              <a:t> </a:t>
            </a:r>
            <a:r>
              <a:rPr lang="el-GR" sz="2800" b="1" dirty="0">
                <a:solidFill>
                  <a:srgbClr val="C00000"/>
                </a:solidFill>
                <a:latin typeface="Calibri" pitchFamily="34" charset="0"/>
              </a:rPr>
              <a:t>Συλλογή Στοιχείων: Μελέτη Περίπτωσης</a:t>
            </a:r>
          </a:p>
        </p:txBody>
      </p:sp>
      <p:sp>
        <p:nvSpPr>
          <p:cNvPr id="4" name="Slide Number Placeholder 3"/>
          <p:cNvSpPr>
            <a:spLocks noGrp="1"/>
          </p:cNvSpPr>
          <p:nvPr>
            <p:ph type="sldNum" sz="quarter" idx="12"/>
          </p:nvPr>
        </p:nvSpPr>
        <p:spPr/>
        <p:txBody>
          <a:bodyPr/>
          <a:lstStyle/>
          <a:p>
            <a:pPr>
              <a:defRPr/>
            </a:pPr>
            <a:fld id="{B7352358-FFD6-402C-AC7D-FD73809E5181}" type="slidenum">
              <a:rPr lang="el-GR" smtClean="0"/>
              <a:pPr>
                <a:defRPr/>
              </a:pPr>
              <a:t>24</a:t>
            </a:fld>
            <a:endParaRPr lang="el-GR"/>
          </a:p>
        </p:txBody>
      </p:sp>
      <p:sp>
        <p:nvSpPr>
          <p:cNvPr id="3686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p>
        </p:txBody>
      </p:sp>
      <p:sp>
        <p:nvSpPr>
          <p:cNvPr id="36869" name="Content Placeholder 2"/>
          <p:cNvSpPr>
            <a:spLocks noGrp="1"/>
          </p:cNvSpPr>
          <p:nvPr>
            <p:ph sz="quarter" idx="1"/>
          </p:nvPr>
        </p:nvSpPr>
        <p:spPr>
          <a:xfrm>
            <a:off x="0" y="1382713"/>
            <a:ext cx="8964613" cy="5286375"/>
          </a:xfrm>
        </p:spPr>
        <p:txBody>
          <a:bodyPr/>
          <a:lstStyle/>
          <a:p>
            <a:r>
              <a:rPr lang="el-GR" sz="2200" b="1">
                <a:solidFill>
                  <a:srgbClr val="C00000"/>
                </a:solidFill>
                <a:latin typeface="Calibri" pitchFamily="34" charset="0"/>
              </a:rPr>
              <a:t>Μελέτη περίπτωσης</a:t>
            </a:r>
            <a:r>
              <a:rPr lang="el-GR" sz="2200">
                <a:solidFill>
                  <a:srgbClr val="C00000"/>
                </a:solidFill>
                <a:latin typeface="Calibri" pitchFamily="34" charset="0"/>
              </a:rPr>
              <a:t> </a:t>
            </a:r>
            <a:r>
              <a:rPr lang="el-GR" sz="2200">
                <a:latin typeface="Calibri" pitchFamily="34" charset="0"/>
              </a:rPr>
              <a:t>(</a:t>
            </a:r>
            <a:r>
              <a:rPr lang="en-US" sz="2200">
                <a:latin typeface="Calibri" pitchFamily="34" charset="0"/>
              </a:rPr>
              <a:t>case study</a:t>
            </a:r>
            <a:r>
              <a:rPr lang="el-GR" sz="2200">
                <a:latin typeface="Calibri" pitchFamily="34" charset="0"/>
              </a:rPr>
              <a:t>) είναι η εντατική και λεπτομερής διερεύνηση ατόμων, ομάδων ενός οργανισμού, ή του οργανισμού στο σύνολό του. Στόχος της μελέτης περίπτωσης είναι η συγκέντρωση πολλών και με ακρίβεια στοιχείων. </a:t>
            </a:r>
          </a:p>
          <a:p>
            <a:r>
              <a:rPr lang="el-GR" sz="2200">
                <a:latin typeface="Calibri" pitchFamily="34" charset="0"/>
              </a:rPr>
              <a:t>Στις περιπτώσεις που τα στοιχεία που συλλέγονται εκτείνονται σε περισσότερες από μία χρονικές περιόδους, η όλη διαδικασία αναφέρεται ως </a:t>
            </a:r>
            <a:r>
              <a:rPr lang="el-GR" sz="2200" b="1" i="1">
                <a:solidFill>
                  <a:srgbClr val="0070C0"/>
                </a:solidFill>
                <a:latin typeface="Calibri" pitchFamily="34" charset="0"/>
              </a:rPr>
              <a:t>διαμήκεις μελέτες </a:t>
            </a:r>
            <a:r>
              <a:rPr lang="el-GR" sz="2200">
                <a:latin typeface="Calibri" pitchFamily="34" charset="0"/>
              </a:rPr>
              <a:t>(</a:t>
            </a:r>
            <a:r>
              <a:rPr lang="en-US" sz="2200">
                <a:latin typeface="Calibri" pitchFamily="34" charset="0"/>
              </a:rPr>
              <a:t>longitudinal studies</a:t>
            </a:r>
            <a:r>
              <a:rPr lang="el-GR" sz="2200">
                <a:latin typeface="Calibri" pitchFamily="34" charset="0"/>
              </a:rPr>
              <a:t>).</a:t>
            </a:r>
          </a:p>
          <a:p>
            <a:r>
              <a:rPr lang="el-GR" sz="2200" b="1">
                <a:solidFill>
                  <a:srgbClr val="C00000"/>
                </a:solidFill>
                <a:latin typeface="Calibri" pitchFamily="34" charset="0"/>
              </a:rPr>
              <a:t>Προδρομικές</a:t>
            </a:r>
            <a:r>
              <a:rPr lang="el-GR" sz="2200" b="1">
                <a:latin typeface="Calibri" pitchFamily="34" charset="0"/>
              </a:rPr>
              <a:t> </a:t>
            </a:r>
            <a:r>
              <a:rPr lang="el-GR" sz="2200">
                <a:latin typeface="Calibri" pitchFamily="34" charset="0"/>
              </a:rPr>
              <a:t>(</a:t>
            </a:r>
            <a:r>
              <a:rPr lang="en-US" sz="2200">
                <a:latin typeface="Calibri" pitchFamily="34" charset="0"/>
              </a:rPr>
              <a:t>prospective</a:t>
            </a:r>
            <a:r>
              <a:rPr lang="el-GR" sz="2200">
                <a:latin typeface="Calibri" pitchFamily="34" charset="0"/>
              </a:rPr>
              <a:t>) είναι οι περιπτώσεις όπου έχουν αρχικά δομηθεί κάποια κριτήρια και στη συνέχεια οι περιπτώσεις που εμπίπτουν στα κριτήρια αυτά περιλαμβάνονται στη μελέτη, καθώς γίνονται διαθέσιμες οι περιπτώσεις αυτές. </a:t>
            </a:r>
          </a:p>
          <a:p>
            <a:r>
              <a:rPr lang="el-GR" sz="2200" b="1">
                <a:solidFill>
                  <a:srgbClr val="C00000"/>
                </a:solidFill>
                <a:latin typeface="Calibri" pitchFamily="34" charset="0"/>
              </a:rPr>
              <a:t>Αναδρομικές</a:t>
            </a:r>
            <a:r>
              <a:rPr lang="el-GR" sz="2200">
                <a:latin typeface="Calibri" pitchFamily="34" charset="0"/>
              </a:rPr>
              <a:t> (</a:t>
            </a:r>
            <a:r>
              <a:rPr lang="en-US" sz="2200">
                <a:latin typeface="Calibri" pitchFamily="34" charset="0"/>
              </a:rPr>
              <a:t>retrospective</a:t>
            </a:r>
            <a:r>
              <a:rPr lang="el-GR" sz="2200">
                <a:latin typeface="Calibri" pitchFamily="34" charset="0"/>
              </a:rPr>
              <a:t>) είναι οι περιπτώσεις όπου έχουν δομηθεί κάποια κριτήρια και στη συνέχεια περιλαμβάνονται στη μελέτη οι περιπτώσεις που εμπίπτουν στα κριτήρια αυτά, όπως προκύπτει από ιστορικά στοιχεία. </a:t>
            </a:r>
          </a:p>
          <a:p>
            <a:endParaRPr lang="el-GR" sz="2200">
              <a:latin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41438"/>
          </a:xfrm>
        </p:spPr>
        <p:txBody>
          <a:bodyPr/>
          <a:lstStyle/>
          <a:p>
            <a:pPr>
              <a:defRPr/>
            </a:pPr>
            <a:r>
              <a:rPr lang="el-GR" sz="2800" b="1" dirty="0">
                <a:solidFill>
                  <a:srgbClr val="7B9899"/>
                </a:solidFill>
                <a:latin typeface="Calibri" pitchFamily="34" charset="0"/>
              </a:rPr>
              <a:t>ΤΜΗΜΑ ΜΕΘΟΔΟΛΟΓΙΑΣ </a:t>
            </a:r>
            <a:br>
              <a:rPr lang="el-GR" sz="2800" b="1" dirty="0">
                <a:solidFill>
                  <a:srgbClr val="7B9899"/>
                </a:solidFill>
                <a:latin typeface="Calibri" pitchFamily="34" charset="0"/>
              </a:rPr>
            </a:br>
            <a:r>
              <a:rPr lang="el-GR" sz="2800" b="1" dirty="0">
                <a:solidFill>
                  <a:srgbClr val="7B9899"/>
                </a:solidFill>
                <a:latin typeface="Calibri" pitchFamily="34" charset="0"/>
              </a:rPr>
              <a:t>Παρένθεση: </a:t>
            </a:r>
            <a:r>
              <a:rPr lang="el-GR" sz="2800" b="1" dirty="0">
                <a:latin typeface="Calibri" pitchFamily="34" charset="0"/>
              </a:rPr>
              <a:t>Σχεδιασμός Έρευνας </a:t>
            </a:r>
            <a:br>
              <a:rPr lang="el-GR" sz="2800" b="1" dirty="0">
                <a:latin typeface="Calibri" pitchFamily="34" charset="0"/>
              </a:rPr>
            </a:br>
            <a:r>
              <a:rPr lang="el-GR" sz="2800" b="1" dirty="0">
                <a:solidFill>
                  <a:srgbClr val="C00000"/>
                </a:solidFill>
                <a:latin typeface="Calibri" pitchFamily="34" charset="0"/>
              </a:rPr>
              <a:t>Συλλογή Στοιχείων: Πειραματικός Σχεδιασμός</a:t>
            </a:r>
            <a:endParaRPr lang="el-GR" sz="2800" dirty="0">
              <a:solidFill>
                <a:srgbClr val="C00000"/>
              </a:solidFill>
            </a:endParaRPr>
          </a:p>
        </p:txBody>
      </p:sp>
      <p:sp>
        <p:nvSpPr>
          <p:cNvPr id="37891" name="Content Placeholder 2"/>
          <p:cNvSpPr>
            <a:spLocks noGrp="1"/>
          </p:cNvSpPr>
          <p:nvPr>
            <p:ph sz="quarter" idx="1"/>
          </p:nvPr>
        </p:nvSpPr>
        <p:spPr>
          <a:xfrm>
            <a:off x="107950" y="1412875"/>
            <a:ext cx="9036050" cy="5256213"/>
          </a:xfrm>
        </p:spPr>
        <p:txBody>
          <a:bodyPr/>
          <a:lstStyle/>
          <a:p>
            <a:r>
              <a:rPr lang="el-GR" sz="2200" b="1">
                <a:solidFill>
                  <a:srgbClr val="C00000"/>
                </a:solidFill>
                <a:latin typeface="Calibri" pitchFamily="34" charset="0"/>
              </a:rPr>
              <a:t>Πειραματικός σχεδιασμός </a:t>
            </a:r>
            <a:r>
              <a:rPr lang="el-GR" sz="2200">
                <a:latin typeface="Calibri" pitchFamily="34" charset="0"/>
              </a:rPr>
              <a:t>(</a:t>
            </a:r>
            <a:r>
              <a:rPr lang="en-US" sz="2200">
                <a:latin typeface="Calibri" pitchFamily="34" charset="0"/>
              </a:rPr>
              <a:t>experimental design</a:t>
            </a:r>
            <a:r>
              <a:rPr lang="el-GR" sz="2200">
                <a:latin typeface="Calibri" pitchFamily="34" charset="0"/>
              </a:rPr>
              <a:t>) είναι ο ερευνητικός σχεδιασμός, ο οποίος χρησιμοποιείται για να διερευνηθεί η αιτιώδης σχέση μεταξύ μεταβλητών. Η όλη διαδικασία εξειδικεύει δύο ομάδες, εκ των οποίων η μία είναι η πειραματική ομάδα και η άλλη είναι η ομάδα ελέγχου. Στόχος του σχεδιασμού αυτού είναι η ελαχιστοποίηση όλων εκείνων των παραγόντων που επηρεάζουν την εξαρτημένη μεταβλητή πλην της ανεξάρτητης μεταβλητής. Διακρίνονται:</a:t>
            </a:r>
          </a:p>
          <a:p>
            <a:endParaRPr lang="el-GR" sz="2200">
              <a:latin typeface="Calibri" pitchFamily="34" charset="0"/>
            </a:endParaRPr>
          </a:p>
          <a:p>
            <a:r>
              <a:rPr lang="el-GR" sz="2200" b="1">
                <a:solidFill>
                  <a:srgbClr val="C00000"/>
                </a:solidFill>
                <a:latin typeface="Calibri" pitchFamily="34" charset="0"/>
              </a:rPr>
              <a:t>Πειραματικός σχεδιασμός σε εργαστήριο</a:t>
            </a:r>
            <a:r>
              <a:rPr lang="el-GR" sz="2200">
                <a:latin typeface="Calibri" pitchFamily="34" charset="0"/>
              </a:rPr>
              <a:t>: Σύμφωνα με τον πειραματισμό αυτό, ο ερευνητής κατασκευάζει ένα τεχνητό περιβάλλον πλήρως ελεγχόμενο.</a:t>
            </a:r>
          </a:p>
          <a:p>
            <a:r>
              <a:rPr lang="el-GR" sz="2200" b="1">
                <a:solidFill>
                  <a:srgbClr val="C00000"/>
                </a:solidFill>
                <a:latin typeface="Calibri" pitchFamily="34" charset="0"/>
              </a:rPr>
              <a:t>Πειραματικός σχεδιασμός πεδίου</a:t>
            </a:r>
            <a:r>
              <a:rPr lang="el-GR" sz="2200">
                <a:latin typeface="Calibri" pitchFamily="34" charset="0"/>
              </a:rPr>
              <a:t>: Ο πειραματισμός αυτός είναι όμοιος με τον πειραματικό σχεδιασμό εργαστηρίου, με τη διαφορά ότι τώρα ο πειραματισμός διεξάγεται κάτω από πραγματικές συνθήκες.</a:t>
            </a:r>
          </a:p>
        </p:txBody>
      </p:sp>
      <p:sp>
        <p:nvSpPr>
          <p:cNvPr id="4" name="Slide Number Placeholder 3"/>
          <p:cNvSpPr>
            <a:spLocks noGrp="1"/>
          </p:cNvSpPr>
          <p:nvPr>
            <p:ph type="sldNum" sz="quarter" idx="12"/>
          </p:nvPr>
        </p:nvSpPr>
        <p:spPr/>
        <p:txBody>
          <a:bodyPr/>
          <a:lstStyle/>
          <a:p>
            <a:pPr>
              <a:defRPr/>
            </a:pPr>
            <a:fld id="{281C4297-9AC2-40DF-8736-0D1D042F43A1}" type="slidenum">
              <a:rPr lang="el-GR" smtClean="0"/>
              <a:pPr>
                <a:defRPr/>
              </a:pPr>
              <a:t>25</a:t>
            </a:fld>
            <a:endParaRPr lang="el-G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025"/>
            <a:ext cx="9144000" cy="1268413"/>
          </a:xfrm>
        </p:spPr>
        <p:txBody>
          <a:bodyPr/>
          <a:lstStyle/>
          <a:p>
            <a:pPr>
              <a:defRPr/>
            </a:pPr>
            <a:r>
              <a:rPr lang="el-GR" sz="2800" b="1" dirty="0">
                <a:solidFill>
                  <a:srgbClr val="7B9899"/>
                </a:solidFill>
                <a:latin typeface="Calibri" pitchFamily="34" charset="0"/>
              </a:rPr>
              <a:t>ΤΜΗΜΑ ΜΕΘΟΔΟΛΟΓΙΑΣ </a:t>
            </a:r>
            <a:br>
              <a:rPr lang="el-GR" sz="2800" b="1" dirty="0">
                <a:solidFill>
                  <a:srgbClr val="7B9899"/>
                </a:solidFill>
                <a:latin typeface="Calibri" pitchFamily="34" charset="0"/>
              </a:rPr>
            </a:br>
            <a:r>
              <a:rPr lang="el-GR" sz="2800" b="1" dirty="0">
                <a:solidFill>
                  <a:srgbClr val="7B9899"/>
                </a:solidFill>
                <a:latin typeface="Calibri" pitchFamily="34" charset="0"/>
              </a:rPr>
              <a:t>Παρένθεση: </a:t>
            </a:r>
            <a:r>
              <a:rPr lang="el-GR" sz="2800" b="1" dirty="0">
                <a:latin typeface="Calibri" pitchFamily="34" charset="0"/>
              </a:rPr>
              <a:t>Σχεδιασμός Έρευνας </a:t>
            </a:r>
            <a:br>
              <a:rPr lang="el-GR" sz="2800" b="1" dirty="0">
                <a:latin typeface="Calibri" pitchFamily="34" charset="0"/>
              </a:rPr>
            </a:br>
            <a:r>
              <a:rPr lang="el-GR" sz="2800" b="1" dirty="0">
                <a:solidFill>
                  <a:srgbClr val="C00000"/>
                </a:solidFill>
                <a:latin typeface="Calibri" pitchFamily="34" charset="0"/>
              </a:rPr>
              <a:t>Συλλογή Στοιχείων: Έρευνα Πεδίου</a:t>
            </a:r>
            <a:endParaRPr lang="el-GR" sz="2800" dirty="0">
              <a:solidFill>
                <a:srgbClr val="C00000"/>
              </a:solidFill>
            </a:endParaRPr>
          </a:p>
        </p:txBody>
      </p:sp>
      <p:sp>
        <p:nvSpPr>
          <p:cNvPr id="38915" name="Content Placeholder 2"/>
          <p:cNvSpPr>
            <a:spLocks noGrp="1"/>
          </p:cNvSpPr>
          <p:nvPr>
            <p:ph sz="quarter" idx="1"/>
          </p:nvPr>
        </p:nvSpPr>
        <p:spPr>
          <a:xfrm>
            <a:off x="0" y="1268413"/>
            <a:ext cx="9144000" cy="5589587"/>
          </a:xfrm>
        </p:spPr>
        <p:txBody>
          <a:bodyPr/>
          <a:lstStyle/>
          <a:p>
            <a:r>
              <a:rPr lang="el-GR" sz="2000" b="1">
                <a:solidFill>
                  <a:srgbClr val="C00000"/>
                </a:solidFill>
                <a:latin typeface="Calibri" pitchFamily="34" charset="0"/>
              </a:rPr>
              <a:t>Έρευνα πεδίου</a:t>
            </a:r>
            <a:r>
              <a:rPr lang="el-GR" sz="2000">
                <a:solidFill>
                  <a:srgbClr val="C00000"/>
                </a:solidFill>
                <a:latin typeface="Calibri" pitchFamily="34" charset="0"/>
              </a:rPr>
              <a:t> </a:t>
            </a:r>
            <a:r>
              <a:rPr lang="el-GR" sz="2000">
                <a:latin typeface="Calibri" pitchFamily="34" charset="0"/>
              </a:rPr>
              <a:t>(</a:t>
            </a:r>
            <a:r>
              <a:rPr lang="en-US" sz="2000">
                <a:latin typeface="Calibri" pitchFamily="34" charset="0"/>
              </a:rPr>
              <a:t>field survey</a:t>
            </a:r>
            <a:r>
              <a:rPr lang="el-GR" sz="2000">
                <a:latin typeface="Calibri" pitchFamily="34" charset="0"/>
              </a:rPr>
              <a:t>) είναι η διερεύνηση που λαμβάνει χώρα σ’ ένα πραγματικό περιβάλλον και συνήθως χρησιμοποιεί μεθόδους συλλογής στοιχείων που βασίζονται σε:</a:t>
            </a:r>
          </a:p>
          <a:p>
            <a:r>
              <a:rPr lang="el-GR" sz="2000" b="1">
                <a:solidFill>
                  <a:srgbClr val="C00000"/>
                </a:solidFill>
                <a:latin typeface="Calibri" pitchFamily="34" charset="0"/>
              </a:rPr>
              <a:t>Ερωτηματολόγιο</a:t>
            </a:r>
            <a:r>
              <a:rPr lang="el-GR" sz="2000">
                <a:latin typeface="Calibri" pitchFamily="34" charset="0"/>
              </a:rPr>
              <a:t> (</a:t>
            </a:r>
            <a:r>
              <a:rPr lang="en-US" sz="2000">
                <a:latin typeface="Calibri" pitchFamily="34" charset="0"/>
              </a:rPr>
              <a:t>questionnaire</a:t>
            </a:r>
            <a:r>
              <a:rPr lang="el-GR" sz="2000">
                <a:latin typeface="Calibri" pitchFamily="34" charset="0"/>
              </a:rPr>
              <a:t>):</a:t>
            </a:r>
          </a:p>
          <a:p>
            <a:pPr lvl="1"/>
            <a:r>
              <a:rPr lang="el-GR" sz="2000" b="1">
                <a:solidFill>
                  <a:srgbClr val="0070C0"/>
                </a:solidFill>
                <a:latin typeface="Calibri" pitchFamily="34" charset="0"/>
              </a:rPr>
              <a:t>Δ</a:t>
            </a:r>
            <a:r>
              <a:rPr lang="el-GR" sz="2000" b="1" i="1">
                <a:solidFill>
                  <a:srgbClr val="0070C0"/>
                </a:solidFill>
                <a:latin typeface="Calibri" pitchFamily="34" charset="0"/>
              </a:rPr>
              <a:t>ομημένο ερωτηματολόγιο</a:t>
            </a:r>
            <a:r>
              <a:rPr lang="el-GR" sz="2000" b="1">
                <a:solidFill>
                  <a:srgbClr val="0070C0"/>
                </a:solidFill>
                <a:latin typeface="Calibri" pitchFamily="34" charset="0"/>
              </a:rPr>
              <a:t> </a:t>
            </a:r>
            <a:r>
              <a:rPr lang="el-GR" sz="2000">
                <a:latin typeface="Calibri" pitchFamily="34" charset="0"/>
              </a:rPr>
              <a:t>(</a:t>
            </a:r>
            <a:r>
              <a:rPr lang="en-US" sz="2000">
                <a:latin typeface="Calibri" pitchFamily="34" charset="0"/>
              </a:rPr>
              <a:t>structured questionnaire</a:t>
            </a:r>
            <a:r>
              <a:rPr lang="el-GR" sz="2000">
                <a:latin typeface="Calibri" pitchFamily="34" charset="0"/>
              </a:rPr>
              <a:t>), όπου οι ερωτήσεις είναι συγκεντρωμένες κατά θεματικούς τομείς.</a:t>
            </a:r>
          </a:p>
          <a:p>
            <a:pPr lvl="1"/>
            <a:r>
              <a:rPr lang="el-GR" sz="2000" b="1" i="1">
                <a:solidFill>
                  <a:srgbClr val="0070C0"/>
                </a:solidFill>
                <a:latin typeface="Calibri" pitchFamily="34" charset="0"/>
              </a:rPr>
              <a:t>Μη δομημένο</a:t>
            </a:r>
            <a:r>
              <a:rPr lang="el-GR" sz="2000" b="1">
                <a:solidFill>
                  <a:srgbClr val="0070C0"/>
                </a:solidFill>
                <a:latin typeface="Calibri" pitchFamily="34" charset="0"/>
              </a:rPr>
              <a:t> </a:t>
            </a:r>
            <a:r>
              <a:rPr lang="el-GR" sz="2000" b="1" i="1">
                <a:solidFill>
                  <a:srgbClr val="0070C0"/>
                </a:solidFill>
                <a:latin typeface="Calibri" pitchFamily="34" charset="0"/>
              </a:rPr>
              <a:t>ερωτηματολόγιο</a:t>
            </a:r>
            <a:r>
              <a:rPr lang="el-GR" sz="2000" b="1">
                <a:solidFill>
                  <a:srgbClr val="0070C0"/>
                </a:solidFill>
                <a:latin typeface="Calibri" pitchFamily="34" charset="0"/>
              </a:rPr>
              <a:t> </a:t>
            </a:r>
            <a:r>
              <a:rPr lang="el-GR" sz="2000">
                <a:latin typeface="Calibri" pitchFamily="34" charset="0"/>
              </a:rPr>
              <a:t>(</a:t>
            </a:r>
            <a:r>
              <a:rPr lang="en-US" sz="2000">
                <a:latin typeface="Calibri" pitchFamily="34" charset="0"/>
              </a:rPr>
              <a:t>unstructured questionnaire</a:t>
            </a:r>
            <a:r>
              <a:rPr lang="el-GR" sz="2000">
                <a:latin typeface="Calibri" pitchFamily="34" charset="0"/>
              </a:rPr>
              <a:t>), όπου οι ερωτήσεις είναι τυχαία τοποθετημένες στο έντυπο.</a:t>
            </a:r>
          </a:p>
          <a:p>
            <a:r>
              <a:rPr lang="el-GR" sz="2000" b="1">
                <a:solidFill>
                  <a:srgbClr val="C00000"/>
                </a:solidFill>
                <a:latin typeface="Calibri" pitchFamily="34" charset="0"/>
              </a:rPr>
              <a:t>Συνέντευξη</a:t>
            </a:r>
            <a:r>
              <a:rPr lang="el-GR" sz="2000">
                <a:latin typeface="Calibri" pitchFamily="34" charset="0"/>
              </a:rPr>
              <a:t> (</a:t>
            </a:r>
            <a:r>
              <a:rPr lang="en-US" sz="2000">
                <a:latin typeface="Calibri" pitchFamily="34" charset="0"/>
              </a:rPr>
              <a:t>interview</a:t>
            </a:r>
            <a:r>
              <a:rPr lang="el-GR" sz="2000">
                <a:latin typeface="Calibri" pitchFamily="34" charset="0"/>
              </a:rPr>
              <a:t>): Δομημένη – Μη δομημένη</a:t>
            </a:r>
          </a:p>
          <a:p>
            <a:r>
              <a:rPr lang="el-GR" sz="2000" b="1">
                <a:solidFill>
                  <a:srgbClr val="C00000"/>
                </a:solidFill>
                <a:latin typeface="Calibri" pitchFamily="34" charset="0"/>
              </a:rPr>
              <a:t>Παρατήρηση</a:t>
            </a:r>
            <a:r>
              <a:rPr lang="el-GR" sz="2000">
                <a:latin typeface="Calibri" pitchFamily="34" charset="0"/>
              </a:rPr>
              <a:t> (</a:t>
            </a:r>
            <a:r>
              <a:rPr lang="en-US" sz="2000">
                <a:latin typeface="Calibri" pitchFamily="34" charset="0"/>
              </a:rPr>
              <a:t>observation</a:t>
            </a:r>
            <a:r>
              <a:rPr lang="el-GR" sz="2000">
                <a:latin typeface="Calibri" pitchFamily="34" charset="0"/>
              </a:rPr>
              <a:t>): Η παρατήρηση είναι μία μέθοδος συλλογής στοιχείων όπου ο ερευνητής παρατηρεί τη συμπεριφορά των προς διερεύνηση μονάδων:</a:t>
            </a:r>
          </a:p>
          <a:p>
            <a:pPr lvl="1"/>
            <a:r>
              <a:rPr lang="el-GR" sz="2000" b="1">
                <a:solidFill>
                  <a:srgbClr val="0070C0"/>
                </a:solidFill>
                <a:latin typeface="Calibri" pitchFamily="34" charset="0"/>
              </a:rPr>
              <a:t>Παρατήρηση εν αγνοία</a:t>
            </a:r>
          </a:p>
          <a:p>
            <a:pPr lvl="1"/>
            <a:r>
              <a:rPr lang="el-GR" sz="2000" b="1">
                <a:solidFill>
                  <a:srgbClr val="0070C0"/>
                </a:solidFill>
                <a:latin typeface="Calibri" pitchFamily="34" charset="0"/>
              </a:rPr>
              <a:t>Παρατήρηση εν γνώσει</a:t>
            </a:r>
          </a:p>
          <a:p>
            <a:r>
              <a:rPr lang="el-GR" sz="2000" b="1">
                <a:solidFill>
                  <a:srgbClr val="C00000"/>
                </a:solidFill>
                <a:latin typeface="Calibri" pitchFamily="34" charset="0"/>
              </a:rPr>
              <a:t>Ανάλυση εγγράφων </a:t>
            </a:r>
            <a:r>
              <a:rPr lang="el-GR" sz="2000">
                <a:latin typeface="Calibri" pitchFamily="34" charset="0"/>
              </a:rPr>
              <a:t>(</a:t>
            </a:r>
            <a:r>
              <a:rPr lang="en-US" sz="2000">
                <a:latin typeface="Calibri" pitchFamily="34" charset="0"/>
              </a:rPr>
              <a:t>document analysis</a:t>
            </a:r>
            <a:r>
              <a:rPr lang="el-GR" sz="2000">
                <a:latin typeface="Calibri" pitchFamily="34" charset="0"/>
              </a:rPr>
              <a:t>): Η ανάλυση εγγράφων αναφέρεται στη συλλογή και ανάλυση στοιχείων και πληροφοριών από βάσεις κειμένων σχετικές με τις προς διερεύνηση μονάδες. </a:t>
            </a:r>
            <a:r>
              <a:rPr lang="el-GR" sz="2000" b="1" i="1">
                <a:solidFill>
                  <a:srgbClr val="0070C0"/>
                </a:solidFill>
                <a:latin typeface="Calibri" pitchFamily="34" charset="0"/>
              </a:rPr>
              <a:t>Δευτερογενείς Πηγές</a:t>
            </a:r>
            <a:r>
              <a:rPr lang="el-GR" sz="2000">
                <a:latin typeface="Calibri" pitchFamily="34" charset="0"/>
              </a:rPr>
              <a:t>.</a:t>
            </a:r>
          </a:p>
        </p:txBody>
      </p:sp>
      <p:sp>
        <p:nvSpPr>
          <p:cNvPr id="4" name="Slide Number Placeholder 3"/>
          <p:cNvSpPr>
            <a:spLocks noGrp="1"/>
          </p:cNvSpPr>
          <p:nvPr>
            <p:ph type="sldNum" sz="quarter" idx="12"/>
          </p:nvPr>
        </p:nvSpPr>
        <p:spPr/>
        <p:txBody>
          <a:bodyPr/>
          <a:lstStyle/>
          <a:p>
            <a:pPr>
              <a:defRPr/>
            </a:pPr>
            <a:fld id="{7764C0DC-B64B-48C7-AEA6-9CFF5839BA42}" type="slidenum">
              <a:rPr lang="el-GR" smtClean="0"/>
              <a:pPr>
                <a:defRPr/>
              </a:pPr>
              <a:t>26</a:t>
            </a:fld>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1625" y="228600"/>
            <a:ext cx="8534400" cy="1039813"/>
          </a:xfrm>
        </p:spPr>
        <p:txBody>
          <a:bodyPr/>
          <a:lstStyle/>
          <a:p>
            <a:pPr eaLnBrk="1" hangingPunct="1"/>
            <a:r>
              <a:rPr lang="el-GR" sz="3600" b="1">
                <a:solidFill>
                  <a:srgbClr val="7B9899"/>
                </a:solidFill>
                <a:latin typeface="Calibri" pitchFamily="34" charset="0"/>
              </a:rPr>
              <a:t>ΤΜΗΜΑ ΜΕΘΟΔΟΛΟΓΙΑΣ</a:t>
            </a:r>
            <a:br>
              <a:rPr lang="el-GR" sz="3600" b="1">
                <a:solidFill>
                  <a:srgbClr val="7B9899"/>
                </a:solidFill>
                <a:latin typeface="Calibri" pitchFamily="34" charset="0"/>
              </a:rPr>
            </a:br>
            <a:r>
              <a:rPr lang="el-GR" sz="3600" b="1">
                <a:solidFill>
                  <a:srgbClr val="C00000"/>
                </a:solidFill>
                <a:latin typeface="Calibri" pitchFamily="34" charset="0"/>
              </a:rPr>
              <a:t>Συλλογή Στοιχείων</a:t>
            </a:r>
            <a:endParaRPr lang="el-GR">
              <a:solidFill>
                <a:srgbClr val="C00000"/>
              </a:solidFill>
            </a:endParaRPr>
          </a:p>
        </p:txBody>
      </p:sp>
      <p:sp>
        <p:nvSpPr>
          <p:cNvPr id="39939" name="Content Placeholder 2"/>
          <p:cNvSpPr>
            <a:spLocks noGrp="1"/>
          </p:cNvSpPr>
          <p:nvPr>
            <p:ph sz="quarter" idx="1"/>
          </p:nvPr>
        </p:nvSpPr>
        <p:spPr>
          <a:xfrm>
            <a:off x="0" y="1268413"/>
            <a:ext cx="9144000" cy="5589587"/>
          </a:xfrm>
        </p:spPr>
        <p:txBody>
          <a:bodyPr/>
          <a:lstStyle/>
          <a:p>
            <a:pPr eaLnBrk="1" hangingPunct="1"/>
            <a:r>
              <a:rPr lang="en-US" sz="2100" b="1">
                <a:solidFill>
                  <a:srgbClr val="C00000"/>
                </a:solidFill>
                <a:latin typeface="Calibri" pitchFamily="34" charset="0"/>
              </a:rPr>
              <a:t>M</a:t>
            </a:r>
            <a:r>
              <a:rPr lang="el-GR" sz="2100" b="1">
                <a:solidFill>
                  <a:srgbClr val="C00000"/>
                </a:solidFill>
                <a:latin typeface="Calibri" pitchFamily="34" charset="0"/>
              </a:rPr>
              <a:t>έσο συλλογής στοιχείων </a:t>
            </a:r>
            <a:r>
              <a:rPr lang="en-US" sz="2100">
                <a:latin typeface="Calibri" pitchFamily="34" charset="0"/>
              </a:rPr>
              <a:t>(instrument for data collection)</a:t>
            </a:r>
            <a:r>
              <a:rPr lang="el-GR" sz="2100">
                <a:latin typeface="Calibri" pitchFamily="34" charset="0"/>
              </a:rPr>
              <a:t>: Το πιο συνηθισμένο μέσο συλλογής στοιχείων είναι το </a:t>
            </a:r>
            <a:r>
              <a:rPr lang="el-GR" sz="2100" b="1" i="1">
                <a:solidFill>
                  <a:srgbClr val="0070C0"/>
                </a:solidFill>
                <a:latin typeface="Calibri" pitchFamily="34" charset="0"/>
              </a:rPr>
              <a:t>ερωτηματολόγιο</a:t>
            </a:r>
            <a:r>
              <a:rPr lang="el-GR" sz="2100">
                <a:latin typeface="Calibri" pitchFamily="34" charset="0"/>
              </a:rPr>
              <a:t> </a:t>
            </a:r>
            <a:r>
              <a:rPr lang="en-US" sz="2100">
                <a:latin typeface="Calibri" pitchFamily="34" charset="0"/>
              </a:rPr>
              <a:t>(questionnaire).</a:t>
            </a:r>
            <a:endParaRPr lang="el-GR" sz="2100">
              <a:latin typeface="Calibri" pitchFamily="34" charset="0"/>
            </a:endParaRPr>
          </a:p>
          <a:p>
            <a:pPr eaLnBrk="1" hangingPunct="1"/>
            <a:r>
              <a:rPr lang="el-GR" sz="2100" b="1">
                <a:solidFill>
                  <a:srgbClr val="C00000"/>
                </a:solidFill>
                <a:latin typeface="Calibri" pitchFamily="34" charset="0"/>
              </a:rPr>
              <a:t>Περίοδος συλλογής στοιχείων </a:t>
            </a:r>
            <a:r>
              <a:rPr lang="en-US" sz="2100">
                <a:latin typeface="Calibri" pitchFamily="34" charset="0"/>
              </a:rPr>
              <a:t>(time of survey): </a:t>
            </a:r>
            <a:r>
              <a:rPr lang="el-GR" sz="2100">
                <a:latin typeface="Calibri" pitchFamily="34" charset="0"/>
              </a:rPr>
              <a:t>Σημειώνεται η περίοδος (από πότε μέχρι πότε) που συγκεντρώθηκαν τα στοιχεία. </a:t>
            </a:r>
          </a:p>
          <a:p>
            <a:pPr eaLnBrk="1" hangingPunct="1"/>
            <a:r>
              <a:rPr lang="el-GR" sz="2100" b="1">
                <a:solidFill>
                  <a:srgbClr val="C00000"/>
                </a:solidFill>
                <a:latin typeface="Calibri" pitchFamily="34" charset="0"/>
              </a:rPr>
              <a:t>Στόχος δειγματοληψίας </a:t>
            </a:r>
            <a:r>
              <a:rPr lang="en-US" sz="2100">
                <a:latin typeface="Calibri" pitchFamily="34" charset="0"/>
              </a:rPr>
              <a:t>(sample target): </a:t>
            </a:r>
            <a:r>
              <a:rPr lang="el-GR" sz="2100">
                <a:latin typeface="Calibri" pitchFamily="34" charset="0"/>
              </a:rPr>
              <a:t>Σημειώνεται ο αριθμός των μονάδων από τις οποίες ο ερευνητής προτίθεται να συλλέξει στοιχεία (π.χ., 500 ιδιωτικές επιχειρήσεις που δραστηριοποιούνται στη μεταποίηση και στις υπηρεσίες, και απασχολούν πάνω από 20 εργαζομένους).</a:t>
            </a:r>
          </a:p>
          <a:p>
            <a:pPr eaLnBrk="1" hangingPunct="1"/>
            <a:r>
              <a:rPr lang="el-GR" sz="2100" b="1">
                <a:solidFill>
                  <a:srgbClr val="C00000"/>
                </a:solidFill>
                <a:latin typeface="Calibri" pitchFamily="34" charset="0"/>
              </a:rPr>
              <a:t>Ερωτηθέντες</a:t>
            </a:r>
            <a:r>
              <a:rPr lang="el-GR" sz="2100">
                <a:latin typeface="Calibri" pitchFamily="34" charset="0"/>
              </a:rPr>
              <a:t> </a:t>
            </a:r>
            <a:r>
              <a:rPr lang="en-US" sz="2100">
                <a:latin typeface="Calibri" pitchFamily="34" charset="0"/>
              </a:rPr>
              <a:t>(respondents): </a:t>
            </a:r>
            <a:r>
              <a:rPr lang="el-GR" sz="2100">
                <a:latin typeface="Calibri" pitchFamily="34" charset="0"/>
              </a:rPr>
              <a:t>Σημειώνεται σε ποιους απευθύνεται το ερωτηματολόγιο (π.χ., </a:t>
            </a:r>
            <a:r>
              <a:rPr lang="en-US" sz="2100">
                <a:latin typeface="Calibri" pitchFamily="34" charset="0"/>
              </a:rPr>
              <a:t>10</a:t>
            </a:r>
            <a:r>
              <a:rPr lang="el-GR" sz="2100">
                <a:latin typeface="Calibri" pitchFamily="34" charset="0"/>
              </a:rPr>
              <a:t> εργαζόμενοι από κάθε επιχείρηση: 2 ανώτερα στελέχη, </a:t>
            </a:r>
            <a:r>
              <a:rPr lang="en-US" sz="2100">
                <a:latin typeface="Calibri" pitchFamily="34" charset="0"/>
              </a:rPr>
              <a:t>2 </a:t>
            </a:r>
            <a:r>
              <a:rPr lang="el-GR" sz="2100">
                <a:latin typeface="Calibri" pitchFamily="34" charset="0"/>
              </a:rPr>
              <a:t>μεσαία στελέχη, και 6 άλλοι υπάλληλοι).</a:t>
            </a:r>
          </a:p>
          <a:p>
            <a:pPr eaLnBrk="1" hangingPunct="1"/>
            <a:r>
              <a:rPr lang="el-GR" sz="2100" b="1">
                <a:solidFill>
                  <a:srgbClr val="C00000"/>
                </a:solidFill>
                <a:latin typeface="Calibri" pitchFamily="34" charset="0"/>
              </a:rPr>
              <a:t>Μέθοδος δειγματοληψίας </a:t>
            </a:r>
            <a:r>
              <a:rPr lang="en-US" sz="2100">
                <a:latin typeface="Calibri" pitchFamily="34" charset="0"/>
              </a:rPr>
              <a:t>(sampling method):</a:t>
            </a:r>
            <a:r>
              <a:rPr lang="el-GR" sz="2100">
                <a:latin typeface="Calibri" pitchFamily="34" charset="0"/>
              </a:rPr>
              <a:t> Σημειώνεται η μέθοδος δειγματοληψίας που ακολουθείται και γιατί.</a:t>
            </a:r>
          </a:p>
          <a:p>
            <a:pPr eaLnBrk="1" hangingPunct="1"/>
            <a:r>
              <a:rPr lang="el-GR" sz="2100" b="1">
                <a:solidFill>
                  <a:srgbClr val="C00000"/>
                </a:solidFill>
                <a:latin typeface="Calibri" pitchFamily="34" charset="0"/>
              </a:rPr>
              <a:t>Ποσοστό ανταπόκρισης </a:t>
            </a:r>
            <a:r>
              <a:rPr lang="en-US" sz="2100">
                <a:latin typeface="Calibri" pitchFamily="34" charset="0"/>
              </a:rPr>
              <a:t>(response rate): </a:t>
            </a:r>
            <a:r>
              <a:rPr lang="el-GR" sz="2100">
                <a:latin typeface="Calibri" pitchFamily="34" charset="0"/>
              </a:rPr>
              <a:t>Σημειώνεται το ποσοστό αυτών που απάντησαν σε σχέση με το στόχο. Ποσοστά πάνω από 50% είναι σχετικά καλά.</a:t>
            </a:r>
          </a:p>
        </p:txBody>
      </p:sp>
      <p:sp>
        <p:nvSpPr>
          <p:cNvPr id="4" name="Slide Number Placeholder 3"/>
          <p:cNvSpPr>
            <a:spLocks noGrp="1"/>
          </p:cNvSpPr>
          <p:nvPr>
            <p:ph type="sldNum" sz="quarter" idx="12"/>
          </p:nvPr>
        </p:nvSpPr>
        <p:spPr/>
        <p:txBody>
          <a:bodyPr/>
          <a:lstStyle/>
          <a:p>
            <a:pPr>
              <a:defRPr/>
            </a:pPr>
            <a:fld id="{2276613E-0414-41AB-B9C0-AEF521FB70A9}" type="slidenum">
              <a:rPr lang="el-GR" smtClean="0"/>
              <a:pPr>
                <a:defRPr/>
              </a:pPr>
              <a:t>27</a:t>
            </a:fld>
            <a:endParaRPr 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5A7122D-2485-4741-B4BE-2F2873B0615D}" type="slidenum">
              <a:rPr lang="el-GR" smtClean="0"/>
              <a:pPr>
                <a:defRPr/>
              </a:pPr>
              <a:t>28</a:t>
            </a:fld>
            <a:endParaRPr lang="el-GR"/>
          </a:p>
        </p:txBody>
      </p:sp>
      <p:sp>
        <p:nvSpPr>
          <p:cNvPr id="5" name="Title 1"/>
          <p:cNvSpPr txBox="1">
            <a:spLocks/>
          </p:cNvSpPr>
          <p:nvPr/>
        </p:nvSpPr>
        <p:spPr bwMode="auto">
          <a:xfrm>
            <a:off x="323850" y="1412875"/>
            <a:ext cx="4392613" cy="2879725"/>
          </a:xfrm>
          <a:prstGeom prst="rect">
            <a:avLst/>
          </a:prstGeom>
          <a:noFill/>
          <a:ln w="9525">
            <a:noFill/>
            <a:miter lim="800000"/>
            <a:headEnd/>
            <a:tailEnd/>
          </a:ln>
        </p:spPr>
        <p:txBody>
          <a:bodyPr anchor="b"/>
          <a:lstStyle/>
          <a:p>
            <a:pPr eaLnBrk="0" hangingPunct="0">
              <a:defRPr/>
            </a:pPr>
            <a:r>
              <a:rPr lang="el-GR" sz="2800" b="1" dirty="0">
                <a:solidFill>
                  <a:srgbClr val="0070C0"/>
                </a:solidFill>
                <a:latin typeface="Calibri" pitchFamily="34" charset="0"/>
                <a:ea typeface="+mj-ea"/>
                <a:cs typeface="+mj-cs"/>
              </a:rPr>
              <a:t>Παράδειγμα Ερωτηματολογίου </a:t>
            </a:r>
            <a:r>
              <a:rPr lang="el-GR" sz="2800" dirty="0">
                <a:latin typeface="Calibri" pitchFamily="34" charset="0"/>
                <a:ea typeface="+mj-ea"/>
                <a:cs typeface="+mj-cs"/>
              </a:rPr>
              <a:t>(σελ. 1)</a:t>
            </a:r>
          </a:p>
          <a:p>
            <a:pPr eaLnBrk="0" hangingPunct="0">
              <a:defRPr/>
            </a:pPr>
            <a:r>
              <a:rPr lang="el-GR" sz="2800" dirty="0">
                <a:latin typeface="Calibri" pitchFamily="34" charset="0"/>
                <a:ea typeface="+mj-ea"/>
                <a:cs typeface="+mj-cs"/>
              </a:rPr>
              <a:t>που βασίζεται στο κλασικό λειτουργικό υπόδειγμα (διαφάνεια 17)</a:t>
            </a:r>
          </a:p>
        </p:txBody>
      </p:sp>
      <p:pic>
        <p:nvPicPr>
          <p:cNvPr id="40964" name="Picture 5"/>
          <p:cNvPicPr>
            <a:picLocks noChangeAspect="1" noChangeArrowheads="1"/>
          </p:cNvPicPr>
          <p:nvPr/>
        </p:nvPicPr>
        <p:blipFill>
          <a:blip r:embed="rId2" cstate="print"/>
          <a:srcRect/>
          <a:stretch>
            <a:fillRect/>
          </a:stretch>
        </p:blipFill>
        <p:spPr bwMode="auto">
          <a:xfrm>
            <a:off x="5094288" y="71438"/>
            <a:ext cx="3870325" cy="674211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CC7B096-A89E-4636-90CD-0B4DC0F59F6D}" type="slidenum">
              <a:rPr lang="el-GR" smtClean="0"/>
              <a:pPr>
                <a:defRPr/>
              </a:pPr>
              <a:t>29</a:t>
            </a:fld>
            <a:endParaRPr lang="el-GR"/>
          </a:p>
        </p:txBody>
      </p:sp>
      <p:sp>
        <p:nvSpPr>
          <p:cNvPr id="7" name="Title 1"/>
          <p:cNvSpPr txBox="1">
            <a:spLocks/>
          </p:cNvSpPr>
          <p:nvPr/>
        </p:nvSpPr>
        <p:spPr bwMode="auto">
          <a:xfrm>
            <a:off x="323850" y="1412875"/>
            <a:ext cx="4392613" cy="2879725"/>
          </a:xfrm>
          <a:prstGeom prst="rect">
            <a:avLst/>
          </a:prstGeom>
          <a:noFill/>
          <a:ln w="9525">
            <a:noFill/>
            <a:miter lim="800000"/>
            <a:headEnd/>
            <a:tailEnd/>
          </a:ln>
        </p:spPr>
        <p:txBody>
          <a:bodyPr anchor="b"/>
          <a:lstStyle/>
          <a:p>
            <a:pPr eaLnBrk="0" hangingPunct="0">
              <a:defRPr/>
            </a:pPr>
            <a:r>
              <a:rPr lang="el-GR" sz="2800" b="1" dirty="0">
                <a:solidFill>
                  <a:srgbClr val="0070C0"/>
                </a:solidFill>
                <a:latin typeface="Calibri" pitchFamily="34" charset="0"/>
                <a:ea typeface="+mj-ea"/>
                <a:cs typeface="+mj-cs"/>
              </a:rPr>
              <a:t>Παράδειγμα Ερωτηματολογίου </a:t>
            </a:r>
            <a:r>
              <a:rPr lang="el-GR" sz="2800" dirty="0">
                <a:latin typeface="Calibri" pitchFamily="34" charset="0"/>
                <a:ea typeface="+mj-ea"/>
                <a:cs typeface="+mj-cs"/>
              </a:rPr>
              <a:t>(σελ. 2)</a:t>
            </a:r>
          </a:p>
          <a:p>
            <a:pPr eaLnBrk="0" hangingPunct="0">
              <a:defRPr/>
            </a:pPr>
            <a:r>
              <a:rPr lang="el-GR" sz="2800" dirty="0">
                <a:latin typeface="Calibri" pitchFamily="34" charset="0"/>
                <a:ea typeface="+mj-ea"/>
                <a:cs typeface="+mj-cs"/>
              </a:rPr>
              <a:t>που βασίζεται στο κλασικό λειτουργικό υπόδειγμα (διαφάνεια 17)</a:t>
            </a:r>
          </a:p>
        </p:txBody>
      </p:sp>
      <p:pic>
        <p:nvPicPr>
          <p:cNvPr id="41988" name="Picture 5"/>
          <p:cNvPicPr>
            <a:picLocks noChangeAspect="1" noChangeArrowheads="1"/>
          </p:cNvPicPr>
          <p:nvPr/>
        </p:nvPicPr>
        <p:blipFill>
          <a:blip r:embed="rId2" cstate="print"/>
          <a:srcRect/>
          <a:stretch>
            <a:fillRect/>
          </a:stretch>
        </p:blipFill>
        <p:spPr bwMode="auto">
          <a:xfrm>
            <a:off x="5124450" y="115888"/>
            <a:ext cx="3840163" cy="66976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01625" y="228600"/>
            <a:ext cx="8534400" cy="968375"/>
          </a:xfrm>
        </p:spPr>
        <p:txBody>
          <a:bodyPr/>
          <a:lstStyle/>
          <a:p>
            <a:pPr eaLnBrk="1" hangingPunct="1"/>
            <a:br>
              <a:rPr lang="el-GR" b="1">
                <a:solidFill>
                  <a:srgbClr val="7B9899"/>
                </a:solidFill>
                <a:latin typeface="Calibri" pitchFamily="34" charset="0"/>
              </a:rPr>
            </a:br>
            <a:r>
              <a:rPr lang="el-GR" b="1">
                <a:solidFill>
                  <a:srgbClr val="7B9899"/>
                </a:solidFill>
                <a:latin typeface="Calibri" pitchFamily="34" charset="0"/>
              </a:rPr>
              <a:t>ΤΜΗΜΑ ΕΙΣΑΓΩΓΗΣ</a:t>
            </a:r>
            <a:br>
              <a:rPr lang="el-GR" b="1">
                <a:solidFill>
                  <a:srgbClr val="7B9899"/>
                </a:solidFill>
                <a:latin typeface="Calibri" pitchFamily="34" charset="0"/>
              </a:rPr>
            </a:br>
            <a:r>
              <a:rPr lang="el-GR" b="1">
                <a:solidFill>
                  <a:srgbClr val="C00000"/>
                </a:solidFill>
                <a:latin typeface="Calibri" pitchFamily="34" charset="0"/>
              </a:rPr>
              <a:t>Σκοπός και Ερευνητικές Ερωτήσεις</a:t>
            </a:r>
          </a:p>
        </p:txBody>
      </p:sp>
      <p:sp>
        <p:nvSpPr>
          <p:cNvPr id="17410" name="Slide Number Placeholder 5"/>
          <p:cNvSpPr>
            <a:spLocks noGrp="1"/>
          </p:cNvSpPr>
          <p:nvPr>
            <p:ph type="sldNum" sz="quarter" idx="12"/>
          </p:nvPr>
        </p:nvSpPr>
        <p:spPr/>
        <p:txBody>
          <a:bodyPr/>
          <a:lstStyle/>
          <a:p>
            <a:pPr>
              <a:defRPr/>
            </a:pPr>
            <a:fld id="{CA2DE9D0-3006-4853-BC5E-C6C3D0B19A4D}" type="slidenum">
              <a:rPr lang="el-GR">
                <a:latin typeface="Calibri" pitchFamily="34" charset="0"/>
              </a:rPr>
              <a:pPr>
                <a:defRPr/>
              </a:pPr>
              <a:t>3</a:t>
            </a:fld>
            <a:endParaRPr lang="el-GR" dirty="0">
              <a:latin typeface="Calibri" pitchFamily="34" charset="0"/>
            </a:endParaRPr>
          </a:p>
        </p:txBody>
      </p:sp>
      <p:sp>
        <p:nvSpPr>
          <p:cNvPr id="27652" name="Rectangle 3"/>
          <p:cNvSpPr>
            <a:spLocks noGrp="1" noChangeArrowheads="1"/>
          </p:cNvSpPr>
          <p:nvPr>
            <p:ph sz="quarter" idx="1"/>
          </p:nvPr>
        </p:nvSpPr>
        <p:spPr>
          <a:xfrm>
            <a:off x="76200" y="1341438"/>
            <a:ext cx="8991600" cy="5364162"/>
          </a:xfrm>
        </p:spPr>
        <p:txBody>
          <a:bodyPr/>
          <a:lstStyle/>
          <a:p>
            <a:pPr marL="292100" indent="-292100" eaLnBrk="1" hangingPunct="1">
              <a:lnSpc>
                <a:spcPct val="90000"/>
              </a:lnSpc>
              <a:defRPr/>
            </a:pPr>
            <a:r>
              <a:rPr lang="el-GR" sz="2000" b="1" dirty="0">
                <a:solidFill>
                  <a:srgbClr val="C00000"/>
                </a:solidFill>
                <a:latin typeface="Calibri" pitchFamily="34" charset="0"/>
              </a:rPr>
              <a:t>Σκοπός</a:t>
            </a:r>
            <a:r>
              <a:rPr lang="el-GR" sz="2000" dirty="0">
                <a:latin typeface="Calibri" pitchFamily="34" charset="0"/>
              </a:rPr>
              <a:t>: Ο σκοπός </a:t>
            </a:r>
            <a:r>
              <a:rPr lang="en-US" sz="2000" dirty="0">
                <a:latin typeface="Calibri" pitchFamily="34" charset="0"/>
              </a:rPr>
              <a:t>(Purpose) </a:t>
            </a:r>
            <a:r>
              <a:rPr lang="el-GR" sz="2000" dirty="0">
                <a:latin typeface="Calibri" pitchFamily="34" charset="0"/>
              </a:rPr>
              <a:t>της έρευνας είναι η παροχή της αναγκαίας συνοπτικής πληροφόρησης αναφορικά με το θέμα που διαπραγματεύεται η εργασία.</a:t>
            </a:r>
            <a:endParaRPr lang="el-GR" sz="2000" b="1" dirty="0">
              <a:solidFill>
                <a:schemeClr val="hlink"/>
              </a:solidFill>
              <a:latin typeface="Calibri" pitchFamily="34" charset="0"/>
            </a:endParaRPr>
          </a:p>
          <a:p>
            <a:pPr marL="292100" indent="-292100" eaLnBrk="1" hangingPunct="1">
              <a:lnSpc>
                <a:spcPct val="90000"/>
              </a:lnSpc>
              <a:defRPr/>
            </a:pPr>
            <a:r>
              <a:rPr lang="el-GR" sz="2000" b="1" dirty="0">
                <a:solidFill>
                  <a:srgbClr val="00B050"/>
                </a:solidFill>
                <a:latin typeface="Calibri" pitchFamily="34" charset="0"/>
              </a:rPr>
              <a:t>Παράδειγμα</a:t>
            </a:r>
            <a:r>
              <a:rPr lang="el-GR" sz="2000" dirty="0">
                <a:latin typeface="Calibri" pitchFamily="34" charset="0"/>
              </a:rPr>
              <a:t>:</a:t>
            </a:r>
          </a:p>
          <a:p>
            <a:pPr marL="292100" indent="-292100" algn="just" eaLnBrk="1" hangingPunct="1">
              <a:lnSpc>
                <a:spcPct val="90000"/>
              </a:lnSpc>
              <a:buFont typeface="Wingdings" pitchFamily="2" charset="2"/>
              <a:buNone/>
              <a:defRPr/>
            </a:pPr>
            <a:r>
              <a:rPr lang="el-GR" sz="2000" dirty="0">
                <a:latin typeface="Calibri" pitchFamily="34" charset="0"/>
              </a:rPr>
              <a:t>	Σκοπός της έρευνας αυτής είναι η κατανόηση των διαδικασιών σύμφωνα με τις οποίες οι στρατηγικές της επιχείρησης και οι πολιτικές της διοίκησης των ανθρωπίνων πόρων (ΔΑΠ) επηρεάζουν την επίδοση των επιχειρήσεων στην ελληνική μεταποίηση.</a:t>
            </a:r>
          </a:p>
          <a:p>
            <a:pPr marL="292100" indent="-292100" eaLnBrk="1" hangingPunct="1">
              <a:lnSpc>
                <a:spcPct val="90000"/>
              </a:lnSpc>
              <a:defRPr/>
            </a:pPr>
            <a:r>
              <a:rPr lang="el-GR" sz="2000" b="1" dirty="0">
                <a:solidFill>
                  <a:srgbClr val="C00000"/>
                </a:solidFill>
                <a:latin typeface="Calibri" pitchFamily="34" charset="0"/>
              </a:rPr>
              <a:t>Ερευνητικές Ερωτήσεις</a:t>
            </a:r>
            <a:r>
              <a:rPr lang="el-GR" sz="2000" dirty="0">
                <a:latin typeface="Calibri" pitchFamily="34" charset="0"/>
              </a:rPr>
              <a:t>: Οι ερευνητικές ερωτήσεις </a:t>
            </a:r>
            <a:r>
              <a:rPr lang="en-US" sz="2000" dirty="0">
                <a:latin typeface="Calibri" pitchFamily="34" charset="0"/>
              </a:rPr>
              <a:t>(Research Questions) </a:t>
            </a:r>
            <a:r>
              <a:rPr lang="el-GR" sz="2000" dirty="0">
                <a:latin typeface="Calibri" pitchFamily="34" charset="0"/>
              </a:rPr>
              <a:t>της έρευνας είναι ερωτήματα που τίθενται, εναλλακτικά με το σκοπό αλλά πιο συγκεκριμένα από αυτόν, για την καλύτερη κατανόηση του θέματος της έρευνας.</a:t>
            </a:r>
          </a:p>
          <a:p>
            <a:pPr marL="292100" indent="-292100" eaLnBrk="1" hangingPunct="1">
              <a:lnSpc>
                <a:spcPct val="90000"/>
              </a:lnSpc>
              <a:defRPr/>
            </a:pPr>
            <a:r>
              <a:rPr lang="el-GR" sz="2000" b="1" dirty="0">
                <a:solidFill>
                  <a:srgbClr val="00B050"/>
                </a:solidFill>
                <a:latin typeface="Calibri" pitchFamily="34" charset="0"/>
              </a:rPr>
              <a:t>Παράδειγμα</a:t>
            </a:r>
            <a:r>
              <a:rPr lang="el-GR" sz="2000" dirty="0">
                <a:latin typeface="Calibri" pitchFamily="34" charset="0"/>
              </a:rPr>
              <a:t>:</a:t>
            </a:r>
          </a:p>
          <a:p>
            <a:pPr marL="487362" indent="-279400" algn="just" eaLnBrk="1" hangingPunct="1">
              <a:lnSpc>
                <a:spcPct val="90000"/>
              </a:lnSpc>
              <a:buFont typeface="Wingdings" pitchFamily="2" charset="2"/>
              <a:buAutoNum type="arabicPeriod"/>
              <a:defRPr/>
            </a:pPr>
            <a:r>
              <a:rPr lang="el-GR" sz="2000" dirty="0">
                <a:latin typeface="Calibri" pitchFamily="34" charset="0"/>
              </a:rPr>
              <a:t>Υπάρχει ένα σύνολο ‘</a:t>
            </a:r>
            <a:r>
              <a:rPr lang="el-GR" sz="2000" b="1" i="1" dirty="0">
                <a:solidFill>
                  <a:srgbClr val="0070C0"/>
                </a:solidFill>
                <a:latin typeface="Calibri" pitchFamily="34" charset="0"/>
              </a:rPr>
              <a:t>άριστων</a:t>
            </a:r>
            <a:r>
              <a:rPr lang="el-GR" sz="2000" dirty="0">
                <a:latin typeface="Calibri" pitchFamily="34" charset="0"/>
              </a:rPr>
              <a:t>’ πολιτικών της ΔΑΠ, για όλες τις επιχειρήσεις στην ελληνική μεταποίηση, που όταν εφαρμοσθούν θα βελτιώσουν την επίδοση των επιχειρήσεων;</a:t>
            </a:r>
          </a:p>
          <a:p>
            <a:pPr marL="487362" indent="-279400" algn="just" eaLnBrk="1" hangingPunct="1">
              <a:lnSpc>
                <a:spcPct val="90000"/>
              </a:lnSpc>
              <a:buFont typeface="Wingdings" pitchFamily="2" charset="2"/>
              <a:buAutoNum type="arabicPeriod"/>
              <a:defRPr/>
            </a:pPr>
            <a:r>
              <a:rPr lang="el-GR" sz="2000" dirty="0">
                <a:latin typeface="Calibri" pitchFamily="34" charset="0"/>
              </a:rPr>
              <a:t>Υπάρχει μια κατάλληλη ‘</a:t>
            </a:r>
            <a:r>
              <a:rPr lang="el-GR" sz="2000" b="1" i="1" dirty="0">
                <a:solidFill>
                  <a:srgbClr val="0070C0"/>
                </a:solidFill>
                <a:latin typeface="Calibri" pitchFamily="34" charset="0"/>
              </a:rPr>
              <a:t>σύνδεση</a:t>
            </a:r>
            <a:r>
              <a:rPr lang="el-GR" sz="2000" dirty="0">
                <a:latin typeface="Calibri" pitchFamily="34" charset="0"/>
              </a:rPr>
              <a:t>’ μεταξύ στρατηγικών των επιχειρήσεων και των πολιτικών της ΔΑΠ, η οποία θα βελτιώσει την επίδοση των επιχειρήσεων στην ελληνική μεταποίηση;</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A534ED6-8E3B-43FF-A444-CB52022EFA86}" type="slidenum">
              <a:rPr lang="el-GR" smtClean="0"/>
              <a:pPr>
                <a:defRPr/>
              </a:pPr>
              <a:t>30</a:t>
            </a:fld>
            <a:endParaRPr lang="el-GR"/>
          </a:p>
        </p:txBody>
      </p:sp>
      <p:sp>
        <p:nvSpPr>
          <p:cNvPr id="5" name="Title 1"/>
          <p:cNvSpPr txBox="1">
            <a:spLocks/>
          </p:cNvSpPr>
          <p:nvPr/>
        </p:nvSpPr>
        <p:spPr bwMode="auto">
          <a:xfrm>
            <a:off x="323850" y="1412875"/>
            <a:ext cx="4392613" cy="2879725"/>
          </a:xfrm>
          <a:prstGeom prst="rect">
            <a:avLst/>
          </a:prstGeom>
          <a:noFill/>
          <a:ln w="9525">
            <a:noFill/>
            <a:miter lim="800000"/>
            <a:headEnd/>
            <a:tailEnd/>
          </a:ln>
        </p:spPr>
        <p:txBody>
          <a:bodyPr anchor="b"/>
          <a:lstStyle/>
          <a:p>
            <a:pPr eaLnBrk="0" hangingPunct="0">
              <a:defRPr/>
            </a:pPr>
            <a:r>
              <a:rPr lang="el-GR" sz="2800" b="1" dirty="0">
                <a:solidFill>
                  <a:srgbClr val="0070C0"/>
                </a:solidFill>
                <a:latin typeface="Calibri" pitchFamily="34" charset="0"/>
                <a:ea typeface="+mj-ea"/>
                <a:cs typeface="+mj-cs"/>
              </a:rPr>
              <a:t>Παράδειγμα Ερωτηματολογίου </a:t>
            </a:r>
            <a:r>
              <a:rPr lang="el-GR" sz="2800" dirty="0">
                <a:latin typeface="Calibri" pitchFamily="34" charset="0"/>
                <a:ea typeface="+mj-ea"/>
                <a:cs typeface="+mj-cs"/>
              </a:rPr>
              <a:t>(σελ. 3)</a:t>
            </a:r>
          </a:p>
          <a:p>
            <a:pPr eaLnBrk="0" hangingPunct="0">
              <a:defRPr/>
            </a:pPr>
            <a:r>
              <a:rPr lang="el-GR" sz="2800" dirty="0">
                <a:latin typeface="Calibri" pitchFamily="34" charset="0"/>
                <a:ea typeface="+mj-ea"/>
                <a:cs typeface="+mj-cs"/>
              </a:rPr>
              <a:t>που βασίζεται στο κλασικό λειτουργικό υπόδειγμα (διαφάνεια 17)</a:t>
            </a:r>
          </a:p>
        </p:txBody>
      </p:sp>
      <p:pic>
        <p:nvPicPr>
          <p:cNvPr id="43012" name="Picture 5"/>
          <p:cNvPicPr>
            <a:picLocks noChangeAspect="1" noChangeArrowheads="1"/>
          </p:cNvPicPr>
          <p:nvPr/>
        </p:nvPicPr>
        <p:blipFill>
          <a:blip r:embed="rId2" cstate="print"/>
          <a:srcRect/>
          <a:stretch>
            <a:fillRect/>
          </a:stretch>
        </p:blipFill>
        <p:spPr bwMode="auto">
          <a:xfrm>
            <a:off x="5148263" y="47625"/>
            <a:ext cx="3924300" cy="679132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228600"/>
            <a:ext cx="9036050" cy="1039813"/>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Παρένθεση: </a:t>
            </a:r>
            <a:r>
              <a:rPr lang="el-GR" b="1">
                <a:solidFill>
                  <a:srgbClr val="C00000"/>
                </a:solidFill>
                <a:latin typeface="Calibri" pitchFamily="34" charset="0"/>
              </a:rPr>
              <a:t>Μετρήσεις Μεταβλητών</a:t>
            </a:r>
          </a:p>
        </p:txBody>
      </p:sp>
      <p:sp>
        <p:nvSpPr>
          <p:cNvPr id="25602" name="Slide Number Placeholder 5"/>
          <p:cNvSpPr>
            <a:spLocks noGrp="1"/>
          </p:cNvSpPr>
          <p:nvPr>
            <p:ph type="sldNum" sz="quarter" idx="12"/>
          </p:nvPr>
        </p:nvSpPr>
        <p:spPr/>
        <p:txBody>
          <a:bodyPr/>
          <a:lstStyle/>
          <a:p>
            <a:pPr>
              <a:defRPr/>
            </a:pPr>
            <a:fld id="{99E0E756-A55D-4510-A63D-C5254C9C26D3}" type="slidenum">
              <a:rPr lang="el-GR">
                <a:latin typeface="Calibri" pitchFamily="34" charset="0"/>
              </a:rPr>
              <a:pPr>
                <a:defRPr/>
              </a:pPr>
              <a:t>31</a:t>
            </a:fld>
            <a:endParaRPr lang="el-GR">
              <a:latin typeface="Calibri" pitchFamily="34" charset="0"/>
            </a:endParaRPr>
          </a:p>
        </p:txBody>
      </p:sp>
      <p:sp>
        <p:nvSpPr>
          <p:cNvPr id="35844" name="Rectangle 3"/>
          <p:cNvSpPr>
            <a:spLocks noGrp="1" noChangeArrowheads="1"/>
          </p:cNvSpPr>
          <p:nvPr>
            <p:ph sz="quarter" idx="1"/>
          </p:nvPr>
        </p:nvSpPr>
        <p:spPr>
          <a:xfrm>
            <a:off x="76200" y="1268413"/>
            <a:ext cx="9067800" cy="5445125"/>
          </a:xfrm>
        </p:spPr>
        <p:txBody>
          <a:bodyPr/>
          <a:lstStyle/>
          <a:p>
            <a:pPr marL="190500" indent="-190500" eaLnBrk="1" hangingPunct="1">
              <a:lnSpc>
                <a:spcPct val="90000"/>
              </a:lnSpc>
              <a:tabLst>
                <a:tab pos="190500" algn="l"/>
              </a:tabLst>
              <a:defRPr/>
            </a:pPr>
            <a:r>
              <a:rPr lang="el-GR" sz="2000" b="1" dirty="0">
                <a:solidFill>
                  <a:srgbClr val="C00000"/>
                </a:solidFill>
                <a:latin typeface="Calibri" pitchFamily="34" charset="0"/>
              </a:rPr>
              <a:t>Μετρήσεις</a:t>
            </a:r>
            <a:r>
              <a:rPr lang="el-GR" sz="2000" dirty="0">
                <a:latin typeface="Calibri" pitchFamily="34" charset="0"/>
              </a:rPr>
              <a:t>: Μέτρηση </a:t>
            </a:r>
            <a:r>
              <a:rPr lang="en-US" sz="2000" dirty="0">
                <a:latin typeface="Calibri" pitchFamily="34" charset="0"/>
              </a:rPr>
              <a:t>(Measure) </a:t>
            </a:r>
            <a:r>
              <a:rPr lang="el-GR" sz="2000" dirty="0">
                <a:latin typeface="Calibri" pitchFamily="34" charset="0"/>
              </a:rPr>
              <a:t>ονομάζεται η επισύναψη αριθμών σε χαρακτηριστικά, έτσι ώστε είναι δυνατό να χρησιμοποιηθούν οι αριθμοί αυτοί σε κάποια ανάλυση, κάτω βέβαια από συγκεκριμένους κανόνες.</a:t>
            </a:r>
          </a:p>
          <a:p>
            <a:pPr marL="190500" indent="-190500" eaLnBrk="1" hangingPunct="1">
              <a:lnSpc>
                <a:spcPct val="90000"/>
              </a:lnSpc>
              <a:tabLst>
                <a:tab pos="190500" algn="l"/>
              </a:tabLst>
              <a:defRPr/>
            </a:pPr>
            <a:r>
              <a:rPr lang="el-GR" sz="2000" b="1" dirty="0">
                <a:solidFill>
                  <a:srgbClr val="C00000"/>
                </a:solidFill>
                <a:latin typeface="Calibri" pitchFamily="34" charset="0"/>
              </a:rPr>
              <a:t>Κλίμακες μετρήσεων</a:t>
            </a:r>
            <a:r>
              <a:rPr lang="el-GR" sz="2000" dirty="0">
                <a:latin typeface="Calibri" pitchFamily="34" charset="0"/>
              </a:rPr>
              <a:t>: Διακρίνουμε τρεις κυρίως κλίμακες μετρήσεων</a:t>
            </a:r>
            <a:r>
              <a:rPr lang="en-US" sz="2000" dirty="0">
                <a:latin typeface="Calibri" pitchFamily="34" charset="0"/>
              </a:rPr>
              <a:t> (Measurement Scales)</a:t>
            </a:r>
            <a:r>
              <a:rPr lang="el-GR" sz="2000" dirty="0">
                <a:latin typeface="Calibri" pitchFamily="34" charset="0"/>
              </a:rPr>
              <a:t>:</a:t>
            </a:r>
          </a:p>
          <a:p>
            <a:pPr marL="541338" indent="-363538" eaLnBrk="1" hangingPunct="1">
              <a:lnSpc>
                <a:spcPct val="90000"/>
              </a:lnSpc>
              <a:buFont typeface="Wingdings" pitchFamily="2" charset="2"/>
              <a:buAutoNum type="arabicPeriod"/>
              <a:tabLst>
                <a:tab pos="541338" algn="l"/>
              </a:tabLst>
              <a:defRPr/>
            </a:pPr>
            <a:r>
              <a:rPr lang="el-GR" sz="1800" b="1" dirty="0">
                <a:solidFill>
                  <a:srgbClr val="0070C0"/>
                </a:solidFill>
                <a:latin typeface="Calibri" pitchFamily="34" charset="0"/>
              </a:rPr>
              <a:t>Ονομαστική</a:t>
            </a:r>
            <a:r>
              <a:rPr lang="el-GR" sz="1800" dirty="0">
                <a:latin typeface="Calibri" pitchFamily="34" charset="0"/>
              </a:rPr>
              <a:t> (</a:t>
            </a:r>
            <a:r>
              <a:rPr lang="en-US" sz="1800" dirty="0">
                <a:latin typeface="Calibri" pitchFamily="34" charset="0"/>
              </a:rPr>
              <a:t>Nominal) </a:t>
            </a:r>
            <a:r>
              <a:rPr lang="el-GR" sz="1800" dirty="0">
                <a:latin typeface="Calibri" pitchFamily="34" charset="0"/>
              </a:rPr>
              <a:t>λέγεται η κλίμακα, όταν αριθμοί χρησιμοποιούνται απλώς για να σημειώσουν ένα αντικείμενο, πρόσωπο, ή χαρακτηριστικό.</a:t>
            </a:r>
          </a:p>
          <a:p>
            <a:pPr marL="541338" lvl="1" indent="-363538" eaLnBrk="1" hangingPunct="1">
              <a:lnSpc>
                <a:spcPct val="90000"/>
              </a:lnSpc>
              <a:tabLst>
                <a:tab pos="541338" algn="l"/>
              </a:tabLst>
              <a:defRPr/>
            </a:pPr>
            <a:r>
              <a:rPr lang="el-GR" sz="1800" b="1" dirty="0">
                <a:solidFill>
                  <a:srgbClr val="00B050"/>
                </a:solidFill>
                <a:latin typeface="Calibri" pitchFamily="34" charset="0"/>
              </a:rPr>
              <a:t>Παράδειγμα</a:t>
            </a:r>
            <a:r>
              <a:rPr lang="el-GR" sz="1800" dirty="0">
                <a:latin typeface="Calibri" pitchFamily="34" charset="0"/>
              </a:rPr>
              <a:t>: ‘Άνδρας’ = 1, ‘Γυναίκα’ = 2, ή, ‘Δημόσια επιχείρηση’ = 1, ‘Ιδιωτική επιχείρηση’ = 2.</a:t>
            </a:r>
          </a:p>
          <a:p>
            <a:pPr marL="541338" indent="-363538" eaLnBrk="1" hangingPunct="1">
              <a:lnSpc>
                <a:spcPct val="90000"/>
              </a:lnSpc>
              <a:buFont typeface="Wingdings" pitchFamily="2" charset="2"/>
              <a:buAutoNum type="arabicPeriod"/>
              <a:tabLst>
                <a:tab pos="541338" algn="l"/>
              </a:tabLst>
              <a:defRPr/>
            </a:pPr>
            <a:r>
              <a:rPr lang="el-GR" sz="1800" b="1" dirty="0">
                <a:solidFill>
                  <a:srgbClr val="0070C0"/>
                </a:solidFill>
                <a:latin typeface="Calibri" pitchFamily="34" charset="0"/>
              </a:rPr>
              <a:t>Τακτική</a:t>
            </a:r>
            <a:r>
              <a:rPr lang="el-GR" sz="1800" dirty="0">
                <a:latin typeface="Calibri" pitchFamily="34" charset="0"/>
              </a:rPr>
              <a:t> </a:t>
            </a:r>
            <a:r>
              <a:rPr lang="en-US" sz="1800" dirty="0">
                <a:latin typeface="Calibri" pitchFamily="34" charset="0"/>
              </a:rPr>
              <a:t>(Ordinal) </a:t>
            </a:r>
            <a:r>
              <a:rPr lang="el-GR" sz="1800" dirty="0">
                <a:latin typeface="Calibri" pitchFamily="34" charset="0"/>
              </a:rPr>
              <a:t>λέγεται η κλίμακα, όταν αριθμοί χρησιμοποιούνται για να κατατάξουν ένα χαρακτηριστικό σύμφωνα με ένα κριτήριο διαβάθμισης.</a:t>
            </a:r>
          </a:p>
          <a:p>
            <a:pPr marL="571500" lvl="1" indent="-190500" eaLnBrk="1" hangingPunct="1">
              <a:lnSpc>
                <a:spcPct val="90000"/>
              </a:lnSpc>
              <a:tabLst>
                <a:tab pos="190500" algn="l"/>
              </a:tabLst>
              <a:defRPr/>
            </a:pPr>
            <a:r>
              <a:rPr lang="el-GR" sz="1800" b="1" dirty="0">
                <a:solidFill>
                  <a:srgbClr val="00B050"/>
                </a:solidFill>
                <a:latin typeface="Calibri" pitchFamily="34" charset="0"/>
              </a:rPr>
              <a:t>Παράδειγμα</a:t>
            </a:r>
            <a:r>
              <a:rPr lang="el-GR" sz="1800" dirty="0">
                <a:latin typeface="Calibri" pitchFamily="34" charset="0"/>
              </a:rPr>
              <a:t>: </a:t>
            </a:r>
          </a:p>
          <a:p>
            <a:pPr marL="571500" lvl="1" indent="-190500" eaLnBrk="1" hangingPunct="1">
              <a:lnSpc>
                <a:spcPct val="90000"/>
              </a:lnSpc>
              <a:tabLst>
                <a:tab pos="190500" algn="l"/>
              </a:tabLst>
              <a:defRPr/>
            </a:pPr>
            <a:r>
              <a:rPr lang="el-GR" sz="1800" b="1" dirty="0">
                <a:solidFill>
                  <a:schemeClr val="hlink"/>
                </a:solidFill>
                <a:latin typeface="Calibri" pitchFamily="34" charset="0"/>
              </a:rPr>
              <a:t>Κλίμακα </a:t>
            </a:r>
            <a:r>
              <a:rPr lang="en-US" sz="1800" b="1" dirty="0" err="1">
                <a:solidFill>
                  <a:schemeClr val="hlink"/>
                </a:solidFill>
                <a:latin typeface="Calibri" pitchFamily="34" charset="0"/>
              </a:rPr>
              <a:t>Likert</a:t>
            </a:r>
            <a:r>
              <a:rPr lang="el-GR" sz="1800" dirty="0">
                <a:latin typeface="Calibri" pitchFamily="34" charset="0"/>
              </a:rPr>
              <a:t>: ‘Διαφωνώ απόλυτα’ =1, ‘Διαφωνώ’ = 2, ‘Αβέβαιος’ = 3, ‘Συμφωνώ’ = 4, ‘Συμφωνώ απόλυτα’ = 5.</a:t>
            </a:r>
          </a:p>
          <a:p>
            <a:pPr marL="571500" lvl="1" indent="-190500" eaLnBrk="1" hangingPunct="1">
              <a:lnSpc>
                <a:spcPct val="90000"/>
              </a:lnSpc>
              <a:tabLst>
                <a:tab pos="190500" algn="l"/>
              </a:tabLst>
              <a:defRPr/>
            </a:pPr>
            <a:r>
              <a:rPr lang="el-GR" sz="1800" b="1" dirty="0">
                <a:solidFill>
                  <a:schemeClr val="hlink"/>
                </a:solidFill>
                <a:latin typeface="Calibri" pitchFamily="34" charset="0"/>
              </a:rPr>
              <a:t>Κλίμακα διαβάθμισης</a:t>
            </a:r>
            <a:r>
              <a:rPr lang="el-GR" sz="1800" dirty="0">
                <a:latin typeface="Calibri" pitchFamily="34" charset="0"/>
              </a:rPr>
              <a:t>: ‘Πολύ μικρό’ = 1, ‘Μικρό’ = 2, ‘Μεσαίο = 3, ‘Μεγάλο’ = 4, ‘Πολύ μεγάλο’ = 5.</a:t>
            </a:r>
          </a:p>
          <a:p>
            <a:pPr marL="541338" indent="-363538" eaLnBrk="1" hangingPunct="1">
              <a:lnSpc>
                <a:spcPct val="90000"/>
              </a:lnSpc>
              <a:buFont typeface="Wingdings" pitchFamily="2" charset="2"/>
              <a:buAutoNum type="arabicPeriod"/>
              <a:tabLst>
                <a:tab pos="190500" algn="l"/>
              </a:tabLst>
              <a:defRPr/>
            </a:pPr>
            <a:r>
              <a:rPr lang="el-GR" sz="1800" b="1" dirty="0">
                <a:solidFill>
                  <a:schemeClr val="hlink"/>
                </a:solidFill>
                <a:latin typeface="Calibri" pitchFamily="34" charset="0"/>
              </a:rPr>
              <a:t>Διαστημάτων</a:t>
            </a:r>
            <a:r>
              <a:rPr lang="el-GR" sz="1800" dirty="0">
                <a:latin typeface="Calibri" pitchFamily="34" charset="0"/>
              </a:rPr>
              <a:t> </a:t>
            </a:r>
            <a:r>
              <a:rPr lang="en-US" sz="1800" dirty="0">
                <a:latin typeface="Calibri" pitchFamily="34" charset="0"/>
              </a:rPr>
              <a:t>(Range </a:t>
            </a:r>
            <a:r>
              <a:rPr lang="el-GR" sz="1800" dirty="0">
                <a:latin typeface="Calibri" pitchFamily="34" charset="0"/>
              </a:rPr>
              <a:t>ή </a:t>
            </a:r>
            <a:r>
              <a:rPr lang="en-US" sz="1800" dirty="0">
                <a:latin typeface="Calibri" pitchFamily="34" charset="0"/>
              </a:rPr>
              <a:t>Scale) </a:t>
            </a:r>
            <a:r>
              <a:rPr lang="el-GR" sz="1800" dirty="0">
                <a:latin typeface="Calibri" pitchFamily="34" charset="0"/>
              </a:rPr>
              <a:t>λέγεται η κλίμακα, όταν αριθμοί χρησιμοποιούνται για να διαβαθμίσουν ένα χαρακτηριστικό σύμφωνα με μια βασική μονάδα μετρήσεων.</a:t>
            </a:r>
          </a:p>
          <a:p>
            <a:pPr marL="571500" lvl="1" indent="-190500" eaLnBrk="1" hangingPunct="1">
              <a:lnSpc>
                <a:spcPct val="90000"/>
              </a:lnSpc>
              <a:tabLst>
                <a:tab pos="190500" algn="l"/>
              </a:tabLst>
              <a:defRPr/>
            </a:pPr>
            <a:r>
              <a:rPr lang="el-GR" sz="1800" b="1" dirty="0">
                <a:solidFill>
                  <a:srgbClr val="00B050"/>
                </a:solidFill>
                <a:latin typeface="Calibri" pitchFamily="34" charset="0"/>
              </a:rPr>
              <a:t>Παράδειγμα</a:t>
            </a:r>
            <a:r>
              <a:rPr lang="el-GR" sz="1800" dirty="0">
                <a:latin typeface="Calibri" pitchFamily="34" charset="0"/>
              </a:rPr>
              <a:t>: ‘Ηλικία (σε χρόνια)’, ‘Ενεργητικό (σε εκατομμύρια ευρώ)’.</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228600"/>
            <a:ext cx="8785225" cy="1039813"/>
          </a:xfrm>
        </p:spPr>
        <p:txBody>
          <a:bodyPr/>
          <a:lstStyle/>
          <a:p>
            <a:pPr eaLnBrk="1" hangingPunct="1">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C00000"/>
                </a:solidFill>
                <a:latin typeface="Calibri" pitchFamily="34" charset="0"/>
              </a:rPr>
              <a:t>Μετρήσεις Μεταβλητών</a:t>
            </a:r>
            <a:endParaRPr lang="el-GR" dirty="0"/>
          </a:p>
        </p:txBody>
      </p:sp>
      <p:sp>
        <p:nvSpPr>
          <p:cNvPr id="45059" name="Content Placeholder 2"/>
          <p:cNvSpPr>
            <a:spLocks noGrp="1"/>
          </p:cNvSpPr>
          <p:nvPr>
            <p:ph sz="quarter" idx="1"/>
          </p:nvPr>
        </p:nvSpPr>
        <p:spPr>
          <a:xfrm>
            <a:off x="0" y="1268413"/>
            <a:ext cx="9144000" cy="5400675"/>
          </a:xfrm>
        </p:spPr>
        <p:txBody>
          <a:bodyPr/>
          <a:lstStyle/>
          <a:p>
            <a:pPr eaLnBrk="1" hangingPunct="1"/>
            <a:r>
              <a:rPr lang="el-GR" sz="2400">
                <a:latin typeface="Calibri" pitchFamily="34" charset="0"/>
              </a:rPr>
              <a:t>Απαραίτητο σε κάθε έρευνα είναι να παρουσιάσουμε από πού προέρχονται οι επιμέρους ερωτήσεις που περιλαμβάνει το ερωτηματολόγιο.</a:t>
            </a:r>
          </a:p>
          <a:p>
            <a:pPr eaLnBrk="1" hangingPunct="1"/>
            <a:r>
              <a:rPr lang="el-GR" sz="2400">
                <a:latin typeface="Calibri" pitchFamily="34" charset="0"/>
              </a:rPr>
              <a:t>Στην περίπτωση που οι ερωτήσεις εμφανίζονται για πρώτη φορά (π.χ., είναι δικές μας), τότε χρειάζεται να γίνει διερεύνηση κατά πόσον οι ερωτήσεις αυτές είναι αντιπροσωπευτικές.</a:t>
            </a:r>
          </a:p>
          <a:p>
            <a:pPr eaLnBrk="1" hangingPunct="1"/>
            <a:r>
              <a:rPr lang="el-GR" sz="2400" b="1">
                <a:solidFill>
                  <a:srgbClr val="00B050"/>
                </a:solidFill>
                <a:latin typeface="Calibri" pitchFamily="34" charset="0"/>
              </a:rPr>
              <a:t>Παραδείγματα:</a:t>
            </a:r>
          </a:p>
          <a:p>
            <a:pPr eaLnBrk="1" hangingPunct="1"/>
            <a:r>
              <a:rPr lang="el-GR" sz="2400" b="1">
                <a:solidFill>
                  <a:srgbClr val="C00000"/>
                </a:solidFill>
                <a:latin typeface="Calibri" pitchFamily="34" charset="0"/>
              </a:rPr>
              <a:t>Ερωτήσεις Οργανωσιακής επίδοσης </a:t>
            </a:r>
            <a:r>
              <a:rPr lang="el-GR" sz="2400">
                <a:latin typeface="Calibri" pitchFamily="34" charset="0"/>
              </a:rPr>
              <a:t>από </a:t>
            </a:r>
            <a:r>
              <a:rPr lang="en-US" sz="2400">
                <a:latin typeface="Calibri" pitchFamily="34" charset="0"/>
              </a:rPr>
              <a:t>Delaney, J.T. and Huselid, M.A. (1996) The impact of human resource management practices on perceptions of organizational performance. </a:t>
            </a:r>
            <a:r>
              <a:rPr lang="en-US" sz="2400" i="1">
                <a:latin typeface="Calibri" pitchFamily="34" charset="0"/>
              </a:rPr>
              <a:t>Academy of Management Journal, </a:t>
            </a:r>
            <a:r>
              <a:rPr lang="en-US" sz="2400">
                <a:latin typeface="Calibri" pitchFamily="34" charset="0"/>
              </a:rPr>
              <a:t>39, 949-969.</a:t>
            </a:r>
            <a:endParaRPr lang="el-GR" sz="2400">
              <a:latin typeface="Calibri" pitchFamily="34" charset="0"/>
            </a:endParaRPr>
          </a:p>
          <a:p>
            <a:r>
              <a:rPr lang="el-GR" sz="2400" b="1">
                <a:solidFill>
                  <a:srgbClr val="C00000"/>
                </a:solidFill>
                <a:latin typeface="Calibri" pitchFamily="34" charset="0"/>
              </a:rPr>
              <a:t>Ερωτήσεις οργανωσιακής αφοσίωσης </a:t>
            </a:r>
            <a:r>
              <a:rPr lang="el-GR" sz="2400">
                <a:latin typeface="Calibri" pitchFamily="34" charset="0"/>
              </a:rPr>
              <a:t>από </a:t>
            </a:r>
            <a:r>
              <a:rPr lang="en-US" sz="2400">
                <a:latin typeface="Calibri" pitchFamily="34" charset="0"/>
              </a:rPr>
              <a:t>Armstrong, M. (2006) A Handbook of Personnel Management Practice. London: Kogan Page.</a:t>
            </a:r>
            <a:endParaRPr lang="el-GR" sz="2400">
              <a:latin typeface="Calibri" pitchFamily="34" charset="0"/>
            </a:endParaRPr>
          </a:p>
        </p:txBody>
      </p:sp>
      <p:sp>
        <p:nvSpPr>
          <p:cNvPr id="4" name="Slide Number Placeholder 3"/>
          <p:cNvSpPr>
            <a:spLocks noGrp="1"/>
          </p:cNvSpPr>
          <p:nvPr>
            <p:ph type="sldNum" sz="quarter" idx="12"/>
          </p:nvPr>
        </p:nvSpPr>
        <p:spPr/>
        <p:txBody>
          <a:bodyPr/>
          <a:lstStyle/>
          <a:p>
            <a:pPr>
              <a:defRPr/>
            </a:pPr>
            <a:fld id="{B0094C6C-88A1-4B97-8E58-3FBF23E10129}" type="slidenum">
              <a:rPr lang="el-GR" smtClean="0"/>
              <a:pPr>
                <a:defRPr/>
              </a:pPr>
              <a:t>32</a:t>
            </a:fld>
            <a:endParaRPr 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228600"/>
            <a:ext cx="9144000" cy="1039813"/>
          </a:xfrm>
        </p:spPr>
        <p:txBody>
          <a:bodyPr/>
          <a:lstStyle/>
          <a:p>
            <a:pPr eaLnBrk="1" hangingPunct="1"/>
            <a:r>
              <a:rPr lang="el-GR" sz="3000" b="1">
                <a:solidFill>
                  <a:srgbClr val="7B9899"/>
                </a:solidFill>
                <a:latin typeface="Calibri" pitchFamily="34" charset="0"/>
              </a:rPr>
              <a:t>ΤΜΗΜΑ ΜΕΘΟΔΟΛΟΓΙΑΣ</a:t>
            </a:r>
            <a:br>
              <a:rPr lang="el-GR" sz="3000" b="1">
                <a:solidFill>
                  <a:srgbClr val="7B9899"/>
                </a:solidFill>
                <a:latin typeface="Calibri" pitchFamily="34" charset="0"/>
              </a:rPr>
            </a:br>
            <a:r>
              <a:rPr lang="el-GR" sz="3000" b="1">
                <a:solidFill>
                  <a:srgbClr val="7B9899"/>
                </a:solidFill>
                <a:latin typeface="Calibri" pitchFamily="34" charset="0"/>
              </a:rPr>
              <a:t>Παρένθεση: </a:t>
            </a:r>
            <a:r>
              <a:rPr lang="el-GR" sz="3000" b="1">
                <a:solidFill>
                  <a:srgbClr val="C00000"/>
                </a:solidFill>
                <a:latin typeface="Calibri" pitchFamily="34" charset="0"/>
              </a:rPr>
              <a:t>Συνηθισμένες Μέθοδοι Δειγματοληψίας</a:t>
            </a:r>
          </a:p>
        </p:txBody>
      </p:sp>
      <p:sp>
        <p:nvSpPr>
          <p:cNvPr id="26626" name="Slide Number Placeholder 5"/>
          <p:cNvSpPr>
            <a:spLocks noGrp="1"/>
          </p:cNvSpPr>
          <p:nvPr>
            <p:ph type="sldNum" sz="quarter" idx="12"/>
          </p:nvPr>
        </p:nvSpPr>
        <p:spPr/>
        <p:txBody>
          <a:bodyPr/>
          <a:lstStyle/>
          <a:p>
            <a:pPr>
              <a:defRPr/>
            </a:pPr>
            <a:fld id="{EA72BDB3-E157-414F-B33B-2E51E9418A96}" type="slidenum">
              <a:rPr lang="el-GR">
                <a:latin typeface="Calibri" pitchFamily="34" charset="0"/>
              </a:rPr>
              <a:pPr>
                <a:defRPr/>
              </a:pPr>
              <a:t>33</a:t>
            </a:fld>
            <a:endParaRPr lang="el-GR">
              <a:latin typeface="Calibri" pitchFamily="34" charset="0"/>
            </a:endParaRPr>
          </a:p>
        </p:txBody>
      </p:sp>
      <p:sp>
        <p:nvSpPr>
          <p:cNvPr id="46084" name="Rectangle 3"/>
          <p:cNvSpPr>
            <a:spLocks noGrp="1" noChangeArrowheads="1"/>
          </p:cNvSpPr>
          <p:nvPr>
            <p:ph sz="quarter" idx="1"/>
          </p:nvPr>
        </p:nvSpPr>
        <p:spPr>
          <a:xfrm>
            <a:off x="76200" y="1341438"/>
            <a:ext cx="8991600" cy="5403850"/>
          </a:xfrm>
        </p:spPr>
        <p:txBody>
          <a:bodyPr/>
          <a:lstStyle/>
          <a:p>
            <a:pPr eaLnBrk="1" hangingPunct="1"/>
            <a:r>
              <a:rPr lang="el-GR" sz="2000" b="1">
                <a:solidFill>
                  <a:srgbClr val="C00000"/>
                </a:solidFill>
                <a:latin typeface="Calibri" pitchFamily="34" charset="0"/>
              </a:rPr>
              <a:t>Απλή τυχαία δειγματοληψία</a:t>
            </a:r>
            <a:r>
              <a:rPr lang="en-US" sz="2000">
                <a:solidFill>
                  <a:srgbClr val="C00000"/>
                </a:solidFill>
                <a:latin typeface="Calibri" pitchFamily="34" charset="0"/>
              </a:rPr>
              <a:t> </a:t>
            </a:r>
            <a:r>
              <a:rPr lang="en-US" sz="2000">
                <a:latin typeface="Calibri" pitchFamily="34" charset="0"/>
              </a:rPr>
              <a:t>(Simple Random Sampling):</a:t>
            </a:r>
            <a:r>
              <a:rPr lang="el-GR" sz="2000">
                <a:latin typeface="Calibri" pitchFamily="34" charset="0"/>
              </a:rPr>
              <a:t> Απλή τυχαία είναι η δειγματοληψία όταν κάθε στοιχειώδης μονάδα του πληθυσμού έχει την ίδια ευκαιρία να περιληφθεί στο δείγμα που παίρνεται από τον πληθυσμό αυτό. </a:t>
            </a:r>
          </a:p>
          <a:p>
            <a:pPr eaLnBrk="1" hangingPunct="1"/>
            <a:r>
              <a:rPr lang="el-GR" sz="2000" b="1">
                <a:solidFill>
                  <a:srgbClr val="C00000"/>
                </a:solidFill>
                <a:latin typeface="Calibri" pitchFamily="34" charset="0"/>
              </a:rPr>
              <a:t>Διαστρωματική τυχαία δειγματοληψία</a:t>
            </a:r>
            <a:r>
              <a:rPr lang="en-US" sz="2000">
                <a:solidFill>
                  <a:srgbClr val="C00000"/>
                </a:solidFill>
                <a:latin typeface="Calibri" pitchFamily="34" charset="0"/>
              </a:rPr>
              <a:t> </a:t>
            </a:r>
            <a:r>
              <a:rPr lang="en-US" sz="2000">
                <a:latin typeface="Calibri" pitchFamily="34" charset="0"/>
              </a:rPr>
              <a:t>(Stratified Matching):</a:t>
            </a:r>
            <a:r>
              <a:rPr lang="el-GR" sz="2000">
                <a:latin typeface="Calibri" pitchFamily="34" charset="0"/>
              </a:rPr>
              <a:t> Στην περίπτωση αυτή ο πληθυσμός χωρίζεται σε διάφορες ομάδες (στρώματα) και στη συνέχεια επιλέγεται ένα τυχαίο δείγμα αναλογικά από κάθε ομάδα.</a:t>
            </a:r>
          </a:p>
          <a:p>
            <a:pPr eaLnBrk="1" hangingPunct="1"/>
            <a:r>
              <a:rPr lang="el-GR" sz="2000" b="1">
                <a:solidFill>
                  <a:srgbClr val="C00000"/>
                </a:solidFill>
                <a:latin typeface="Calibri" pitchFamily="34" charset="0"/>
              </a:rPr>
              <a:t>Δειγματοληψίες ελέγχου </a:t>
            </a:r>
            <a:r>
              <a:rPr lang="el-GR" sz="2000">
                <a:latin typeface="Calibri" pitchFamily="34" charset="0"/>
              </a:rPr>
              <a:t>(</a:t>
            </a:r>
            <a:r>
              <a:rPr lang="en-US" sz="2000">
                <a:latin typeface="Calibri" pitchFamily="34" charset="0"/>
              </a:rPr>
              <a:t>Control Sampling</a:t>
            </a:r>
            <a:r>
              <a:rPr lang="el-GR" sz="2000">
                <a:latin typeface="Calibri" pitchFamily="34" charset="0"/>
              </a:rPr>
              <a:t>):</a:t>
            </a:r>
            <a:endParaRPr lang="el-GR" sz="2000" b="1">
              <a:solidFill>
                <a:srgbClr val="C00000"/>
              </a:solidFill>
              <a:latin typeface="Calibri" pitchFamily="34" charset="0"/>
            </a:endParaRPr>
          </a:p>
          <a:p>
            <a:pPr lvl="1" eaLnBrk="1" hangingPunct="1"/>
            <a:r>
              <a:rPr lang="el-GR" sz="2000" b="1">
                <a:solidFill>
                  <a:srgbClr val="0070C0"/>
                </a:solidFill>
                <a:latin typeface="Calibri" pitchFamily="34" charset="0"/>
              </a:rPr>
              <a:t>Δειγματοληψία ακριβούς αντιστοίχησης</a:t>
            </a:r>
            <a:r>
              <a:rPr lang="en-US" sz="2000">
                <a:solidFill>
                  <a:srgbClr val="0070C0"/>
                </a:solidFill>
                <a:latin typeface="Calibri" pitchFamily="34" charset="0"/>
                <a:sym typeface="Wingdings" pitchFamily="2" charset="2"/>
              </a:rPr>
              <a:t> </a:t>
            </a:r>
            <a:r>
              <a:rPr lang="en-US" sz="2000">
                <a:latin typeface="Calibri" pitchFamily="34" charset="0"/>
                <a:sym typeface="Wingdings" pitchFamily="2" charset="2"/>
              </a:rPr>
              <a:t>(Precision Matching):</a:t>
            </a:r>
            <a:r>
              <a:rPr lang="el-GR" sz="2000">
                <a:latin typeface="Calibri" pitchFamily="34" charset="0"/>
                <a:sym typeface="Wingdings" pitchFamily="2" charset="2"/>
              </a:rPr>
              <a:t> Στην περίπτωση αυτή, η οποία λέγεται και ‘</a:t>
            </a:r>
            <a:r>
              <a:rPr lang="el-GR" sz="2000" b="1">
                <a:latin typeface="Calibri" pitchFamily="34" charset="0"/>
                <a:sym typeface="Wingdings" pitchFamily="2" charset="2"/>
              </a:rPr>
              <a:t>αντιστοίχηση κατά ζεύγη</a:t>
            </a:r>
            <a:r>
              <a:rPr lang="el-GR" sz="2000">
                <a:latin typeface="Calibri" pitchFamily="34" charset="0"/>
                <a:sym typeface="Wingdings" pitchFamily="2" charset="2"/>
              </a:rPr>
              <a:t>’ </a:t>
            </a:r>
            <a:r>
              <a:rPr lang="en-US" sz="2000">
                <a:latin typeface="Calibri" pitchFamily="34" charset="0"/>
                <a:sym typeface="Wingdings" pitchFamily="2" charset="2"/>
              </a:rPr>
              <a:t>(</a:t>
            </a:r>
            <a:r>
              <a:rPr lang="en-GB" sz="2000">
                <a:latin typeface="Calibri" pitchFamily="34" charset="0"/>
                <a:sym typeface="Wingdings" pitchFamily="2" charset="2"/>
              </a:rPr>
              <a:t>Pair</a:t>
            </a:r>
            <a:r>
              <a:rPr lang="el-GR" sz="2000">
                <a:latin typeface="Calibri" pitchFamily="34" charset="0"/>
                <a:sym typeface="Wingdings" pitchFamily="2" charset="2"/>
              </a:rPr>
              <a:t>-</a:t>
            </a:r>
            <a:r>
              <a:rPr lang="en-GB" sz="2000">
                <a:latin typeface="Calibri" pitchFamily="34" charset="0"/>
                <a:sym typeface="Wingdings" pitchFamily="2" charset="2"/>
              </a:rPr>
              <a:t>wise</a:t>
            </a:r>
            <a:r>
              <a:rPr lang="en-US" sz="2000">
                <a:latin typeface="Calibri" pitchFamily="34" charset="0"/>
                <a:sym typeface="Wingdings" pitchFamily="2" charset="2"/>
              </a:rPr>
              <a:t> Matching)</a:t>
            </a:r>
            <a:r>
              <a:rPr lang="el-GR" sz="2000">
                <a:latin typeface="Calibri" pitchFamily="34" charset="0"/>
                <a:sym typeface="Wingdings" pitchFamily="2" charset="2"/>
              </a:rPr>
              <a:t>, για κάθε στοιχείο της ‘</a:t>
            </a:r>
            <a:r>
              <a:rPr lang="el-GR" sz="2000" b="1">
                <a:latin typeface="Calibri" pitchFamily="34" charset="0"/>
                <a:sym typeface="Wingdings" pitchFamily="2" charset="2"/>
              </a:rPr>
              <a:t>πειραματικής ομάδας</a:t>
            </a:r>
            <a:r>
              <a:rPr lang="el-GR" sz="2000">
                <a:latin typeface="Calibri" pitchFamily="34" charset="0"/>
                <a:sym typeface="Wingdings" pitchFamily="2" charset="2"/>
              </a:rPr>
              <a:t>’, ένα άλλο στοιχείο με πανομοιότυπα χαρακτηριστικά επιλέγεται από την ‘</a:t>
            </a:r>
            <a:r>
              <a:rPr lang="el-GR" sz="2000" b="1">
                <a:latin typeface="Calibri" pitchFamily="34" charset="0"/>
                <a:sym typeface="Wingdings" pitchFamily="2" charset="2"/>
              </a:rPr>
              <a:t>ομάδα ελέγχου</a:t>
            </a:r>
            <a:r>
              <a:rPr lang="el-GR" sz="2000">
                <a:latin typeface="Calibri" pitchFamily="34" charset="0"/>
                <a:sym typeface="Wingdings" pitchFamily="2" charset="2"/>
              </a:rPr>
              <a:t>’.</a:t>
            </a:r>
            <a:endParaRPr lang="el-GR" sz="2000">
              <a:latin typeface="Calibri" pitchFamily="34" charset="0"/>
            </a:endParaRPr>
          </a:p>
          <a:p>
            <a:pPr lvl="1" eaLnBrk="1" hangingPunct="1"/>
            <a:r>
              <a:rPr lang="el-GR" sz="2000" b="1">
                <a:solidFill>
                  <a:srgbClr val="0070C0"/>
                </a:solidFill>
                <a:latin typeface="Calibri" pitchFamily="34" charset="0"/>
              </a:rPr>
              <a:t>Δειγματοληψία αντιστοίχησης σχετικής κατανομής</a:t>
            </a:r>
            <a:r>
              <a:rPr lang="en-US" sz="2000">
                <a:solidFill>
                  <a:srgbClr val="0070C0"/>
                </a:solidFill>
                <a:latin typeface="Calibri" pitchFamily="34" charset="0"/>
              </a:rPr>
              <a:t> </a:t>
            </a:r>
            <a:r>
              <a:rPr lang="en-US" sz="2000">
                <a:latin typeface="Calibri" pitchFamily="34" charset="0"/>
              </a:rPr>
              <a:t>(Frequency Distribution Matching):</a:t>
            </a:r>
            <a:r>
              <a:rPr lang="el-GR" sz="2000">
                <a:latin typeface="Calibri" pitchFamily="34" charset="0"/>
              </a:rPr>
              <a:t> Στην περίπτωση αυτή τα στοιχεία της πειραματικής ομάδας και της ομάδας ελέγχου είναι παρόμοια για κάθε μία από τις δημογραφικές μεταβλητές </a:t>
            </a:r>
            <a:r>
              <a:rPr lang="el-GR" sz="2000" b="1">
                <a:latin typeface="Calibri" pitchFamily="34" charset="0"/>
              </a:rPr>
              <a:t>ξεχωριστά</a:t>
            </a:r>
            <a:r>
              <a:rPr lang="el-GR" sz="2000">
                <a:latin typeface="Calibri" pitchFamily="34" charset="0"/>
              </a:rPr>
              <a:t> και όχι συνδυασμένα όπως συμβαίνει με την ακριβή αντιστοίχηση.</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301625" y="228600"/>
            <a:ext cx="8534400" cy="968375"/>
          </a:xfrm>
        </p:spPr>
        <p:txBody>
          <a:bodyPr>
            <a:noAutofit/>
          </a:bodyPr>
          <a:lstStyle/>
          <a:p>
            <a:pPr eaLnBrk="1" fontAlgn="auto" hangingPunct="1">
              <a:spcAft>
                <a:spcPts val="0"/>
              </a:spcAft>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Παρένθεση: </a:t>
            </a:r>
            <a:r>
              <a:rPr lang="el-GR" b="1" dirty="0">
                <a:solidFill>
                  <a:srgbClr val="C00000"/>
                </a:solidFill>
                <a:latin typeface="Calibri" pitchFamily="34" charset="0"/>
              </a:rPr>
              <a:t>Μέγεθος Δείγματος</a:t>
            </a:r>
            <a:r>
              <a:rPr lang="en-US" b="1" dirty="0">
                <a:solidFill>
                  <a:srgbClr val="C00000"/>
                </a:solidFill>
                <a:latin typeface="Calibri" pitchFamily="34" charset="0"/>
              </a:rPr>
              <a:t>: 1 </a:t>
            </a:r>
            <a:endParaRPr lang="el-GR" b="1" dirty="0">
              <a:latin typeface="Calibri" pitchFamily="34" charset="0"/>
            </a:endParaRPr>
          </a:p>
        </p:txBody>
      </p:sp>
      <p:sp>
        <p:nvSpPr>
          <p:cNvPr id="27650" name="Slide Number Placeholder 5"/>
          <p:cNvSpPr>
            <a:spLocks noGrp="1"/>
          </p:cNvSpPr>
          <p:nvPr>
            <p:ph type="sldNum" sz="quarter" idx="12"/>
          </p:nvPr>
        </p:nvSpPr>
        <p:spPr/>
        <p:txBody>
          <a:bodyPr/>
          <a:lstStyle/>
          <a:p>
            <a:pPr>
              <a:defRPr/>
            </a:pPr>
            <a:fld id="{B927C7C0-948E-4A1E-8DD5-DB62AAD01626}" type="slidenum">
              <a:rPr lang="el-GR">
                <a:latin typeface="Calibri" pitchFamily="34" charset="0"/>
              </a:rPr>
              <a:pPr>
                <a:defRPr/>
              </a:pPr>
              <a:t>34</a:t>
            </a:fld>
            <a:endParaRPr lang="el-GR">
              <a:latin typeface="Calibri" pitchFamily="34" charset="0"/>
            </a:endParaRPr>
          </a:p>
        </p:txBody>
      </p:sp>
      <p:sp>
        <p:nvSpPr>
          <p:cNvPr id="27652" name="Rectangle 3"/>
          <p:cNvSpPr>
            <a:spLocks noGrp="1" noChangeArrowheads="1"/>
          </p:cNvSpPr>
          <p:nvPr>
            <p:ph sz="quarter" idx="1"/>
          </p:nvPr>
        </p:nvSpPr>
        <p:spPr>
          <a:xfrm>
            <a:off x="250825" y="1268413"/>
            <a:ext cx="8713788" cy="5589587"/>
          </a:xfrm>
        </p:spPr>
        <p:txBody>
          <a:bodyPr>
            <a:noAutofit/>
          </a:bodyPr>
          <a:lstStyle/>
          <a:p>
            <a:pPr marL="190500" indent="-190500" eaLnBrk="1" fontAlgn="auto" hangingPunct="1">
              <a:lnSpc>
                <a:spcPct val="90000"/>
              </a:lnSpc>
              <a:spcAft>
                <a:spcPts val="0"/>
              </a:spcAft>
              <a:buFont typeface="Wingdings 2"/>
              <a:buChar char=""/>
              <a:defRPr/>
            </a:pPr>
            <a:endParaRPr lang="en-US" sz="2400" dirty="0">
              <a:latin typeface="Calibri" pitchFamily="34" charset="0"/>
            </a:endParaRPr>
          </a:p>
          <a:p>
            <a:pPr marL="190500" indent="-190500" eaLnBrk="1" fontAlgn="auto" hangingPunct="1">
              <a:lnSpc>
                <a:spcPct val="90000"/>
              </a:lnSpc>
              <a:spcAft>
                <a:spcPts val="0"/>
              </a:spcAft>
              <a:buFont typeface="Wingdings 2"/>
              <a:buChar char=""/>
              <a:defRPr/>
            </a:pPr>
            <a:r>
              <a:rPr lang="el-GR" sz="2400" dirty="0">
                <a:latin typeface="Calibri" pitchFamily="34" charset="0"/>
              </a:rPr>
              <a:t>Μολονότι υπάρχουν στατιστικοί τύποι σύμφωνα με τους οποίους υπολογίζεται επακριβώς το μέγεθος δείγματος, εντούτοις στην πράξη χρησιμοποιούνται </a:t>
            </a:r>
            <a:r>
              <a:rPr lang="el-GR" sz="2400" b="1" dirty="0">
                <a:solidFill>
                  <a:srgbClr val="C00000"/>
                </a:solidFill>
                <a:latin typeface="Calibri" pitchFamily="34" charset="0"/>
              </a:rPr>
              <a:t>Προσεγγιστικοί Κανόνες</a:t>
            </a:r>
            <a:r>
              <a:rPr lang="el-GR" sz="2400" dirty="0">
                <a:latin typeface="Calibri" pitchFamily="34" charset="0"/>
              </a:rPr>
              <a:t>:</a:t>
            </a:r>
            <a:endParaRPr lang="el-GR" sz="2400" b="1" dirty="0">
              <a:solidFill>
                <a:schemeClr val="hlink"/>
              </a:solidFill>
              <a:latin typeface="Calibri" pitchFamily="34" charset="0"/>
            </a:endParaRPr>
          </a:p>
          <a:p>
            <a:pPr marL="190500" indent="-190500" eaLnBrk="1" fontAlgn="auto" hangingPunct="1">
              <a:lnSpc>
                <a:spcPct val="90000"/>
              </a:lnSpc>
              <a:spcAft>
                <a:spcPts val="0"/>
              </a:spcAft>
              <a:buFont typeface="Wingdings 2"/>
              <a:buChar char=""/>
              <a:defRPr/>
            </a:pPr>
            <a:r>
              <a:rPr lang="el-GR" sz="2400" b="1" dirty="0">
                <a:solidFill>
                  <a:srgbClr val="0070C0"/>
                </a:solidFill>
                <a:latin typeface="Calibri" pitchFamily="34" charset="0"/>
              </a:rPr>
              <a:t>Ικανοποιητικά μεγέθη</a:t>
            </a:r>
            <a:r>
              <a:rPr lang="el-GR" sz="2400" dirty="0">
                <a:solidFill>
                  <a:srgbClr val="0070C0"/>
                </a:solidFill>
                <a:latin typeface="Calibri" pitchFamily="34" charset="0"/>
              </a:rPr>
              <a:t> </a:t>
            </a:r>
            <a:r>
              <a:rPr lang="el-GR" sz="2400" b="1" dirty="0">
                <a:solidFill>
                  <a:srgbClr val="0070C0"/>
                </a:solidFill>
                <a:latin typeface="Calibri" pitchFamily="34" charset="0"/>
              </a:rPr>
              <a:t>δειγμάτων</a:t>
            </a:r>
            <a:r>
              <a:rPr lang="el-GR" sz="2400" dirty="0">
                <a:solidFill>
                  <a:srgbClr val="0070C0"/>
                </a:solidFill>
                <a:latin typeface="Calibri" pitchFamily="34" charset="0"/>
              </a:rPr>
              <a:t> </a:t>
            </a:r>
            <a:r>
              <a:rPr lang="el-GR" sz="2400" dirty="0">
                <a:latin typeface="Calibri" pitchFamily="34" charset="0"/>
              </a:rPr>
              <a:t>κυμαίνονται συνήθως μεταξύ 30 και 500:</a:t>
            </a:r>
          </a:p>
          <a:p>
            <a:pPr marL="355600" lvl="1" indent="-177800" eaLnBrk="1" fontAlgn="auto" hangingPunct="1">
              <a:lnSpc>
                <a:spcPct val="90000"/>
              </a:lnSpc>
              <a:spcAft>
                <a:spcPts val="0"/>
              </a:spcAft>
              <a:buFont typeface="Wingdings"/>
              <a:buChar char=""/>
              <a:defRPr/>
            </a:pPr>
            <a:r>
              <a:rPr lang="el-GR" sz="2400" dirty="0">
                <a:latin typeface="Calibri" pitchFamily="34" charset="0"/>
              </a:rPr>
              <a:t>Στην περίπτωση που το μέγεθος του δείγματος είναι μικρότερο του 30, υπάρχει μεγάλη πιθανότητα να απορρίψουμε αποτελέσματα ως λάθος, ενώ αυτά στην ουσία είναι ορθά (</a:t>
            </a:r>
            <a:r>
              <a:rPr lang="el-GR" sz="2400" b="1" i="1" dirty="0">
                <a:solidFill>
                  <a:srgbClr val="0070C0"/>
                </a:solidFill>
                <a:latin typeface="Calibri" pitchFamily="34" charset="0"/>
              </a:rPr>
              <a:t>Σφάλμα Τύπου Ι</a:t>
            </a:r>
            <a:r>
              <a:rPr lang="el-GR" sz="2400" dirty="0">
                <a:latin typeface="Calibri" pitchFamily="34" charset="0"/>
              </a:rPr>
              <a:t>). </a:t>
            </a:r>
          </a:p>
          <a:p>
            <a:pPr marL="355600" lvl="1" indent="-177800" eaLnBrk="1" fontAlgn="auto" hangingPunct="1">
              <a:lnSpc>
                <a:spcPct val="90000"/>
              </a:lnSpc>
              <a:spcAft>
                <a:spcPts val="0"/>
              </a:spcAft>
              <a:buFont typeface="Wingdings"/>
              <a:buChar char=""/>
              <a:defRPr/>
            </a:pPr>
            <a:r>
              <a:rPr lang="el-GR" sz="2400" dirty="0">
                <a:latin typeface="Calibri" pitchFamily="34" charset="0"/>
              </a:rPr>
              <a:t>Στην περίπτωση που το μέγεθος του δείγματος είναι μεγαλύτερο του 500, υπάρχει </a:t>
            </a:r>
            <a:r>
              <a:rPr lang="el-GR" sz="2400" dirty="0">
                <a:solidFill>
                  <a:schemeClr val="bg1">
                    <a:lumMod val="50000"/>
                  </a:schemeClr>
                </a:solidFill>
                <a:latin typeface="Calibri" pitchFamily="34" charset="0"/>
              </a:rPr>
              <a:t>μεγάλη πιθανότητα να αποδεχθούμε αποτελέσματα ως ορθά, ενώ αυτά στην ουσία είναι λάθος </a:t>
            </a:r>
            <a:r>
              <a:rPr lang="el-GR" sz="2400" i="1" dirty="0">
                <a:solidFill>
                  <a:srgbClr val="0070C0"/>
                </a:solidFill>
                <a:latin typeface="Calibri" pitchFamily="34" charset="0"/>
              </a:rPr>
              <a:t>(</a:t>
            </a:r>
            <a:r>
              <a:rPr lang="el-GR" sz="2400" b="1" i="1" dirty="0">
                <a:solidFill>
                  <a:srgbClr val="0070C0"/>
                </a:solidFill>
                <a:latin typeface="Calibri" pitchFamily="34" charset="0"/>
              </a:rPr>
              <a:t>Σφάλμα Τύπου ΙΙ</a:t>
            </a:r>
            <a:r>
              <a:rPr lang="el-GR" sz="2400" dirty="0">
                <a:latin typeface="Calibri" pitchFamily="34" charset="0"/>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7B9899"/>
                </a:solidFill>
                <a:latin typeface="Calibri" pitchFamily="34" charset="0"/>
              </a:rPr>
              <a:t>Παρένθεση: </a:t>
            </a:r>
            <a:r>
              <a:rPr lang="el-GR" b="1" dirty="0">
                <a:solidFill>
                  <a:srgbClr val="C00000"/>
                </a:solidFill>
                <a:latin typeface="Calibri" pitchFamily="34" charset="0"/>
              </a:rPr>
              <a:t>Μέγεθος Δείγματος</a:t>
            </a:r>
            <a:r>
              <a:rPr lang="en-US" b="1" dirty="0">
                <a:solidFill>
                  <a:srgbClr val="C00000"/>
                </a:solidFill>
                <a:latin typeface="Calibri" pitchFamily="34" charset="0"/>
              </a:rPr>
              <a:t>: 2 </a:t>
            </a:r>
            <a:endParaRPr lang="el-GR" dirty="0"/>
          </a:p>
        </p:txBody>
      </p:sp>
      <p:sp>
        <p:nvSpPr>
          <p:cNvPr id="48131" name="Content Placeholder 2"/>
          <p:cNvSpPr>
            <a:spLocks noGrp="1"/>
          </p:cNvSpPr>
          <p:nvPr>
            <p:ph sz="quarter" idx="1"/>
          </p:nvPr>
        </p:nvSpPr>
        <p:spPr>
          <a:xfrm>
            <a:off x="301625" y="1527175"/>
            <a:ext cx="8504238" cy="4997450"/>
          </a:xfrm>
        </p:spPr>
        <p:txBody>
          <a:bodyPr/>
          <a:lstStyle/>
          <a:p>
            <a:pPr marL="190500" indent="-190500" eaLnBrk="1" hangingPunct="1">
              <a:lnSpc>
                <a:spcPct val="90000"/>
              </a:lnSpc>
            </a:pPr>
            <a:r>
              <a:rPr lang="el-GR" sz="2400">
                <a:latin typeface="Calibri" pitchFamily="34" charset="0"/>
              </a:rPr>
              <a:t>Ο </a:t>
            </a:r>
            <a:r>
              <a:rPr lang="el-GR" sz="2400" b="1">
                <a:solidFill>
                  <a:srgbClr val="0070C0"/>
                </a:solidFill>
                <a:latin typeface="Calibri" pitchFamily="34" charset="0"/>
              </a:rPr>
              <a:t>προσεγγιστικός κανόνας μεγέθους δείγματος</a:t>
            </a:r>
            <a:r>
              <a:rPr lang="el-GR" sz="2400">
                <a:solidFill>
                  <a:srgbClr val="0070C0"/>
                </a:solidFill>
                <a:latin typeface="Calibri" pitchFamily="34" charset="0"/>
              </a:rPr>
              <a:t> </a:t>
            </a:r>
            <a:r>
              <a:rPr lang="el-GR" sz="2400">
                <a:latin typeface="Calibri" pitchFamily="34" charset="0"/>
              </a:rPr>
              <a:t>καθορίζει ότι το ελάχιστο μέγεθος δείγματος ισούται με το γινόμενο του 30 επί τον αριθμό που σημειώνει το υψηλότερο επίπεδο διαβάθμισης ερωτήσεων σε ένα ερωτηματολόγιο.</a:t>
            </a:r>
          </a:p>
          <a:p>
            <a:pPr marL="355600" lvl="1" indent="-177800" eaLnBrk="1" hangingPunct="1">
              <a:lnSpc>
                <a:spcPct val="90000"/>
              </a:lnSpc>
            </a:pPr>
            <a:r>
              <a:rPr lang="el-GR" sz="2400" b="1">
                <a:solidFill>
                  <a:srgbClr val="00B050"/>
                </a:solidFill>
                <a:latin typeface="Calibri" pitchFamily="34" charset="0"/>
              </a:rPr>
              <a:t>Παράδειγμα</a:t>
            </a:r>
            <a:r>
              <a:rPr lang="el-GR" sz="2400">
                <a:latin typeface="Calibri" pitchFamily="34" charset="0"/>
              </a:rPr>
              <a:t>: Στο ερωτηματολόγιο του παραδείγματος, το υψηλότερο επίπεδο διαβάθμισης στις ερωτήσεις είναι το 5. Συνεπώς το μέγεθος του δείγματος πρέπει να είναι τουλάχιστον 150 = 30</a:t>
            </a:r>
            <a:r>
              <a:rPr lang="en-US" sz="2400">
                <a:latin typeface="Calibri" pitchFamily="34" charset="0"/>
              </a:rPr>
              <a:t>x5.</a:t>
            </a:r>
            <a:r>
              <a:rPr lang="el-GR" sz="2400">
                <a:latin typeface="Calibri" pitchFamily="34" charset="0"/>
              </a:rPr>
              <a:t> </a:t>
            </a:r>
          </a:p>
          <a:p>
            <a:pPr marL="190500" indent="-190500" eaLnBrk="1" hangingPunct="1">
              <a:lnSpc>
                <a:spcPct val="90000"/>
              </a:lnSpc>
            </a:pPr>
            <a:r>
              <a:rPr lang="el-GR" sz="2400">
                <a:latin typeface="Calibri" pitchFamily="34" charset="0"/>
              </a:rPr>
              <a:t>Στις περιπτώσεις δειγματοληψίας της ‘</a:t>
            </a:r>
            <a:r>
              <a:rPr lang="el-GR" sz="2400" b="1">
                <a:solidFill>
                  <a:srgbClr val="0070C0"/>
                </a:solidFill>
                <a:latin typeface="Calibri" pitchFamily="34" charset="0"/>
              </a:rPr>
              <a:t>ακριβούς αντιστοίχησης</a:t>
            </a:r>
            <a:r>
              <a:rPr lang="el-GR" sz="2400">
                <a:latin typeface="Calibri" pitchFamily="34" charset="0"/>
              </a:rPr>
              <a:t>’ είναι δυνατό να χρησιμοποιούνται και δείγματα με μέγεθος μικρότερο του 30.</a:t>
            </a:r>
          </a:p>
          <a:p>
            <a:pPr marL="190500" indent="-190500" eaLnBrk="1" hangingPunct="1">
              <a:lnSpc>
                <a:spcPct val="90000"/>
              </a:lnSpc>
            </a:pPr>
            <a:r>
              <a:rPr lang="el-GR" sz="2400">
                <a:latin typeface="Calibri" pitchFamily="34" charset="0"/>
              </a:rPr>
              <a:t>Στις περιπτώσεις παλινδρομήσεων το μέγεθος του δείγματος πρέπει να περιλαμβάνει τουλάχιστον 10 παρατηρήσεις για κάθε μία παράμετρο που εκτιμάται.</a:t>
            </a:r>
          </a:p>
        </p:txBody>
      </p:sp>
      <p:sp>
        <p:nvSpPr>
          <p:cNvPr id="4" name="Slide Number Placeholder 3"/>
          <p:cNvSpPr>
            <a:spLocks noGrp="1"/>
          </p:cNvSpPr>
          <p:nvPr>
            <p:ph type="sldNum" sz="quarter" idx="12"/>
          </p:nvPr>
        </p:nvSpPr>
        <p:spPr/>
        <p:txBody>
          <a:bodyPr/>
          <a:lstStyle/>
          <a:p>
            <a:pPr>
              <a:defRPr/>
            </a:pPr>
            <a:fld id="{E0157507-05D4-48C2-A944-5B8C41D3A50F}" type="slidenum">
              <a:rPr lang="el-GR" smtClean="0"/>
              <a:pPr>
                <a:defRPr/>
              </a:pPr>
              <a:t>35</a:t>
            </a:fld>
            <a:endParaRPr 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301625" y="228600"/>
            <a:ext cx="8534400" cy="1039813"/>
          </a:xfrm>
        </p:spPr>
        <p:txBody>
          <a:bodyPr/>
          <a:lstStyle/>
          <a:p>
            <a:pPr eaLnBrk="1" hangingPunct="1"/>
            <a:r>
              <a:rPr lang="el-GR" b="1">
                <a:solidFill>
                  <a:srgbClr val="7B9899"/>
                </a:solidFill>
                <a:latin typeface="Calibri" pitchFamily="34" charset="0"/>
              </a:rPr>
              <a:t>ΤΜΗΜΑ ΜΕΘΟΔΟΛΟΓΙΑΣ</a:t>
            </a:r>
            <a:br>
              <a:rPr lang="el-GR" b="1">
                <a:solidFill>
                  <a:srgbClr val="7B9899"/>
                </a:solidFill>
                <a:latin typeface="Calibri" pitchFamily="34" charset="0"/>
              </a:rPr>
            </a:br>
            <a:r>
              <a:rPr lang="el-GR" b="1">
                <a:solidFill>
                  <a:srgbClr val="7B9899"/>
                </a:solidFill>
                <a:latin typeface="Calibri" pitchFamily="34" charset="0"/>
              </a:rPr>
              <a:t>Παρένθεση: </a:t>
            </a:r>
            <a:r>
              <a:rPr lang="el-GR" b="1">
                <a:solidFill>
                  <a:srgbClr val="C00000"/>
                </a:solidFill>
                <a:latin typeface="Calibri" pitchFamily="34" charset="0"/>
              </a:rPr>
              <a:t>Εγκυρότητα και Αξιοπιστία</a:t>
            </a:r>
          </a:p>
        </p:txBody>
      </p:sp>
      <p:sp>
        <p:nvSpPr>
          <p:cNvPr id="28674" name="Slide Number Placeholder 5"/>
          <p:cNvSpPr>
            <a:spLocks noGrp="1"/>
          </p:cNvSpPr>
          <p:nvPr>
            <p:ph type="sldNum" sz="quarter" idx="12"/>
          </p:nvPr>
        </p:nvSpPr>
        <p:spPr/>
        <p:txBody>
          <a:bodyPr/>
          <a:lstStyle/>
          <a:p>
            <a:pPr>
              <a:defRPr/>
            </a:pPr>
            <a:fld id="{22510662-AFB8-4904-BFF7-F99CA1684558}" type="slidenum">
              <a:rPr lang="el-GR">
                <a:latin typeface="Calibri" pitchFamily="34" charset="0"/>
              </a:rPr>
              <a:pPr>
                <a:defRPr/>
              </a:pPr>
              <a:t>36</a:t>
            </a:fld>
            <a:endParaRPr lang="el-GR">
              <a:latin typeface="Calibri" pitchFamily="34" charset="0"/>
            </a:endParaRPr>
          </a:p>
        </p:txBody>
      </p:sp>
      <p:sp>
        <p:nvSpPr>
          <p:cNvPr id="38916" name="Rectangle 3"/>
          <p:cNvSpPr>
            <a:spLocks noGrp="1" noChangeArrowheads="1"/>
          </p:cNvSpPr>
          <p:nvPr>
            <p:ph sz="quarter" idx="1"/>
          </p:nvPr>
        </p:nvSpPr>
        <p:spPr>
          <a:xfrm>
            <a:off x="0" y="1268413"/>
            <a:ext cx="9144000" cy="5518150"/>
          </a:xfrm>
        </p:spPr>
        <p:txBody>
          <a:bodyPr/>
          <a:lstStyle/>
          <a:p>
            <a:pPr marL="190500" indent="-190500" eaLnBrk="1" hangingPunct="1">
              <a:lnSpc>
                <a:spcPct val="90000"/>
              </a:lnSpc>
              <a:defRPr/>
            </a:pPr>
            <a:r>
              <a:rPr lang="el-GR" sz="1920" b="1" dirty="0">
                <a:solidFill>
                  <a:srgbClr val="C00000"/>
                </a:solidFill>
                <a:latin typeface="Calibri" pitchFamily="34" charset="0"/>
              </a:rPr>
              <a:t>Εγκυρότητα</a:t>
            </a:r>
            <a:r>
              <a:rPr lang="en-US" sz="1920" dirty="0">
                <a:latin typeface="Calibri" pitchFamily="34" charset="0"/>
              </a:rPr>
              <a:t> (Validity): </a:t>
            </a:r>
            <a:r>
              <a:rPr lang="el-GR" sz="1920" dirty="0">
                <a:latin typeface="Calibri" pitchFamily="34" charset="0"/>
              </a:rPr>
              <a:t>Εκφράζει το βαθμό ασφάλειας που το ερωτηματολόγιο μετρά το υπό διερεύνηση φαινόμενο και όχι κάτι άλλο.</a:t>
            </a:r>
          </a:p>
          <a:p>
            <a:pPr marL="355600" lvl="1" indent="-177800" eaLnBrk="1" hangingPunct="1">
              <a:lnSpc>
                <a:spcPct val="90000"/>
              </a:lnSpc>
              <a:buFont typeface="Wingdings" pitchFamily="2" charset="2"/>
              <a:buChar char="Ø"/>
              <a:defRPr/>
            </a:pPr>
            <a:r>
              <a:rPr lang="el-GR" sz="1920" b="1" dirty="0">
                <a:solidFill>
                  <a:srgbClr val="0070C0"/>
                </a:solidFill>
                <a:latin typeface="Calibri" pitchFamily="34" charset="0"/>
              </a:rPr>
              <a:t>Εγκυρότητα Περιεχομένου</a:t>
            </a:r>
            <a:r>
              <a:rPr lang="el-GR" sz="1920" dirty="0">
                <a:solidFill>
                  <a:srgbClr val="0070C0"/>
                </a:solidFill>
                <a:latin typeface="Calibri" pitchFamily="34" charset="0"/>
              </a:rPr>
              <a:t> </a:t>
            </a:r>
            <a:r>
              <a:rPr lang="en-US" sz="1920" dirty="0">
                <a:latin typeface="Calibri" pitchFamily="34" charset="0"/>
              </a:rPr>
              <a:t>(Content Validity)</a:t>
            </a:r>
            <a:r>
              <a:rPr lang="el-GR" sz="1920" dirty="0">
                <a:latin typeface="Calibri" pitchFamily="34" charset="0"/>
              </a:rPr>
              <a:t>:</a:t>
            </a:r>
            <a:r>
              <a:rPr lang="en-US" sz="1920" dirty="0">
                <a:latin typeface="Calibri" pitchFamily="34" charset="0"/>
              </a:rPr>
              <a:t> </a:t>
            </a:r>
            <a:r>
              <a:rPr lang="el-GR" sz="1920" dirty="0">
                <a:latin typeface="Calibri" pitchFamily="34" charset="0"/>
              </a:rPr>
              <a:t>Εκφράζει κατά πόσο το ερωτηματολόγιο περιλαμβάνει ένα επαρκές και αντιπροσωπευτικό σύνολο ερωτήσεων με ορθές κλίμακες μετρήσεων, το οποίο περιγράφει το υπό διερεύνηση φαινόμενο.</a:t>
            </a:r>
          </a:p>
          <a:p>
            <a:pPr marL="677863" lvl="1" indent="-322263" eaLnBrk="1" hangingPunct="1">
              <a:lnSpc>
                <a:spcPct val="90000"/>
              </a:lnSpc>
              <a:buFont typeface="Wingdings" pitchFamily="2" charset="2"/>
              <a:buChar char="§"/>
              <a:defRPr/>
            </a:pPr>
            <a:r>
              <a:rPr lang="el-GR" sz="1920" b="1" dirty="0">
                <a:solidFill>
                  <a:schemeClr val="hlink"/>
                </a:solidFill>
                <a:latin typeface="Calibri" pitchFamily="34" charset="0"/>
              </a:rPr>
              <a:t>Μέθοδος ελέγχου</a:t>
            </a:r>
            <a:r>
              <a:rPr lang="el-GR" sz="1920" dirty="0">
                <a:latin typeface="Calibri" pitchFamily="34" charset="0"/>
              </a:rPr>
              <a:t>: Επιτυγχάνεται μέσω της βιβλιογραφικής ανασκόπησης και ειδικών στο επάγγελμα. </a:t>
            </a:r>
          </a:p>
          <a:p>
            <a:pPr marL="355600" lvl="1" indent="-177800" eaLnBrk="1" hangingPunct="1">
              <a:lnSpc>
                <a:spcPct val="90000"/>
              </a:lnSpc>
              <a:buFont typeface="Wingdings" pitchFamily="2" charset="2"/>
              <a:buChar char="Ø"/>
              <a:defRPr/>
            </a:pPr>
            <a:r>
              <a:rPr lang="el-GR" sz="1920" b="1" dirty="0">
                <a:solidFill>
                  <a:srgbClr val="0070C0"/>
                </a:solidFill>
                <a:latin typeface="Calibri" pitchFamily="34" charset="0"/>
              </a:rPr>
              <a:t>Εγκυρότητα Δομής</a:t>
            </a:r>
            <a:r>
              <a:rPr lang="el-GR" sz="1920" dirty="0">
                <a:solidFill>
                  <a:srgbClr val="0070C0"/>
                </a:solidFill>
                <a:latin typeface="Calibri" pitchFamily="34" charset="0"/>
              </a:rPr>
              <a:t> </a:t>
            </a:r>
            <a:r>
              <a:rPr lang="en-US" sz="1920" dirty="0">
                <a:latin typeface="Calibri" pitchFamily="34" charset="0"/>
              </a:rPr>
              <a:t>(Construct Validity)</a:t>
            </a:r>
            <a:r>
              <a:rPr lang="el-GR" sz="1920" dirty="0">
                <a:latin typeface="Calibri" pitchFamily="34" charset="0"/>
              </a:rPr>
              <a:t>:</a:t>
            </a:r>
            <a:r>
              <a:rPr lang="en-US" sz="1920" dirty="0">
                <a:latin typeface="Calibri" pitchFamily="34" charset="0"/>
              </a:rPr>
              <a:t> </a:t>
            </a:r>
            <a:r>
              <a:rPr lang="el-GR" sz="1920" dirty="0">
                <a:latin typeface="Calibri" pitchFamily="34" charset="0"/>
              </a:rPr>
              <a:t>Εκφράζει το κατά πόσο καλά τα αποτελέσματα που προέκυψαν από τη χρήση του ερωτηματολογίου προσαρμόζονται στις αντίστοιχες θεωρίες.</a:t>
            </a:r>
          </a:p>
          <a:p>
            <a:pPr marL="677863" lvl="1" indent="-322263" eaLnBrk="1" hangingPunct="1">
              <a:lnSpc>
                <a:spcPct val="90000"/>
              </a:lnSpc>
              <a:buFont typeface="Wingdings" pitchFamily="2" charset="2"/>
              <a:buChar char="§"/>
              <a:defRPr/>
            </a:pPr>
            <a:r>
              <a:rPr lang="el-GR" sz="1920" b="1" dirty="0">
                <a:solidFill>
                  <a:schemeClr val="hlink"/>
                </a:solidFill>
                <a:latin typeface="Calibri" pitchFamily="34" charset="0"/>
              </a:rPr>
              <a:t>Μέθοδος ελέγχου</a:t>
            </a:r>
            <a:r>
              <a:rPr lang="el-GR" sz="1920" dirty="0">
                <a:latin typeface="Calibri" pitchFamily="34" charset="0"/>
              </a:rPr>
              <a:t>: Επιτυγχάνεται μέσω της παραγοντικής ανάλυσης σε κύριες συνιστώσες.</a:t>
            </a:r>
          </a:p>
          <a:p>
            <a:pPr marL="190500" indent="-190500" eaLnBrk="1" hangingPunct="1">
              <a:lnSpc>
                <a:spcPct val="90000"/>
              </a:lnSpc>
              <a:defRPr/>
            </a:pPr>
            <a:r>
              <a:rPr lang="el-GR" sz="1920" b="1" dirty="0">
                <a:solidFill>
                  <a:srgbClr val="C00000"/>
                </a:solidFill>
                <a:latin typeface="Calibri" pitchFamily="34" charset="0"/>
              </a:rPr>
              <a:t>Αξιοπιστία</a:t>
            </a:r>
            <a:r>
              <a:rPr lang="en-US" sz="1920" dirty="0">
                <a:latin typeface="Calibri" pitchFamily="34" charset="0"/>
              </a:rPr>
              <a:t> (Reliability):</a:t>
            </a:r>
            <a:r>
              <a:rPr lang="el-GR" sz="1920" dirty="0">
                <a:latin typeface="Calibri" pitchFamily="34" charset="0"/>
              </a:rPr>
              <a:t> Μετρά τη σταθερότητα </a:t>
            </a:r>
            <a:r>
              <a:rPr lang="en-US" sz="1920" dirty="0">
                <a:latin typeface="Calibri" pitchFamily="34" charset="0"/>
              </a:rPr>
              <a:t>(Stability) </a:t>
            </a:r>
            <a:r>
              <a:rPr lang="el-GR" sz="1920" dirty="0">
                <a:latin typeface="Calibri" pitchFamily="34" charset="0"/>
              </a:rPr>
              <a:t>και τη συνέπεια </a:t>
            </a:r>
            <a:r>
              <a:rPr lang="en-US" sz="1920" dirty="0">
                <a:latin typeface="Calibri" pitchFamily="34" charset="0"/>
              </a:rPr>
              <a:t>(Consistency) </a:t>
            </a:r>
            <a:r>
              <a:rPr lang="el-GR" sz="1920" dirty="0">
                <a:latin typeface="Calibri" pitchFamily="34" charset="0"/>
              </a:rPr>
              <a:t>σύμφωνα με τις οποίες το ερωτηματολόγιο μετρά το υπό διερεύνηση φαινόμενο.</a:t>
            </a:r>
          </a:p>
          <a:p>
            <a:pPr marL="355600" lvl="1" indent="-177800" eaLnBrk="1" hangingPunct="1">
              <a:lnSpc>
                <a:spcPct val="90000"/>
              </a:lnSpc>
              <a:buFont typeface="Wingdings" pitchFamily="2" charset="2"/>
              <a:buChar char="Ø"/>
              <a:defRPr/>
            </a:pPr>
            <a:r>
              <a:rPr lang="el-GR" sz="1920" dirty="0">
                <a:latin typeface="Calibri" pitchFamily="34" charset="0"/>
              </a:rPr>
              <a:t> </a:t>
            </a:r>
            <a:r>
              <a:rPr lang="el-GR" sz="1920" b="1" dirty="0">
                <a:solidFill>
                  <a:srgbClr val="0070C0"/>
                </a:solidFill>
                <a:latin typeface="Calibri" pitchFamily="34" charset="0"/>
              </a:rPr>
              <a:t>Εσωτερική Αξιοπιστία</a:t>
            </a:r>
            <a:r>
              <a:rPr lang="el-GR" sz="1920" dirty="0">
                <a:solidFill>
                  <a:srgbClr val="0070C0"/>
                </a:solidFill>
                <a:latin typeface="Calibri" pitchFamily="34" charset="0"/>
              </a:rPr>
              <a:t> </a:t>
            </a:r>
            <a:r>
              <a:rPr lang="en-US" sz="1920" dirty="0">
                <a:latin typeface="Calibri" pitchFamily="34" charset="0"/>
              </a:rPr>
              <a:t>(Internal Consistency)</a:t>
            </a:r>
            <a:r>
              <a:rPr lang="el-GR" sz="1920" dirty="0">
                <a:latin typeface="Calibri" pitchFamily="34" charset="0"/>
              </a:rPr>
              <a:t>:</a:t>
            </a:r>
            <a:r>
              <a:rPr lang="en-US" sz="1920" dirty="0">
                <a:latin typeface="Calibri" pitchFamily="34" charset="0"/>
              </a:rPr>
              <a:t> </a:t>
            </a:r>
            <a:r>
              <a:rPr lang="el-GR" sz="1920" dirty="0">
                <a:latin typeface="Calibri" pitchFamily="34" charset="0"/>
              </a:rPr>
              <a:t>εκφράζει την έκταση κατά την οποία ο ερωτώμενος μπορεί να απαντήσει τις ίδιες ερωτήσεις κατά τον ίδιο τρόπο κάθε φορά.</a:t>
            </a:r>
          </a:p>
          <a:p>
            <a:pPr marL="719138" lvl="2" indent="-363538" eaLnBrk="1" hangingPunct="1">
              <a:lnSpc>
                <a:spcPct val="90000"/>
              </a:lnSpc>
              <a:defRPr/>
            </a:pPr>
            <a:r>
              <a:rPr lang="el-GR" sz="1920" b="1" dirty="0">
                <a:solidFill>
                  <a:schemeClr val="hlink"/>
                </a:solidFill>
                <a:latin typeface="Calibri" pitchFamily="34" charset="0"/>
              </a:rPr>
              <a:t>Μέθοδος ελέγχου</a:t>
            </a:r>
            <a:r>
              <a:rPr lang="el-GR" sz="1920" dirty="0">
                <a:latin typeface="Calibri" pitchFamily="34" charset="0"/>
              </a:rPr>
              <a:t>: Επιτυγχάνεται μέσω του υπολογισμού του </a:t>
            </a:r>
            <a:r>
              <a:rPr lang="en-US" sz="1920" dirty="0" err="1">
                <a:latin typeface="Calibri" pitchFamily="34" charset="0"/>
              </a:rPr>
              <a:t>Cronbach</a:t>
            </a:r>
            <a:r>
              <a:rPr lang="en-US" sz="1920" dirty="0">
                <a:latin typeface="Calibri" pitchFamily="34" charset="0"/>
              </a:rPr>
              <a:t> Alpha.</a:t>
            </a:r>
            <a:endParaRPr lang="el-GR" sz="1920" dirty="0">
              <a:latin typeface="Calibri"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228600"/>
            <a:ext cx="9036050" cy="1039813"/>
          </a:xfrm>
        </p:spPr>
        <p:txBody>
          <a:bodyPr/>
          <a:lstStyle/>
          <a:p>
            <a:pPr eaLnBrk="1" hangingPunct="1">
              <a:defRPr/>
            </a:pPr>
            <a:r>
              <a:rPr lang="el-GR" b="1" dirty="0">
                <a:solidFill>
                  <a:srgbClr val="7B9899"/>
                </a:solidFill>
                <a:latin typeface="Calibri" pitchFamily="34" charset="0"/>
              </a:rPr>
              <a:t>ΤΜΗΜΑ ΜΕΘΟΔΟΛΟΓΙΑΣ</a:t>
            </a:r>
            <a:br>
              <a:rPr lang="el-GR" b="1" dirty="0">
                <a:solidFill>
                  <a:srgbClr val="7B9899"/>
                </a:solidFill>
                <a:latin typeface="Calibri" pitchFamily="34" charset="0"/>
              </a:rPr>
            </a:br>
            <a:r>
              <a:rPr lang="el-GR" b="1" dirty="0">
                <a:solidFill>
                  <a:srgbClr val="C00000"/>
                </a:solidFill>
                <a:latin typeface="Calibri" pitchFamily="34" charset="0"/>
              </a:rPr>
              <a:t>Στατιστική Ανάλυση</a:t>
            </a:r>
            <a:endParaRPr lang="el-GR" dirty="0"/>
          </a:p>
        </p:txBody>
      </p:sp>
      <p:sp>
        <p:nvSpPr>
          <p:cNvPr id="50179" name="Content Placeholder 2"/>
          <p:cNvSpPr>
            <a:spLocks noGrp="1"/>
          </p:cNvSpPr>
          <p:nvPr>
            <p:ph sz="quarter" idx="1"/>
          </p:nvPr>
        </p:nvSpPr>
        <p:spPr>
          <a:xfrm>
            <a:off x="0" y="1341438"/>
            <a:ext cx="9036050" cy="5327650"/>
          </a:xfrm>
        </p:spPr>
        <p:txBody>
          <a:bodyPr/>
          <a:lstStyle/>
          <a:p>
            <a:pPr eaLnBrk="1" hangingPunct="1"/>
            <a:r>
              <a:rPr lang="el-GR" sz="2400">
                <a:latin typeface="Calibri" pitchFamily="34" charset="0"/>
              </a:rPr>
              <a:t>Στο εδάφιο αυτό σημειώνουμε τα αποτελέσματα από:</a:t>
            </a:r>
          </a:p>
          <a:p>
            <a:pPr eaLnBrk="1" hangingPunct="1"/>
            <a:r>
              <a:rPr lang="el-GR" sz="2400" b="1">
                <a:solidFill>
                  <a:srgbClr val="0070C0"/>
                </a:solidFill>
                <a:latin typeface="Calibri" pitchFamily="34" charset="0"/>
              </a:rPr>
              <a:t>Εγκυρότητα περιεχομένου </a:t>
            </a:r>
            <a:r>
              <a:rPr lang="en-US" sz="2400">
                <a:latin typeface="Calibri" pitchFamily="34" charset="0"/>
              </a:rPr>
              <a:t>(</a:t>
            </a:r>
            <a:r>
              <a:rPr lang="el-GR" sz="2400">
                <a:latin typeface="Calibri" pitchFamily="34" charset="0"/>
              </a:rPr>
              <a:t>από βιβλιογραφία)</a:t>
            </a:r>
          </a:p>
          <a:p>
            <a:pPr eaLnBrk="1" hangingPunct="1"/>
            <a:r>
              <a:rPr lang="el-GR" sz="2400" b="1">
                <a:solidFill>
                  <a:srgbClr val="0070C0"/>
                </a:solidFill>
                <a:latin typeface="Calibri" pitchFamily="34" charset="0"/>
              </a:rPr>
              <a:t>Εγκυρότητα δομής </a:t>
            </a:r>
            <a:r>
              <a:rPr lang="el-GR" sz="2400">
                <a:latin typeface="Calibri" pitchFamily="34" charset="0"/>
              </a:rPr>
              <a:t>(από παραγοντική ανάλυση)</a:t>
            </a:r>
          </a:p>
          <a:p>
            <a:pPr eaLnBrk="1" hangingPunct="1"/>
            <a:r>
              <a:rPr lang="el-GR" sz="2400" b="1">
                <a:solidFill>
                  <a:srgbClr val="0070C0"/>
                </a:solidFill>
                <a:latin typeface="Calibri" pitchFamily="34" charset="0"/>
              </a:rPr>
              <a:t>Εσωτερική αξιοπιστία </a:t>
            </a:r>
            <a:r>
              <a:rPr lang="el-GR" sz="2400">
                <a:latin typeface="Calibri" pitchFamily="34" charset="0"/>
              </a:rPr>
              <a:t>(από </a:t>
            </a:r>
            <a:r>
              <a:rPr lang="en-US" sz="2400">
                <a:latin typeface="Calibri" pitchFamily="34" charset="0"/>
              </a:rPr>
              <a:t>Cronbach Alpha)</a:t>
            </a:r>
          </a:p>
          <a:p>
            <a:pPr eaLnBrk="1" hangingPunct="1"/>
            <a:r>
              <a:rPr lang="el-GR" sz="2400" b="1">
                <a:solidFill>
                  <a:srgbClr val="0070C0"/>
                </a:solidFill>
                <a:latin typeface="Calibri" pitchFamily="34" charset="0"/>
              </a:rPr>
              <a:t>Διακριτότητα δομών </a:t>
            </a:r>
            <a:r>
              <a:rPr lang="el-GR" sz="2400">
                <a:latin typeface="Calibri" pitchFamily="34" charset="0"/>
              </a:rPr>
              <a:t>(μεταβλητών) </a:t>
            </a:r>
            <a:r>
              <a:rPr lang="en-US" sz="2400">
                <a:latin typeface="Calibri" pitchFamily="34" charset="0"/>
              </a:rPr>
              <a:t>(</a:t>
            </a:r>
            <a:r>
              <a:rPr lang="el-GR" sz="2400">
                <a:latin typeface="Calibri" pitchFamily="34" charset="0"/>
              </a:rPr>
              <a:t>από συσχετίσεις – </a:t>
            </a:r>
            <a:r>
              <a:rPr lang="en-US" sz="2400">
                <a:latin typeface="Calibri" pitchFamily="34" charset="0"/>
              </a:rPr>
              <a:t>correlations)</a:t>
            </a:r>
            <a:endParaRPr lang="el-GR" sz="2400">
              <a:latin typeface="Calibri" pitchFamily="34" charset="0"/>
            </a:endParaRPr>
          </a:p>
          <a:p>
            <a:pPr eaLnBrk="1" hangingPunct="1"/>
            <a:r>
              <a:rPr lang="el-GR" sz="2400" b="1">
                <a:solidFill>
                  <a:srgbClr val="0070C0"/>
                </a:solidFill>
                <a:latin typeface="Calibri" pitchFamily="34" charset="0"/>
              </a:rPr>
              <a:t>Αφανείς μεταβλητές </a:t>
            </a:r>
            <a:r>
              <a:rPr lang="el-GR" sz="2400">
                <a:latin typeface="Calibri" pitchFamily="34" charset="0"/>
              </a:rPr>
              <a:t>(πως κατασκευάστηκαν: από μέσους ή σταθμικούς μέσους)</a:t>
            </a:r>
          </a:p>
          <a:p>
            <a:pPr eaLnBrk="1" hangingPunct="1"/>
            <a:r>
              <a:rPr lang="el-GR" sz="2400" b="1">
                <a:solidFill>
                  <a:srgbClr val="0070C0"/>
                </a:solidFill>
                <a:latin typeface="Calibri" pitchFamily="34" charset="0"/>
              </a:rPr>
              <a:t>Μεροληψία κοινής μεθόδου </a:t>
            </a:r>
            <a:r>
              <a:rPr lang="el-GR" sz="2400">
                <a:latin typeface="Calibri" pitchFamily="34" charset="0"/>
              </a:rPr>
              <a:t>(από </a:t>
            </a:r>
            <a:r>
              <a:rPr lang="en-US" sz="2400">
                <a:latin typeface="Calibri" pitchFamily="34" charset="0"/>
              </a:rPr>
              <a:t>Harman)</a:t>
            </a:r>
            <a:endParaRPr lang="el-GR" sz="2400">
              <a:latin typeface="Calibri" pitchFamily="34" charset="0"/>
            </a:endParaRPr>
          </a:p>
          <a:p>
            <a:pPr eaLnBrk="1" hangingPunct="1"/>
            <a:endParaRPr lang="el-GR" sz="2400">
              <a:latin typeface="Calibri" pitchFamily="34" charset="0"/>
            </a:endParaRPr>
          </a:p>
          <a:p>
            <a:pPr eaLnBrk="1" hangingPunct="1"/>
            <a:r>
              <a:rPr lang="el-GR" sz="2400" b="1">
                <a:solidFill>
                  <a:srgbClr val="C00000"/>
                </a:solidFill>
                <a:latin typeface="Calibri" pitchFamily="34" charset="0"/>
              </a:rPr>
              <a:t>Μέθοδος εκτιμήσεων </a:t>
            </a:r>
            <a:r>
              <a:rPr lang="en-US" sz="2400">
                <a:latin typeface="Calibri" pitchFamily="34" charset="0"/>
              </a:rPr>
              <a:t>(estimation method)</a:t>
            </a:r>
            <a:r>
              <a:rPr lang="el-GR" sz="2400">
                <a:latin typeface="Calibri" pitchFamily="34" charset="0"/>
              </a:rPr>
              <a:t>:</a:t>
            </a:r>
            <a:r>
              <a:rPr lang="en-US" sz="2400">
                <a:latin typeface="Calibri" pitchFamily="34" charset="0"/>
              </a:rPr>
              <a:t> </a:t>
            </a:r>
            <a:r>
              <a:rPr lang="el-GR" sz="2400">
                <a:latin typeface="Calibri" pitchFamily="34" charset="0"/>
              </a:rPr>
              <a:t>Σημειώνεται ποια είναι η μέθοδος εκτιμήσεων που θα χρησιμοποιηθεί (π.χ., παλινδρομήσεις, συσχετίσεις,</a:t>
            </a:r>
            <a:r>
              <a:rPr lang="en-US" sz="2400">
                <a:latin typeface="Calibri" pitchFamily="34" charset="0"/>
              </a:rPr>
              <a:t> </a:t>
            </a:r>
            <a:r>
              <a:rPr lang="el-GR" sz="2400">
                <a:latin typeface="Calibri" pitchFamily="34" charset="0"/>
              </a:rPr>
              <a:t>δομικά συστήματα) και αιτιολογείται γιατί. </a:t>
            </a:r>
          </a:p>
          <a:p>
            <a:pPr eaLnBrk="1" hangingPunct="1"/>
            <a:endParaRPr lang="el-GR" sz="2400">
              <a:latin typeface="Calibri" pitchFamily="34" charset="0"/>
            </a:endParaRPr>
          </a:p>
        </p:txBody>
      </p:sp>
      <p:sp>
        <p:nvSpPr>
          <p:cNvPr id="4" name="Slide Number Placeholder 3"/>
          <p:cNvSpPr>
            <a:spLocks noGrp="1"/>
          </p:cNvSpPr>
          <p:nvPr>
            <p:ph type="sldNum" sz="quarter" idx="12"/>
          </p:nvPr>
        </p:nvSpPr>
        <p:spPr/>
        <p:txBody>
          <a:bodyPr/>
          <a:lstStyle/>
          <a:p>
            <a:pPr>
              <a:defRPr/>
            </a:pPr>
            <a:fld id="{E745AB63-E698-4EC0-B291-907AD78EE94C}" type="slidenum">
              <a:rPr lang="el-GR" smtClean="0"/>
              <a:pPr>
                <a:defRPr/>
              </a:pPr>
              <a:t>37</a:t>
            </a:fld>
            <a:endParaRPr 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679450"/>
          </a:xfrm>
        </p:spPr>
        <p:txBody>
          <a:bodyPr/>
          <a:lstStyle/>
          <a:p>
            <a:pPr>
              <a:defRPr/>
            </a:pPr>
            <a:r>
              <a:rPr lang="el-GR" b="1" dirty="0">
                <a:solidFill>
                  <a:srgbClr val="7B9899"/>
                </a:solidFill>
                <a:latin typeface="Calibri" pitchFamily="34" charset="0"/>
              </a:rPr>
              <a:t>ΤΜΗΜΑ ΕΚΤΙΜΗΣΕΩΝ</a:t>
            </a:r>
            <a:endParaRPr lang="el-GR" dirty="0"/>
          </a:p>
        </p:txBody>
      </p:sp>
      <p:sp>
        <p:nvSpPr>
          <p:cNvPr id="3" name="Content Placeholder 2"/>
          <p:cNvSpPr>
            <a:spLocks noGrp="1"/>
          </p:cNvSpPr>
          <p:nvPr>
            <p:ph sz="quarter" idx="1"/>
          </p:nvPr>
        </p:nvSpPr>
        <p:spPr>
          <a:xfrm>
            <a:off x="0" y="1341438"/>
            <a:ext cx="9144000" cy="5327650"/>
          </a:xfrm>
        </p:spPr>
        <p:txBody>
          <a:bodyPr/>
          <a:lstStyle/>
          <a:p>
            <a:pPr>
              <a:defRPr/>
            </a:pPr>
            <a:r>
              <a:rPr lang="el-GR" sz="2300" dirty="0">
                <a:latin typeface="Calibri" pitchFamily="34" charset="0"/>
              </a:rPr>
              <a:t>Το Τμήμα αυτό περιλαμβάνει τρία εδάφια:</a:t>
            </a:r>
          </a:p>
          <a:p>
            <a:pPr marL="457200" indent="-457200">
              <a:buFont typeface="+mj-lt"/>
              <a:buAutoNum type="arabicPeriod"/>
              <a:defRPr/>
            </a:pPr>
            <a:r>
              <a:rPr lang="el-GR" sz="2300" b="1" dirty="0">
                <a:solidFill>
                  <a:srgbClr val="C00000"/>
                </a:solidFill>
                <a:latin typeface="Calibri" pitchFamily="34" charset="0"/>
              </a:rPr>
              <a:t>Περιγραφή των στοιχείων</a:t>
            </a:r>
            <a:r>
              <a:rPr lang="el-GR" sz="2300" dirty="0">
                <a:latin typeface="Calibri" pitchFamily="34" charset="0"/>
              </a:rPr>
              <a:t>: Παρουσιάζονται μέσοι, τυπικές αποκλίσεις, πίνακες, διαγράμματα, και οι συντελεστές συσχέτισης μεταξύ των μεταβλητών. Έχοντας υπόψη τις υποθέσεις του υποδείγματος, γίνεται μια πρώτη εκτίμηση αναφορικά με το αν αυτές ισχύουν ή όχι (π.χ., χρησιμοποιώντας συντελεστές συσχέτισης).</a:t>
            </a:r>
          </a:p>
          <a:p>
            <a:pPr marL="457200" indent="-457200">
              <a:buFont typeface="+mj-lt"/>
              <a:buAutoNum type="arabicPeriod"/>
              <a:defRPr/>
            </a:pPr>
            <a:r>
              <a:rPr lang="el-GR" sz="2300" b="1" dirty="0">
                <a:solidFill>
                  <a:srgbClr val="C00000"/>
                </a:solidFill>
                <a:latin typeface="Calibri" pitchFamily="34" charset="0"/>
              </a:rPr>
              <a:t>Εκτίμηση λειτουργικού υποδείγματος</a:t>
            </a:r>
            <a:r>
              <a:rPr lang="el-GR" sz="2300" dirty="0">
                <a:latin typeface="Calibri" pitchFamily="34" charset="0"/>
              </a:rPr>
              <a:t>: Γίνεται η εκτίμηση του υποδείγματος σύμφωνα με τη στατιστική μέθοδο που έχει επιλεγεί, και γίνεται αξιολόγηση της ποιότητας (π.χ., πρόσημα και μέγεθος συντελεστών) και της σημαντικότητας των αποτελεσμάτων.</a:t>
            </a:r>
          </a:p>
          <a:p>
            <a:pPr marL="457200" indent="-457200">
              <a:buFont typeface="+mj-lt"/>
              <a:buAutoNum type="arabicPeriod"/>
              <a:defRPr/>
            </a:pPr>
            <a:r>
              <a:rPr lang="el-GR" sz="2300" b="1" dirty="0">
                <a:solidFill>
                  <a:srgbClr val="C00000"/>
                </a:solidFill>
                <a:latin typeface="Calibri" pitchFamily="34" charset="0"/>
              </a:rPr>
              <a:t>Ευρήματα</a:t>
            </a:r>
            <a:r>
              <a:rPr lang="el-GR" sz="2300" dirty="0">
                <a:latin typeface="Calibri" pitchFamily="34" charset="0"/>
              </a:rPr>
              <a:t> </a:t>
            </a:r>
            <a:r>
              <a:rPr lang="en-US" sz="2300" dirty="0">
                <a:latin typeface="Calibri" pitchFamily="34" charset="0"/>
              </a:rPr>
              <a:t>(findings): </a:t>
            </a:r>
            <a:r>
              <a:rPr lang="el-GR" sz="2300" dirty="0">
                <a:latin typeface="Calibri" pitchFamily="34" charset="0"/>
              </a:rPr>
              <a:t>Παρουσιάζονται τα βασικά ευρήματα ως προς την αξιολόγηση της ισχύος των ερευνητικών υποθέσεων. Για παράδειγμα, αν ισχύει η υπόθεση της μεσολάβησης ή της διαφοροποίησης.</a:t>
            </a:r>
          </a:p>
          <a:p>
            <a:pPr marL="457200" indent="-457200">
              <a:buFont typeface="+mj-lt"/>
              <a:buAutoNum type="arabicPeriod"/>
              <a:defRPr/>
            </a:pPr>
            <a:endParaRPr lang="el-GR" sz="23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24E0E09C-21FB-40FC-A7C6-AA0E73C06318}" type="slidenum">
              <a:rPr lang="el-GR" smtClean="0"/>
              <a:pPr>
                <a:defRPr/>
              </a:pPr>
              <a:t>38</a:t>
            </a:fld>
            <a:endParaRPr 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l-GR" b="1" dirty="0">
                <a:latin typeface="Calibri" pitchFamily="34" charset="0"/>
              </a:rPr>
              <a:t>ΤΜΗΜΑ ΣΥΖΗΤΗΣΗΣ</a:t>
            </a:r>
          </a:p>
        </p:txBody>
      </p:sp>
      <p:sp>
        <p:nvSpPr>
          <p:cNvPr id="3" name="Content Placeholder 2"/>
          <p:cNvSpPr>
            <a:spLocks noGrp="1"/>
          </p:cNvSpPr>
          <p:nvPr>
            <p:ph sz="quarter" idx="1"/>
          </p:nvPr>
        </p:nvSpPr>
        <p:spPr>
          <a:xfrm>
            <a:off x="0" y="1268413"/>
            <a:ext cx="9036050" cy="7200900"/>
          </a:xfrm>
        </p:spPr>
        <p:txBody>
          <a:bodyPr/>
          <a:lstStyle/>
          <a:p>
            <a:pPr>
              <a:defRPr/>
            </a:pPr>
            <a:r>
              <a:rPr lang="el-GR" sz="2400" dirty="0">
                <a:latin typeface="Calibri" pitchFamily="34" charset="0"/>
              </a:rPr>
              <a:t>Το Τμήμα αυτό περιλαμβάνει τρία εδάφια:</a:t>
            </a:r>
            <a:endParaRPr lang="el-GR" sz="2400" b="1" dirty="0">
              <a:latin typeface="Calibri" pitchFamily="34" charset="0"/>
            </a:endParaRPr>
          </a:p>
          <a:p>
            <a:pPr marL="457200" indent="-457200">
              <a:buFont typeface="+mj-lt"/>
              <a:buAutoNum type="arabicPeriod"/>
              <a:defRPr/>
            </a:pPr>
            <a:r>
              <a:rPr lang="el-GR" sz="2400" b="1" dirty="0">
                <a:solidFill>
                  <a:srgbClr val="C00000"/>
                </a:solidFill>
                <a:latin typeface="Calibri" pitchFamily="34" charset="0"/>
              </a:rPr>
              <a:t>Θεωρητικές επιπτώσεις </a:t>
            </a:r>
            <a:r>
              <a:rPr lang="el-GR" sz="2400" dirty="0">
                <a:latin typeface="Calibri" pitchFamily="34" charset="0"/>
              </a:rPr>
              <a:t>(</a:t>
            </a:r>
            <a:r>
              <a:rPr lang="en-US" sz="2400" dirty="0">
                <a:latin typeface="Calibri" pitchFamily="34" charset="0"/>
              </a:rPr>
              <a:t>Theoretical implications</a:t>
            </a:r>
            <a:r>
              <a:rPr lang="el-GR" sz="2400" dirty="0">
                <a:latin typeface="Calibri" pitchFamily="34" charset="0"/>
              </a:rPr>
              <a:t>):</a:t>
            </a:r>
            <a:r>
              <a:rPr lang="en-US" sz="2400" b="1" dirty="0">
                <a:latin typeface="Calibri" pitchFamily="34" charset="0"/>
              </a:rPr>
              <a:t> </a:t>
            </a:r>
            <a:r>
              <a:rPr lang="el-GR" sz="2400" dirty="0">
                <a:latin typeface="Calibri" pitchFamily="34" charset="0"/>
              </a:rPr>
              <a:t>Συζητούνται ένα προς ένα τα ευρήματα ως προς τις υποθέσεις που διερευνώνται, συνδέονται με τις υπάρχουσες θεωρίες και αιτιολογείται πως βελτιώνονται οι θεωρίες αυτές.</a:t>
            </a:r>
            <a:r>
              <a:rPr lang="el-GR" sz="2400" i="1" dirty="0">
                <a:latin typeface="Calibri" pitchFamily="34" charset="0"/>
              </a:rPr>
              <a:t> </a:t>
            </a:r>
            <a:endParaRPr lang="el-GR" sz="2400" dirty="0">
              <a:latin typeface="Calibri" pitchFamily="34" charset="0"/>
            </a:endParaRPr>
          </a:p>
          <a:p>
            <a:pPr marL="457200" indent="-457200">
              <a:buFont typeface="+mj-lt"/>
              <a:buAutoNum type="arabicPeriod"/>
              <a:defRPr/>
            </a:pPr>
            <a:r>
              <a:rPr lang="el-GR" sz="2400" b="1" dirty="0">
                <a:solidFill>
                  <a:srgbClr val="C00000"/>
                </a:solidFill>
                <a:latin typeface="Calibri" pitchFamily="34" charset="0"/>
              </a:rPr>
              <a:t>Πρακτικές επιπτώσεις </a:t>
            </a:r>
            <a:r>
              <a:rPr lang="el-GR" sz="2400" dirty="0">
                <a:latin typeface="Calibri" pitchFamily="34" charset="0"/>
              </a:rPr>
              <a:t>(</a:t>
            </a:r>
            <a:r>
              <a:rPr lang="en-US" sz="2400" dirty="0">
                <a:latin typeface="Calibri" pitchFamily="34" charset="0"/>
              </a:rPr>
              <a:t>Practical implications</a:t>
            </a:r>
            <a:r>
              <a:rPr lang="el-GR" sz="2400" dirty="0">
                <a:latin typeface="Calibri" pitchFamily="34" charset="0"/>
              </a:rPr>
              <a:t>):</a:t>
            </a:r>
            <a:r>
              <a:rPr lang="en-US" sz="2400" dirty="0">
                <a:latin typeface="Calibri" pitchFamily="34" charset="0"/>
              </a:rPr>
              <a:t> </a:t>
            </a:r>
            <a:r>
              <a:rPr lang="el-GR" sz="2400" dirty="0">
                <a:latin typeface="Calibri" pitchFamily="34" charset="0"/>
              </a:rPr>
              <a:t>Σημειώνεται αν προκύπτουν συμβουλές προς τις επιχειρήσεις από την έρευνά και πως θα μπορούσαν αυτές να εφαρμοστούν στην πράξη.</a:t>
            </a:r>
          </a:p>
          <a:p>
            <a:pPr marL="457200" indent="-457200">
              <a:buFont typeface="+mj-lt"/>
              <a:buAutoNum type="arabicPeriod"/>
              <a:defRPr/>
            </a:pPr>
            <a:r>
              <a:rPr lang="el-GR" sz="2400" b="1" dirty="0">
                <a:solidFill>
                  <a:srgbClr val="C00000"/>
                </a:solidFill>
                <a:latin typeface="Calibri" pitchFamily="34" charset="0"/>
              </a:rPr>
              <a:t>Περιορισμοί της έρευνας </a:t>
            </a:r>
            <a:r>
              <a:rPr lang="el-GR" sz="2400" dirty="0">
                <a:latin typeface="Calibri" pitchFamily="34" charset="0"/>
              </a:rPr>
              <a:t>(</a:t>
            </a:r>
            <a:r>
              <a:rPr lang="en-US" sz="2400" dirty="0">
                <a:latin typeface="Calibri" pitchFamily="34" charset="0"/>
              </a:rPr>
              <a:t>Limitations</a:t>
            </a:r>
            <a:r>
              <a:rPr lang="el-GR" sz="2400" dirty="0">
                <a:latin typeface="Calibri" pitchFamily="34" charset="0"/>
              </a:rPr>
              <a:t>):</a:t>
            </a:r>
            <a:r>
              <a:rPr lang="en-US" sz="2400" dirty="0">
                <a:latin typeface="Calibri" pitchFamily="34" charset="0"/>
              </a:rPr>
              <a:t> </a:t>
            </a:r>
            <a:r>
              <a:rPr lang="el-GR" sz="2400" dirty="0">
                <a:latin typeface="Calibri" pitchFamily="34" charset="0"/>
              </a:rPr>
              <a:t>Σημειώνονται οι περιορισμοί  που πιθανόν αλλοιώνουν τα αποτελέσματα της έρευνας. Για παράδειγμα, μικρό δείγμα, μη ικανοποιητικά ερωτηματολόγια, προβλήματα μεροληψίας κοινής μεθόδου, προβλήματα αιτιότητας επειδή χρησιμοποιήθηκαν </a:t>
            </a:r>
            <a:r>
              <a:rPr lang="el-GR" sz="2400" dirty="0" err="1">
                <a:latin typeface="Calibri" pitchFamily="34" charset="0"/>
              </a:rPr>
              <a:t>διαστρωματικά</a:t>
            </a:r>
            <a:r>
              <a:rPr lang="el-GR" sz="2400" dirty="0">
                <a:latin typeface="Calibri" pitchFamily="34" charset="0"/>
              </a:rPr>
              <a:t> και όχι διαχρονικά στοιχεία, κλπ).</a:t>
            </a:r>
          </a:p>
          <a:p>
            <a:pPr>
              <a:defRPr/>
            </a:pPr>
            <a:endParaRPr lang="el-GR" sz="24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C9B80369-56D2-40CD-8819-4D88AF3F25E7}" type="slidenum">
              <a:rPr lang="el-GR" smtClean="0"/>
              <a:pPr>
                <a:defRPr/>
              </a:pPr>
              <a:t>39</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1625" y="188913"/>
            <a:ext cx="8534400" cy="1008062"/>
          </a:xfrm>
        </p:spPr>
        <p:txBody>
          <a:bodyPr/>
          <a:lstStyle/>
          <a:p>
            <a:pPr eaLnBrk="1" hangingPunct="1"/>
            <a:r>
              <a:rPr lang="el-GR" b="1">
                <a:solidFill>
                  <a:srgbClr val="7B9899"/>
                </a:solidFill>
                <a:latin typeface="Calibri" pitchFamily="34" charset="0"/>
              </a:rPr>
              <a:t>ΤΜΗΜΑ ΕΙΣΑΓΩΓΗΣ</a:t>
            </a:r>
            <a:br>
              <a:rPr lang="el-GR" b="1">
                <a:solidFill>
                  <a:srgbClr val="7B9899"/>
                </a:solidFill>
                <a:latin typeface="Calibri" pitchFamily="34" charset="0"/>
              </a:rPr>
            </a:br>
            <a:r>
              <a:rPr lang="el-GR" b="1">
                <a:solidFill>
                  <a:srgbClr val="C00000"/>
                </a:solidFill>
                <a:latin typeface="Calibri" pitchFamily="34" charset="0"/>
              </a:rPr>
              <a:t>Αντικειμενικοί Στόχοι</a:t>
            </a:r>
          </a:p>
        </p:txBody>
      </p:sp>
      <p:sp>
        <p:nvSpPr>
          <p:cNvPr id="18434" name="Slide Number Placeholder 5"/>
          <p:cNvSpPr>
            <a:spLocks noGrp="1"/>
          </p:cNvSpPr>
          <p:nvPr>
            <p:ph type="sldNum" sz="quarter" idx="12"/>
          </p:nvPr>
        </p:nvSpPr>
        <p:spPr>
          <a:xfrm>
            <a:off x="4362450" y="974725"/>
            <a:ext cx="457200" cy="493713"/>
          </a:xfrm>
        </p:spPr>
        <p:txBody>
          <a:bodyPr/>
          <a:lstStyle/>
          <a:p>
            <a:pPr>
              <a:defRPr/>
            </a:pPr>
            <a:fld id="{9E8CA9B4-7AEB-4597-A775-5641A3300DD0}" type="slidenum">
              <a:rPr lang="el-GR" sz="2000">
                <a:latin typeface="Calibri" pitchFamily="34" charset="0"/>
              </a:rPr>
              <a:pPr>
                <a:defRPr/>
              </a:pPr>
              <a:t>4</a:t>
            </a:fld>
            <a:endParaRPr lang="el-GR" sz="2000">
              <a:latin typeface="Calibri" pitchFamily="34" charset="0"/>
            </a:endParaRPr>
          </a:p>
        </p:txBody>
      </p:sp>
      <p:sp>
        <p:nvSpPr>
          <p:cNvPr id="28676" name="Rectangle 3"/>
          <p:cNvSpPr>
            <a:spLocks noGrp="1" noChangeArrowheads="1"/>
          </p:cNvSpPr>
          <p:nvPr>
            <p:ph sz="quarter" idx="1"/>
          </p:nvPr>
        </p:nvSpPr>
        <p:spPr>
          <a:xfrm>
            <a:off x="76200" y="1341438"/>
            <a:ext cx="8991600" cy="5516562"/>
          </a:xfrm>
        </p:spPr>
        <p:txBody>
          <a:bodyPr/>
          <a:lstStyle/>
          <a:p>
            <a:pPr marL="292100" indent="-292100" eaLnBrk="1" hangingPunct="1">
              <a:spcBef>
                <a:spcPts val="0"/>
              </a:spcBef>
              <a:defRPr/>
            </a:pPr>
            <a:r>
              <a:rPr lang="el-GR" sz="2000" b="1" dirty="0">
                <a:solidFill>
                  <a:srgbClr val="C00000"/>
                </a:solidFill>
                <a:latin typeface="Calibri" pitchFamily="34" charset="0"/>
              </a:rPr>
              <a:t>Αντικειμενικοί Στόχοι</a:t>
            </a:r>
            <a:r>
              <a:rPr lang="el-GR" sz="2000" dirty="0">
                <a:latin typeface="Calibri" pitchFamily="34" charset="0"/>
              </a:rPr>
              <a:t>: Οι αντικειμενικοί στόχοι (</a:t>
            </a:r>
            <a:r>
              <a:rPr lang="en-US" sz="2000" dirty="0">
                <a:latin typeface="Calibri" pitchFamily="34" charset="0"/>
              </a:rPr>
              <a:t>Aims and Objectives) </a:t>
            </a:r>
            <a:r>
              <a:rPr lang="el-GR" sz="2000" dirty="0">
                <a:latin typeface="Calibri" pitchFamily="34" charset="0"/>
              </a:rPr>
              <a:t>της έρευνας αποτελούν συγκεκριμένους στόχους (συνήθως μετρήσιμους) που πρέπει να επιτευχθούν για να επιτευχθεί ο σκοπός της έρευνας, ή εναλλακτικά, για να απαντηθούν οι ερευνητικές ερωτήσεις της έρευνας.</a:t>
            </a:r>
            <a:endParaRPr lang="el-GR" sz="2000" b="1" dirty="0">
              <a:solidFill>
                <a:schemeClr val="hlink"/>
              </a:solidFill>
              <a:latin typeface="Calibri" pitchFamily="34" charset="0"/>
            </a:endParaRPr>
          </a:p>
          <a:p>
            <a:pPr marL="292100" indent="-292100" eaLnBrk="1" hangingPunct="1">
              <a:defRPr/>
            </a:pPr>
            <a:r>
              <a:rPr lang="el-GR" sz="2000" b="1" dirty="0">
                <a:solidFill>
                  <a:srgbClr val="00B050"/>
                </a:solidFill>
                <a:latin typeface="Calibri" pitchFamily="34" charset="0"/>
              </a:rPr>
              <a:t>Παράδειγμα</a:t>
            </a:r>
            <a:r>
              <a:rPr lang="el-GR" sz="2000" dirty="0">
                <a:latin typeface="Calibri" pitchFamily="34" charset="0"/>
              </a:rPr>
              <a:t>:</a:t>
            </a:r>
          </a:p>
          <a:p>
            <a:pPr marL="487362" indent="-279400" algn="just" eaLnBrk="1" hangingPunct="1">
              <a:spcBef>
                <a:spcPts val="0"/>
              </a:spcBef>
              <a:buFont typeface="Wingdings" pitchFamily="2" charset="2"/>
              <a:buAutoNum type="arabicPeriod"/>
              <a:defRPr/>
            </a:pPr>
            <a:r>
              <a:rPr lang="el-GR" sz="2000" dirty="0">
                <a:latin typeface="Calibri" pitchFamily="34" charset="0"/>
              </a:rPr>
              <a:t>(Συγκέντρωση στοιχείων που υποδεικνύουν):</a:t>
            </a:r>
          </a:p>
          <a:p>
            <a:pPr lvl="1" indent="-190500" algn="just" eaLnBrk="1" hangingPunct="1">
              <a:spcBef>
                <a:spcPts val="0"/>
              </a:spcBef>
              <a:buFont typeface="Wingdings" pitchFamily="2" charset="2"/>
              <a:buChar char="Ø"/>
              <a:defRPr/>
            </a:pPr>
            <a:r>
              <a:rPr lang="el-GR" sz="2000" dirty="0">
                <a:latin typeface="Calibri" pitchFamily="34" charset="0"/>
              </a:rPr>
              <a:t>Τις Πολιτικές της ΔΑΠ που ακολουθούνται στην ελληνική μεταποίηση.</a:t>
            </a:r>
          </a:p>
          <a:p>
            <a:pPr lvl="1" indent="-190500" algn="just" eaLnBrk="1" hangingPunct="1">
              <a:spcBef>
                <a:spcPts val="0"/>
              </a:spcBef>
              <a:buFont typeface="Wingdings" pitchFamily="2" charset="2"/>
              <a:buChar char="Ø"/>
              <a:defRPr/>
            </a:pPr>
            <a:r>
              <a:rPr lang="el-GR" sz="2000" dirty="0">
                <a:latin typeface="Calibri" pitchFamily="34" charset="0"/>
              </a:rPr>
              <a:t>Τα ενδιάμεσα αποτελέσματα των Πολιτικών της ΔΑΠ που ακολουθούνται στην ελληνική μεταποίηση.</a:t>
            </a:r>
          </a:p>
          <a:p>
            <a:pPr lvl="1" indent="-190500" algn="just" eaLnBrk="1" hangingPunct="1">
              <a:spcBef>
                <a:spcPts val="0"/>
              </a:spcBef>
              <a:buFont typeface="Wingdings" pitchFamily="2" charset="2"/>
              <a:buChar char="Ø"/>
              <a:defRPr/>
            </a:pPr>
            <a:r>
              <a:rPr lang="el-GR" sz="2000" dirty="0">
                <a:latin typeface="Calibri" pitchFamily="34" charset="0"/>
              </a:rPr>
              <a:t>Τις Στρατηγικές που ακολουθούν οι επιχειρήσεις στην ελληνική μεταποίηση.</a:t>
            </a:r>
          </a:p>
          <a:p>
            <a:pPr lvl="1" indent="-190500" algn="just" eaLnBrk="1" hangingPunct="1">
              <a:spcBef>
                <a:spcPts val="0"/>
              </a:spcBef>
              <a:buFont typeface="Wingdings" pitchFamily="2" charset="2"/>
              <a:buChar char="Ø"/>
              <a:defRPr/>
            </a:pPr>
            <a:r>
              <a:rPr lang="el-GR" sz="2000" dirty="0">
                <a:latin typeface="Calibri" pitchFamily="34" charset="0"/>
              </a:rPr>
              <a:t>Τις πληροφορίες που χρησιμοποιούνται από τις επιχειρήσεις για να περιγράψουν την επίδοσή τους στην ελληνική μεταποίηση.</a:t>
            </a:r>
          </a:p>
          <a:p>
            <a:pPr marL="487362" indent="-279400" algn="just" eaLnBrk="1" hangingPunct="1">
              <a:spcBef>
                <a:spcPts val="0"/>
              </a:spcBef>
              <a:buFont typeface="Wingdings" pitchFamily="2" charset="2"/>
              <a:buAutoNum type="arabicPeriod"/>
              <a:defRPr/>
            </a:pPr>
            <a:r>
              <a:rPr lang="el-GR" sz="2000" dirty="0">
                <a:latin typeface="Calibri" pitchFamily="34" charset="0"/>
              </a:rPr>
              <a:t>Εύρεση συνδυασμών διαφόρων Πολιτικών της ΔΑΠ και αντιστοίχησή τους με συνδυασμούς επιδόσεων των επιχειρήσεων στην ελληνική μεταποίηση.</a:t>
            </a:r>
          </a:p>
          <a:p>
            <a:pPr marL="487362" indent="-279400" algn="just" eaLnBrk="1" hangingPunct="1">
              <a:spcBef>
                <a:spcPts val="0"/>
              </a:spcBef>
              <a:buFont typeface="Wingdings" pitchFamily="2" charset="2"/>
              <a:buAutoNum type="arabicPeriod"/>
              <a:defRPr/>
            </a:pPr>
            <a:r>
              <a:rPr lang="el-GR" sz="2000" dirty="0">
                <a:latin typeface="Calibri" pitchFamily="34" charset="0"/>
              </a:rPr>
              <a:t>Εύρεση συνδυασμών διαφόρων Πολιτικών της ΔΑΠ και Στρατηγικών των Επιχειρήσεων και αντιστοίχησή τους με συνδυασμούς επιδόσεων των επιχειρήσεων στην ελληνική μεταποίηση</a:t>
            </a:r>
            <a:r>
              <a:rPr lang="el-GR" sz="2500" dirty="0">
                <a:latin typeface="Calibri" pitchFamily="34" charset="0"/>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l-GR" b="1" dirty="0">
                <a:solidFill>
                  <a:srgbClr val="7B9899"/>
                </a:solidFill>
                <a:latin typeface="Calibri" pitchFamily="34" charset="0"/>
              </a:rPr>
              <a:t>ΤΜΗΜΑ ΣΥΜΠΕΡΑΣΜΑΤΩΝ</a:t>
            </a:r>
            <a:endParaRPr lang="el-GR" dirty="0"/>
          </a:p>
        </p:txBody>
      </p:sp>
      <p:sp>
        <p:nvSpPr>
          <p:cNvPr id="53251" name="Content Placeholder 2"/>
          <p:cNvSpPr>
            <a:spLocks noGrp="1"/>
          </p:cNvSpPr>
          <p:nvPr>
            <p:ph sz="quarter" idx="1"/>
          </p:nvPr>
        </p:nvSpPr>
        <p:spPr>
          <a:xfrm>
            <a:off x="0" y="1341438"/>
            <a:ext cx="9144000" cy="5516562"/>
          </a:xfrm>
        </p:spPr>
        <p:txBody>
          <a:bodyPr/>
          <a:lstStyle/>
          <a:p>
            <a:r>
              <a:rPr lang="el-GR" sz="2400" b="1">
                <a:solidFill>
                  <a:srgbClr val="C00000"/>
                </a:solidFill>
                <a:latin typeface="Calibri" pitchFamily="34" charset="0"/>
              </a:rPr>
              <a:t>Περιληπτική παρουσίαση των συμπερασμάτων από τη βιβλιογραφική ανασκόπηση</a:t>
            </a:r>
            <a:r>
              <a:rPr lang="el-GR" sz="2400">
                <a:latin typeface="Calibri" pitchFamily="34" charset="0"/>
              </a:rPr>
              <a:t>: Συνοψίζονται τα κενά που εντοπίστηκαν από τη βιβλιογραφική ανασκόπηση.</a:t>
            </a:r>
          </a:p>
          <a:p>
            <a:r>
              <a:rPr lang="el-GR" sz="2400" b="1">
                <a:solidFill>
                  <a:srgbClr val="C00000"/>
                </a:solidFill>
                <a:latin typeface="Calibri" pitchFamily="34" charset="0"/>
              </a:rPr>
              <a:t>Περιληπτική παρουσίαση του πλαισίου έρευνας</a:t>
            </a:r>
            <a:r>
              <a:rPr lang="el-GR" sz="2400">
                <a:latin typeface="Calibri" pitchFamily="34" charset="0"/>
              </a:rPr>
              <a:t>: Συνοψίζεται το ερευνητικό πλαίσιο που ακολουθήθηκε στην έρευνα.</a:t>
            </a:r>
          </a:p>
          <a:p>
            <a:r>
              <a:rPr lang="el-GR" sz="2400" b="1">
                <a:solidFill>
                  <a:srgbClr val="C00000"/>
                </a:solidFill>
                <a:latin typeface="Calibri" pitchFamily="34" charset="0"/>
              </a:rPr>
              <a:t>Βασικά ευρήματα</a:t>
            </a:r>
            <a:r>
              <a:rPr lang="el-GR" sz="2400">
                <a:solidFill>
                  <a:srgbClr val="C00000"/>
                </a:solidFill>
                <a:latin typeface="Calibri" pitchFamily="34" charset="0"/>
              </a:rPr>
              <a:t> </a:t>
            </a:r>
            <a:r>
              <a:rPr lang="el-GR" sz="2400">
                <a:latin typeface="Calibri" pitchFamily="34" charset="0"/>
              </a:rPr>
              <a:t>(</a:t>
            </a:r>
            <a:r>
              <a:rPr lang="en-US" sz="2400">
                <a:latin typeface="Calibri" pitchFamily="34" charset="0"/>
              </a:rPr>
              <a:t>Major Findings</a:t>
            </a:r>
            <a:r>
              <a:rPr lang="el-GR" sz="2400">
                <a:latin typeface="Calibri" pitchFamily="34" charset="0"/>
              </a:rPr>
              <a:t>): Παρουσιάζονται κριτικά τα ευρήματα - συμπεράσματα που προέκυψαν από την έρευνα και τονίζεται η σημασία τους.</a:t>
            </a:r>
          </a:p>
          <a:p>
            <a:r>
              <a:rPr lang="el-GR" sz="2400" b="1">
                <a:solidFill>
                  <a:srgbClr val="C00000"/>
                </a:solidFill>
                <a:latin typeface="Calibri" pitchFamily="34" charset="0"/>
              </a:rPr>
              <a:t>Συμβολή της έρευνας</a:t>
            </a:r>
            <a:r>
              <a:rPr lang="el-GR" sz="2400">
                <a:solidFill>
                  <a:srgbClr val="C00000"/>
                </a:solidFill>
                <a:latin typeface="Calibri" pitchFamily="34" charset="0"/>
              </a:rPr>
              <a:t> </a:t>
            </a:r>
            <a:r>
              <a:rPr lang="el-GR" sz="2400">
                <a:latin typeface="Calibri" pitchFamily="34" charset="0"/>
              </a:rPr>
              <a:t>(</a:t>
            </a:r>
            <a:r>
              <a:rPr lang="en-US" sz="2400">
                <a:latin typeface="Calibri" pitchFamily="34" charset="0"/>
              </a:rPr>
              <a:t>Research Contribution</a:t>
            </a:r>
            <a:r>
              <a:rPr lang="el-GR" sz="2400">
                <a:latin typeface="Calibri" pitchFamily="34" charset="0"/>
              </a:rPr>
              <a:t>):  Παρουσιάζεται που συμβάλει η έρευνα  στη σχετική επιστήμη, και ποια είναι τα κενά της βιβλιογραφίας που κάλυψε.</a:t>
            </a:r>
          </a:p>
          <a:p>
            <a:r>
              <a:rPr lang="el-GR" sz="2400" b="1">
                <a:solidFill>
                  <a:srgbClr val="C00000"/>
                </a:solidFill>
                <a:latin typeface="Calibri" pitchFamily="34" charset="0"/>
              </a:rPr>
              <a:t>Προτάσεις για παραπέρα έρευνα </a:t>
            </a:r>
            <a:r>
              <a:rPr lang="el-GR" sz="2400">
                <a:latin typeface="Calibri" pitchFamily="34" charset="0"/>
              </a:rPr>
              <a:t>(</a:t>
            </a:r>
            <a:r>
              <a:rPr lang="en-US" sz="2400">
                <a:latin typeface="Calibri" pitchFamily="34" charset="0"/>
              </a:rPr>
              <a:t>Proposals for Further Research</a:t>
            </a:r>
            <a:r>
              <a:rPr lang="el-GR" sz="2400">
                <a:latin typeface="Calibri" pitchFamily="34" charset="0"/>
              </a:rPr>
              <a:t>):</a:t>
            </a:r>
            <a:r>
              <a:rPr lang="en-US" sz="2400">
                <a:latin typeface="Calibri" pitchFamily="34" charset="0"/>
              </a:rPr>
              <a:t> </a:t>
            </a:r>
            <a:r>
              <a:rPr lang="el-GR" sz="2400">
                <a:latin typeface="Calibri" pitchFamily="34" charset="0"/>
              </a:rPr>
              <a:t>Σημειώνονται  προτάσεις για παραπέρα έρευνα και αιτιολογείται το γιατί.</a:t>
            </a:r>
          </a:p>
          <a:p>
            <a:endParaRPr lang="el-GR" sz="2400">
              <a:latin typeface="Calibri" pitchFamily="34" charset="0"/>
            </a:endParaRPr>
          </a:p>
        </p:txBody>
      </p:sp>
      <p:sp>
        <p:nvSpPr>
          <p:cNvPr id="4" name="Slide Number Placeholder 3"/>
          <p:cNvSpPr>
            <a:spLocks noGrp="1"/>
          </p:cNvSpPr>
          <p:nvPr>
            <p:ph type="sldNum" sz="quarter" idx="12"/>
          </p:nvPr>
        </p:nvSpPr>
        <p:spPr/>
        <p:txBody>
          <a:bodyPr/>
          <a:lstStyle/>
          <a:p>
            <a:pPr>
              <a:defRPr/>
            </a:pPr>
            <a:fld id="{0DC2ABB7-C348-4426-BB45-2FA1C08F55FA}" type="slidenum">
              <a:rPr lang="el-GR" smtClean="0"/>
              <a:pPr>
                <a:defRPr/>
              </a:pPr>
              <a:t>40</a:t>
            </a:fld>
            <a:endParaRPr lang="el-G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l-GR" b="1">
                <a:solidFill>
                  <a:srgbClr val="7B9899"/>
                </a:solidFill>
                <a:latin typeface="Calibri" pitchFamily="34" charset="0"/>
              </a:rPr>
              <a:t>Βιβλιογραφία</a:t>
            </a:r>
          </a:p>
        </p:txBody>
      </p:sp>
      <p:sp>
        <p:nvSpPr>
          <p:cNvPr id="29698" name="Slide Number Placeholder 5"/>
          <p:cNvSpPr>
            <a:spLocks noGrp="1"/>
          </p:cNvSpPr>
          <p:nvPr>
            <p:ph type="sldNum" sz="quarter" idx="12"/>
          </p:nvPr>
        </p:nvSpPr>
        <p:spPr/>
        <p:txBody>
          <a:bodyPr/>
          <a:lstStyle/>
          <a:p>
            <a:pPr>
              <a:defRPr/>
            </a:pPr>
            <a:fld id="{93784B88-88AA-4BBE-9835-1561290781C3}" type="slidenum">
              <a:rPr lang="el-GR">
                <a:latin typeface="Calibri" pitchFamily="34" charset="0"/>
              </a:rPr>
              <a:pPr>
                <a:defRPr/>
              </a:pPr>
              <a:t>41</a:t>
            </a:fld>
            <a:endParaRPr lang="el-GR">
              <a:latin typeface="Calibri" pitchFamily="34" charset="0"/>
            </a:endParaRPr>
          </a:p>
        </p:txBody>
      </p:sp>
      <p:sp>
        <p:nvSpPr>
          <p:cNvPr id="54276" name="Text Box 338"/>
          <p:cNvSpPr txBox="1">
            <a:spLocks noChangeArrowheads="1"/>
          </p:cNvSpPr>
          <p:nvPr/>
        </p:nvSpPr>
        <p:spPr bwMode="auto">
          <a:xfrm>
            <a:off x="107950" y="1268413"/>
            <a:ext cx="9036050" cy="5170487"/>
          </a:xfrm>
          <a:prstGeom prst="rect">
            <a:avLst/>
          </a:prstGeom>
          <a:noFill/>
          <a:ln w="9525">
            <a:noFill/>
            <a:miter lim="800000"/>
            <a:headEnd/>
            <a:tailEnd/>
          </a:ln>
        </p:spPr>
        <p:txBody>
          <a:bodyPr>
            <a:spAutoFit/>
          </a:bodyPr>
          <a:lstStyle/>
          <a:p>
            <a:pPr marL="457200" indent="-457200">
              <a:buFontTx/>
              <a:buAutoNum type="arabicPeriod"/>
            </a:pPr>
            <a:r>
              <a:rPr lang="el-GR" sz="2200">
                <a:latin typeface="Calibri" pitchFamily="34" charset="0"/>
              </a:rPr>
              <a:t>Δημητριάδη, Ζ.Σ. (2000) </a:t>
            </a:r>
            <a:r>
              <a:rPr lang="el-GR" sz="2200" i="1">
                <a:latin typeface="Calibri" pitchFamily="34" charset="0"/>
              </a:rPr>
              <a:t>Μεθοδολογία Επιχειρηματικής Έρευνας. </a:t>
            </a:r>
            <a:r>
              <a:rPr lang="el-GR" sz="2200">
                <a:latin typeface="Calibri" pitchFamily="34" charset="0"/>
              </a:rPr>
              <a:t>Αθήνα: </a:t>
            </a:r>
            <a:r>
              <a:rPr lang="en-US" sz="2200" i="1">
                <a:latin typeface="Calibri" pitchFamily="34" charset="0"/>
              </a:rPr>
              <a:t>Interbooks.</a:t>
            </a:r>
            <a:endParaRPr lang="el-GR" sz="2200" i="1">
              <a:latin typeface="Calibri" pitchFamily="34" charset="0"/>
            </a:endParaRPr>
          </a:p>
          <a:p>
            <a:pPr marL="457200" indent="-457200">
              <a:buFontTx/>
              <a:buAutoNum type="arabicPeriod"/>
            </a:pPr>
            <a:r>
              <a:rPr lang="en-US" sz="2200">
                <a:latin typeface="Calibri" pitchFamily="34" charset="0"/>
              </a:rPr>
              <a:t>Emory, W.C. and Cooper, D.R. (1991) </a:t>
            </a:r>
            <a:r>
              <a:rPr lang="en-US" sz="2200" i="1">
                <a:latin typeface="Calibri" pitchFamily="34" charset="0"/>
              </a:rPr>
              <a:t>Business research methods. </a:t>
            </a:r>
            <a:r>
              <a:rPr lang="en-US" sz="2200">
                <a:latin typeface="Calibri" pitchFamily="34" charset="0"/>
              </a:rPr>
              <a:t>Homewood, Ill.: Irwin.</a:t>
            </a:r>
            <a:endParaRPr lang="el-GR" sz="2200">
              <a:latin typeface="Calibri" pitchFamily="34" charset="0"/>
            </a:endParaRPr>
          </a:p>
          <a:p>
            <a:pPr marL="457200" indent="-457200">
              <a:buFontTx/>
              <a:buAutoNum type="arabicPeriod"/>
            </a:pPr>
            <a:r>
              <a:rPr lang="en-US" sz="2200">
                <a:latin typeface="Calibri" pitchFamily="34" charset="0"/>
              </a:rPr>
              <a:t>Frankfort-Nachmias, C. and Nachmias, D. (1996) </a:t>
            </a:r>
            <a:r>
              <a:rPr lang="en-US" sz="2200" i="1">
                <a:latin typeface="Calibri" pitchFamily="34" charset="0"/>
              </a:rPr>
              <a:t>Research methods in the social sciences. </a:t>
            </a:r>
            <a:r>
              <a:rPr lang="en-US" sz="2200">
                <a:latin typeface="Calibri" pitchFamily="34" charset="0"/>
              </a:rPr>
              <a:t>5th ed. New York: St. Martin’s Press.</a:t>
            </a:r>
          </a:p>
          <a:p>
            <a:pPr marL="457200" indent="-457200">
              <a:buFontTx/>
              <a:buAutoNum type="arabicPeriod"/>
            </a:pPr>
            <a:r>
              <a:rPr lang="en-US" sz="2200">
                <a:latin typeface="Calibri" pitchFamily="34" charset="0"/>
              </a:rPr>
              <a:t>Jackson, W. (1995) </a:t>
            </a:r>
            <a:r>
              <a:rPr lang="en-US" sz="2200" i="1">
                <a:latin typeface="Calibri" pitchFamily="34" charset="0"/>
              </a:rPr>
              <a:t>Methods: Doing social research. </a:t>
            </a:r>
            <a:r>
              <a:rPr lang="en-US" sz="2200">
                <a:latin typeface="Calibri" pitchFamily="34" charset="0"/>
              </a:rPr>
              <a:t>Scarborough: Prentice Hall Canada.</a:t>
            </a:r>
          </a:p>
          <a:p>
            <a:pPr marL="457200" indent="-457200">
              <a:buFontTx/>
              <a:buAutoNum type="arabicPeriod"/>
            </a:pPr>
            <a:r>
              <a:rPr lang="en-US" sz="2200">
                <a:latin typeface="Calibri" pitchFamily="34" charset="0"/>
              </a:rPr>
              <a:t>Saunders, M., Lewis, P. and Thornhill, A. (2003) </a:t>
            </a:r>
            <a:r>
              <a:rPr lang="en-US" sz="2200" i="1">
                <a:latin typeface="Calibri" pitchFamily="34" charset="0"/>
              </a:rPr>
              <a:t>Research methods for business students. </a:t>
            </a:r>
            <a:r>
              <a:rPr lang="en-US" sz="2200">
                <a:latin typeface="Calibri" pitchFamily="34" charset="0"/>
              </a:rPr>
              <a:t>3rd ed. Harlow: Prentice Hall.</a:t>
            </a:r>
            <a:endParaRPr lang="el-GR" sz="2200">
              <a:latin typeface="Calibri" pitchFamily="34" charset="0"/>
            </a:endParaRPr>
          </a:p>
          <a:p>
            <a:pPr marL="457200" indent="-457200">
              <a:buFontTx/>
              <a:buAutoNum type="arabicPeriod"/>
            </a:pPr>
            <a:r>
              <a:rPr lang="en-US" sz="2200">
                <a:latin typeface="Calibri" pitchFamily="34" charset="0"/>
              </a:rPr>
              <a:t>Sekaran, U. (1992) </a:t>
            </a:r>
            <a:r>
              <a:rPr lang="en-US" sz="2200" i="1">
                <a:latin typeface="Calibri" pitchFamily="34" charset="0"/>
              </a:rPr>
              <a:t>Research methods for business: A skill building approach.</a:t>
            </a:r>
            <a:r>
              <a:rPr lang="en-US" sz="2200">
                <a:latin typeface="Calibri" pitchFamily="34" charset="0"/>
              </a:rPr>
              <a:t> 2</a:t>
            </a:r>
            <a:r>
              <a:rPr lang="en-US" sz="2200" baseline="30000">
                <a:latin typeface="Calibri" pitchFamily="34" charset="0"/>
              </a:rPr>
              <a:t>nd</a:t>
            </a:r>
            <a:r>
              <a:rPr lang="en-US" sz="2200">
                <a:latin typeface="Calibri" pitchFamily="34" charset="0"/>
              </a:rPr>
              <a:t> ed. New York: John Wiley.</a:t>
            </a:r>
            <a:endParaRPr lang="el-GR" sz="2200">
              <a:latin typeface="Calibri" pitchFamily="34" charset="0"/>
            </a:endParaRPr>
          </a:p>
          <a:p>
            <a:pPr marL="457200" indent="-457200">
              <a:buFontTx/>
              <a:buAutoNum type="arabicPeriod"/>
            </a:pPr>
            <a:r>
              <a:rPr lang="en-US" sz="2200">
                <a:latin typeface="Calibri" pitchFamily="34" charset="0"/>
              </a:rPr>
              <a:t>SPSS INC. (2007) </a:t>
            </a:r>
            <a:r>
              <a:rPr lang="en-US" sz="2200" i="1">
                <a:latin typeface="Calibri" pitchFamily="34" charset="0"/>
              </a:rPr>
              <a:t>SPSS Base 16.0 User’s Guide</a:t>
            </a:r>
            <a:r>
              <a:rPr lang="en-US" sz="2200">
                <a:latin typeface="Calibri" pitchFamily="34" charset="0"/>
              </a:rPr>
              <a:t>. Chicago: SPSS Inc.</a:t>
            </a:r>
            <a:endParaRPr lang="el-GR" sz="2200">
              <a:latin typeface="Calibri" pitchFamily="34" charset="0"/>
            </a:endParaRPr>
          </a:p>
          <a:p>
            <a:pPr marL="457200" indent="-457200">
              <a:buFontTx/>
              <a:buAutoNum type="arabicPeriod"/>
            </a:pPr>
            <a:r>
              <a:rPr lang="el-GR" sz="2200">
                <a:latin typeface="Calibri" pitchFamily="34" charset="0"/>
              </a:rPr>
              <a:t>Ζαφειρόπουλος, Κ. (2005) </a:t>
            </a:r>
            <a:r>
              <a:rPr lang="el-GR" sz="2200" i="1">
                <a:latin typeface="Calibri" pitchFamily="34" charset="0"/>
              </a:rPr>
              <a:t>Πώς γίνεται μια επιστημονική εργασία; Επιστημονική έρευνα και συγγραφή εργασιών. </a:t>
            </a:r>
            <a:r>
              <a:rPr lang="el-GR" sz="2200">
                <a:latin typeface="Calibri" pitchFamily="34" charset="0"/>
              </a:rPr>
              <a:t>Αθήνα: Εκδόσεις Κριτική.</a:t>
            </a:r>
            <a:endParaRPr lang="en-US" sz="220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01625" y="228600"/>
            <a:ext cx="8534400" cy="968375"/>
          </a:xfrm>
        </p:spPr>
        <p:txBody>
          <a:bodyPr/>
          <a:lstStyle/>
          <a:p>
            <a:pPr eaLnBrk="1" hangingPunct="1"/>
            <a:r>
              <a:rPr lang="el-GR" b="1">
                <a:solidFill>
                  <a:srgbClr val="7B9899"/>
                </a:solidFill>
                <a:latin typeface="Calibri" pitchFamily="34" charset="0"/>
              </a:rPr>
              <a:t>ΤΜΗΜΑ ΕΙΣΑΓΩΓΗΣ</a:t>
            </a:r>
            <a:br>
              <a:rPr lang="el-GR" b="1">
                <a:solidFill>
                  <a:srgbClr val="7B9899"/>
                </a:solidFill>
                <a:latin typeface="Calibri" pitchFamily="34" charset="0"/>
              </a:rPr>
            </a:br>
            <a:r>
              <a:rPr lang="el-GR" b="1">
                <a:solidFill>
                  <a:srgbClr val="C00000"/>
                </a:solidFill>
                <a:latin typeface="Calibri" pitchFamily="34" charset="0"/>
              </a:rPr>
              <a:t>Σημαντικές Διαδικασίες</a:t>
            </a:r>
          </a:p>
        </p:txBody>
      </p:sp>
      <p:sp>
        <p:nvSpPr>
          <p:cNvPr id="19458" name="Slide Number Placeholder 5"/>
          <p:cNvSpPr>
            <a:spLocks noGrp="1"/>
          </p:cNvSpPr>
          <p:nvPr>
            <p:ph type="sldNum" sz="quarter" idx="12"/>
          </p:nvPr>
        </p:nvSpPr>
        <p:spPr/>
        <p:txBody>
          <a:bodyPr/>
          <a:lstStyle/>
          <a:p>
            <a:pPr>
              <a:defRPr/>
            </a:pPr>
            <a:fld id="{73B55850-E6F7-44DB-B14A-3A497D7600DD}" type="slidenum">
              <a:rPr lang="el-GR" sz="2000">
                <a:latin typeface="Calibri" pitchFamily="34" charset="0"/>
              </a:rPr>
              <a:pPr>
                <a:defRPr/>
              </a:pPr>
              <a:t>5</a:t>
            </a:fld>
            <a:endParaRPr lang="el-GR" sz="2000">
              <a:latin typeface="Calibri" pitchFamily="34" charset="0"/>
            </a:endParaRPr>
          </a:p>
        </p:txBody>
      </p:sp>
      <p:sp>
        <p:nvSpPr>
          <p:cNvPr id="26628" name="Rectangle 3"/>
          <p:cNvSpPr>
            <a:spLocks noGrp="1" noChangeArrowheads="1"/>
          </p:cNvSpPr>
          <p:nvPr>
            <p:ph sz="quarter" idx="1"/>
          </p:nvPr>
        </p:nvSpPr>
        <p:spPr>
          <a:xfrm>
            <a:off x="152400" y="1412875"/>
            <a:ext cx="8802688" cy="5292725"/>
          </a:xfrm>
        </p:spPr>
        <p:txBody>
          <a:bodyPr/>
          <a:lstStyle/>
          <a:p>
            <a:pPr marL="266700" indent="-266700" eaLnBrk="1" hangingPunct="1"/>
            <a:r>
              <a:rPr lang="el-GR" sz="2100" b="1">
                <a:solidFill>
                  <a:srgbClr val="C00000"/>
                </a:solidFill>
                <a:latin typeface="Calibri" pitchFamily="34" charset="0"/>
              </a:rPr>
              <a:t>Διαδικασίες</a:t>
            </a:r>
            <a:r>
              <a:rPr lang="el-GR" sz="2100">
                <a:latin typeface="Calibri" pitchFamily="34" charset="0"/>
              </a:rPr>
              <a:t>: Οι σημαντικές διαδικασίες </a:t>
            </a:r>
            <a:r>
              <a:rPr lang="en-US" sz="2100">
                <a:latin typeface="Calibri" pitchFamily="34" charset="0"/>
              </a:rPr>
              <a:t>(Processes) </a:t>
            </a:r>
            <a:r>
              <a:rPr lang="el-GR" sz="2100">
                <a:latin typeface="Calibri" pitchFamily="34" charset="0"/>
              </a:rPr>
              <a:t>είναι αυτές που προκύπτουν από την ανασκόπηση της βιβλιογραφίας και η συνοπτική παρουσίασή τους είναι απαραίτητη για την καλύτερη κατανόηση των ερευνητικών ερωτήσεων.</a:t>
            </a:r>
          </a:p>
          <a:p>
            <a:pPr marL="266700" indent="-266700" eaLnBrk="1" hangingPunct="1"/>
            <a:r>
              <a:rPr lang="el-GR" sz="2100" b="1">
                <a:solidFill>
                  <a:srgbClr val="00B050"/>
                </a:solidFill>
                <a:latin typeface="Calibri" pitchFamily="34" charset="0"/>
              </a:rPr>
              <a:t>Παράδειγμα</a:t>
            </a:r>
            <a:r>
              <a:rPr lang="el-GR" sz="2100">
                <a:latin typeface="Calibri" pitchFamily="34" charset="0"/>
              </a:rPr>
              <a:t>:</a:t>
            </a:r>
          </a:p>
          <a:p>
            <a:pPr marL="266700" indent="-266700" eaLnBrk="1" hangingPunct="1">
              <a:buFont typeface="Wingdings" pitchFamily="2" charset="2"/>
              <a:buAutoNum type="arabicPeriod"/>
            </a:pPr>
            <a:r>
              <a:rPr lang="el-GR" sz="2100">
                <a:latin typeface="Calibri" pitchFamily="34" charset="0"/>
              </a:rPr>
              <a:t>Η διαδικασία που περιγράφει το ονομαζόμενο ‘</a:t>
            </a:r>
            <a:r>
              <a:rPr lang="el-GR" sz="2100" b="1" i="1">
                <a:solidFill>
                  <a:srgbClr val="0070C0"/>
                </a:solidFill>
                <a:latin typeface="Calibri" pitchFamily="34" charset="0"/>
              </a:rPr>
              <a:t>καθολικό υπόδειγμα</a:t>
            </a:r>
            <a:r>
              <a:rPr lang="el-GR" sz="2100">
                <a:latin typeface="Calibri" pitchFamily="34" charset="0"/>
              </a:rPr>
              <a:t>’ </a:t>
            </a:r>
            <a:r>
              <a:rPr lang="en-US" sz="2100">
                <a:latin typeface="Calibri" pitchFamily="34" charset="0"/>
              </a:rPr>
              <a:t>(Universalistic</a:t>
            </a:r>
            <a:r>
              <a:rPr lang="el-GR" sz="2100">
                <a:latin typeface="Calibri" pitchFamily="34" charset="0"/>
              </a:rPr>
              <a:t> </a:t>
            </a:r>
            <a:r>
              <a:rPr lang="en-US" sz="2100">
                <a:latin typeface="Calibri" pitchFamily="34" charset="0"/>
              </a:rPr>
              <a:t>Model)</a:t>
            </a:r>
            <a:r>
              <a:rPr lang="el-GR" sz="2100">
                <a:latin typeface="Calibri" pitchFamily="34" charset="0"/>
              </a:rPr>
              <a:t> εφαρμόζεται σε όλες τις καταστάσεις. Για παράδειγμα, αναφέρεται σε περιπτώσεις όπου οι στρατηγικές της επιχείρησης και οι πολιτικές της ΔΑΠ είναι αμοιβαία ανεξάρτητες ως προς τον προσδιορισμό της επίδοσης της επιχείρησης.</a:t>
            </a:r>
          </a:p>
          <a:p>
            <a:pPr marL="266700" indent="-266700" eaLnBrk="1" hangingPunct="1">
              <a:buFont typeface="Wingdings" pitchFamily="2" charset="2"/>
              <a:buAutoNum type="arabicPeriod"/>
            </a:pPr>
            <a:r>
              <a:rPr lang="el-GR" sz="2100">
                <a:latin typeface="Calibri" pitchFamily="34" charset="0"/>
              </a:rPr>
              <a:t>Η διαδικασία που περιγράφει το ονομαζόμενο ‘</a:t>
            </a:r>
            <a:r>
              <a:rPr lang="el-GR" sz="2100" b="1" i="1">
                <a:solidFill>
                  <a:srgbClr val="0070C0"/>
                </a:solidFill>
                <a:latin typeface="Calibri" pitchFamily="34" charset="0"/>
              </a:rPr>
              <a:t>ενδεχομενικό υπόδειγμα</a:t>
            </a:r>
            <a:r>
              <a:rPr lang="el-GR" sz="2100">
                <a:latin typeface="Calibri" pitchFamily="34" charset="0"/>
              </a:rPr>
              <a:t>’ </a:t>
            </a:r>
            <a:r>
              <a:rPr lang="en-US" sz="2100">
                <a:latin typeface="Calibri" pitchFamily="34" charset="0"/>
              </a:rPr>
              <a:t>(Contingency</a:t>
            </a:r>
            <a:r>
              <a:rPr lang="el-GR" sz="2100">
                <a:latin typeface="Calibri" pitchFamily="34" charset="0"/>
              </a:rPr>
              <a:t> </a:t>
            </a:r>
            <a:r>
              <a:rPr lang="en-US" sz="2100">
                <a:latin typeface="Calibri" pitchFamily="34" charset="0"/>
              </a:rPr>
              <a:t>Model)</a:t>
            </a:r>
            <a:r>
              <a:rPr lang="el-GR" sz="2100">
                <a:latin typeface="Calibri" pitchFamily="34" charset="0"/>
              </a:rPr>
              <a:t> εξαρτάται από τις καταστάσεις στις οποίες αναφέρεται. Για παράδειγμα, αναφέρεται σε περιπτώσεις όπου οι στρατηγικές της επιχείρησης ακολουθούνται από τις πολιτικές της ΔΑΠ ως προς τον προσδιορισμό της επίδοσης της επιχείρησης.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115888"/>
            <a:ext cx="9144000" cy="1081087"/>
          </a:xfrm>
        </p:spPr>
        <p:txBody>
          <a:bodyPr/>
          <a:lstStyle/>
          <a:p>
            <a:pPr eaLnBrk="1" hangingPunct="1"/>
            <a:r>
              <a:rPr lang="el-GR" b="1">
                <a:solidFill>
                  <a:srgbClr val="7B9899"/>
                </a:solidFill>
                <a:latin typeface="Calibri" pitchFamily="34" charset="0"/>
              </a:rPr>
              <a:t>ΤΜΗΜΑ ΒΙΒΛΙΟΓΡΑΦΙΚΗΣ ΑΝΑΣΚΟΠΗΣΗΣ</a:t>
            </a:r>
            <a:br>
              <a:rPr lang="el-GR" b="1">
                <a:solidFill>
                  <a:srgbClr val="7B9899"/>
                </a:solidFill>
                <a:latin typeface="Calibri" pitchFamily="34" charset="0"/>
              </a:rPr>
            </a:br>
            <a:r>
              <a:rPr lang="el-GR" b="1">
                <a:solidFill>
                  <a:srgbClr val="C00000"/>
                </a:solidFill>
                <a:latin typeface="Calibri" pitchFamily="34" charset="0"/>
              </a:rPr>
              <a:t>Βιβλιογραφική Ανασκόπηση</a:t>
            </a:r>
          </a:p>
        </p:txBody>
      </p:sp>
      <p:sp>
        <p:nvSpPr>
          <p:cNvPr id="20482" name="Slide Number Placeholder 5"/>
          <p:cNvSpPr>
            <a:spLocks noGrp="1"/>
          </p:cNvSpPr>
          <p:nvPr>
            <p:ph type="sldNum" sz="quarter" idx="12"/>
          </p:nvPr>
        </p:nvSpPr>
        <p:spPr/>
        <p:txBody>
          <a:bodyPr/>
          <a:lstStyle/>
          <a:p>
            <a:pPr>
              <a:defRPr/>
            </a:pPr>
            <a:fld id="{7DD66FF9-E6DF-4891-A935-FB1EF21BDE97}" type="slidenum">
              <a:rPr lang="el-GR">
                <a:latin typeface="Calibri" pitchFamily="34" charset="0"/>
              </a:rPr>
              <a:pPr>
                <a:defRPr/>
              </a:pPr>
              <a:t>6</a:t>
            </a:fld>
            <a:endParaRPr lang="el-GR">
              <a:latin typeface="Calibri" pitchFamily="34" charset="0"/>
            </a:endParaRPr>
          </a:p>
        </p:txBody>
      </p:sp>
      <p:sp>
        <p:nvSpPr>
          <p:cNvPr id="27652" name="Rectangle 3"/>
          <p:cNvSpPr>
            <a:spLocks noGrp="1" noChangeArrowheads="1"/>
          </p:cNvSpPr>
          <p:nvPr>
            <p:ph sz="quarter" idx="1"/>
          </p:nvPr>
        </p:nvSpPr>
        <p:spPr>
          <a:xfrm>
            <a:off x="0" y="1341438"/>
            <a:ext cx="9036050" cy="5364162"/>
          </a:xfrm>
        </p:spPr>
        <p:txBody>
          <a:bodyPr/>
          <a:lstStyle/>
          <a:p>
            <a:pPr marL="381000" indent="-381000" eaLnBrk="1" hangingPunct="1">
              <a:lnSpc>
                <a:spcPct val="90000"/>
              </a:lnSpc>
            </a:pPr>
            <a:r>
              <a:rPr lang="el-GR" sz="2100" b="1">
                <a:solidFill>
                  <a:srgbClr val="C00000"/>
                </a:solidFill>
                <a:latin typeface="Calibri" pitchFamily="34" charset="0"/>
              </a:rPr>
              <a:t>Βιβλιογραφική Ανασκόπηση</a:t>
            </a:r>
            <a:r>
              <a:rPr lang="el-GR" sz="2100">
                <a:latin typeface="Calibri" pitchFamily="34" charset="0"/>
              </a:rPr>
              <a:t>: Η βιβλιογραφική ανασκόπηση </a:t>
            </a:r>
            <a:r>
              <a:rPr lang="en-US" sz="2100">
                <a:latin typeface="Calibri" pitchFamily="34" charset="0"/>
              </a:rPr>
              <a:t>(Literature Review) </a:t>
            </a:r>
            <a:r>
              <a:rPr lang="el-GR" sz="2100">
                <a:latin typeface="Calibri" pitchFamily="34" charset="0"/>
              </a:rPr>
              <a:t>επικεντρώνεται σε κριτική ανάλυση και σύνθεση προηγηθέντων σχετικών ερευνών, και αποσκοπεί στην ανάπτυξη του ‘</a:t>
            </a:r>
            <a:r>
              <a:rPr lang="el-GR" sz="2100" b="1" i="1">
                <a:solidFill>
                  <a:srgbClr val="0070C0"/>
                </a:solidFill>
                <a:latin typeface="Calibri" pitchFamily="34" charset="0"/>
              </a:rPr>
              <a:t>θεωρητικού πλαισίου</a:t>
            </a:r>
            <a:r>
              <a:rPr lang="el-GR" sz="2100">
                <a:latin typeface="Calibri" pitchFamily="34" charset="0"/>
              </a:rPr>
              <a:t>’ της συγκεκριμένης έρευνας.</a:t>
            </a:r>
          </a:p>
          <a:p>
            <a:pPr marL="381000" indent="-381000" eaLnBrk="1" hangingPunct="1">
              <a:lnSpc>
                <a:spcPct val="90000"/>
              </a:lnSpc>
            </a:pPr>
            <a:r>
              <a:rPr lang="el-GR" sz="2100" b="1">
                <a:solidFill>
                  <a:srgbClr val="C00000"/>
                </a:solidFill>
                <a:latin typeface="Calibri" pitchFamily="34" charset="0"/>
              </a:rPr>
              <a:t>Κενά από τη βιβλιογραφική ανασκόπηση</a:t>
            </a:r>
            <a:r>
              <a:rPr lang="el-GR" sz="2100">
                <a:latin typeface="Calibri" pitchFamily="34" charset="0"/>
              </a:rPr>
              <a:t>: Η βιβλιογραφική ανασκόπηση πρέπει να καταλήγει σε σαφή κενά που εντοπίστηκαν από τη ‘</a:t>
            </a:r>
            <a:r>
              <a:rPr lang="el-GR" sz="2100" b="1" i="1">
                <a:solidFill>
                  <a:srgbClr val="0070C0"/>
                </a:solidFill>
                <a:latin typeface="Calibri" pitchFamily="34" charset="0"/>
              </a:rPr>
              <a:t>θεωρητική</a:t>
            </a:r>
            <a:r>
              <a:rPr lang="el-GR" sz="2100">
                <a:latin typeface="Calibri" pitchFamily="34" charset="0"/>
              </a:rPr>
              <a:t>’ και την ‘</a:t>
            </a:r>
            <a:r>
              <a:rPr lang="el-GR" sz="2100" b="1" i="1">
                <a:solidFill>
                  <a:srgbClr val="0070C0"/>
                </a:solidFill>
                <a:latin typeface="Calibri" pitchFamily="34" charset="0"/>
              </a:rPr>
              <a:t>εμπειρική</a:t>
            </a:r>
            <a:r>
              <a:rPr lang="el-GR" sz="2100">
                <a:latin typeface="Calibri" pitchFamily="34" charset="0"/>
              </a:rPr>
              <a:t>’ ανασκόπηση. </a:t>
            </a:r>
          </a:p>
          <a:p>
            <a:pPr marL="381000" indent="-381000" eaLnBrk="1" hangingPunct="1">
              <a:lnSpc>
                <a:spcPct val="90000"/>
              </a:lnSpc>
            </a:pPr>
            <a:endParaRPr lang="el-GR" sz="2100" b="1">
              <a:solidFill>
                <a:schemeClr val="hlink"/>
              </a:solidFill>
              <a:latin typeface="Calibri" pitchFamily="34" charset="0"/>
            </a:endParaRPr>
          </a:p>
          <a:p>
            <a:pPr marL="381000" indent="-381000" eaLnBrk="1" hangingPunct="1">
              <a:lnSpc>
                <a:spcPct val="90000"/>
              </a:lnSpc>
            </a:pPr>
            <a:r>
              <a:rPr lang="el-GR" sz="2100" b="1">
                <a:solidFill>
                  <a:srgbClr val="00B050"/>
                </a:solidFill>
                <a:latin typeface="Calibri" pitchFamily="34" charset="0"/>
              </a:rPr>
              <a:t>Παραδείγματα</a:t>
            </a:r>
            <a:r>
              <a:rPr lang="el-GR" sz="2100">
                <a:latin typeface="Calibri" pitchFamily="34" charset="0"/>
              </a:rPr>
              <a:t>:</a:t>
            </a:r>
          </a:p>
          <a:p>
            <a:pPr marL="381000" indent="-381000" eaLnBrk="1" hangingPunct="1">
              <a:lnSpc>
                <a:spcPct val="90000"/>
              </a:lnSpc>
              <a:buFont typeface="Wingdings" pitchFamily="2" charset="2"/>
              <a:buAutoNum type="arabicPeriod"/>
            </a:pPr>
            <a:r>
              <a:rPr lang="el-GR" sz="2100">
                <a:latin typeface="Calibri" pitchFamily="34" charset="0"/>
              </a:rPr>
              <a:t>Δεν υπάρχει συμφωνία μεταξύ των ερευνητών αναφορικά με το ‘</a:t>
            </a:r>
            <a:r>
              <a:rPr lang="el-GR" sz="2100" b="1" i="1">
                <a:solidFill>
                  <a:srgbClr val="0070C0"/>
                </a:solidFill>
                <a:latin typeface="Calibri" pitchFamily="34" charset="0"/>
              </a:rPr>
              <a:t>άριστο</a:t>
            </a:r>
            <a:r>
              <a:rPr lang="el-GR" sz="2100">
                <a:latin typeface="Calibri" pitchFamily="34" charset="0"/>
              </a:rPr>
              <a:t>’ σύνολο των πολιτικών της ΔΑΠ που ερμηνεύει τη σχέση μεταξύ πολιτικών της ΔΑΠ και επίδοσης της επιχείρησης.</a:t>
            </a:r>
          </a:p>
          <a:p>
            <a:pPr marL="381000" indent="-381000" eaLnBrk="1" hangingPunct="1">
              <a:lnSpc>
                <a:spcPct val="90000"/>
              </a:lnSpc>
              <a:buFont typeface="Wingdings" pitchFamily="2" charset="2"/>
              <a:buAutoNum type="arabicPeriod"/>
            </a:pPr>
            <a:r>
              <a:rPr lang="el-GR" sz="2100">
                <a:latin typeface="Calibri" pitchFamily="34" charset="0"/>
              </a:rPr>
              <a:t>Υπάρχουν κενά ως προς την ερμηνεία του ‘</a:t>
            </a:r>
            <a:r>
              <a:rPr lang="el-GR" sz="2100" b="1" i="1">
                <a:solidFill>
                  <a:srgbClr val="0070C0"/>
                </a:solidFill>
                <a:latin typeface="Calibri" pitchFamily="34" charset="0"/>
              </a:rPr>
              <a:t>μαύρου κουτιού</a:t>
            </a:r>
            <a:r>
              <a:rPr lang="el-GR" sz="2100">
                <a:latin typeface="Calibri" pitchFamily="34" charset="0"/>
              </a:rPr>
              <a:t>’, μέσω του οποίου οι πολιτικές της ΔΑΠ οδηγούν στην επίδοση της επιχείρησης, ή αλλιώς, δεν είναι απόλυτα σαφές ‘</a:t>
            </a:r>
            <a:r>
              <a:rPr lang="el-GR" sz="2100" b="1" i="1">
                <a:solidFill>
                  <a:srgbClr val="0070C0"/>
                </a:solidFill>
                <a:latin typeface="Calibri" pitchFamily="34" charset="0"/>
              </a:rPr>
              <a:t>ποια μεταβλητή προηγείται ποιας</a:t>
            </a:r>
            <a:r>
              <a:rPr lang="el-GR" sz="2100">
                <a:latin typeface="Calibri" pitchFamily="34" charset="0"/>
              </a:rPr>
              <a:t>’.</a:t>
            </a:r>
          </a:p>
          <a:p>
            <a:pPr marL="381000" indent="-381000" eaLnBrk="1" hangingPunct="1">
              <a:lnSpc>
                <a:spcPct val="90000"/>
              </a:lnSpc>
              <a:buFont typeface="Wingdings" pitchFamily="2" charset="2"/>
              <a:buAutoNum type="arabicPeriod"/>
            </a:pPr>
            <a:r>
              <a:rPr lang="el-GR" sz="2100">
                <a:latin typeface="Calibri" pitchFamily="34" charset="0"/>
              </a:rPr>
              <a:t>Υπάρχει ασυμφωνία αναφορικά με την καταλληλότητα χρήσης των ‘</a:t>
            </a:r>
            <a:r>
              <a:rPr lang="el-GR" sz="2100" b="1" i="1">
                <a:solidFill>
                  <a:srgbClr val="0070C0"/>
                </a:solidFill>
                <a:latin typeface="Calibri" pitchFamily="34" charset="0"/>
              </a:rPr>
              <a:t>πρακτικών</a:t>
            </a:r>
            <a:r>
              <a:rPr lang="el-GR" sz="2100">
                <a:latin typeface="Calibri" pitchFamily="34" charset="0"/>
              </a:rPr>
              <a:t>’, ‘</a:t>
            </a:r>
            <a:r>
              <a:rPr lang="el-GR" sz="2100" b="1" i="1">
                <a:solidFill>
                  <a:srgbClr val="0070C0"/>
                </a:solidFill>
                <a:latin typeface="Calibri" pitchFamily="34" charset="0"/>
              </a:rPr>
              <a:t>πολιτικών</a:t>
            </a:r>
            <a:r>
              <a:rPr lang="el-GR" sz="2100">
                <a:latin typeface="Calibri" pitchFamily="34" charset="0"/>
              </a:rPr>
              <a:t>’, ή ‘</a:t>
            </a:r>
            <a:r>
              <a:rPr lang="el-GR" sz="2100" b="1" i="1">
                <a:solidFill>
                  <a:srgbClr val="0070C0"/>
                </a:solidFill>
                <a:latin typeface="Calibri" pitchFamily="34" charset="0"/>
              </a:rPr>
              <a:t>συστημάτων</a:t>
            </a:r>
            <a:r>
              <a:rPr lang="el-GR" sz="2100">
                <a:latin typeface="Calibri" pitchFamily="34" charset="0"/>
              </a:rPr>
              <a:t>’ της ΔΑΠ.</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79388" y="228600"/>
            <a:ext cx="8785225" cy="968375"/>
          </a:xfrm>
        </p:spPr>
        <p:txBody>
          <a:bodyPr/>
          <a:lstStyle/>
          <a:p>
            <a:pPr eaLnBrk="1" hangingPunct="1"/>
            <a:r>
              <a:rPr lang="el-GR" b="1">
                <a:solidFill>
                  <a:srgbClr val="7B9899"/>
                </a:solidFill>
                <a:latin typeface="Calibri" pitchFamily="34" charset="0"/>
              </a:rPr>
              <a:t>ΤΜΗΜΑ ΒΙΒΛΙΟΓΡΑΦΙΚΗΣ ΑΝΑΣΚΟΠΗΣΗΣ </a:t>
            </a:r>
            <a:br>
              <a:rPr lang="el-GR" b="1">
                <a:solidFill>
                  <a:srgbClr val="7B9899"/>
                </a:solidFill>
                <a:latin typeface="Calibri" pitchFamily="34" charset="0"/>
              </a:rPr>
            </a:br>
            <a:r>
              <a:rPr lang="el-GR" b="1">
                <a:solidFill>
                  <a:srgbClr val="C00000"/>
                </a:solidFill>
                <a:latin typeface="Calibri" pitchFamily="34" charset="0"/>
              </a:rPr>
              <a:t>Θεωρητικό Πλαίσιο της Έρευνας</a:t>
            </a:r>
          </a:p>
        </p:txBody>
      </p:sp>
      <p:sp>
        <p:nvSpPr>
          <p:cNvPr id="21506" name="Slide Number Placeholder 5"/>
          <p:cNvSpPr>
            <a:spLocks noGrp="1"/>
          </p:cNvSpPr>
          <p:nvPr>
            <p:ph type="sldNum" sz="quarter" idx="12"/>
          </p:nvPr>
        </p:nvSpPr>
        <p:spPr/>
        <p:txBody>
          <a:bodyPr/>
          <a:lstStyle/>
          <a:p>
            <a:pPr>
              <a:defRPr/>
            </a:pPr>
            <a:fld id="{F4E378D2-0F30-4F1F-8D0C-A7B744C65237}" type="slidenum">
              <a:rPr lang="el-GR">
                <a:latin typeface="Calibri" pitchFamily="34" charset="0"/>
              </a:rPr>
              <a:pPr>
                <a:defRPr/>
              </a:pPr>
              <a:t>7</a:t>
            </a:fld>
            <a:endParaRPr lang="el-GR">
              <a:latin typeface="Calibri" pitchFamily="34" charset="0"/>
            </a:endParaRPr>
          </a:p>
        </p:txBody>
      </p:sp>
      <p:sp>
        <p:nvSpPr>
          <p:cNvPr id="28676" name="Rectangle 3"/>
          <p:cNvSpPr>
            <a:spLocks noGrp="1" noChangeArrowheads="1"/>
          </p:cNvSpPr>
          <p:nvPr>
            <p:ph sz="quarter" idx="1"/>
          </p:nvPr>
        </p:nvSpPr>
        <p:spPr>
          <a:xfrm>
            <a:off x="0" y="1268413"/>
            <a:ext cx="9144000" cy="5589587"/>
          </a:xfrm>
        </p:spPr>
        <p:txBody>
          <a:bodyPr/>
          <a:lstStyle/>
          <a:p>
            <a:pPr eaLnBrk="1" hangingPunct="1">
              <a:defRPr/>
            </a:pPr>
            <a:r>
              <a:rPr lang="el-GR" sz="2200" b="1" dirty="0">
                <a:solidFill>
                  <a:srgbClr val="C00000"/>
                </a:solidFill>
                <a:latin typeface="Calibri" pitchFamily="34" charset="0"/>
              </a:rPr>
              <a:t>Θεωρητικό Πλαίσιο της Έρευνας</a:t>
            </a:r>
            <a:r>
              <a:rPr lang="el-GR" sz="2200" dirty="0">
                <a:latin typeface="Calibri" pitchFamily="34" charset="0"/>
              </a:rPr>
              <a:t>: Έχοντας αφετηρία τη βιβλιογραφική ανασκόπηση και τα κενά που εντοπίστηκαν σ’ αυτή, το θεωρητικό πλαίσιο της έρευνας </a:t>
            </a:r>
            <a:r>
              <a:rPr lang="en-US" sz="2200" dirty="0">
                <a:latin typeface="Calibri" pitchFamily="34" charset="0"/>
              </a:rPr>
              <a:t>(Theoretical </a:t>
            </a:r>
            <a:r>
              <a:rPr lang="el-GR" sz="2200" dirty="0">
                <a:latin typeface="Calibri" pitchFamily="34" charset="0"/>
              </a:rPr>
              <a:t>ή </a:t>
            </a:r>
            <a:r>
              <a:rPr lang="en-US" sz="2200" dirty="0">
                <a:latin typeface="Calibri" pitchFamily="34" charset="0"/>
              </a:rPr>
              <a:t>Conceptual Framework) </a:t>
            </a:r>
            <a:r>
              <a:rPr lang="el-GR" sz="2200" dirty="0">
                <a:latin typeface="Calibri" pitchFamily="34" charset="0"/>
              </a:rPr>
              <a:t>αποσκοπεί στην ανάπτυξη της θεωρίας (</a:t>
            </a:r>
            <a:r>
              <a:rPr lang="en-US" sz="2200" dirty="0">
                <a:latin typeface="Calibri" pitchFamily="34" charset="0"/>
              </a:rPr>
              <a:t>Theory) </a:t>
            </a:r>
            <a:r>
              <a:rPr lang="el-GR" sz="2200" dirty="0">
                <a:latin typeface="Calibri" pitchFamily="34" charset="0"/>
              </a:rPr>
              <a:t>και/ή του υποδείγματος </a:t>
            </a:r>
            <a:r>
              <a:rPr lang="en-US" sz="2200" dirty="0">
                <a:latin typeface="Calibri" pitchFamily="34" charset="0"/>
              </a:rPr>
              <a:t>(Model) </a:t>
            </a:r>
            <a:r>
              <a:rPr lang="el-GR" sz="2200" dirty="0">
                <a:latin typeface="Calibri" pitchFamily="34" charset="0"/>
              </a:rPr>
              <a:t>που προτείνεται στη συγκεκριμένη έρευνα.</a:t>
            </a:r>
            <a:endParaRPr lang="el-GR" sz="2200" b="1" dirty="0">
              <a:solidFill>
                <a:schemeClr val="hlink"/>
              </a:solidFill>
              <a:latin typeface="Calibri" pitchFamily="34" charset="0"/>
            </a:endParaRPr>
          </a:p>
          <a:p>
            <a:pPr eaLnBrk="1" hangingPunct="1">
              <a:defRPr/>
            </a:pPr>
            <a:r>
              <a:rPr lang="el-GR" sz="2200" b="1" dirty="0">
                <a:solidFill>
                  <a:srgbClr val="00B050"/>
                </a:solidFill>
                <a:latin typeface="Calibri" pitchFamily="34" charset="0"/>
              </a:rPr>
              <a:t>Παραδείγματα</a:t>
            </a:r>
            <a:r>
              <a:rPr lang="el-GR" sz="2200" dirty="0">
                <a:latin typeface="Calibri" pitchFamily="34" charset="0"/>
              </a:rPr>
              <a:t>: </a:t>
            </a:r>
          </a:p>
          <a:p>
            <a:pPr marL="457200" indent="-457200">
              <a:buFont typeface="+mj-lt"/>
              <a:buAutoNum type="arabicPeriod"/>
              <a:defRPr/>
            </a:pPr>
            <a:r>
              <a:rPr lang="el-GR" sz="2200" b="1" dirty="0">
                <a:solidFill>
                  <a:srgbClr val="C00000"/>
                </a:solidFill>
                <a:latin typeface="Calibri" pitchFamily="34" charset="0"/>
              </a:rPr>
              <a:t>Θεωρία ΑΜΟ: </a:t>
            </a:r>
            <a:r>
              <a:rPr lang="el-GR" sz="2200" dirty="0">
                <a:latin typeface="Calibri" pitchFamily="34" charset="0"/>
              </a:rPr>
              <a:t>Σύμφωνα με τη θεωρία αυτή η επίδοση της επιχείρησης εξαρτάται από την ικανότητα για εργασία (</a:t>
            </a:r>
            <a:r>
              <a:rPr lang="en-US" sz="2200" b="1" dirty="0">
                <a:solidFill>
                  <a:srgbClr val="FF0000"/>
                </a:solidFill>
                <a:latin typeface="Calibri" pitchFamily="34" charset="0"/>
              </a:rPr>
              <a:t>A</a:t>
            </a:r>
            <a:r>
              <a:rPr lang="en-US" sz="2200" dirty="0">
                <a:latin typeface="Calibri" pitchFamily="34" charset="0"/>
              </a:rPr>
              <a:t>bility to work</a:t>
            </a:r>
            <a:r>
              <a:rPr lang="el-GR" sz="2200" dirty="0">
                <a:latin typeface="Calibri" pitchFamily="34" charset="0"/>
              </a:rPr>
              <a:t>), την υποκίνηση για εργασία (</a:t>
            </a:r>
            <a:r>
              <a:rPr lang="en-US" sz="2200" b="1" dirty="0">
                <a:solidFill>
                  <a:srgbClr val="FF0000"/>
                </a:solidFill>
                <a:latin typeface="Calibri" pitchFamily="34" charset="0"/>
              </a:rPr>
              <a:t>M</a:t>
            </a:r>
            <a:r>
              <a:rPr lang="en-US" sz="2200" dirty="0">
                <a:latin typeface="Calibri" pitchFamily="34" charset="0"/>
              </a:rPr>
              <a:t>otivation</a:t>
            </a:r>
            <a:r>
              <a:rPr lang="en-US" sz="2200" b="1" dirty="0">
                <a:solidFill>
                  <a:srgbClr val="FF0000"/>
                </a:solidFill>
                <a:latin typeface="Calibri" pitchFamily="34" charset="0"/>
              </a:rPr>
              <a:t> </a:t>
            </a:r>
            <a:r>
              <a:rPr lang="en-US" sz="2200" dirty="0">
                <a:latin typeface="Calibri" pitchFamily="34" charset="0"/>
              </a:rPr>
              <a:t>to work</a:t>
            </a:r>
            <a:r>
              <a:rPr lang="el-GR" sz="2200" dirty="0">
                <a:latin typeface="Calibri" pitchFamily="34" charset="0"/>
              </a:rPr>
              <a:t>), και την ευκαιρία για εργασία (</a:t>
            </a:r>
            <a:r>
              <a:rPr lang="en-US" sz="2200" b="1" dirty="0">
                <a:solidFill>
                  <a:srgbClr val="FF0000"/>
                </a:solidFill>
                <a:latin typeface="Calibri" pitchFamily="34" charset="0"/>
              </a:rPr>
              <a:t>O</a:t>
            </a:r>
            <a:r>
              <a:rPr lang="en-US" sz="2200" dirty="0">
                <a:latin typeface="Calibri" pitchFamily="34" charset="0"/>
              </a:rPr>
              <a:t>pportunity to work</a:t>
            </a:r>
            <a:r>
              <a:rPr lang="el-GR" sz="2200" dirty="0">
                <a:latin typeface="Calibri" pitchFamily="34" charset="0"/>
              </a:rPr>
              <a:t>) [</a:t>
            </a:r>
            <a:r>
              <a:rPr lang="en-US" sz="2200" dirty="0" err="1">
                <a:latin typeface="Calibri" pitchFamily="34" charset="0"/>
              </a:rPr>
              <a:t>Appelbaum</a:t>
            </a:r>
            <a:r>
              <a:rPr lang="el-GR" sz="2200" dirty="0">
                <a:latin typeface="Calibri" pitchFamily="34" charset="0"/>
              </a:rPr>
              <a:t>, </a:t>
            </a:r>
            <a:r>
              <a:rPr lang="en-US" sz="2200" dirty="0">
                <a:latin typeface="Calibri" pitchFamily="34" charset="0"/>
              </a:rPr>
              <a:t>Berg</a:t>
            </a:r>
            <a:r>
              <a:rPr lang="el-GR" sz="2200" dirty="0">
                <a:latin typeface="Calibri" pitchFamily="34" charset="0"/>
              </a:rPr>
              <a:t>, </a:t>
            </a:r>
            <a:r>
              <a:rPr lang="en-US" sz="2200" dirty="0">
                <a:latin typeface="Calibri" pitchFamily="34" charset="0"/>
              </a:rPr>
              <a:t>and </a:t>
            </a:r>
            <a:r>
              <a:rPr lang="en-US" sz="2200" dirty="0" err="1">
                <a:latin typeface="Calibri" pitchFamily="34" charset="0"/>
              </a:rPr>
              <a:t>Kalleberg</a:t>
            </a:r>
            <a:r>
              <a:rPr lang="el-GR" sz="2200" dirty="0">
                <a:latin typeface="Calibri" pitchFamily="34" charset="0"/>
              </a:rPr>
              <a:t>, 2000].</a:t>
            </a:r>
          </a:p>
          <a:p>
            <a:pPr marL="457200" indent="-457200">
              <a:buFont typeface="+mj-lt"/>
              <a:buAutoNum type="arabicPeriod"/>
              <a:defRPr/>
            </a:pPr>
            <a:r>
              <a:rPr lang="el-GR" sz="2200" b="1" dirty="0">
                <a:solidFill>
                  <a:srgbClr val="C00000"/>
                </a:solidFill>
                <a:latin typeface="Calibri" pitchFamily="34" charset="0"/>
              </a:rPr>
              <a:t>Θεωρία βασισμένη στους Πόρους (</a:t>
            </a:r>
            <a:r>
              <a:rPr lang="en-US" sz="2200" b="1" dirty="0">
                <a:solidFill>
                  <a:srgbClr val="C00000"/>
                </a:solidFill>
                <a:latin typeface="Calibri" pitchFamily="34" charset="0"/>
              </a:rPr>
              <a:t>Resource-Based-View</a:t>
            </a:r>
            <a:r>
              <a:rPr lang="el-GR" sz="2200" b="1" dirty="0">
                <a:solidFill>
                  <a:srgbClr val="C00000"/>
                </a:solidFill>
                <a:latin typeface="Calibri" pitchFamily="34" charset="0"/>
              </a:rPr>
              <a:t>, </a:t>
            </a:r>
            <a:r>
              <a:rPr lang="en-US" sz="2200" b="1" dirty="0">
                <a:solidFill>
                  <a:srgbClr val="C00000"/>
                </a:solidFill>
                <a:latin typeface="Calibri" pitchFamily="34" charset="0"/>
              </a:rPr>
              <a:t>RBV):</a:t>
            </a:r>
            <a:r>
              <a:rPr lang="el-GR" sz="2200" b="1" dirty="0">
                <a:solidFill>
                  <a:srgbClr val="C00000"/>
                </a:solidFill>
                <a:latin typeface="Calibri" pitchFamily="34" charset="0"/>
              </a:rPr>
              <a:t> </a:t>
            </a:r>
            <a:r>
              <a:rPr lang="el-GR" sz="2200" dirty="0">
                <a:latin typeface="Calibri" pitchFamily="34" charset="0"/>
              </a:rPr>
              <a:t>Σύμφωνα με τη θεωρία αυτή η ανταγωνιστική θέση της επιχείρησης εξαρτάται</a:t>
            </a:r>
            <a:r>
              <a:rPr lang="en-US" sz="2200" dirty="0">
                <a:latin typeface="Calibri" pitchFamily="34" charset="0"/>
              </a:rPr>
              <a:t> </a:t>
            </a:r>
            <a:r>
              <a:rPr lang="el-GR" sz="2200" dirty="0">
                <a:latin typeface="Calibri" pitchFamily="34" charset="0"/>
              </a:rPr>
              <a:t>από την αποτελεσματική και αποδοτική εκμετάλλευση όλων των πολύτιμων πόρων που η επιχείρηση κατέχει, και οι οποίοι πόροι δεν μπορούν εύκολα να αντιγραφούν ή να υποκατασταθούν [</a:t>
            </a:r>
            <a:r>
              <a:rPr lang="en-US" sz="2200" dirty="0">
                <a:latin typeface="Calibri" pitchFamily="34" charset="0"/>
              </a:rPr>
              <a:t>Barney, 1986</a:t>
            </a:r>
            <a:r>
              <a:rPr lang="el-GR" sz="2200" dirty="0">
                <a:latin typeface="Calibri" pitchFamily="34" charset="0"/>
              </a:rPr>
              <a:t>, 1991].</a:t>
            </a:r>
            <a:endParaRPr lang="en-US" sz="2200"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68375"/>
          </a:xfrm>
        </p:spPr>
        <p:txBody>
          <a:bodyPr/>
          <a:lstStyle/>
          <a:p>
            <a:pPr eaLnBrk="1" hangingPunct="1">
              <a:defRPr/>
            </a:pPr>
            <a:r>
              <a:rPr lang="el-GR" b="1" dirty="0">
                <a:solidFill>
                  <a:srgbClr val="7B9899"/>
                </a:solidFill>
                <a:latin typeface="Calibri" pitchFamily="34" charset="0"/>
              </a:rPr>
              <a:t>ΤΜΗΜΑ ΒΙΒΛΙΟΓΡΑΦΙΚΗΣ ΑΝΑΣΚΟΠΗΣΗΣ </a:t>
            </a:r>
            <a:br>
              <a:rPr lang="el-GR" b="1" dirty="0">
                <a:solidFill>
                  <a:srgbClr val="7B9899"/>
                </a:solidFill>
                <a:latin typeface="Calibri" pitchFamily="34" charset="0"/>
              </a:rPr>
            </a:br>
            <a:r>
              <a:rPr lang="el-GR" b="1" dirty="0">
                <a:solidFill>
                  <a:srgbClr val="7B9899"/>
                </a:solidFill>
                <a:latin typeface="Calibri" pitchFamily="34" charset="0"/>
              </a:rPr>
              <a:t>Υπόβαθρο Έρευνας: </a:t>
            </a:r>
            <a:r>
              <a:rPr lang="el-GR" b="1" dirty="0">
                <a:solidFill>
                  <a:srgbClr val="C00000"/>
                </a:solidFill>
                <a:latin typeface="Calibri" pitchFamily="34" charset="0"/>
              </a:rPr>
              <a:t>Λειτουργικό Υπόδειγμα</a:t>
            </a:r>
            <a:endParaRPr lang="el-GR" dirty="0">
              <a:latin typeface="Calibri" pitchFamily="34" charset="0"/>
            </a:endParaRPr>
          </a:p>
        </p:txBody>
      </p:sp>
      <p:sp>
        <p:nvSpPr>
          <p:cNvPr id="1028" name="Content Placeholder 2"/>
          <p:cNvSpPr>
            <a:spLocks noGrp="1"/>
          </p:cNvSpPr>
          <p:nvPr>
            <p:ph sz="quarter" idx="1"/>
          </p:nvPr>
        </p:nvSpPr>
        <p:spPr>
          <a:xfrm>
            <a:off x="0" y="1412875"/>
            <a:ext cx="9144000" cy="2736850"/>
          </a:xfrm>
        </p:spPr>
        <p:txBody>
          <a:bodyPr/>
          <a:lstStyle/>
          <a:p>
            <a:pPr eaLnBrk="1" hangingPunct="1"/>
            <a:r>
              <a:rPr lang="el-GR" sz="2000" b="1">
                <a:solidFill>
                  <a:srgbClr val="C00000"/>
                </a:solidFill>
                <a:latin typeface="Calibri" pitchFamily="34" charset="0"/>
              </a:rPr>
              <a:t>Λειτουργικό Υπόδειγμα</a:t>
            </a:r>
            <a:r>
              <a:rPr lang="el-GR" sz="2000">
                <a:latin typeface="Calibri" pitchFamily="34" charset="0"/>
              </a:rPr>
              <a:t>: Το λειτουργικό υπόδειγμα </a:t>
            </a:r>
            <a:r>
              <a:rPr lang="en-US" sz="2000">
                <a:latin typeface="Calibri" pitchFamily="34" charset="0"/>
              </a:rPr>
              <a:t>(Operational Model) </a:t>
            </a:r>
            <a:r>
              <a:rPr lang="el-GR" sz="2000">
                <a:latin typeface="Calibri" pitchFamily="34" charset="0"/>
              </a:rPr>
              <a:t>είναι ένα θεωρητικό σχήμα (συνήθως παρουσιάζεται σε διαγραμματική μορφή) που χρησιμοποιείται στις περιπτώσεις που η έρευνα παίρνει εμπειρική μορφή.</a:t>
            </a:r>
          </a:p>
          <a:p>
            <a:pPr lvl="1" eaLnBrk="1" hangingPunct="1"/>
            <a:r>
              <a:rPr lang="el-GR" sz="2000">
                <a:latin typeface="Calibri" pitchFamily="34" charset="0"/>
              </a:rPr>
              <a:t>Στο λειτουργικό υπόδειγμα απεικονίζονται οι ‘</a:t>
            </a:r>
            <a:r>
              <a:rPr lang="el-GR" sz="2000" b="1" i="1">
                <a:solidFill>
                  <a:srgbClr val="0070C0"/>
                </a:solidFill>
                <a:latin typeface="Calibri" pitchFamily="34" charset="0"/>
              </a:rPr>
              <a:t>ερευνητικές υποθέσεις</a:t>
            </a:r>
            <a:r>
              <a:rPr lang="el-GR" sz="2000">
                <a:latin typeface="Calibri" pitchFamily="34" charset="0"/>
              </a:rPr>
              <a:t>’ που χτίσθηκαν χρησιμοποιώντας το θεωρητικό πλαίσιο της έρευνας.</a:t>
            </a:r>
          </a:p>
          <a:p>
            <a:pPr lvl="1" eaLnBrk="1" hangingPunct="1"/>
            <a:r>
              <a:rPr lang="el-GR" sz="2000">
                <a:latin typeface="Calibri" pitchFamily="34" charset="0"/>
              </a:rPr>
              <a:t>Στο λειτουργικό υπόδειγμα απεικονίζονται οι συγκεκριμένες ‘</a:t>
            </a:r>
            <a:r>
              <a:rPr lang="el-GR" sz="2000" b="1" i="1">
                <a:solidFill>
                  <a:srgbClr val="0070C0"/>
                </a:solidFill>
                <a:latin typeface="Calibri" pitchFamily="34" charset="0"/>
              </a:rPr>
              <a:t>μεταβλητές</a:t>
            </a:r>
            <a:r>
              <a:rPr lang="el-GR" sz="2000">
                <a:latin typeface="Calibri" pitchFamily="34" charset="0"/>
              </a:rPr>
              <a:t>’ που εννοιολογικά αναφέρονται στο θεωρητικό πλαίσιο της έρευνας.</a:t>
            </a:r>
          </a:p>
          <a:p>
            <a:pPr eaLnBrk="1" hangingPunct="1"/>
            <a:r>
              <a:rPr lang="el-GR" sz="2000" b="1">
                <a:solidFill>
                  <a:srgbClr val="00B050"/>
                </a:solidFill>
                <a:latin typeface="Calibri" pitchFamily="34" charset="0"/>
              </a:rPr>
              <a:t>Παράδειγμα</a:t>
            </a:r>
            <a:r>
              <a:rPr lang="el-GR" sz="2000">
                <a:latin typeface="Calibri" pitchFamily="34" charset="0"/>
              </a:rPr>
              <a:t>:</a:t>
            </a:r>
          </a:p>
        </p:txBody>
      </p:sp>
      <p:sp>
        <p:nvSpPr>
          <p:cNvPr id="4" name="Slide Number Placeholder 3"/>
          <p:cNvSpPr>
            <a:spLocks noGrp="1"/>
          </p:cNvSpPr>
          <p:nvPr>
            <p:ph type="sldNum" sz="quarter" idx="12"/>
          </p:nvPr>
        </p:nvSpPr>
        <p:spPr/>
        <p:txBody>
          <a:bodyPr/>
          <a:lstStyle/>
          <a:p>
            <a:pPr>
              <a:defRPr/>
            </a:pPr>
            <a:fld id="{91335E53-3466-4603-BC32-36DA1C4A4F10}" type="slidenum">
              <a:rPr lang="el-GR" smtClean="0">
                <a:latin typeface="Calibri" pitchFamily="34" charset="0"/>
              </a:rPr>
              <a:pPr>
                <a:defRPr/>
              </a:pPr>
              <a:t>8</a:t>
            </a:fld>
            <a:endParaRPr lang="el-GR">
              <a:latin typeface="Calibri" pitchFamily="34" charset="0"/>
            </a:endParaRPr>
          </a:p>
        </p:txBody>
      </p:sp>
      <p:graphicFrame>
        <p:nvGraphicFramePr>
          <p:cNvPr id="1026" name="Object 4"/>
          <p:cNvGraphicFramePr>
            <a:graphicFrameLocks noChangeAspect="1"/>
          </p:cNvGraphicFramePr>
          <p:nvPr/>
        </p:nvGraphicFramePr>
        <p:xfrm>
          <a:off x="252413" y="4365625"/>
          <a:ext cx="8702675" cy="1819275"/>
        </p:xfrm>
        <a:graphic>
          <a:graphicData uri="http://schemas.openxmlformats.org/presentationml/2006/ole">
            <mc:AlternateContent xmlns:mc="http://schemas.openxmlformats.org/markup-compatibility/2006">
              <mc:Choice xmlns:v="urn:schemas-microsoft-com:vml" Requires="v">
                <p:oleObj spid="_x0000_s1029" name="Visio" r:id="rId3" imgW="10516816" imgH="2200770" progId="Visio.Drawing.11">
                  <p:embed/>
                </p:oleObj>
              </mc:Choice>
              <mc:Fallback>
                <p:oleObj name="Visio" r:id="rId3" imgW="10516816" imgH="2200770" progId="Visio.Drawing.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413" y="4365625"/>
                        <a:ext cx="870267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79388" y="228600"/>
            <a:ext cx="8785225" cy="968375"/>
          </a:xfrm>
        </p:spPr>
        <p:txBody>
          <a:bodyPr/>
          <a:lstStyle/>
          <a:p>
            <a:pPr eaLnBrk="1" hangingPunct="1"/>
            <a:r>
              <a:rPr lang="el-GR" b="1">
                <a:solidFill>
                  <a:srgbClr val="7B9899"/>
                </a:solidFill>
                <a:latin typeface="Calibri" pitchFamily="34" charset="0"/>
              </a:rPr>
              <a:t>ΤΜΗΜΑ ΒΙΒΛΙΟΓΡΑΦΙΚΗΣ ΑΝΑΣΚΟΠΗΣΗΣ </a:t>
            </a:r>
            <a:br>
              <a:rPr lang="el-GR" b="1">
                <a:solidFill>
                  <a:srgbClr val="7B9899"/>
                </a:solidFill>
                <a:latin typeface="Calibri" pitchFamily="34" charset="0"/>
              </a:rPr>
            </a:br>
            <a:r>
              <a:rPr lang="el-GR" b="1">
                <a:solidFill>
                  <a:srgbClr val="7B9899"/>
                </a:solidFill>
                <a:latin typeface="Calibri" pitchFamily="34" charset="0"/>
              </a:rPr>
              <a:t>Υπόβαθρο Έρευνας: </a:t>
            </a:r>
            <a:r>
              <a:rPr lang="el-GR" b="1">
                <a:solidFill>
                  <a:srgbClr val="C00000"/>
                </a:solidFill>
                <a:latin typeface="Calibri" pitchFamily="34" charset="0"/>
              </a:rPr>
              <a:t>Ερευνητικές Υποθέσεις</a:t>
            </a:r>
          </a:p>
        </p:txBody>
      </p:sp>
      <p:sp>
        <p:nvSpPr>
          <p:cNvPr id="22530" name="Slide Number Placeholder 5"/>
          <p:cNvSpPr>
            <a:spLocks noGrp="1"/>
          </p:cNvSpPr>
          <p:nvPr>
            <p:ph type="sldNum" sz="quarter" idx="12"/>
          </p:nvPr>
        </p:nvSpPr>
        <p:spPr/>
        <p:txBody>
          <a:bodyPr/>
          <a:lstStyle/>
          <a:p>
            <a:pPr>
              <a:defRPr/>
            </a:pPr>
            <a:fld id="{42AD5CC3-4F32-4149-9B79-BC5E9143B5FA}" type="slidenum">
              <a:rPr lang="el-GR">
                <a:latin typeface="Calibri" pitchFamily="34" charset="0"/>
              </a:rPr>
              <a:pPr>
                <a:defRPr/>
              </a:pPr>
              <a:t>9</a:t>
            </a:fld>
            <a:endParaRPr lang="el-GR">
              <a:latin typeface="Calibri" pitchFamily="34" charset="0"/>
            </a:endParaRPr>
          </a:p>
        </p:txBody>
      </p:sp>
      <p:sp>
        <p:nvSpPr>
          <p:cNvPr id="22532" name="Rectangle 3"/>
          <p:cNvSpPr>
            <a:spLocks noGrp="1" noChangeArrowheads="1"/>
          </p:cNvSpPr>
          <p:nvPr>
            <p:ph sz="quarter" idx="1"/>
          </p:nvPr>
        </p:nvSpPr>
        <p:spPr>
          <a:xfrm>
            <a:off x="152400" y="1341438"/>
            <a:ext cx="8802688" cy="5364162"/>
          </a:xfrm>
        </p:spPr>
        <p:txBody>
          <a:bodyPr>
            <a:normAutofit lnSpcReduction="10000"/>
          </a:bodyPr>
          <a:lstStyle/>
          <a:p>
            <a:pPr marL="355600" indent="-355600" eaLnBrk="1" fontAlgn="auto" hangingPunct="1">
              <a:lnSpc>
                <a:spcPct val="90000"/>
              </a:lnSpc>
              <a:spcAft>
                <a:spcPts val="0"/>
              </a:spcAft>
              <a:buFont typeface="Wingdings 2"/>
              <a:buChar char=""/>
              <a:defRPr/>
            </a:pPr>
            <a:r>
              <a:rPr lang="el-GR" sz="2000" b="1" dirty="0">
                <a:solidFill>
                  <a:srgbClr val="C00000"/>
                </a:solidFill>
                <a:latin typeface="Calibri" pitchFamily="34" charset="0"/>
              </a:rPr>
              <a:t>Ερευνητικές Υποθέσεις</a:t>
            </a:r>
            <a:r>
              <a:rPr lang="el-GR" sz="2000" dirty="0">
                <a:latin typeface="Calibri" pitchFamily="34" charset="0"/>
              </a:rPr>
              <a:t>: Η ερευνητική υπόθεση </a:t>
            </a:r>
            <a:r>
              <a:rPr lang="en-US" sz="2000" dirty="0">
                <a:latin typeface="Calibri" pitchFamily="34" charset="0"/>
              </a:rPr>
              <a:t>(Research Hypothesis) </a:t>
            </a:r>
            <a:r>
              <a:rPr lang="el-GR" sz="2000" dirty="0">
                <a:latin typeface="Calibri" pitchFamily="34" charset="0"/>
              </a:rPr>
              <a:t>είναι μια δήλωση</a:t>
            </a:r>
            <a:r>
              <a:rPr lang="en-US" sz="2000" dirty="0">
                <a:latin typeface="Calibri" pitchFamily="34" charset="0"/>
              </a:rPr>
              <a:t>, </a:t>
            </a:r>
            <a:r>
              <a:rPr lang="el-GR" sz="2000" dirty="0">
                <a:latin typeface="Calibri" pitchFamily="34" charset="0"/>
              </a:rPr>
              <a:t>σχετική με ένα ή περισσότερους πληθυσμούς, η οποία είναι δυνατό να είναι ή να μην είναι ορθή.</a:t>
            </a:r>
          </a:p>
          <a:p>
            <a:pPr marL="355600" indent="-355600" eaLnBrk="1" fontAlgn="auto" hangingPunct="1">
              <a:lnSpc>
                <a:spcPct val="90000"/>
              </a:lnSpc>
              <a:spcAft>
                <a:spcPts val="0"/>
              </a:spcAft>
              <a:buFont typeface="Wingdings 2"/>
              <a:buChar char=""/>
              <a:defRPr/>
            </a:pPr>
            <a:endParaRPr lang="el-GR" sz="2000" b="1" dirty="0">
              <a:solidFill>
                <a:schemeClr val="hlink"/>
              </a:solidFill>
              <a:latin typeface="Calibri" pitchFamily="34" charset="0"/>
            </a:endParaRPr>
          </a:p>
          <a:p>
            <a:pPr marL="355600" indent="-355600" eaLnBrk="1" fontAlgn="auto" hangingPunct="1">
              <a:lnSpc>
                <a:spcPct val="90000"/>
              </a:lnSpc>
              <a:spcAft>
                <a:spcPts val="0"/>
              </a:spcAft>
              <a:buFont typeface="Wingdings 2"/>
              <a:buChar char=""/>
              <a:defRPr/>
            </a:pPr>
            <a:r>
              <a:rPr lang="el-GR" sz="2000" b="1" dirty="0">
                <a:solidFill>
                  <a:srgbClr val="00B050"/>
                </a:solidFill>
                <a:latin typeface="Calibri" pitchFamily="34" charset="0"/>
              </a:rPr>
              <a:t>Παραδείγματα</a:t>
            </a:r>
            <a:r>
              <a:rPr lang="el-GR" sz="2000" dirty="0">
                <a:latin typeface="Calibri" pitchFamily="34" charset="0"/>
              </a:rPr>
              <a:t>: </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Τα στελέχη της επιχείρησης επισυνάπτουν </a:t>
            </a:r>
            <a:r>
              <a:rPr lang="el-GR" sz="2000" b="1" i="1" dirty="0">
                <a:latin typeface="Calibri" pitchFamily="34" charset="0"/>
              </a:rPr>
              <a:t>μεγαλύτερη σπουδαιότητα </a:t>
            </a:r>
            <a:r>
              <a:rPr lang="el-GR" sz="2000" dirty="0">
                <a:latin typeface="Calibri" pitchFamily="34" charset="0"/>
              </a:rPr>
              <a:t>στη στρατηγική κόστους σε σχέση με τους άλλους εργαζόμενους σ’ αυτήν.</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Μεταξύ των πολιτικών της ΔΑΠ και της επίδοσης των επιχειρήσεων υπάρχει μια </a:t>
            </a:r>
            <a:r>
              <a:rPr lang="el-GR" sz="2000" b="1" i="1" dirty="0">
                <a:latin typeface="Calibri" pitchFamily="34" charset="0"/>
              </a:rPr>
              <a:t>θετική</a:t>
            </a:r>
            <a:r>
              <a:rPr lang="el-GR" sz="2000" dirty="0">
                <a:latin typeface="Calibri" pitchFamily="34" charset="0"/>
              </a:rPr>
              <a:t> σχέση. </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Μεταξύ των πολιτικών της ΔΑΠ και των εκροών των πολιτικών της ΔΑΠ υπάρχει μια </a:t>
            </a:r>
            <a:r>
              <a:rPr lang="el-GR" sz="2000" b="1" i="1" dirty="0">
                <a:latin typeface="Calibri" pitchFamily="34" charset="0"/>
              </a:rPr>
              <a:t>θετική</a:t>
            </a:r>
            <a:r>
              <a:rPr lang="el-GR" sz="2000" dirty="0">
                <a:latin typeface="Calibri" pitchFamily="34" charset="0"/>
              </a:rPr>
              <a:t> σχέση.</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Μεταξύ των εκροών των πολιτικών της ΔΑΠ και της επίδοσης των επιχειρήσεων υπάρχει μια </a:t>
            </a:r>
            <a:r>
              <a:rPr lang="el-GR" sz="2000" b="1" i="1" dirty="0">
                <a:latin typeface="Calibri" pitchFamily="34" charset="0"/>
              </a:rPr>
              <a:t>θετική</a:t>
            </a:r>
            <a:r>
              <a:rPr lang="el-GR" sz="2000" dirty="0">
                <a:latin typeface="Calibri" pitchFamily="34" charset="0"/>
              </a:rPr>
              <a:t> σχέση. </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Οι απουσίες των εργαζομένων επηρεάζουν </a:t>
            </a:r>
            <a:r>
              <a:rPr lang="el-GR" sz="2000" b="1" i="1" dirty="0">
                <a:latin typeface="Calibri" pitchFamily="34" charset="0"/>
              </a:rPr>
              <a:t>αρνητικά</a:t>
            </a:r>
            <a:r>
              <a:rPr lang="el-GR" sz="2000" dirty="0">
                <a:latin typeface="Calibri" pitchFamily="34" charset="0"/>
              </a:rPr>
              <a:t> την επίδοση των επιχειρήσεων.</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Οι στρατηγικές των επιχειρήσεων </a:t>
            </a:r>
            <a:r>
              <a:rPr lang="el-GR" sz="2000" b="1" i="1" dirty="0">
                <a:latin typeface="Calibri" pitchFamily="34" charset="0"/>
              </a:rPr>
              <a:t>μετριάζουν</a:t>
            </a:r>
            <a:r>
              <a:rPr lang="el-GR" sz="2000" dirty="0">
                <a:latin typeface="Calibri" pitchFamily="34" charset="0"/>
              </a:rPr>
              <a:t> τη σχέση που υπάρχει μεταξύ των πολιτικών της ΔΑΠ και της επίδοσης των επιχειρήσεων.</a:t>
            </a:r>
          </a:p>
          <a:p>
            <a:pPr marL="355600" indent="-355600" eaLnBrk="1" fontAlgn="auto" hangingPunct="1">
              <a:lnSpc>
                <a:spcPct val="90000"/>
              </a:lnSpc>
              <a:spcAft>
                <a:spcPts val="0"/>
              </a:spcAft>
              <a:buFont typeface="Wingdings" pitchFamily="2" charset="2"/>
              <a:buAutoNum type="arabicPeriod"/>
              <a:defRPr/>
            </a:pPr>
            <a:r>
              <a:rPr lang="el-GR" sz="2000" dirty="0">
                <a:latin typeface="Calibri" pitchFamily="34" charset="0"/>
              </a:rPr>
              <a:t>Οι εκροές των πολιτικών της ΔΑΠ </a:t>
            </a:r>
            <a:r>
              <a:rPr lang="el-GR" sz="2000" b="1" i="1" dirty="0">
                <a:latin typeface="Calibri" pitchFamily="34" charset="0"/>
              </a:rPr>
              <a:t>παρεμβάλλονται</a:t>
            </a:r>
            <a:r>
              <a:rPr lang="el-GR" sz="2000" dirty="0">
                <a:latin typeface="Calibri" pitchFamily="34" charset="0"/>
              </a:rPr>
              <a:t> μεταξύ των πολιτικών της ΔΑΠ και της επίδοσης των επιχειρήσεων.</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4357</TotalTime>
  <Words>4513</Words>
  <Application>Microsoft Office PowerPoint</Application>
  <PresentationFormat>On-screen Show (4:3)</PresentationFormat>
  <Paragraphs>294</Paragraphs>
  <Slides>41</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9" baseType="lpstr">
      <vt:lpstr>Calibri</vt:lpstr>
      <vt:lpstr>Georgia</vt:lpstr>
      <vt:lpstr>Tahoma</vt:lpstr>
      <vt:lpstr>Times New Roman</vt:lpstr>
      <vt:lpstr>Wingdings</vt:lpstr>
      <vt:lpstr>Wingdings 2</vt:lpstr>
      <vt:lpstr>Civic</vt:lpstr>
      <vt:lpstr>Visio</vt:lpstr>
      <vt:lpstr>Διαχείριση και Παρουσίαση  της Έρευνας</vt:lpstr>
      <vt:lpstr>ΤΜΗΜΑ ΕΙΣΑΓΩΓΗΣ Αιτιολόγηση της Έρευνας</vt:lpstr>
      <vt:lpstr> ΤΜΗΜΑ ΕΙΣΑΓΩΓΗΣ Σκοπός και Ερευνητικές Ερωτήσεις</vt:lpstr>
      <vt:lpstr>ΤΜΗΜΑ ΕΙΣΑΓΩΓΗΣ Αντικειμενικοί Στόχοι</vt:lpstr>
      <vt:lpstr>ΤΜΗΜΑ ΕΙΣΑΓΩΓΗΣ Σημαντικές Διαδικασίες</vt:lpstr>
      <vt:lpstr>ΤΜΗΜΑ ΒΙΒΛΙΟΓΡΑΦΙΚΗΣ ΑΝΑΣΚΟΠΗΣΗΣ Βιβλιογραφική Ανασκόπηση</vt:lpstr>
      <vt:lpstr>ΤΜΗΜΑ ΒΙΒΛΙΟΓΡΑΦΙΚΗΣ ΑΝΑΣΚΟΠΗΣΗΣ  Θεωρητικό Πλαίσιο της Έρευνας</vt:lpstr>
      <vt:lpstr>ΤΜΗΜΑ ΒΙΒΛΙΟΓΡΑΦΙΚΗΣ ΑΝΑΣΚΟΠΗΣΗΣ  Υπόβαθρο Έρευνας: Λειτουργικό Υπόδειγμα</vt:lpstr>
      <vt:lpstr>ΤΜΗΜΑ ΒΙΒΛΙΟΓΡΑΦΙΚΗΣ ΑΝΑΣΚΟΠΗΣΗΣ  Υπόβαθρο Έρευνας: Ερευνητικές Υποθέσεις</vt:lpstr>
      <vt:lpstr>ΤΜΗΜΑ ΜΕΘΟΔΟΛΟΓΙΑΣ Παρένθεση: Μεταβλητές</vt:lpstr>
      <vt:lpstr>ΤΜΗΜΑ ΜΕΘΟΔΟΛΟΓΙΑΣ Παρένθεση: Αιτιώδεις Σχέσεις</vt:lpstr>
      <vt:lpstr>ΤΜΗΜΑ ΜΕΘΟΔΟΛΟΓΙΑΣ  Παρένθεση: Ενδιάμεσες Μεταβλητές</vt:lpstr>
      <vt:lpstr>ΤΜΗΜΑ ΜΕΘΟΔΟΛΟΓΙΑΣ  Παρένθεση: Μετριάζουσες Μεταβλητές</vt:lpstr>
      <vt:lpstr>ΤΜΗΜΑ ΜΕΘΟΔΟΛΟΓΙΑΣ  Παρένθεση: Αποτελέσματα μετριασμού</vt:lpstr>
      <vt:lpstr>ΤΜΗΜΑ ΜΕΘΟΔΟΛΟΓΙΑΣ  Παρένθεση: Μεταβλητές Ελέγχου</vt:lpstr>
      <vt:lpstr>ΤΜΗΜΑ ΜΕΘΟΔΟΛΟΓΙΑΣ  Παρένθεση: Απλό Λειτουργικό Υπόδειγμα</vt:lpstr>
      <vt:lpstr>ΤΜΗΜΑ ΜΕΘΟΔΟΛΟΓΙΑΣ  Παρένθεση: Κλασικό Λειτουργικό Υπόδειγμα</vt:lpstr>
      <vt:lpstr>ΤΜΗΜΑ ΜΕΘΟΔΟΛΟΓΙΑΣ  Παρουσίαση Μεταβλητών του Υποδείγματος: 1</vt:lpstr>
      <vt:lpstr>ΤΜΗΜΑ ΜΕΘΟΔΟΛΟΓΙΑΣ  Παρουσίαση Μεταβλητών του Υποδείγματος: 2</vt:lpstr>
      <vt:lpstr>ΤΜΗΜΑ ΜΕΘΟΔΟΛΟΓΙΑΣ  Παρουσίαση Μεταβλητών του Υποδείγματος: 3</vt:lpstr>
      <vt:lpstr>ΤΜΗΜΑ ΜΕΘΟΔΟΛΟΓΙΑΣ  Παρουσίαση Μεταβλητών του Υποδείγματος: 4</vt:lpstr>
      <vt:lpstr>ΤΜΗΜΑ ΜΕΘΟΔΟΛΟΓΙΑΣ  Παρουσίαση Μεταβλητών του Υποδείγματος: 5</vt:lpstr>
      <vt:lpstr>ΤΜΗΜΑ ΜΕΘΟΔΟΛΟΓΙΑΣ  Παρένθεση: Ερευνητική Διαδικασία και Σχεδιασμός Έρευνας</vt:lpstr>
      <vt:lpstr>ΤΜΗΜΑ ΜΕΘΟΔΟΛΟΓΙΑΣ  Παρένθεση: Σχεδιασμός Έρευνας  Συλλογή Στοιχείων: Μελέτη Περίπτωσης</vt:lpstr>
      <vt:lpstr>ΤΜΗΜΑ ΜΕΘΟΔΟΛΟΓΙΑΣ  Παρένθεση: Σχεδιασμός Έρευνας  Συλλογή Στοιχείων: Πειραματικός Σχεδιασμός</vt:lpstr>
      <vt:lpstr>ΤΜΗΜΑ ΜΕΘΟΔΟΛΟΓΙΑΣ  Παρένθεση: Σχεδιασμός Έρευνας  Συλλογή Στοιχείων: Έρευνα Πεδίου</vt:lpstr>
      <vt:lpstr>ΤΜΗΜΑ ΜΕΘΟΔΟΛΟΓΙΑΣ Συλλογή Στοιχείων</vt:lpstr>
      <vt:lpstr>PowerPoint Presentation</vt:lpstr>
      <vt:lpstr>PowerPoint Presentation</vt:lpstr>
      <vt:lpstr>PowerPoint Presentation</vt:lpstr>
      <vt:lpstr>ΤΜΗΜΑ ΜΕΘΟΔΟΛΟΓΙΑΣ Παρένθεση: Μετρήσεις Μεταβλητών</vt:lpstr>
      <vt:lpstr>ΤΜΗΜΑ ΜΕΘΟΔΟΛΟΓΙΑΣ Μετρήσεις Μεταβλητών</vt:lpstr>
      <vt:lpstr>ΤΜΗΜΑ ΜΕΘΟΔΟΛΟΓΙΑΣ Παρένθεση: Συνηθισμένες Μέθοδοι Δειγματοληψίας</vt:lpstr>
      <vt:lpstr>ΤΜΗΜΑ ΜΕΘΟΔΟΛΟΓΙΑΣ Παρένθεση: Μέγεθος Δείγματος: 1 </vt:lpstr>
      <vt:lpstr>ΤΜΗΜΑ ΜΕΘΟΔΟΛΟΓΙΑΣ Παρένθεση: Μέγεθος Δείγματος: 2 </vt:lpstr>
      <vt:lpstr>ΤΜΗΜΑ ΜΕΘΟΔΟΛΟΓΙΑΣ Παρένθεση: Εγκυρότητα και Αξιοπιστία</vt:lpstr>
      <vt:lpstr>ΤΜΗΜΑ ΜΕΘΟΔΟΛΟΓΙΑΣ Στατιστική Ανάλυση</vt:lpstr>
      <vt:lpstr>ΤΜΗΜΑ ΕΚΤΙΜΗΣΕΩΝ</vt:lpstr>
      <vt:lpstr>ΤΜΗΜΑ ΣΥΖΗΤΗΣΗΣ</vt:lpstr>
      <vt:lpstr>ΤΜΗΜΑ ΣΥΜΠΕΡΑΣΜΑΤΩΝ</vt:lpstr>
      <vt:lpstr>Βιβλιογραφία</vt:lpstr>
    </vt:vector>
  </TitlesOfParts>
  <Company>Τμήμα Εφαρμοσμένης Πληροφορικής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Μεθοδολογία Έρευνας</dc:title>
  <dc:creator>Αναστασία Κάτου</dc:creator>
  <cp:lastModifiedBy>User</cp:lastModifiedBy>
  <cp:revision>556</cp:revision>
  <dcterms:created xsi:type="dcterms:W3CDTF">2006-03-08T14:07:49Z</dcterms:created>
  <dcterms:modified xsi:type="dcterms:W3CDTF">2026-02-20T10:19:57Z</dcterms:modified>
</cp:coreProperties>
</file>