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63" r:id="rId19"/>
    <p:sldId id="26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3466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290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62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10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019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35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23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0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2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07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12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585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468" y="2233246"/>
            <a:ext cx="7543800" cy="1239012"/>
          </a:xfrm>
        </p:spPr>
        <p:txBody>
          <a:bodyPr/>
          <a:lstStyle/>
          <a:p>
            <a:r>
              <a:t>HR Analytics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34109" y="1731433"/>
            <a:ext cx="8317522" cy="4651781"/>
          </a:xfrm>
        </p:spPr>
        <p:txBody>
          <a:bodyPr>
            <a:normAutofit fontScale="40000" lnSpcReduction="20000"/>
          </a:bodyPr>
          <a:lstStyle/>
          <a:p>
            <a:r>
              <a:rPr lang="en-US" sz="4300" b="1" dirty="0"/>
              <a:t>4. Retention &amp; Turnover Metrics</a:t>
            </a:r>
          </a:p>
          <a:p>
            <a:r>
              <a:rPr lang="en-US" sz="4300" dirty="0"/>
              <a:t>• Overall Turnover Rate – </a:t>
            </a:r>
            <a:r>
              <a:rPr lang="el-GR" sz="4300" dirty="0"/>
              <a:t>Ποσοστό συνολικών αποχωρήσεων.</a:t>
            </a:r>
          </a:p>
          <a:p>
            <a:r>
              <a:rPr lang="el-GR" sz="4300" dirty="0"/>
              <a:t>• </a:t>
            </a:r>
            <a:r>
              <a:rPr lang="en-US" sz="4300" dirty="0"/>
              <a:t>Voluntary Turnover – </a:t>
            </a:r>
            <a:r>
              <a:rPr lang="el-GR" sz="4300" dirty="0"/>
              <a:t>Εθελοντικές αποχωρήσεις.</a:t>
            </a:r>
          </a:p>
          <a:p>
            <a:r>
              <a:rPr lang="el-GR" sz="4300" dirty="0"/>
              <a:t>• </a:t>
            </a:r>
            <a:r>
              <a:rPr lang="en-US" sz="4300" dirty="0"/>
              <a:t>Involuntary Turnover – </a:t>
            </a:r>
            <a:r>
              <a:rPr lang="el-GR" sz="4300" dirty="0"/>
              <a:t>Μη εθελοντικές αποχωρήσεις.</a:t>
            </a:r>
          </a:p>
          <a:p>
            <a:r>
              <a:rPr lang="el-GR" sz="4300" dirty="0"/>
              <a:t>• </a:t>
            </a:r>
            <a:r>
              <a:rPr lang="en-US" sz="4300" dirty="0"/>
              <a:t>New Hire Turnover (90-day) – </a:t>
            </a:r>
            <a:r>
              <a:rPr lang="el-GR" sz="4300" dirty="0"/>
              <a:t>Αποχωρήσεις νέων προσλήψεων.</a:t>
            </a:r>
          </a:p>
          <a:p>
            <a:r>
              <a:rPr lang="el-GR" sz="4300" dirty="0"/>
              <a:t>• </a:t>
            </a:r>
            <a:r>
              <a:rPr lang="en-US" sz="4300" dirty="0"/>
              <a:t>Absenteeism Rate – </a:t>
            </a:r>
            <a:r>
              <a:rPr lang="el-GR" sz="4300" dirty="0"/>
              <a:t>Ποσοστό απουσιών.</a:t>
            </a:r>
          </a:p>
          <a:p>
            <a:r>
              <a:rPr lang="el-GR" sz="4300" dirty="0"/>
              <a:t>• </a:t>
            </a:r>
            <a:r>
              <a:rPr lang="en-US" sz="4300" dirty="0"/>
              <a:t>Retention Rate – </a:t>
            </a:r>
            <a:r>
              <a:rPr lang="el-GR" sz="4300" dirty="0"/>
              <a:t>Διατήρηση προσωπικού ανά έτος.</a:t>
            </a:r>
          </a:p>
          <a:p>
            <a:endParaRPr lang="el-GR" sz="4300" dirty="0"/>
          </a:p>
          <a:p>
            <a:r>
              <a:rPr lang="el-GR" sz="4300" b="1" dirty="0" smtClean="0"/>
              <a:t>5</a:t>
            </a:r>
            <a:r>
              <a:rPr lang="el-GR" sz="4300" b="1" dirty="0"/>
              <a:t>. </a:t>
            </a:r>
            <a:r>
              <a:rPr lang="en-US" sz="4300" b="1" dirty="0"/>
              <a:t>Learning &amp; Development Metrics</a:t>
            </a:r>
          </a:p>
          <a:p>
            <a:r>
              <a:rPr lang="en-US" sz="4300" dirty="0" smtClean="0"/>
              <a:t>• </a:t>
            </a:r>
            <a:r>
              <a:rPr lang="en-US" sz="4300" dirty="0"/>
              <a:t>Training Hours per Employee – </a:t>
            </a:r>
            <a:r>
              <a:rPr lang="el-GR" sz="4300" dirty="0"/>
              <a:t>Ώρες εκπαίδευσης ανά εργαζόμενο.</a:t>
            </a:r>
          </a:p>
          <a:p>
            <a:r>
              <a:rPr lang="el-GR" sz="4300" dirty="0"/>
              <a:t>• </a:t>
            </a:r>
            <a:r>
              <a:rPr lang="en-US" sz="4300" dirty="0"/>
              <a:t>Training Completion Rate – </a:t>
            </a:r>
            <a:r>
              <a:rPr lang="el-GR" sz="4300" dirty="0"/>
              <a:t>Ποσοστό ολοκλήρωσης εκπαίδευσης.</a:t>
            </a:r>
          </a:p>
          <a:p>
            <a:r>
              <a:rPr lang="el-GR" sz="4300" dirty="0"/>
              <a:t>• </a:t>
            </a:r>
            <a:r>
              <a:rPr lang="en-US" sz="4300" dirty="0"/>
              <a:t>Training ROI – </a:t>
            </a:r>
            <a:r>
              <a:rPr lang="el-GR" sz="4300" dirty="0"/>
              <a:t>Επιστροφή επένδυσης σε εκπαίδευση.</a:t>
            </a:r>
          </a:p>
          <a:p>
            <a:r>
              <a:rPr lang="el-GR" sz="4300" dirty="0"/>
              <a:t>• </a:t>
            </a:r>
            <a:r>
              <a:rPr lang="en-US" sz="4300" dirty="0"/>
              <a:t>Skill Gap Index – </a:t>
            </a:r>
            <a:r>
              <a:rPr lang="el-GR" sz="4300" dirty="0"/>
              <a:t>Απόκλιση δεξιοτήτων ανά τμήμα.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273625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713850"/>
            <a:ext cx="7543801" cy="4783666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/>
              <a:t> </a:t>
            </a:r>
            <a:r>
              <a:rPr lang="el-GR" b="1" dirty="0"/>
              <a:t>6. </a:t>
            </a:r>
            <a:r>
              <a:rPr lang="en-US" b="1" dirty="0"/>
              <a:t>Compensation &amp; Benefits Metrics</a:t>
            </a:r>
          </a:p>
          <a:p>
            <a:r>
              <a:rPr lang="en-US" dirty="0"/>
              <a:t>• Compensation Ratio (</a:t>
            </a:r>
            <a:r>
              <a:rPr lang="en-US" dirty="0" err="1"/>
              <a:t>Compa</a:t>
            </a:r>
            <a:r>
              <a:rPr lang="en-US" dirty="0"/>
              <a:t>-Ratio) – </a:t>
            </a:r>
            <a:r>
              <a:rPr lang="el-GR" dirty="0"/>
              <a:t>Σύγκριση μισθού εργαζομένου με την αγορά.</a:t>
            </a:r>
          </a:p>
          <a:p>
            <a:r>
              <a:rPr lang="el-GR" dirty="0"/>
              <a:t>• </a:t>
            </a:r>
            <a:r>
              <a:rPr lang="en-US" dirty="0"/>
              <a:t>Pay Equity Ratio – </a:t>
            </a:r>
            <a:r>
              <a:rPr lang="el-GR" dirty="0"/>
              <a:t>Ισορροπία </a:t>
            </a:r>
            <a:r>
              <a:rPr lang="el-GR" dirty="0" err="1"/>
              <a:t>μισθολογίας</a:t>
            </a:r>
            <a:r>
              <a:rPr lang="el-GR" dirty="0"/>
              <a:t> (π.χ. φύλο, ρόλος).</a:t>
            </a:r>
          </a:p>
          <a:p>
            <a:r>
              <a:rPr lang="el-GR" dirty="0"/>
              <a:t>• </a:t>
            </a:r>
            <a:r>
              <a:rPr lang="en-US" dirty="0"/>
              <a:t>Benefits Utilization Rate – </a:t>
            </a:r>
            <a:r>
              <a:rPr lang="el-GR" dirty="0"/>
              <a:t>Ποσοστό χρήσης παροχών.</a:t>
            </a:r>
          </a:p>
          <a:p>
            <a:r>
              <a:rPr lang="el-GR" dirty="0"/>
              <a:t>• </a:t>
            </a:r>
            <a:r>
              <a:rPr lang="en-US" dirty="0"/>
              <a:t>Overtime Hours – </a:t>
            </a:r>
            <a:r>
              <a:rPr lang="el-GR" dirty="0"/>
              <a:t>Ώρες υπερωρίας.</a:t>
            </a:r>
          </a:p>
          <a:p>
            <a:endParaRPr lang="el-GR" dirty="0"/>
          </a:p>
          <a:p>
            <a:r>
              <a:rPr lang="el-GR" b="1" dirty="0" smtClean="0"/>
              <a:t> 7. </a:t>
            </a:r>
            <a:r>
              <a:rPr lang="en-US" b="1" dirty="0" smtClean="0"/>
              <a:t>Workforce Planning &amp; HR Operations Metrics</a:t>
            </a:r>
          </a:p>
          <a:p>
            <a:r>
              <a:rPr lang="en-US" dirty="0" smtClean="0"/>
              <a:t>• Headcount – </a:t>
            </a:r>
            <a:r>
              <a:rPr lang="el-GR" dirty="0" smtClean="0"/>
              <a:t>Συνολικός αριθμός εργαζομένων.</a:t>
            </a:r>
          </a:p>
          <a:p>
            <a:r>
              <a:rPr lang="el-GR" dirty="0" smtClean="0"/>
              <a:t>• </a:t>
            </a:r>
            <a:r>
              <a:rPr lang="en-US" dirty="0"/>
              <a:t>Internal Mobility Rate – </a:t>
            </a:r>
            <a:r>
              <a:rPr lang="el-GR" dirty="0"/>
              <a:t>Μετακινήσεις μέσα στην εταιρεία.</a:t>
            </a:r>
          </a:p>
          <a:p>
            <a:r>
              <a:rPr lang="el-GR" dirty="0"/>
              <a:t>• </a:t>
            </a:r>
            <a:r>
              <a:rPr lang="en-US" dirty="0"/>
              <a:t>Vacancy Rate – </a:t>
            </a:r>
            <a:r>
              <a:rPr lang="el-GR" dirty="0"/>
              <a:t>Ποσοστό κενών θέσεων.</a:t>
            </a:r>
          </a:p>
          <a:p>
            <a:r>
              <a:rPr lang="el-GR" dirty="0"/>
              <a:t>• </a:t>
            </a:r>
            <a:r>
              <a:rPr lang="en-US" dirty="0"/>
              <a:t>HR-to-Employee Ratio – </a:t>
            </a:r>
            <a:r>
              <a:rPr lang="el-GR" dirty="0"/>
              <a:t>Αριθμός </a:t>
            </a:r>
            <a:r>
              <a:rPr lang="en-US" dirty="0"/>
              <a:t>HR </a:t>
            </a:r>
            <a:r>
              <a:rPr lang="el-GR" dirty="0"/>
              <a:t>ανά εργαζόμενους.</a:t>
            </a:r>
          </a:p>
          <a:p>
            <a:r>
              <a:rPr lang="el-GR" dirty="0"/>
              <a:t>• </a:t>
            </a:r>
            <a:r>
              <a:rPr lang="en-US" dirty="0"/>
              <a:t>HR Cost per Employee – </a:t>
            </a:r>
            <a:r>
              <a:rPr lang="el-GR" dirty="0"/>
              <a:t>Κόστος </a:t>
            </a:r>
            <a:r>
              <a:rPr lang="en-US" dirty="0"/>
              <a:t>HR </a:t>
            </a:r>
            <a:r>
              <a:rPr lang="el-GR" dirty="0"/>
              <a:t>ανά εργαζόμενο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8669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59" y="585543"/>
            <a:ext cx="8057272" cy="1450757"/>
          </a:xfrm>
        </p:spPr>
        <p:txBody>
          <a:bodyPr>
            <a:normAutofit fontScale="90000"/>
          </a:bodyPr>
          <a:lstStyle/>
          <a:p>
            <a:r>
              <a:rPr lang="el-GR" dirty="0"/>
              <a:t>Εφαρμογές HR </a:t>
            </a:r>
            <a:r>
              <a:rPr lang="el-GR" dirty="0" err="1"/>
              <a:t>Analytics</a:t>
            </a:r>
            <a:r>
              <a:rPr lang="el-GR" dirty="0"/>
              <a:t> στη δημόσια διοίκηση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951241"/>
            <a:ext cx="7543801" cy="4023360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 smtClean="0"/>
              <a:t>1</a:t>
            </a:r>
            <a:r>
              <a:rPr lang="el-GR" b="1" dirty="0"/>
              <a:t>. Προγραμματισμός ανθρώπινου </a:t>
            </a:r>
            <a:r>
              <a:rPr lang="el-GR" b="1" dirty="0" smtClean="0"/>
              <a:t>δυναμικού</a:t>
            </a:r>
          </a:p>
          <a:p>
            <a:r>
              <a:rPr lang="el-GR" dirty="0" smtClean="0"/>
              <a:t>Το </a:t>
            </a:r>
            <a:r>
              <a:rPr lang="el-GR" dirty="0"/>
              <a:t>δημόσιο μπορεί να προβλέπει</a:t>
            </a:r>
            <a:r>
              <a:rPr lang="el-GR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ανάγκες </a:t>
            </a:r>
            <a:r>
              <a:rPr lang="el-GR" dirty="0"/>
              <a:t>προσλήψεων</a:t>
            </a:r>
            <a:r>
              <a:rPr lang="el-GR" dirty="0" smtClean="0"/>
              <a:t>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ελλείψεις </a:t>
            </a:r>
            <a:r>
              <a:rPr lang="el-GR" dirty="0"/>
              <a:t>προσωπικού</a:t>
            </a:r>
            <a:r>
              <a:rPr lang="el-GR" dirty="0" smtClean="0"/>
              <a:t>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συνταξιοδοτήσεις,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μελλοντικές </a:t>
            </a:r>
            <a:r>
              <a:rPr lang="el-GR" dirty="0"/>
              <a:t>δεξιότητες που απαιτούνται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r>
              <a:rPr lang="el-GR" b="1" dirty="0" smtClean="0"/>
              <a:t>Παράδειγμα:</a:t>
            </a:r>
          </a:p>
          <a:p>
            <a:r>
              <a:rPr lang="el-GR" dirty="0" smtClean="0"/>
              <a:t>Ένας </a:t>
            </a:r>
            <a:r>
              <a:rPr lang="el-GR" dirty="0"/>
              <a:t>δήμος μπορεί να εντοπίσει ότι μεγάλο ποσοστό υπαλλήλων θα συνταξιοδοτηθεί μέσα στα επόμενα 5 χρόνια και να σχεδιάσει εγκαίρως νέες προσλήψεις.</a:t>
            </a:r>
          </a:p>
        </p:txBody>
      </p:sp>
    </p:spTree>
    <p:extLst>
      <p:ext uri="{BB962C8B-B14F-4D97-AF65-F5344CB8AC3E}">
        <p14:creationId xmlns:p14="http://schemas.microsoft.com/office/powerpoint/2010/main" val="3514638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2. Αξιολόγηση </a:t>
            </a:r>
            <a:r>
              <a:rPr lang="el-GR" b="1" dirty="0" smtClean="0"/>
              <a:t>απόδοσης</a:t>
            </a:r>
          </a:p>
          <a:p>
            <a:r>
              <a:rPr lang="el-GR" dirty="0" smtClean="0"/>
              <a:t>Τα </a:t>
            </a:r>
            <a:r>
              <a:rPr lang="el-GR" dirty="0"/>
              <a:t>δεδομένα </a:t>
            </a:r>
            <a:r>
              <a:rPr lang="el-GR" dirty="0" smtClean="0"/>
              <a:t>βοηθούν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στον εντοπισμό </a:t>
            </a:r>
            <a:r>
              <a:rPr lang="el-GR" dirty="0"/>
              <a:t>υψηλής απόδοσης</a:t>
            </a:r>
            <a:r>
              <a:rPr lang="el-GR" dirty="0" smtClean="0"/>
              <a:t>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στην </a:t>
            </a:r>
            <a:r>
              <a:rPr lang="el-GR" dirty="0"/>
              <a:t>αναγνώριση προβλημάτων</a:t>
            </a:r>
            <a:r>
              <a:rPr lang="el-GR" dirty="0" smtClean="0"/>
              <a:t>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στη </a:t>
            </a:r>
            <a:r>
              <a:rPr lang="el-GR" dirty="0"/>
              <a:t>βελτίωση παραγωγικότητας</a:t>
            </a:r>
            <a:r>
              <a:rPr lang="el-GR" dirty="0" smtClean="0"/>
              <a:t>.</a:t>
            </a:r>
          </a:p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/>
              <a:t>αξιολόγηση γίνεται </a:t>
            </a:r>
            <a:r>
              <a:rPr lang="el-GR" dirty="0" smtClean="0"/>
              <a:t>πιο </a:t>
            </a:r>
            <a:r>
              <a:rPr lang="el-GR" dirty="0" err="1" smtClean="0"/>
              <a:t>αντικειμενική,διαφανής,τεκμηριωμένη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3913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3. Εκπαίδευση και ανάπτυξη </a:t>
            </a:r>
            <a:r>
              <a:rPr lang="el-GR" b="1" dirty="0" smtClean="0"/>
              <a:t>δεξιοτήτων</a:t>
            </a:r>
          </a:p>
          <a:p>
            <a:r>
              <a:rPr lang="el-GR" dirty="0" smtClean="0"/>
              <a:t>Το </a:t>
            </a:r>
            <a:r>
              <a:rPr lang="el-GR" dirty="0"/>
              <a:t>HR </a:t>
            </a:r>
            <a:r>
              <a:rPr lang="el-GR" dirty="0" err="1"/>
              <a:t>Analytics</a:t>
            </a:r>
            <a:r>
              <a:rPr lang="el-GR" dirty="0"/>
              <a:t> μπορεί να δείξει</a:t>
            </a:r>
            <a:r>
              <a:rPr lang="el-GR" dirty="0" smtClean="0"/>
              <a:t>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ποιες δεξιότητες λείπουν,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ποιοι </a:t>
            </a:r>
            <a:r>
              <a:rPr lang="el-GR" dirty="0"/>
              <a:t>υπάλληλοι χρειάζονται </a:t>
            </a:r>
            <a:endParaRPr lang="el-G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l-GR" dirty="0" smtClean="0"/>
              <a:t> </a:t>
            </a:r>
            <a:r>
              <a:rPr lang="el-GR" dirty="0"/>
              <a:t>εκπαιδευτικά προγράμματα έχουν αποτέλεσμα</a:t>
            </a:r>
            <a:r>
              <a:rPr lang="el-GR" dirty="0" smtClean="0"/>
              <a:t>.</a:t>
            </a:r>
          </a:p>
          <a:p>
            <a:endParaRPr lang="el-GR" dirty="0" smtClean="0"/>
          </a:p>
          <a:p>
            <a:r>
              <a:rPr lang="el-GR" dirty="0" smtClean="0"/>
              <a:t>Συνδέεται </a:t>
            </a:r>
            <a:r>
              <a:rPr lang="el-GR" dirty="0"/>
              <a:t>άμεσα με τον ψηφιακό μετασχηματισμό και την ανάπτυξη ψηφιακών δεξιοτήτων.</a:t>
            </a:r>
          </a:p>
        </p:txBody>
      </p:sp>
    </p:spTree>
    <p:extLst>
      <p:ext uri="{BB962C8B-B14F-4D97-AF65-F5344CB8AC3E}">
        <p14:creationId xmlns:p14="http://schemas.microsoft.com/office/powerpoint/2010/main" val="2961063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4. Διαχείριση απουσιών και ευημερίας προσωπικού</a:t>
            </a:r>
          </a:p>
          <a:p>
            <a:r>
              <a:rPr lang="el-GR" dirty="0"/>
              <a:t>Η ανάλυση δεδομένων επιτρέπει: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εντοπισμό αυξημένων απουσιών,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παρακολούθηση εργασιακού άγχους,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πρόληψη επαγγελματικής εξουθένωσης (</a:t>
            </a:r>
            <a:r>
              <a:rPr lang="el-GR" dirty="0" err="1"/>
              <a:t>burnout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5008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5. Βελτίωση εξυπηρέτησης πολιτών</a:t>
            </a:r>
          </a:p>
          <a:p>
            <a:r>
              <a:rPr lang="el-GR" dirty="0"/>
              <a:t>Μέσα από δεδομένα απόδοσης: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εντοπίζονται καθυστερήσεις,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βελτιώνονται διαδικασίες,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κατανέμεται καλύτερα το προσωπικό. </a:t>
            </a:r>
            <a:endParaRPr lang="el-GR" dirty="0" smtClean="0"/>
          </a:p>
          <a:p>
            <a:pPr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/>
              <a:t>Αυτό συμβάλλει σε πιο αποτελεσματικές δημόσιες υπηρεσίες.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2652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59" y="394977"/>
            <a:ext cx="7543800" cy="1450757"/>
          </a:xfrm>
        </p:spPr>
        <p:txBody>
          <a:bodyPr>
            <a:normAutofit fontScale="90000"/>
          </a:bodyPr>
          <a:lstStyle/>
          <a:p>
            <a:r>
              <a:rPr lang="el-GR" dirty="0"/>
              <a:t>Οφέλη του HR </a:t>
            </a:r>
            <a:r>
              <a:rPr lang="el-GR" dirty="0" err="1"/>
              <a:t>Analytics</a:t>
            </a:r>
            <a:r>
              <a:rPr lang="el-GR" dirty="0"/>
              <a:t> στο Δημόσιο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22959" y="1845734"/>
            <a:ext cx="7543801" cy="4713328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 smtClean="0"/>
              <a:t>Για τη διοίκηση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 smtClean="0"/>
              <a:t>καλύτερες </a:t>
            </a:r>
            <a:r>
              <a:rPr lang="el-GR" dirty="0"/>
              <a:t>αποφάσεις,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στρατηγικός σχεδιασμός,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μείωση κόστους,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διαφάνεια. </a:t>
            </a:r>
          </a:p>
          <a:p>
            <a:r>
              <a:rPr lang="el-GR" b="1" dirty="0"/>
              <a:t>Για τους εργαζόμενους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δικαιότερη αξιολόγηση,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καλύτερη εκπαίδευση,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αναγνώριση δεξιοτήτων,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βελτίωση εργασιακού περιβάλλοντος. </a:t>
            </a:r>
          </a:p>
          <a:p>
            <a:r>
              <a:rPr lang="el-GR" b="1" dirty="0"/>
              <a:t>Για τους πολίτες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ταχύτερη εξυπηρέτηση,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καλύτερη ποιότητα υπηρεσιών,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dirty="0"/>
              <a:t>μεγαλύτερη αποτελεσματικότητα του κράτους.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1204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71500"/>
            <a:ext cx="7543800" cy="866923"/>
          </a:xfrm>
        </p:spPr>
        <p:txBody>
          <a:bodyPr/>
          <a:lstStyle/>
          <a:p>
            <a:r>
              <a:t>Προκλήσεις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36530"/>
            <a:ext cx="7543801" cy="3732563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Έλλειψη</a:t>
            </a:r>
            <a:r>
              <a:rPr dirty="0"/>
              <a:t> </a:t>
            </a:r>
            <a:r>
              <a:rPr dirty="0" err="1"/>
              <a:t>κουλτούρ</a:t>
            </a:r>
            <a:r>
              <a:rPr dirty="0"/>
              <a:t>ας </a:t>
            </a:r>
            <a:r>
              <a:rPr dirty="0" smtClean="0"/>
              <a:t>δεδομένων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Κα</a:t>
            </a:r>
            <a:r>
              <a:rPr dirty="0" err="1"/>
              <a:t>κής</a:t>
            </a:r>
            <a:r>
              <a:rPr dirty="0"/>
              <a:t> π</a:t>
            </a:r>
            <a:r>
              <a:rPr dirty="0" err="1"/>
              <a:t>οιότητ</a:t>
            </a:r>
            <a:r>
              <a:rPr dirty="0"/>
              <a:t>ας </a:t>
            </a:r>
            <a:r>
              <a:rPr dirty="0" smtClean="0"/>
              <a:t>δεδομένα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Περιορισμοί</a:t>
            </a:r>
            <a:r>
              <a:rPr dirty="0"/>
              <a:t> </a:t>
            </a:r>
            <a:r>
              <a:rPr dirty="0" err="1"/>
              <a:t>στην</a:t>
            </a:r>
            <a:r>
              <a:rPr dirty="0"/>
              <a:t> </a:t>
            </a:r>
            <a:r>
              <a:rPr dirty="0" err="1"/>
              <a:t>τεχνογνωσί</a:t>
            </a:r>
            <a:r>
              <a:rPr dirty="0"/>
              <a:t>α </a:t>
            </a:r>
            <a:r>
              <a:rPr dirty="0" smtClean="0"/>
              <a:t>analytics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Θέμ</a:t>
            </a:r>
            <a:r>
              <a:rPr dirty="0"/>
              <a:t>ατα απορρήτου και GDPR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Συμπέρασμα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98076"/>
            <a:ext cx="7543801" cy="3671017"/>
          </a:xfrm>
        </p:spPr>
        <p:txBody>
          <a:bodyPr/>
          <a:lstStyle/>
          <a:p>
            <a:r>
              <a:rPr dirty="0"/>
              <a:t>Τα HR Analytics απ</a:t>
            </a:r>
            <a:r>
              <a:rPr dirty="0" err="1"/>
              <a:t>οτελούν</a:t>
            </a:r>
            <a:r>
              <a:rPr dirty="0"/>
              <a:t> </a:t>
            </a:r>
            <a:r>
              <a:rPr dirty="0" err="1"/>
              <a:t>κρίσιμο</a:t>
            </a:r>
            <a:r>
              <a:rPr dirty="0"/>
              <a:t> </a:t>
            </a:r>
            <a:r>
              <a:rPr dirty="0" err="1"/>
              <a:t>εργ</a:t>
            </a:r>
            <a:r>
              <a:rPr dirty="0"/>
              <a:t>αλείο για τη σύγχρονη </a:t>
            </a:r>
            <a:r>
              <a:rPr dirty="0" smtClean="0"/>
              <a:t>ΔΑΔ</a:t>
            </a:r>
            <a:r>
              <a:rPr lang="el-GR" dirty="0" smtClean="0"/>
              <a:t> στο Δημόσιο Τομέα</a:t>
            </a:r>
            <a:r>
              <a:rPr dirty="0" smtClean="0"/>
              <a:t>.</a:t>
            </a:r>
            <a:endParaRPr lang="el-GR" dirty="0" smtClean="0"/>
          </a:p>
          <a:p>
            <a:endParaRPr dirty="0"/>
          </a:p>
          <a:p>
            <a:r>
              <a:rPr dirty="0" err="1"/>
              <a:t>Με</a:t>
            </a:r>
            <a:r>
              <a:rPr dirty="0"/>
              <a:t> </a:t>
            </a:r>
            <a:r>
              <a:rPr dirty="0" err="1"/>
              <a:t>ορθή</a:t>
            </a:r>
            <a:r>
              <a:rPr dirty="0"/>
              <a:t> </a:t>
            </a:r>
            <a:r>
              <a:rPr dirty="0" err="1"/>
              <a:t>χρήση</a:t>
            </a:r>
            <a:r>
              <a:rPr dirty="0"/>
              <a:t> </a:t>
            </a:r>
            <a:r>
              <a:rPr dirty="0" err="1"/>
              <a:t>δεδομένων</a:t>
            </a:r>
            <a:r>
              <a:rPr dirty="0"/>
              <a:t>, </a:t>
            </a:r>
            <a:r>
              <a:rPr dirty="0" err="1"/>
              <a:t>οι</a:t>
            </a:r>
            <a:r>
              <a:rPr dirty="0"/>
              <a:t> </a:t>
            </a:r>
            <a:r>
              <a:rPr lang="el-GR" dirty="0" smtClean="0"/>
              <a:t>δημόσιοι </a:t>
            </a:r>
            <a:r>
              <a:rPr dirty="0" err="1" smtClean="0"/>
              <a:t>οργ</a:t>
            </a:r>
            <a:r>
              <a:rPr dirty="0" smtClean="0"/>
              <a:t>ανισμοί </a:t>
            </a:r>
            <a:r>
              <a:rPr dirty="0"/>
              <a:t>μπορούν να προβλέπουν, να αναλύουν και να βελτιστοποιούν το ανθρώπινο δυναμικό τους.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506" y="457200"/>
            <a:ext cx="7543800" cy="946053"/>
          </a:xfrm>
        </p:spPr>
        <p:txBody>
          <a:bodyPr/>
          <a:lstStyle/>
          <a:p>
            <a:r>
              <a:rPr dirty="0" err="1"/>
              <a:t>Τι</a:t>
            </a:r>
            <a:r>
              <a:rPr dirty="0"/>
              <a:t> </a:t>
            </a:r>
            <a:r>
              <a:rPr dirty="0" err="1"/>
              <a:t>είν</a:t>
            </a:r>
            <a:r>
              <a:rPr dirty="0"/>
              <a:t>αι τα HR </a:t>
            </a:r>
            <a:r>
              <a:rPr dirty="0" smtClean="0"/>
              <a:t>Analytics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092568"/>
            <a:ext cx="7543801" cy="3776525"/>
          </a:xfrm>
        </p:spPr>
        <p:txBody>
          <a:bodyPr/>
          <a:lstStyle/>
          <a:p>
            <a:r>
              <a:rPr dirty="0"/>
              <a:t>• </a:t>
            </a:r>
            <a:r>
              <a:rPr dirty="0" err="1"/>
              <a:t>Χρήση</a:t>
            </a:r>
            <a:r>
              <a:rPr dirty="0"/>
              <a:t> </a:t>
            </a:r>
            <a:r>
              <a:rPr dirty="0" err="1"/>
              <a:t>δεδομένων</a:t>
            </a:r>
            <a:r>
              <a:rPr dirty="0"/>
              <a:t> και </a:t>
            </a:r>
            <a:r>
              <a:rPr dirty="0" err="1"/>
              <a:t>στ</a:t>
            </a:r>
            <a:r>
              <a:rPr dirty="0"/>
              <a:t>ατιστικών μεθόδων για τη λήψη αποφάσεων </a:t>
            </a:r>
            <a:r>
              <a:rPr dirty="0" smtClean="0"/>
              <a:t>HR</a:t>
            </a:r>
            <a:endParaRPr lang="el-GR" dirty="0" smtClean="0"/>
          </a:p>
          <a:p>
            <a:endParaRPr dirty="0"/>
          </a:p>
          <a:p>
            <a:r>
              <a:rPr dirty="0"/>
              <a:t>• Κατα</a:t>
            </a:r>
            <a:r>
              <a:rPr dirty="0" err="1"/>
              <a:t>νόηση</a:t>
            </a:r>
            <a:r>
              <a:rPr dirty="0"/>
              <a:t> </a:t>
            </a:r>
            <a:r>
              <a:rPr dirty="0" err="1"/>
              <a:t>τάσεων</a:t>
            </a:r>
            <a:r>
              <a:rPr dirty="0"/>
              <a:t> α</a:t>
            </a:r>
            <a:r>
              <a:rPr dirty="0" err="1"/>
              <a:t>νθρώ</a:t>
            </a:r>
            <a:r>
              <a:rPr dirty="0"/>
              <a:t>πινου </a:t>
            </a:r>
            <a:r>
              <a:rPr dirty="0" smtClean="0"/>
              <a:t>δυναμικού</a:t>
            </a:r>
            <a:endParaRPr lang="el-GR" dirty="0" smtClean="0"/>
          </a:p>
          <a:p>
            <a:endParaRPr dirty="0"/>
          </a:p>
          <a:p>
            <a:r>
              <a:rPr dirty="0"/>
              <a:t>• Υπ</a:t>
            </a:r>
            <a:r>
              <a:rPr dirty="0" err="1"/>
              <a:t>οστήριξη</a:t>
            </a:r>
            <a:r>
              <a:rPr dirty="0"/>
              <a:t> επ</a:t>
            </a:r>
            <a:r>
              <a:rPr dirty="0" err="1"/>
              <a:t>ιχειρησι</a:t>
            </a:r>
            <a:r>
              <a:rPr dirty="0"/>
              <a:t>ακής στρατηγικής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Γιατί είναι σημαντικά;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162908"/>
            <a:ext cx="7543801" cy="3706186"/>
          </a:xfrm>
        </p:spPr>
        <p:txBody>
          <a:bodyPr/>
          <a:lstStyle/>
          <a:p>
            <a:r>
              <a:rPr dirty="0"/>
              <a:t>• Επ</a:t>
            </a:r>
            <a:r>
              <a:rPr dirty="0" err="1"/>
              <a:t>ιτρέ</a:t>
            </a:r>
            <a:r>
              <a:rPr dirty="0"/>
              <a:t>πουν αντικειμενικές αποφάσεις αντί για </a:t>
            </a:r>
            <a:r>
              <a:rPr dirty="0" smtClean="0"/>
              <a:t>διαισθητικές</a:t>
            </a:r>
            <a:endParaRPr lang="el-GR" dirty="0" smtClean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Μειώνουν</a:t>
            </a:r>
            <a:r>
              <a:rPr dirty="0"/>
              <a:t> </a:t>
            </a:r>
            <a:r>
              <a:rPr dirty="0" err="1"/>
              <a:t>το</a:t>
            </a:r>
            <a:r>
              <a:rPr dirty="0"/>
              <a:t> </a:t>
            </a:r>
            <a:r>
              <a:rPr dirty="0" err="1"/>
              <a:t>κόστος</a:t>
            </a:r>
            <a:r>
              <a:rPr dirty="0"/>
              <a:t> και α</a:t>
            </a:r>
            <a:r>
              <a:rPr dirty="0" err="1"/>
              <a:t>υξάνουν</a:t>
            </a:r>
            <a:r>
              <a:rPr dirty="0"/>
              <a:t> </a:t>
            </a:r>
            <a:r>
              <a:rPr dirty="0" err="1"/>
              <a:t>την</a:t>
            </a:r>
            <a:r>
              <a:rPr dirty="0"/>
              <a:t> </a:t>
            </a:r>
            <a:r>
              <a:rPr dirty="0" smtClean="0"/>
              <a:t>απ</a:t>
            </a:r>
            <a:r>
              <a:rPr dirty="0" err="1" smtClean="0"/>
              <a:t>οτελεσμ</a:t>
            </a:r>
            <a:r>
              <a:rPr dirty="0" smtClean="0"/>
              <a:t>ατικότητα</a:t>
            </a:r>
            <a:endParaRPr lang="el-GR" dirty="0" smtClean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Βελτιώνουν</a:t>
            </a:r>
            <a:r>
              <a:rPr dirty="0"/>
              <a:t> </a:t>
            </a:r>
            <a:r>
              <a:rPr dirty="0" err="1"/>
              <a:t>την</a:t>
            </a:r>
            <a:r>
              <a:rPr dirty="0"/>
              <a:t> </a:t>
            </a:r>
            <a:r>
              <a:rPr dirty="0" err="1"/>
              <a:t>εμ</a:t>
            </a:r>
            <a:r>
              <a:rPr dirty="0"/>
              <a:t>πειρία των </a:t>
            </a:r>
            <a:r>
              <a:rPr dirty="0" smtClean="0"/>
              <a:t>εργαζομένων</a:t>
            </a:r>
            <a:endParaRPr lang="el-GR" dirty="0" smtClean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Αν</a:t>
            </a:r>
            <a:r>
              <a:rPr dirty="0"/>
              <a:t>αδεικνύουν κρυμμένα μοτίβα στα δεδομένα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72304"/>
            <a:ext cx="7543800" cy="1450757"/>
          </a:xfrm>
        </p:spPr>
        <p:txBody>
          <a:bodyPr/>
          <a:lstStyle/>
          <a:p>
            <a:r>
              <a:rPr dirty="0"/>
              <a:t>Πα</a:t>
            </a:r>
            <a:r>
              <a:rPr dirty="0" err="1"/>
              <a:t>ράδειγμ</a:t>
            </a:r>
            <a:r>
              <a:rPr dirty="0"/>
              <a:t>α τύπων δεδομένων HR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250830"/>
            <a:ext cx="7543801" cy="3618263"/>
          </a:xfrm>
        </p:spPr>
        <p:txBody>
          <a:bodyPr>
            <a:normAutofit fontScale="92500" lnSpcReduction="10000"/>
          </a:bodyPr>
          <a:lstStyle/>
          <a:p>
            <a:r>
              <a:rPr dirty="0" smtClean="0"/>
              <a:t>•</a:t>
            </a:r>
            <a:r>
              <a:rPr dirty="0" err="1" smtClean="0"/>
              <a:t>Δεδομέν</a:t>
            </a:r>
            <a:r>
              <a:rPr dirty="0" smtClean="0"/>
              <a:t>α προσλήψεων</a:t>
            </a:r>
            <a:endParaRPr lang="el-GR" dirty="0" smtClean="0"/>
          </a:p>
          <a:p>
            <a:endParaRPr dirty="0"/>
          </a:p>
          <a:p>
            <a:r>
              <a:rPr dirty="0"/>
              <a:t>• </a:t>
            </a:r>
            <a:r>
              <a:rPr dirty="0" err="1"/>
              <a:t>Δεδομέν</a:t>
            </a:r>
            <a:r>
              <a:rPr dirty="0"/>
              <a:t>α </a:t>
            </a:r>
            <a:r>
              <a:rPr dirty="0" smtClean="0"/>
              <a:t>απόδοσης</a:t>
            </a:r>
            <a:endParaRPr lang="el-GR" dirty="0" smtClean="0"/>
          </a:p>
          <a:p>
            <a:endParaRPr dirty="0"/>
          </a:p>
          <a:p>
            <a:r>
              <a:rPr dirty="0"/>
              <a:t>• Πα</a:t>
            </a:r>
            <a:r>
              <a:rPr dirty="0" err="1"/>
              <a:t>ρουσίες</a:t>
            </a:r>
            <a:r>
              <a:rPr dirty="0"/>
              <a:t> και </a:t>
            </a:r>
            <a:r>
              <a:rPr dirty="0" smtClean="0"/>
              <a:t>απ</a:t>
            </a:r>
            <a:r>
              <a:rPr dirty="0" err="1" smtClean="0"/>
              <a:t>ουσίες</a:t>
            </a:r>
            <a:endParaRPr lang="el-GR" dirty="0" smtClean="0"/>
          </a:p>
          <a:p>
            <a:endParaRPr dirty="0"/>
          </a:p>
          <a:p>
            <a:r>
              <a:rPr dirty="0"/>
              <a:t>• Engagement </a:t>
            </a:r>
            <a:r>
              <a:rPr dirty="0" smtClean="0"/>
              <a:t>surveys</a:t>
            </a:r>
            <a:endParaRPr lang="el-GR" dirty="0" smtClean="0"/>
          </a:p>
          <a:p>
            <a:endParaRPr dirty="0"/>
          </a:p>
          <a:p>
            <a:r>
              <a:rPr dirty="0"/>
              <a:t>• Compensation &amp; benefits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Εργαλεία HR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2233246"/>
            <a:ext cx="7863840" cy="4200647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Excel </a:t>
            </a:r>
            <a:endParaRPr lang="el-GR" dirty="0" smtClean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dirty="0" smtClean="0"/>
              <a:t>• </a:t>
            </a:r>
            <a:r>
              <a:rPr dirty="0"/>
              <a:t>HRIS </a:t>
            </a:r>
            <a:r>
              <a:rPr dirty="0" err="1"/>
              <a:t>συστήμ</a:t>
            </a:r>
            <a:r>
              <a:rPr dirty="0"/>
              <a:t>ατα (SAP SuccessFactors, Workday κ.λπ</a:t>
            </a:r>
            <a:r>
              <a:rPr dirty="0" smtClean="0"/>
              <a:t>.)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 smtClean="0"/>
              <a:t>• </a:t>
            </a:r>
            <a:r>
              <a:rPr dirty="0" err="1"/>
              <a:t>Στ</a:t>
            </a:r>
            <a:r>
              <a:rPr dirty="0"/>
              <a:t>ατιστικά εργαλεία (R, Python)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84996"/>
          </a:xfrm>
        </p:spPr>
        <p:txBody>
          <a:bodyPr/>
          <a:lstStyle/>
          <a:p>
            <a:r>
              <a:rPr dirty="0" err="1"/>
              <a:t>Προηγμέν</a:t>
            </a:r>
            <a:r>
              <a:rPr dirty="0"/>
              <a:t>α HR Analytics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59" y="2048608"/>
            <a:ext cx="7543801" cy="3820486"/>
          </a:xfrm>
        </p:spPr>
        <p:txBody>
          <a:bodyPr/>
          <a:lstStyle/>
          <a:p>
            <a:r>
              <a:rPr dirty="0"/>
              <a:t>• Predictive analytics — π</a:t>
            </a:r>
            <a:r>
              <a:rPr dirty="0" err="1"/>
              <a:t>ρό</a:t>
            </a:r>
            <a:r>
              <a:rPr dirty="0"/>
              <a:t>βλεψη </a:t>
            </a:r>
            <a:r>
              <a:rPr dirty="0" smtClean="0"/>
              <a:t>αποχωρήσεων</a:t>
            </a:r>
            <a:endParaRPr lang="el-GR" dirty="0" smtClean="0"/>
          </a:p>
          <a:p>
            <a:endParaRPr dirty="0"/>
          </a:p>
          <a:p>
            <a:r>
              <a:rPr dirty="0"/>
              <a:t>• Sentiment analysis από </a:t>
            </a:r>
            <a:r>
              <a:rPr dirty="0" err="1" smtClean="0"/>
              <a:t>κείμεν</a:t>
            </a:r>
            <a:r>
              <a:rPr dirty="0" smtClean="0"/>
              <a:t>α</a:t>
            </a:r>
            <a:endParaRPr lang="el-GR" dirty="0" smtClean="0"/>
          </a:p>
          <a:p>
            <a:endParaRPr dirty="0"/>
          </a:p>
          <a:p>
            <a:r>
              <a:rPr dirty="0"/>
              <a:t>• Workforce planning </a:t>
            </a:r>
            <a:r>
              <a:rPr dirty="0" err="1"/>
              <a:t>με</a:t>
            </a:r>
            <a:r>
              <a:rPr dirty="0"/>
              <a:t> </a:t>
            </a:r>
            <a:r>
              <a:rPr dirty="0" err="1"/>
              <a:t>μοντέλ</a:t>
            </a:r>
            <a:r>
              <a:rPr dirty="0"/>
              <a:t>α </a:t>
            </a:r>
            <a:r>
              <a:rPr dirty="0" smtClean="0"/>
              <a:t>προσομοίωσης</a:t>
            </a:r>
            <a:endParaRPr lang="el-GR" dirty="0" smtClean="0"/>
          </a:p>
          <a:p>
            <a:endParaRPr dirty="0"/>
          </a:p>
          <a:p>
            <a:r>
              <a:rPr dirty="0"/>
              <a:t>• Machine Learning </a:t>
            </a:r>
            <a:r>
              <a:rPr dirty="0" err="1"/>
              <a:t>γι</a:t>
            </a:r>
            <a:r>
              <a:rPr dirty="0"/>
              <a:t>α αξιολόγηση κινδύνου turnover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049827"/>
          </a:xfrm>
        </p:spPr>
        <p:txBody>
          <a:bodyPr/>
          <a:lstStyle/>
          <a:p>
            <a:r>
              <a:rPr dirty="0" err="1"/>
              <a:t>Ενδεικτικές</a:t>
            </a:r>
            <a:r>
              <a:rPr dirty="0"/>
              <a:t> </a:t>
            </a:r>
            <a:r>
              <a:rPr dirty="0" err="1"/>
              <a:t>Εφ</a:t>
            </a:r>
            <a:r>
              <a:rPr dirty="0"/>
              <a:t>αρμογές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990" y="2044438"/>
            <a:ext cx="5234941" cy="3829279"/>
          </a:xfrm>
        </p:spPr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Βελτίωση</a:t>
            </a:r>
            <a:r>
              <a:rPr dirty="0"/>
              <a:t> recruitment </a:t>
            </a:r>
            <a:r>
              <a:rPr dirty="0" smtClean="0"/>
              <a:t>funnel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Μοντέλ</a:t>
            </a:r>
            <a:r>
              <a:rPr dirty="0"/>
              <a:t>α πρόβλεψης απόδοσης </a:t>
            </a:r>
            <a:r>
              <a:rPr dirty="0" smtClean="0"/>
              <a:t>προσωπικού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Εντο</a:t>
            </a:r>
            <a:r>
              <a:rPr dirty="0"/>
              <a:t>πισμός παραγόντων που οδηγούν σε </a:t>
            </a:r>
            <a:r>
              <a:rPr dirty="0" smtClean="0"/>
              <a:t>burnout</a:t>
            </a:r>
            <a:endParaRPr lang="el-GR" dirty="0" smtClean="0"/>
          </a:p>
          <a:p>
            <a:pPr marL="0" indent="0">
              <a:buNone/>
            </a:pP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Ανά</a:t>
            </a:r>
            <a:r>
              <a:rPr dirty="0"/>
              <a:t>πτυξη στρατηγικής εκπαίδευσης</a:t>
            </a: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7992" y="2110154"/>
            <a:ext cx="4255478" cy="414568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2960" y="1280136"/>
            <a:ext cx="8215532" cy="847604"/>
          </a:xfrm>
        </p:spPr>
        <p:txBody>
          <a:bodyPr>
            <a:normAutofit fontScale="90000"/>
          </a:bodyPr>
          <a:lstStyle/>
          <a:p>
            <a:r>
              <a:rPr lang="el-GR" dirty="0"/>
              <a:t>HR </a:t>
            </a:r>
            <a:r>
              <a:rPr lang="el-GR" dirty="0" err="1"/>
              <a:t>Metrics</a:t>
            </a:r>
            <a:r>
              <a:rPr lang="el-GR" dirty="0"/>
              <a:t> – Οι σημαντικότεροι δείκτες HR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1</a:t>
            </a:r>
            <a:r>
              <a:rPr lang="el-GR" b="1" dirty="0"/>
              <a:t>. </a:t>
            </a:r>
            <a:r>
              <a:rPr lang="en-US" b="1" dirty="0"/>
              <a:t>Recruitment &amp; Hiring </a:t>
            </a:r>
            <a:r>
              <a:rPr lang="en-US" b="1" dirty="0" smtClean="0"/>
              <a:t>Metrics</a:t>
            </a:r>
          </a:p>
          <a:p>
            <a:endParaRPr lang="en-US" dirty="0"/>
          </a:p>
          <a:p>
            <a:r>
              <a:rPr lang="en-US" dirty="0"/>
              <a:t>• Time to Hire – </a:t>
            </a:r>
            <a:r>
              <a:rPr lang="el-GR" dirty="0"/>
              <a:t>Η διάρκεια από την προκήρυξη μέχρι την αποδοχή προσφοράς.</a:t>
            </a:r>
          </a:p>
          <a:p>
            <a:r>
              <a:rPr lang="el-GR" dirty="0"/>
              <a:t>• </a:t>
            </a:r>
            <a:r>
              <a:rPr lang="en-US" dirty="0"/>
              <a:t>Time to Fill – </a:t>
            </a:r>
            <a:r>
              <a:rPr lang="el-GR" dirty="0"/>
              <a:t>Συνολικός χρόνος κάλυψης της θέσης.</a:t>
            </a:r>
          </a:p>
          <a:p>
            <a:r>
              <a:rPr lang="el-GR" dirty="0"/>
              <a:t>• </a:t>
            </a:r>
            <a:r>
              <a:rPr lang="en-US" dirty="0"/>
              <a:t>Cost per Hire – </a:t>
            </a:r>
            <a:r>
              <a:rPr lang="el-GR" dirty="0"/>
              <a:t>Μέσο κόστος πρόσληψης.</a:t>
            </a:r>
          </a:p>
          <a:p>
            <a:r>
              <a:rPr lang="el-GR" dirty="0"/>
              <a:t>• </a:t>
            </a:r>
            <a:r>
              <a:rPr lang="en-US" dirty="0"/>
              <a:t>Offer Acceptance Rate – </a:t>
            </a:r>
            <a:r>
              <a:rPr lang="el-GR" dirty="0"/>
              <a:t>Ποσοστό αποδοχής προσφορών.</a:t>
            </a:r>
          </a:p>
          <a:p>
            <a:r>
              <a:rPr lang="el-GR" dirty="0"/>
              <a:t>• </a:t>
            </a:r>
            <a:r>
              <a:rPr lang="en-US" dirty="0"/>
              <a:t>Source of Hire – </a:t>
            </a:r>
            <a:r>
              <a:rPr lang="el-GR" dirty="0"/>
              <a:t>Από ποιο κανάλι προήλθαν οι επιτυχημένες προσλήψεις.</a:t>
            </a:r>
          </a:p>
          <a:p>
            <a:r>
              <a:rPr lang="el-GR" dirty="0"/>
              <a:t>• </a:t>
            </a:r>
            <a:r>
              <a:rPr lang="en-US" dirty="0"/>
              <a:t>Quality of Hire – </a:t>
            </a:r>
            <a:r>
              <a:rPr lang="el-GR" dirty="0"/>
              <a:t>Απόδοση νέων προσλήψεων στο πρώτο έτος.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178465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 smtClean="0"/>
              <a:t>2</a:t>
            </a:r>
            <a:r>
              <a:rPr lang="el-GR" b="1" dirty="0"/>
              <a:t>. </a:t>
            </a:r>
            <a:r>
              <a:rPr lang="en-US" b="1" dirty="0"/>
              <a:t>Employee Performance Metrics</a:t>
            </a:r>
          </a:p>
          <a:p>
            <a:r>
              <a:rPr lang="en-US" dirty="0"/>
              <a:t>• Performance Rating Distribution – </a:t>
            </a:r>
            <a:r>
              <a:rPr lang="el-GR" dirty="0"/>
              <a:t>Κατανομή αξιολογήσεων απόδοσης.</a:t>
            </a:r>
          </a:p>
          <a:p>
            <a:r>
              <a:rPr lang="el-GR" dirty="0"/>
              <a:t>• </a:t>
            </a:r>
            <a:r>
              <a:rPr lang="en-US" dirty="0"/>
              <a:t>Goal Completion Rate – </a:t>
            </a:r>
            <a:r>
              <a:rPr lang="el-GR" dirty="0"/>
              <a:t>Ποσοστό επίτευξης στόχων.</a:t>
            </a:r>
          </a:p>
          <a:p>
            <a:r>
              <a:rPr lang="el-GR" dirty="0"/>
              <a:t>• </a:t>
            </a:r>
            <a:r>
              <a:rPr lang="en-US" dirty="0"/>
              <a:t>High Performer Turnover Rate – </a:t>
            </a:r>
            <a:r>
              <a:rPr lang="el-GR" dirty="0"/>
              <a:t>Αποχωρήσεις υψηλής απόδοσης.</a:t>
            </a:r>
          </a:p>
          <a:p>
            <a:endParaRPr lang="el-GR" b="1" dirty="0"/>
          </a:p>
          <a:p>
            <a:r>
              <a:rPr lang="el-GR" b="1" dirty="0" smtClean="0"/>
              <a:t>3. </a:t>
            </a:r>
            <a:r>
              <a:rPr lang="en-US" b="1" dirty="0"/>
              <a:t>Employee Engagement &amp; Satisfaction Metrics</a:t>
            </a:r>
          </a:p>
          <a:p>
            <a:r>
              <a:rPr lang="en-US" dirty="0"/>
              <a:t>• Employee Engagement Score – </a:t>
            </a:r>
            <a:r>
              <a:rPr lang="el-GR" dirty="0"/>
              <a:t>Βαθμολογία από </a:t>
            </a:r>
            <a:r>
              <a:rPr lang="en-US" dirty="0"/>
              <a:t>surveys.</a:t>
            </a:r>
          </a:p>
          <a:p>
            <a:r>
              <a:rPr lang="en-US" dirty="0"/>
              <a:t>• </a:t>
            </a:r>
            <a:r>
              <a:rPr lang="en-US" dirty="0" err="1"/>
              <a:t>eNPS</a:t>
            </a:r>
            <a:r>
              <a:rPr lang="en-US" dirty="0"/>
              <a:t> (Employee Net Promoter Score) – </a:t>
            </a:r>
            <a:r>
              <a:rPr lang="el-GR" dirty="0"/>
              <a:t>Πόσο πιθανό είναι ένας εργαζόμενος να συστήσει την εταιρεία.</a:t>
            </a:r>
          </a:p>
          <a:p>
            <a:r>
              <a:rPr lang="el-GR" dirty="0"/>
              <a:t>• </a:t>
            </a:r>
            <a:r>
              <a:rPr lang="en-US" dirty="0"/>
              <a:t>Participation Rate in Surveys – </a:t>
            </a:r>
            <a:r>
              <a:rPr lang="el-GR" dirty="0"/>
              <a:t>Ποσοστό συμμετοχής στα ερωτηματολόγια.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97775111"/>
      </p:ext>
    </p:extLst>
  </p:cSld>
  <p:clrMapOvr>
    <a:masterClrMapping/>
  </p:clrMapOvr>
</p:sld>
</file>

<file path=ppt/theme/theme1.xml><?xml version="1.0" encoding="utf-8"?>
<a:theme xmlns:a="http://schemas.openxmlformats.org/drawingml/2006/main" name="Ανασκόπηση">
  <a:themeElements>
    <a:clrScheme name="Ανασκόπηση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Ανασκόπηση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νασκόπηση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82</TotalTime>
  <Words>800</Words>
  <Application>Microsoft Office PowerPoint</Application>
  <PresentationFormat>Προβολή στην οθόνη (4:3)</PresentationFormat>
  <Paragraphs>153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Ανασκόπηση</vt:lpstr>
      <vt:lpstr>HR Analytics</vt:lpstr>
      <vt:lpstr>Τι είναι τα HR Analytics</vt:lpstr>
      <vt:lpstr>Γιατί είναι σημαντικά;</vt:lpstr>
      <vt:lpstr>Παράδειγμα τύπων δεδομένων HR</vt:lpstr>
      <vt:lpstr>Εργαλεία HR Analytics</vt:lpstr>
      <vt:lpstr>Προηγμένα HR Analytics</vt:lpstr>
      <vt:lpstr>Ενδεικτικές Εφαρμογές</vt:lpstr>
      <vt:lpstr>HR Metrics – Οι σημαντικότεροι δείκτες HR </vt:lpstr>
      <vt:lpstr>Παρουσίαση του PowerPoint</vt:lpstr>
      <vt:lpstr>Παρουσίαση του PowerPoint</vt:lpstr>
      <vt:lpstr>Παρουσίαση του PowerPoint</vt:lpstr>
      <vt:lpstr>Εφαρμογές HR Analytics στη δημόσια διοίκηση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Οφέλη του HR Analytics στο Δημόσιο </vt:lpstr>
      <vt:lpstr>Προκλήσεις</vt:lpstr>
      <vt:lpstr>Συμπέρασμα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Analytics</dc:title>
  <dc:subject/>
  <dc:creator>user</dc:creator>
  <cp:keywords/>
  <dc:description>generated using python-pptx</dc:description>
  <cp:lastModifiedBy>user</cp:lastModifiedBy>
  <cp:revision>13</cp:revision>
  <dcterms:created xsi:type="dcterms:W3CDTF">2013-01-27T09:14:16Z</dcterms:created>
  <dcterms:modified xsi:type="dcterms:W3CDTF">2026-05-18T09:51:54Z</dcterms:modified>
  <cp:category/>
</cp:coreProperties>
</file>