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90" r:id="rId23"/>
    <p:sldId id="289"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2B0729-EEC3-44F7-9372-B1917B532715}"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l-GR"/>
        </a:p>
      </dgm:t>
    </dgm:pt>
    <dgm:pt modelId="{E3C6CF32-6DF1-4654-9CF6-C4B60F27F35A}">
      <dgm:prSet phldrT="[Κείμενο]"/>
      <dgm:spPr/>
      <dgm:t>
        <a:bodyPr/>
        <a:lstStyle/>
        <a:p>
          <a:r>
            <a:rPr lang="el-GR" dirty="0" smtClean="0"/>
            <a:t>ΤΟΜΕΙΣ ΔΡΑΣΗΣ  ΤΗΣ ΕΥΡΩΠΑΪΚΗΣ ΕΝΩΣΗΣ</a:t>
          </a:r>
          <a:endParaRPr lang="el-GR" dirty="0"/>
        </a:p>
      </dgm:t>
    </dgm:pt>
    <dgm:pt modelId="{B3114557-C66D-4C99-9474-F5035BC4045B}" type="parTrans" cxnId="{44A5E4FB-B162-45A6-A532-10CCC44F854B}">
      <dgm:prSet/>
      <dgm:spPr/>
      <dgm:t>
        <a:bodyPr/>
        <a:lstStyle/>
        <a:p>
          <a:endParaRPr lang="el-GR"/>
        </a:p>
      </dgm:t>
    </dgm:pt>
    <dgm:pt modelId="{EA5DD4CA-E4F5-4E04-A67D-5AB4F924BD17}" type="sibTrans" cxnId="{44A5E4FB-B162-45A6-A532-10CCC44F854B}">
      <dgm:prSet/>
      <dgm:spPr/>
      <dgm:t>
        <a:bodyPr/>
        <a:lstStyle/>
        <a:p>
          <a:endParaRPr lang="el-GR"/>
        </a:p>
      </dgm:t>
    </dgm:pt>
    <dgm:pt modelId="{6D45A554-E388-4822-B3FF-4345CAAA6DF5}">
      <dgm:prSet phldrT="[Κείμενο]" custT="1"/>
      <dgm:spPr/>
      <dgm:t>
        <a:bodyPr/>
        <a:lstStyle/>
        <a:p>
          <a:r>
            <a:rPr lang="el-GR" sz="1400" dirty="0" smtClean="0"/>
            <a:t>Αύξηση των γνώσεων σχετικά με το αντίκτυπο του θεσμού στις επιχειρήσεις</a:t>
          </a:r>
          <a:endParaRPr lang="el-GR" sz="1400" dirty="0"/>
        </a:p>
      </dgm:t>
    </dgm:pt>
    <dgm:pt modelId="{D1EC020F-78EE-4755-9371-8FBF0B76B1F3}" type="parTrans" cxnId="{15D05E76-792E-4664-B5AE-D884B60C2E57}">
      <dgm:prSet/>
      <dgm:spPr/>
      <dgm:t>
        <a:bodyPr/>
        <a:lstStyle/>
        <a:p>
          <a:endParaRPr lang="el-GR"/>
        </a:p>
      </dgm:t>
    </dgm:pt>
    <dgm:pt modelId="{EAB4FCBE-0D36-4FF9-BBD1-3606C664EC70}" type="sibTrans" cxnId="{15D05E76-792E-4664-B5AE-D884B60C2E57}">
      <dgm:prSet/>
      <dgm:spPr/>
      <dgm:t>
        <a:bodyPr/>
        <a:lstStyle/>
        <a:p>
          <a:endParaRPr lang="el-GR"/>
        </a:p>
      </dgm:t>
    </dgm:pt>
    <dgm:pt modelId="{8E1E3057-38FD-4E9E-941A-DE966D2B1E15}">
      <dgm:prSet phldrT="[Κείμενο]" custT="1"/>
      <dgm:spPr/>
      <dgm:t>
        <a:bodyPr/>
        <a:lstStyle/>
        <a:p>
          <a:r>
            <a:rPr lang="el-GR" sz="1400" dirty="0" smtClean="0"/>
            <a:t>Ανταλλαγή πληροφοριών και ορθών πρακτικών τόσο μεταξύ επιχειρήσεων όσο και μεταξύ κρατών</a:t>
          </a:r>
          <a:endParaRPr lang="el-GR" sz="1400" dirty="0"/>
        </a:p>
      </dgm:t>
    </dgm:pt>
    <dgm:pt modelId="{D2CC99D3-278D-4E6F-B9C4-B2EDA32238E5}" type="parTrans" cxnId="{E54A2618-2FF9-4A5C-91F0-2F036E95896D}">
      <dgm:prSet/>
      <dgm:spPr/>
      <dgm:t>
        <a:bodyPr/>
        <a:lstStyle/>
        <a:p>
          <a:endParaRPr lang="el-GR"/>
        </a:p>
      </dgm:t>
    </dgm:pt>
    <dgm:pt modelId="{1838A691-4F5F-44C8-ABBE-D3E9E2811A92}" type="sibTrans" cxnId="{E54A2618-2FF9-4A5C-91F0-2F036E95896D}">
      <dgm:prSet/>
      <dgm:spPr/>
      <dgm:t>
        <a:bodyPr/>
        <a:lstStyle/>
        <a:p>
          <a:endParaRPr lang="el-GR"/>
        </a:p>
      </dgm:t>
    </dgm:pt>
    <dgm:pt modelId="{55327686-ABA0-42A2-951C-5A2922AEAC8B}">
      <dgm:prSet custT="1"/>
      <dgm:spPr/>
      <dgm:t>
        <a:bodyPr/>
        <a:lstStyle/>
        <a:p>
          <a:r>
            <a:rPr lang="el-GR" sz="1400" dirty="0" smtClean="0"/>
            <a:t>Ενσωμάτωση της ΕΚΕ στις κοινοτικές πολιτικές</a:t>
          </a:r>
          <a:endParaRPr lang="el-GR" sz="1400" dirty="0"/>
        </a:p>
      </dgm:t>
    </dgm:pt>
    <dgm:pt modelId="{9D33A1E1-AA37-4C3A-B401-55D80DA7AB09}" type="parTrans" cxnId="{33F5FAD5-8F3B-40A9-A440-0C79A72EFEB1}">
      <dgm:prSet/>
      <dgm:spPr/>
      <dgm:t>
        <a:bodyPr/>
        <a:lstStyle/>
        <a:p>
          <a:endParaRPr lang="el-GR"/>
        </a:p>
      </dgm:t>
    </dgm:pt>
    <dgm:pt modelId="{0EE3C66E-7458-477E-A60F-2BDA13B7D19B}" type="sibTrans" cxnId="{33F5FAD5-8F3B-40A9-A440-0C79A72EFEB1}">
      <dgm:prSet/>
      <dgm:spPr/>
      <dgm:t>
        <a:bodyPr/>
        <a:lstStyle/>
        <a:p>
          <a:endParaRPr lang="el-GR"/>
        </a:p>
      </dgm:t>
    </dgm:pt>
    <dgm:pt modelId="{8926DC5E-2258-4119-9C62-6EA291015255}">
      <dgm:prSet custT="1"/>
      <dgm:spPr/>
      <dgm:t>
        <a:bodyPr/>
        <a:lstStyle/>
        <a:p>
          <a:r>
            <a:rPr lang="el-GR" sz="1400" dirty="0" smtClean="0"/>
            <a:t>Δημιουργία φόρουμ σχετικά με την ΕΚΕ σε ευρωπαϊκό επίπεδο</a:t>
          </a:r>
          <a:endParaRPr lang="el-GR" sz="1400" dirty="0"/>
        </a:p>
      </dgm:t>
    </dgm:pt>
    <dgm:pt modelId="{EE006718-ED36-4CE3-9DB4-98B7F7897A83}" type="parTrans" cxnId="{AD43743C-019D-4867-A6B0-C081FA35C6F0}">
      <dgm:prSet/>
      <dgm:spPr/>
      <dgm:t>
        <a:bodyPr/>
        <a:lstStyle/>
        <a:p>
          <a:endParaRPr lang="el-GR"/>
        </a:p>
      </dgm:t>
    </dgm:pt>
    <dgm:pt modelId="{A03E2DE9-7544-49F7-94EF-A00BC1B27FBC}" type="sibTrans" cxnId="{AD43743C-019D-4867-A6B0-C081FA35C6F0}">
      <dgm:prSet/>
      <dgm:spPr/>
      <dgm:t>
        <a:bodyPr/>
        <a:lstStyle/>
        <a:p>
          <a:endParaRPr lang="el-GR"/>
        </a:p>
      </dgm:t>
    </dgm:pt>
    <dgm:pt modelId="{77211075-65CB-4CC9-B266-CA4E0C74BFB1}">
      <dgm:prSet custT="1"/>
      <dgm:spPr/>
      <dgm:t>
        <a:bodyPr/>
        <a:lstStyle/>
        <a:p>
          <a:r>
            <a:rPr lang="el-GR" sz="1400" dirty="0" smtClean="0"/>
            <a:t>Ενσωμάτωση των αρχών του θεσμού στην εκπαίδευση</a:t>
          </a:r>
          <a:endParaRPr lang="el-GR" sz="1400" dirty="0"/>
        </a:p>
      </dgm:t>
    </dgm:pt>
    <dgm:pt modelId="{5934123D-3E6C-4419-8D3D-9C515D04338C}" type="parTrans" cxnId="{7CF224F5-7D57-44F7-AA38-C4E4137C3B87}">
      <dgm:prSet/>
      <dgm:spPr/>
      <dgm:t>
        <a:bodyPr/>
        <a:lstStyle/>
        <a:p>
          <a:endParaRPr lang="el-GR"/>
        </a:p>
      </dgm:t>
    </dgm:pt>
    <dgm:pt modelId="{F1E0F7F6-CE89-4417-B78A-EB4056EFE175}" type="sibTrans" cxnId="{7CF224F5-7D57-44F7-AA38-C4E4137C3B87}">
      <dgm:prSet/>
      <dgm:spPr/>
      <dgm:t>
        <a:bodyPr/>
        <a:lstStyle/>
        <a:p>
          <a:endParaRPr lang="el-GR"/>
        </a:p>
      </dgm:t>
    </dgm:pt>
    <dgm:pt modelId="{949CFFFD-C283-495A-83A9-5E7519A6779E}">
      <dgm:prSet custT="1"/>
      <dgm:spPr/>
      <dgm:t>
        <a:bodyPr/>
        <a:lstStyle/>
        <a:p>
          <a:r>
            <a:rPr lang="el-GR" sz="1400" dirty="0" smtClean="0"/>
            <a:t>Αξιολόγηση των πρακτικών των επιχειρήσεων </a:t>
          </a:r>
          <a:endParaRPr lang="el-GR" sz="1400" dirty="0"/>
        </a:p>
      </dgm:t>
    </dgm:pt>
    <dgm:pt modelId="{72A84AA2-2048-4A74-B225-FA3530EAE65E}" type="parTrans" cxnId="{84591753-004B-4C50-BA3A-42FF1C8A2628}">
      <dgm:prSet/>
      <dgm:spPr/>
      <dgm:t>
        <a:bodyPr/>
        <a:lstStyle/>
        <a:p>
          <a:endParaRPr lang="el-GR"/>
        </a:p>
      </dgm:t>
    </dgm:pt>
    <dgm:pt modelId="{2085DF1A-3972-4D0B-9E27-852986DB944D}" type="sibTrans" cxnId="{84591753-004B-4C50-BA3A-42FF1C8A2628}">
      <dgm:prSet/>
      <dgm:spPr/>
      <dgm:t>
        <a:bodyPr/>
        <a:lstStyle/>
        <a:p>
          <a:endParaRPr lang="el-GR"/>
        </a:p>
      </dgm:t>
    </dgm:pt>
    <dgm:pt modelId="{B222A365-D47B-4995-9C96-57145F0EC3C6}">
      <dgm:prSet custT="1"/>
      <dgm:spPr/>
      <dgm:t>
        <a:bodyPr/>
        <a:lstStyle/>
        <a:p>
          <a:r>
            <a:rPr lang="el-GR" sz="1400" dirty="0" smtClean="0"/>
            <a:t>Προώθηση του θεσμού στα Μ.Μ.Ε</a:t>
          </a:r>
          <a:r>
            <a:rPr lang="el-GR" sz="1300" dirty="0" smtClean="0"/>
            <a:t>.</a:t>
          </a:r>
          <a:endParaRPr lang="el-GR" sz="1300" dirty="0"/>
        </a:p>
      </dgm:t>
    </dgm:pt>
    <dgm:pt modelId="{44900456-996A-4747-9CDF-FFE9435A9A4C}" type="parTrans" cxnId="{8E782E0B-D287-4AA7-83BD-35060F2E6387}">
      <dgm:prSet/>
      <dgm:spPr/>
      <dgm:t>
        <a:bodyPr/>
        <a:lstStyle/>
        <a:p>
          <a:endParaRPr lang="el-GR"/>
        </a:p>
      </dgm:t>
    </dgm:pt>
    <dgm:pt modelId="{D5844629-FA3B-4AB1-85A3-C43EBEEC6373}" type="sibTrans" cxnId="{8E782E0B-D287-4AA7-83BD-35060F2E6387}">
      <dgm:prSet/>
      <dgm:spPr/>
      <dgm:t>
        <a:bodyPr/>
        <a:lstStyle/>
        <a:p>
          <a:endParaRPr lang="el-GR"/>
        </a:p>
      </dgm:t>
    </dgm:pt>
    <dgm:pt modelId="{EB18EC68-0EB1-4274-9852-D94EDE6AEF49}" type="pres">
      <dgm:prSet presAssocID="{AF2B0729-EEC3-44F7-9372-B1917B532715}" presName="diagram" presStyleCnt="0">
        <dgm:presLayoutVars>
          <dgm:chPref val="1"/>
          <dgm:dir/>
          <dgm:animOne val="branch"/>
          <dgm:animLvl val="lvl"/>
          <dgm:resizeHandles/>
        </dgm:presLayoutVars>
      </dgm:prSet>
      <dgm:spPr/>
      <dgm:t>
        <a:bodyPr/>
        <a:lstStyle/>
        <a:p>
          <a:endParaRPr lang="el-GR"/>
        </a:p>
      </dgm:t>
    </dgm:pt>
    <dgm:pt modelId="{620D598B-42E1-4DDD-83E0-D16FF339594D}" type="pres">
      <dgm:prSet presAssocID="{E3C6CF32-6DF1-4654-9CF6-C4B60F27F35A}" presName="root" presStyleCnt="0"/>
      <dgm:spPr/>
    </dgm:pt>
    <dgm:pt modelId="{1C560981-87F8-4E24-88DC-DA316EA64DF0}" type="pres">
      <dgm:prSet presAssocID="{E3C6CF32-6DF1-4654-9CF6-C4B60F27F35A}" presName="rootComposite" presStyleCnt="0"/>
      <dgm:spPr/>
    </dgm:pt>
    <dgm:pt modelId="{950E8DFB-5B07-4F4A-917D-3170027D9510}" type="pres">
      <dgm:prSet presAssocID="{E3C6CF32-6DF1-4654-9CF6-C4B60F27F35A}" presName="rootText" presStyleLbl="node1" presStyleIdx="0" presStyleCnt="1" custScaleX="583812" custScaleY="170859" custLinFactX="-138341" custLinFactNeighborX="-200000" custLinFactNeighborY="-239"/>
      <dgm:spPr/>
      <dgm:t>
        <a:bodyPr/>
        <a:lstStyle/>
        <a:p>
          <a:endParaRPr lang="el-GR"/>
        </a:p>
      </dgm:t>
    </dgm:pt>
    <dgm:pt modelId="{6DFBA61B-370D-4E33-AACE-49BE021C4F9A}" type="pres">
      <dgm:prSet presAssocID="{E3C6CF32-6DF1-4654-9CF6-C4B60F27F35A}" presName="rootConnector" presStyleLbl="node1" presStyleIdx="0" presStyleCnt="1"/>
      <dgm:spPr/>
      <dgm:t>
        <a:bodyPr/>
        <a:lstStyle/>
        <a:p>
          <a:endParaRPr lang="el-GR"/>
        </a:p>
      </dgm:t>
    </dgm:pt>
    <dgm:pt modelId="{8B420E2C-1250-409B-8E2A-6CD819A60235}" type="pres">
      <dgm:prSet presAssocID="{E3C6CF32-6DF1-4654-9CF6-C4B60F27F35A}" presName="childShape" presStyleCnt="0"/>
      <dgm:spPr/>
    </dgm:pt>
    <dgm:pt modelId="{258483E2-3BF3-44BC-898B-21A7C8CF5192}" type="pres">
      <dgm:prSet presAssocID="{D1EC020F-78EE-4755-9371-8FBF0B76B1F3}" presName="Name13" presStyleLbl="parChTrans1D2" presStyleIdx="0" presStyleCnt="7"/>
      <dgm:spPr/>
      <dgm:t>
        <a:bodyPr/>
        <a:lstStyle/>
        <a:p>
          <a:endParaRPr lang="el-GR"/>
        </a:p>
      </dgm:t>
    </dgm:pt>
    <dgm:pt modelId="{B360C9BE-F65A-409A-AEB0-250648DE7AD3}" type="pres">
      <dgm:prSet presAssocID="{6D45A554-E388-4822-B3FF-4345CAAA6DF5}" presName="childText" presStyleLbl="bgAcc1" presStyleIdx="0" presStyleCnt="7" custScaleX="629642" custLinFactX="100000" custLinFactNeighborX="110582" custLinFactNeighborY="-12692">
        <dgm:presLayoutVars>
          <dgm:bulletEnabled val="1"/>
        </dgm:presLayoutVars>
      </dgm:prSet>
      <dgm:spPr/>
      <dgm:t>
        <a:bodyPr/>
        <a:lstStyle/>
        <a:p>
          <a:endParaRPr lang="el-GR"/>
        </a:p>
      </dgm:t>
    </dgm:pt>
    <dgm:pt modelId="{FAADDD20-5399-4A09-8185-F7C7914F8388}" type="pres">
      <dgm:prSet presAssocID="{D2CC99D3-278D-4E6F-B9C4-B2EDA32238E5}" presName="Name13" presStyleLbl="parChTrans1D2" presStyleIdx="1" presStyleCnt="7"/>
      <dgm:spPr/>
      <dgm:t>
        <a:bodyPr/>
        <a:lstStyle/>
        <a:p>
          <a:endParaRPr lang="el-GR"/>
        </a:p>
      </dgm:t>
    </dgm:pt>
    <dgm:pt modelId="{2DDF1770-7DB8-481E-8088-238E128CA241}" type="pres">
      <dgm:prSet presAssocID="{8E1E3057-38FD-4E9E-941A-DE966D2B1E15}" presName="childText" presStyleLbl="bgAcc1" presStyleIdx="1" presStyleCnt="7" custScaleX="627772" custLinFactX="100000" custLinFactNeighborX="110582" custLinFactNeighborY="-20979">
        <dgm:presLayoutVars>
          <dgm:bulletEnabled val="1"/>
        </dgm:presLayoutVars>
      </dgm:prSet>
      <dgm:spPr/>
      <dgm:t>
        <a:bodyPr/>
        <a:lstStyle/>
        <a:p>
          <a:endParaRPr lang="el-GR"/>
        </a:p>
      </dgm:t>
    </dgm:pt>
    <dgm:pt modelId="{8D5B81EC-25FD-4234-A4A8-327F75263160}" type="pres">
      <dgm:prSet presAssocID="{5934123D-3E6C-4419-8D3D-9C515D04338C}" presName="Name13" presStyleLbl="parChTrans1D2" presStyleIdx="2" presStyleCnt="7"/>
      <dgm:spPr/>
      <dgm:t>
        <a:bodyPr/>
        <a:lstStyle/>
        <a:p>
          <a:endParaRPr lang="el-GR"/>
        </a:p>
      </dgm:t>
    </dgm:pt>
    <dgm:pt modelId="{7B401D4E-C232-4956-82B3-9F27615AD60F}" type="pres">
      <dgm:prSet presAssocID="{77211075-65CB-4CC9-B266-CA4E0C74BFB1}" presName="childText" presStyleLbl="bgAcc1" presStyleIdx="2" presStyleCnt="7" custScaleX="625187" custLinFactX="100000" custLinFactNeighborX="110582" custLinFactNeighborY="-29266">
        <dgm:presLayoutVars>
          <dgm:bulletEnabled val="1"/>
        </dgm:presLayoutVars>
      </dgm:prSet>
      <dgm:spPr/>
      <dgm:t>
        <a:bodyPr/>
        <a:lstStyle/>
        <a:p>
          <a:endParaRPr lang="el-GR"/>
        </a:p>
      </dgm:t>
    </dgm:pt>
    <dgm:pt modelId="{20124CAC-61A3-4828-A72C-32FC9C61A1B4}" type="pres">
      <dgm:prSet presAssocID="{44900456-996A-4747-9CDF-FFE9435A9A4C}" presName="Name13" presStyleLbl="parChTrans1D2" presStyleIdx="3" presStyleCnt="7"/>
      <dgm:spPr/>
      <dgm:t>
        <a:bodyPr/>
        <a:lstStyle/>
        <a:p>
          <a:endParaRPr lang="el-GR"/>
        </a:p>
      </dgm:t>
    </dgm:pt>
    <dgm:pt modelId="{7E208640-DCFA-4196-AE92-F9B93A7A4A57}" type="pres">
      <dgm:prSet presAssocID="{B222A365-D47B-4995-9C96-57145F0EC3C6}" presName="childText" presStyleLbl="bgAcc1" presStyleIdx="3" presStyleCnt="7" custScaleX="629334" custLinFactX="100000" custLinFactNeighborX="110582" custLinFactNeighborY="-37553">
        <dgm:presLayoutVars>
          <dgm:bulletEnabled val="1"/>
        </dgm:presLayoutVars>
      </dgm:prSet>
      <dgm:spPr/>
      <dgm:t>
        <a:bodyPr/>
        <a:lstStyle/>
        <a:p>
          <a:endParaRPr lang="el-GR"/>
        </a:p>
      </dgm:t>
    </dgm:pt>
    <dgm:pt modelId="{B6A28D9B-5EDE-434F-B760-71345549DC7C}" type="pres">
      <dgm:prSet presAssocID="{72A84AA2-2048-4A74-B225-FA3530EAE65E}" presName="Name13" presStyleLbl="parChTrans1D2" presStyleIdx="4" presStyleCnt="7"/>
      <dgm:spPr/>
      <dgm:t>
        <a:bodyPr/>
        <a:lstStyle/>
        <a:p>
          <a:endParaRPr lang="el-GR"/>
        </a:p>
      </dgm:t>
    </dgm:pt>
    <dgm:pt modelId="{86640817-9BD8-452D-A353-A10E4B38A6BD}" type="pres">
      <dgm:prSet presAssocID="{949CFFFD-C283-495A-83A9-5E7519A6779E}" presName="childText" presStyleLbl="bgAcc1" presStyleIdx="4" presStyleCnt="7" custScaleX="629642" custLinFactX="100000" custLinFactNeighborX="110582" custLinFactNeighborY="-45840">
        <dgm:presLayoutVars>
          <dgm:bulletEnabled val="1"/>
        </dgm:presLayoutVars>
      </dgm:prSet>
      <dgm:spPr/>
      <dgm:t>
        <a:bodyPr/>
        <a:lstStyle/>
        <a:p>
          <a:endParaRPr lang="el-GR"/>
        </a:p>
      </dgm:t>
    </dgm:pt>
    <dgm:pt modelId="{DB767B51-A183-4B2D-829C-8007134FDC23}" type="pres">
      <dgm:prSet presAssocID="{EE006718-ED36-4CE3-9DB4-98B7F7897A83}" presName="Name13" presStyleLbl="parChTrans1D2" presStyleIdx="5" presStyleCnt="7"/>
      <dgm:spPr/>
      <dgm:t>
        <a:bodyPr/>
        <a:lstStyle/>
        <a:p>
          <a:endParaRPr lang="el-GR"/>
        </a:p>
      </dgm:t>
    </dgm:pt>
    <dgm:pt modelId="{A179C1BC-5F9F-4EC8-A4B5-2A10247E1C69}" type="pres">
      <dgm:prSet presAssocID="{8926DC5E-2258-4119-9C62-6EA291015255}" presName="childText" presStyleLbl="bgAcc1" presStyleIdx="5" presStyleCnt="7" custScaleX="633789" custLinFactX="100000" custLinFactNeighborX="112656" custLinFactNeighborY="-37453">
        <dgm:presLayoutVars>
          <dgm:bulletEnabled val="1"/>
        </dgm:presLayoutVars>
      </dgm:prSet>
      <dgm:spPr/>
      <dgm:t>
        <a:bodyPr/>
        <a:lstStyle/>
        <a:p>
          <a:endParaRPr lang="el-GR"/>
        </a:p>
      </dgm:t>
    </dgm:pt>
    <dgm:pt modelId="{6801569F-9937-4807-A4F5-5DF40CF1553A}" type="pres">
      <dgm:prSet presAssocID="{9D33A1E1-AA37-4C3A-B401-55D80DA7AB09}" presName="Name13" presStyleLbl="parChTrans1D2" presStyleIdx="6" presStyleCnt="7"/>
      <dgm:spPr/>
      <dgm:t>
        <a:bodyPr/>
        <a:lstStyle/>
        <a:p>
          <a:endParaRPr lang="el-GR"/>
        </a:p>
      </dgm:t>
    </dgm:pt>
    <dgm:pt modelId="{6E83239B-2FC0-47DA-B100-9C27BFF5778B}" type="pres">
      <dgm:prSet presAssocID="{55327686-ABA0-42A2-951C-5A2922AEAC8B}" presName="childText" presStyleLbl="bgAcc1" presStyleIdx="6" presStyleCnt="7" custScaleX="639026" custScaleY="92289" custLinFactX="100000" custLinFactNeighborX="143918" custLinFactNeighborY="-34459">
        <dgm:presLayoutVars>
          <dgm:bulletEnabled val="1"/>
        </dgm:presLayoutVars>
      </dgm:prSet>
      <dgm:spPr/>
      <dgm:t>
        <a:bodyPr/>
        <a:lstStyle/>
        <a:p>
          <a:endParaRPr lang="el-GR"/>
        </a:p>
      </dgm:t>
    </dgm:pt>
  </dgm:ptLst>
  <dgm:cxnLst>
    <dgm:cxn modelId="{8E782E0B-D287-4AA7-83BD-35060F2E6387}" srcId="{E3C6CF32-6DF1-4654-9CF6-C4B60F27F35A}" destId="{B222A365-D47B-4995-9C96-57145F0EC3C6}" srcOrd="3" destOrd="0" parTransId="{44900456-996A-4747-9CDF-FFE9435A9A4C}" sibTransId="{D5844629-FA3B-4AB1-85A3-C43EBEEC6373}"/>
    <dgm:cxn modelId="{0DEFBC6D-3A5B-4476-8DD7-A208A5BB7701}" type="presOf" srcId="{77211075-65CB-4CC9-B266-CA4E0C74BFB1}" destId="{7B401D4E-C232-4956-82B3-9F27615AD60F}" srcOrd="0" destOrd="0" presId="urn:microsoft.com/office/officeart/2005/8/layout/hierarchy3"/>
    <dgm:cxn modelId="{44A5E4FB-B162-45A6-A532-10CCC44F854B}" srcId="{AF2B0729-EEC3-44F7-9372-B1917B532715}" destId="{E3C6CF32-6DF1-4654-9CF6-C4B60F27F35A}" srcOrd="0" destOrd="0" parTransId="{B3114557-C66D-4C99-9474-F5035BC4045B}" sibTransId="{EA5DD4CA-E4F5-4E04-A67D-5AB4F924BD17}"/>
    <dgm:cxn modelId="{D5FF2D9B-7711-49B9-AA4F-125343D6E337}" type="presOf" srcId="{D1EC020F-78EE-4755-9371-8FBF0B76B1F3}" destId="{258483E2-3BF3-44BC-898B-21A7C8CF5192}" srcOrd="0" destOrd="0" presId="urn:microsoft.com/office/officeart/2005/8/layout/hierarchy3"/>
    <dgm:cxn modelId="{AD43743C-019D-4867-A6B0-C081FA35C6F0}" srcId="{E3C6CF32-6DF1-4654-9CF6-C4B60F27F35A}" destId="{8926DC5E-2258-4119-9C62-6EA291015255}" srcOrd="5" destOrd="0" parTransId="{EE006718-ED36-4CE3-9DB4-98B7F7897A83}" sibTransId="{A03E2DE9-7544-49F7-94EF-A00BC1B27FBC}"/>
    <dgm:cxn modelId="{9487925B-58FE-43A8-A495-504F3DD6D563}" type="presOf" srcId="{8926DC5E-2258-4119-9C62-6EA291015255}" destId="{A179C1BC-5F9F-4EC8-A4B5-2A10247E1C69}" srcOrd="0" destOrd="0" presId="urn:microsoft.com/office/officeart/2005/8/layout/hierarchy3"/>
    <dgm:cxn modelId="{AB528457-CDF7-4C6E-A443-CE7BC2F5164D}" type="presOf" srcId="{B222A365-D47B-4995-9C96-57145F0EC3C6}" destId="{7E208640-DCFA-4196-AE92-F9B93A7A4A57}" srcOrd="0" destOrd="0" presId="urn:microsoft.com/office/officeart/2005/8/layout/hierarchy3"/>
    <dgm:cxn modelId="{6D910E33-FCF8-48BA-B85B-6D000A23CBCD}" type="presOf" srcId="{44900456-996A-4747-9CDF-FFE9435A9A4C}" destId="{20124CAC-61A3-4828-A72C-32FC9C61A1B4}" srcOrd="0" destOrd="0" presId="urn:microsoft.com/office/officeart/2005/8/layout/hierarchy3"/>
    <dgm:cxn modelId="{5E6866AC-E57F-48D8-892C-257409F303FA}" type="presOf" srcId="{5934123D-3E6C-4419-8D3D-9C515D04338C}" destId="{8D5B81EC-25FD-4234-A4A8-327F75263160}" srcOrd="0" destOrd="0" presId="urn:microsoft.com/office/officeart/2005/8/layout/hierarchy3"/>
    <dgm:cxn modelId="{995AE77B-4415-452D-B094-2C29E5116C39}" type="presOf" srcId="{EE006718-ED36-4CE3-9DB4-98B7F7897A83}" destId="{DB767B51-A183-4B2D-829C-8007134FDC23}" srcOrd="0" destOrd="0" presId="urn:microsoft.com/office/officeart/2005/8/layout/hierarchy3"/>
    <dgm:cxn modelId="{33F5FAD5-8F3B-40A9-A440-0C79A72EFEB1}" srcId="{E3C6CF32-6DF1-4654-9CF6-C4B60F27F35A}" destId="{55327686-ABA0-42A2-951C-5A2922AEAC8B}" srcOrd="6" destOrd="0" parTransId="{9D33A1E1-AA37-4C3A-B401-55D80DA7AB09}" sibTransId="{0EE3C66E-7458-477E-A60F-2BDA13B7D19B}"/>
    <dgm:cxn modelId="{ED92A10F-8CEE-4238-8A73-D3BDA46FF47D}" type="presOf" srcId="{8E1E3057-38FD-4E9E-941A-DE966D2B1E15}" destId="{2DDF1770-7DB8-481E-8088-238E128CA241}" srcOrd="0" destOrd="0" presId="urn:microsoft.com/office/officeart/2005/8/layout/hierarchy3"/>
    <dgm:cxn modelId="{15D05E76-792E-4664-B5AE-D884B60C2E57}" srcId="{E3C6CF32-6DF1-4654-9CF6-C4B60F27F35A}" destId="{6D45A554-E388-4822-B3FF-4345CAAA6DF5}" srcOrd="0" destOrd="0" parTransId="{D1EC020F-78EE-4755-9371-8FBF0B76B1F3}" sibTransId="{EAB4FCBE-0D36-4FF9-BBD1-3606C664EC70}"/>
    <dgm:cxn modelId="{E54A2618-2FF9-4A5C-91F0-2F036E95896D}" srcId="{E3C6CF32-6DF1-4654-9CF6-C4B60F27F35A}" destId="{8E1E3057-38FD-4E9E-941A-DE966D2B1E15}" srcOrd="1" destOrd="0" parTransId="{D2CC99D3-278D-4E6F-B9C4-B2EDA32238E5}" sibTransId="{1838A691-4F5F-44C8-ABBE-D3E9E2811A92}"/>
    <dgm:cxn modelId="{51B1AC37-755A-4881-BE3D-80F0BE8F2032}" type="presOf" srcId="{9D33A1E1-AA37-4C3A-B401-55D80DA7AB09}" destId="{6801569F-9937-4807-A4F5-5DF40CF1553A}" srcOrd="0" destOrd="0" presId="urn:microsoft.com/office/officeart/2005/8/layout/hierarchy3"/>
    <dgm:cxn modelId="{D2CF24F9-B476-47EA-AD78-3258B3D52D00}" type="presOf" srcId="{55327686-ABA0-42A2-951C-5A2922AEAC8B}" destId="{6E83239B-2FC0-47DA-B100-9C27BFF5778B}" srcOrd="0" destOrd="0" presId="urn:microsoft.com/office/officeart/2005/8/layout/hierarchy3"/>
    <dgm:cxn modelId="{A82DCDEF-5D90-453C-B33C-70932B0C1A65}" type="presOf" srcId="{72A84AA2-2048-4A74-B225-FA3530EAE65E}" destId="{B6A28D9B-5EDE-434F-B760-71345549DC7C}" srcOrd="0" destOrd="0" presId="urn:microsoft.com/office/officeart/2005/8/layout/hierarchy3"/>
    <dgm:cxn modelId="{9B510572-C69E-48A6-A180-C58D7D93B9D8}" type="presOf" srcId="{949CFFFD-C283-495A-83A9-5E7519A6779E}" destId="{86640817-9BD8-452D-A353-A10E4B38A6BD}" srcOrd="0" destOrd="0" presId="urn:microsoft.com/office/officeart/2005/8/layout/hierarchy3"/>
    <dgm:cxn modelId="{84591753-004B-4C50-BA3A-42FF1C8A2628}" srcId="{E3C6CF32-6DF1-4654-9CF6-C4B60F27F35A}" destId="{949CFFFD-C283-495A-83A9-5E7519A6779E}" srcOrd="4" destOrd="0" parTransId="{72A84AA2-2048-4A74-B225-FA3530EAE65E}" sibTransId="{2085DF1A-3972-4D0B-9E27-852986DB944D}"/>
    <dgm:cxn modelId="{41571E7D-ED9C-4214-9106-BE15ED4AD431}" type="presOf" srcId="{AF2B0729-EEC3-44F7-9372-B1917B532715}" destId="{EB18EC68-0EB1-4274-9852-D94EDE6AEF49}" srcOrd="0" destOrd="0" presId="urn:microsoft.com/office/officeart/2005/8/layout/hierarchy3"/>
    <dgm:cxn modelId="{7CF224F5-7D57-44F7-AA38-C4E4137C3B87}" srcId="{E3C6CF32-6DF1-4654-9CF6-C4B60F27F35A}" destId="{77211075-65CB-4CC9-B266-CA4E0C74BFB1}" srcOrd="2" destOrd="0" parTransId="{5934123D-3E6C-4419-8D3D-9C515D04338C}" sibTransId="{F1E0F7F6-CE89-4417-B78A-EB4056EFE175}"/>
    <dgm:cxn modelId="{F4FE62F6-458A-4D23-8E7F-0D0785EF5313}" type="presOf" srcId="{E3C6CF32-6DF1-4654-9CF6-C4B60F27F35A}" destId="{950E8DFB-5B07-4F4A-917D-3170027D9510}" srcOrd="0" destOrd="0" presId="urn:microsoft.com/office/officeart/2005/8/layout/hierarchy3"/>
    <dgm:cxn modelId="{F427F143-C44A-4F3E-AD26-018CD6EED02F}" type="presOf" srcId="{D2CC99D3-278D-4E6F-B9C4-B2EDA32238E5}" destId="{FAADDD20-5399-4A09-8185-F7C7914F8388}" srcOrd="0" destOrd="0" presId="urn:microsoft.com/office/officeart/2005/8/layout/hierarchy3"/>
    <dgm:cxn modelId="{14BAF32A-2A26-403B-9FC2-AF2BB879952C}" type="presOf" srcId="{6D45A554-E388-4822-B3FF-4345CAAA6DF5}" destId="{B360C9BE-F65A-409A-AEB0-250648DE7AD3}" srcOrd="0" destOrd="0" presId="urn:microsoft.com/office/officeart/2005/8/layout/hierarchy3"/>
    <dgm:cxn modelId="{AE080B3C-00B5-4A0B-844E-6266A3EAE0EA}" type="presOf" srcId="{E3C6CF32-6DF1-4654-9CF6-C4B60F27F35A}" destId="{6DFBA61B-370D-4E33-AACE-49BE021C4F9A}" srcOrd="1" destOrd="0" presId="urn:microsoft.com/office/officeart/2005/8/layout/hierarchy3"/>
    <dgm:cxn modelId="{3A0D44A8-1315-4E07-8D74-C7E8C4CD6A47}" type="presParOf" srcId="{EB18EC68-0EB1-4274-9852-D94EDE6AEF49}" destId="{620D598B-42E1-4DDD-83E0-D16FF339594D}" srcOrd="0" destOrd="0" presId="urn:microsoft.com/office/officeart/2005/8/layout/hierarchy3"/>
    <dgm:cxn modelId="{D6BB109B-6BD8-42C4-B617-434E0A6E4FE7}" type="presParOf" srcId="{620D598B-42E1-4DDD-83E0-D16FF339594D}" destId="{1C560981-87F8-4E24-88DC-DA316EA64DF0}" srcOrd="0" destOrd="0" presId="urn:microsoft.com/office/officeart/2005/8/layout/hierarchy3"/>
    <dgm:cxn modelId="{D36A3C87-0C7D-42E8-9B59-70D728DDBF18}" type="presParOf" srcId="{1C560981-87F8-4E24-88DC-DA316EA64DF0}" destId="{950E8DFB-5B07-4F4A-917D-3170027D9510}" srcOrd="0" destOrd="0" presId="urn:microsoft.com/office/officeart/2005/8/layout/hierarchy3"/>
    <dgm:cxn modelId="{1A22C080-C473-441F-B90A-A3ECFA55D0A3}" type="presParOf" srcId="{1C560981-87F8-4E24-88DC-DA316EA64DF0}" destId="{6DFBA61B-370D-4E33-AACE-49BE021C4F9A}" srcOrd="1" destOrd="0" presId="urn:microsoft.com/office/officeart/2005/8/layout/hierarchy3"/>
    <dgm:cxn modelId="{25498DAC-C46E-477B-B066-74F51510BF25}" type="presParOf" srcId="{620D598B-42E1-4DDD-83E0-D16FF339594D}" destId="{8B420E2C-1250-409B-8E2A-6CD819A60235}" srcOrd="1" destOrd="0" presId="urn:microsoft.com/office/officeart/2005/8/layout/hierarchy3"/>
    <dgm:cxn modelId="{F5CE19F8-92CF-42F1-BC12-9F5F4CA97C09}" type="presParOf" srcId="{8B420E2C-1250-409B-8E2A-6CD819A60235}" destId="{258483E2-3BF3-44BC-898B-21A7C8CF5192}" srcOrd="0" destOrd="0" presId="urn:microsoft.com/office/officeart/2005/8/layout/hierarchy3"/>
    <dgm:cxn modelId="{1DAFA368-7A30-448E-B005-4B647F2A0DC2}" type="presParOf" srcId="{8B420E2C-1250-409B-8E2A-6CD819A60235}" destId="{B360C9BE-F65A-409A-AEB0-250648DE7AD3}" srcOrd="1" destOrd="0" presId="urn:microsoft.com/office/officeart/2005/8/layout/hierarchy3"/>
    <dgm:cxn modelId="{0AACF9FD-1C6F-4D59-9DA3-2CE7D2B5B431}" type="presParOf" srcId="{8B420E2C-1250-409B-8E2A-6CD819A60235}" destId="{FAADDD20-5399-4A09-8185-F7C7914F8388}" srcOrd="2" destOrd="0" presId="urn:microsoft.com/office/officeart/2005/8/layout/hierarchy3"/>
    <dgm:cxn modelId="{36F1ACFF-CEA7-40F5-9DE5-DD10B80347EA}" type="presParOf" srcId="{8B420E2C-1250-409B-8E2A-6CD819A60235}" destId="{2DDF1770-7DB8-481E-8088-238E128CA241}" srcOrd="3" destOrd="0" presId="urn:microsoft.com/office/officeart/2005/8/layout/hierarchy3"/>
    <dgm:cxn modelId="{C29A62FB-71F9-4E9A-8F85-BDC715E9ED76}" type="presParOf" srcId="{8B420E2C-1250-409B-8E2A-6CD819A60235}" destId="{8D5B81EC-25FD-4234-A4A8-327F75263160}" srcOrd="4" destOrd="0" presId="urn:microsoft.com/office/officeart/2005/8/layout/hierarchy3"/>
    <dgm:cxn modelId="{5265764A-64AA-44CA-858F-5E3D454BA2CA}" type="presParOf" srcId="{8B420E2C-1250-409B-8E2A-6CD819A60235}" destId="{7B401D4E-C232-4956-82B3-9F27615AD60F}" srcOrd="5" destOrd="0" presId="urn:microsoft.com/office/officeart/2005/8/layout/hierarchy3"/>
    <dgm:cxn modelId="{D3161765-230D-414A-BE7A-CC52B0413198}" type="presParOf" srcId="{8B420E2C-1250-409B-8E2A-6CD819A60235}" destId="{20124CAC-61A3-4828-A72C-32FC9C61A1B4}" srcOrd="6" destOrd="0" presId="urn:microsoft.com/office/officeart/2005/8/layout/hierarchy3"/>
    <dgm:cxn modelId="{710F7BC2-F969-4F9A-BE47-E5F35EB8CA02}" type="presParOf" srcId="{8B420E2C-1250-409B-8E2A-6CD819A60235}" destId="{7E208640-DCFA-4196-AE92-F9B93A7A4A57}" srcOrd="7" destOrd="0" presId="urn:microsoft.com/office/officeart/2005/8/layout/hierarchy3"/>
    <dgm:cxn modelId="{456D5EAC-1FA5-43DA-8ACA-C7C830F18A6B}" type="presParOf" srcId="{8B420E2C-1250-409B-8E2A-6CD819A60235}" destId="{B6A28D9B-5EDE-434F-B760-71345549DC7C}" srcOrd="8" destOrd="0" presId="urn:microsoft.com/office/officeart/2005/8/layout/hierarchy3"/>
    <dgm:cxn modelId="{23B100A7-DA78-4E3E-B10D-F8C099317D50}" type="presParOf" srcId="{8B420E2C-1250-409B-8E2A-6CD819A60235}" destId="{86640817-9BD8-452D-A353-A10E4B38A6BD}" srcOrd="9" destOrd="0" presId="urn:microsoft.com/office/officeart/2005/8/layout/hierarchy3"/>
    <dgm:cxn modelId="{EB435924-F5DA-48C4-8915-C84B69CCD6BB}" type="presParOf" srcId="{8B420E2C-1250-409B-8E2A-6CD819A60235}" destId="{DB767B51-A183-4B2D-829C-8007134FDC23}" srcOrd="10" destOrd="0" presId="urn:microsoft.com/office/officeart/2005/8/layout/hierarchy3"/>
    <dgm:cxn modelId="{5AF97094-5C5F-4F30-8F4B-EB055CE4A614}" type="presParOf" srcId="{8B420E2C-1250-409B-8E2A-6CD819A60235}" destId="{A179C1BC-5F9F-4EC8-A4B5-2A10247E1C69}" srcOrd="11" destOrd="0" presId="urn:microsoft.com/office/officeart/2005/8/layout/hierarchy3"/>
    <dgm:cxn modelId="{3DD4A097-6095-4E31-AB15-2C99D03BDC11}" type="presParOf" srcId="{8B420E2C-1250-409B-8E2A-6CD819A60235}" destId="{6801569F-9937-4807-A4F5-5DF40CF1553A}" srcOrd="12" destOrd="0" presId="urn:microsoft.com/office/officeart/2005/8/layout/hierarchy3"/>
    <dgm:cxn modelId="{BE601127-53A5-4B3E-8E72-F4F07334F951}" type="presParOf" srcId="{8B420E2C-1250-409B-8E2A-6CD819A60235}" destId="{6E83239B-2FC0-47DA-B100-9C27BFF5778B}" srcOrd="1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92D3D0-5516-4EDA-AC0A-A67B9F180A17}" type="doc">
      <dgm:prSet loTypeId="urn:microsoft.com/office/officeart/2005/8/layout/radial5" loCatId="cycle" qsTypeId="urn:microsoft.com/office/officeart/2005/8/quickstyle/simple3" qsCatId="simple" csTypeId="urn:microsoft.com/office/officeart/2005/8/colors/accent1_2" csCatId="accent1" phldr="1"/>
      <dgm:spPr/>
      <dgm:t>
        <a:bodyPr/>
        <a:lstStyle/>
        <a:p>
          <a:endParaRPr lang="el-GR"/>
        </a:p>
      </dgm:t>
    </dgm:pt>
    <dgm:pt modelId="{FB00D9BE-1787-49B4-B12F-1CB2492D0B12}">
      <dgm:prSet phldrT="[Κείμενο]"/>
      <dgm:spPr/>
      <dgm:t>
        <a:bodyPr/>
        <a:lstStyle/>
        <a:p>
          <a:r>
            <a:rPr lang="el-GR" dirty="0" smtClean="0"/>
            <a:t>ΑΜΕΣΑ</a:t>
          </a:r>
          <a:endParaRPr lang="el-GR" dirty="0"/>
        </a:p>
      </dgm:t>
    </dgm:pt>
    <dgm:pt modelId="{C12A1C17-477C-4DD6-9063-1270FD41641E}" type="parTrans" cxnId="{AEE95310-67D6-41C0-98DC-536551F31270}">
      <dgm:prSet/>
      <dgm:spPr/>
      <dgm:t>
        <a:bodyPr/>
        <a:lstStyle/>
        <a:p>
          <a:endParaRPr lang="el-GR"/>
        </a:p>
      </dgm:t>
    </dgm:pt>
    <dgm:pt modelId="{FFC4F4A6-6AE6-4F51-8459-2C86689046A7}" type="sibTrans" cxnId="{AEE95310-67D6-41C0-98DC-536551F31270}">
      <dgm:prSet/>
      <dgm:spPr/>
      <dgm:t>
        <a:bodyPr/>
        <a:lstStyle/>
        <a:p>
          <a:endParaRPr lang="el-GR"/>
        </a:p>
      </dgm:t>
    </dgm:pt>
    <dgm:pt modelId="{1C8AD54E-2105-4354-8D6E-E5AFFEDE1F4E}">
      <dgm:prSet phldrT="[Κείμενο]" custT="1"/>
      <dgm:spPr/>
      <dgm:t>
        <a:bodyPr/>
        <a:lstStyle/>
        <a:p>
          <a:r>
            <a:rPr lang="el-GR" sz="1200" dirty="0" smtClean="0"/>
            <a:t>ΚΑΛΥΤΕΡΟ ΕΡΓΑΣΙΑΚΟ ΠΕΡΙΒΑΛΛΟΝ</a:t>
          </a:r>
          <a:endParaRPr lang="el-GR" sz="1200" dirty="0"/>
        </a:p>
      </dgm:t>
    </dgm:pt>
    <dgm:pt modelId="{E219EA31-4099-4555-8722-16F090D52C5E}" type="parTrans" cxnId="{2F63B41C-5799-42B8-9B57-1E198B11BCD2}">
      <dgm:prSet/>
      <dgm:spPr/>
      <dgm:t>
        <a:bodyPr/>
        <a:lstStyle/>
        <a:p>
          <a:endParaRPr lang="el-GR"/>
        </a:p>
      </dgm:t>
    </dgm:pt>
    <dgm:pt modelId="{640B88C6-532D-4AE6-849A-7C51D239CE11}" type="sibTrans" cxnId="{2F63B41C-5799-42B8-9B57-1E198B11BCD2}">
      <dgm:prSet/>
      <dgm:spPr/>
      <dgm:t>
        <a:bodyPr/>
        <a:lstStyle/>
        <a:p>
          <a:endParaRPr lang="el-GR"/>
        </a:p>
      </dgm:t>
    </dgm:pt>
    <dgm:pt modelId="{A1AAC1A2-D895-42E3-B5C3-7697FE616209}">
      <dgm:prSet phldrT="[Κείμενο]" custT="1"/>
      <dgm:spPr/>
      <dgm:t>
        <a:bodyPr/>
        <a:lstStyle/>
        <a:p>
          <a:r>
            <a:rPr lang="el-GR" sz="1100" dirty="0" smtClean="0"/>
            <a:t>ΑΥΞΗΣΗ ΠΑΡΑΓΩΓΙΚΟΤΗΤΑΣ</a:t>
          </a:r>
          <a:endParaRPr lang="el-GR" sz="1100" dirty="0"/>
        </a:p>
      </dgm:t>
    </dgm:pt>
    <dgm:pt modelId="{B18D9BC2-13FC-455C-9AC8-57DA481760A6}" type="parTrans" cxnId="{EEF02388-77FF-462D-BDE2-1F86988D3655}">
      <dgm:prSet/>
      <dgm:spPr/>
      <dgm:t>
        <a:bodyPr/>
        <a:lstStyle/>
        <a:p>
          <a:endParaRPr lang="el-GR"/>
        </a:p>
      </dgm:t>
    </dgm:pt>
    <dgm:pt modelId="{DF6B1F3B-230C-4758-B90F-7B6A8DA9A692}" type="sibTrans" cxnId="{EEF02388-77FF-462D-BDE2-1F86988D3655}">
      <dgm:prSet/>
      <dgm:spPr/>
      <dgm:t>
        <a:bodyPr/>
        <a:lstStyle/>
        <a:p>
          <a:endParaRPr lang="el-GR"/>
        </a:p>
      </dgm:t>
    </dgm:pt>
    <dgm:pt modelId="{A2AF1DB9-91AA-4063-8076-F826874C119C}">
      <dgm:prSet phldrT="[Κείμενο]" custT="1"/>
      <dgm:spPr/>
      <dgm:t>
        <a:bodyPr/>
        <a:lstStyle/>
        <a:p>
          <a:r>
            <a:rPr lang="el-GR" sz="1100" dirty="0" smtClean="0"/>
            <a:t>ΠΛΕΟΝΕΚΤΗΜΑΤΑ ΕΝΑΝΤΙ ΤΩΝ ΑΝΤΑΓΩΝΙΣΤΩΝ</a:t>
          </a:r>
          <a:endParaRPr lang="el-GR" sz="1100" dirty="0"/>
        </a:p>
      </dgm:t>
    </dgm:pt>
    <dgm:pt modelId="{4A71E314-583B-4BA3-959A-E632D45E5EAE}" type="parTrans" cxnId="{95B35507-6B41-49FB-821E-6139AD54D2E1}">
      <dgm:prSet/>
      <dgm:spPr/>
      <dgm:t>
        <a:bodyPr/>
        <a:lstStyle/>
        <a:p>
          <a:endParaRPr lang="el-GR"/>
        </a:p>
      </dgm:t>
    </dgm:pt>
    <dgm:pt modelId="{650505E9-CC3B-4508-BF4E-86F4A6204A54}" type="sibTrans" cxnId="{95B35507-6B41-49FB-821E-6139AD54D2E1}">
      <dgm:prSet/>
      <dgm:spPr/>
      <dgm:t>
        <a:bodyPr/>
        <a:lstStyle/>
        <a:p>
          <a:endParaRPr lang="el-GR"/>
        </a:p>
      </dgm:t>
    </dgm:pt>
    <dgm:pt modelId="{E2418641-C176-4FC3-86CF-5BDA7E310BC8}">
      <dgm:prSet phldrT="[Κείμενο]" custT="1"/>
      <dgm:spPr/>
      <dgm:t>
        <a:bodyPr/>
        <a:lstStyle/>
        <a:p>
          <a:r>
            <a:rPr lang="el-GR" sz="1100" dirty="0" smtClean="0"/>
            <a:t>ΕΜΠΛΟΚΗ ΕΡΓΑΖΟΜΕΝΩΝ ΣΤΑ ΚΟΙΝΑ</a:t>
          </a:r>
          <a:endParaRPr lang="el-GR" sz="1100" dirty="0"/>
        </a:p>
      </dgm:t>
    </dgm:pt>
    <dgm:pt modelId="{E380A29D-3891-4D1E-A923-65B8EFDDAC0C}" type="parTrans" cxnId="{F2F29CAE-5BC3-457F-A534-B97EA663142F}">
      <dgm:prSet/>
      <dgm:spPr/>
      <dgm:t>
        <a:bodyPr/>
        <a:lstStyle/>
        <a:p>
          <a:endParaRPr lang="el-GR"/>
        </a:p>
      </dgm:t>
    </dgm:pt>
    <dgm:pt modelId="{DA7EAF57-AA21-49A6-B985-68C774996FC0}" type="sibTrans" cxnId="{F2F29CAE-5BC3-457F-A534-B97EA663142F}">
      <dgm:prSet/>
      <dgm:spPr/>
      <dgm:t>
        <a:bodyPr/>
        <a:lstStyle/>
        <a:p>
          <a:endParaRPr lang="el-GR"/>
        </a:p>
      </dgm:t>
    </dgm:pt>
    <dgm:pt modelId="{2B21DC0E-4062-49FD-BC9A-348269E2E450}" type="pres">
      <dgm:prSet presAssocID="{AF92D3D0-5516-4EDA-AC0A-A67B9F180A17}" presName="Name0" presStyleCnt="0">
        <dgm:presLayoutVars>
          <dgm:chMax val="1"/>
          <dgm:dir/>
          <dgm:animLvl val="ctr"/>
          <dgm:resizeHandles val="exact"/>
        </dgm:presLayoutVars>
      </dgm:prSet>
      <dgm:spPr/>
      <dgm:t>
        <a:bodyPr/>
        <a:lstStyle/>
        <a:p>
          <a:endParaRPr lang="el-GR"/>
        </a:p>
      </dgm:t>
    </dgm:pt>
    <dgm:pt modelId="{4646B348-C9D6-44E6-80AB-C1FB7FDDC2C4}" type="pres">
      <dgm:prSet presAssocID="{FB00D9BE-1787-49B4-B12F-1CB2492D0B12}" presName="centerShape" presStyleLbl="node0" presStyleIdx="0" presStyleCnt="1" custLinFactNeighborX="-61511" custLinFactNeighborY="530"/>
      <dgm:spPr/>
      <dgm:t>
        <a:bodyPr/>
        <a:lstStyle/>
        <a:p>
          <a:endParaRPr lang="el-GR"/>
        </a:p>
      </dgm:t>
    </dgm:pt>
    <dgm:pt modelId="{771B816F-C85C-4C73-B715-CD69C1D250BB}" type="pres">
      <dgm:prSet presAssocID="{E219EA31-4099-4555-8722-16F090D52C5E}" presName="parTrans" presStyleLbl="sibTrans2D1" presStyleIdx="0" presStyleCnt="4"/>
      <dgm:spPr/>
      <dgm:t>
        <a:bodyPr/>
        <a:lstStyle/>
        <a:p>
          <a:endParaRPr lang="el-GR"/>
        </a:p>
      </dgm:t>
    </dgm:pt>
    <dgm:pt modelId="{3BE6D617-B6DC-4A0E-8EE7-66FD92839AA8}" type="pres">
      <dgm:prSet presAssocID="{E219EA31-4099-4555-8722-16F090D52C5E}" presName="connectorText" presStyleLbl="sibTrans2D1" presStyleIdx="0" presStyleCnt="4"/>
      <dgm:spPr/>
      <dgm:t>
        <a:bodyPr/>
        <a:lstStyle/>
        <a:p>
          <a:endParaRPr lang="el-GR"/>
        </a:p>
      </dgm:t>
    </dgm:pt>
    <dgm:pt modelId="{69E08001-966E-44A8-9928-1806BAADFE14}" type="pres">
      <dgm:prSet presAssocID="{1C8AD54E-2105-4354-8D6E-E5AFFEDE1F4E}" presName="node" presStyleLbl="node1" presStyleIdx="0" presStyleCnt="4" custRadScaleRad="210779" custRadScaleInc="-150646">
        <dgm:presLayoutVars>
          <dgm:bulletEnabled val="1"/>
        </dgm:presLayoutVars>
      </dgm:prSet>
      <dgm:spPr/>
      <dgm:t>
        <a:bodyPr/>
        <a:lstStyle/>
        <a:p>
          <a:endParaRPr lang="el-GR"/>
        </a:p>
      </dgm:t>
    </dgm:pt>
    <dgm:pt modelId="{68E2B864-E0C7-495B-8AE3-493C26E4F2C8}" type="pres">
      <dgm:prSet presAssocID="{B18D9BC2-13FC-455C-9AC8-57DA481760A6}" presName="parTrans" presStyleLbl="sibTrans2D1" presStyleIdx="1" presStyleCnt="4"/>
      <dgm:spPr/>
      <dgm:t>
        <a:bodyPr/>
        <a:lstStyle/>
        <a:p>
          <a:endParaRPr lang="el-GR"/>
        </a:p>
      </dgm:t>
    </dgm:pt>
    <dgm:pt modelId="{59FE34CA-9875-46E3-8CC8-A9A817102247}" type="pres">
      <dgm:prSet presAssocID="{B18D9BC2-13FC-455C-9AC8-57DA481760A6}" presName="connectorText" presStyleLbl="sibTrans2D1" presStyleIdx="1" presStyleCnt="4"/>
      <dgm:spPr/>
      <dgm:t>
        <a:bodyPr/>
        <a:lstStyle/>
        <a:p>
          <a:endParaRPr lang="el-GR"/>
        </a:p>
      </dgm:t>
    </dgm:pt>
    <dgm:pt modelId="{28EECD34-E026-408A-A695-7D9784A55F8A}" type="pres">
      <dgm:prSet presAssocID="{A1AAC1A2-D895-42E3-B5C3-7697FE616209}" presName="node" presStyleLbl="node1" presStyleIdx="1" presStyleCnt="4" custRadScaleRad="85225" custRadScaleInc="-272235">
        <dgm:presLayoutVars>
          <dgm:bulletEnabled val="1"/>
        </dgm:presLayoutVars>
      </dgm:prSet>
      <dgm:spPr/>
      <dgm:t>
        <a:bodyPr/>
        <a:lstStyle/>
        <a:p>
          <a:endParaRPr lang="el-GR"/>
        </a:p>
      </dgm:t>
    </dgm:pt>
    <dgm:pt modelId="{7586307D-A3F3-4645-AAB5-F5CC12E5A2A0}" type="pres">
      <dgm:prSet presAssocID="{4A71E314-583B-4BA3-959A-E632D45E5EAE}" presName="parTrans" presStyleLbl="sibTrans2D1" presStyleIdx="2" presStyleCnt="4"/>
      <dgm:spPr/>
      <dgm:t>
        <a:bodyPr/>
        <a:lstStyle/>
        <a:p>
          <a:endParaRPr lang="el-GR"/>
        </a:p>
      </dgm:t>
    </dgm:pt>
    <dgm:pt modelId="{10E6ADB8-C637-4DEE-9E14-B92374663916}" type="pres">
      <dgm:prSet presAssocID="{4A71E314-583B-4BA3-959A-E632D45E5EAE}" presName="connectorText" presStyleLbl="sibTrans2D1" presStyleIdx="2" presStyleCnt="4"/>
      <dgm:spPr/>
      <dgm:t>
        <a:bodyPr/>
        <a:lstStyle/>
        <a:p>
          <a:endParaRPr lang="el-GR"/>
        </a:p>
      </dgm:t>
    </dgm:pt>
    <dgm:pt modelId="{77B4C457-AAAD-4E56-9147-3F5A440F57F2}" type="pres">
      <dgm:prSet presAssocID="{A2AF1DB9-91AA-4063-8076-F826874C119C}" presName="node" presStyleLbl="node1" presStyleIdx="2" presStyleCnt="4" custRadScaleRad="101295" custRadScaleInc="78653">
        <dgm:presLayoutVars>
          <dgm:bulletEnabled val="1"/>
        </dgm:presLayoutVars>
      </dgm:prSet>
      <dgm:spPr/>
      <dgm:t>
        <a:bodyPr/>
        <a:lstStyle/>
        <a:p>
          <a:endParaRPr lang="el-GR"/>
        </a:p>
      </dgm:t>
    </dgm:pt>
    <dgm:pt modelId="{8F12946C-5B0D-4850-9C95-8B3E2D9616E1}" type="pres">
      <dgm:prSet presAssocID="{E380A29D-3891-4D1E-A923-65B8EFDDAC0C}" presName="parTrans" presStyleLbl="sibTrans2D1" presStyleIdx="3" presStyleCnt="4"/>
      <dgm:spPr/>
      <dgm:t>
        <a:bodyPr/>
        <a:lstStyle/>
        <a:p>
          <a:endParaRPr lang="el-GR"/>
        </a:p>
      </dgm:t>
    </dgm:pt>
    <dgm:pt modelId="{ADEC1DA1-0AC5-4A81-ABFE-C1D9027EFCE0}" type="pres">
      <dgm:prSet presAssocID="{E380A29D-3891-4D1E-A923-65B8EFDDAC0C}" presName="connectorText" presStyleLbl="sibTrans2D1" presStyleIdx="3" presStyleCnt="4"/>
      <dgm:spPr/>
      <dgm:t>
        <a:bodyPr/>
        <a:lstStyle/>
        <a:p>
          <a:endParaRPr lang="el-GR"/>
        </a:p>
      </dgm:t>
    </dgm:pt>
    <dgm:pt modelId="{177B26E8-8CC3-4741-A7B1-DE21CA2892B7}" type="pres">
      <dgm:prSet presAssocID="{E2418641-C176-4FC3-86CF-5BDA7E310BC8}" presName="node" presStyleLbl="node1" presStyleIdx="3" presStyleCnt="4" custRadScaleRad="208698" custRadScaleInc="-51795">
        <dgm:presLayoutVars>
          <dgm:bulletEnabled val="1"/>
        </dgm:presLayoutVars>
      </dgm:prSet>
      <dgm:spPr/>
      <dgm:t>
        <a:bodyPr/>
        <a:lstStyle/>
        <a:p>
          <a:endParaRPr lang="el-GR"/>
        </a:p>
      </dgm:t>
    </dgm:pt>
  </dgm:ptLst>
  <dgm:cxnLst>
    <dgm:cxn modelId="{AD8C4494-298E-4841-B3D7-477110C1B1AE}" type="presOf" srcId="{E219EA31-4099-4555-8722-16F090D52C5E}" destId="{3BE6D617-B6DC-4A0E-8EE7-66FD92839AA8}" srcOrd="1" destOrd="0" presId="urn:microsoft.com/office/officeart/2005/8/layout/radial5"/>
    <dgm:cxn modelId="{95B35507-6B41-49FB-821E-6139AD54D2E1}" srcId="{FB00D9BE-1787-49B4-B12F-1CB2492D0B12}" destId="{A2AF1DB9-91AA-4063-8076-F826874C119C}" srcOrd="2" destOrd="0" parTransId="{4A71E314-583B-4BA3-959A-E632D45E5EAE}" sibTransId="{650505E9-CC3B-4508-BF4E-86F4A6204A54}"/>
    <dgm:cxn modelId="{1F53AA07-D160-4B0C-B157-7E0395A56DF7}" type="presOf" srcId="{E2418641-C176-4FC3-86CF-5BDA7E310BC8}" destId="{177B26E8-8CC3-4741-A7B1-DE21CA2892B7}" srcOrd="0" destOrd="0" presId="urn:microsoft.com/office/officeart/2005/8/layout/radial5"/>
    <dgm:cxn modelId="{F2F29CAE-5BC3-457F-A534-B97EA663142F}" srcId="{FB00D9BE-1787-49B4-B12F-1CB2492D0B12}" destId="{E2418641-C176-4FC3-86CF-5BDA7E310BC8}" srcOrd="3" destOrd="0" parTransId="{E380A29D-3891-4D1E-A923-65B8EFDDAC0C}" sibTransId="{DA7EAF57-AA21-49A6-B985-68C774996FC0}"/>
    <dgm:cxn modelId="{36389C3D-037B-48BF-9FFE-E8BAF8488B85}" type="presOf" srcId="{B18D9BC2-13FC-455C-9AC8-57DA481760A6}" destId="{68E2B864-E0C7-495B-8AE3-493C26E4F2C8}" srcOrd="0" destOrd="0" presId="urn:microsoft.com/office/officeart/2005/8/layout/radial5"/>
    <dgm:cxn modelId="{5DD08061-FDD5-4941-945A-82B4A3680E7D}" type="presOf" srcId="{A2AF1DB9-91AA-4063-8076-F826874C119C}" destId="{77B4C457-AAAD-4E56-9147-3F5A440F57F2}" srcOrd="0" destOrd="0" presId="urn:microsoft.com/office/officeart/2005/8/layout/radial5"/>
    <dgm:cxn modelId="{C0D72B30-5869-48D0-909D-D1377DCEF900}" type="presOf" srcId="{AF92D3D0-5516-4EDA-AC0A-A67B9F180A17}" destId="{2B21DC0E-4062-49FD-BC9A-348269E2E450}" srcOrd="0" destOrd="0" presId="urn:microsoft.com/office/officeart/2005/8/layout/radial5"/>
    <dgm:cxn modelId="{12EFC0C1-5517-4D71-BDB0-E9735601FFE2}" type="presOf" srcId="{E380A29D-3891-4D1E-A923-65B8EFDDAC0C}" destId="{8F12946C-5B0D-4850-9C95-8B3E2D9616E1}" srcOrd="0" destOrd="0" presId="urn:microsoft.com/office/officeart/2005/8/layout/radial5"/>
    <dgm:cxn modelId="{7E964BEA-128D-4228-B59A-C5BDB3AE8EB2}" type="presOf" srcId="{4A71E314-583B-4BA3-959A-E632D45E5EAE}" destId="{10E6ADB8-C637-4DEE-9E14-B92374663916}" srcOrd="1" destOrd="0" presId="urn:microsoft.com/office/officeart/2005/8/layout/radial5"/>
    <dgm:cxn modelId="{EE17CB05-2C8E-4111-B276-3850138F509A}" type="presOf" srcId="{E380A29D-3891-4D1E-A923-65B8EFDDAC0C}" destId="{ADEC1DA1-0AC5-4A81-ABFE-C1D9027EFCE0}" srcOrd="1" destOrd="0" presId="urn:microsoft.com/office/officeart/2005/8/layout/radial5"/>
    <dgm:cxn modelId="{3C43C2EC-AC97-4812-B091-F833BB17623C}" type="presOf" srcId="{4A71E314-583B-4BA3-959A-E632D45E5EAE}" destId="{7586307D-A3F3-4645-AAB5-F5CC12E5A2A0}" srcOrd="0" destOrd="0" presId="urn:microsoft.com/office/officeart/2005/8/layout/radial5"/>
    <dgm:cxn modelId="{69BDEF72-2EF5-4C2C-A5EA-D06E269AB64D}" type="presOf" srcId="{FB00D9BE-1787-49B4-B12F-1CB2492D0B12}" destId="{4646B348-C9D6-44E6-80AB-C1FB7FDDC2C4}" srcOrd="0" destOrd="0" presId="urn:microsoft.com/office/officeart/2005/8/layout/radial5"/>
    <dgm:cxn modelId="{EEF02388-77FF-462D-BDE2-1F86988D3655}" srcId="{FB00D9BE-1787-49B4-B12F-1CB2492D0B12}" destId="{A1AAC1A2-D895-42E3-B5C3-7697FE616209}" srcOrd="1" destOrd="0" parTransId="{B18D9BC2-13FC-455C-9AC8-57DA481760A6}" sibTransId="{DF6B1F3B-230C-4758-B90F-7B6A8DA9A692}"/>
    <dgm:cxn modelId="{0BCC5EAD-3BBC-43AD-AFF7-58851592C0FC}" type="presOf" srcId="{A1AAC1A2-D895-42E3-B5C3-7697FE616209}" destId="{28EECD34-E026-408A-A695-7D9784A55F8A}" srcOrd="0" destOrd="0" presId="urn:microsoft.com/office/officeart/2005/8/layout/radial5"/>
    <dgm:cxn modelId="{6DBC9EFB-D274-45D0-AED2-851DDE1CC4A7}" type="presOf" srcId="{B18D9BC2-13FC-455C-9AC8-57DA481760A6}" destId="{59FE34CA-9875-46E3-8CC8-A9A817102247}" srcOrd="1" destOrd="0" presId="urn:microsoft.com/office/officeart/2005/8/layout/radial5"/>
    <dgm:cxn modelId="{2F63B41C-5799-42B8-9B57-1E198B11BCD2}" srcId="{FB00D9BE-1787-49B4-B12F-1CB2492D0B12}" destId="{1C8AD54E-2105-4354-8D6E-E5AFFEDE1F4E}" srcOrd="0" destOrd="0" parTransId="{E219EA31-4099-4555-8722-16F090D52C5E}" sibTransId="{640B88C6-532D-4AE6-849A-7C51D239CE11}"/>
    <dgm:cxn modelId="{AEE95310-67D6-41C0-98DC-536551F31270}" srcId="{AF92D3D0-5516-4EDA-AC0A-A67B9F180A17}" destId="{FB00D9BE-1787-49B4-B12F-1CB2492D0B12}" srcOrd="0" destOrd="0" parTransId="{C12A1C17-477C-4DD6-9063-1270FD41641E}" sibTransId="{FFC4F4A6-6AE6-4F51-8459-2C86689046A7}"/>
    <dgm:cxn modelId="{FCF2D2D7-A4B3-44BF-9A2F-7B33654E3B56}" type="presOf" srcId="{E219EA31-4099-4555-8722-16F090D52C5E}" destId="{771B816F-C85C-4C73-B715-CD69C1D250BB}" srcOrd="0" destOrd="0" presId="urn:microsoft.com/office/officeart/2005/8/layout/radial5"/>
    <dgm:cxn modelId="{BD4C137C-7727-405E-B172-F8049A14285A}" type="presOf" srcId="{1C8AD54E-2105-4354-8D6E-E5AFFEDE1F4E}" destId="{69E08001-966E-44A8-9928-1806BAADFE14}" srcOrd="0" destOrd="0" presId="urn:microsoft.com/office/officeart/2005/8/layout/radial5"/>
    <dgm:cxn modelId="{1A5454F6-E6CB-43D4-B4FC-2B659F4F22AD}" type="presParOf" srcId="{2B21DC0E-4062-49FD-BC9A-348269E2E450}" destId="{4646B348-C9D6-44E6-80AB-C1FB7FDDC2C4}" srcOrd="0" destOrd="0" presId="urn:microsoft.com/office/officeart/2005/8/layout/radial5"/>
    <dgm:cxn modelId="{45AF4D85-CFA9-4370-8BEA-F1ABD2D4CFDB}" type="presParOf" srcId="{2B21DC0E-4062-49FD-BC9A-348269E2E450}" destId="{771B816F-C85C-4C73-B715-CD69C1D250BB}" srcOrd="1" destOrd="0" presId="urn:microsoft.com/office/officeart/2005/8/layout/radial5"/>
    <dgm:cxn modelId="{98B72A5C-0831-43F0-86EB-0E06124398D5}" type="presParOf" srcId="{771B816F-C85C-4C73-B715-CD69C1D250BB}" destId="{3BE6D617-B6DC-4A0E-8EE7-66FD92839AA8}" srcOrd="0" destOrd="0" presId="urn:microsoft.com/office/officeart/2005/8/layout/radial5"/>
    <dgm:cxn modelId="{066582AC-A955-4DC0-9D52-0C52EB762398}" type="presParOf" srcId="{2B21DC0E-4062-49FD-BC9A-348269E2E450}" destId="{69E08001-966E-44A8-9928-1806BAADFE14}" srcOrd="2" destOrd="0" presId="urn:microsoft.com/office/officeart/2005/8/layout/radial5"/>
    <dgm:cxn modelId="{E5DB1FF4-3594-42E7-9C01-5CB0169BC841}" type="presParOf" srcId="{2B21DC0E-4062-49FD-BC9A-348269E2E450}" destId="{68E2B864-E0C7-495B-8AE3-493C26E4F2C8}" srcOrd="3" destOrd="0" presId="urn:microsoft.com/office/officeart/2005/8/layout/radial5"/>
    <dgm:cxn modelId="{D6F51F5B-CEBB-4A86-B19C-5B48187366FE}" type="presParOf" srcId="{68E2B864-E0C7-495B-8AE3-493C26E4F2C8}" destId="{59FE34CA-9875-46E3-8CC8-A9A817102247}" srcOrd="0" destOrd="0" presId="urn:microsoft.com/office/officeart/2005/8/layout/radial5"/>
    <dgm:cxn modelId="{66411AC0-ED02-4575-B63C-2121AC50F4E4}" type="presParOf" srcId="{2B21DC0E-4062-49FD-BC9A-348269E2E450}" destId="{28EECD34-E026-408A-A695-7D9784A55F8A}" srcOrd="4" destOrd="0" presId="urn:microsoft.com/office/officeart/2005/8/layout/radial5"/>
    <dgm:cxn modelId="{FDA785E5-AC95-43E8-9DE9-44004242B80D}" type="presParOf" srcId="{2B21DC0E-4062-49FD-BC9A-348269E2E450}" destId="{7586307D-A3F3-4645-AAB5-F5CC12E5A2A0}" srcOrd="5" destOrd="0" presId="urn:microsoft.com/office/officeart/2005/8/layout/radial5"/>
    <dgm:cxn modelId="{8ECDAD1D-D944-4284-B174-630FDBF67866}" type="presParOf" srcId="{7586307D-A3F3-4645-AAB5-F5CC12E5A2A0}" destId="{10E6ADB8-C637-4DEE-9E14-B92374663916}" srcOrd="0" destOrd="0" presId="urn:microsoft.com/office/officeart/2005/8/layout/radial5"/>
    <dgm:cxn modelId="{E3EB57E6-C409-4F2C-B6DD-A0E3D809A3A2}" type="presParOf" srcId="{2B21DC0E-4062-49FD-BC9A-348269E2E450}" destId="{77B4C457-AAAD-4E56-9147-3F5A440F57F2}" srcOrd="6" destOrd="0" presId="urn:microsoft.com/office/officeart/2005/8/layout/radial5"/>
    <dgm:cxn modelId="{E9C9F594-2289-478E-9639-94C17A65C81C}" type="presParOf" srcId="{2B21DC0E-4062-49FD-BC9A-348269E2E450}" destId="{8F12946C-5B0D-4850-9C95-8B3E2D9616E1}" srcOrd="7" destOrd="0" presId="urn:microsoft.com/office/officeart/2005/8/layout/radial5"/>
    <dgm:cxn modelId="{A73AC9EC-7F51-477A-92C5-7E0CFEC301DE}" type="presParOf" srcId="{8F12946C-5B0D-4850-9C95-8B3E2D9616E1}" destId="{ADEC1DA1-0AC5-4A81-ABFE-C1D9027EFCE0}" srcOrd="0" destOrd="0" presId="urn:microsoft.com/office/officeart/2005/8/layout/radial5"/>
    <dgm:cxn modelId="{7D858366-EC16-41A5-8C26-ED576BAE675F}" type="presParOf" srcId="{2B21DC0E-4062-49FD-BC9A-348269E2E450}" destId="{177B26E8-8CC3-4741-A7B1-DE21CA2892B7}"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6267B3-89C3-40CF-BC21-8FFB94418BE1}"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l-GR"/>
        </a:p>
      </dgm:t>
    </dgm:pt>
    <dgm:pt modelId="{8C3BF1E1-8928-4017-8D24-ABEE5D4D4FB3}">
      <dgm:prSet phldrT="[Κείμενο]" custT="1"/>
      <dgm:spPr/>
      <dgm:t>
        <a:bodyPr/>
        <a:lstStyle/>
        <a:p>
          <a:r>
            <a:rPr lang="el-GR" sz="1100" b="1" dirty="0" smtClean="0"/>
            <a:t>ΑΥΞΗΣΗ ΕΝΔΙΑΦΕΡΟΝΤΟΣ ΠΕΛΑΤΩΝ</a:t>
          </a:r>
          <a:endParaRPr lang="el-GR" sz="1100" b="1" dirty="0"/>
        </a:p>
      </dgm:t>
    </dgm:pt>
    <dgm:pt modelId="{37ADBD91-D79C-405E-9F75-CF37131C2A26}" type="parTrans" cxnId="{68FF0D94-C98E-47E1-A156-E6B5E83722D1}">
      <dgm:prSet/>
      <dgm:spPr/>
      <dgm:t>
        <a:bodyPr/>
        <a:lstStyle/>
        <a:p>
          <a:endParaRPr lang="el-GR"/>
        </a:p>
      </dgm:t>
    </dgm:pt>
    <dgm:pt modelId="{6E8890CB-31E5-422E-A5DE-E9A48EC3E110}" type="sibTrans" cxnId="{68FF0D94-C98E-47E1-A156-E6B5E83722D1}">
      <dgm:prSet/>
      <dgm:spPr/>
      <dgm:t>
        <a:bodyPr/>
        <a:lstStyle/>
        <a:p>
          <a:endParaRPr lang="el-GR"/>
        </a:p>
      </dgm:t>
    </dgm:pt>
    <dgm:pt modelId="{DD2E1E59-1B39-43BF-882E-328019BB5AB5}">
      <dgm:prSet phldrT="[Κείμενο]" custT="1"/>
      <dgm:spPr/>
      <dgm:t>
        <a:bodyPr/>
        <a:lstStyle/>
        <a:p>
          <a:r>
            <a:rPr lang="el-GR" sz="1100" dirty="0" smtClean="0"/>
            <a:t>ΑΥΞΗΣΗ ΕΝΔΙΑΦΕΡΟΝΤΟΣ ΕΠΕΝΔΥΤΩΝ</a:t>
          </a:r>
          <a:endParaRPr lang="el-GR" sz="1100" dirty="0"/>
        </a:p>
      </dgm:t>
    </dgm:pt>
    <dgm:pt modelId="{BCAC98C6-0131-4D95-AF40-8F100C3183F5}" type="parTrans" cxnId="{F962C9F9-30BC-49D7-A037-2FA543875BF9}">
      <dgm:prSet/>
      <dgm:spPr/>
      <dgm:t>
        <a:bodyPr/>
        <a:lstStyle/>
        <a:p>
          <a:endParaRPr lang="el-GR"/>
        </a:p>
      </dgm:t>
    </dgm:pt>
    <dgm:pt modelId="{DBB4A208-E547-45CC-9427-788255669AFC}" type="sibTrans" cxnId="{F962C9F9-30BC-49D7-A037-2FA543875BF9}">
      <dgm:prSet/>
      <dgm:spPr/>
      <dgm:t>
        <a:bodyPr/>
        <a:lstStyle/>
        <a:p>
          <a:endParaRPr lang="el-GR"/>
        </a:p>
      </dgm:t>
    </dgm:pt>
    <dgm:pt modelId="{5C6AF952-AD90-4223-A6A9-F26B17968006}">
      <dgm:prSet phldrT="[Κείμενο]" custT="1"/>
      <dgm:spPr/>
      <dgm:t>
        <a:bodyPr/>
        <a:lstStyle/>
        <a:p>
          <a:r>
            <a:rPr lang="el-GR" sz="1200" dirty="0" smtClean="0"/>
            <a:t>ΘΕΤΙΚΗ ΦΗΜΗ</a:t>
          </a:r>
          <a:endParaRPr lang="el-GR" sz="1200" dirty="0"/>
        </a:p>
      </dgm:t>
    </dgm:pt>
    <dgm:pt modelId="{5B3E09DD-CF73-4475-A4DC-5C616C2D1DE6}" type="sibTrans" cxnId="{F8C48DA1-C2B1-48A6-8B68-70B5E9DD9555}">
      <dgm:prSet/>
      <dgm:spPr/>
      <dgm:t>
        <a:bodyPr/>
        <a:lstStyle/>
        <a:p>
          <a:endParaRPr lang="el-GR"/>
        </a:p>
      </dgm:t>
    </dgm:pt>
    <dgm:pt modelId="{908005A0-1E30-4C34-BF46-1E381E9354C1}" type="parTrans" cxnId="{F8C48DA1-C2B1-48A6-8B68-70B5E9DD9555}">
      <dgm:prSet/>
      <dgm:spPr/>
      <dgm:t>
        <a:bodyPr/>
        <a:lstStyle/>
        <a:p>
          <a:endParaRPr lang="el-GR"/>
        </a:p>
      </dgm:t>
    </dgm:pt>
    <dgm:pt modelId="{7665D7A3-052E-436F-95EF-5F5DE530D53D}">
      <dgm:prSet/>
      <dgm:spPr/>
      <dgm:t>
        <a:bodyPr/>
        <a:lstStyle/>
        <a:p>
          <a:r>
            <a:rPr lang="el-GR" dirty="0" smtClean="0"/>
            <a:t>ΒΕΛΤΙΩΜΕΝΗ ΧΡΗΜ/ΚΗ ΑΠΟΔΟΣΗ</a:t>
          </a:r>
          <a:endParaRPr lang="el-GR" dirty="0"/>
        </a:p>
      </dgm:t>
    </dgm:pt>
    <dgm:pt modelId="{783607A9-9597-4AA3-AE87-5BFCFF80C190}" type="sibTrans" cxnId="{58E8A4C0-9CDE-4675-A842-2D63C1807D0A}">
      <dgm:prSet/>
      <dgm:spPr/>
      <dgm:t>
        <a:bodyPr/>
        <a:lstStyle/>
        <a:p>
          <a:endParaRPr lang="el-GR"/>
        </a:p>
      </dgm:t>
    </dgm:pt>
    <dgm:pt modelId="{349E0AAF-B99B-4EEF-90DE-174F7410AF89}" type="parTrans" cxnId="{58E8A4C0-9CDE-4675-A842-2D63C1807D0A}">
      <dgm:prSet/>
      <dgm:spPr/>
      <dgm:t>
        <a:bodyPr/>
        <a:lstStyle/>
        <a:p>
          <a:endParaRPr lang="el-GR"/>
        </a:p>
      </dgm:t>
    </dgm:pt>
    <dgm:pt modelId="{00A4836A-DC7C-4474-AD3F-FF147A7E7267}">
      <dgm:prSet phldrT="[Κείμενο]" custT="1"/>
      <dgm:spPr/>
      <dgm:t>
        <a:bodyPr/>
        <a:lstStyle/>
        <a:p>
          <a:r>
            <a:rPr lang="el-GR" sz="1200" dirty="0" smtClean="0"/>
            <a:t>ΑΥΞΗΣΗ ΠΩΛΗΣΕΩΝ</a:t>
          </a:r>
          <a:endParaRPr lang="el-GR" sz="1200" dirty="0"/>
        </a:p>
      </dgm:t>
    </dgm:pt>
    <dgm:pt modelId="{5BD66C64-2C8D-40A2-9C43-9DDFC025AD5C}" type="sibTrans" cxnId="{B2BD78F9-4FBA-4D06-A90F-AB97FE23D0A7}">
      <dgm:prSet/>
      <dgm:spPr/>
      <dgm:t>
        <a:bodyPr/>
        <a:lstStyle/>
        <a:p>
          <a:endParaRPr lang="el-GR"/>
        </a:p>
      </dgm:t>
    </dgm:pt>
    <dgm:pt modelId="{64A5D82C-4998-434D-A589-426D8E71DBF5}" type="parTrans" cxnId="{B2BD78F9-4FBA-4D06-A90F-AB97FE23D0A7}">
      <dgm:prSet/>
      <dgm:spPr/>
      <dgm:t>
        <a:bodyPr/>
        <a:lstStyle/>
        <a:p>
          <a:endParaRPr lang="el-GR"/>
        </a:p>
      </dgm:t>
    </dgm:pt>
    <dgm:pt modelId="{6BC2366C-C735-4C5A-8E30-5F4F5BDB7A5A}">
      <dgm:prSet phldrT="[Κείμενο]"/>
      <dgm:spPr/>
      <dgm:t>
        <a:bodyPr/>
        <a:lstStyle/>
        <a:p>
          <a:r>
            <a:rPr lang="el-GR" dirty="0" smtClean="0"/>
            <a:t>ΕΜΜΕΣΑ</a:t>
          </a:r>
          <a:endParaRPr lang="el-GR" dirty="0"/>
        </a:p>
      </dgm:t>
    </dgm:pt>
    <dgm:pt modelId="{64E00AF4-872A-423D-9970-9AFDA82A3418}" type="sibTrans" cxnId="{22B43736-4277-47EF-8113-2DCCB9436545}">
      <dgm:prSet/>
      <dgm:spPr/>
      <dgm:t>
        <a:bodyPr/>
        <a:lstStyle/>
        <a:p>
          <a:endParaRPr lang="el-GR"/>
        </a:p>
      </dgm:t>
    </dgm:pt>
    <dgm:pt modelId="{3132326A-A409-403E-96B6-250EEB011CD2}" type="parTrans" cxnId="{22B43736-4277-47EF-8113-2DCCB9436545}">
      <dgm:prSet/>
      <dgm:spPr/>
      <dgm:t>
        <a:bodyPr/>
        <a:lstStyle/>
        <a:p>
          <a:endParaRPr lang="el-GR"/>
        </a:p>
      </dgm:t>
    </dgm:pt>
    <dgm:pt modelId="{565F46BE-EA21-4741-8414-046C9142B277}" type="pres">
      <dgm:prSet presAssocID="{E06267B3-89C3-40CF-BC21-8FFB94418BE1}" presName="Name0" presStyleCnt="0">
        <dgm:presLayoutVars>
          <dgm:chMax val="1"/>
          <dgm:dir/>
          <dgm:animLvl val="ctr"/>
          <dgm:resizeHandles val="exact"/>
        </dgm:presLayoutVars>
      </dgm:prSet>
      <dgm:spPr/>
      <dgm:t>
        <a:bodyPr/>
        <a:lstStyle/>
        <a:p>
          <a:endParaRPr lang="el-GR"/>
        </a:p>
      </dgm:t>
    </dgm:pt>
    <dgm:pt modelId="{1C982A2F-439F-4116-9DC4-A93247D0A68B}" type="pres">
      <dgm:prSet presAssocID="{6BC2366C-C735-4C5A-8E30-5F4F5BDB7A5A}" presName="centerShape" presStyleLbl="node0" presStyleIdx="0" presStyleCnt="1" custLinFactNeighborX="4697" custLinFactNeighborY="-781"/>
      <dgm:spPr/>
      <dgm:t>
        <a:bodyPr/>
        <a:lstStyle/>
        <a:p>
          <a:endParaRPr lang="el-GR"/>
        </a:p>
      </dgm:t>
    </dgm:pt>
    <dgm:pt modelId="{2037E53E-D62E-4D75-A2C3-7351D354F372}" type="pres">
      <dgm:prSet presAssocID="{908005A0-1E30-4C34-BF46-1E381E9354C1}" presName="parTrans" presStyleLbl="sibTrans2D1" presStyleIdx="0" presStyleCnt="5"/>
      <dgm:spPr/>
      <dgm:t>
        <a:bodyPr/>
        <a:lstStyle/>
        <a:p>
          <a:endParaRPr lang="el-GR"/>
        </a:p>
      </dgm:t>
    </dgm:pt>
    <dgm:pt modelId="{312C9B25-6D06-419F-B5B7-2FD766DAAB98}" type="pres">
      <dgm:prSet presAssocID="{908005A0-1E30-4C34-BF46-1E381E9354C1}" presName="connectorText" presStyleLbl="sibTrans2D1" presStyleIdx="0" presStyleCnt="5"/>
      <dgm:spPr/>
      <dgm:t>
        <a:bodyPr/>
        <a:lstStyle/>
        <a:p>
          <a:endParaRPr lang="el-GR"/>
        </a:p>
      </dgm:t>
    </dgm:pt>
    <dgm:pt modelId="{D7A61C20-FC2E-4281-828A-E917E35FE0C9}" type="pres">
      <dgm:prSet presAssocID="{5C6AF952-AD90-4223-A6A9-F26B17968006}" presName="node" presStyleLbl="node1" presStyleIdx="0" presStyleCnt="5" custRadScaleRad="107141" custRadScaleInc="11177">
        <dgm:presLayoutVars>
          <dgm:bulletEnabled val="1"/>
        </dgm:presLayoutVars>
      </dgm:prSet>
      <dgm:spPr/>
      <dgm:t>
        <a:bodyPr/>
        <a:lstStyle/>
        <a:p>
          <a:endParaRPr lang="el-GR"/>
        </a:p>
      </dgm:t>
    </dgm:pt>
    <dgm:pt modelId="{124A4373-BFA3-4CF6-B0D0-6FA58C9F25AF}" type="pres">
      <dgm:prSet presAssocID="{64A5D82C-4998-434D-A589-426D8E71DBF5}" presName="parTrans" presStyleLbl="sibTrans2D1" presStyleIdx="1" presStyleCnt="5"/>
      <dgm:spPr/>
      <dgm:t>
        <a:bodyPr/>
        <a:lstStyle/>
        <a:p>
          <a:endParaRPr lang="el-GR"/>
        </a:p>
      </dgm:t>
    </dgm:pt>
    <dgm:pt modelId="{9F7AEC50-AFE6-4029-9EF4-24B9D77013F0}" type="pres">
      <dgm:prSet presAssocID="{64A5D82C-4998-434D-A589-426D8E71DBF5}" presName="connectorText" presStyleLbl="sibTrans2D1" presStyleIdx="1" presStyleCnt="5"/>
      <dgm:spPr/>
      <dgm:t>
        <a:bodyPr/>
        <a:lstStyle/>
        <a:p>
          <a:endParaRPr lang="el-GR"/>
        </a:p>
      </dgm:t>
    </dgm:pt>
    <dgm:pt modelId="{20A1E253-78C8-440B-A491-E98EF25B051D}" type="pres">
      <dgm:prSet presAssocID="{00A4836A-DC7C-4474-AD3F-FF147A7E7267}" presName="node" presStyleLbl="node1" presStyleIdx="1" presStyleCnt="5" custRadScaleRad="99557" custRadScaleInc="-4586">
        <dgm:presLayoutVars>
          <dgm:bulletEnabled val="1"/>
        </dgm:presLayoutVars>
      </dgm:prSet>
      <dgm:spPr/>
      <dgm:t>
        <a:bodyPr/>
        <a:lstStyle/>
        <a:p>
          <a:endParaRPr lang="el-GR"/>
        </a:p>
      </dgm:t>
    </dgm:pt>
    <dgm:pt modelId="{E6AE3F55-B07A-477D-BA76-DB71726D6EF0}" type="pres">
      <dgm:prSet presAssocID="{349E0AAF-B99B-4EEF-90DE-174F7410AF89}" presName="parTrans" presStyleLbl="sibTrans2D1" presStyleIdx="2" presStyleCnt="5"/>
      <dgm:spPr/>
      <dgm:t>
        <a:bodyPr/>
        <a:lstStyle/>
        <a:p>
          <a:endParaRPr lang="el-GR"/>
        </a:p>
      </dgm:t>
    </dgm:pt>
    <dgm:pt modelId="{9443B6CD-E141-44D3-B43E-8C38735F2985}" type="pres">
      <dgm:prSet presAssocID="{349E0AAF-B99B-4EEF-90DE-174F7410AF89}" presName="connectorText" presStyleLbl="sibTrans2D1" presStyleIdx="2" presStyleCnt="5"/>
      <dgm:spPr/>
      <dgm:t>
        <a:bodyPr/>
        <a:lstStyle/>
        <a:p>
          <a:endParaRPr lang="el-GR"/>
        </a:p>
      </dgm:t>
    </dgm:pt>
    <dgm:pt modelId="{6FE16CC7-3872-4B60-89E8-1430649FDA7A}" type="pres">
      <dgm:prSet presAssocID="{7665D7A3-052E-436F-95EF-5F5DE530D53D}" presName="node" presStyleLbl="node1" presStyleIdx="2" presStyleCnt="5">
        <dgm:presLayoutVars>
          <dgm:bulletEnabled val="1"/>
        </dgm:presLayoutVars>
      </dgm:prSet>
      <dgm:spPr/>
      <dgm:t>
        <a:bodyPr/>
        <a:lstStyle/>
        <a:p>
          <a:endParaRPr lang="el-GR"/>
        </a:p>
      </dgm:t>
    </dgm:pt>
    <dgm:pt modelId="{9344919A-6B52-4F8E-B6A0-2C8E74EDA15D}" type="pres">
      <dgm:prSet presAssocID="{37ADBD91-D79C-405E-9F75-CF37131C2A26}" presName="parTrans" presStyleLbl="sibTrans2D1" presStyleIdx="3" presStyleCnt="5"/>
      <dgm:spPr/>
      <dgm:t>
        <a:bodyPr/>
        <a:lstStyle/>
        <a:p>
          <a:endParaRPr lang="el-GR"/>
        </a:p>
      </dgm:t>
    </dgm:pt>
    <dgm:pt modelId="{9E0F5D3F-7B0E-4162-9486-FD0FACE1193A}" type="pres">
      <dgm:prSet presAssocID="{37ADBD91-D79C-405E-9F75-CF37131C2A26}" presName="connectorText" presStyleLbl="sibTrans2D1" presStyleIdx="3" presStyleCnt="5"/>
      <dgm:spPr/>
      <dgm:t>
        <a:bodyPr/>
        <a:lstStyle/>
        <a:p>
          <a:endParaRPr lang="el-GR"/>
        </a:p>
      </dgm:t>
    </dgm:pt>
    <dgm:pt modelId="{F36C4B73-508D-49E8-BBAC-36FDB1B987AD}" type="pres">
      <dgm:prSet presAssocID="{8C3BF1E1-8928-4017-8D24-ABEE5D4D4FB3}" presName="node" presStyleLbl="node1" presStyleIdx="3" presStyleCnt="5" custRadScaleRad="103726" custRadScaleInc="-6153">
        <dgm:presLayoutVars>
          <dgm:bulletEnabled val="1"/>
        </dgm:presLayoutVars>
      </dgm:prSet>
      <dgm:spPr/>
      <dgm:t>
        <a:bodyPr/>
        <a:lstStyle/>
        <a:p>
          <a:endParaRPr lang="el-GR"/>
        </a:p>
      </dgm:t>
    </dgm:pt>
    <dgm:pt modelId="{7EEAF68B-9FBB-480D-94CC-CCC137BAFB3C}" type="pres">
      <dgm:prSet presAssocID="{BCAC98C6-0131-4D95-AF40-8F100C3183F5}" presName="parTrans" presStyleLbl="sibTrans2D1" presStyleIdx="4" presStyleCnt="5"/>
      <dgm:spPr/>
      <dgm:t>
        <a:bodyPr/>
        <a:lstStyle/>
        <a:p>
          <a:endParaRPr lang="el-GR"/>
        </a:p>
      </dgm:t>
    </dgm:pt>
    <dgm:pt modelId="{116B2A61-8BD1-4D2F-A08A-F175BAA58F93}" type="pres">
      <dgm:prSet presAssocID="{BCAC98C6-0131-4D95-AF40-8F100C3183F5}" presName="connectorText" presStyleLbl="sibTrans2D1" presStyleIdx="4" presStyleCnt="5"/>
      <dgm:spPr/>
      <dgm:t>
        <a:bodyPr/>
        <a:lstStyle/>
        <a:p>
          <a:endParaRPr lang="el-GR"/>
        </a:p>
      </dgm:t>
    </dgm:pt>
    <dgm:pt modelId="{BAB886F4-9BA0-4BE0-A49E-7378983FC1FD}" type="pres">
      <dgm:prSet presAssocID="{DD2E1E59-1B39-43BF-882E-328019BB5AB5}" presName="node" presStyleLbl="node1" presStyleIdx="4" presStyleCnt="5" custRadScaleRad="82549" custRadScaleInc="4884">
        <dgm:presLayoutVars>
          <dgm:bulletEnabled val="1"/>
        </dgm:presLayoutVars>
      </dgm:prSet>
      <dgm:spPr/>
      <dgm:t>
        <a:bodyPr/>
        <a:lstStyle/>
        <a:p>
          <a:endParaRPr lang="el-GR"/>
        </a:p>
      </dgm:t>
    </dgm:pt>
  </dgm:ptLst>
  <dgm:cxnLst>
    <dgm:cxn modelId="{58E8A4C0-9CDE-4675-A842-2D63C1807D0A}" srcId="{6BC2366C-C735-4C5A-8E30-5F4F5BDB7A5A}" destId="{7665D7A3-052E-436F-95EF-5F5DE530D53D}" srcOrd="2" destOrd="0" parTransId="{349E0AAF-B99B-4EEF-90DE-174F7410AF89}" sibTransId="{783607A9-9597-4AA3-AE87-5BFCFF80C190}"/>
    <dgm:cxn modelId="{22B43736-4277-47EF-8113-2DCCB9436545}" srcId="{E06267B3-89C3-40CF-BC21-8FFB94418BE1}" destId="{6BC2366C-C735-4C5A-8E30-5F4F5BDB7A5A}" srcOrd="0" destOrd="0" parTransId="{3132326A-A409-403E-96B6-250EEB011CD2}" sibTransId="{64E00AF4-872A-423D-9970-9AFDA82A3418}"/>
    <dgm:cxn modelId="{5EAE1B74-9F3D-4728-9F4A-251B6859F2A9}" type="presOf" srcId="{37ADBD91-D79C-405E-9F75-CF37131C2A26}" destId="{9E0F5D3F-7B0E-4162-9486-FD0FACE1193A}" srcOrd="1" destOrd="0" presId="urn:microsoft.com/office/officeart/2005/8/layout/radial5"/>
    <dgm:cxn modelId="{46DEE45B-847A-43FA-BE17-77EC7C86433C}" type="presOf" srcId="{349E0AAF-B99B-4EEF-90DE-174F7410AF89}" destId="{9443B6CD-E141-44D3-B43E-8C38735F2985}" srcOrd="1" destOrd="0" presId="urn:microsoft.com/office/officeart/2005/8/layout/radial5"/>
    <dgm:cxn modelId="{68FF0D94-C98E-47E1-A156-E6B5E83722D1}" srcId="{6BC2366C-C735-4C5A-8E30-5F4F5BDB7A5A}" destId="{8C3BF1E1-8928-4017-8D24-ABEE5D4D4FB3}" srcOrd="3" destOrd="0" parTransId="{37ADBD91-D79C-405E-9F75-CF37131C2A26}" sibTransId="{6E8890CB-31E5-422E-A5DE-E9A48EC3E110}"/>
    <dgm:cxn modelId="{F962C9F9-30BC-49D7-A037-2FA543875BF9}" srcId="{6BC2366C-C735-4C5A-8E30-5F4F5BDB7A5A}" destId="{DD2E1E59-1B39-43BF-882E-328019BB5AB5}" srcOrd="4" destOrd="0" parTransId="{BCAC98C6-0131-4D95-AF40-8F100C3183F5}" sibTransId="{DBB4A208-E547-45CC-9427-788255669AFC}"/>
    <dgm:cxn modelId="{426045F9-4561-4613-B938-5947905F062B}" type="presOf" srcId="{37ADBD91-D79C-405E-9F75-CF37131C2A26}" destId="{9344919A-6B52-4F8E-B6A0-2C8E74EDA15D}" srcOrd="0" destOrd="0" presId="urn:microsoft.com/office/officeart/2005/8/layout/radial5"/>
    <dgm:cxn modelId="{EABF90CB-5A18-40EA-BE76-5678AEC21307}" type="presOf" srcId="{349E0AAF-B99B-4EEF-90DE-174F7410AF89}" destId="{E6AE3F55-B07A-477D-BA76-DB71726D6EF0}" srcOrd="0" destOrd="0" presId="urn:microsoft.com/office/officeart/2005/8/layout/radial5"/>
    <dgm:cxn modelId="{F8C48DA1-C2B1-48A6-8B68-70B5E9DD9555}" srcId="{6BC2366C-C735-4C5A-8E30-5F4F5BDB7A5A}" destId="{5C6AF952-AD90-4223-A6A9-F26B17968006}" srcOrd="0" destOrd="0" parTransId="{908005A0-1E30-4C34-BF46-1E381E9354C1}" sibTransId="{5B3E09DD-CF73-4475-A4DC-5C616C2D1DE6}"/>
    <dgm:cxn modelId="{66727CEF-533B-4532-93F7-E860795FCE4D}" type="presOf" srcId="{00A4836A-DC7C-4474-AD3F-FF147A7E7267}" destId="{20A1E253-78C8-440B-A491-E98EF25B051D}" srcOrd="0" destOrd="0" presId="urn:microsoft.com/office/officeart/2005/8/layout/radial5"/>
    <dgm:cxn modelId="{C34D1B24-8E91-4AB5-B8A5-1971F959DFDE}" type="presOf" srcId="{64A5D82C-4998-434D-A589-426D8E71DBF5}" destId="{124A4373-BFA3-4CF6-B0D0-6FA58C9F25AF}" srcOrd="0" destOrd="0" presId="urn:microsoft.com/office/officeart/2005/8/layout/radial5"/>
    <dgm:cxn modelId="{CD9D8664-63ED-4FAB-A1EB-3D61BB698235}" type="presOf" srcId="{8C3BF1E1-8928-4017-8D24-ABEE5D4D4FB3}" destId="{F36C4B73-508D-49E8-BBAC-36FDB1B987AD}" srcOrd="0" destOrd="0" presId="urn:microsoft.com/office/officeart/2005/8/layout/radial5"/>
    <dgm:cxn modelId="{F44D2316-452E-43A7-8279-80ABE9D07820}" type="presOf" srcId="{BCAC98C6-0131-4D95-AF40-8F100C3183F5}" destId="{7EEAF68B-9FBB-480D-94CC-CCC137BAFB3C}" srcOrd="0" destOrd="0" presId="urn:microsoft.com/office/officeart/2005/8/layout/radial5"/>
    <dgm:cxn modelId="{B2BD78F9-4FBA-4D06-A90F-AB97FE23D0A7}" srcId="{6BC2366C-C735-4C5A-8E30-5F4F5BDB7A5A}" destId="{00A4836A-DC7C-4474-AD3F-FF147A7E7267}" srcOrd="1" destOrd="0" parTransId="{64A5D82C-4998-434D-A589-426D8E71DBF5}" sibTransId="{5BD66C64-2C8D-40A2-9C43-9DDFC025AD5C}"/>
    <dgm:cxn modelId="{A51C5B57-5252-42A3-AD4A-03A73F3130F0}" type="presOf" srcId="{E06267B3-89C3-40CF-BC21-8FFB94418BE1}" destId="{565F46BE-EA21-4741-8414-046C9142B277}" srcOrd="0" destOrd="0" presId="urn:microsoft.com/office/officeart/2005/8/layout/radial5"/>
    <dgm:cxn modelId="{6C94A3F2-7127-42FF-8DBC-8476BCF6D292}" type="presOf" srcId="{908005A0-1E30-4C34-BF46-1E381E9354C1}" destId="{312C9B25-6D06-419F-B5B7-2FD766DAAB98}" srcOrd="1" destOrd="0" presId="urn:microsoft.com/office/officeart/2005/8/layout/radial5"/>
    <dgm:cxn modelId="{51489C3C-3C8D-4F16-9442-208942E4F4B7}" type="presOf" srcId="{64A5D82C-4998-434D-A589-426D8E71DBF5}" destId="{9F7AEC50-AFE6-4029-9EF4-24B9D77013F0}" srcOrd="1" destOrd="0" presId="urn:microsoft.com/office/officeart/2005/8/layout/radial5"/>
    <dgm:cxn modelId="{5FB1A776-B65D-49C2-8A22-93A0CAC32A1B}" type="presOf" srcId="{908005A0-1E30-4C34-BF46-1E381E9354C1}" destId="{2037E53E-D62E-4D75-A2C3-7351D354F372}" srcOrd="0" destOrd="0" presId="urn:microsoft.com/office/officeart/2005/8/layout/radial5"/>
    <dgm:cxn modelId="{F966AFF8-0AD6-490E-92B2-311E499B6E01}" type="presOf" srcId="{5C6AF952-AD90-4223-A6A9-F26B17968006}" destId="{D7A61C20-FC2E-4281-828A-E917E35FE0C9}" srcOrd="0" destOrd="0" presId="urn:microsoft.com/office/officeart/2005/8/layout/radial5"/>
    <dgm:cxn modelId="{FBD09C3C-5768-45B3-B953-24D805616527}" type="presOf" srcId="{6BC2366C-C735-4C5A-8E30-5F4F5BDB7A5A}" destId="{1C982A2F-439F-4116-9DC4-A93247D0A68B}" srcOrd="0" destOrd="0" presId="urn:microsoft.com/office/officeart/2005/8/layout/radial5"/>
    <dgm:cxn modelId="{671C4CA9-FA7E-436A-8080-E2C3B0D66405}" type="presOf" srcId="{BCAC98C6-0131-4D95-AF40-8F100C3183F5}" destId="{116B2A61-8BD1-4D2F-A08A-F175BAA58F93}" srcOrd="1" destOrd="0" presId="urn:microsoft.com/office/officeart/2005/8/layout/radial5"/>
    <dgm:cxn modelId="{3D4B2C0F-884C-496A-B533-5D6F53C07AE3}" type="presOf" srcId="{DD2E1E59-1B39-43BF-882E-328019BB5AB5}" destId="{BAB886F4-9BA0-4BE0-A49E-7378983FC1FD}" srcOrd="0" destOrd="0" presId="urn:microsoft.com/office/officeart/2005/8/layout/radial5"/>
    <dgm:cxn modelId="{6565EDE7-2E35-4C19-8A75-2DCFF921FBAC}" type="presOf" srcId="{7665D7A3-052E-436F-95EF-5F5DE530D53D}" destId="{6FE16CC7-3872-4B60-89E8-1430649FDA7A}" srcOrd="0" destOrd="0" presId="urn:microsoft.com/office/officeart/2005/8/layout/radial5"/>
    <dgm:cxn modelId="{CF1B0158-6A03-4707-9A2D-7FBC65C64085}" type="presParOf" srcId="{565F46BE-EA21-4741-8414-046C9142B277}" destId="{1C982A2F-439F-4116-9DC4-A93247D0A68B}" srcOrd="0" destOrd="0" presId="urn:microsoft.com/office/officeart/2005/8/layout/radial5"/>
    <dgm:cxn modelId="{22E6625A-AFFC-46B6-A1B4-5E38D3CE37BC}" type="presParOf" srcId="{565F46BE-EA21-4741-8414-046C9142B277}" destId="{2037E53E-D62E-4D75-A2C3-7351D354F372}" srcOrd="1" destOrd="0" presId="urn:microsoft.com/office/officeart/2005/8/layout/radial5"/>
    <dgm:cxn modelId="{B03D1E8D-7102-4CB7-8A73-E09C802CA37D}" type="presParOf" srcId="{2037E53E-D62E-4D75-A2C3-7351D354F372}" destId="{312C9B25-6D06-419F-B5B7-2FD766DAAB98}" srcOrd="0" destOrd="0" presId="urn:microsoft.com/office/officeart/2005/8/layout/radial5"/>
    <dgm:cxn modelId="{3DCC50C4-B05C-41B1-8962-8EF5E0DA1350}" type="presParOf" srcId="{565F46BE-EA21-4741-8414-046C9142B277}" destId="{D7A61C20-FC2E-4281-828A-E917E35FE0C9}" srcOrd="2" destOrd="0" presId="urn:microsoft.com/office/officeart/2005/8/layout/radial5"/>
    <dgm:cxn modelId="{77F5DAD3-2AE5-4C47-A69E-4D84FB93D7C6}" type="presParOf" srcId="{565F46BE-EA21-4741-8414-046C9142B277}" destId="{124A4373-BFA3-4CF6-B0D0-6FA58C9F25AF}" srcOrd="3" destOrd="0" presId="urn:microsoft.com/office/officeart/2005/8/layout/radial5"/>
    <dgm:cxn modelId="{DC3B181D-AA48-4756-ACEE-3BE2D5626198}" type="presParOf" srcId="{124A4373-BFA3-4CF6-B0D0-6FA58C9F25AF}" destId="{9F7AEC50-AFE6-4029-9EF4-24B9D77013F0}" srcOrd="0" destOrd="0" presId="urn:microsoft.com/office/officeart/2005/8/layout/radial5"/>
    <dgm:cxn modelId="{C28EE562-E288-47EF-B12D-3A2DCA6CA7B5}" type="presParOf" srcId="{565F46BE-EA21-4741-8414-046C9142B277}" destId="{20A1E253-78C8-440B-A491-E98EF25B051D}" srcOrd="4" destOrd="0" presId="urn:microsoft.com/office/officeart/2005/8/layout/radial5"/>
    <dgm:cxn modelId="{AD17B9C0-D3C3-489D-86DB-C42EE1DD7102}" type="presParOf" srcId="{565F46BE-EA21-4741-8414-046C9142B277}" destId="{E6AE3F55-B07A-477D-BA76-DB71726D6EF0}" srcOrd="5" destOrd="0" presId="urn:microsoft.com/office/officeart/2005/8/layout/radial5"/>
    <dgm:cxn modelId="{A9FEA953-36C9-4031-B0D1-FEF9C37563C3}" type="presParOf" srcId="{E6AE3F55-B07A-477D-BA76-DB71726D6EF0}" destId="{9443B6CD-E141-44D3-B43E-8C38735F2985}" srcOrd="0" destOrd="0" presId="urn:microsoft.com/office/officeart/2005/8/layout/radial5"/>
    <dgm:cxn modelId="{2398E6C5-202C-415E-8944-38C5D1C5D544}" type="presParOf" srcId="{565F46BE-EA21-4741-8414-046C9142B277}" destId="{6FE16CC7-3872-4B60-89E8-1430649FDA7A}" srcOrd="6" destOrd="0" presId="urn:microsoft.com/office/officeart/2005/8/layout/radial5"/>
    <dgm:cxn modelId="{634A0374-617E-40F0-8900-B74ED9CE931B}" type="presParOf" srcId="{565F46BE-EA21-4741-8414-046C9142B277}" destId="{9344919A-6B52-4F8E-B6A0-2C8E74EDA15D}" srcOrd="7" destOrd="0" presId="urn:microsoft.com/office/officeart/2005/8/layout/radial5"/>
    <dgm:cxn modelId="{436829E5-65FE-4286-B263-FFA046551CD9}" type="presParOf" srcId="{9344919A-6B52-4F8E-B6A0-2C8E74EDA15D}" destId="{9E0F5D3F-7B0E-4162-9486-FD0FACE1193A}" srcOrd="0" destOrd="0" presId="urn:microsoft.com/office/officeart/2005/8/layout/radial5"/>
    <dgm:cxn modelId="{16084FF4-8A63-415E-9296-E87938C56B84}" type="presParOf" srcId="{565F46BE-EA21-4741-8414-046C9142B277}" destId="{F36C4B73-508D-49E8-BBAC-36FDB1B987AD}" srcOrd="8" destOrd="0" presId="urn:microsoft.com/office/officeart/2005/8/layout/radial5"/>
    <dgm:cxn modelId="{CB3B5B52-2D9F-4579-91EC-9D3EE7ECDF5A}" type="presParOf" srcId="{565F46BE-EA21-4741-8414-046C9142B277}" destId="{7EEAF68B-9FBB-480D-94CC-CCC137BAFB3C}" srcOrd="9" destOrd="0" presId="urn:microsoft.com/office/officeart/2005/8/layout/radial5"/>
    <dgm:cxn modelId="{FC3B8964-8028-40E3-85D7-0FF3EED55B50}" type="presParOf" srcId="{7EEAF68B-9FBB-480D-94CC-CCC137BAFB3C}" destId="{116B2A61-8BD1-4D2F-A08A-F175BAA58F93}" srcOrd="0" destOrd="0" presId="urn:microsoft.com/office/officeart/2005/8/layout/radial5"/>
    <dgm:cxn modelId="{0BABCFFF-FEAC-498A-B7A3-0314559E4CBD}" type="presParOf" srcId="{565F46BE-EA21-4741-8414-046C9142B277}" destId="{BAB886F4-9BA0-4BE0-A49E-7378983FC1FD}" srcOrd="10"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E8DFB-5B07-4F4A-917D-3170027D9510}">
      <dsp:nvSpPr>
        <dsp:cNvPr id="0" name=""/>
        <dsp:cNvSpPr/>
      </dsp:nvSpPr>
      <dsp:spPr>
        <a:xfrm>
          <a:off x="0" y="3040"/>
          <a:ext cx="6498326" cy="9509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l-GR" sz="3000" kern="1200" dirty="0" smtClean="0"/>
            <a:t>ΤΟΜΕΙΣ ΔΡΑΣΗΣ  ΤΗΣ ΕΥΡΩΠΑΪΚΗΣ ΕΝΩΣΗΣ</a:t>
          </a:r>
          <a:endParaRPr lang="el-GR" sz="3000" kern="1200" dirty="0"/>
        </a:p>
      </dsp:txBody>
      <dsp:txXfrm>
        <a:off x="27851" y="30891"/>
        <a:ext cx="6442624" cy="895201"/>
      </dsp:txXfrm>
    </dsp:sp>
    <dsp:sp modelId="{258483E2-3BF3-44BC-898B-21A7C8CF5192}">
      <dsp:nvSpPr>
        <dsp:cNvPr id="0" name=""/>
        <dsp:cNvSpPr/>
      </dsp:nvSpPr>
      <dsp:spPr>
        <a:xfrm>
          <a:off x="649832" y="953943"/>
          <a:ext cx="1973004" cy="348100"/>
        </a:xfrm>
        <a:custGeom>
          <a:avLst/>
          <a:gdLst/>
          <a:ahLst/>
          <a:cxnLst/>
          <a:rect l="0" t="0" r="0" b="0"/>
          <a:pathLst>
            <a:path>
              <a:moveTo>
                <a:pt x="0" y="0"/>
              </a:moveTo>
              <a:lnTo>
                <a:pt x="0" y="348100"/>
              </a:lnTo>
              <a:lnTo>
                <a:pt x="1973004" y="34810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60C9BE-F65A-409A-AEB0-250648DE7AD3}">
      <dsp:nvSpPr>
        <dsp:cNvPr id="0" name=""/>
        <dsp:cNvSpPr/>
      </dsp:nvSpPr>
      <dsp:spPr>
        <a:xfrm>
          <a:off x="2622836" y="1023772"/>
          <a:ext cx="5606763" cy="5565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kern="1200" dirty="0" smtClean="0"/>
            <a:t>Αύξηση των γνώσεων σχετικά με το αντίκτυπο του θεσμού στις επιχειρήσεις</a:t>
          </a:r>
          <a:endParaRPr lang="el-GR" sz="1400" kern="1200" dirty="0"/>
        </a:p>
      </dsp:txBody>
      <dsp:txXfrm>
        <a:off x="2639137" y="1040073"/>
        <a:ext cx="5574161" cy="523940"/>
      </dsp:txXfrm>
    </dsp:sp>
    <dsp:sp modelId="{FAADDD20-5399-4A09-8185-F7C7914F8388}">
      <dsp:nvSpPr>
        <dsp:cNvPr id="0" name=""/>
        <dsp:cNvSpPr/>
      </dsp:nvSpPr>
      <dsp:spPr>
        <a:xfrm>
          <a:off x="649832" y="953943"/>
          <a:ext cx="1989655" cy="997658"/>
        </a:xfrm>
        <a:custGeom>
          <a:avLst/>
          <a:gdLst/>
          <a:ahLst/>
          <a:cxnLst/>
          <a:rect l="0" t="0" r="0" b="0"/>
          <a:pathLst>
            <a:path>
              <a:moveTo>
                <a:pt x="0" y="0"/>
              </a:moveTo>
              <a:lnTo>
                <a:pt x="0" y="997658"/>
              </a:lnTo>
              <a:lnTo>
                <a:pt x="1989655" y="99765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DF1770-7DB8-481E-8088-238E128CA241}">
      <dsp:nvSpPr>
        <dsp:cNvPr id="0" name=""/>
        <dsp:cNvSpPr/>
      </dsp:nvSpPr>
      <dsp:spPr>
        <a:xfrm>
          <a:off x="2639488" y="1673330"/>
          <a:ext cx="5590111" cy="5565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kern="1200" dirty="0" smtClean="0"/>
            <a:t>Ανταλλαγή πληροφοριών και ορθών πρακτικών τόσο μεταξύ επιχειρήσεων όσο και μεταξύ κρατών</a:t>
          </a:r>
          <a:endParaRPr lang="el-GR" sz="1400" kern="1200" dirty="0"/>
        </a:p>
      </dsp:txBody>
      <dsp:txXfrm>
        <a:off x="2655789" y="1689631"/>
        <a:ext cx="5557509" cy="523940"/>
      </dsp:txXfrm>
    </dsp:sp>
    <dsp:sp modelId="{8D5B81EC-25FD-4234-A4A8-327F75263160}">
      <dsp:nvSpPr>
        <dsp:cNvPr id="0" name=""/>
        <dsp:cNvSpPr/>
      </dsp:nvSpPr>
      <dsp:spPr>
        <a:xfrm>
          <a:off x="649832" y="953943"/>
          <a:ext cx="2012674" cy="1647216"/>
        </a:xfrm>
        <a:custGeom>
          <a:avLst/>
          <a:gdLst/>
          <a:ahLst/>
          <a:cxnLst/>
          <a:rect l="0" t="0" r="0" b="0"/>
          <a:pathLst>
            <a:path>
              <a:moveTo>
                <a:pt x="0" y="0"/>
              </a:moveTo>
              <a:lnTo>
                <a:pt x="0" y="1647216"/>
              </a:lnTo>
              <a:lnTo>
                <a:pt x="2012674" y="164721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401D4E-C232-4956-82B3-9F27615AD60F}">
      <dsp:nvSpPr>
        <dsp:cNvPr id="0" name=""/>
        <dsp:cNvSpPr/>
      </dsp:nvSpPr>
      <dsp:spPr>
        <a:xfrm>
          <a:off x="2662507" y="2322888"/>
          <a:ext cx="5567092" cy="5565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kern="1200" dirty="0" smtClean="0"/>
            <a:t>Ενσωμάτωση των αρχών του θεσμού στην εκπαίδευση</a:t>
          </a:r>
          <a:endParaRPr lang="el-GR" sz="1400" kern="1200" dirty="0"/>
        </a:p>
      </dsp:txBody>
      <dsp:txXfrm>
        <a:off x="2678808" y="2339189"/>
        <a:ext cx="5534490" cy="523940"/>
      </dsp:txXfrm>
    </dsp:sp>
    <dsp:sp modelId="{20124CAC-61A3-4828-A72C-32FC9C61A1B4}">
      <dsp:nvSpPr>
        <dsp:cNvPr id="0" name=""/>
        <dsp:cNvSpPr/>
      </dsp:nvSpPr>
      <dsp:spPr>
        <a:xfrm>
          <a:off x="649832" y="953943"/>
          <a:ext cx="1975746" cy="2296774"/>
        </a:xfrm>
        <a:custGeom>
          <a:avLst/>
          <a:gdLst/>
          <a:ahLst/>
          <a:cxnLst/>
          <a:rect l="0" t="0" r="0" b="0"/>
          <a:pathLst>
            <a:path>
              <a:moveTo>
                <a:pt x="0" y="0"/>
              </a:moveTo>
              <a:lnTo>
                <a:pt x="0" y="2296774"/>
              </a:lnTo>
              <a:lnTo>
                <a:pt x="1975746" y="229677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208640-DCFA-4196-AE92-F9B93A7A4A57}">
      <dsp:nvSpPr>
        <dsp:cNvPr id="0" name=""/>
        <dsp:cNvSpPr/>
      </dsp:nvSpPr>
      <dsp:spPr>
        <a:xfrm>
          <a:off x="2625579" y="2972446"/>
          <a:ext cx="5604020" cy="5565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kern="1200" dirty="0" smtClean="0"/>
            <a:t>Προώθηση του θεσμού στα Μ.Μ.Ε</a:t>
          </a:r>
          <a:r>
            <a:rPr lang="el-GR" sz="1300" kern="1200" dirty="0" smtClean="0"/>
            <a:t>.</a:t>
          </a:r>
          <a:endParaRPr lang="el-GR" sz="1300" kern="1200" dirty="0"/>
        </a:p>
      </dsp:txBody>
      <dsp:txXfrm>
        <a:off x="2641880" y="2988747"/>
        <a:ext cx="5571418" cy="523940"/>
      </dsp:txXfrm>
    </dsp:sp>
    <dsp:sp modelId="{B6A28D9B-5EDE-434F-B760-71345549DC7C}">
      <dsp:nvSpPr>
        <dsp:cNvPr id="0" name=""/>
        <dsp:cNvSpPr/>
      </dsp:nvSpPr>
      <dsp:spPr>
        <a:xfrm>
          <a:off x="649832" y="953943"/>
          <a:ext cx="1973004" cy="2946331"/>
        </a:xfrm>
        <a:custGeom>
          <a:avLst/>
          <a:gdLst/>
          <a:ahLst/>
          <a:cxnLst/>
          <a:rect l="0" t="0" r="0" b="0"/>
          <a:pathLst>
            <a:path>
              <a:moveTo>
                <a:pt x="0" y="0"/>
              </a:moveTo>
              <a:lnTo>
                <a:pt x="0" y="2946331"/>
              </a:lnTo>
              <a:lnTo>
                <a:pt x="1973004" y="294633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640817-9BD8-452D-A353-A10E4B38A6BD}">
      <dsp:nvSpPr>
        <dsp:cNvPr id="0" name=""/>
        <dsp:cNvSpPr/>
      </dsp:nvSpPr>
      <dsp:spPr>
        <a:xfrm>
          <a:off x="2622836" y="3622003"/>
          <a:ext cx="5606763" cy="5565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kern="1200" dirty="0" smtClean="0"/>
            <a:t>Αξιολόγηση των πρακτικών των επιχειρήσεων </a:t>
          </a:r>
          <a:endParaRPr lang="el-GR" sz="1400" kern="1200" dirty="0"/>
        </a:p>
      </dsp:txBody>
      <dsp:txXfrm>
        <a:off x="2639137" y="3638304"/>
        <a:ext cx="5574161" cy="523940"/>
      </dsp:txXfrm>
    </dsp:sp>
    <dsp:sp modelId="{DB767B51-A183-4B2D-829C-8007134FDC23}">
      <dsp:nvSpPr>
        <dsp:cNvPr id="0" name=""/>
        <dsp:cNvSpPr/>
      </dsp:nvSpPr>
      <dsp:spPr>
        <a:xfrm>
          <a:off x="649832" y="953943"/>
          <a:ext cx="1936076" cy="3688687"/>
        </a:xfrm>
        <a:custGeom>
          <a:avLst/>
          <a:gdLst/>
          <a:ahLst/>
          <a:cxnLst/>
          <a:rect l="0" t="0" r="0" b="0"/>
          <a:pathLst>
            <a:path>
              <a:moveTo>
                <a:pt x="0" y="0"/>
              </a:moveTo>
              <a:lnTo>
                <a:pt x="0" y="3688687"/>
              </a:lnTo>
              <a:lnTo>
                <a:pt x="1936076" y="368868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79C1BC-5F9F-4EC8-A4B5-2A10247E1C69}">
      <dsp:nvSpPr>
        <dsp:cNvPr id="0" name=""/>
        <dsp:cNvSpPr/>
      </dsp:nvSpPr>
      <dsp:spPr>
        <a:xfrm>
          <a:off x="2585908" y="4364359"/>
          <a:ext cx="5643691" cy="5565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kern="1200" dirty="0" smtClean="0"/>
            <a:t>Δημιουργία φόρουμ σχετικά με την ΕΚΕ σε ευρωπαϊκό επίπεδο</a:t>
          </a:r>
          <a:endParaRPr lang="el-GR" sz="1400" kern="1200" dirty="0"/>
        </a:p>
      </dsp:txBody>
      <dsp:txXfrm>
        <a:off x="2602209" y="4380660"/>
        <a:ext cx="5611089" cy="523940"/>
      </dsp:txXfrm>
    </dsp:sp>
    <dsp:sp modelId="{6801569F-9937-4807-A4F5-5DF40CF1553A}">
      <dsp:nvSpPr>
        <dsp:cNvPr id="0" name=""/>
        <dsp:cNvSpPr/>
      </dsp:nvSpPr>
      <dsp:spPr>
        <a:xfrm>
          <a:off x="649832" y="953943"/>
          <a:ext cx="1889442" cy="4379571"/>
        </a:xfrm>
        <a:custGeom>
          <a:avLst/>
          <a:gdLst/>
          <a:ahLst/>
          <a:cxnLst/>
          <a:rect l="0" t="0" r="0" b="0"/>
          <a:pathLst>
            <a:path>
              <a:moveTo>
                <a:pt x="0" y="0"/>
              </a:moveTo>
              <a:lnTo>
                <a:pt x="0" y="4379571"/>
              </a:lnTo>
              <a:lnTo>
                <a:pt x="1889442" y="437957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83239B-2FC0-47DA-B100-9C27BFF5778B}">
      <dsp:nvSpPr>
        <dsp:cNvPr id="0" name=""/>
        <dsp:cNvSpPr/>
      </dsp:nvSpPr>
      <dsp:spPr>
        <a:xfrm>
          <a:off x="2539275" y="5076701"/>
          <a:ext cx="5690324" cy="5136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kern="1200" dirty="0" smtClean="0"/>
            <a:t>Ενσωμάτωση της ΕΚΕ στις κοινοτικές πολιτικές</a:t>
          </a:r>
          <a:endParaRPr lang="el-GR" sz="1400" kern="1200" dirty="0"/>
        </a:p>
      </dsp:txBody>
      <dsp:txXfrm>
        <a:off x="2554319" y="5091745"/>
        <a:ext cx="5660236" cy="4835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6B348-C9D6-44E6-80AB-C1FB7FDDC2C4}">
      <dsp:nvSpPr>
        <dsp:cNvPr id="0" name=""/>
        <dsp:cNvSpPr/>
      </dsp:nvSpPr>
      <dsp:spPr>
        <a:xfrm>
          <a:off x="1215902" y="1703256"/>
          <a:ext cx="1201154" cy="1201154"/>
        </a:xfrm>
        <a:prstGeom prst="ellipse">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l-GR" sz="1900" kern="1200" dirty="0" smtClean="0"/>
            <a:t>ΑΜΕΣΑ</a:t>
          </a:r>
          <a:endParaRPr lang="el-GR" sz="1900" kern="1200" dirty="0"/>
        </a:p>
      </dsp:txBody>
      <dsp:txXfrm>
        <a:off x="1391807" y="1879161"/>
        <a:ext cx="849344" cy="849344"/>
      </dsp:txXfrm>
    </dsp:sp>
    <dsp:sp modelId="{771B816F-C85C-4C73-B715-CD69C1D250BB}">
      <dsp:nvSpPr>
        <dsp:cNvPr id="0" name=""/>
        <dsp:cNvSpPr/>
      </dsp:nvSpPr>
      <dsp:spPr>
        <a:xfrm rot="13693518">
          <a:off x="1051682" y="1427452"/>
          <a:ext cx="328657" cy="408392"/>
        </a:xfrm>
        <a:prstGeom prs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tint val="30000"/>
                <a:satMod val="300000"/>
              </a:schemeClr>
              <a:schemeClr val="accent1">
                <a:tint val="60000"/>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l-GR" sz="1500" kern="1200"/>
        </a:p>
      </dsp:txBody>
      <dsp:txXfrm rot="10800000">
        <a:off x="1133823" y="1545895"/>
        <a:ext cx="230060" cy="245036"/>
      </dsp:txXfrm>
    </dsp:sp>
    <dsp:sp modelId="{69E08001-966E-44A8-9928-1806BAADFE14}">
      <dsp:nvSpPr>
        <dsp:cNvPr id="0" name=""/>
        <dsp:cNvSpPr/>
      </dsp:nvSpPr>
      <dsp:spPr>
        <a:xfrm>
          <a:off x="2571" y="345012"/>
          <a:ext cx="1201154" cy="1201154"/>
        </a:xfrm>
        <a:prstGeom prst="ellipse">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kern="1200" dirty="0" smtClean="0"/>
            <a:t>ΚΑΛΥΤΕΡΟ ΕΡΓΑΣΙΑΚΟ ΠΕΡΙΒΑΛΛΟΝ</a:t>
          </a:r>
          <a:endParaRPr lang="el-GR" sz="1200" kern="1200" dirty="0"/>
        </a:p>
      </dsp:txBody>
      <dsp:txXfrm>
        <a:off x="178476" y="520917"/>
        <a:ext cx="849344" cy="849344"/>
      </dsp:txXfrm>
    </dsp:sp>
    <dsp:sp modelId="{68E2B864-E0C7-495B-8AE3-493C26E4F2C8}">
      <dsp:nvSpPr>
        <dsp:cNvPr id="0" name=""/>
        <dsp:cNvSpPr/>
      </dsp:nvSpPr>
      <dsp:spPr>
        <a:xfrm rot="18998190">
          <a:off x="2304431" y="1492155"/>
          <a:ext cx="310523" cy="408392"/>
        </a:xfrm>
        <a:prstGeom prs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tint val="30000"/>
                <a:satMod val="300000"/>
              </a:schemeClr>
              <a:schemeClr val="accent1">
                <a:tint val="60000"/>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l-GR" sz="1500" kern="1200"/>
        </a:p>
      </dsp:txBody>
      <dsp:txXfrm>
        <a:off x="2317146" y="1605815"/>
        <a:ext cx="217366" cy="245036"/>
      </dsp:txXfrm>
    </dsp:sp>
    <dsp:sp modelId="{28EECD34-E026-408A-A695-7D9784A55F8A}">
      <dsp:nvSpPr>
        <dsp:cNvPr id="0" name=""/>
        <dsp:cNvSpPr/>
      </dsp:nvSpPr>
      <dsp:spPr>
        <a:xfrm>
          <a:off x="2515108" y="476225"/>
          <a:ext cx="1201154" cy="1201154"/>
        </a:xfrm>
        <a:prstGeom prst="ellipse">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kern="1200" dirty="0" smtClean="0"/>
            <a:t>ΑΥΞΗΣΗ ΠΑΡΑΓΩΓΙΚΟΤΗΤΑΣ</a:t>
          </a:r>
          <a:endParaRPr lang="el-GR" sz="1100" kern="1200" dirty="0"/>
        </a:p>
      </dsp:txBody>
      <dsp:txXfrm>
        <a:off x="2691013" y="652130"/>
        <a:ext cx="849344" cy="849344"/>
      </dsp:txXfrm>
    </dsp:sp>
    <dsp:sp modelId="{7586307D-A3F3-4645-AAB5-F5CC12E5A2A0}">
      <dsp:nvSpPr>
        <dsp:cNvPr id="0" name=""/>
        <dsp:cNvSpPr/>
      </dsp:nvSpPr>
      <dsp:spPr>
        <a:xfrm rot="3102619">
          <a:off x="2208020" y="2778908"/>
          <a:ext cx="289434" cy="408392"/>
        </a:xfrm>
        <a:prstGeom prs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tint val="30000"/>
                <a:satMod val="300000"/>
              </a:schemeClr>
              <a:schemeClr val="accent1">
                <a:tint val="60000"/>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l-GR" sz="1500" kern="1200"/>
        </a:p>
      </dsp:txBody>
      <dsp:txXfrm>
        <a:off x="2224533" y="2826510"/>
        <a:ext cx="202604" cy="245036"/>
      </dsp:txXfrm>
    </dsp:sp>
    <dsp:sp modelId="{77B4C457-AAAD-4E56-9147-3F5A440F57F2}">
      <dsp:nvSpPr>
        <dsp:cNvPr id="0" name=""/>
        <dsp:cNvSpPr/>
      </dsp:nvSpPr>
      <dsp:spPr>
        <a:xfrm>
          <a:off x="2298569" y="3074657"/>
          <a:ext cx="1201154" cy="1201154"/>
        </a:xfrm>
        <a:prstGeom prst="ellipse">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kern="1200" dirty="0" smtClean="0"/>
            <a:t>ΠΛΕΟΝΕΚΤΗΜΑΤΑ ΕΝΑΝΤΙ ΤΩΝ ΑΝΤΑΓΩΝΙΣΤΩΝ</a:t>
          </a:r>
          <a:endParaRPr lang="el-GR" sz="1100" kern="1200" dirty="0"/>
        </a:p>
      </dsp:txBody>
      <dsp:txXfrm>
        <a:off x="2474474" y="3250562"/>
        <a:ext cx="849344" cy="849344"/>
      </dsp:txXfrm>
    </dsp:sp>
    <dsp:sp modelId="{8F12946C-5B0D-4850-9C95-8B3E2D9616E1}">
      <dsp:nvSpPr>
        <dsp:cNvPr id="0" name=""/>
        <dsp:cNvSpPr/>
      </dsp:nvSpPr>
      <dsp:spPr>
        <a:xfrm rot="7806058">
          <a:off x="1087943" y="2778555"/>
          <a:ext cx="313629" cy="408392"/>
        </a:xfrm>
        <a:prstGeom prst="righ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tint val="30000"/>
                <a:satMod val="300000"/>
              </a:schemeClr>
              <a:schemeClr val="accent1">
                <a:tint val="60000"/>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l-GR" sz="1500" kern="1200"/>
        </a:p>
      </dsp:txBody>
      <dsp:txXfrm rot="10800000">
        <a:off x="1165291" y="2824248"/>
        <a:ext cx="219540" cy="245036"/>
      </dsp:txXfrm>
    </dsp:sp>
    <dsp:sp modelId="{177B26E8-8CC3-4741-A7B1-DE21CA2892B7}">
      <dsp:nvSpPr>
        <dsp:cNvPr id="0" name=""/>
        <dsp:cNvSpPr/>
      </dsp:nvSpPr>
      <dsp:spPr>
        <a:xfrm>
          <a:off x="61024" y="3074671"/>
          <a:ext cx="1201154" cy="1201154"/>
        </a:xfrm>
        <a:prstGeom prst="ellipse">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kern="1200" dirty="0" smtClean="0"/>
            <a:t>ΕΜΠΛΟΚΗ ΕΡΓΑΖΟΜΕΝΩΝ ΣΤΑ ΚΟΙΝΑ</a:t>
          </a:r>
          <a:endParaRPr lang="el-GR" sz="1100" kern="1200" dirty="0"/>
        </a:p>
      </dsp:txBody>
      <dsp:txXfrm>
        <a:off x="236929" y="3250576"/>
        <a:ext cx="849344" cy="8493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82A2F-439F-4116-9DC4-A93247D0A68B}">
      <dsp:nvSpPr>
        <dsp:cNvPr id="0" name=""/>
        <dsp:cNvSpPr/>
      </dsp:nvSpPr>
      <dsp:spPr>
        <a:xfrm>
          <a:off x="1837363" y="2207540"/>
          <a:ext cx="1058002" cy="10580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l-GR" sz="1400" kern="1200" dirty="0" smtClean="0"/>
            <a:t>ΕΜΜΕΣΑ</a:t>
          </a:r>
          <a:endParaRPr lang="el-GR" sz="1400" kern="1200" dirty="0"/>
        </a:p>
      </dsp:txBody>
      <dsp:txXfrm>
        <a:off x="1992304" y="2362481"/>
        <a:ext cx="748120" cy="748120"/>
      </dsp:txXfrm>
    </dsp:sp>
    <dsp:sp modelId="{2037E53E-D62E-4D75-A2C3-7351D354F372}">
      <dsp:nvSpPr>
        <dsp:cNvPr id="0" name=""/>
        <dsp:cNvSpPr/>
      </dsp:nvSpPr>
      <dsp:spPr>
        <a:xfrm rot="16138770">
          <a:off x="2216928" y="1812674"/>
          <a:ext cx="271190" cy="2936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l-GR" sz="1100" kern="1200"/>
        </a:p>
      </dsp:txBody>
      <dsp:txXfrm rot="10800000">
        <a:off x="2258331" y="1912076"/>
        <a:ext cx="189833" cy="176189"/>
      </dsp:txXfrm>
    </dsp:sp>
    <dsp:sp modelId="{D7A61C20-FC2E-4281-828A-E917E35FE0C9}">
      <dsp:nvSpPr>
        <dsp:cNvPr id="0" name=""/>
        <dsp:cNvSpPr/>
      </dsp:nvSpPr>
      <dsp:spPr>
        <a:xfrm>
          <a:off x="1674801" y="373626"/>
          <a:ext cx="1322503" cy="13225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kern="1200" dirty="0" smtClean="0"/>
            <a:t>ΘΕΤΙΚΗ ΦΗΜΗ</a:t>
          </a:r>
          <a:endParaRPr lang="el-GR" sz="1200" kern="1200" dirty="0"/>
        </a:p>
      </dsp:txBody>
      <dsp:txXfrm>
        <a:off x="1868477" y="567302"/>
        <a:ext cx="935151" cy="935151"/>
      </dsp:txXfrm>
    </dsp:sp>
    <dsp:sp modelId="{124A4373-BFA3-4CF6-B0D0-6FA58C9F25AF}">
      <dsp:nvSpPr>
        <dsp:cNvPr id="0" name=""/>
        <dsp:cNvSpPr/>
      </dsp:nvSpPr>
      <dsp:spPr>
        <a:xfrm rot="20356602">
          <a:off x="2911538" y="2356671"/>
          <a:ext cx="141614" cy="2936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l-GR" sz="1100" kern="1200"/>
        </a:p>
      </dsp:txBody>
      <dsp:txXfrm>
        <a:off x="2912912" y="2422918"/>
        <a:ext cx="99130" cy="176189"/>
      </dsp:txXfrm>
    </dsp:sp>
    <dsp:sp modelId="{20A1E253-78C8-440B-A491-E98EF25B051D}">
      <dsp:nvSpPr>
        <dsp:cNvPr id="0" name=""/>
        <dsp:cNvSpPr/>
      </dsp:nvSpPr>
      <dsp:spPr>
        <a:xfrm>
          <a:off x="3068266" y="1559564"/>
          <a:ext cx="1322503" cy="13225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kern="1200" dirty="0" smtClean="0"/>
            <a:t>ΑΥΞΗΣΗ ΠΩΛΗΣΕΩΝ</a:t>
          </a:r>
          <a:endParaRPr lang="el-GR" sz="1200" kern="1200" dirty="0"/>
        </a:p>
      </dsp:txBody>
      <dsp:txXfrm>
        <a:off x="3261942" y="1753240"/>
        <a:ext cx="935151" cy="935151"/>
      </dsp:txXfrm>
    </dsp:sp>
    <dsp:sp modelId="{E6AE3F55-B07A-477D-BA76-DB71726D6EF0}">
      <dsp:nvSpPr>
        <dsp:cNvPr id="0" name=""/>
        <dsp:cNvSpPr/>
      </dsp:nvSpPr>
      <dsp:spPr>
        <a:xfrm rot="3545048">
          <a:off x="2632415" y="3194536"/>
          <a:ext cx="192307" cy="2936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l-GR" sz="1100" kern="1200"/>
        </a:p>
      </dsp:txBody>
      <dsp:txXfrm>
        <a:off x="2646441" y="3228518"/>
        <a:ext cx="134615" cy="176189"/>
      </dsp:txXfrm>
    </dsp:sp>
    <dsp:sp modelId="{6FE16CC7-3872-4B60-89E8-1430649FDA7A}">
      <dsp:nvSpPr>
        <dsp:cNvPr id="0" name=""/>
        <dsp:cNvSpPr/>
      </dsp:nvSpPr>
      <dsp:spPr>
        <a:xfrm>
          <a:off x="2503061" y="3407727"/>
          <a:ext cx="1322503" cy="13225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kern="1200" dirty="0" smtClean="0"/>
            <a:t>ΒΕΛΤΙΩΜΕΝΗ ΧΡΗΜ/ΚΗ ΑΠΟΔΟΣΗ</a:t>
          </a:r>
          <a:endParaRPr lang="el-GR" sz="1100" kern="1200" dirty="0"/>
        </a:p>
      </dsp:txBody>
      <dsp:txXfrm>
        <a:off x="2696737" y="3601403"/>
        <a:ext cx="935151" cy="935151"/>
      </dsp:txXfrm>
    </dsp:sp>
    <dsp:sp modelId="{9344919A-6B52-4F8E-B6A0-2C8E74EDA15D}">
      <dsp:nvSpPr>
        <dsp:cNvPr id="0" name=""/>
        <dsp:cNvSpPr/>
      </dsp:nvSpPr>
      <dsp:spPr>
        <a:xfrm rot="7643183">
          <a:off x="1712467" y="3239192"/>
          <a:ext cx="315161" cy="2936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l-GR" sz="1100" kern="1200"/>
        </a:p>
      </dsp:txBody>
      <dsp:txXfrm rot="10800000">
        <a:off x="1783260" y="3262924"/>
        <a:ext cx="227066" cy="176189"/>
      </dsp:txXfrm>
    </dsp:sp>
    <dsp:sp modelId="{F36C4B73-508D-49E8-BBAC-36FDB1B987AD}">
      <dsp:nvSpPr>
        <dsp:cNvPr id="0" name=""/>
        <dsp:cNvSpPr/>
      </dsp:nvSpPr>
      <dsp:spPr>
        <a:xfrm>
          <a:off x="621346" y="3493496"/>
          <a:ext cx="1322503" cy="13225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b="1" kern="1200" dirty="0" smtClean="0"/>
            <a:t>ΑΥΞΗΣΗ ΕΝΔΙΑΦΕΡΟΝΤΟΣ ΠΕΛΑΤΩΝ</a:t>
          </a:r>
          <a:endParaRPr lang="el-GR" sz="1100" b="1" kern="1200" dirty="0"/>
        </a:p>
      </dsp:txBody>
      <dsp:txXfrm>
        <a:off x="815022" y="3687172"/>
        <a:ext cx="935151" cy="935151"/>
      </dsp:txXfrm>
    </dsp:sp>
    <dsp:sp modelId="{7EEAF68B-9FBB-480D-94CC-CCC137BAFB3C}">
      <dsp:nvSpPr>
        <dsp:cNvPr id="0" name=""/>
        <dsp:cNvSpPr/>
      </dsp:nvSpPr>
      <dsp:spPr>
        <a:xfrm rot="11809878">
          <a:off x="1655989" y="2397249"/>
          <a:ext cx="148293" cy="2936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l-GR" sz="1100" kern="1200"/>
        </a:p>
      </dsp:txBody>
      <dsp:txXfrm rot="10800000">
        <a:off x="1699524" y="2462420"/>
        <a:ext cx="103805" cy="176189"/>
      </dsp:txXfrm>
    </dsp:sp>
    <dsp:sp modelId="{BAB886F4-9BA0-4BE0-A49E-7378983FC1FD}">
      <dsp:nvSpPr>
        <dsp:cNvPr id="0" name=""/>
        <dsp:cNvSpPr/>
      </dsp:nvSpPr>
      <dsp:spPr>
        <a:xfrm>
          <a:off x="298036" y="1649630"/>
          <a:ext cx="1322503" cy="13225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kern="1200" dirty="0" smtClean="0"/>
            <a:t>ΑΥΞΗΣΗ ΕΝΔΙΑΦΕΡΟΝΤΟΣ ΕΠΕΝΔΥΤΩΝ</a:t>
          </a:r>
          <a:endParaRPr lang="el-GR" sz="1100" kern="1200" dirty="0"/>
        </a:p>
      </dsp:txBody>
      <dsp:txXfrm>
        <a:off x="491712" y="1843306"/>
        <a:ext cx="935151" cy="93515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1F2EEB-2C39-4D88-84E2-5DF3F0AD3763}" type="datetimeFigureOut">
              <a:rPr lang="el-GR" smtClean="0"/>
              <a:pPr/>
              <a:t>26/5/2025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620004-A2F4-4AFA-B8C9-A98390E427F2}"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a:spcBef>
                <a:spcPct val="0"/>
              </a:spcBef>
            </a:pPr>
            <a:endParaRPr lang="en-GB" smtClean="0">
              <a:latin typeface="Arial" pitchFamily="34" charset="0"/>
            </a:endParaRPr>
          </a:p>
        </p:txBody>
      </p:sp>
      <p:sp>
        <p:nvSpPr>
          <p:cNvPr id="37891" name="Slide Number Placeholder 3"/>
          <p:cNvSpPr>
            <a:spLocks noGrp="1"/>
          </p:cNvSpPr>
          <p:nvPr>
            <p:ph type="sldNum" sz="quarter" idx="5"/>
          </p:nvPr>
        </p:nvSpPr>
        <p:spPr/>
        <p:txBody>
          <a:bodyPr/>
          <a:lstStyle/>
          <a:p>
            <a:pPr>
              <a:defRPr/>
            </a:pPr>
            <a:fld id="{34FF72CB-00D9-4AAD-B3C8-E37B53F1AD0D}" type="slidenum">
              <a:rPr lang="en-GB"/>
              <a:pPr>
                <a:defRPr/>
              </a:pPr>
              <a:t>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12" name="11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0C3E38DC-3099-4F58-9444-D5377AD803E1}" type="datetimeFigureOut">
              <a:rPr lang="el-GR" smtClean="0"/>
              <a:pPr/>
              <a:t>26/5/2025</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fld id="{20F88F06-5FFC-4422-9EA0-7F31195F0E78}" type="slidenum">
              <a:rPr lang="el-GR" smtClean="0"/>
              <a:pPr/>
              <a:t>‹#›</a:t>
            </a:fld>
            <a:endParaRPr lang="el-GR"/>
          </a:p>
        </p:txBody>
      </p:sp>
      <p:sp>
        <p:nvSpPr>
          <p:cNvPr id="7" name="6 - Ορθογώνιο"/>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C3E38DC-3099-4F58-9444-D5377AD803E1}" type="datetimeFigureOut">
              <a:rPr lang="el-GR" smtClean="0"/>
              <a:pPr/>
              <a:t>26/5/2025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0F88F06-5FFC-4422-9EA0-7F31195F0E7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1"/>
            <a:ext cx="201168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914400" y="274640"/>
            <a:ext cx="55626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C3E38DC-3099-4F58-9444-D5377AD803E1}" type="datetimeFigureOut">
              <a:rPr lang="el-GR" smtClean="0"/>
              <a:pPr/>
              <a:t>26/5/2025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0F88F06-5FFC-4422-9EA0-7F31195F0E7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0C3E38DC-3099-4F58-9444-D5377AD803E1}" type="datetimeFigureOut">
              <a:rPr lang="el-GR" smtClean="0"/>
              <a:pPr/>
              <a:t>26/5/2025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0F88F06-5FFC-4422-9EA0-7F31195F0E78}" type="slidenum">
              <a:rPr lang="el-GR" smtClean="0"/>
              <a:pPr/>
              <a:t>‹#›</a:t>
            </a:fld>
            <a:endParaRPr lang="el-GR"/>
          </a:p>
        </p:txBody>
      </p:sp>
      <p:sp>
        <p:nvSpPr>
          <p:cNvPr id="8" name="7 - Θέση περιεχομένου"/>
          <p:cNvSpPr>
            <a:spLocks noGrp="1"/>
          </p:cNvSpPr>
          <p:nvPr>
            <p:ph sz="quarter" idx="1"/>
          </p:nvPr>
        </p:nvSpPr>
        <p:spPr>
          <a:xfrm>
            <a:off x="914400" y="1447800"/>
            <a:ext cx="777240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11" name="10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C3E38DC-3099-4F58-9444-D5377AD803E1}" type="datetimeFigureOut">
              <a:rPr lang="el-GR" smtClean="0"/>
              <a:pPr/>
              <a:t>26/5/2025</a:t>
            </a:fld>
            <a:endParaRPr lang="el-GR"/>
          </a:p>
        </p:txBody>
      </p:sp>
      <p:sp>
        <p:nvSpPr>
          <p:cNvPr id="5" name="4 - Θέση υποσέλιδου"/>
          <p:cNvSpPr>
            <a:spLocks noGrp="1"/>
          </p:cNvSpPr>
          <p:nvPr>
            <p:ph type="ftr" sz="quarter" idx="11"/>
          </p:nvPr>
        </p:nvSpPr>
        <p:spPr>
          <a:xfrm>
            <a:off x="800100" y="6172200"/>
            <a:ext cx="4000500" cy="457200"/>
          </a:xfrm>
        </p:spPr>
        <p:txBody>
          <a:bodyPr/>
          <a:lstStyle/>
          <a:p>
            <a:endParaRPr lang="el-GR"/>
          </a:p>
        </p:txBody>
      </p:sp>
      <p:sp>
        <p:nvSpPr>
          <p:cNvPr id="7" name="6 - Ορθογώνιο"/>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146304" y="6208776"/>
            <a:ext cx="457200" cy="457200"/>
          </a:xfrm>
        </p:spPr>
        <p:txBody>
          <a:bodyPr/>
          <a:lstStyle/>
          <a:p>
            <a:fld id="{20F88F06-5FFC-4422-9EA0-7F31195F0E78}"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0C3E38DC-3099-4F58-9444-D5377AD803E1}" type="datetimeFigureOut">
              <a:rPr lang="el-GR" smtClean="0"/>
              <a:pPr/>
              <a:t>26/5/2025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0F88F06-5FFC-4422-9EA0-7F31195F0E78}" type="slidenum">
              <a:rPr lang="el-GR" smtClean="0"/>
              <a:pPr/>
              <a:t>‹#›</a:t>
            </a:fld>
            <a:endParaRPr lang="el-GR"/>
          </a:p>
        </p:txBody>
      </p:sp>
      <p:sp>
        <p:nvSpPr>
          <p:cNvPr id="9" name="8 - Θέση περιεχομένου"/>
          <p:cNvSpPr>
            <a:spLocks noGrp="1"/>
          </p:cNvSpPr>
          <p:nvPr>
            <p:ph sz="quarter" idx="1"/>
          </p:nvPr>
        </p:nvSpPr>
        <p:spPr>
          <a:xfrm>
            <a:off x="91440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93395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nchor="b" anchorCtr="0"/>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0C3E38DC-3099-4F58-9444-D5377AD803E1}" type="datetimeFigureOut">
              <a:rPr lang="el-GR" smtClean="0"/>
              <a:pPr/>
              <a:t>26/5/2025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0F88F06-5FFC-4422-9EA0-7F31195F0E78}" type="slidenum">
              <a:rPr lang="el-GR" smtClean="0"/>
              <a:pPr/>
              <a:t>‹#›</a:t>
            </a:fld>
            <a:endParaRPr lang="el-GR"/>
          </a:p>
        </p:txBody>
      </p:sp>
      <p:sp>
        <p:nvSpPr>
          <p:cNvPr id="11" name="10 - Θέση περιεχομένου"/>
          <p:cNvSpPr>
            <a:spLocks noGrp="1"/>
          </p:cNvSpPr>
          <p:nvPr>
            <p:ph sz="half" idx="2"/>
          </p:nvPr>
        </p:nvSpPr>
        <p:spPr>
          <a:xfrm>
            <a:off x="9144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4"/>
          </p:nvPr>
        </p:nvSpPr>
        <p:spPr>
          <a:xfrm>
            <a:off x="49530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0C3E38DC-3099-4F58-9444-D5377AD803E1}" type="datetimeFigureOut">
              <a:rPr lang="el-GR" smtClean="0"/>
              <a:pPr/>
              <a:t>26/5/2025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0F88F06-5FFC-4422-9EA0-7F31195F0E7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C3E38DC-3099-4F58-9444-D5377AD803E1}" type="datetimeFigureOut">
              <a:rPr lang="el-GR" smtClean="0"/>
              <a:pPr/>
              <a:t>26/5/2025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0F88F06-5FFC-4422-9EA0-7F31195F0E7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914400" y="273050"/>
            <a:ext cx="7772400" cy="1143000"/>
          </a:xfrm>
        </p:spPr>
        <p:txBody>
          <a:bodyPr anchor="b" anchorCtr="0"/>
          <a:lstStyle>
            <a:lvl1pPr algn="l">
              <a:buNone/>
              <a:defRPr sz="4000" b="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C3E38DC-3099-4F58-9444-D5377AD803E1}" type="datetimeFigureOut">
              <a:rPr lang="el-GR" smtClean="0"/>
              <a:pPr/>
              <a:t>26/5/2025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0F88F06-5FFC-4422-9EA0-7F31195F0E78}" type="slidenum">
              <a:rPr lang="el-GR" smtClean="0"/>
              <a:pPr/>
              <a:t>‹#›</a:t>
            </a:fld>
            <a:endParaRPr lang="el-GR"/>
          </a:p>
        </p:txBody>
      </p:sp>
      <p:sp>
        <p:nvSpPr>
          <p:cNvPr id="11" name="10 - Θέση περιεχομένου"/>
          <p:cNvSpPr>
            <a:spLocks noGrp="1"/>
          </p:cNvSpPr>
          <p:nvPr>
            <p:ph sz="quarter" idx="1"/>
          </p:nvPr>
        </p:nvSpPr>
        <p:spPr>
          <a:xfrm>
            <a:off x="2971800" y="1600200"/>
            <a:ext cx="5715000" cy="44958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C3E38DC-3099-4F58-9444-D5377AD803E1}" type="datetimeFigureOut">
              <a:rPr lang="el-GR" smtClean="0"/>
              <a:pPr/>
              <a:t>26/5/2025</a:t>
            </a:fld>
            <a:endParaRPr lang="el-GR"/>
          </a:p>
        </p:txBody>
      </p:sp>
      <p:sp>
        <p:nvSpPr>
          <p:cNvPr id="6" name="5 - Θέση υποσέλιδου"/>
          <p:cNvSpPr>
            <a:spLocks noGrp="1"/>
          </p:cNvSpPr>
          <p:nvPr>
            <p:ph type="ftr" sz="quarter" idx="11"/>
          </p:nvPr>
        </p:nvSpPr>
        <p:spPr>
          <a:xfrm>
            <a:off x="914400" y="6172200"/>
            <a:ext cx="3886200" cy="457200"/>
          </a:xfrm>
        </p:spPr>
        <p:txBody>
          <a:bodyPr/>
          <a:lstStyle/>
          <a:p>
            <a:endParaRPr lang="el-GR"/>
          </a:p>
        </p:txBody>
      </p:sp>
      <p:sp>
        <p:nvSpPr>
          <p:cNvPr id="7" name="6 - Θέση αριθμού διαφάνειας"/>
          <p:cNvSpPr>
            <a:spLocks noGrp="1"/>
          </p:cNvSpPr>
          <p:nvPr>
            <p:ph type="sldNum" sz="quarter" idx="12"/>
          </p:nvPr>
        </p:nvSpPr>
        <p:spPr>
          <a:xfrm>
            <a:off x="146304" y="6208776"/>
            <a:ext cx="457200" cy="457200"/>
          </a:xfrm>
        </p:spPr>
        <p:txBody>
          <a:bodyPr/>
          <a:lstStyle/>
          <a:p>
            <a:fld id="{20F88F06-5FFC-4422-9EA0-7F31195F0E78}" type="slidenum">
              <a:rPr lang="el-GR" smtClean="0"/>
              <a:pPr/>
              <a:t>‹#›</a:t>
            </a:fld>
            <a:endParaRPr lang="el-GR"/>
          </a:p>
        </p:txBody>
      </p:sp>
      <p:sp>
        <p:nvSpPr>
          <p:cNvPr id="11" name="10 - Ορθογώνιο"/>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 Θέση εικόνας"/>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 Θέση τίτλου"/>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C3E38DC-3099-4F58-9444-D5377AD803E1}" type="datetimeFigureOut">
              <a:rPr lang="el-GR" smtClean="0"/>
              <a:pPr/>
              <a:t>26/5/2025</a:t>
            </a:fld>
            <a:endParaRPr lang="el-GR"/>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l-GR"/>
          </a:p>
        </p:txBody>
      </p:sp>
      <p:sp>
        <p:nvSpPr>
          <p:cNvPr id="23" name="22 - Θέση αριθμού διαφάνειας"/>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0F88F06-5FFC-4422-9EA0-7F31195F0E7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csrhub.ie/best-practice-csr-case-studies/public-sector-csr-case-studies/" TargetMode="External"/><Relationship Id="rId2" Type="http://schemas.openxmlformats.org/officeDocument/2006/relationships/hyperlink" Target="http://www.csrhub.ie/CSR-in-the-Public-Secto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ctrTitle"/>
          </p:nvPr>
        </p:nvSpPr>
        <p:spPr>
          <a:xfrm>
            <a:off x="500034" y="3214686"/>
            <a:ext cx="7772400" cy="1470025"/>
          </a:xfrm>
        </p:spPr>
        <p:txBody>
          <a:bodyPr/>
          <a:lstStyle/>
          <a:p>
            <a:r>
              <a:rPr lang="el-GR" sz="4000" b="1" dirty="0" smtClean="0">
                <a:solidFill>
                  <a:schemeClr val="tx1"/>
                </a:solidFill>
              </a:rPr>
              <a:t>Εταιρική Κοινωνική Ευθύνη</a:t>
            </a:r>
            <a:br>
              <a:rPr lang="el-GR" sz="4000" b="1" dirty="0" smtClean="0">
                <a:solidFill>
                  <a:schemeClr val="tx1"/>
                </a:solidFill>
              </a:rPr>
            </a:br>
            <a:r>
              <a:rPr lang="el-GR" sz="2400" b="1" dirty="0" smtClean="0">
                <a:solidFill>
                  <a:schemeClr val="tx1"/>
                </a:solidFill>
              </a:rPr>
              <a:t>(</a:t>
            </a:r>
            <a:r>
              <a:rPr lang="el-GR" sz="2400" b="1" dirty="0" err="1" smtClean="0">
                <a:solidFill>
                  <a:schemeClr val="tx1"/>
                </a:solidFill>
              </a:rPr>
              <a:t>Corporate</a:t>
            </a:r>
            <a:r>
              <a:rPr lang="el-GR" sz="2400" b="1" dirty="0" smtClean="0">
                <a:solidFill>
                  <a:schemeClr val="tx1"/>
                </a:solidFill>
              </a:rPr>
              <a:t> </a:t>
            </a:r>
            <a:r>
              <a:rPr lang="el-GR" sz="2400" b="1" dirty="0" err="1" smtClean="0">
                <a:solidFill>
                  <a:schemeClr val="tx1"/>
                </a:solidFill>
              </a:rPr>
              <a:t>Social</a:t>
            </a:r>
            <a:r>
              <a:rPr lang="el-GR" sz="2400" b="1" dirty="0" smtClean="0">
                <a:solidFill>
                  <a:schemeClr val="tx1"/>
                </a:solidFill>
              </a:rPr>
              <a:t> </a:t>
            </a:r>
            <a:r>
              <a:rPr lang="el-GR" sz="2400" b="1" dirty="0" err="1" smtClean="0">
                <a:solidFill>
                  <a:schemeClr val="tx1"/>
                </a:solidFill>
              </a:rPr>
              <a:t>Responsibility</a:t>
            </a:r>
            <a:r>
              <a:rPr lang="el-GR" sz="2400" b="1" dirty="0" smtClean="0">
                <a:solidFill>
                  <a:schemeClr val="tx1"/>
                </a:solidFill>
              </a:rPr>
              <a:t>)</a:t>
            </a:r>
          </a:p>
        </p:txBody>
      </p:sp>
      <p:sp>
        <p:nvSpPr>
          <p:cNvPr id="60419" name="Rectangle 9"/>
          <p:cNvSpPr>
            <a:spLocks noChangeArrowheads="1"/>
          </p:cNvSpPr>
          <p:nvPr/>
        </p:nvSpPr>
        <p:spPr bwMode="auto">
          <a:xfrm>
            <a:off x="0" y="2609850"/>
            <a:ext cx="9144000" cy="0"/>
          </a:xfrm>
          <a:prstGeom prst="rect">
            <a:avLst/>
          </a:prstGeom>
          <a:noFill/>
          <a:ln w="9525">
            <a:noFill/>
            <a:miter lim="800000"/>
            <a:headEnd/>
            <a:tailEnd/>
          </a:ln>
        </p:spPr>
        <p:txBody>
          <a:bodyPr wrap="none" anchor="ctr">
            <a:spAutoFit/>
          </a:bodyPr>
          <a:lstStyle/>
          <a:p>
            <a:endParaRPr lang="el-GR"/>
          </a:p>
        </p:txBody>
      </p:sp>
      <p:sp>
        <p:nvSpPr>
          <p:cNvPr id="60420" name="Rectangle 10"/>
          <p:cNvSpPr>
            <a:spLocks noChangeArrowheads="1"/>
          </p:cNvSpPr>
          <p:nvPr/>
        </p:nvSpPr>
        <p:spPr bwMode="auto">
          <a:xfrm>
            <a:off x="0" y="3429000"/>
            <a:ext cx="9144000" cy="0"/>
          </a:xfrm>
          <a:prstGeom prst="rect">
            <a:avLst/>
          </a:prstGeom>
          <a:noFill/>
          <a:ln w="9525">
            <a:noFill/>
            <a:miter lim="800000"/>
            <a:headEnd/>
            <a:tailEnd/>
          </a:ln>
        </p:spPr>
        <p:txBody>
          <a:bodyPr anchor="ctr">
            <a:spAutoFit/>
          </a:bodyPr>
          <a:lstStyle/>
          <a:p>
            <a:endParaRPr lang="el-GR"/>
          </a:p>
        </p:txBody>
      </p:sp>
      <p:sp>
        <p:nvSpPr>
          <p:cNvPr id="60421" name="Rectangle 11"/>
          <p:cNvSpPr>
            <a:spLocks noChangeArrowheads="1"/>
          </p:cNvSpPr>
          <p:nvPr/>
        </p:nvSpPr>
        <p:spPr bwMode="auto">
          <a:xfrm>
            <a:off x="0" y="4248150"/>
            <a:ext cx="9144000" cy="0"/>
          </a:xfrm>
          <a:prstGeom prst="rect">
            <a:avLst/>
          </a:prstGeom>
          <a:noFill/>
          <a:ln w="9525">
            <a:noFill/>
            <a:miter lim="800000"/>
            <a:headEnd/>
            <a:tailEnd/>
          </a:ln>
        </p:spPr>
        <p:txBody>
          <a:bodyPr wrap="none" anchor="ctr">
            <a:spAutoFit/>
          </a:bodyPr>
          <a:lstStyle/>
          <a:p>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p:cNvPicPr>
            <a:picLocks noChangeAspect="1" noChangeArrowheads="1"/>
          </p:cNvPicPr>
          <p:nvPr/>
        </p:nvPicPr>
        <p:blipFill>
          <a:blip r:embed="rId2"/>
          <a:srcRect l="17325" t="14111" r="17610" b="12883"/>
          <a:stretch>
            <a:fillRect/>
          </a:stretch>
        </p:blipFill>
        <p:spPr bwMode="auto">
          <a:xfrm>
            <a:off x="533400" y="533400"/>
            <a:ext cx="8153400" cy="5334000"/>
          </a:xfrm>
          <a:prstGeom prst="rect">
            <a:avLst/>
          </a:prstGeom>
          <a:noFill/>
          <a:ln w="9525">
            <a:noFill/>
            <a:miter lim="800000"/>
            <a:headEnd/>
            <a:tailEnd/>
          </a:ln>
        </p:spPr>
      </p:pic>
      <p:sp>
        <p:nvSpPr>
          <p:cNvPr id="69635" name="Rectangle 5"/>
          <p:cNvSpPr>
            <a:spLocks noChangeArrowheads="1"/>
          </p:cNvSpPr>
          <p:nvPr/>
        </p:nvSpPr>
        <p:spPr bwMode="auto">
          <a:xfrm>
            <a:off x="838200" y="6019800"/>
            <a:ext cx="7620000" cy="641350"/>
          </a:xfrm>
          <a:prstGeom prst="rect">
            <a:avLst/>
          </a:prstGeom>
          <a:noFill/>
          <a:ln w="9525">
            <a:noFill/>
            <a:miter lim="800000"/>
            <a:headEnd/>
            <a:tailEnd/>
          </a:ln>
        </p:spPr>
        <p:txBody>
          <a:bodyPr>
            <a:spAutoFit/>
          </a:bodyPr>
          <a:lstStyle/>
          <a:p>
            <a:r>
              <a:rPr lang="el-GR"/>
              <a:t>Πηγή: </a:t>
            </a:r>
            <a:r>
              <a:rPr lang="el-GR" b="1" i="1"/>
              <a:t>‘</a:t>
            </a:r>
            <a:r>
              <a:rPr lang="el-GR"/>
              <a:t>Εταιρική Κοινωνική Ευθύνη</a:t>
            </a:r>
            <a:r>
              <a:rPr lang="el-GR" b="1" i="1"/>
              <a:t>’ </a:t>
            </a:r>
            <a:r>
              <a:rPr lang="el-GR"/>
              <a:t>του Κων/νου Γεωργικόπουλου – cgeorgik@otenet.gr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p:cNvPicPr>
            <a:picLocks noChangeAspect="1" noChangeArrowheads="1"/>
          </p:cNvPicPr>
          <p:nvPr/>
        </p:nvPicPr>
        <p:blipFill>
          <a:blip r:embed="rId2"/>
          <a:srcRect l="12971" t="20850" r="30629" b="27090"/>
          <a:stretch>
            <a:fillRect/>
          </a:stretch>
        </p:blipFill>
        <p:spPr bwMode="auto">
          <a:xfrm>
            <a:off x="381000" y="533400"/>
            <a:ext cx="8382000" cy="5435600"/>
          </a:xfrm>
          <a:prstGeom prst="rect">
            <a:avLst/>
          </a:prstGeom>
          <a:noFill/>
          <a:ln w="9525">
            <a:noFill/>
            <a:miter lim="800000"/>
            <a:headEnd/>
            <a:tailEnd/>
          </a:ln>
        </p:spPr>
      </p:pic>
      <p:sp>
        <p:nvSpPr>
          <p:cNvPr id="70659" name="Rectangle 5"/>
          <p:cNvSpPr>
            <a:spLocks noChangeArrowheads="1"/>
          </p:cNvSpPr>
          <p:nvPr/>
        </p:nvSpPr>
        <p:spPr bwMode="auto">
          <a:xfrm>
            <a:off x="457200" y="6064250"/>
            <a:ext cx="8153400" cy="523875"/>
          </a:xfrm>
          <a:prstGeom prst="rect">
            <a:avLst/>
          </a:prstGeom>
          <a:noFill/>
          <a:ln w="9525">
            <a:noFill/>
            <a:miter lim="800000"/>
            <a:headEnd/>
            <a:tailEnd/>
          </a:ln>
        </p:spPr>
        <p:txBody>
          <a:bodyPr>
            <a:spAutoFit/>
          </a:bodyPr>
          <a:lstStyle/>
          <a:p>
            <a:r>
              <a:rPr lang="el-GR" sz="1400"/>
              <a:t>Πηγή: “Εταιρική Κοινωνική Ευθύνη και Βιώσιμη Ανάπτυξη” Δημήτρης Κάρναβος, Διδάσκων 407/80 Πανεπιστημίου Πειραιώς.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914400" y="609600"/>
            <a:ext cx="8229600" cy="1066800"/>
          </a:xfrm>
        </p:spPr>
        <p:txBody>
          <a:bodyPr rtlCol="0">
            <a:normAutofit/>
          </a:bodyPr>
          <a:lstStyle/>
          <a:p>
            <a:pPr eaLnBrk="1" fontAlgn="auto" hangingPunct="1">
              <a:spcAft>
                <a:spcPts val="0"/>
              </a:spcAft>
              <a:defRPr/>
            </a:pPr>
            <a:r>
              <a:rPr lang="el-GR" sz="3200" spc="-100" dirty="0">
                <a:solidFill>
                  <a:schemeClr val="tx1"/>
                </a:solidFill>
              </a:rPr>
              <a:t>ΟΦΕΛΗ ΑΠΌ ΤΗΝ ΕΦΑΡΜΟΓΗ ΠΡΑΚΤΙΚΩΝ ΕΚΕ</a:t>
            </a:r>
          </a:p>
        </p:txBody>
      </p:sp>
      <p:graphicFrame>
        <p:nvGraphicFramePr>
          <p:cNvPr id="4" name="3 - Θέση περιεχομένου"/>
          <p:cNvGraphicFramePr>
            <a:graphicFrameLocks noGrp="1"/>
          </p:cNvGraphicFramePr>
          <p:nvPr>
            <p:ph idx="4294967295"/>
          </p:nvPr>
        </p:nvGraphicFramePr>
        <p:xfrm>
          <a:off x="1371600" y="178435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 Διάγραμμα"/>
          <p:cNvGraphicFramePr/>
          <p:nvPr/>
        </p:nvGraphicFramePr>
        <p:xfrm>
          <a:off x="4500562" y="1357298"/>
          <a:ext cx="4429156" cy="52149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l-GR" smtClean="0">
                <a:solidFill>
                  <a:schemeClr val="tx1"/>
                </a:solidFill>
              </a:rPr>
              <a:t>Αντιρρήσεις για την ΕΚΕ</a:t>
            </a:r>
          </a:p>
        </p:txBody>
      </p:sp>
      <p:sp>
        <p:nvSpPr>
          <p:cNvPr id="72707" name="Rectangle 3"/>
          <p:cNvSpPr>
            <a:spLocks noGrp="1" noChangeArrowheads="1"/>
          </p:cNvSpPr>
          <p:nvPr>
            <p:ph sz="quarter" idx="1"/>
          </p:nvPr>
        </p:nvSpPr>
        <p:spPr>
          <a:xfrm>
            <a:off x="928662" y="1857364"/>
            <a:ext cx="7772400" cy="4572000"/>
          </a:xfrm>
        </p:spPr>
        <p:txBody>
          <a:bodyPr/>
          <a:lstStyle/>
          <a:p>
            <a:pPr>
              <a:lnSpc>
                <a:spcPct val="80000"/>
              </a:lnSpc>
            </a:pPr>
            <a:r>
              <a:rPr lang="el-GR" dirty="0" smtClean="0"/>
              <a:t>Η μόνη κοινωνική ευθύνη των επιχειρήσεων είναι να αυξάνουν τα κέρδη τους.</a:t>
            </a:r>
          </a:p>
          <a:p>
            <a:pPr lvl="1">
              <a:lnSpc>
                <a:spcPct val="80000"/>
              </a:lnSpc>
            </a:pPr>
            <a:r>
              <a:rPr lang="el-GR" sz="2400" dirty="0" smtClean="0"/>
              <a:t>Διάλογος - Σχολιάστε το! </a:t>
            </a:r>
          </a:p>
          <a:p>
            <a:pPr>
              <a:lnSpc>
                <a:spcPct val="80000"/>
              </a:lnSpc>
            </a:pPr>
            <a:r>
              <a:rPr lang="el-GR" dirty="0" smtClean="0"/>
              <a:t>Εάν η επιχείρηση κάνει μια δωρεά στερεί από το μέτοχο τη δυνατότητα να αποφασίσει ο ίδιος για τη διάθεση του κεφαλαίου του.</a:t>
            </a:r>
          </a:p>
          <a:p>
            <a:pPr lvl="1">
              <a:lnSpc>
                <a:spcPct val="80000"/>
              </a:lnSpc>
            </a:pPr>
            <a:r>
              <a:rPr lang="el-GR" sz="2400" dirty="0" smtClean="0"/>
              <a:t>Διάλογος - Σχολιάστε το! </a:t>
            </a:r>
          </a:p>
          <a:p>
            <a:pPr>
              <a:lnSpc>
                <a:spcPct val="80000"/>
              </a:lnSpc>
            </a:pPr>
            <a:r>
              <a:rPr lang="el-GR" dirty="0" smtClean="0"/>
              <a:t>Εάν χρειάζονται δωρεές αυτές πρέπει να γίνονται από τον κάθε μέτοχο, όχι από την επιχείρηση.</a:t>
            </a:r>
          </a:p>
          <a:p>
            <a:pPr lvl="1">
              <a:lnSpc>
                <a:spcPct val="80000"/>
              </a:lnSpc>
            </a:pPr>
            <a:r>
              <a:rPr lang="el-GR" sz="2400" dirty="0" smtClean="0"/>
              <a:t>Διάλογος - Σχολιάστε το!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l-GR" smtClean="0">
                <a:solidFill>
                  <a:schemeClr val="tx1"/>
                </a:solidFill>
              </a:rPr>
              <a:t>Προβληματισμοί</a:t>
            </a:r>
          </a:p>
        </p:txBody>
      </p:sp>
      <p:sp>
        <p:nvSpPr>
          <p:cNvPr id="73731" name="Rectangle 3"/>
          <p:cNvSpPr>
            <a:spLocks noGrp="1" noChangeArrowheads="1"/>
          </p:cNvSpPr>
          <p:nvPr>
            <p:ph sz="quarter" idx="1"/>
          </p:nvPr>
        </p:nvSpPr>
        <p:spPr/>
        <p:txBody>
          <a:bodyPr/>
          <a:lstStyle/>
          <a:p>
            <a:pPr>
              <a:lnSpc>
                <a:spcPct val="90000"/>
              </a:lnSpc>
            </a:pPr>
            <a:r>
              <a:rPr lang="el-GR" sz="2400" smtClean="0"/>
              <a:t>Μήπως η διαφήμιση είναι ο κυρίαρχος στόχος και το αποτέλεσμα των δράσεων μιας ΕΚΕ; </a:t>
            </a:r>
          </a:p>
          <a:p>
            <a:pPr>
              <a:lnSpc>
                <a:spcPct val="90000"/>
              </a:lnSpc>
            </a:pPr>
            <a:r>
              <a:rPr lang="el-GR" sz="2400" smtClean="0"/>
              <a:t>Μήπως μια δράση ΕΚΕ συνεπάγεται την «εμπορευματοποίηση» της έννοιας της φιλανθρωπίας;</a:t>
            </a:r>
          </a:p>
          <a:p>
            <a:pPr>
              <a:lnSpc>
                <a:spcPct val="90000"/>
              </a:lnSpc>
            </a:pPr>
            <a:r>
              <a:rPr lang="el-GR" sz="2400" smtClean="0"/>
              <a:t>Μήπως απώτερος στόχος μιας δράσης ΕΚΕ είναι μόνο η αύξηση του κέρδους της επιχείρησης; </a:t>
            </a:r>
          </a:p>
          <a:p>
            <a:pPr>
              <a:lnSpc>
                <a:spcPct val="90000"/>
              </a:lnSpc>
            </a:pPr>
            <a:r>
              <a:rPr lang="el-GR" sz="2400" smtClean="0"/>
              <a:t>Μήπως μια δράση ΕΚΕ είναι απλώς ένα ακόμα εργαλείο για την επίτευξη ενός στόχου αναγνωρισιμότητας;</a:t>
            </a:r>
          </a:p>
          <a:p>
            <a:pPr>
              <a:lnSpc>
                <a:spcPct val="90000"/>
              </a:lnSpc>
            </a:pPr>
            <a:r>
              <a:rPr lang="el-GR" sz="2400" smtClean="0"/>
              <a:t>Συμβάλλουν ή όχι οι δράσεις μιας ΕΚΕ στην βιώσιμη ανάπτυξη; </a:t>
            </a:r>
          </a:p>
          <a:p>
            <a:pPr lvl="1">
              <a:lnSpc>
                <a:spcPct val="90000"/>
              </a:lnSpc>
            </a:pPr>
            <a:r>
              <a:rPr lang="el-GR" sz="2000" smtClean="0"/>
              <a:t>μακροημέρευση μιας επιχείρησης</a:t>
            </a:r>
          </a:p>
          <a:p>
            <a:pPr lvl="1">
              <a:lnSpc>
                <a:spcPct val="90000"/>
              </a:lnSpc>
            </a:pPr>
            <a:r>
              <a:rPr lang="el-GR" sz="2000" smtClean="0"/>
              <a:t>διατήρηση των συνθηκών αειθαλούς ανάπτυξης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33400" y="457200"/>
            <a:ext cx="8229600" cy="1066800"/>
          </a:xfrm>
        </p:spPr>
        <p:txBody>
          <a:bodyPr/>
          <a:lstStyle/>
          <a:p>
            <a:r>
              <a:rPr lang="el-GR" sz="2800" b="1" smtClean="0"/>
              <a:t>Βασικές </a:t>
            </a:r>
            <a:r>
              <a:rPr lang="el-GR" sz="2800" b="1" smtClean="0">
                <a:solidFill>
                  <a:schemeClr val="tx1"/>
                </a:solidFill>
              </a:rPr>
              <a:t>Τακτικές για τη</a:t>
            </a:r>
            <a:br>
              <a:rPr lang="el-GR" sz="2800" b="1" smtClean="0">
                <a:solidFill>
                  <a:schemeClr val="tx1"/>
                </a:solidFill>
              </a:rPr>
            </a:br>
            <a:r>
              <a:rPr lang="el-GR" sz="2800" b="1" smtClean="0">
                <a:solidFill>
                  <a:schemeClr val="tx1"/>
                </a:solidFill>
              </a:rPr>
              <a:t>σωστή διαχείριση του Περιβάλλοντος</a:t>
            </a:r>
          </a:p>
        </p:txBody>
      </p:sp>
      <p:sp>
        <p:nvSpPr>
          <p:cNvPr id="74755" name="Rectangle 3"/>
          <p:cNvSpPr>
            <a:spLocks noGrp="1" noChangeArrowheads="1"/>
          </p:cNvSpPr>
          <p:nvPr>
            <p:ph sz="quarter" idx="1"/>
          </p:nvPr>
        </p:nvSpPr>
        <p:spPr>
          <a:xfrm>
            <a:off x="457200" y="1600200"/>
            <a:ext cx="8382000" cy="4953000"/>
          </a:xfrm>
        </p:spPr>
        <p:txBody>
          <a:bodyPr/>
          <a:lstStyle/>
          <a:p>
            <a:pPr>
              <a:lnSpc>
                <a:spcPct val="80000"/>
              </a:lnSpc>
            </a:pPr>
            <a:r>
              <a:rPr lang="el-GR" sz="2000" smtClean="0"/>
              <a:t>Χρησιμοποιείστε ανανεώσιμους φυσικούς πόρους με τρόπο και ρυθμό αειφόρο</a:t>
            </a:r>
          </a:p>
          <a:p>
            <a:pPr>
              <a:lnSpc>
                <a:spcPct val="80000"/>
              </a:lnSpc>
            </a:pPr>
            <a:r>
              <a:rPr lang="el-GR" sz="2000" smtClean="0"/>
              <a:t>Προστατέψτε τη βιοποικιλότητα</a:t>
            </a:r>
          </a:p>
          <a:p>
            <a:pPr>
              <a:lnSpc>
                <a:spcPct val="80000"/>
              </a:lnSpc>
            </a:pPr>
            <a:r>
              <a:rPr lang="el-GR" sz="2000" smtClean="0"/>
              <a:t>Παράγετε προϊόντα ασφαλή, ανθεκτικά, ανακυκλώσιμα με ενεργειακή αποδοτικότητα</a:t>
            </a:r>
          </a:p>
          <a:p>
            <a:pPr>
              <a:lnSpc>
                <a:spcPct val="80000"/>
              </a:lnSpc>
            </a:pPr>
            <a:r>
              <a:rPr lang="el-GR" sz="2000" smtClean="0"/>
              <a:t>Ανταμείψτε τους εργαζομένους για την ανεύρεση τρόπων παραγωγής και διάθεσης που εξυπηρετούν τις βέλτιστες επιχειρηματικές πρακτικές</a:t>
            </a:r>
          </a:p>
          <a:p>
            <a:pPr>
              <a:lnSpc>
                <a:spcPct val="80000"/>
              </a:lnSpc>
            </a:pPr>
            <a:r>
              <a:rPr lang="el-GR" sz="2000" smtClean="0"/>
              <a:t>Συμπεριλάβετε εργαζόμενους, πελάτες, προμηθευτές και μέλη τοπικών κοινωνιών στην ανάπτυξη και αξιολόγηση περιβαλλοντικών τακτικών</a:t>
            </a:r>
          </a:p>
          <a:p>
            <a:pPr>
              <a:lnSpc>
                <a:spcPct val="80000"/>
              </a:lnSpc>
            </a:pPr>
            <a:r>
              <a:rPr lang="el-GR" sz="2000" smtClean="0"/>
              <a:t>Θεσπίστε ετήσια περιβαλλοντική έκθεση, προτείνεται λύσεις και δημοσιοποιείστε τα πορίσματα σε μετόχους, εργαζομένους και ευρύ κοινό</a:t>
            </a:r>
          </a:p>
          <a:p>
            <a:pPr>
              <a:lnSpc>
                <a:spcPct val="80000"/>
              </a:lnSpc>
            </a:pPr>
            <a:r>
              <a:rPr lang="el-GR" sz="2000" smtClean="0"/>
              <a:t>Θέστε ως θέμα κύριας προτεραιότητας την υγιεινή και ασφάλεια του εργαζομένου</a:t>
            </a:r>
          </a:p>
          <a:p>
            <a:pPr>
              <a:lnSpc>
                <a:spcPct val="80000"/>
              </a:lnSpc>
            </a:pPr>
            <a:r>
              <a:rPr lang="el-GR" sz="2000" smtClean="0"/>
              <a:t>Βοηθήστε τους πελάτες να χρησιμοποιούν, αποθηκεύουν, ανακυκλώνουν και εναποθέτουν τα προϊόντα σας</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76200" y="274638"/>
            <a:ext cx="8763000" cy="2316162"/>
          </a:xfrm>
        </p:spPr>
        <p:txBody>
          <a:bodyPr/>
          <a:lstStyle/>
          <a:p>
            <a:r>
              <a:rPr lang="el-GR" sz="3600" b="1" smtClean="0">
                <a:solidFill>
                  <a:schemeClr val="tx1"/>
                </a:solidFill>
              </a:rPr>
              <a:t>Εταιρική Κοινωνική Ευθύνη</a:t>
            </a:r>
            <a:br>
              <a:rPr lang="el-GR" sz="3600" b="1" smtClean="0">
                <a:solidFill>
                  <a:schemeClr val="tx1"/>
                </a:solidFill>
              </a:rPr>
            </a:br>
            <a:r>
              <a:rPr lang="el-GR" sz="3200" b="1" smtClean="0">
                <a:solidFill>
                  <a:schemeClr val="tx1"/>
                </a:solidFill>
              </a:rPr>
              <a:t>Συμφέρει να είσαι καλός ή «δώσε κάτι παραπάνω», όπως λέει</a:t>
            </a:r>
            <a:r>
              <a:rPr lang="en-US" sz="3200" b="1" smtClean="0">
                <a:solidFill>
                  <a:schemeClr val="tx1"/>
                </a:solidFill>
              </a:rPr>
              <a:t> o </a:t>
            </a:r>
            <a:r>
              <a:rPr lang="el-GR" sz="3200" b="1" smtClean="0">
                <a:solidFill>
                  <a:schemeClr val="tx1"/>
                </a:solidFill>
              </a:rPr>
              <a:t> </a:t>
            </a:r>
            <a:r>
              <a:rPr lang="en-US" sz="3200" b="1" smtClean="0">
                <a:solidFill>
                  <a:schemeClr val="tx1"/>
                </a:solidFill>
              </a:rPr>
              <a:t>Kotler </a:t>
            </a:r>
            <a:r>
              <a:rPr lang="el-GR" sz="3200" b="1" smtClean="0">
                <a:solidFill>
                  <a:schemeClr val="tx1"/>
                </a:solidFill>
              </a:rPr>
              <a:t/>
            </a:r>
            <a:br>
              <a:rPr lang="el-GR" sz="3200" b="1" smtClean="0">
                <a:solidFill>
                  <a:schemeClr val="tx1"/>
                </a:solidFill>
              </a:rPr>
            </a:br>
            <a:r>
              <a:rPr lang="el-GR" sz="1800" b="1" smtClean="0">
                <a:solidFill>
                  <a:schemeClr val="tx1"/>
                </a:solidFill>
              </a:rPr>
              <a:t>(Προτεινόμενο βιβλίο: </a:t>
            </a:r>
            <a:r>
              <a:rPr lang="en-US" sz="1800" b="1" smtClean="0">
                <a:solidFill>
                  <a:schemeClr val="tx1"/>
                </a:solidFill>
              </a:rPr>
              <a:t>Phillip Kotler &amp; Nancy Lee</a:t>
            </a:r>
            <a:r>
              <a:rPr lang="en-US" sz="1800" b="1" smtClean="0"/>
              <a:t>, </a:t>
            </a:r>
            <a:r>
              <a:rPr lang="el-GR" sz="1800" b="1" smtClean="0"/>
              <a:t>2009, Εταιρική Κοινωνική Ευθύνη, μτφρ. Μ. Σμαραγδή, εκδ. Κέρκυρα – </a:t>
            </a:r>
            <a:r>
              <a:rPr lang="en-US" sz="1800" b="1" smtClean="0"/>
              <a:t>Economia Publising)</a:t>
            </a:r>
            <a:endParaRPr lang="el-GR" sz="1800" smtClean="0"/>
          </a:p>
        </p:txBody>
      </p:sp>
      <p:sp>
        <p:nvSpPr>
          <p:cNvPr id="75779" name="Rectangle 3"/>
          <p:cNvSpPr>
            <a:spLocks noGrp="1" noChangeArrowheads="1"/>
          </p:cNvSpPr>
          <p:nvPr>
            <p:ph sz="quarter" idx="1"/>
          </p:nvPr>
        </p:nvSpPr>
        <p:spPr>
          <a:xfrm>
            <a:off x="533400" y="2819400"/>
            <a:ext cx="8229600" cy="3810000"/>
          </a:xfrm>
        </p:spPr>
        <p:txBody>
          <a:bodyPr/>
          <a:lstStyle/>
          <a:p>
            <a:r>
              <a:rPr lang="el-GR" sz="2000" b="1" i="1" dirty="0" smtClean="0"/>
              <a:t>«</a:t>
            </a:r>
            <a:r>
              <a:rPr lang="el-GR" sz="2000" dirty="0" smtClean="0"/>
              <a:t>η</a:t>
            </a:r>
            <a:r>
              <a:rPr lang="en-US" sz="2000" dirty="0" smtClean="0"/>
              <a:t> </a:t>
            </a:r>
            <a:r>
              <a:rPr lang="el-GR" sz="2000" dirty="0" smtClean="0"/>
              <a:t>κοινωνική ευθύνη για μας είναι </a:t>
            </a:r>
            <a:r>
              <a:rPr lang="el-GR" sz="2000" b="1" i="1" dirty="0" err="1" smtClean="0"/>
              <a:t>good</a:t>
            </a:r>
            <a:r>
              <a:rPr lang="el-GR" sz="2000" b="1" i="1" dirty="0" smtClean="0"/>
              <a:t> </a:t>
            </a:r>
            <a:r>
              <a:rPr lang="el-GR" sz="2000" b="1" i="1" dirty="0" err="1" smtClean="0"/>
              <a:t>business</a:t>
            </a:r>
            <a:r>
              <a:rPr lang="el-GR" sz="2000" b="1" i="1" dirty="0" smtClean="0"/>
              <a:t>»</a:t>
            </a:r>
            <a:r>
              <a:rPr lang="el-GR" sz="2000" dirty="0" smtClean="0"/>
              <a:t>.</a:t>
            </a:r>
            <a:endParaRPr lang="en-US" sz="2000" dirty="0" smtClean="0"/>
          </a:p>
          <a:p>
            <a:r>
              <a:rPr lang="el-GR" sz="2000" dirty="0" smtClean="0"/>
              <a:t>οι επιχειρήσεις κρίνονται σε δύο</a:t>
            </a:r>
            <a:r>
              <a:rPr lang="en-US" sz="2000" dirty="0" smtClean="0"/>
              <a:t> </a:t>
            </a:r>
            <a:r>
              <a:rPr lang="el-GR" sz="2000" dirty="0" smtClean="0"/>
              <a:t>πεδία</a:t>
            </a:r>
            <a:endParaRPr lang="en-US" sz="2000" dirty="0" smtClean="0"/>
          </a:p>
          <a:p>
            <a:pPr lvl="1"/>
            <a:r>
              <a:rPr lang="el-GR" sz="2000" dirty="0" smtClean="0"/>
              <a:t>στην οικονομική αγορά </a:t>
            </a:r>
            <a:endParaRPr lang="en-US" sz="2000" dirty="0" smtClean="0"/>
          </a:p>
          <a:p>
            <a:pPr lvl="1"/>
            <a:r>
              <a:rPr lang="el-GR" sz="2000" dirty="0" smtClean="0"/>
              <a:t>και στο πεδίο της κοινωνικής νομιμοποίησης. </a:t>
            </a:r>
            <a:endParaRPr lang="en-US" sz="2000" dirty="0" smtClean="0"/>
          </a:p>
          <a:p>
            <a:r>
              <a:rPr lang="el-GR" sz="2000" dirty="0" smtClean="0"/>
              <a:t>Η επιχείρηση δεν κάνει μόνο μπίζνες αλλά παράγει και </a:t>
            </a:r>
            <a:r>
              <a:rPr lang="el-GR" sz="2000" dirty="0" err="1" smtClean="0"/>
              <a:t>εξωτερικότητες</a:t>
            </a:r>
            <a:r>
              <a:rPr lang="el-GR" sz="2000" dirty="0" smtClean="0"/>
              <a:t>: η οικονομική</a:t>
            </a:r>
            <a:r>
              <a:rPr lang="en-US" sz="2000" dirty="0" smtClean="0"/>
              <a:t> </a:t>
            </a:r>
            <a:r>
              <a:rPr lang="el-GR" sz="2000" dirty="0" smtClean="0"/>
              <a:t>της δραστηριότητα επηρεάζει το περιβάλλον, την υγεία, ενίοτε θέτει νέα διλήμματα στην</a:t>
            </a:r>
            <a:r>
              <a:rPr lang="en-US" sz="2000" dirty="0" smtClean="0"/>
              <a:t> </a:t>
            </a:r>
            <a:r>
              <a:rPr lang="el-GR" sz="2000" dirty="0" smtClean="0"/>
              <a:t>κοινωνία (π.χ. μεταλλαγμένα τρόφιμα, κίνδυνοι από τη διαχείριση αποβλήτων), και</a:t>
            </a:r>
            <a:r>
              <a:rPr lang="en-US" sz="2000" dirty="0" smtClean="0"/>
              <a:t> </a:t>
            </a:r>
            <a:r>
              <a:rPr lang="el-GR" sz="2000" dirty="0" smtClean="0"/>
              <a:t>επηρεάζει την ευημερία της τοπικής κοινότητας</a:t>
            </a:r>
            <a:r>
              <a:rPr lang="en-US" sz="2000" dirty="0" smtClean="0"/>
              <a:t> </a:t>
            </a:r>
            <a:r>
              <a:rPr lang="el-GR" sz="2000" dirty="0" smtClean="0"/>
              <a:t>στην οποία δραστηριοποιείται</a:t>
            </a:r>
            <a:r>
              <a:rPr lang="en-US" sz="2000" dirty="0" smtClean="0"/>
              <a:t>. </a:t>
            </a:r>
            <a:endParaRPr lang="el-GR" sz="20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l-GR" smtClean="0"/>
              <a:t>Η </a:t>
            </a:r>
            <a:r>
              <a:rPr lang="el-GR" smtClean="0">
                <a:solidFill>
                  <a:schemeClr val="tx1"/>
                </a:solidFill>
              </a:rPr>
              <a:t>ΕΚΕ ως Φήμη </a:t>
            </a:r>
          </a:p>
        </p:txBody>
      </p:sp>
      <p:sp>
        <p:nvSpPr>
          <p:cNvPr id="76803" name="Rectangle 3"/>
          <p:cNvSpPr>
            <a:spLocks noGrp="1" noChangeArrowheads="1"/>
          </p:cNvSpPr>
          <p:nvPr>
            <p:ph sz="quarter" idx="1"/>
          </p:nvPr>
        </p:nvSpPr>
        <p:spPr/>
        <p:txBody>
          <a:bodyPr/>
          <a:lstStyle/>
          <a:p>
            <a:pPr>
              <a:buFontTx/>
              <a:buNone/>
            </a:pPr>
            <a:r>
              <a:rPr lang="el-GR" smtClean="0"/>
              <a:t>	Καλή φήμη σημαίνει μεγαλύτερη πιθανότητα για:</a:t>
            </a:r>
          </a:p>
          <a:p>
            <a:r>
              <a:rPr lang="el-GR" smtClean="0"/>
              <a:t>περισσότερους και ευχαριστημένους πελάτες,</a:t>
            </a:r>
          </a:p>
          <a:p>
            <a:r>
              <a:rPr lang="el-GR" smtClean="0"/>
              <a:t> ικανοποιημένους κοινωνικούς εταίρους,</a:t>
            </a:r>
          </a:p>
          <a:p>
            <a:r>
              <a:rPr lang="el-GR" smtClean="0"/>
              <a:t> προσέλκυση υψηλής ποιότητας εργαζομένων,</a:t>
            </a:r>
          </a:p>
          <a:p>
            <a:r>
              <a:rPr lang="el-GR" smtClean="0"/>
              <a:t>προαγωγή του κοινωνικού καλού.</a:t>
            </a:r>
          </a:p>
          <a:p>
            <a:pPr>
              <a:buFontTx/>
              <a:buNone/>
            </a:pPr>
            <a:r>
              <a:rPr lang="el-GR" smtClean="0"/>
              <a:t>	</a:t>
            </a:r>
          </a:p>
          <a:p>
            <a:pPr>
              <a:buFontTx/>
              <a:buNone/>
            </a:pPr>
            <a:r>
              <a:rPr lang="el-GR" smtClean="0"/>
              <a:t>	Να το πω διαφορετικά: καθίσταται όλο και πιο οικονομικά επαχθές να μην έχεις καλή φήμη.</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l-GR" smtClean="0">
                <a:solidFill>
                  <a:schemeClr val="tx1"/>
                </a:solidFill>
              </a:rPr>
              <a:t>Κοινωνικό Μάρκετινγκ </a:t>
            </a:r>
          </a:p>
        </p:txBody>
      </p:sp>
      <p:sp>
        <p:nvSpPr>
          <p:cNvPr id="77827" name="Rectangle 3"/>
          <p:cNvSpPr>
            <a:spLocks noGrp="1" noChangeArrowheads="1"/>
          </p:cNvSpPr>
          <p:nvPr>
            <p:ph sz="quarter" idx="1"/>
          </p:nvPr>
        </p:nvSpPr>
        <p:spPr/>
        <p:txBody>
          <a:bodyPr/>
          <a:lstStyle/>
          <a:p>
            <a:pPr>
              <a:lnSpc>
                <a:spcPct val="80000"/>
              </a:lnSpc>
            </a:pPr>
            <a:r>
              <a:rPr lang="el-GR" sz="2400" smtClean="0"/>
              <a:t>Ο όρος της Εταιρικής Κοινωνικής Ευθύνης πολλές φορές είναι δυνατόν να συγχέεται με τον όρο κοινωνικό μάρκετινγκ. Και οι δύο όροι έχουν ως πεδίο αναφοράς περιβαλλοντικά και κοινωνικά ζητήματα.</a:t>
            </a:r>
          </a:p>
          <a:p>
            <a:pPr>
              <a:lnSpc>
                <a:spcPct val="80000"/>
              </a:lnSpc>
            </a:pPr>
            <a:r>
              <a:rPr lang="el-GR" sz="2400" smtClean="0"/>
              <a:t>Ο όρος Κοινωνικό Μάρκετινγκ όμως αποτελεί υποκατηγορία της ΕΚΕ και πιο συγκεκριμένα μια πρωτοβουλία με βασικότερο στόχο την προβολή της κοινωνικής δράσης της επιχείρησης.</a:t>
            </a:r>
          </a:p>
          <a:p>
            <a:pPr>
              <a:lnSpc>
                <a:spcPct val="80000"/>
              </a:lnSpc>
            </a:pPr>
            <a:r>
              <a:rPr lang="el-GR" sz="2400" smtClean="0"/>
              <a:t>Μια ΕΚΕ στοχεύει στη διαμόρφωση ενός κλίματος στο οποίο οι επιχειρηματίες θα είναι σεβαστοί όχι μόνον επειδή παράγουν κέρδη αλλά και για την σωστή συνεισφορά τους και την ανταπόκρισή τους στις κοινωνικές προκλήσεις και ευαισθησίες του σήμερα και του αύριο.</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81000" y="533400"/>
            <a:ext cx="8229600" cy="1066800"/>
          </a:xfrm>
        </p:spPr>
        <p:txBody>
          <a:bodyPr>
            <a:normAutofit fontScale="90000"/>
          </a:bodyPr>
          <a:lstStyle/>
          <a:p>
            <a:r>
              <a:rPr lang="el-GR" smtClean="0">
                <a:solidFill>
                  <a:schemeClr val="tx1"/>
                </a:solidFill>
              </a:rPr>
              <a:t>Η έννοια των κοινωνικών εταίρων Stakeholders</a:t>
            </a:r>
          </a:p>
        </p:txBody>
      </p:sp>
      <p:sp>
        <p:nvSpPr>
          <p:cNvPr id="78851" name="Rectangle 3"/>
          <p:cNvSpPr>
            <a:spLocks noGrp="1" noChangeArrowheads="1"/>
          </p:cNvSpPr>
          <p:nvPr>
            <p:ph sz="quarter" idx="1"/>
          </p:nvPr>
        </p:nvSpPr>
        <p:spPr>
          <a:xfrm>
            <a:off x="457200" y="1874838"/>
            <a:ext cx="8458200" cy="4525962"/>
          </a:xfrm>
        </p:spPr>
        <p:txBody>
          <a:bodyPr/>
          <a:lstStyle/>
          <a:p>
            <a:pPr>
              <a:lnSpc>
                <a:spcPct val="80000"/>
              </a:lnSpc>
              <a:buFontTx/>
              <a:buNone/>
            </a:pPr>
            <a:r>
              <a:rPr lang="el-GR" sz="1800" b="1" smtClean="0"/>
              <a:t>	</a:t>
            </a:r>
            <a:r>
              <a:rPr lang="el-GR" sz="2000" b="1" smtClean="0"/>
              <a:t>Stakeholders:</a:t>
            </a:r>
            <a:r>
              <a:rPr lang="el-GR" sz="2000" smtClean="0"/>
              <a:t> αγγλικός όρος που αναφέρεται στους έχοντες ενδιαφέρον από μιας δράση ΕΚΕ </a:t>
            </a:r>
            <a:r>
              <a:rPr lang="en-US" sz="2000" smtClean="0"/>
              <a:t>(</a:t>
            </a:r>
            <a:r>
              <a:rPr lang="el-GR" sz="2000" smtClean="0"/>
              <a:t>ο όρος </a:t>
            </a:r>
            <a:r>
              <a:rPr lang="en-US" sz="2000" smtClean="0"/>
              <a:t>Stakehlders </a:t>
            </a:r>
            <a:r>
              <a:rPr lang="el-GR" sz="2000" smtClean="0"/>
              <a:t>συχνά συγχέεται με τον όρο </a:t>
            </a:r>
            <a:r>
              <a:rPr lang="en-US" sz="2000" smtClean="0"/>
              <a:t>Shareholders </a:t>
            </a:r>
            <a:r>
              <a:rPr lang="el-GR" sz="2000" smtClean="0"/>
              <a:t>που αφορά τους μετόχους μιας επιχείρησης) </a:t>
            </a:r>
          </a:p>
          <a:p>
            <a:pPr>
              <a:lnSpc>
                <a:spcPct val="80000"/>
              </a:lnSpc>
              <a:buFontTx/>
              <a:buNone/>
            </a:pPr>
            <a:r>
              <a:rPr lang="el-GR" sz="2000" smtClean="0"/>
              <a:t>	Είναι γνωστή και ως Θεωρία των ενδιαφερόµενων µερών που βοηθάει μια επιχείρηση να λάβει υπόψη της όλα τα ενδιαφερόµενα µέρη και να ξεκινήσει µία ουσιώδη διαδικασία διαλόγου πριν καθορίσει το πρόγραµµα δράσης μιας ΕΚΕ.</a:t>
            </a:r>
          </a:p>
          <a:p>
            <a:pPr>
              <a:lnSpc>
                <a:spcPct val="80000"/>
              </a:lnSpc>
              <a:buFontTx/>
              <a:buNone/>
            </a:pPr>
            <a:endParaRPr lang="el-GR" sz="2000" smtClean="0"/>
          </a:p>
          <a:p>
            <a:pPr>
              <a:lnSpc>
                <a:spcPct val="80000"/>
              </a:lnSpc>
            </a:pPr>
            <a:r>
              <a:rPr lang="el-GR" sz="2000" b="1" smtClean="0"/>
              <a:t>Οι άµεσα ενδιαφερόµενοι</a:t>
            </a:r>
            <a:r>
              <a:rPr lang="el-GR" sz="2000" smtClean="0"/>
              <a:t> σε µία επιχείρηση είναι οι µέτοχοι, οι εργαζόµενοι, οι δανειστές-πιστωτές (τράπεζες). </a:t>
            </a:r>
          </a:p>
          <a:p>
            <a:pPr>
              <a:lnSpc>
                <a:spcPct val="80000"/>
              </a:lnSpc>
            </a:pPr>
            <a:r>
              <a:rPr lang="el-GR" sz="2000" b="1" smtClean="0"/>
              <a:t>Οι έµµεσα ενδιαφερόµενοι</a:t>
            </a:r>
            <a:r>
              <a:rPr lang="el-GR" sz="2000" smtClean="0"/>
              <a:t> είναι το Κράτος, οι τοπικές κοινωνίες στις οποίες δραστηριοποιείται µία επιχείρηση, οι οµάδες πίεσης (pressure groups) π.χ. ακτιβιστές, διαδηλωτές, κ.α. </a:t>
            </a:r>
          </a:p>
          <a:p>
            <a:pPr>
              <a:lnSpc>
                <a:spcPct val="80000"/>
              </a:lnSpc>
            </a:pPr>
            <a:endParaRPr lang="el-GR" sz="20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533400"/>
            <a:ext cx="8229600" cy="1143000"/>
          </a:xfrm>
        </p:spPr>
        <p:txBody>
          <a:bodyPr/>
          <a:lstStyle/>
          <a:p>
            <a:r>
              <a:rPr lang="el-GR" smtClean="0"/>
              <a:t>Εταιρική Κοινωνική Ευθύνη: εισαγωγή</a:t>
            </a:r>
          </a:p>
        </p:txBody>
      </p:sp>
      <p:sp>
        <p:nvSpPr>
          <p:cNvPr id="61443" name="Rectangle 3"/>
          <p:cNvSpPr>
            <a:spLocks noGrp="1" noChangeArrowheads="1"/>
          </p:cNvSpPr>
          <p:nvPr>
            <p:ph sz="quarter" idx="1"/>
          </p:nvPr>
        </p:nvSpPr>
        <p:spPr>
          <a:xfrm>
            <a:off x="457200" y="1798638"/>
            <a:ext cx="8229600" cy="4525962"/>
          </a:xfrm>
        </p:spPr>
        <p:txBody>
          <a:bodyPr/>
          <a:lstStyle/>
          <a:p>
            <a:pPr>
              <a:lnSpc>
                <a:spcPct val="80000"/>
              </a:lnSpc>
              <a:buFontTx/>
              <a:buNone/>
            </a:pPr>
            <a:r>
              <a:rPr lang="en-US" sz="2000" smtClean="0"/>
              <a:t>	</a:t>
            </a:r>
            <a:endParaRPr lang="el-GR" sz="2000" smtClean="0"/>
          </a:p>
          <a:p>
            <a:pPr>
              <a:lnSpc>
                <a:spcPct val="80000"/>
              </a:lnSpc>
              <a:buFontTx/>
              <a:buNone/>
            </a:pPr>
            <a:endParaRPr lang="el-GR" sz="2000" smtClean="0"/>
          </a:p>
          <a:p>
            <a:pPr>
              <a:lnSpc>
                <a:spcPct val="80000"/>
              </a:lnSpc>
              <a:buFontTx/>
              <a:buNone/>
            </a:pPr>
            <a:endParaRPr lang="en-US" sz="2000" smtClean="0"/>
          </a:p>
          <a:p>
            <a:pPr>
              <a:lnSpc>
                <a:spcPct val="80000"/>
              </a:lnSpc>
              <a:buFontTx/>
              <a:buNone/>
            </a:pPr>
            <a:r>
              <a:rPr lang="en-US" sz="2000" smtClean="0"/>
              <a:t>	</a:t>
            </a:r>
            <a:r>
              <a:rPr lang="el-GR" sz="2000" smtClean="0"/>
              <a:t>Οι οργανισμοί  αποτελούν οντότητες οι οποίες είναι άρρηκτα συνδεδεμένες με το κοινωνικό σύνολο μέσα στο οποίο δραστηριοποιούνται. </a:t>
            </a:r>
          </a:p>
          <a:p>
            <a:pPr>
              <a:lnSpc>
                <a:spcPct val="80000"/>
              </a:lnSpc>
              <a:buFontTx/>
              <a:buNone/>
            </a:pPr>
            <a:endParaRPr lang="el-GR" sz="2000" smtClean="0"/>
          </a:p>
          <a:p>
            <a:pPr>
              <a:lnSpc>
                <a:spcPct val="80000"/>
              </a:lnSpc>
              <a:buFontTx/>
              <a:buNone/>
            </a:pPr>
            <a:r>
              <a:rPr lang="el-GR" sz="2000" smtClean="0"/>
              <a:t>	Συνεπώς οφείλουν να αναγνωρίζουν την ευθύνη που τους αναλογεί απέναντι στην κοινωνία και το περιβάλλον. </a:t>
            </a:r>
          </a:p>
          <a:p>
            <a:pPr>
              <a:lnSpc>
                <a:spcPct val="80000"/>
              </a:lnSpc>
              <a:buFontTx/>
              <a:buNone/>
            </a:pPr>
            <a:endParaRPr lang="el-GR" sz="2000" smtClean="0"/>
          </a:p>
          <a:p>
            <a:pPr>
              <a:lnSpc>
                <a:spcPct val="80000"/>
              </a:lnSpc>
              <a:buFontTx/>
              <a:buNone/>
            </a:pPr>
            <a:r>
              <a:rPr lang="el-GR" sz="2000" smtClean="0"/>
              <a:t>	Να σέβονται δηλαδή τις αρχές και τις αξίες που χαρακτηρίζουν τον πολιτισμό μας</a:t>
            </a:r>
          </a:p>
          <a:p>
            <a:pPr>
              <a:lnSpc>
                <a:spcPct val="80000"/>
              </a:lnSpc>
              <a:buFontTx/>
              <a:buNone/>
            </a:pPr>
            <a:r>
              <a:rPr lang="el-GR" sz="2000" smtClean="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274638"/>
            <a:ext cx="7162800" cy="1782762"/>
          </a:xfrm>
        </p:spPr>
        <p:txBody>
          <a:bodyPr/>
          <a:lstStyle/>
          <a:p>
            <a:r>
              <a:rPr lang="el-GR" sz="2400" b="1" dirty="0" smtClean="0">
                <a:solidFill>
                  <a:schemeClr val="tx1"/>
                </a:solidFill>
              </a:rPr>
              <a:t>Έρευνα:</a:t>
            </a:r>
            <a:r>
              <a:rPr lang="el-GR" sz="2400" dirty="0" smtClean="0">
                <a:solidFill>
                  <a:schemeClr val="tx1"/>
                </a:solidFill>
              </a:rPr>
              <a:t> </a:t>
            </a:r>
            <a:r>
              <a:rPr lang="el-GR" sz="2000" b="1" dirty="0" smtClean="0">
                <a:solidFill>
                  <a:schemeClr val="tx1"/>
                </a:solidFill>
              </a:rPr>
              <a:t>το 50% </a:t>
            </a:r>
            <a:r>
              <a:rPr lang="en-US" sz="2000" b="1" dirty="0" smtClean="0">
                <a:solidFill>
                  <a:schemeClr val="tx1"/>
                </a:solidFill>
              </a:rPr>
              <a:t> </a:t>
            </a:r>
            <a:r>
              <a:rPr lang="el-GR" sz="2000" b="1" dirty="0" smtClean="0">
                <a:solidFill>
                  <a:schemeClr val="tx1"/>
                </a:solidFill>
              </a:rPr>
              <a:t>επιχειρήσεων φανερώνει ότι μια δράση ΕΚΕ γίνεται αντιληπτή ως µία επικοινωνιακή δραστηριότητα και όχι ως στοιχείο της επιχειρησιακής στρατηγικής</a:t>
            </a:r>
          </a:p>
        </p:txBody>
      </p:sp>
      <p:sp>
        <p:nvSpPr>
          <p:cNvPr id="79875" name="Rectangle 3"/>
          <p:cNvSpPr>
            <a:spLocks noGrp="1" noChangeArrowheads="1"/>
          </p:cNvSpPr>
          <p:nvPr>
            <p:ph sz="quarter" idx="1"/>
          </p:nvPr>
        </p:nvSpPr>
        <p:spPr>
          <a:xfrm>
            <a:off x="457200" y="2332038"/>
            <a:ext cx="7239000" cy="4221162"/>
          </a:xfrm>
        </p:spPr>
        <p:txBody>
          <a:bodyPr/>
          <a:lstStyle/>
          <a:p>
            <a:pPr>
              <a:lnSpc>
                <a:spcPct val="80000"/>
              </a:lnSpc>
            </a:pPr>
            <a:r>
              <a:rPr lang="el-GR" sz="2400" dirty="0" smtClean="0"/>
              <a:t>Ανυπαρξία κοινού </a:t>
            </a:r>
            <a:r>
              <a:rPr lang="el-GR" sz="2400" dirty="0" err="1" smtClean="0"/>
              <a:t>ορισµού</a:t>
            </a:r>
            <a:r>
              <a:rPr lang="el-GR" sz="2400" dirty="0" smtClean="0"/>
              <a:t> της Εταιρικής Κοινωνικής Ευθύνης από τις</a:t>
            </a:r>
            <a:r>
              <a:rPr lang="en-US" sz="2400" dirty="0" smtClean="0"/>
              <a:t> </a:t>
            </a:r>
            <a:r>
              <a:rPr lang="el-GR" sz="2400" dirty="0" smtClean="0"/>
              <a:t>επιχειρήσεις. </a:t>
            </a:r>
          </a:p>
          <a:p>
            <a:pPr>
              <a:lnSpc>
                <a:spcPct val="80000"/>
              </a:lnSpc>
            </a:pPr>
            <a:r>
              <a:rPr lang="el-GR" sz="2400" dirty="0" err="1" smtClean="0"/>
              <a:t>Αδυναµία</a:t>
            </a:r>
            <a:r>
              <a:rPr lang="el-GR" sz="2400" dirty="0" smtClean="0"/>
              <a:t> </a:t>
            </a:r>
            <a:r>
              <a:rPr lang="el-GR" sz="2400" dirty="0" err="1" smtClean="0"/>
              <a:t>καθορισµού</a:t>
            </a:r>
            <a:r>
              <a:rPr lang="el-GR" sz="2400" dirty="0" smtClean="0"/>
              <a:t> ενός µ</a:t>
            </a:r>
            <a:r>
              <a:rPr lang="el-GR" sz="2400" dirty="0" err="1" smtClean="0"/>
              <a:t>ικρού</a:t>
            </a:r>
            <a:r>
              <a:rPr lang="el-GR" sz="2400" dirty="0" smtClean="0"/>
              <a:t> </a:t>
            </a:r>
            <a:r>
              <a:rPr lang="el-GR" sz="2400" dirty="0" err="1" smtClean="0"/>
              <a:t>αριθµού</a:t>
            </a:r>
            <a:r>
              <a:rPr lang="el-GR" sz="2400" dirty="0" smtClean="0"/>
              <a:t> εύστοχων δεικτών για την πραγματοποίηση της αξιολόγησης. </a:t>
            </a:r>
          </a:p>
          <a:p>
            <a:pPr>
              <a:lnSpc>
                <a:spcPct val="80000"/>
              </a:lnSpc>
            </a:pPr>
            <a:r>
              <a:rPr lang="el-GR" sz="2400" dirty="0" smtClean="0"/>
              <a:t>Απουσία </a:t>
            </a:r>
            <a:r>
              <a:rPr lang="el-GR" sz="2400" dirty="0" err="1" smtClean="0"/>
              <a:t>επίσηµων</a:t>
            </a:r>
            <a:r>
              <a:rPr lang="el-GR" sz="2400" dirty="0" smtClean="0"/>
              <a:t> επιχειρησιακών διαδικασιών µε στόχο την επίτευξη συγκεκριμένων στόχων Εταιρικής Κοινωνικής Ευθύνης. </a:t>
            </a:r>
          </a:p>
          <a:p>
            <a:pPr>
              <a:lnSpc>
                <a:spcPct val="80000"/>
              </a:lnSpc>
            </a:pPr>
            <a:r>
              <a:rPr lang="el-GR" sz="2400" dirty="0" smtClean="0"/>
              <a:t>Απουσία </a:t>
            </a:r>
            <a:r>
              <a:rPr lang="el-GR" sz="2400" dirty="0" err="1" smtClean="0"/>
              <a:t>συστήµατος</a:t>
            </a:r>
            <a:r>
              <a:rPr lang="el-GR" sz="2400" dirty="0" smtClean="0"/>
              <a:t> εσωτερικού αλλά και εξωτερικού ελέγχου από </a:t>
            </a:r>
            <a:r>
              <a:rPr lang="el-GR" sz="2400" dirty="0" err="1" smtClean="0"/>
              <a:t>διαπιστευµένα</a:t>
            </a:r>
            <a:r>
              <a:rPr lang="el-GR" sz="2400" dirty="0" smtClean="0"/>
              <a:t> όργανα.</a:t>
            </a:r>
            <a:endParaRPr lang="en-US" sz="2400" dirty="0" smtClean="0"/>
          </a:p>
          <a:p>
            <a:pPr>
              <a:lnSpc>
                <a:spcPct val="80000"/>
              </a:lnSpc>
            </a:pPr>
            <a:r>
              <a:rPr lang="el-GR" sz="2400" dirty="0" smtClean="0"/>
              <a:t> Η απουσία </a:t>
            </a:r>
            <a:r>
              <a:rPr lang="el-GR" sz="2400" dirty="0" err="1" smtClean="0"/>
              <a:t>εξειδικευµένων</a:t>
            </a:r>
            <a:r>
              <a:rPr lang="el-GR" sz="2400" dirty="0" smtClean="0"/>
              <a:t> </a:t>
            </a:r>
            <a:r>
              <a:rPr lang="el-GR" sz="2400" dirty="0" err="1" smtClean="0"/>
              <a:t>Τµηµάτων</a:t>
            </a:r>
            <a:r>
              <a:rPr lang="el-GR" sz="2400" dirty="0" smtClean="0"/>
              <a:t> Εταιρικής Κοινωνικής Ευθύνης</a:t>
            </a:r>
          </a:p>
          <a:p>
            <a:pPr>
              <a:lnSpc>
                <a:spcPct val="80000"/>
              </a:lnSpc>
            </a:pPr>
            <a:endParaRPr lang="el-GR" sz="24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 Τίτλος"/>
          <p:cNvSpPr>
            <a:spLocks noGrp="1"/>
          </p:cNvSpPr>
          <p:nvPr>
            <p:ph type="title"/>
          </p:nvPr>
        </p:nvSpPr>
        <p:spPr>
          <a:xfrm>
            <a:off x="533400" y="685800"/>
            <a:ext cx="8229600" cy="1066800"/>
          </a:xfrm>
        </p:spPr>
        <p:txBody>
          <a:bodyPr/>
          <a:lstStyle/>
          <a:p>
            <a:r>
              <a:rPr lang="en-US" dirty="0" smtClean="0">
                <a:solidFill>
                  <a:schemeClr val="tx1"/>
                </a:solidFill>
              </a:rPr>
              <a:t>EKE </a:t>
            </a:r>
            <a:r>
              <a:rPr lang="el-GR" dirty="0" smtClean="0">
                <a:solidFill>
                  <a:schemeClr val="tx1"/>
                </a:solidFill>
              </a:rPr>
              <a:t>στην Ελλάδα</a:t>
            </a:r>
          </a:p>
        </p:txBody>
      </p:sp>
      <p:sp>
        <p:nvSpPr>
          <p:cNvPr id="4" name="3 - Θέση αριθμού διαφάνειας"/>
          <p:cNvSpPr>
            <a:spLocks noGrp="1"/>
          </p:cNvSpPr>
          <p:nvPr>
            <p:ph type="sldNum" sz="quarter" idx="12"/>
          </p:nvPr>
        </p:nvSpPr>
        <p:spPr/>
        <p:txBody>
          <a:bodyPr/>
          <a:lstStyle/>
          <a:p>
            <a:pPr>
              <a:defRPr/>
            </a:pPr>
            <a:r>
              <a:rPr lang="en-US" smtClean="0"/>
              <a:t>1-</a:t>
            </a:r>
            <a:fld id="{A995A81C-BFE1-4966-A7AE-088BB870A3D9}" type="slidenum">
              <a:rPr lang="en-US" smtClean="0"/>
              <a:pPr>
                <a:defRPr/>
              </a:pPr>
              <a:t>21</a:t>
            </a:fld>
            <a:endParaRPr lang="en-US"/>
          </a:p>
        </p:txBody>
      </p:sp>
      <p:sp>
        <p:nvSpPr>
          <p:cNvPr id="80899" name="2 - Θέση περιεχομένου"/>
          <p:cNvSpPr>
            <a:spLocks noGrp="1"/>
          </p:cNvSpPr>
          <p:nvPr>
            <p:ph sz="quarter" idx="1"/>
          </p:nvPr>
        </p:nvSpPr>
        <p:spPr>
          <a:xfrm>
            <a:off x="344743" y="2390536"/>
            <a:ext cx="8229600" cy="1636713"/>
          </a:xfrm>
        </p:spPr>
        <p:txBody>
          <a:bodyPr/>
          <a:lstStyle/>
          <a:p>
            <a:r>
              <a:rPr lang="en-US" dirty="0"/>
              <a:t>https://csrhellas.org/orama-apostoli/</a:t>
            </a:r>
            <a:endParaRPr lang="el-GR" dirty="0" smtClean="0"/>
          </a:p>
        </p:txBody>
      </p:sp>
      <p:pic>
        <p:nvPicPr>
          <p:cNvPr id="2" name="Εικόνα 1"/>
          <p:cNvPicPr>
            <a:picLocks noChangeAspect="1"/>
          </p:cNvPicPr>
          <p:nvPr/>
        </p:nvPicPr>
        <p:blipFill>
          <a:blip r:embed="rId2"/>
          <a:stretch>
            <a:fillRect/>
          </a:stretch>
        </p:blipFill>
        <p:spPr>
          <a:xfrm>
            <a:off x="533400" y="3208893"/>
            <a:ext cx="5715000" cy="301064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sz="quarter" idx="1"/>
          </p:nvPr>
        </p:nvPicPr>
        <p:blipFill>
          <a:blip r:embed="rId2"/>
          <a:stretch>
            <a:fillRect/>
          </a:stretch>
        </p:blipFill>
        <p:spPr>
          <a:xfrm>
            <a:off x="827584" y="836712"/>
            <a:ext cx="7859996" cy="5365576"/>
          </a:xfrm>
          <a:prstGeom prst="rect">
            <a:avLst/>
          </a:prstGeom>
        </p:spPr>
      </p:pic>
    </p:spTree>
    <p:extLst>
      <p:ext uri="{BB962C8B-B14F-4D97-AF65-F5344CB8AC3E}">
        <p14:creationId xmlns:p14="http://schemas.microsoft.com/office/powerpoint/2010/main" val="557957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
            </a:r>
            <a:br>
              <a:rPr lang="el-GR" dirty="0"/>
            </a:br>
            <a:r>
              <a:rPr lang="el-GR" b="1" dirty="0"/>
              <a:t>Σύνδεση </a:t>
            </a:r>
            <a:r>
              <a:rPr lang="en-US" b="1" dirty="0"/>
              <a:t>CSR </a:t>
            </a:r>
            <a:r>
              <a:rPr lang="el-GR" b="1" dirty="0"/>
              <a:t>με </a:t>
            </a:r>
            <a:r>
              <a:rPr lang="en-US" b="1" dirty="0"/>
              <a:t>SDGs</a:t>
            </a:r>
            <a:endParaRPr lang="el-GR" dirty="0"/>
          </a:p>
        </p:txBody>
      </p:sp>
      <p:pic>
        <p:nvPicPr>
          <p:cNvPr id="4" name="Θέση περιεχομένου 3"/>
          <p:cNvPicPr>
            <a:picLocks noGrp="1" noChangeAspect="1"/>
          </p:cNvPicPr>
          <p:nvPr>
            <p:ph sz="quarter" idx="1"/>
          </p:nvPr>
        </p:nvPicPr>
        <p:blipFill>
          <a:blip r:embed="rId2"/>
          <a:stretch>
            <a:fillRect/>
          </a:stretch>
        </p:blipFill>
        <p:spPr>
          <a:xfrm>
            <a:off x="943898" y="1556792"/>
            <a:ext cx="7742902" cy="5112568"/>
          </a:xfrm>
          <a:prstGeom prst="rect">
            <a:avLst/>
          </a:prstGeom>
        </p:spPr>
      </p:pic>
    </p:spTree>
    <p:extLst>
      <p:ext uri="{BB962C8B-B14F-4D97-AF65-F5344CB8AC3E}">
        <p14:creationId xmlns:p14="http://schemas.microsoft.com/office/powerpoint/2010/main" val="3214127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Πιστοποίηση </a:t>
            </a:r>
            <a:r>
              <a:rPr lang="en-US" dirty="0" smtClean="0"/>
              <a:t>ETHOS</a:t>
            </a:r>
            <a:endParaRPr lang="el-GR" dirty="0"/>
          </a:p>
        </p:txBody>
      </p:sp>
      <p:sp>
        <p:nvSpPr>
          <p:cNvPr id="3" name="Θέση περιεχομένου 2"/>
          <p:cNvSpPr>
            <a:spLocks noGrp="1"/>
          </p:cNvSpPr>
          <p:nvPr>
            <p:ph sz="quarter" idx="1"/>
          </p:nvPr>
        </p:nvSpPr>
        <p:spPr>
          <a:xfrm>
            <a:off x="395536" y="1916832"/>
            <a:ext cx="6624736" cy="4572000"/>
          </a:xfrm>
        </p:spPr>
        <p:txBody>
          <a:bodyPr>
            <a:normAutofit/>
          </a:bodyPr>
          <a:lstStyle/>
          <a:p>
            <a:r>
              <a:rPr lang="el-GR" dirty="0"/>
              <a:t>Το </a:t>
            </a:r>
            <a:r>
              <a:rPr lang="el-GR" b="1" dirty="0"/>
              <a:t>ETHOS</a:t>
            </a:r>
            <a:r>
              <a:rPr lang="el-GR" dirty="0"/>
              <a:t> είναι μια πρωτοβουλία σύμπραξης μεταξύ CSR HELLAS και της εταιρείας μέλους EUROCERT για τη δημιουργία ενός </a:t>
            </a:r>
            <a:r>
              <a:rPr lang="el-GR" b="1" dirty="0"/>
              <a:t>ολοκληρωμένου </a:t>
            </a:r>
            <a:r>
              <a:rPr lang="el-GR" b="1" dirty="0" smtClean="0"/>
              <a:t>συστήματος</a:t>
            </a:r>
            <a:r>
              <a:rPr lang="en-US" b="1" dirty="0" smtClean="0"/>
              <a:t> </a:t>
            </a:r>
            <a:r>
              <a:rPr lang="el-GR" b="1" dirty="0" smtClean="0"/>
              <a:t>διαχείρισης</a:t>
            </a:r>
            <a:r>
              <a:rPr lang="el-GR" dirty="0"/>
              <a:t> επιχειρησιακών παραμέτρων, που σχετίζονται με την άσκηση της επιχειρηματικότητας στο σύγχρονο περιβάλλον με </a:t>
            </a:r>
            <a:r>
              <a:rPr lang="el-GR" b="1" dirty="0"/>
              <a:t>κεντρικό άξονα την εταιρική υπευθυνότητα</a:t>
            </a:r>
            <a:r>
              <a:rPr lang="el-GR" dirty="0"/>
              <a:t>.</a:t>
            </a:r>
          </a:p>
        </p:txBody>
      </p:sp>
      <p:pic>
        <p:nvPicPr>
          <p:cNvPr id="4" name="Εικόνα 3"/>
          <p:cNvPicPr>
            <a:picLocks noChangeAspect="1"/>
          </p:cNvPicPr>
          <p:nvPr/>
        </p:nvPicPr>
        <p:blipFill>
          <a:blip r:embed="rId2"/>
          <a:stretch>
            <a:fillRect/>
          </a:stretch>
        </p:blipFill>
        <p:spPr>
          <a:xfrm>
            <a:off x="6275446" y="476672"/>
            <a:ext cx="2388543" cy="2228850"/>
          </a:xfrm>
          <a:prstGeom prst="rect">
            <a:avLst/>
          </a:prstGeom>
        </p:spPr>
      </p:pic>
    </p:spTree>
    <p:extLst>
      <p:ext uri="{BB962C8B-B14F-4D97-AF65-F5344CB8AC3E}">
        <p14:creationId xmlns:p14="http://schemas.microsoft.com/office/powerpoint/2010/main" val="3817693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395536" y="836712"/>
            <a:ext cx="8424936" cy="5616624"/>
          </a:xfrm>
        </p:spPr>
        <p:txBody>
          <a:bodyPr>
            <a:normAutofit fontScale="70000" lnSpcReduction="20000"/>
          </a:bodyPr>
          <a:lstStyle/>
          <a:p>
            <a:pPr marL="0" indent="0">
              <a:buNone/>
            </a:pPr>
            <a:r>
              <a:rPr lang="el-GR" dirty="0"/>
              <a:t>Είναι το </a:t>
            </a:r>
            <a:r>
              <a:rPr lang="el-GR" b="1" dirty="0"/>
              <a:t>πρώτο ελληνικό πρότυπο</a:t>
            </a:r>
            <a:r>
              <a:rPr lang="el-GR" dirty="0"/>
              <a:t> που καλύπτει ένα ευρύ φάσμα επιχειρηματικών παραμέτρων που σχετίζονται με τη συμμόρφωση της εξεταζόμενης εταιρείας με το εκάστοτε ισχύον ρυθμιστικό πλαίσιο, τη διακυβέρνηση, την οικονομική βιωσιμότητα, καθώς και τη διαχείριση του αντικτύπου της επιχειρηματικής δραστηριότητας στην κοινωνία και το περιβάλλον</a:t>
            </a:r>
            <a:r>
              <a:rPr lang="el-GR" dirty="0" smtClean="0"/>
              <a:t>.</a:t>
            </a:r>
            <a:endParaRPr lang="en-US" dirty="0" smtClean="0"/>
          </a:p>
          <a:p>
            <a:endParaRPr lang="en-US" dirty="0"/>
          </a:p>
          <a:p>
            <a:pPr marL="0" indent="0">
              <a:buNone/>
            </a:pPr>
            <a:r>
              <a:rPr lang="el-GR" dirty="0" smtClean="0"/>
              <a:t>Ταυτόχρονα</a:t>
            </a:r>
            <a:r>
              <a:rPr lang="el-GR" dirty="0"/>
              <a:t> </a:t>
            </a:r>
            <a:r>
              <a:rPr lang="el-GR" b="1" dirty="0"/>
              <a:t>σε διεθνές επίπεδο είναι το πρώτο πρότυπο διαχείρισης της εταιρικής υπευθυνότητας που, μέσω ανεξάρτητου ελέγχου, μπορεί να οδηγήσει στην απόδοση σήματος</a:t>
            </a:r>
            <a:r>
              <a:rPr lang="el-GR" dirty="0"/>
              <a:t> με τρία επίπεδα διαβάθμισης, ανάλογα με το επίπεδο της τελικής βαθμολογίας, που συγκεντρώνει η εξεταζόμενη επιχείρηση :</a:t>
            </a:r>
          </a:p>
          <a:p>
            <a:pPr lvl="1"/>
            <a:r>
              <a:rPr lang="el-GR" dirty="0" err="1"/>
              <a:t>Ethos</a:t>
            </a:r>
            <a:r>
              <a:rPr lang="el-GR" dirty="0"/>
              <a:t> Silver, για βαθμολογία&gt; 60%</a:t>
            </a:r>
          </a:p>
          <a:p>
            <a:pPr lvl="1"/>
            <a:r>
              <a:rPr lang="el-GR" dirty="0" err="1"/>
              <a:t>Ethos</a:t>
            </a:r>
            <a:r>
              <a:rPr lang="el-GR" dirty="0"/>
              <a:t> </a:t>
            </a:r>
            <a:r>
              <a:rPr lang="el-GR" dirty="0" err="1"/>
              <a:t>Gold</a:t>
            </a:r>
            <a:r>
              <a:rPr lang="el-GR" dirty="0"/>
              <a:t> για βαθμολογία &gt;75% και</a:t>
            </a:r>
          </a:p>
          <a:p>
            <a:pPr lvl="1"/>
            <a:r>
              <a:rPr lang="el-GR" dirty="0" err="1"/>
              <a:t>Ethos</a:t>
            </a:r>
            <a:r>
              <a:rPr lang="el-GR" dirty="0"/>
              <a:t> </a:t>
            </a:r>
            <a:r>
              <a:rPr lang="el-GR" dirty="0" err="1"/>
              <a:t>Platinum</a:t>
            </a:r>
            <a:r>
              <a:rPr lang="el-GR" dirty="0"/>
              <a:t> για βαθμολογία&gt;90</a:t>
            </a:r>
            <a:r>
              <a:rPr lang="el-GR" dirty="0" smtClean="0"/>
              <a:t>%.</a:t>
            </a:r>
            <a:endParaRPr lang="en-US" dirty="0" smtClean="0"/>
          </a:p>
          <a:p>
            <a:endParaRPr lang="el-GR" dirty="0"/>
          </a:p>
          <a:p>
            <a:pPr marL="0" indent="0">
              <a:buNone/>
            </a:pPr>
            <a:r>
              <a:rPr lang="el-GR" dirty="0"/>
              <a:t>Εκτός της διασφάλισης, το </a:t>
            </a:r>
            <a:r>
              <a:rPr lang="el-GR" b="1" dirty="0"/>
              <a:t>ETHOS</a:t>
            </a:r>
            <a:r>
              <a:rPr lang="el-GR" dirty="0"/>
              <a:t> μπορεί να λειτουργήσει και ως αυτοτελές σύστημα εταιρικής διοίκησης με επίκεντρο την Εταιρική Κοινωνική Ευθύνης αλλά και</a:t>
            </a:r>
            <a:r>
              <a:rPr lang="el-GR" b="1" dirty="0"/>
              <a:t> ως σύστημα </a:t>
            </a:r>
            <a:r>
              <a:rPr lang="el-GR" b="1" dirty="0" err="1"/>
              <a:t>αυτοαξιολόγησης</a:t>
            </a:r>
            <a:r>
              <a:rPr lang="el-GR" dirty="0"/>
              <a:t> πλήθους διοικητικών, διαχειριστικών και λειτουργικών παραμέτρων, που ολοένα και περισσότερο, ζητούνται από τα ενδιαφερόμενα μέρη, όπως πελάτες, συνεργάτες, προμηθευτές, Πολιτεία, εργαζόμενοι, τοπική κοινότητα, ευρύτερη κοινωνία.</a:t>
            </a:r>
          </a:p>
        </p:txBody>
      </p:sp>
    </p:spTree>
    <p:extLst>
      <p:ext uri="{BB962C8B-B14F-4D97-AF65-F5344CB8AC3E}">
        <p14:creationId xmlns:p14="http://schemas.microsoft.com/office/powerpoint/2010/main" val="1209635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87796" y="836712"/>
            <a:ext cx="7772400" cy="1143000"/>
          </a:xfrm>
        </p:spPr>
        <p:txBody>
          <a:bodyPr>
            <a:noAutofit/>
          </a:bodyPr>
          <a:lstStyle/>
          <a:p>
            <a:r>
              <a:rPr lang="el-GR" sz="2800" b="1" dirty="0"/>
              <a:t>Σύστημα Διάγνωσης και Διαχείρισης της Εταιρικής Υπευθυνότητας </a:t>
            </a:r>
            <a:r>
              <a:rPr lang="el-GR" sz="2800" dirty="0"/>
              <a:t>(</a:t>
            </a:r>
            <a:r>
              <a:rPr lang="en-US" sz="2800" b="1" dirty="0"/>
              <a:t>Maturity Integration Assessment – </a:t>
            </a:r>
            <a:r>
              <a:rPr lang="el-GR" sz="2800" b="1" dirty="0"/>
              <a:t>ΜΙΑ</a:t>
            </a:r>
            <a:r>
              <a:rPr lang="el-GR" sz="2800" dirty="0"/>
              <a:t>)</a:t>
            </a:r>
          </a:p>
        </p:txBody>
      </p:sp>
      <p:sp>
        <p:nvSpPr>
          <p:cNvPr id="3" name="Θέση περιεχομένου 2"/>
          <p:cNvSpPr>
            <a:spLocks noGrp="1"/>
          </p:cNvSpPr>
          <p:nvPr>
            <p:ph sz="quarter" idx="1"/>
          </p:nvPr>
        </p:nvSpPr>
        <p:spPr>
          <a:xfrm>
            <a:off x="899592" y="2708920"/>
            <a:ext cx="7772400" cy="3600400"/>
          </a:xfrm>
        </p:spPr>
        <p:txBody>
          <a:bodyPr>
            <a:normAutofit fontScale="77500" lnSpcReduction="20000"/>
          </a:bodyPr>
          <a:lstStyle/>
          <a:p>
            <a:pPr marL="0" indent="0">
              <a:buNone/>
            </a:pPr>
            <a:r>
              <a:rPr lang="el-GR" dirty="0" smtClean="0"/>
              <a:t>‘</a:t>
            </a:r>
            <a:r>
              <a:rPr lang="el-GR" dirty="0" err="1" smtClean="0"/>
              <a:t>Εχει</a:t>
            </a:r>
            <a:r>
              <a:rPr lang="el-GR" dirty="0" smtClean="0"/>
              <a:t> </a:t>
            </a:r>
            <a:r>
              <a:rPr lang="el-GR" dirty="0"/>
              <a:t>εφαρμοστεί σε πλήθος εταιρειών μελών του </a:t>
            </a:r>
            <a:r>
              <a:rPr lang="en-US" dirty="0"/>
              <a:t>CSR Europe </a:t>
            </a:r>
            <a:r>
              <a:rPr lang="el-GR" dirty="0"/>
              <a:t>όπως </a:t>
            </a:r>
            <a:r>
              <a:rPr lang="en-US" dirty="0"/>
              <a:t>Enel, Solvay, Canon, Danone, Toyota, Bridgestone, </a:t>
            </a:r>
            <a:r>
              <a:rPr lang="en-US" dirty="0" err="1"/>
              <a:t>StateStreet</a:t>
            </a:r>
            <a:r>
              <a:rPr lang="en-US" dirty="0"/>
              <a:t>, Michelin, </a:t>
            </a:r>
            <a:r>
              <a:rPr lang="en-US" dirty="0" err="1"/>
              <a:t>Unipol</a:t>
            </a:r>
            <a:r>
              <a:rPr lang="en-US" dirty="0"/>
              <a:t>, </a:t>
            </a:r>
            <a:r>
              <a:rPr lang="el-GR" dirty="0"/>
              <a:t>ΤΙΤΑΝ κ.α., και πλέον προσφέρεται και στην Ελλάδα από το </a:t>
            </a:r>
            <a:r>
              <a:rPr lang="en-US" dirty="0"/>
              <a:t>CSR HELLAS, </a:t>
            </a:r>
            <a:r>
              <a:rPr lang="el-GR" dirty="0"/>
              <a:t>ως μια νέα υπηρεσία</a:t>
            </a:r>
            <a:r>
              <a:rPr lang="el-GR" dirty="0" smtClean="0"/>
              <a:t>.</a:t>
            </a:r>
          </a:p>
          <a:p>
            <a:pPr marL="0" indent="0">
              <a:buNone/>
            </a:pPr>
            <a:endParaRPr lang="el-GR" dirty="0" smtClean="0"/>
          </a:p>
          <a:p>
            <a:pPr marL="0" indent="0">
              <a:buNone/>
            </a:pPr>
            <a:r>
              <a:rPr lang="el-GR" b="1" dirty="0"/>
              <a:t>Στόχος του Συστήματος ΜΙΑ</a:t>
            </a:r>
            <a:r>
              <a:rPr lang="el-GR" dirty="0"/>
              <a:t> είναι </a:t>
            </a:r>
            <a:r>
              <a:rPr lang="el-GR" b="1" dirty="0"/>
              <a:t>να υποστηρίξει τις ελληνικές επιχειρήσεις στην ανταπόκρισή τους στις νέες απαιτήσεις</a:t>
            </a:r>
            <a:r>
              <a:rPr lang="el-GR" dirty="0"/>
              <a:t> της Οδηγίας 2014/95/ΕΕ για τη δημοσιοποίηση μη-χρηματοοικονομικών πληροφοριών και πληροφοριών για τη διαφορετικότητα, η οποία έχει πλέον ενσωματωθεί στην ελληνική έννομη τάξη μέσω του Ν.4403/2016 και της ερμηνευτικής εγκυκλίου Νο.62784/06-06-2017 που ακολούθησε, διευρύνοντας σημαντικά το πεδίο εφαρμογής σε σχέση με την πρόβλεψη της Οδηγίας.</a:t>
            </a:r>
          </a:p>
        </p:txBody>
      </p:sp>
    </p:spTree>
    <p:extLst>
      <p:ext uri="{BB962C8B-B14F-4D97-AF65-F5344CB8AC3E}">
        <p14:creationId xmlns:p14="http://schemas.microsoft.com/office/powerpoint/2010/main" val="569498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914400" y="1052736"/>
            <a:ext cx="7772400" cy="5400600"/>
          </a:xfrm>
        </p:spPr>
        <p:txBody>
          <a:bodyPr>
            <a:normAutofit fontScale="62500" lnSpcReduction="20000"/>
          </a:bodyPr>
          <a:lstStyle/>
          <a:p>
            <a:r>
              <a:rPr lang="el-GR" dirty="0"/>
              <a:t>Το </a:t>
            </a:r>
            <a:r>
              <a:rPr lang="el-GR" b="1" dirty="0"/>
              <a:t>Σύστημα ΜΙΑ</a:t>
            </a:r>
            <a:r>
              <a:rPr lang="el-GR" dirty="0"/>
              <a:t> προσφέρει στις επιχειρήσεις τη δυνατότητα διαχείρισης της εταιρικής τους υπευθυνότητας σε όλο το εύρος εφαρμογής της, μέσω της </a:t>
            </a:r>
            <a:r>
              <a:rPr lang="el-GR" b="1" dirty="0"/>
              <a:t>αποτύπωσης του επιπέδου ενσωμάτωσης και ωριμότητας</a:t>
            </a:r>
            <a:r>
              <a:rPr lang="el-GR" dirty="0"/>
              <a:t> σε πλήθος περιοχών όπως</a:t>
            </a:r>
            <a:r>
              <a:rPr lang="el-GR" dirty="0" smtClean="0"/>
              <a:t>:</a:t>
            </a:r>
          </a:p>
          <a:p>
            <a:endParaRPr lang="el-GR" dirty="0"/>
          </a:p>
          <a:p>
            <a:r>
              <a:rPr lang="el-GR" dirty="0"/>
              <a:t>Διαφορετικότητα,</a:t>
            </a:r>
          </a:p>
          <a:p>
            <a:r>
              <a:rPr lang="el-GR" dirty="0"/>
              <a:t>Προμηθευτική αλυσίδα,</a:t>
            </a:r>
          </a:p>
          <a:p>
            <a:r>
              <a:rPr lang="el-GR" dirty="0"/>
              <a:t>Υγεία &amp; Ασφάλεια,</a:t>
            </a:r>
          </a:p>
          <a:p>
            <a:r>
              <a:rPr lang="el-GR" dirty="0"/>
              <a:t>Εκπαίδευση &amp; Κατάρτιση,</a:t>
            </a:r>
          </a:p>
          <a:p>
            <a:r>
              <a:rPr lang="el-GR" dirty="0"/>
              <a:t>Προϊόντα και Κύκλος Ζωής,</a:t>
            </a:r>
          </a:p>
          <a:p>
            <a:r>
              <a:rPr lang="el-GR" dirty="0"/>
              <a:t>Διαχείριση πελατών,</a:t>
            </a:r>
          </a:p>
          <a:p>
            <a:r>
              <a:rPr lang="el-GR" dirty="0"/>
              <a:t>Εργαζόμενοι και Εργασιακές σχέσεις,</a:t>
            </a:r>
          </a:p>
          <a:p>
            <a:r>
              <a:rPr lang="el-GR" dirty="0"/>
              <a:t>Ανθρώπινα δικαιώματα,</a:t>
            </a:r>
          </a:p>
          <a:p>
            <a:r>
              <a:rPr lang="el-GR" dirty="0"/>
              <a:t>Σχέσεις με τις τοπικές κοινότητες,</a:t>
            </a:r>
          </a:p>
          <a:p>
            <a:r>
              <a:rPr lang="el-GR" dirty="0"/>
              <a:t>Κλιματική αλλαγή,</a:t>
            </a:r>
          </a:p>
          <a:p>
            <a:r>
              <a:rPr lang="el-GR" dirty="0"/>
              <a:t>Διαχείριση νερού,</a:t>
            </a:r>
          </a:p>
          <a:p>
            <a:r>
              <a:rPr lang="el-GR" dirty="0"/>
              <a:t>Αξιοποίηση πόρων,</a:t>
            </a:r>
          </a:p>
          <a:p>
            <a:r>
              <a:rPr lang="el-GR" dirty="0"/>
              <a:t>Διαχείριση αποβλήτων,</a:t>
            </a:r>
          </a:p>
          <a:p>
            <a:r>
              <a:rPr lang="el-GR" dirty="0"/>
              <a:t>Ακεραιότητα.</a:t>
            </a:r>
          </a:p>
          <a:p>
            <a:endParaRPr lang="el-GR" dirty="0"/>
          </a:p>
        </p:txBody>
      </p:sp>
    </p:spTree>
    <p:extLst>
      <p:ext uri="{BB962C8B-B14F-4D97-AF65-F5344CB8AC3E}">
        <p14:creationId xmlns:p14="http://schemas.microsoft.com/office/powerpoint/2010/main" val="2489209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914400" y="1124744"/>
            <a:ext cx="7772400" cy="5184576"/>
          </a:xfrm>
        </p:spPr>
        <p:txBody>
          <a:bodyPr>
            <a:normAutofit fontScale="85000" lnSpcReduction="20000"/>
          </a:bodyPr>
          <a:lstStyle/>
          <a:p>
            <a:r>
              <a:rPr lang="el-GR" dirty="0"/>
              <a:t>Η </a:t>
            </a:r>
            <a:r>
              <a:rPr lang="el-GR" b="1" dirty="0"/>
              <a:t>τελική περιεκτική έκθεση</a:t>
            </a:r>
            <a:r>
              <a:rPr lang="el-GR" dirty="0"/>
              <a:t> </a:t>
            </a:r>
            <a:r>
              <a:rPr lang="el-GR" b="1" dirty="0"/>
              <a:t>αποτύπωσης</a:t>
            </a:r>
            <a:r>
              <a:rPr lang="el-GR" dirty="0"/>
              <a:t> που παραλαμβάνει η συμμετέχουσα επιχείρηση περιλαμβάνει τόσο ποσοτικά όσο και ποιοτικά στοιχεία.</a:t>
            </a:r>
            <a:r>
              <a:rPr lang="el-GR" b="1" dirty="0"/>
              <a:t> </a:t>
            </a:r>
            <a:endParaRPr lang="el-GR" b="1" dirty="0" smtClean="0"/>
          </a:p>
          <a:p>
            <a:endParaRPr lang="el-GR" b="1" dirty="0"/>
          </a:p>
          <a:p>
            <a:r>
              <a:rPr lang="el-GR" b="1" dirty="0" smtClean="0"/>
              <a:t>Τα </a:t>
            </a:r>
            <a:r>
              <a:rPr lang="el-GR" b="1" dirty="0"/>
              <a:t>ποσοτικά στοιχεία παρουσιάζονται μέσω διαγραμμάτων</a:t>
            </a:r>
            <a:r>
              <a:rPr lang="el-GR" dirty="0"/>
              <a:t> που εμφανίζουν την </a:t>
            </a:r>
            <a:r>
              <a:rPr lang="el-GR" b="1" dirty="0"/>
              <a:t>εταιρική επίδοση σε σύγκριση με εκείνη του μέσου όρου</a:t>
            </a:r>
            <a:r>
              <a:rPr lang="el-GR" dirty="0"/>
              <a:t> όσων επιχειρήσεων εφαρμόζουν το εργαλείο, καθώς και </a:t>
            </a:r>
            <a:r>
              <a:rPr lang="el-GR" b="1" dirty="0"/>
              <a:t>σε σύγκριση με την καλύτερη επίδοση</a:t>
            </a:r>
            <a:r>
              <a:rPr lang="el-GR" dirty="0"/>
              <a:t> ανά εξεταζόμενο θέμα. </a:t>
            </a:r>
            <a:endParaRPr lang="el-GR" dirty="0" smtClean="0"/>
          </a:p>
          <a:p>
            <a:endParaRPr lang="el-GR" b="1" dirty="0"/>
          </a:p>
          <a:p>
            <a:r>
              <a:rPr lang="el-GR" b="1" dirty="0" smtClean="0"/>
              <a:t>Τα </a:t>
            </a:r>
            <a:r>
              <a:rPr lang="el-GR" b="1" dirty="0"/>
              <a:t>ποιοτικά στοιχεία περιλαμβάνουν αποτύπωση της υφιστάμενης κατάστασης, καθώς και προτάσεις βελτίωσης</a:t>
            </a:r>
            <a:r>
              <a:rPr lang="el-GR" dirty="0"/>
              <a:t> ανά εξεταζόμενο θέμα σε συνάρτηση με τα ουσιώδη ζητήματα, τις επιχειρηματικές και κλαδικές προτεραιότητες αλλά και τις γενικότερες τάσεις και εξελίξεις.</a:t>
            </a:r>
          </a:p>
        </p:txBody>
      </p:sp>
    </p:spTree>
    <p:extLst>
      <p:ext uri="{BB962C8B-B14F-4D97-AF65-F5344CB8AC3E}">
        <p14:creationId xmlns:p14="http://schemas.microsoft.com/office/powerpoint/2010/main" val="2392709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 Τίτλος"/>
          <p:cNvSpPr>
            <a:spLocks noGrp="1"/>
          </p:cNvSpPr>
          <p:nvPr>
            <p:ph type="title"/>
          </p:nvPr>
        </p:nvSpPr>
        <p:spPr>
          <a:xfrm>
            <a:off x="533400" y="685800"/>
            <a:ext cx="8229600" cy="1066800"/>
          </a:xfrm>
        </p:spPr>
        <p:txBody>
          <a:bodyPr/>
          <a:lstStyle/>
          <a:p>
            <a:r>
              <a:rPr lang="en-US" altLang="el-GR" smtClean="0">
                <a:solidFill>
                  <a:schemeClr val="tx1"/>
                </a:solidFill>
              </a:rPr>
              <a:t>EKE </a:t>
            </a:r>
            <a:r>
              <a:rPr lang="el-GR" altLang="el-GR" smtClean="0">
                <a:solidFill>
                  <a:schemeClr val="tx1"/>
                </a:solidFill>
              </a:rPr>
              <a:t>στο Δημόσιο</a:t>
            </a:r>
          </a:p>
        </p:txBody>
      </p:sp>
      <p:sp>
        <p:nvSpPr>
          <p:cNvPr id="70659" name="2 - Θέση περιεχομένου"/>
          <p:cNvSpPr>
            <a:spLocks noGrp="1"/>
          </p:cNvSpPr>
          <p:nvPr>
            <p:ph idx="1"/>
          </p:nvPr>
        </p:nvSpPr>
        <p:spPr>
          <a:xfrm>
            <a:off x="381000" y="2743200"/>
            <a:ext cx="8229600" cy="1636713"/>
          </a:xfrm>
        </p:spPr>
        <p:txBody>
          <a:bodyPr/>
          <a:lstStyle/>
          <a:p>
            <a:r>
              <a:rPr lang="en-US" altLang="el-GR" smtClean="0"/>
              <a:t>http://documents.worldbank.org/curated/en/284431468340215496/pdf/346550CSR1CSR1interior.pdf</a:t>
            </a:r>
            <a:endParaRPr lang="el-GR" altLang="el-GR" smtClean="0"/>
          </a:p>
        </p:txBody>
      </p:sp>
      <p:sp>
        <p:nvSpPr>
          <p:cNvPr id="4" name="3 - Θέση αριθμού διαφάνειας"/>
          <p:cNvSpPr>
            <a:spLocks noGrp="1"/>
          </p:cNvSpPr>
          <p:nvPr>
            <p:ph type="sldNum" sz="quarter" idx="12"/>
          </p:nvPr>
        </p:nvSpPr>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l-GR" sz="1800">
                <a:solidFill>
                  <a:srgbClr val="FFFFFF"/>
                </a:solidFill>
              </a:rPr>
              <a:t>1-</a:t>
            </a:r>
            <a:fld id="{C1C3F05F-CA90-45F2-9139-C7FBDE03E4E8}" type="slidenum">
              <a:rPr lang="en-US" altLang="el-GR" sz="1800">
                <a:solidFill>
                  <a:srgbClr val="FFFFFF"/>
                </a:solidFill>
              </a:rPr>
              <a:pPr eaLnBrk="1" hangingPunct="1"/>
              <a:t>29</a:t>
            </a:fld>
            <a:endParaRPr lang="en-US" altLang="el-GR" sz="1800">
              <a:solidFill>
                <a:srgbClr val="FFFFFF"/>
              </a:solidFill>
            </a:endParaRPr>
          </a:p>
        </p:txBody>
      </p:sp>
    </p:spTree>
    <p:extLst>
      <p:ext uri="{BB962C8B-B14F-4D97-AF65-F5344CB8AC3E}">
        <p14:creationId xmlns:p14="http://schemas.microsoft.com/office/powerpoint/2010/main" val="3305320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457200"/>
            <a:ext cx="8229600" cy="1143000"/>
          </a:xfrm>
        </p:spPr>
        <p:txBody>
          <a:bodyPr/>
          <a:lstStyle/>
          <a:p>
            <a:r>
              <a:rPr lang="el-GR" smtClean="0"/>
              <a:t>Εταιρική κοινωνική ευθύνη</a:t>
            </a:r>
          </a:p>
        </p:txBody>
      </p:sp>
      <p:sp>
        <p:nvSpPr>
          <p:cNvPr id="62467" name="Rectangle 3"/>
          <p:cNvSpPr>
            <a:spLocks noGrp="1" noChangeArrowheads="1"/>
          </p:cNvSpPr>
          <p:nvPr>
            <p:ph sz="quarter" idx="1"/>
          </p:nvPr>
        </p:nvSpPr>
        <p:spPr/>
        <p:txBody>
          <a:bodyPr/>
          <a:lstStyle/>
          <a:p>
            <a:pPr>
              <a:buFontTx/>
              <a:buNone/>
            </a:pPr>
            <a:r>
              <a:rPr lang="el-GR" dirty="0" smtClean="0"/>
              <a:t>		</a:t>
            </a:r>
          </a:p>
          <a:p>
            <a:pPr>
              <a:buFontTx/>
              <a:buNone/>
            </a:pPr>
            <a:r>
              <a:rPr lang="el-GR" b="1" dirty="0" smtClean="0"/>
              <a:t>	Ο όρος Εταιρική κοινωνική ευθύνη</a:t>
            </a:r>
            <a:r>
              <a:rPr lang="el-GR" dirty="0" smtClean="0"/>
              <a:t> </a:t>
            </a:r>
            <a:r>
              <a:rPr lang="el-GR" b="1" dirty="0" smtClean="0"/>
              <a:t>αναφέρεται στις ενέργειες των οργανισμών που αποσκοπούν να συμβάλουν στην αντιμετώπιση περιβαλλοντικών και κοινωνικών ζητημάτων της κοινωνίας που ζουν.</a:t>
            </a:r>
          </a:p>
          <a:p>
            <a:pPr>
              <a:buFontTx/>
              <a:buNone/>
            </a:pPr>
            <a:endParaRPr lang="el-GR"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2 - Θέση περιεχομένου"/>
          <p:cNvSpPr>
            <a:spLocks noGrp="1"/>
          </p:cNvSpPr>
          <p:nvPr>
            <p:ph idx="1"/>
          </p:nvPr>
        </p:nvSpPr>
        <p:spPr/>
        <p:txBody>
          <a:bodyPr/>
          <a:lstStyle/>
          <a:p>
            <a:r>
              <a:rPr lang="en-US" altLang="el-GR" smtClean="0"/>
              <a:t>This report classifies public sector engagement along two axes. </a:t>
            </a:r>
            <a:endParaRPr lang="el-GR" altLang="el-GR" smtClean="0"/>
          </a:p>
          <a:p>
            <a:endParaRPr lang="el-GR" altLang="el-GR" smtClean="0"/>
          </a:p>
          <a:p>
            <a:r>
              <a:rPr lang="en-US" altLang="el-GR" smtClean="0"/>
              <a:t>First are four key public sector roles: </a:t>
            </a:r>
            <a:endParaRPr lang="el-GR" altLang="el-GR" smtClean="0"/>
          </a:p>
          <a:p>
            <a:r>
              <a:rPr lang="en-US" altLang="el-GR" smtClean="0"/>
              <a:t>• Mandating </a:t>
            </a:r>
            <a:endParaRPr lang="el-GR" altLang="el-GR" smtClean="0"/>
          </a:p>
          <a:p>
            <a:r>
              <a:rPr lang="en-US" altLang="el-GR" smtClean="0"/>
              <a:t>• Facilitating </a:t>
            </a:r>
            <a:endParaRPr lang="el-GR" altLang="el-GR" smtClean="0"/>
          </a:p>
          <a:p>
            <a:r>
              <a:rPr lang="en-US" altLang="el-GR" smtClean="0"/>
              <a:t>• Partnering </a:t>
            </a:r>
            <a:endParaRPr lang="el-GR" altLang="el-GR" smtClean="0"/>
          </a:p>
          <a:p>
            <a:r>
              <a:rPr lang="en-US" altLang="el-GR" smtClean="0"/>
              <a:t>• Endorsing</a:t>
            </a:r>
            <a:endParaRPr lang="el-GR" altLang="el-GR" smtClean="0"/>
          </a:p>
        </p:txBody>
      </p:sp>
      <p:sp>
        <p:nvSpPr>
          <p:cNvPr id="4" name="3 - Θέση αριθμού διαφάνειας"/>
          <p:cNvSpPr>
            <a:spLocks noGrp="1"/>
          </p:cNvSpPr>
          <p:nvPr>
            <p:ph type="sldNum" sz="quarter" idx="12"/>
          </p:nvPr>
        </p:nvSpPr>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l-GR" sz="1800">
                <a:solidFill>
                  <a:srgbClr val="FFFFFF"/>
                </a:solidFill>
              </a:rPr>
              <a:t>1-</a:t>
            </a:r>
            <a:fld id="{07734A05-FFE5-4B44-8F21-9C8572EA66C7}" type="slidenum">
              <a:rPr lang="en-US" altLang="el-GR" sz="1800">
                <a:solidFill>
                  <a:srgbClr val="FFFFFF"/>
                </a:solidFill>
              </a:rPr>
              <a:pPr eaLnBrk="1" hangingPunct="1"/>
              <a:t>30</a:t>
            </a:fld>
            <a:endParaRPr lang="en-US" altLang="el-GR" sz="1800">
              <a:solidFill>
                <a:srgbClr val="FFFFFF"/>
              </a:solidFill>
            </a:endParaRPr>
          </a:p>
        </p:txBody>
      </p:sp>
    </p:spTree>
    <p:extLst>
      <p:ext uri="{BB962C8B-B14F-4D97-AF65-F5344CB8AC3E}">
        <p14:creationId xmlns:p14="http://schemas.microsoft.com/office/powerpoint/2010/main" val="1177110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 Τίτλος"/>
          <p:cNvSpPr>
            <a:spLocks noGrp="1"/>
          </p:cNvSpPr>
          <p:nvPr>
            <p:ph type="title"/>
          </p:nvPr>
        </p:nvSpPr>
        <p:spPr/>
        <p:txBody>
          <a:bodyPr/>
          <a:lstStyle/>
          <a:p>
            <a:endParaRPr lang="el-GR" altLang="el-GR" smtClean="0"/>
          </a:p>
        </p:txBody>
      </p:sp>
      <p:sp>
        <p:nvSpPr>
          <p:cNvPr id="72707" name="2 - Θέση περιεχομένου"/>
          <p:cNvSpPr>
            <a:spLocks noGrp="1"/>
          </p:cNvSpPr>
          <p:nvPr>
            <p:ph idx="1"/>
          </p:nvPr>
        </p:nvSpPr>
        <p:spPr/>
        <p:txBody>
          <a:bodyPr/>
          <a:lstStyle/>
          <a:p>
            <a:endParaRPr lang="el-GR" altLang="el-GR" smtClean="0"/>
          </a:p>
        </p:txBody>
      </p:sp>
      <p:sp>
        <p:nvSpPr>
          <p:cNvPr id="4" name="3 - Θέση αριθμού διαφάνειας"/>
          <p:cNvSpPr>
            <a:spLocks noGrp="1"/>
          </p:cNvSpPr>
          <p:nvPr>
            <p:ph type="sldNum" sz="quarter" idx="12"/>
          </p:nvPr>
        </p:nvSpPr>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l-GR" sz="1800">
                <a:solidFill>
                  <a:srgbClr val="FFFFFF"/>
                </a:solidFill>
              </a:rPr>
              <a:t>1-</a:t>
            </a:r>
            <a:fld id="{31D6D9AA-88F8-48C3-91AD-C773C46DB319}" type="slidenum">
              <a:rPr lang="en-US" altLang="el-GR" sz="1800">
                <a:solidFill>
                  <a:srgbClr val="FFFFFF"/>
                </a:solidFill>
              </a:rPr>
              <a:pPr eaLnBrk="1" hangingPunct="1"/>
              <a:t>31</a:t>
            </a:fld>
            <a:endParaRPr lang="en-US" altLang="el-GR" sz="1800">
              <a:solidFill>
                <a:srgbClr val="FFFFFF"/>
              </a:solidFill>
            </a:endParaRPr>
          </a:p>
        </p:txBody>
      </p:sp>
      <p:pic>
        <p:nvPicPr>
          <p:cNvPr id="727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910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2 - Θέση περιεχομένου"/>
          <p:cNvSpPr>
            <a:spLocks noGrp="1"/>
          </p:cNvSpPr>
          <p:nvPr>
            <p:ph idx="1"/>
          </p:nvPr>
        </p:nvSpPr>
        <p:spPr/>
        <p:txBody>
          <a:bodyPr/>
          <a:lstStyle/>
          <a:p>
            <a:endParaRPr lang="el-GR" altLang="el-GR" smtClean="0"/>
          </a:p>
        </p:txBody>
      </p:sp>
      <p:sp>
        <p:nvSpPr>
          <p:cNvPr id="4" name="3 - Θέση αριθμού διαφάνειας"/>
          <p:cNvSpPr>
            <a:spLocks noGrp="1"/>
          </p:cNvSpPr>
          <p:nvPr>
            <p:ph type="sldNum" sz="quarter" idx="12"/>
          </p:nvPr>
        </p:nvSpPr>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l-GR" sz="1800">
                <a:solidFill>
                  <a:srgbClr val="FFFFFF"/>
                </a:solidFill>
              </a:rPr>
              <a:t>1-</a:t>
            </a:r>
            <a:fld id="{E9A27326-9AF4-49E8-88AE-860B9E9FB47B}" type="slidenum">
              <a:rPr lang="en-US" altLang="el-GR" sz="1800">
                <a:solidFill>
                  <a:srgbClr val="FFFFFF"/>
                </a:solidFill>
              </a:rPr>
              <a:pPr eaLnBrk="1" hangingPunct="1"/>
              <a:t>32</a:t>
            </a:fld>
            <a:endParaRPr lang="en-US" altLang="el-GR" sz="1800">
              <a:solidFill>
                <a:srgbClr val="FFFFFF"/>
              </a:solidFill>
            </a:endParaRPr>
          </a:p>
        </p:txBody>
      </p:sp>
      <p:pic>
        <p:nvPicPr>
          <p:cNvPr id="737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76400"/>
            <a:ext cx="8077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388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2 - Θέση περιεχομένου"/>
          <p:cNvSpPr>
            <a:spLocks noGrp="1"/>
          </p:cNvSpPr>
          <p:nvPr>
            <p:ph idx="1"/>
          </p:nvPr>
        </p:nvSpPr>
        <p:spPr>
          <a:xfrm>
            <a:off x="685800" y="609600"/>
            <a:ext cx="8229600" cy="4324350"/>
          </a:xfrm>
        </p:spPr>
        <p:txBody>
          <a:bodyPr>
            <a:normAutofit fontScale="85000" lnSpcReduction="20000"/>
          </a:bodyPr>
          <a:lstStyle/>
          <a:p>
            <a:r>
              <a:rPr lang="en-US" altLang="el-GR" smtClean="0"/>
              <a:t>The second axis reflects public sector activities under 10 key themes of the CSR agenda: </a:t>
            </a:r>
            <a:endParaRPr lang="el-GR" altLang="el-GR" smtClean="0"/>
          </a:p>
          <a:p>
            <a:endParaRPr lang="el-GR" altLang="el-GR" smtClean="0"/>
          </a:p>
          <a:p>
            <a:endParaRPr lang="el-GR" altLang="el-GR" smtClean="0"/>
          </a:p>
          <a:p>
            <a:r>
              <a:rPr lang="en-US" altLang="el-GR" sz="2000" smtClean="0"/>
              <a:t>• Setting and ensuring compliance with minimum standards </a:t>
            </a:r>
            <a:endParaRPr lang="el-GR" altLang="el-GR" sz="2000" smtClean="0"/>
          </a:p>
          <a:p>
            <a:r>
              <a:rPr lang="en-US" altLang="el-GR" sz="2000" smtClean="0"/>
              <a:t>• Public policy role of business </a:t>
            </a:r>
            <a:endParaRPr lang="el-GR" altLang="el-GR" sz="2000" smtClean="0"/>
          </a:p>
          <a:p>
            <a:r>
              <a:rPr lang="en-US" altLang="el-GR" sz="2000" smtClean="0"/>
              <a:t>• Corporate governance </a:t>
            </a:r>
            <a:endParaRPr lang="el-GR" altLang="el-GR" sz="2000" smtClean="0"/>
          </a:p>
          <a:p>
            <a:r>
              <a:rPr lang="en-US" altLang="el-GR" sz="2000" smtClean="0"/>
              <a:t>• Responsible investment </a:t>
            </a:r>
            <a:endParaRPr lang="el-GR" altLang="el-GR" sz="2000" smtClean="0"/>
          </a:p>
          <a:p>
            <a:r>
              <a:rPr lang="en-US" altLang="el-GR" sz="2000" smtClean="0"/>
              <a:t>• Philanthropy and community development </a:t>
            </a:r>
            <a:endParaRPr lang="el-GR" altLang="el-GR" sz="2000" smtClean="0"/>
          </a:p>
          <a:p>
            <a:r>
              <a:rPr lang="en-US" altLang="el-GR" sz="2000" smtClean="0"/>
              <a:t>• Stakeholder engagement and representation </a:t>
            </a:r>
            <a:endParaRPr lang="el-GR" altLang="el-GR" sz="2000" smtClean="0"/>
          </a:p>
          <a:p>
            <a:r>
              <a:rPr lang="en-US" altLang="el-GR" sz="2000" smtClean="0"/>
              <a:t>• Pro-CSR production and consumption </a:t>
            </a:r>
            <a:endParaRPr lang="el-GR" altLang="el-GR" sz="2000" smtClean="0"/>
          </a:p>
          <a:p>
            <a:r>
              <a:rPr lang="en-US" altLang="el-GR" sz="2000" smtClean="0"/>
              <a:t>• Pro-CSR certification, “beyond compliance” standards, and management systems </a:t>
            </a:r>
            <a:endParaRPr lang="el-GR" altLang="el-GR" sz="2000" smtClean="0"/>
          </a:p>
          <a:p>
            <a:r>
              <a:rPr lang="en-US" altLang="el-GR" sz="2000" smtClean="0"/>
              <a:t>• Pro-CSR reporting and transparency </a:t>
            </a:r>
            <a:endParaRPr lang="el-GR" altLang="el-GR" sz="2000" smtClean="0"/>
          </a:p>
          <a:p>
            <a:r>
              <a:rPr lang="en-US" altLang="el-GR" sz="2000" smtClean="0"/>
              <a:t>• Multilateral processes, guidelines, and conventions</a:t>
            </a:r>
            <a:endParaRPr lang="el-GR" altLang="el-GR" sz="2000" smtClean="0"/>
          </a:p>
        </p:txBody>
      </p:sp>
      <p:sp>
        <p:nvSpPr>
          <p:cNvPr id="4" name="3 - Θέση αριθμού διαφάνειας"/>
          <p:cNvSpPr>
            <a:spLocks noGrp="1"/>
          </p:cNvSpPr>
          <p:nvPr>
            <p:ph type="sldNum" sz="quarter" idx="12"/>
          </p:nvPr>
        </p:nvSpPr>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l-GR" sz="1800">
                <a:solidFill>
                  <a:srgbClr val="FFFFFF"/>
                </a:solidFill>
              </a:rPr>
              <a:t>1-</a:t>
            </a:r>
            <a:fld id="{8C80C77C-7264-4474-A169-3D46E1B94CB9}" type="slidenum">
              <a:rPr lang="en-US" altLang="el-GR" sz="1800">
                <a:solidFill>
                  <a:srgbClr val="FFFFFF"/>
                </a:solidFill>
              </a:rPr>
              <a:pPr eaLnBrk="1" hangingPunct="1"/>
              <a:t>33</a:t>
            </a:fld>
            <a:endParaRPr lang="en-US" altLang="el-GR" sz="1800">
              <a:solidFill>
                <a:srgbClr val="FFFFFF"/>
              </a:solidFill>
            </a:endParaRPr>
          </a:p>
        </p:txBody>
      </p:sp>
    </p:spTree>
    <p:extLst>
      <p:ext uri="{BB962C8B-B14F-4D97-AF65-F5344CB8AC3E}">
        <p14:creationId xmlns:p14="http://schemas.microsoft.com/office/powerpoint/2010/main" val="241182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 Τίτλος"/>
          <p:cNvSpPr>
            <a:spLocks noGrp="1"/>
          </p:cNvSpPr>
          <p:nvPr>
            <p:ph type="title"/>
          </p:nvPr>
        </p:nvSpPr>
        <p:spPr>
          <a:xfrm>
            <a:off x="0" y="1828800"/>
            <a:ext cx="8229600" cy="1066800"/>
          </a:xfrm>
        </p:spPr>
        <p:txBody>
          <a:bodyPr/>
          <a:lstStyle/>
          <a:p>
            <a:r>
              <a:rPr lang="en-US" altLang="el-GR" smtClean="0">
                <a:solidFill>
                  <a:schemeClr val="tx1"/>
                </a:solidFill>
              </a:rPr>
              <a:t>EKE </a:t>
            </a:r>
            <a:r>
              <a:rPr lang="el-GR" altLang="el-GR" smtClean="0">
                <a:solidFill>
                  <a:schemeClr val="tx1"/>
                </a:solidFill>
              </a:rPr>
              <a:t>στο Δημόσιο (ΕΛΛΑΔΑ)</a:t>
            </a:r>
            <a:endParaRPr lang="el-GR" altLang="el-GR" smtClean="0"/>
          </a:p>
        </p:txBody>
      </p:sp>
      <p:sp>
        <p:nvSpPr>
          <p:cNvPr id="75779" name="2 - Θέση περιεχομένου"/>
          <p:cNvSpPr>
            <a:spLocks noGrp="1"/>
          </p:cNvSpPr>
          <p:nvPr>
            <p:ph idx="1"/>
          </p:nvPr>
        </p:nvSpPr>
        <p:spPr>
          <a:xfrm>
            <a:off x="228600" y="4038600"/>
            <a:ext cx="8229600" cy="2093913"/>
          </a:xfrm>
        </p:spPr>
        <p:txBody>
          <a:bodyPr/>
          <a:lstStyle/>
          <a:p>
            <a:r>
              <a:rPr lang="en-US" altLang="el-GR" smtClean="0"/>
              <a:t>http://www.opengov.gr/ypoian/?p=5188</a:t>
            </a:r>
            <a:endParaRPr lang="el-GR" altLang="el-GR" smtClean="0"/>
          </a:p>
        </p:txBody>
      </p:sp>
      <p:sp>
        <p:nvSpPr>
          <p:cNvPr id="4" name="3 - Θέση αριθμού διαφάνειας"/>
          <p:cNvSpPr>
            <a:spLocks noGrp="1"/>
          </p:cNvSpPr>
          <p:nvPr>
            <p:ph type="sldNum" sz="quarter" idx="12"/>
          </p:nvPr>
        </p:nvSpPr>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l-GR" sz="1800">
                <a:solidFill>
                  <a:srgbClr val="FFFFFF"/>
                </a:solidFill>
              </a:rPr>
              <a:t>1-</a:t>
            </a:r>
            <a:fld id="{7B4350CB-C7FE-480F-A64A-24C76063AECE}" type="slidenum">
              <a:rPr lang="en-US" altLang="el-GR" sz="1800">
                <a:solidFill>
                  <a:srgbClr val="FFFFFF"/>
                </a:solidFill>
              </a:rPr>
              <a:pPr eaLnBrk="1" hangingPunct="1"/>
              <a:t>34</a:t>
            </a:fld>
            <a:endParaRPr lang="en-US" altLang="el-GR" sz="1800">
              <a:solidFill>
                <a:srgbClr val="FFFFFF"/>
              </a:solidFill>
            </a:endParaRPr>
          </a:p>
        </p:txBody>
      </p:sp>
    </p:spTree>
    <p:extLst>
      <p:ext uri="{BB962C8B-B14F-4D97-AF65-F5344CB8AC3E}">
        <p14:creationId xmlns:p14="http://schemas.microsoft.com/office/powerpoint/2010/main" val="2072327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 Τίτλος"/>
          <p:cNvSpPr>
            <a:spLocks noGrp="1"/>
          </p:cNvSpPr>
          <p:nvPr>
            <p:ph type="title"/>
          </p:nvPr>
        </p:nvSpPr>
        <p:spPr/>
        <p:txBody>
          <a:bodyPr/>
          <a:lstStyle/>
          <a:p>
            <a:endParaRPr lang="el-GR" altLang="el-GR" smtClean="0"/>
          </a:p>
        </p:txBody>
      </p:sp>
      <p:sp>
        <p:nvSpPr>
          <p:cNvPr id="76803" name="2 - Θέση περιεχομένου"/>
          <p:cNvSpPr>
            <a:spLocks noGrp="1"/>
          </p:cNvSpPr>
          <p:nvPr>
            <p:ph idx="1"/>
          </p:nvPr>
        </p:nvSpPr>
        <p:spPr/>
        <p:txBody>
          <a:bodyPr/>
          <a:lstStyle/>
          <a:p>
            <a:endParaRPr lang="el-GR" altLang="el-GR" smtClean="0"/>
          </a:p>
        </p:txBody>
      </p:sp>
      <p:sp>
        <p:nvSpPr>
          <p:cNvPr id="4" name="3 - Θέση αριθμού διαφάνειας"/>
          <p:cNvSpPr>
            <a:spLocks noGrp="1"/>
          </p:cNvSpPr>
          <p:nvPr>
            <p:ph type="sldNum" sz="quarter" idx="12"/>
          </p:nvPr>
        </p:nvSpPr>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l-GR" sz="1800">
                <a:solidFill>
                  <a:srgbClr val="FFFFFF"/>
                </a:solidFill>
              </a:rPr>
              <a:t>1-</a:t>
            </a:r>
            <a:fld id="{DB5B5A89-6817-44DE-AAD4-6821DE407A15}" type="slidenum">
              <a:rPr lang="en-US" altLang="el-GR" sz="1800">
                <a:solidFill>
                  <a:srgbClr val="FFFFFF"/>
                </a:solidFill>
              </a:rPr>
              <a:pPr eaLnBrk="1" hangingPunct="1"/>
              <a:t>35</a:t>
            </a:fld>
            <a:endParaRPr lang="en-US" altLang="el-GR" sz="1800">
              <a:solidFill>
                <a:srgbClr val="FFFFFF"/>
              </a:solidFill>
            </a:endParaRPr>
          </a:p>
        </p:txBody>
      </p:sp>
      <p:pic>
        <p:nvPicPr>
          <p:cNvPr id="768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89916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24703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 Τίτλος"/>
          <p:cNvSpPr>
            <a:spLocks noGrp="1"/>
          </p:cNvSpPr>
          <p:nvPr>
            <p:ph type="title"/>
          </p:nvPr>
        </p:nvSpPr>
        <p:spPr>
          <a:xfrm>
            <a:off x="381000" y="762000"/>
            <a:ext cx="8229600" cy="1066800"/>
          </a:xfrm>
        </p:spPr>
        <p:txBody>
          <a:bodyPr/>
          <a:lstStyle/>
          <a:p>
            <a:r>
              <a:rPr lang="el-GR" altLang="el-GR" sz="2000" smtClean="0">
                <a:solidFill>
                  <a:schemeClr val="tx1"/>
                </a:solidFill>
              </a:rPr>
              <a:t>(α) ΠΟΛΙΤΙΚΕΣ και ΠΡΟΤΥΠΑ για την προώθηση της ΕΚΕ που μπορούν να εφαρμοστούν από τους δημόσιους φορείς: </a:t>
            </a:r>
            <a:r>
              <a:rPr lang="el-GR" altLang="el-GR" sz="2000" smtClean="0"/>
              <a:t/>
            </a:r>
            <a:br>
              <a:rPr lang="el-GR" altLang="el-GR" sz="2000" smtClean="0"/>
            </a:br>
            <a:endParaRPr lang="el-GR" altLang="el-GR" sz="2000" smtClean="0"/>
          </a:p>
        </p:txBody>
      </p:sp>
      <p:sp>
        <p:nvSpPr>
          <p:cNvPr id="77827" name="2 - Θέση περιεχομένου"/>
          <p:cNvSpPr>
            <a:spLocks noGrp="1"/>
          </p:cNvSpPr>
          <p:nvPr>
            <p:ph idx="1"/>
          </p:nvPr>
        </p:nvSpPr>
        <p:spPr/>
        <p:txBody>
          <a:bodyPr/>
          <a:lstStyle/>
          <a:p>
            <a:r>
              <a:rPr lang="el-GR" altLang="el-GR" sz="2000" smtClean="0"/>
              <a:t>- Ενημέρωση για την έννοια και την αναγκαιότητα της ΕΚΕ </a:t>
            </a:r>
          </a:p>
          <a:p>
            <a:r>
              <a:rPr lang="el-GR" altLang="el-GR" sz="2000" smtClean="0"/>
              <a:t>- Ενίσχυση των δυνατοτήτων των επιχειρήσεων για την εφαρμογή ΕΚΕ </a:t>
            </a:r>
          </a:p>
          <a:p>
            <a:r>
              <a:rPr lang="el-GR" altLang="el-GR" sz="2000" smtClean="0"/>
              <a:t>- Υποστήριξη και ενίσχυση διαδικασιών διαφάνειας στις επιχειρηματικές συναλλαγές </a:t>
            </a:r>
          </a:p>
          <a:p>
            <a:r>
              <a:rPr lang="el-GR" altLang="el-GR" sz="2000" smtClean="0"/>
              <a:t>- Υποβοήθηση για την ανάπτυξη και εφαρμογή δράσεων ΕΚΕ σε εφοδιαστικές αλυσίδες, ονοματοσήμανση (branding / labelling) </a:t>
            </a:r>
          </a:p>
          <a:p>
            <a:r>
              <a:rPr lang="el-GR" altLang="el-GR" sz="2000" smtClean="0"/>
              <a:t>- Επικοινωνία για την διάχυση και επιβράβευση δράσεων ΕΚΕ </a:t>
            </a:r>
          </a:p>
          <a:p>
            <a:r>
              <a:rPr lang="el-GR" altLang="el-GR" sz="2000" smtClean="0"/>
              <a:t>- Κοινωνικά Υπεύθυνες Δημόσιες Προμήθειες</a:t>
            </a:r>
          </a:p>
        </p:txBody>
      </p:sp>
      <p:sp>
        <p:nvSpPr>
          <p:cNvPr id="4" name="3 - Θέση αριθμού διαφάνειας"/>
          <p:cNvSpPr>
            <a:spLocks noGrp="1"/>
          </p:cNvSpPr>
          <p:nvPr>
            <p:ph type="sldNum" sz="quarter" idx="12"/>
          </p:nvPr>
        </p:nvSpPr>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l-GR" sz="1800">
                <a:solidFill>
                  <a:srgbClr val="FFFFFF"/>
                </a:solidFill>
              </a:rPr>
              <a:t>1-</a:t>
            </a:r>
            <a:fld id="{BE1C87B3-2C6E-4002-A753-A6CF4EA118F1}" type="slidenum">
              <a:rPr lang="en-US" altLang="el-GR" sz="1800">
                <a:solidFill>
                  <a:srgbClr val="FFFFFF"/>
                </a:solidFill>
              </a:rPr>
              <a:pPr eaLnBrk="1" hangingPunct="1"/>
              <a:t>36</a:t>
            </a:fld>
            <a:endParaRPr lang="en-US" altLang="el-GR" sz="1800">
              <a:solidFill>
                <a:srgbClr val="FFFFFF"/>
              </a:solidFill>
            </a:endParaRPr>
          </a:p>
        </p:txBody>
      </p:sp>
    </p:spTree>
    <p:extLst>
      <p:ext uri="{BB962C8B-B14F-4D97-AF65-F5344CB8AC3E}">
        <p14:creationId xmlns:p14="http://schemas.microsoft.com/office/powerpoint/2010/main" val="808885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 Τίτλος"/>
          <p:cNvSpPr>
            <a:spLocks noGrp="1"/>
          </p:cNvSpPr>
          <p:nvPr>
            <p:ph type="title"/>
          </p:nvPr>
        </p:nvSpPr>
        <p:spPr>
          <a:xfrm>
            <a:off x="762000" y="685800"/>
            <a:ext cx="8229600" cy="1066800"/>
          </a:xfrm>
        </p:spPr>
        <p:txBody>
          <a:bodyPr>
            <a:normAutofit fontScale="90000"/>
          </a:bodyPr>
          <a:lstStyle/>
          <a:p>
            <a:r>
              <a:rPr lang="el-GR" altLang="el-GR" sz="2000" smtClean="0">
                <a:solidFill>
                  <a:schemeClr val="tx1"/>
                </a:solidFill>
              </a:rPr>
              <a:t>(β) ΜΕΤΡΑ ΚΑΙ ΕΡΓΑΛΕΙΑ δημόσιας πολιτικής που διευκολύνουν την εφαρμογή πολιτικών και δράσεων </a:t>
            </a:r>
            <a:r>
              <a:rPr lang="el-GR" altLang="el-GR" smtClean="0"/>
              <a:t>ΕΚΕ από τις επιχειρήσεις</a:t>
            </a:r>
          </a:p>
        </p:txBody>
      </p:sp>
      <p:sp>
        <p:nvSpPr>
          <p:cNvPr id="78851" name="2 - Θέση περιεχομένου"/>
          <p:cNvSpPr>
            <a:spLocks noGrp="1"/>
          </p:cNvSpPr>
          <p:nvPr>
            <p:ph idx="1"/>
          </p:nvPr>
        </p:nvSpPr>
        <p:spPr/>
        <p:txBody>
          <a:bodyPr/>
          <a:lstStyle/>
          <a:p>
            <a:pPr>
              <a:buFont typeface="Georgia" panose="02040502050405020303" pitchFamily="18" charset="0"/>
              <a:buNone/>
            </a:pPr>
            <a:r>
              <a:rPr lang="el-GR" altLang="el-GR" sz="2400" smtClean="0"/>
              <a:t>Τα μέτρα αυτά μπορεί </a:t>
            </a:r>
            <a:r>
              <a:rPr lang="el-GR" altLang="el-GR" sz="2400" i="1" smtClean="0"/>
              <a:t>να</a:t>
            </a:r>
            <a:r>
              <a:rPr lang="el-GR" altLang="el-GR" sz="2400" smtClean="0"/>
              <a:t> είναι: </a:t>
            </a:r>
          </a:p>
          <a:p>
            <a:r>
              <a:rPr lang="el-GR" altLang="el-GR" sz="2400" smtClean="0"/>
              <a:t>- Νομοθετικού χαρακτήρα (νόμοι, οδηγίες) </a:t>
            </a:r>
          </a:p>
          <a:p>
            <a:r>
              <a:rPr lang="el-GR" altLang="el-GR" sz="2400" smtClean="0"/>
              <a:t>- Οικονομικού χαρακτήρα (φορολογία, επιδοτήσεις), </a:t>
            </a:r>
          </a:p>
          <a:p>
            <a:r>
              <a:rPr lang="el-GR" altLang="el-GR" sz="2400" smtClean="0"/>
              <a:t>- Πληροφόρησης (εκστρατείες ενημέρωσης, επιμορφωτικές δραστηριότητες), </a:t>
            </a:r>
          </a:p>
          <a:p>
            <a:r>
              <a:rPr lang="el-GR" altLang="el-GR" sz="2400" smtClean="0"/>
              <a:t>- Δικτύωσης (δημιουργία δικτύων ενδιαφερομένων μερών) και </a:t>
            </a:r>
          </a:p>
          <a:p>
            <a:r>
              <a:rPr lang="el-GR" altLang="el-GR" sz="2400" smtClean="0"/>
              <a:t>- Υβριδικά, δηλαδή συνδυασμός των παραπάνω εργαλείων/μέτρων,ο οποίος είναι και ο συνηθέστερος.</a:t>
            </a:r>
          </a:p>
        </p:txBody>
      </p:sp>
      <p:sp>
        <p:nvSpPr>
          <p:cNvPr id="4" name="3 - Θέση αριθμού διαφάνειας"/>
          <p:cNvSpPr>
            <a:spLocks noGrp="1"/>
          </p:cNvSpPr>
          <p:nvPr>
            <p:ph type="sldNum" sz="quarter" idx="12"/>
          </p:nvPr>
        </p:nvSpPr>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l-GR" sz="1800">
                <a:solidFill>
                  <a:srgbClr val="FFFFFF"/>
                </a:solidFill>
              </a:rPr>
              <a:t>1-</a:t>
            </a:r>
            <a:fld id="{E9A3D68C-181F-41AC-87CC-AFD06F0E3A4E}" type="slidenum">
              <a:rPr lang="en-US" altLang="el-GR" sz="1800">
                <a:solidFill>
                  <a:srgbClr val="FFFFFF"/>
                </a:solidFill>
              </a:rPr>
              <a:pPr eaLnBrk="1" hangingPunct="1"/>
              <a:t>37</a:t>
            </a:fld>
            <a:endParaRPr lang="en-US" altLang="el-GR" sz="1800">
              <a:solidFill>
                <a:srgbClr val="FFFFFF"/>
              </a:solidFill>
            </a:endParaRPr>
          </a:p>
        </p:txBody>
      </p:sp>
    </p:spTree>
    <p:extLst>
      <p:ext uri="{BB962C8B-B14F-4D97-AF65-F5344CB8AC3E}">
        <p14:creationId xmlns:p14="http://schemas.microsoft.com/office/powerpoint/2010/main" val="3312778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 Τίτλος"/>
          <p:cNvSpPr>
            <a:spLocks noGrp="1"/>
          </p:cNvSpPr>
          <p:nvPr>
            <p:ph type="title"/>
          </p:nvPr>
        </p:nvSpPr>
        <p:spPr>
          <a:xfrm>
            <a:off x="533400" y="609600"/>
            <a:ext cx="8229600" cy="1066800"/>
          </a:xfrm>
        </p:spPr>
        <p:txBody>
          <a:bodyPr/>
          <a:lstStyle/>
          <a:p>
            <a:r>
              <a:rPr lang="el-GR" altLang="el-GR" sz="2000" smtClean="0">
                <a:solidFill>
                  <a:schemeClr val="tx1"/>
                </a:solidFill>
              </a:rPr>
              <a:t>ΠΕΔΙΑ ΕΦΑΡΜΟΓΗΣ ΕΚΕ</a:t>
            </a:r>
            <a:endParaRPr lang="el-GR" altLang="el-GR" smtClean="0"/>
          </a:p>
        </p:txBody>
      </p:sp>
      <p:sp>
        <p:nvSpPr>
          <p:cNvPr id="79875" name="2 - Θέση περιεχομένου"/>
          <p:cNvSpPr>
            <a:spLocks noGrp="1"/>
          </p:cNvSpPr>
          <p:nvPr>
            <p:ph idx="1"/>
          </p:nvPr>
        </p:nvSpPr>
        <p:spPr/>
        <p:txBody>
          <a:bodyPr/>
          <a:lstStyle/>
          <a:p>
            <a:pPr>
              <a:buFont typeface="Georgia" panose="02040502050405020303" pitchFamily="18" charset="0"/>
              <a:buNone/>
            </a:pPr>
            <a:r>
              <a:rPr lang="el-GR" altLang="el-GR" sz="2000" smtClean="0"/>
              <a:t>- </a:t>
            </a:r>
            <a:r>
              <a:rPr lang="el-GR" altLang="el-GR" sz="2000" b="1" smtClean="0"/>
              <a:t>το ανθρώπινο δυναμικό </a:t>
            </a:r>
            <a:r>
              <a:rPr lang="el-GR" altLang="el-GR" sz="2000" smtClean="0"/>
              <a:t>(ανάπτυξη δεξιοτήτων και εκπαίδευση προσωπικού, προστασία εργασιακών δικαιωμάτων, υγιεινή και ασφάλεια, εξισορρόπηση εργασιακής και προσωπικής ζωής), </a:t>
            </a:r>
          </a:p>
          <a:p>
            <a:pPr>
              <a:buFont typeface="Georgia" panose="02040502050405020303" pitchFamily="18" charset="0"/>
              <a:buNone/>
            </a:pPr>
            <a:r>
              <a:rPr lang="el-GR" altLang="el-GR" sz="2000" smtClean="0"/>
              <a:t>- </a:t>
            </a:r>
            <a:r>
              <a:rPr lang="el-GR" altLang="el-GR" sz="2000" b="1" smtClean="0"/>
              <a:t>την ηγεσία της επιχείρησης </a:t>
            </a:r>
            <a:r>
              <a:rPr lang="el-GR" altLang="el-GR" sz="2000" smtClean="0"/>
              <a:t>(ενίσχυση επιχειρησιακής κουλτούρας ΕΚΕ, ανάπτυξη σχέσεων εμπιστοσύνης και διαφάνειας με ενδιαφερόμενα μέρη),</a:t>
            </a:r>
          </a:p>
          <a:p>
            <a:pPr>
              <a:buFont typeface="Georgia" panose="02040502050405020303" pitchFamily="18" charset="0"/>
              <a:buNone/>
            </a:pPr>
            <a:r>
              <a:rPr lang="el-GR" altLang="el-GR" sz="2000" smtClean="0"/>
              <a:t> - </a:t>
            </a:r>
            <a:r>
              <a:rPr lang="el-GR" altLang="el-GR" sz="2000" b="1" smtClean="0"/>
              <a:t>την αγορά </a:t>
            </a:r>
            <a:r>
              <a:rPr lang="el-GR" altLang="el-GR" sz="2000" smtClean="0"/>
              <a:t>(ανάπτυξη προϊόντων και υπηρεσιών που ενσωματώνουν αρχές ΕΚΕ, εφαρμογή αρχών ΕΚΕ στην εφοδιαστική αλυσίδα),</a:t>
            </a:r>
          </a:p>
          <a:p>
            <a:pPr>
              <a:buFont typeface="Georgia" panose="02040502050405020303" pitchFamily="18" charset="0"/>
              <a:buNone/>
            </a:pPr>
            <a:r>
              <a:rPr lang="el-GR" altLang="el-GR" sz="2000" smtClean="0"/>
              <a:t> - </a:t>
            </a:r>
            <a:r>
              <a:rPr lang="el-GR" altLang="el-GR" sz="2000" b="1" smtClean="0"/>
              <a:t>το φυσικό περιβάλλον </a:t>
            </a:r>
            <a:r>
              <a:rPr lang="el-GR" altLang="el-GR" sz="2000" smtClean="0"/>
              <a:t>(βελτίωση ενεργειακού αποτυπώματος, ενσωμάτωση περιβαλλοντικών κριτηρίων), και </a:t>
            </a:r>
          </a:p>
          <a:p>
            <a:pPr>
              <a:buFont typeface="Georgia" panose="02040502050405020303" pitchFamily="18" charset="0"/>
              <a:buNone/>
            </a:pPr>
            <a:r>
              <a:rPr lang="el-GR" altLang="el-GR" sz="2000" smtClean="0"/>
              <a:t>- </a:t>
            </a:r>
            <a:r>
              <a:rPr lang="el-GR" altLang="el-GR" sz="2000" b="1" smtClean="0"/>
              <a:t>το κοινωνικό περιβάλλον </a:t>
            </a:r>
            <a:r>
              <a:rPr lang="el-GR" altLang="el-GR" sz="2000" smtClean="0"/>
              <a:t>(ανάπτυξη καλών σχέσεων με τοπικές κοινότητες, υποστήριξη κοινωνικών ομάδων σε ανάγκη).</a:t>
            </a:r>
          </a:p>
        </p:txBody>
      </p:sp>
      <p:sp>
        <p:nvSpPr>
          <p:cNvPr id="4" name="3 - Θέση αριθμού διαφάνειας"/>
          <p:cNvSpPr>
            <a:spLocks noGrp="1"/>
          </p:cNvSpPr>
          <p:nvPr>
            <p:ph type="sldNum" sz="quarter" idx="12"/>
          </p:nvPr>
        </p:nvSpPr>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l-GR" sz="1800">
                <a:solidFill>
                  <a:srgbClr val="FFFFFF"/>
                </a:solidFill>
              </a:rPr>
              <a:t>1-</a:t>
            </a:r>
            <a:fld id="{A7A348B1-C37B-4EE7-B26F-8C1BD5EFCA16}" type="slidenum">
              <a:rPr lang="en-US" altLang="el-GR" sz="1800">
                <a:solidFill>
                  <a:srgbClr val="FFFFFF"/>
                </a:solidFill>
              </a:rPr>
              <a:pPr eaLnBrk="1" hangingPunct="1"/>
              <a:t>38</a:t>
            </a:fld>
            <a:endParaRPr lang="en-US" altLang="el-GR" sz="1800">
              <a:solidFill>
                <a:srgbClr val="FFFFFF"/>
              </a:solidFill>
            </a:endParaRPr>
          </a:p>
        </p:txBody>
      </p:sp>
    </p:spTree>
    <p:extLst>
      <p:ext uri="{BB962C8B-B14F-4D97-AF65-F5344CB8AC3E}">
        <p14:creationId xmlns:p14="http://schemas.microsoft.com/office/powerpoint/2010/main" val="3673072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2 - Θέση περιεχομένου"/>
          <p:cNvSpPr>
            <a:spLocks noGrp="1"/>
          </p:cNvSpPr>
          <p:nvPr>
            <p:ph idx="1"/>
          </p:nvPr>
        </p:nvSpPr>
        <p:spPr>
          <a:xfrm>
            <a:off x="457200" y="1371600"/>
            <a:ext cx="8229600" cy="5202238"/>
          </a:xfrm>
        </p:spPr>
        <p:txBody>
          <a:bodyPr>
            <a:normAutofit lnSpcReduction="10000"/>
          </a:bodyPr>
          <a:lstStyle/>
          <a:p>
            <a:r>
              <a:rPr lang="el-GR" altLang="el-GR" sz="2400" smtClean="0"/>
              <a:t>Με τη χάραξη Εθνικής Στρατηγικής ΕΚΕ, οι δημόσιοι οργανισμοί μπορούν να βοηθήσουν με τις εξής κατηγορίες παρεμβάσεων: </a:t>
            </a:r>
          </a:p>
          <a:p>
            <a:endParaRPr lang="el-GR" altLang="el-GR" sz="2400" smtClean="0"/>
          </a:p>
          <a:p>
            <a:r>
              <a:rPr lang="el-GR" altLang="el-GR" sz="2400" smtClean="0"/>
              <a:t>Ενημέρωση των επιχειρήσεων – διοίκησης και εργαζομένων – και ιδιαίτερα των ΜμΕ, για τα οφέλη της ΕΚΕ </a:t>
            </a:r>
          </a:p>
          <a:p>
            <a:r>
              <a:rPr lang="el-GR" altLang="el-GR" sz="2400" smtClean="0"/>
              <a:t>Τεχνογνωσία και ανάπτυξη δεξιοτήτων για την υλοποίηση της ΕΚΕ </a:t>
            </a:r>
          </a:p>
          <a:p>
            <a:r>
              <a:rPr lang="el-GR" altLang="el-GR" sz="2400" smtClean="0"/>
              <a:t>Αύξηση πόρων για δράσεις ΕΚΕ </a:t>
            </a:r>
          </a:p>
          <a:p>
            <a:r>
              <a:rPr lang="el-GR" altLang="el-GR" sz="2400" smtClean="0"/>
              <a:t>Διαφάνεια στις δράσεις ΕΚΕ και αποφυγή «πράσινου ξεπλύματος» </a:t>
            </a:r>
          </a:p>
          <a:p>
            <a:r>
              <a:rPr lang="el-GR" altLang="el-GR" sz="2400" smtClean="0"/>
              <a:t>Αποτελεσματική επικοινωνία των δράσεων ΕΚΕ.</a:t>
            </a:r>
          </a:p>
        </p:txBody>
      </p:sp>
      <p:sp>
        <p:nvSpPr>
          <p:cNvPr id="4" name="3 - Θέση αριθμού διαφάνειας"/>
          <p:cNvSpPr>
            <a:spLocks noGrp="1"/>
          </p:cNvSpPr>
          <p:nvPr>
            <p:ph type="sldNum" sz="quarter" idx="12"/>
          </p:nvPr>
        </p:nvSpPr>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l-GR" sz="1800">
                <a:solidFill>
                  <a:srgbClr val="FFFFFF"/>
                </a:solidFill>
              </a:rPr>
              <a:t>1-</a:t>
            </a:r>
            <a:fld id="{7911F85C-CCF0-4C1D-9799-9402629843BF}" type="slidenum">
              <a:rPr lang="en-US" altLang="el-GR" sz="1800">
                <a:solidFill>
                  <a:srgbClr val="FFFFFF"/>
                </a:solidFill>
              </a:rPr>
              <a:pPr eaLnBrk="1" hangingPunct="1"/>
              <a:t>39</a:t>
            </a:fld>
            <a:endParaRPr lang="en-US" altLang="el-GR" sz="1800">
              <a:solidFill>
                <a:srgbClr val="FFFFFF"/>
              </a:solidFill>
            </a:endParaRPr>
          </a:p>
        </p:txBody>
      </p:sp>
    </p:spTree>
    <p:extLst>
      <p:ext uri="{BB962C8B-B14F-4D97-AF65-F5344CB8AC3E}">
        <p14:creationId xmlns:p14="http://schemas.microsoft.com/office/powerpoint/2010/main" val="1735483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91810FF-56DA-4564-9D8D-7BA3C23EE610}" type="slidenum">
              <a:rPr lang="en-GB"/>
              <a:pPr>
                <a:defRPr/>
              </a:pPr>
              <a:t>4</a:t>
            </a:fld>
            <a:endParaRPr lang="en-GB"/>
          </a:p>
        </p:txBody>
      </p:sp>
      <p:sp>
        <p:nvSpPr>
          <p:cNvPr id="63490" name="Content Placeholder 2"/>
          <p:cNvSpPr>
            <a:spLocks noGrp="1"/>
          </p:cNvSpPr>
          <p:nvPr>
            <p:ph sz="quarter" idx="1"/>
          </p:nvPr>
        </p:nvSpPr>
        <p:spPr/>
        <p:txBody>
          <a:bodyPr/>
          <a:lstStyle/>
          <a:p>
            <a:r>
              <a:rPr lang="el-GR" dirty="0" smtClean="0"/>
              <a:t>«Η αρχή, με βάση την οποία οι οργανισμοί  ενσωματώνουν, σε εθελοντική βάση, κοινωνικές και περιβαλλοντικές ανησυχίες στις επιχειρηματικές τους δραστηριότητες και στη σχέση τους με άλλα ενδιαφερόμενα μέλη» (Ευρωπαϊκή Επιτροπή)</a:t>
            </a:r>
            <a:endParaRPr lang="en-GB"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 Τίτλος"/>
          <p:cNvSpPr>
            <a:spLocks noGrp="1"/>
          </p:cNvSpPr>
          <p:nvPr>
            <p:ph type="title"/>
          </p:nvPr>
        </p:nvSpPr>
        <p:spPr>
          <a:xfrm>
            <a:off x="457200" y="533400"/>
            <a:ext cx="8229600" cy="1066800"/>
          </a:xfrm>
        </p:spPr>
        <p:txBody>
          <a:bodyPr/>
          <a:lstStyle/>
          <a:p>
            <a:r>
              <a:rPr lang="en-US" altLang="el-GR" smtClean="0">
                <a:solidFill>
                  <a:schemeClr val="tx1"/>
                </a:solidFill>
              </a:rPr>
              <a:t>(Ireland)</a:t>
            </a:r>
            <a:endParaRPr lang="el-GR" altLang="el-GR" smtClean="0">
              <a:solidFill>
                <a:schemeClr val="tx1"/>
              </a:solidFill>
            </a:endParaRPr>
          </a:p>
        </p:txBody>
      </p:sp>
      <p:sp>
        <p:nvSpPr>
          <p:cNvPr id="81923" name="2 - Θέση περιεχομένου"/>
          <p:cNvSpPr>
            <a:spLocks noGrp="1"/>
          </p:cNvSpPr>
          <p:nvPr>
            <p:ph idx="1"/>
          </p:nvPr>
        </p:nvSpPr>
        <p:spPr/>
        <p:txBody>
          <a:bodyPr/>
          <a:lstStyle/>
          <a:p>
            <a:r>
              <a:rPr lang="en-US" altLang="el-GR" smtClean="0">
                <a:hlinkClick r:id="rId2"/>
              </a:rPr>
              <a:t>http://www.csrhub.ie/CSR-in-the-Public-Sector/</a:t>
            </a:r>
            <a:endParaRPr lang="en-US" altLang="el-GR" smtClean="0"/>
          </a:p>
          <a:p>
            <a:endParaRPr lang="en-US" altLang="el-GR" smtClean="0"/>
          </a:p>
          <a:p>
            <a:r>
              <a:rPr lang="en-US" altLang="el-GR" smtClean="0">
                <a:hlinkClick r:id="rId3"/>
              </a:rPr>
              <a:t>http://www.csrhub.ie/best-practice-csr-case-studies/public-sector-csr-case-studies/</a:t>
            </a:r>
            <a:r>
              <a:rPr lang="en-US" altLang="el-GR" smtClean="0"/>
              <a:t> </a:t>
            </a:r>
          </a:p>
          <a:p>
            <a:endParaRPr lang="en-US" altLang="el-GR" smtClean="0"/>
          </a:p>
          <a:p>
            <a:endParaRPr lang="en-US" altLang="el-GR" smtClean="0"/>
          </a:p>
          <a:p>
            <a:endParaRPr lang="el-GR" altLang="el-GR" smtClean="0"/>
          </a:p>
        </p:txBody>
      </p:sp>
      <p:sp>
        <p:nvSpPr>
          <p:cNvPr id="4" name="3 - Θέση αριθμού διαφάνειας"/>
          <p:cNvSpPr>
            <a:spLocks noGrp="1"/>
          </p:cNvSpPr>
          <p:nvPr>
            <p:ph type="sldNum" sz="quarter" idx="12"/>
          </p:nvPr>
        </p:nvSpPr>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l-GR" sz="1800">
                <a:solidFill>
                  <a:srgbClr val="FFFFFF"/>
                </a:solidFill>
              </a:rPr>
              <a:t>1-</a:t>
            </a:r>
            <a:fld id="{8E40ED29-2555-42C5-88ED-8A6DF124B6F2}" type="slidenum">
              <a:rPr lang="en-US" altLang="el-GR" sz="1800">
                <a:solidFill>
                  <a:srgbClr val="FFFFFF"/>
                </a:solidFill>
              </a:rPr>
              <a:pPr eaLnBrk="1" hangingPunct="1"/>
              <a:t>40</a:t>
            </a:fld>
            <a:endParaRPr lang="en-US" altLang="el-GR" sz="1800">
              <a:solidFill>
                <a:srgbClr val="FFFFFF"/>
              </a:solidFill>
            </a:endParaRPr>
          </a:p>
        </p:txBody>
      </p:sp>
    </p:spTree>
    <p:extLst>
      <p:ext uri="{BB962C8B-B14F-4D97-AF65-F5344CB8AC3E}">
        <p14:creationId xmlns:p14="http://schemas.microsoft.com/office/powerpoint/2010/main" val="75398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p:txBody>
          <a:bodyPr/>
          <a:lstStyle/>
          <a:p>
            <a:r>
              <a:rPr lang="el-GR" smtClean="0">
                <a:solidFill>
                  <a:schemeClr val="tx1"/>
                </a:solidFill>
              </a:rPr>
              <a:t>Ποιους αφορά</a:t>
            </a:r>
            <a:r>
              <a:rPr lang="en-US" smtClean="0">
                <a:solidFill>
                  <a:schemeClr val="tx1"/>
                </a:solidFill>
              </a:rPr>
              <a:t> </a:t>
            </a:r>
            <a:r>
              <a:rPr lang="el-GR" smtClean="0">
                <a:solidFill>
                  <a:schemeClr val="tx1"/>
                </a:solidFill>
              </a:rPr>
              <a:t>η ΕΚΕ</a:t>
            </a:r>
          </a:p>
        </p:txBody>
      </p:sp>
      <p:sp>
        <p:nvSpPr>
          <p:cNvPr id="64515" name="Rectangle 5"/>
          <p:cNvSpPr>
            <a:spLocks noGrp="1" noChangeArrowheads="1"/>
          </p:cNvSpPr>
          <p:nvPr>
            <p:ph sz="quarter" idx="1"/>
          </p:nvPr>
        </p:nvSpPr>
        <p:spPr>
          <a:xfrm>
            <a:off x="457200" y="2249488"/>
            <a:ext cx="4038600" cy="4525962"/>
          </a:xfrm>
        </p:spPr>
        <p:txBody>
          <a:bodyPr/>
          <a:lstStyle/>
          <a:p>
            <a:r>
              <a:rPr lang="el-GR" smtClean="0"/>
              <a:t>Μετόχους</a:t>
            </a:r>
          </a:p>
          <a:p>
            <a:r>
              <a:rPr lang="el-GR" smtClean="0"/>
              <a:t>Προμηθευτές</a:t>
            </a:r>
          </a:p>
          <a:p>
            <a:r>
              <a:rPr lang="el-GR" smtClean="0"/>
              <a:t>Εργαζομένους</a:t>
            </a:r>
          </a:p>
          <a:p>
            <a:r>
              <a:rPr lang="el-GR" smtClean="0"/>
              <a:t>Πελάτες</a:t>
            </a:r>
          </a:p>
          <a:p>
            <a:r>
              <a:rPr lang="el-GR" smtClean="0"/>
              <a:t>Καταναλωτές</a:t>
            </a:r>
          </a:p>
          <a:p>
            <a:r>
              <a:rPr lang="el-GR" smtClean="0"/>
              <a:t>ΜΚΟ</a:t>
            </a:r>
          </a:p>
          <a:p>
            <a:r>
              <a:rPr lang="el-GR" smtClean="0"/>
              <a:t>Τοπική Κοινωνία</a:t>
            </a:r>
          </a:p>
          <a:p>
            <a:r>
              <a:rPr lang="el-GR" smtClean="0"/>
              <a:t>Δημόσιες Αρχές</a:t>
            </a:r>
          </a:p>
        </p:txBody>
      </p:sp>
      <p:sp>
        <p:nvSpPr>
          <p:cNvPr id="64516" name="Rectangle 6"/>
          <p:cNvSpPr>
            <a:spLocks noGrp="1" noChangeArrowheads="1"/>
          </p:cNvSpPr>
          <p:nvPr>
            <p:ph sz="quarter" idx="2"/>
          </p:nvPr>
        </p:nvSpPr>
        <p:spPr>
          <a:xfrm>
            <a:off x="4648200" y="2249488"/>
            <a:ext cx="4038600" cy="4525962"/>
          </a:xfrm>
          <a:noFill/>
          <a:ln>
            <a:solidFill>
              <a:schemeClr val="tx1"/>
            </a:solidFill>
          </a:ln>
        </p:spPr>
        <p:txBody>
          <a:bodyPr/>
          <a:lstStyle/>
          <a:p>
            <a:pPr>
              <a:buFontTx/>
              <a:buNone/>
            </a:pPr>
            <a:r>
              <a:rPr lang="el-GR" smtClean="0"/>
              <a:t>	Η ομοιότητα με εναλλακτικά κοινά ενός πλάνου Δημοσίων Σχέσεων είναι εντυπωσιακή</a:t>
            </a:r>
          </a:p>
          <a:p>
            <a:pPr>
              <a:buFontTx/>
              <a:buNone/>
            </a:pPr>
            <a:r>
              <a:rPr lang="el-GR" smtClean="0"/>
              <a:t>	Μια ΕΚΕ μπορεί κάλλιστα να είναι μέρος ενός προγράμματος </a:t>
            </a:r>
            <a:r>
              <a:rPr lang="en-US" smtClean="0"/>
              <a:t>PR </a:t>
            </a:r>
            <a:r>
              <a:rPr lang="el-GR" smtClean="0"/>
              <a:t>μιας επιχείρησης </a:t>
            </a:r>
            <a:r>
              <a:rPr lang="el-GR" smtClean="0">
                <a:sym typeface="Symbol" pitchFamily="18" charset="2"/>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sz="half" idx="4294967295"/>
          </p:nvPr>
        </p:nvSpPr>
        <p:spPr>
          <a:xfrm>
            <a:off x="0" y="1770063"/>
            <a:ext cx="4038600" cy="4525962"/>
          </a:xfrm>
        </p:spPr>
        <p:txBody>
          <a:bodyPr rtlCol="0">
            <a:normAutofit fontScale="85000" lnSpcReduction="20000"/>
          </a:bodyPr>
          <a:lstStyle/>
          <a:p>
            <a:pPr marL="411480" eaLnBrk="1" fontAlgn="auto" hangingPunct="1">
              <a:spcAft>
                <a:spcPts val="0"/>
              </a:spcAft>
              <a:buFont typeface="Arial" pitchFamily="34" charset="0"/>
              <a:buNone/>
              <a:defRPr/>
            </a:pPr>
            <a:r>
              <a:rPr lang="el-GR" dirty="0"/>
              <a:t>ΤΟΜΕΙΣ ΕΦΑΡΜΟΓΗΣ </a:t>
            </a:r>
            <a:r>
              <a:rPr lang="el-GR" dirty="0" smtClean="0"/>
              <a:t>ΕΚΕ</a:t>
            </a:r>
          </a:p>
          <a:p>
            <a:pPr marL="411480" eaLnBrk="1" fontAlgn="auto" hangingPunct="1">
              <a:spcAft>
                <a:spcPts val="0"/>
              </a:spcAft>
              <a:buFont typeface="Arial" pitchFamily="34" charset="0"/>
              <a:buNone/>
              <a:defRPr/>
            </a:pPr>
            <a:endParaRPr lang="el-GR" dirty="0"/>
          </a:p>
          <a:p>
            <a:pPr marL="411480" eaLnBrk="1" fontAlgn="auto" hangingPunct="1">
              <a:spcAft>
                <a:spcPts val="0"/>
              </a:spcAft>
              <a:buFont typeface="Wingdings" pitchFamily="2" charset="2"/>
              <a:buChar char="Ø"/>
              <a:defRPr/>
            </a:pPr>
            <a:r>
              <a:rPr lang="el-GR" dirty="0"/>
              <a:t>Αξίες και όραμα</a:t>
            </a:r>
          </a:p>
          <a:p>
            <a:pPr marL="411480" eaLnBrk="1" fontAlgn="auto" hangingPunct="1">
              <a:spcAft>
                <a:spcPts val="0"/>
              </a:spcAft>
              <a:buFont typeface="Wingdings" pitchFamily="2" charset="2"/>
              <a:buChar char="Ø"/>
              <a:defRPr/>
            </a:pPr>
            <a:r>
              <a:rPr lang="el-GR" dirty="0"/>
              <a:t>Εργασιακό κλίμα</a:t>
            </a:r>
          </a:p>
          <a:p>
            <a:pPr marL="411480" eaLnBrk="1" fontAlgn="auto" hangingPunct="1">
              <a:spcAft>
                <a:spcPts val="0"/>
              </a:spcAft>
              <a:buFont typeface="Wingdings" pitchFamily="2" charset="2"/>
              <a:buChar char="Ø"/>
              <a:defRPr/>
            </a:pPr>
            <a:r>
              <a:rPr lang="el-GR" dirty="0"/>
              <a:t>Κοινωνικός Διάλογος </a:t>
            </a:r>
          </a:p>
          <a:p>
            <a:pPr marL="411480" eaLnBrk="1" fontAlgn="auto" hangingPunct="1">
              <a:spcAft>
                <a:spcPts val="0"/>
              </a:spcAft>
              <a:buFont typeface="Wingdings" pitchFamily="2" charset="2"/>
              <a:buChar char="Ø"/>
              <a:defRPr/>
            </a:pPr>
            <a:r>
              <a:rPr lang="el-GR" dirty="0"/>
              <a:t>Ανθρώπινα Δικαιώματα</a:t>
            </a:r>
          </a:p>
          <a:p>
            <a:pPr marL="411480" eaLnBrk="1" fontAlgn="auto" hangingPunct="1">
              <a:spcAft>
                <a:spcPts val="0"/>
              </a:spcAft>
              <a:buFont typeface="Wingdings" pitchFamily="2" charset="2"/>
              <a:buChar char="Ø"/>
              <a:defRPr/>
            </a:pPr>
            <a:r>
              <a:rPr lang="el-GR" dirty="0"/>
              <a:t>Ενασχόληση με τοπικές κοινότητες </a:t>
            </a:r>
          </a:p>
          <a:p>
            <a:pPr marL="411480" eaLnBrk="1" fontAlgn="auto" hangingPunct="1">
              <a:spcAft>
                <a:spcPts val="0"/>
              </a:spcAft>
              <a:buFont typeface="Wingdings" pitchFamily="2" charset="2"/>
              <a:buChar char="Ø"/>
              <a:defRPr/>
            </a:pPr>
            <a:r>
              <a:rPr lang="el-GR" dirty="0"/>
              <a:t>Ανάπτυξη τοπικών οικονομιών</a:t>
            </a:r>
          </a:p>
          <a:p>
            <a:pPr marL="411480" eaLnBrk="1" fontAlgn="auto" hangingPunct="1">
              <a:spcAft>
                <a:spcPts val="0"/>
              </a:spcAft>
              <a:buFont typeface="Wingdings" pitchFamily="2" charset="2"/>
              <a:buChar char="Ø"/>
              <a:defRPr/>
            </a:pPr>
            <a:r>
              <a:rPr lang="el-GR" dirty="0"/>
              <a:t>Περιβάλλον</a:t>
            </a:r>
          </a:p>
          <a:p>
            <a:pPr marL="411480" eaLnBrk="1" fontAlgn="auto" hangingPunct="1">
              <a:spcAft>
                <a:spcPts val="0"/>
              </a:spcAft>
              <a:buFont typeface="Wingdings" pitchFamily="2" charset="2"/>
              <a:buChar char="Ø"/>
              <a:defRPr/>
            </a:pPr>
            <a:r>
              <a:rPr lang="el-GR" dirty="0"/>
              <a:t>Αγορά</a:t>
            </a:r>
          </a:p>
          <a:p>
            <a:pPr marL="411480" eaLnBrk="1" fontAlgn="auto" hangingPunct="1">
              <a:spcAft>
                <a:spcPts val="0"/>
              </a:spcAft>
              <a:buFont typeface="Wingdings" pitchFamily="2" charset="2"/>
              <a:buChar char="Ø"/>
              <a:defRPr/>
            </a:pPr>
            <a:r>
              <a:rPr lang="el-GR" dirty="0"/>
              <a:t>Ηθική </a:t>
            </a:r>
          </a:p>
          <a:p>
            <a:pPr marL="411480" eaLnBrk="1" fontAlgn="auto" hangingPunct="1">
              <a:spcAft>
                <a:spcPts val="0"/>
              </a:spcAft>
              <a:buFont typeface="Arial" pitchFamily="34" charset="0"/>
              <a:buNone/>
              <a:defRPr/>
            </a:pPr>
            <a:endParaRPr lang="el-GR" dirty="0"/>
          </a:p>
          <a:p>
            <a:pPr marL="411480" eaLnBrk="1" fontAlgn="auto" hangingPunct="1">
              <a:spcAft>
                <a:spcPts val="0"/>
              </a:spcAft>
              <a:buFont typeface="Arial" pitchFamily="34" charset="0"/>
              <a:buNone/>
              <a:defRPr/>
            </a:pPr>
            <a:endParaRPr lang="el-GR" dirty="0"/>
          </a:p>
        </p:txBody>
      </p:sp>
      <p:sp>
        <p:nvSpPr>
          <p:cNvPr id="5" name="4 - Θέση περιεχομένου"/>
          <p:cNvSpPr>
            <a:spLocks noGrp="1"/>
          </p:cNvSpPr>
          <p:nvPr>
            <p:ph sz="half" idx="4294967295"/>
          </p:nvPr>
        </p:nvSpPr>
        <p:spPr>
          <a:xfrm>
            <a:off x="5033963" y="1571625"/>
            <a:ext cx="4110037" cy="4383088"/>
          </a:xfrm>
        </p:spPr>
        <p:txBody>
          <a:bodyPr rtlCol="0">
            <a:normAutofit fontScale="85000" lnSpcReduction="10000"/>
          </a:bodyPr>
          <a:lstStyle/>
          <a:p>
            <a:pPr marL="411480" eaLnBrk="1" fontAlgn="auto" hangingPunct="1">
              <a:spcAft>
                <a:spcPts val="0"/>
              </a:spcAft>
              <a:buFont typeface="Arial" pitchFamily="34" charset="0"/>
              <a:buNone/>
              <a:defRPr/>
            </a:pPr>
            <a:r>
              <a:rPr lang="el-GR" dirty="0" smtClean="0"/>
              <a:t>   ΤΡΟΠΟΙ ΔΗΜΟΣΙΟΠΟΙΗΣΗΣ</a:t>
            </a:r>
          </a:p>
          <a:p>
            <a:pPr marL="411480" eaLnBrk="1" fontAlgn="auto" hangingPunct="1">
              <a:spcAft>
                <a:spcPts val="0"/>
              </a:spcAft>
              <a:buFont typeface="Arial" pitchFamily="34" charset="0"/>
              <a:buNone/>
              <a:defRPr/>
            </a:pPr>
            <a:endParaRPr lang="el-GR" dirty="0"/>
          </a:p>
          <a:p>
            <a:pPr marL="411480" eaLnBrk="1" fontAlgn="auto" hangingPunct="1">
              <a:spcAft>
                <a:spcPts val="0"/>
              </a:spcAft>
              <a:buFont typeface="Wingdings" pitchFamily="2" charset="2"/>
              <a:buChar char="Ø"/>
              <a:defRPr/>
            </a:pPr>
            <a:r>
              <a:rPr lang="el-GR" dirty="0"/>
              <a:t>Θεματικός Απολογισμός</a:t>
            </a:r>
          </a:p>
          <a:p>
            <a:pPr marL="411480" eaLnBrk="1" fontAlgn="auto" hangingPunct="1">
              <a:spcAft>
                <a:spcPts val="0"/>
              </a:spcAft>
              <a:buFont typeface="Wingdings" pitchFamily="2" charset="2"/>
              <a:buChar char="Ø"/>
              <a:defRPr/>
            </a:pPr>
            <a:r>
              <a:rPr lang="el-GR" dirty="0"/>
              <a:t>Κοινωνικός Απολογισμός</a:t>
            </a:r>
          </a:p>
          <a:p>
            <a:pPr marL="411480" eaLnBrk="1" fontAlgn="auto" hangingPunct="1">
              <a:spcAft>
                <a:spcPts val="0"/>
              </a:spcAft>
              <a:buFont typeface="Wingdings" pitchFamily="2" charset="2"/>
              <a:buChar char="Ø"/>
              <a:defRPr/>
            </a:pPr>
            <a:r>
              <a:rPr lang="el-GR" dirty="0"/>
              <a:t>Κώδικας Δεοντολογίας</a:t>
            </a:r>
          </a:p>
          <a:p>
            <a:pPr marL="411480" eaLnBrk="1" fontAlgn="auto" hangingPunct="1">
              <a:spcAft>
                <a:spcPts val="0"/>
              </a:spcAft>
              <a:buFont typeface="Wingdings" pitchFamily="2" charset="2"/>
              <a:buChar char="Ø"/>
              <a:defRPr/>
            </a:pPr>
            <a:r>
              <a:rPr lang="el-GR" dirty="0"/>
              <a:t>Εσωτερική Επικοινωνία</a:t>
            </a:r>
          </a:p>
          <a:p>
            <a:pPr marL="411480" eaLnBrk="1" fontAlgn="auto" hangingPunct="1">
              <a:spcAft>
                <a:spcPts val="0"/>
              </a:spcAft>
              <a:buFont typeface="Wingdings" pitchFamily="2" charset="2"/>
              <a:buChar char="Ø"/>
              <a:defRPr/>
            </a:pPr>
            <a:r>
              <a:rPr lang="el-GR" dirty="0"/>
              <a:t>Βραβεία και Εκδηλώσεις</a:t>
            </a:r>
          </a:p>
          <a:p>
            <a:pPr marL="411480" eaLnBrk="1" fontAlgn="auto" hangingPunct="1">
              <a:spcAft>
                <a:spcPts val="0"/>
              </a:spcAft>
              <a:buFont typeface="Wingdings" pitchFamily="2" charset="2"/>
              <a:buChar char="Ø"/>
              <a:defRPr/>
            </a:pPr>
            <a:r>
              <a:rPr lang="el-GR" dirty="0"/>
              <a:t>Ενέργειες </a:t>
            </a:r>
            <a:r>
              <a:rPr lang="en-US" dirty="0"/>
              <a:t>marketing</a:t>
            </a:r>
            <a:r>
              <a:rPr lang="el-GR" dirty="0"/>
              <a:t> συνδεδεμένες με κοινωνικό σκοπό</a:t>
            </a:r>
          </a:p>
          <a:p>
            <a:pPr marL="411480" eaLnBrk="1" fontAlgn="auto" hangingPunct="1">
              <a:spcAft>
                <a:spcPts val="0"/>
              </a:spcAft>
              <a:buFont typeface="Wingdings" pitchFamily="2" charset="2"/>
              <a:buChar char="Ø"/>
              <a:defRPr/>
            </a:pPr>
            <a:r>
              <a:rPr lang="el-GR" dirty="0"/>
              <a:t>Πληροφόρηση μέσω διαδικτύου</a:t>
            </a: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74638"/>
            <a:ext cx="8382000" cy="1143000"/>
          </a:xfrm>
        </p:spPr>
        <p:txBody>
          <a:bodyPr/>
          <a:lstStyle/>
          <a:p>
            <a:r>
              <a:rPr lang="el-GR" sz="3200" b="1" smtClean="0">
                <a:solidFill>
                  <a:schemeClr val="tx1"/>
                </a:solidFill>
              </a:rPr>
              <a:t>Κατηγορίες Εταιρικής κοινωνικής ευθύνης</a:t>
            </a:r>
          </a:p>
        </p:txBody>
      </p:sp>
      <p:sp>
        <p:nvSpPr>
          <p:cNvPr id="66563" name="Rectangle 3"/>
          <p:cNvSpPr>
            <a:spLocks noGrp="1" noChangeArrowheads="1"/>
          </p:cNvSpPr>
          <p:nvPr>
            <p:ph sz="quarter" idx="1"/>
          </p:nvPr>
        </p:nvSpPr>
        <p:spPr/>
        <p:txBody>
          <a:bodyPr/>
          <a:lstStyle/>
          <a:p>
            <a:pPr>
              <a:lnSpc>
                <a:spcPct val="90000"/>
              </a:lnSpc>
              <a:buFontTx/>
              <a:buNone/>
            </a:pPr>
            <a:r>
              <a:rPr lang="el-GR" dirty="0" smtClean="0"/>
              <a:t>	Η Εταιρική Κοινωνική Ευθύνη ανάλογα με τη φύση ενός προγράμματος μπορεί να κατηγοριοποιηθεί σε έξι (6) κατηγορίες: </a:t>
            </a:r>
          </a:p>
          <a:p>
            <a:pPr>
              <a:lnSpc>
                <a:spcPct val="90000"/>
              </a:lnSpc>
              <a:buFontTx/>
              <a:buNone/>
            </a:pPr>
            <a:endParaRPr lang="el-GR" dirty="0" smtClean="0"/>
          </a:p>
          <a:p>
            <a:pPr lvl="1">
              <a:lnSpc>
                <a:spcPct val="90000"/>
              </a:lnSpc>
            </a:pPr>
            <a:r>
              <a:rPr lang="el-GR" dirty="0" smtClean="0"/>
              <a:t>1. Προώθηση Σκοπού,</a:t>
            </a:r>
          </a:p>
          <a:p>
            <a:pPr lvl="1">
              <a:lnSpc>
                <a:spcPct val="90000"/>
              </a:lnSpc>
            </a:pPr>
            <a:r>
              <a:rPr lang="el-GR" dirty="0" smtClean="0"/>
              <a:t>2. Μάρκετινγκ Σκοπού,</a:t>
            </a:r>
          </a:p>
          <a:p>
            <a:pPr lvl="1">
              <a:lnSpc>
                <a:spcPct val="90000"/>
              </a:lnSpc>
            </a:pPr>
            <a:r>
              <a:rPr lang="el-GR" dirty="0" smtClean="0"/>
              <a:t>3. Κοινωνικό Μάρκετινγκ,</a:t>
            </a:r>
          </a:p>
          <a:p>
            <a:pPr lvl="1">
              <a:lnSpc>
                <a:spcPct val="90000"/>
              </a:lnSpc>
            </a:pPr>
            <a:r>
              <a:rPr lang="el-GR" dirty="0" smtClean="0"/>
              <a:t>4. Εταιρική Φιλανθρωπία,</a:t>
            </a:r>
          </a:p>
          <a:p>
            <a:pPr lvl="1">
              <a:lnSpc>
                <a:spcPct val="90000"/>
              </a:lnSpc>
            </a:pPr>
            <a:r>
              <a:rPr lang="el-GR" dirty="0" smtClean="0"/>
              <a:t>5. Εταιρικός Εθελοντισμός,</a:t>
            </a:r>
          </a:p>
          <a:p>
            <a:pPr lvl="1">
              <a:lnSpc>
                <a:spcPct val="90000"/>
              </a:lnSpc>
            </a:pPr>
            <a:r>
              <a:rPr lang="el-GR" dirty="0" smtClean="0"/>
              <a:t>6. Κοινωνικά Υπεύθυνες Πρακτικές</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l-GR" sz="3600" b="1" dirty="0" smtClean="0">
                <a:solidFill>
                  <a:schemeClr val="tx1"/>
                </a:solidFill>
              </a:rPr>
              <a:t>Ενδεικτικοί Τομείς δράσεις </a:t>
            </a:r>
            <a:r>
              <a:rPr lang="el-GR" sz="3600" b="1" dirty="0" smtClean="0"/>
              <a:t>ΕΚΕ</a:t>
            </a:r>
          </a:p>
        </p:txBody>
      </p:sp>
      <p:sp>
        <p:nvSpPr>
          <p:cNvPr id="67587" name="Rectangle 3"/>
          <p:cNvSpPr>
            <a:spLocks noGrp="1" noChangeArrowheads="1"/>
          </p:cNvSpPr>
          <p:nvPr>
            <p:ph sz="quarter" idx="1"/>
          </p:nvPr>
        </p:nvSpPr>
        <p:spPr>
          <a:xfrm>
            <a:off x="381000" y="2332038"/>
            <a:ext cx="4038600" cy="4525962"/>
          </a:xfrm>
        </p:spPr>
        <p:txBody>
          <a:bodyPr/>
          <a:lstStyle/>
          <a:p>
            <a:pPr>
              <a:lnSpc>
                <a:spcPct val="90000"/>
              </a:lnSpc>
            </a:pPr>
            <a:r>
              <a:rPr lang="el-GR" smtClean="0"/>
              <a:t>Ενέργεια</a:t>
            </a:r>
          </a:p>
          <a:p>
            <a:pPr>
              <a:lnSpc>
                <a:spcPct val="90000"/>
              </a:lnSpc>
            </a:pPr>
            <a:r>
              <a:rPr lang="el-GR" smtClean="0"/>
              <a:t>Περιβάλλον</a:t>
            </a:r>
          </a:p>
          <a:p>
            <a:pPr lvl="1">
              <a:lnSpc>
                <a:spcPct val="90000"/>
              </a:lnSpc>
            </a:pPr>
            <a:r>
              <a:rPr lang="el-GR" smtClean="0"/>
              <a:t>Δενδροφυτεύσεις</a:t>
            </a:r>
          </a:p>
          <a:p>
            <a:pPr lvl="1">
              <a:lnSpc>
                <a:spcPct val="90000"/>
              </a:lnSpc>
            </a:pPr>
            <a:r>
              <a:rPr lang="el-GR" smtClean="0"/>
              <a:t>Απορρίμματα</a:t>
            </a:r>
          </a:p>
          <a:p>
            <a:pPr lvl="1">
              <a:lnSpc>
                <a:spcPct val="90000"/>
              </a:lnSpc>
            </a:pPr>
            <a:r>
              <a:rPr lang="el-GR" smtClean="0"/>
              <a:t>Νερό</a:t>
            </a:r>
          </a:p>
          <a:p>
            <a:pPr>
              <a:lnSpc>
                <a:spcPct val="90000"/>
              </a:lnSpc>
            </a:pPr>
            <a:r>
              <a:rPr lang="el-GR" smtClean="0"/>
              <a:t>Φιλανθρωπία</a:t>
            </a:r>
          </a:p>
          <a:p>
            <a:pPr>
              <a:lnSpc>
                <a:spcPct val="90000"/>
              </a:lnSpc>
            </a:pPr>
            <a:r>
              <a:rPr lang="el-GR" smtClean="0"/>
              <a:t>Πολιτισμός</a:t>
            </a:r>
          </a:p>
          <a:p>
            <a:pPr>
              <a:lnSpc>
                <a:spcPct val="90000"/>
              </a:lnSpc>
            </a:pPr>
            <a:r>
              <a:rPr lang="el-GR" smtClean="0"/>
              <a:t>Αθλητισμός</a:t>
            </a:r>
          </a:p>
          <a:p>
            <a:pPr>
              <a:lnSpc>
                <a:spcPct val="90000"/>
              </a:lnSpc>
            </a:pPr>
            <a:r>
              <a:rPr lang="el-GR" smtClean="0"/>
              <a:t>Επικοινωνία</a:t>
            </a:r>
          </a:p>
          <a:p>
            <a:pPr>
              <a:lnSpc>
                <a:spcPct val="90000"/>
              </a:lnSpc>
            </a:pPr>
            <a:r>
              <a:rPr lang="el-GR" smtClean="0"/>
              <a:t>Άλλο..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4294967295"/>
          </p:nvPr>
        </p:nvGraphicFramePr>
        <p:xfrm>
          <a:off x="428596" y="571480"/>
          <a:ext cx="8229600" cy="5786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dir="l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572</TotalTime>
  <Words>1318</Words>
  <Application>Microsoft Office PowerPoint</Application>
  <PresentationFormat>Προβολή στην οθόνη (4:3)</PresentationFormat>
  <Paragraphs>251</Paragraphs>
  <Slides>40</Slides>
  <Notes>1</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40</vt:i4>
      </vt:variant>
    </vt:vector>
  </HeadingPairs>
  <TitlesOfParts>
    <vt:vector size="50" baseType="lpstr">
      <vt:lpstr>Arial</vt:lpstr>
      <vt:lpstr>Calibri</vt:lpstr>
      <vt:lpstr>Cambria</vt:lpstr>
      <vt:lpstr>Franklin Gothic Book</vt:lpstr>
      <vt:lpstr>Georgia</vt:lpstr>
      <vt:lpstr>Perpetua</vt:lpstr>
      <vt:lpstr>Symbol</vt:lpstr>
      <vt:lpstr>Wingdings</vt:lpstr>
      <vt:lpstr>Wingdings 2</vt:lpstr>
      <vt:lpstr>Δικαιοσύνη</vt:lpstr>
      <vt:lpstr>Εταιρική Κοινωνική Ευθύνη (Corporate Social Responsibility)</vt:lpstr>
      <vt:lpstr>Εταιρική Κοινωνική Ευθύνη: εισαγωγή</vt:lpstr>
      <vt:lpstr>Εταιρική κοινωνική ευθύνη</vt:lpstr>
      <vt:lpstr>Παρουσίαση του PowerPoint</vt:lpstr>
      <vt:lpstr>Ποιους αφορά η ΕΚΕ</vt:lpstr>
      <vt:lpstr>Παρουσίαση του PowerPoint</vt:lpstr>
      <vt:lpstr>Κατηγορίες Εταιρικής κοινωνικής ευθύνης</vt:lpstr>
      <vt:lpstr>Ενδεικτικοί Τομείς δράσεις ΕΚΕ</vt:lpstr>
      <vt:lpstr>Παρουσίαση του PowerPoint</vt:lpstr>
      <vt:lpstr>Παρουσίαση του PowerPoint</vt:lpstr>
      <vt:lpstr>Παρουσίαση του PowerPoint</vt:lpstr>
      <vt:lpstr>ΟΦΕΛΗ ΑΠΌ ΤΗΝ ΕΦΑΡΜΟΓΗ ΠΡΑΚΤΙΚΩΝ ΕΚΕ</vt:lpstr>
      <vt:lpstr>Αντιρρήσεις για την ΕΚΕ</vt:lpstr>
      <vt:lpstr>Προβληματισμοί</vt:lpstr>
      <vt:lpstr>Βασικές Τακτικές για τη σωστή διαχείριση του Περιβάλλοντος</vt:lpstr>
      <vt:lpstr>Εταιρική Κοινωνική Ευθύνη Συμφέρει να είσαι καλός ή «δώσε κάτι παραπάνω», όπως λέει o  Kotler  (Προτεινόμενο βιβλίο: Phillip Kotler &amp; Nancy Lee, 2009, Εταιρική Κοινωνική Ευθύνη, μτφρ. Μ. Σμαραγδή, εκδ. Κέρκυρα – Economia Publising)</vt:lpstr>
      <vt:lpstr>Η ΕΚΕ ως Φήμη </vt:lpstr>
      <vt:lpstr>Κοινωνικό Μάρκετινγκ </vt:lpstr>
      <vt:lpstr>Η έννοια των κοινωνικών εταίρων Stakeholders</vt:lpstr>
      <vt:lpstr>Έρευνα: το 50%  επιχειρήσεων φανερώνει ότι μια δράση ΕΚΕ γίνεται αντιληπτή ως µία επικοινωνιακή δραστηριότητα και όχι ως στοιχείο της επιχειρησιακής στρατηγικής</vt:lpstr>
      <vt:lpstr>EKE στην Ελλάδα</vt:lpstr>
      <vt:lpstr>Παρουσίαση του PowerPoint</vt:lpstr>
      <vt:lpstr> Σύνδεση CSR με SDGs</vt:lpstr>
      <vt:lpstr>Πιστοποίηση ETHOS</vt:lpstr>
      <vt:lpstr>Παρουσίαση του PowerPoint</vt:lpstr>
      <vt:lpstr>Σύστημα Διάγνωσης και Διαχείρισης της Εταιρικής Υπευθυνότητας (Maturity Integration Assessment – ΜΙΑ)</vt:lpstr>
      <vt:lpstr>Παρουσίαση του PowerPoint</vt:lpstr>
      <vt:lpstr>Παρουσίαση του PowerPoint</vt:lpstr>
      <vt:lpstr>EKE στο Δημόσιο</vt:lpstr>
      <vt:lpstr>Παρουσίαση του PowerPoint</vt:lpstr>
      <vt:lpstr>Παρουσίαση του PowerPoint</vt:lpstr>
      <vt:lpstr>Παρουσίαση του PowerPoint</vt:lpstr>
      <vt:lpstr>Παρουσίαση του PowerPoint</vt:lpstr>
      <vt:lpstr>EKE στο Δημόσιο (ΕΛΛΑΔΑ)</vt:lpstr>
      <vt:lpstr>Παρουσίαση του PowerPoint</vt:lpstr>
      <vt:lpstr>(α) ΠΟΛΙΤΙΚΕΣ και ΠΡΟΤΥΠΑ για την προώθηση της ΕΚΕ που μπορούν να εφαρμοστούν από τους δημόσιους φορείς:  </vt:lpstr>
      <vt:lpstr>(β) ΜΕΤΡΑ ΚΑΙ ΕΡΓΑΛΕΙΑ δημόσιας πολιτικής που διευκολύνουν την εφαρμογή πολιτικών και δράσεων ΕΚΕ από τις επιχειρήσεις</vt:lpstr>
      <vt:lpstr>ΠΕΔΙΑ ΕΦΑΡΜΟΓΗΣ ΕΚΕ</vt:lpstr>
      <vt:lpstr>Παρουσίαση του PowerPoint</vt:lpstr>
      <vt:lpstr>(Ireland)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13</cp:revision>
  <dcterms:created xsi:type="dcterms:W3CDTF">2023-05-18T14:02:56Z</dcterms:created>
  <dcterms:modified xsi:type="dcterms:W3CDTF">2025-05-26T07:30:28Z</dcterms:modified>
</cp:coreProperties>
</file>