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8" r:id="rId3"/>
    <p:sldId id="257" r:id="rId4"/>
    <p:sldId id="260" r:id="rId5"/>
    <p:sldId id="261" r:id="rId6"/>
    <p:sldId id="263" r:id="rId7"/>
    <p:sldId id="264" r:id="rId8"/>
    <p:sldId id="262" r:id="rId9"/>
    <p:sldId id="267" r:id="rId10"/>
    <p:sldId id="269" r:id="rId11"/>
    <p:sldId id="270" r:id="rId12"/>
    <p:sldId id="271" r:id="rId13"/>
    <p:sldId id="272" r:id="rId14"/>
    <p:sldId id="273" r:id="rId15"/>
    <p:sldId id="274" r:id="rId16"/>
    <p:sldId id="266" r:id="rId17"/>
    <p:sldId id="265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8529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94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59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109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27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42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41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2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3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54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9138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Ευεξί</a:t>
            </a:r>
            <a:r>
              <a:rPr dirty="0"/>
              <a:t>α στις </a:t>
            </a:r>
            <a:r>
              <a:rPr dirty="0" smtClean="0"/>
              <a:t>Οργανώσεις</a:t>
            </a:r>
            <a:r>
              <a:rPr lang="el-GR" dirty="0" smtClean="0"/>
              <a:t> </a:t>
            </a:r>
            <a:r>
              <a:rPr lang="en-US" dirty="0" smtClean="0"/>
              <a:t>(Well Being)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468" y="2355688"/>
            <a:ext cx="4540348" cy="4023360"/>
          </a:xfrm>
        </p:spPr>
        <p:txBody>
          <a:bodyPr/>
          <a:lstStyle/>
          <a:p>
            <a:endParaRPr lang="el-GR" dirty="0" smtClean="0"/>
          </a:p>
          <a:p>
            <a:endParaRPr lang="el-GR" dirty="0"/>
          </a:p>
          <a:p>
            <a:r>
              <a:rPr sz="2800" b="1" dirty="0" err="1" smtClean="0"/>
              <a:t>Δημιουργώντ</a:t>
            </a:r>
            <a:r>
              <a:rPr sz="2800" b="1" dirty="0" smtClean="0"/>
              <a:t>ας </a:t>
            </a:r>
            <a:r>
              <a:rPr sz="2800" b="1" dirty="0"/>
              <a:t>έναν Υγιή &amp; Παραγωγικό Χώρο </a:t>
            </a:r>
            <a:r>
              <a:rPr sz="2800" b="1" dirty="0" smtClean="0"/>
              <a:t>Εργασίας</a:t>
            </a:r>
            <a:endParaRPr sz="2800" b="1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5722" y="2135880"/>
            <a:ext cx="3596054" cy="254170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2959" y="638296"/>
            <a:ext cx="7543800" cy="1450757"/>
          </a:xfrm>
        </p:spPr>
        <p:txBody>
          <a:bodyPr>
            <a:normAutofit fontScale="90000"/>
          </a:bodyPr>
          <a:lstStyle/>
          <a:p>
            <a:r>
              <a:rPr lang="el-GR" dirty="0"/>
              <a:t>1. Ισορροπία επαγγελματικής και προσωπικής ζωής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Δημόσιες επιχειρήσεις και οργανισμοί</a:t>
            </a:r>
            <a:r>
              <a:rPr lang="en-US" dirty="0" smtClean="0"/>
              <a:t> </a:t>
            </a:r>
            <a:r>
              <a:rPr lang="el-GR" dirty="0" smtClean="0"/>
              <a:t>μπορούν </a:t>
            </a:r>
            <a:r>
              <a:rPr lang="el-GR" dirty="0"/>
              <a:t>να </a:t>
            </a:r>
            <a:r>
              <a:rPr lang="el-GR" dirty="0" smtClean="0"/>
              <a:t>εφαρμό</a:t>
            </a:r>
            <a:r>
              <a:rPr lang="el-GR" dirty="0"/>
              <a:t>σ</a:t>
            </a:r>
            <a:r>
              <a:rPr lang="el-GR" dirty="0" smtClean="0"/>
              <a:t>ουν: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ευέλικτα </a:t>
            </a:r>
            <a:r>
              <a:rPr lang="el-GR" dirty="0"/>
              <a:t>ωράρια εργασίας</a:t>
            </a:r>
            <a:r>
              <a:rPr lang="el-GR" dirty="0" smtClean="0"/>
              <a:t>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σωστό </a:t>
            </a:r>
            <a:r>
              <a:rPr lang="el-GR" dirty="0"/>
              <a:t>προγραμματισμό </a:t>
            </a:r>
            <a:r>
              <a:rPr lang="el-GR" dirty="0" smtClean="0"/>
              <a:t>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επαρκή </a:t>
            </a:r>
            <a:r>
              <a:rPr lang="el-GR" dirty="0"/>
              <a:t>διαλείμματα</a:t>
            </a:r>
            <a:r>
              <a:rPr lang="el-GR" dirty="0" smtClean="0"/>
              <a:t>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ημέρες </a:t>
            </a:r>
            <a:r>
              <a:rPr lang="el-GR" dirty="0"/>
              <a:t>ξεκούρασης</a:t>
            </a:r>
            <a:r>
              <a:rPr lang="el-GR" dirty="0" smtClean="0"/>
              <a:t>,</a:t>
            </a:r>
          </a:p>
          <a:p>
            <a:endParaRPr lang="el-GR" dirty="0"/>
          </a:p>
          <a:p>
            <a:r>
              <a:rPr lang="el-GR" b="1" dirty="0" smtClean="0"/>
              <a:t>Οφέλη</a:t>
            </a:r>
            <a:r>
              <a:rPr lang="en-US" b="1" dirty="0" smtClean="0"/>
              <a:t>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μείωση </a:t>
            </a:r>
            <a:r>
              <a:rPr lang="el-GR" dirty="0"/>
              <a:t>άγχους και κόπωσης</a:t>
            </a:r>
            <a:r>
              <a:rPr lang="el-GR" dirty="0" smtClean="0"/>
              <a:t>,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καλύτερη </a:t>
            </a:r>
            <a:r>
              <a:rPr lang="el-GR" dirty="0"/>
              <a:t>ψυχική υγεία</a:t>
            </a:r>
            <a:r>
              <a:rPr lang="el-GR" dirty="0" smtClean="0"/>
              <a:t>,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αύξηση </a:t>
            </a:r>
            <a:r>
              <a:rPr lang="el-GR" dirty="0"/>
              <a:t>ικανοποίησης εργαζομένων.</a:t>
            </a:r>
          </a:p>
        </p:txBody>
      </p:sp>
    </p:spTree>
    <p:extLst>
      <p:ext uri="{BB962C8B-B14F-4D97-AF65-F5344CB8AC3E}">
        <p14:creationId xmlns:p14="http://schemas.microsoft.com/office/powerpoint/2010/main" val="2052645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2958" y="417812"/>
            <a:ext cx="8189157" cy="1450757"/>
          </a:xfrm>
        </p:spPr>
        <p:txBody>
          <a:bodyPr>
            <a:normAutofit fontScale="90000"/>
          </a:bodyPr>
          <a:lstStyle/>
          <a:p>
            <a:r>
              <a:rPr lang="el-GR" sz="4000" dirty="0"/>
              <a:t>2. Ασφαλές και υγιές εργασιακό περιβάλλον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431974"/>
          </a:xfrm>
        </p:spPr>
        <p:txBody>
          <a:bodyPr>
            <a:normAutofit/>
          </a:bodyPr>
          <a:lstStyle/>
          <a:p>
            <a:r>
              <a:rPr lang="el-GR" sz="2600" b="1" dirty="0" smtClean="0"/>
              <a:t>Περιλαμβάνει</a:t>
            </a:r>
            <a:r>
              <a:rPr lang="el-GR" sz="2600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600" dirty="0"/>
              <a:t>τήρηση κανόνων υγιεινής και ασφάλειας,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600" dirty="0"/>
              <a:t>εργονομικούς χώρους εργασίας,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600" dirty="0"/>
              <a:t>κατάλληλο εξοπλισμό,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600" dirty="0"/>
              <a:t>πρόληψη εργατικών ατυχημάτων,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600" dirty="0"/>
              <a:t>προστασία από εργασιακή εξουθένωση (</a:t>
            </a:r>
            <a:r>
              <a:rPr lang="el-GR" sz="2600" dirty="0" err="1"/>
              <a:t>burnout</a:t>
            </a:r>
            <a:r>
              <a:rPr lang="el-GR" sz="2600" dirty="0"/>
              <a:t>). </a:t>
            </a:r>
            <a:endParaRPr lang="el-GR" sz="2600" dirty="0" smtClean="0"/>
          </a:p>
          <a:p>
            <a:pPr>
              <a:buFont typeface="Arial" panose="020B0604020202020204" pitchFamily="34" charset="0"/>
              <a:buChar char="•"/>
            </a:pPr>
            <a:endParaRPr lang="el-GR" sz="26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92651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2959" y="576750"/>
            <a:ext cx="8110025" cy="1450757"/>
          </a:xfrm>
        </p:spPr>
        <p:txBody>
          <a:bodyPr>
            <a:normAutofit fontScale="90000"/>
          </a:bodyPr>
          <a:lstStyle/>
          <a:p>
            <a:r>
              <a:rPr lang="el-GR" sz="4400" dirty="0"/>
              <a:t>3. Ψυχολογική υποστήριξη και διαχείριση άγχους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440766"/>
          </a:xfrm>
        </p:spPr>
        <p:txBody>
          <a:bodyPr>
            <a:normAutofit/>
          </a:bodyPr>
          <a:lstStyle/>
          <a:p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συνεδρίες συμβουλευτικής,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προγράμματα διαχείρισης άγχους,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γραμμές </a:t>
            </a:r>
            <a:r>
              <a:rPr lang="el-GR" dirty="0"/>
              <a:t>υποστήριξης εργαζομένων. </a:t>
            </a:r>
            <a:endParaRPr lang="el-GR" dirty="0" smtClean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b="1" dirty="0"/>
              <a:t>Οφέλη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βελτίωση ψυχικής υγείας,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καλύτερη εξυπηρέτηση </a:t>
            </a:r>
            <a:r>
              <a:rPr lang="el-GR" dirty="0" smtClean="0"/>
              <a:t>πολιτών, 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μείωση απουσιών από την εργασία.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98984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5820" y="594335"/>
            <a:ext cx="7543800" cy="1450757"/>
          </a:xfrm>
        </p:spPr>
        <p:txBody>
          <a:bodyPr>
            <a:normAutofit fontScale="90000"/>
          </a:bodyPr>
          <a:lstStyle/>
          <a:p>
            <a:r>
              <a:rPr lang="el-GR" sz="4000" dirty="0"/>
              <a:t>4. Εκπαίδευση και ανάπτυξη δεξιοτήτων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2959" y="1845734"/>
            <a:ext cx="7995726" cy="4449558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Η </a:t>
            </a:r>
            <a:r>
              <a:rPr lang="el-GR" dirty="0"/>
              <a:t>συνεχής επιμόρφωση βοηθά τους εργαζομένους να αισθάνονται ασφαλείς και εξελισσόμενοι.</a:t>
            </a:r>
          </a:p>
          <a:p>
            <a:r>
              <a:rPr lang="el-GR" b="1" dirty="0"/>
              <a:t>Παραδείγματα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σεμινάρια εξυπηρέτησης </a:t>
            </a:r>
            <a:r>
              <a:rPr lang="el-GR" dirty="0" smtClean="0"/>
              <a:t>πολιτών, 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εκπαίδευση σε ξένες γλώσσες,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ανάπτυξη ηγετικών δεξιοτήτων,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ψηφιακές δεξιότητες και νέες τεχνολογίες. </a:t>
            </a:r>
            <a:endParaRPr lang="el-G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Reverse Mentoring</a:t>
            </a:r>
            <a:endParaRPr lang="el-GR" dirty="0" smtClean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b="1" dirty="0"/>
              <a:t>Οφέλη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αυξημένη αυτοπεποίθηση,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καλύτερη απόδοση,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επαγγελματική εξέλιξη.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4302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52620" y="655881"/>
            <a:ext cx="7934179" cy="1450757"/>
          </a:xfrm>
        </p:spPr>
        <p:txBody>
          <a:bodyPr>
            <a:normAutofit fontScale="90000"/>
          </a:bodyPr>
          <a:lstStyle/>
          <a:p>
            <a:r>
              <a:rPr lang="el-GR" sz="4400" dirty="0"/>
              <a:t>5. Αναγνώριση και επιβράβευση προσωπικού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2959" y="1845734"/>
            <a:ext cx="7863840" cy="4023360"/>
          </a:xfrm>
        </p:spPr>
        <p:txBody>
          <a:bodyPr/>
          <a:lstStyle/>
          <a:p>
            <a:r>
              <a:rPr lang="el-GR" b="1" dirty="0" smtClean="0"/>
              <a:t>Καλές </a:t>
            </a:r>
            <a:r>
              <a:rPr lang="el-GR" b="1" dirty="0"/>
              <a:t>πρακτικές: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bonus</a:t>
            </a:r>
            <a:r>
              <a:rPr lang="el-GR" dirty="0"/>
              <a:t> απόδοσης,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βραβεία εργαζομένου του μήνα,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επιπλέον άδειες,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δημόσια αναγνώριση προσφοράς,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ευκαιρίες προαγωγής. </a:t>
            </a:r>
          </a:p>
          <a:p>
            <a:endParaRPr lang="el-GR" dirty="0" smtClean="0"/>
          </a:p>
          <a:p>
            <a:r>
              <a:rPr lang="el-GR" b="1" u="sng" dirty="0" smtClean="0"/>
              <a:t>Η </a:t>
            </a:r>
            <a:r>
              <a:rPr lang="el-GR" b="1" u="sng" dirty="0"/>
              <a:t>αναγνώριση ενισχύει το κίνητρο και τη δέσμευση των εργαζομένων.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336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2960" y="691050"/>
            <a:ext cx="7543800" cy="1450757"/>
          </a:xfrm>
        </p:spPr>
        <p:txBody>
          <a:bodyPr>
            <a:normAutofit fontScale="90000"/>
          </a:bodyPr>
          <a:lstStyle/>
          <a:p>
            <a:r>
              <a:rPr lang="el-GR" sz="4000" dirty="0"/>
              <a:t>6. Ενίσχυση θετικού εργασιακού κλίματος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συνεργασία</a:t>
            </a:r>
            <a:r>
              <a:rPr lang="el-GR" dirty="0"/>
              <a:t>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ανοιχτή επικοινωνία,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σεβασμό στη διαφορετικότητα,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ομαδικές δραστηριότητες,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πολιτικές κατά της παρενόχλησης και των διακρίσεων. </a:t>
            </a:r>
            <a:endParaRPr lang="el-GR" dirty="0" smtClean="0"/>
          </a:p>
          <a:p>
            <a:endParaRPr lang="el-GR" b="1" dirty="0"/>
          </a:p>
          <a:p>
            <a:r>
              <a:rPr lang="el-GR" b="1" dirty="0" smtClean="0"/>
              <a:t>Αποτέλεσμα</a:t>
            </a:r>
            <a:endParaRPr lang="el-GR" b="1" dirty="0"/>
          </a:p>
          <a:p>
            <a:r>
              <a:rPr lang="el-GR" dirty="0"/>
              <a:t>Δημιουργείται ένα περιβάλλον εμπιστοσύνης και ομαδικότητας.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20688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2959" y="165483"/>
            <a:ext cx="7543800" cy="935527"/>
          </a:xfrm>
        </p:spPr>
        <p:txBody>
          <a:bodyPr/>
          <a:lstStyle/>
          <a:p>
            <a:r>
              <a:rPr lang="en-US" dirty="0"/>
              <a:t>Employee flourishing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2959" y="1749669"/>
            <a:ext cx="7543801" cy="454562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Employee flourishing is a term used to describe a state in which employees thrive both personally and professionally. It goes beyond mere job satisfaction or engagement—it reflects an optimal state of well-being where individuals experience meaning, positive relationships, accomplishment, vitality, and a sense of growth in the workplace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Key </a:t>
            </a:r>
            <a:r>
              <a:rPr lang="en-US" dirty="0"/>
              <a:t>Dimensions of Employee </a:t>
            </a:r>
            <a:r>
              <a:rPr lang="en-US" dirty="0" smtClean="0"/>
              <a:t>Flourishing</a:t>
            </a:r>
          </a:p>
          <a:p>
            <a:r>
              <a:rPr lang="en-US" b="1" dirty="0" smtClean="0"/>
              <a:t>Emotional Well-being </a:t>
            </a:r>
            <a:r>
              <a:rPr lang="en-US" dirty="0" smtClean="0"/>
              <a:t>Positive </a:t>
            </a:r>
            <a:r>
              <a:rPr lang="en-US" dirty="0"/>
              <a:t>emotions (joy, gratitude, interest</a:t>
            </a:r>
            <a:r>
              <a:rPr lang="en-US" dirty="0" smtClean="0"/>
              <a:t>) Low </a:t>
            </a:r>
            <a:r>
              <a:rPr lang="en-US" dirty="0"/>
              <a:t>levels of stress and </a:t>
            </a:r>
            <a:r>
              <a:rPr lang="en-US" dirty="0" smtClean="0"/>
              <a:t>burnout </a:t>
            </a:r>
          </a:p>
          <a:p>
            <a:r>
              <a:rPr lang="en-US" b="1" dirty="0" smtClean="0"/>
              <a:t>Psychological Well-being </a:t>
            </a:r>
            <a:r>
              <a:rPr lang="en-US" dirty="0" smtClean="0"/>
              <a:t>Purpose </a:t>
            </a:r>
            <a:r>
              <a:rPr lang="en-US" dirty="0"/>
              <a:t>and meaning in </a:t>
            </a:r>
            <a:r>
              <a:rPr lang="en-US" dirty="0" smtClean="0"/>
              <a:t>work Autonomy </a:t>
            </a:r>
            <a:r>
              <a:rPr lang="en-US" dirty="0"/>
              <a:t>and a sense of </a:t>
            </a:r>
            <a:r>
              <a:rPr lang="en-US" dirty="0" smtClean="0"/>
              <a:t>control Opportunities </a:t>
            </a:r>
            <a:r>
              <a:rPr lang="en-US" dirty="0"/>
              <a:t>for personal growth and </a:t>
            </a:r>
            <a:r>
              <a:rPr lang="en-US" dirty="0" smtClean="0"/>
              <a:t>mastery</a:t>
            </a:r>
          </a:p>
          <a:p>
            <a:r>
              <a:rPr lang="en-US" b="1" dirty="0" smtClean="0"/>
              <a:t>Social Well-being </a:t>
            </a:r>
            <a:r>
              <a:rPr lang="en-US" dirty="0" smtClean="0"/>
              <a:t>Positive</a:t>
            </a:r>
            <a:r>
              <a:rPr lang="en-US" dirty="0"/>
              <a:t>, respectful relationships with </a:t>
            </a:r>
            <a:r>
              <a:rPr lang="en-US" dirty="0" smtClean="0"/>
              <a:t>colleagues Sense </a:t>
            </a:r>
            <a:r>
              <a:rPr lang="en-US" dirty="0"/>
              <a:t>of belonging and </a:t>
            </a:r>
            <a:r>
              <a:rPr lang="en-US" dirty="0" smtClean="0"/>
              <a:t>inclusion Feeling </a:t>
            </a:r>
            <a:r>
              <a:rPr lang="en-US" dirty="0"/>
              <a:t>valued and supported by </a:t>
            </a:r>
            <a:r>
              <a:rPr lang="en-US" dirty="0" smtClean="0"/>
              <a:t>leaders</a:t>
            </a:r>
          </a:p>
          <a:p>
            <a:r>
              <a:rPr lang="en-US" b="1" dirty="0" smtClean="0"/>
              <a:t>Physical Well-being </a:t>
            </a:r>
            <a:r>
              <a:rPr lang="en-US" dirty="0" smtClean="0"/>
              <a:t>Healthy </a:t>
            </a:r>
            <a:r>
              <a:rPr lang="en-US" dirty="0"/>
              <a:t>work environment (ergonomics, safety, breaks</a:t>
            </a:r>
            <a:r>
              <a:rPr lang="en-US" dirty="0" smtClean="0"/>
              <a:t>) Support </a:t>
            </a:r>
            <a:r>
              <a:rPr lang="en-US" dirty="0"/>
              <a:t>for healthy habits (nutrition, exercise, sleep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Professional Well-being </a:t>
            </a:r>
            <a:r>
              <a:rPr lang="en-US" dirty="0" smtClean="0"/>
              <a:t>Clarity </a:t>
            </a:r>
            <a:r>
              <a:rPr lang="en-US" dirty="0"/>
              <a:t>of role and </a:t>
            </a:r>
            <a:r>
              <a:rPr lang="en-US" dirty="0" smtClean="0"/>
              <a:t>expectations Opportunities </a:t>
            </a:r>
            <a:r>
              <a:rPr lang="en-US" dirty="0"/>
              <a:t>for development and </a:t>
            </a:r>
            <a:r>
              <a:rPr lang="en-US" dirty="0" smtClean="0"/>
              <a:t>advancement Fair </a:t>
            </a:r>
            <a:r>
              <a:rPr lang="en-US" dirty="0"/>
              <a:t>compensation and recognition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135" y="919327"/>
            <a:ext cx="8138865" cy="50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201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 smtClean="0"/>
              <a:t>Συμ</a:t>
            </a:r>
            <a:r>
              <a:rPr dirty="0" smtClean="0"/>
              <a:t>περ</a:t>
            </a:r>
            <a:r>
              <a:rPr lang="el-GR" dirty="0" smtClean="0"/>
              <a:t>α</a:t>
            </a:r>
            <a:r>
              <a:rPr dirty="0" err="1" smtClean="0"/>
              <a:t>σμ</a:t>
            </a:r>
            <a:r>
              <a:rPr dirty="0" smtClean="0"/>
              <a:t>α</a:t>
            </a:r>
            <a:r>
              <a:rPr lang="el-GR" dirty="0" err="1" smtClean="0"/>
              <a:t>τικά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969476"/>
            <a:ext cx="7543801" cy="3899617"/>
          </a:xfrm>
        </p:spPr>
        <p:txBody>
          <a:bodyPr/>
          <a:lstStyle/>
          <a:p>
            <a:r>
              <a:rPr dirty="0"/>
              <a:t>💡 Επ</a:t>
            </a:r>
            <a:r>
              <a:rPr dirty="0" err="1"/>
              <a:t>ένδυση</a:t>
            </a:r>
            <a:r>
              <a:rPr dirty="0"/>
              <a:t> </a:t>
            </a:r>
            <a:r>
              <a:rPr dirty="0" err="1"/>
              <a:t>στην</a:t>
            </a:r>
            <a:r>
              <a:rPr dirty="0"/>
              <a:t> </a:t>
            </a:r>
            <a:r>
              <a:rPr dirty="0" err="1"/>
              <a:t>ευεξί</a:t>
            </a:r>
            <a:r>
              <a:rPr dirty="0"/>
              <a:t>α = Επένδυση στην </a:t>
            </a:r>
            <a:r>
              <a:rPr dirty="0" smtClean="0"/>
              <a:t>απόδοση</a:t>
            </a:r>
            <a:endParaRPr lang="el-GR" dirty="0" smtClean="0"/>
          </a:p>
          <a:p>
            <a:endParaRPr dirty="0"/>
          </a:p>
          <a:p>
            <a:r>
              <a:rPr dirty="0"/>
              <a:t>💡 </a:t>
            </a:r>
            <a:r>
              <a:rPr dirty="0" err="1"/>
              <a:t>Υγιείς</a:t>
            </a:r>
            <a:r>
              <a:rPr dirty="0"/>
              <a:t> </a:t>
            </a:r>
            <a:r>
              <a:rPr dirty="0" err="1"/>
              <a:t>εργ</a:t>
            </a:r>
            <a:r>
              <a:rPr dirty="0"/>
              <a:t>αζόμενοι → Βιώσιμη </a:t>
            </a:r>
            <a:r>
              <a:rPr dirty="0" smtClean="0"/>
              <a:t>επιτυχία</a:t>
            </a:r>
            <a:endParaRPr lang="el-GR" dirty="0" smtClean="0"/>
          </a:p>
          <a:p>
            <a:endParaRPr dirty="0"/>
          </a:p>
          <a:p>
            <a:r>
              <a:rPr dirty="0"/>
              <a:t>💡 </a:t>
            </a:r>
            <a:r>
              <a:rPr dirty="0" err="1"/>
              <a:t>Ποι</a:t>
            </a:r>
            <a:r>
              <a:rPr dirty="0"/>
              <a:t>α θα είναι τα επόμενα βήματα του οργανισμού σας;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2959" y="1987061"/>
            <a:ext cx="7543801" cy="3618263"/>
          </a:xfrm>
        </p:spPr>
        <p:txBody>
          <a:bodyPr>
            <a:normAutofit/>
          </a:bodyPr>
          <a:lstStyle/>
          <a:p>
            <a:r>
              <a:rPr lang="el-GR" sz="2800" dirty="0"/>
              <a:t>Η φροντίδα της ευεξίας των εργαζομένων </a:t>
            </a:r>
            <a:r>
              <a:rPr lang="el-GR" sz="2800" dirty="0" smtClean="0"/>
              <a:t>στη Δημόσια Διοίκηση δεν </a:t>
            </a:r>
            <a:r>
              <a:rPr lang="el-GR" sz="2800" dirty="0"/>
              <a:t>αποτελεί μόνο κοινωνική ευθύνη αλλά και στρατηγική επένδυση. </a:t>
            </a:r>
            <a:endParaRPr lang="el-GR" sz="2800" dirty="0" smtClean="0"/>
          </a:p>
          <a:p>
            <a:endParaRPr lang="el-GR" sz="2800" dirty="0"/>
          </a:p>
          <a:p>
            <a:r>
              <a:rPr lang="el-GR" sz="2800" dirty="0" smtClean="0"/>
              <a:t>Οι </a:t>
            </a:r>
            <a:r>
              <a:rPr lang="el-GR" sz="2800" dirty="0"/>
              <a:t>εργαζόμενοι που αισθάνονται ασφαλείς, υποστηριζόμενοι και ικανοποιημένοι προσφέρουν καλύτερες υπηρεσίες και συμβάλλουν ουσιαστικά στην επιτυχία </a:t>
            </a:r>
            <a:r>
              <a:rPr lang="el-GR" sz="2800" dirty="0" smtClean="0"/>
              <a:t>των οργανισμών τους.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90590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Διαστάσεις Ευεξίας στον Εργασιακό Χώρο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27738"/>
            <a:ext cx="7543801" cy="3741356"/>
          </a:xfrm>
        </p:spPr>
        <p:txBody>
          <a:bodyPr>
            <a:normAutofit lnSpcReduction="10000"/>
          </a:bodyPr>
          <a:lstStyle/>
          <a:p>
            <a:r>
              <a:rPr dirty="0"/>
              <a:t>1. </a:t>
            </a:r>
            <a:r>
              <a:rPr dirty="0" err="1"/>
              <a:t>Σωμ</a:t>
            </a:r>
            <a:r>
              <a:rPr dirty="0"/>
              <a:t>ατική – Υγιεινή, εργονομία, προγράμματα </a:t>
            </a:r>
            <a:r>
              <a:rPr dirty="0" smtClean="0"/>
              <a:t>υγείας</a:t>
            </a:r>
            <a:endParaRPr lang="en-US" dirty="0" smtClean="0"/>
          </a:p>
          <a:p>
            <a:endParaRPr dirty="0"/>
          </a:p>
          <a:p>
            <a:r>
              <a:rPr dirty="0"/>
              <a:t>2. </a:t>
            </a:r>
            <a:r>
              <a:rPr dirty="0" err="1"/>
              <a:t>Ψυχική</a:t>
            </a:r>
            <a:r>
              <a:rPr dirty="0"/>
              <a:t> – </a:t>
            </a:r>
            <a:r>
              <a:rPr dirty="0" err="1"/>
              <a:t>Δι</a:t>
            </a:r>
            <a:r>
              <a:rPr dirty="0"/>
              <a:t>αχείριση άγχους, ισορροπία </a:t>
            </a:r>
            <a:r>
              <a:rPr dirty="0" smtClean="0"/>
              <a:t>φόρτου</a:t>
            </a:r>
            <a:endParaRPr lang="en-US" dirty="0" smtClean="0"/>
          </a:p>
          <a:p>
            <a:endParaRPr dirty="0"/>
          </a:p>
          <a:p>
            <a:r>
              <a:rPr dirty="0"/>
              <a:t>3. </a:t>
            </a:r>
            <a:r>
              <a:rPr dirty="0" err="1"/>
              <a:t>Κοινωνική</a:t>
            </a:r>
            <a:r>
              <a:rPr dirty="0"/>
              <a:t> – </a:t>
            </a:r>
            <a:r>
              <a:rPr dirty="0" err="1"/>
              <a:t>Συνεργ</a:t>
            </a:r>
            <a:r>
              <a:rPr dirty="0"/>
              <a:t>ασία, ένταξη, </a:t>
            </a:r>
            <a:r>
              <a:rPr dirty="0" smtClean="0"/>
              <a:t>ομάδες</a:t>
            </a:r>
            <a:endParaRPr lang="en-US" dirty="0" smtClean="0"/>
          </a:p>
          <a:p>
            <a:endParaRPr dirty="0"/>
          </a:p>
          <a:p>
            <a:r>
              <a:rPr dirty="0"/>
              <a:t>4. </a:t>
            </a:r>
            <a:r>
              <a:rPr dirty="0" err="1"/>
              <a:t>Οικονομική</a:t>
            </a:r>
            <a:r>
              <a:rPr dirty="0"/>
              <a:t> – </a:t>
            </a:r>
            <a:r>
              <a:rPr dirty="0" err="1"/>
              <a:t>Δίκ</a:t>
            </a:r>
            <a:r>
              <a:rPr dirty="0"/>
              <a:t>αιοι μισθοί, </a:t>
            </a:r>
            <a:r>
              <a:rPr dirty="0" smtClean="0"/>
              <a:t>παροχές</a:t>
            </a:r>
            <a:endParaRPr lang="en-US" dirty="0" smtClean="0"/>
          </a:p>
          <a:p>
            <a:endParaRPr dirty="0"/>
          </a:p>
          <a:p>
            <a:r>
              <a:rPr dirty="0"/>
              <a:t>5. </a:t>
            </a:r>
            <a:r>
              <a:rPr dirty="0" err="1"/>
              <a:t>Νόημ</a:t>
            </a:r>
            <a:r>
              <a:rPr dirty="0"/>
              <a:t>α – Ανάπτυξη, σαφείς στόχοι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Γιατί έχει σημασία η Ευεξία;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27738"/>
            <a:ext cx="7543801" cy="3741356"/>
          </a:xfrm>
        </p:spPr>
        <p:txBody>
          <a:bodyPr/>
          <a:lstStyle/>
          <a:p>
            <a:r>
              <a:rPr dirty="0"/>
              <a:t>✔ </a:t>
            </a:r>
            <a:r>
              <a:rPr dirty="0" err="1"/>
              <a:t>Αυξημένη</a:t>
            </a:r>
            <a:r>
              <a:rPr dirty="0"/>
              <a:t> </a:t>
            </a:r>
            <a:r>
              <a:rPr dirty="0" smtClean="0"/>
              <a:t>παρα</a:t>
            </a:r>
            <a:r>
              <a:rPr dirty="0" err="1" smtClean="0"/>
              <a:t>γωγικότητ</a:t>
            </a:r>
            <a:r>
              <a:rPr dirty="0" smtClean="0"/>
              <a:t>α</a:t>
            </a:r>
            <a:r>
              <a:rPr lang="el-GR" dirty="0" smtClean="0"/>
              <a:t> και αποδοτικότητα</a:t>
            </a:r>
          </a:p>
          <a:p>
            <a:endParaRPr dirty="0"/>
          </a:p>
          <a:p>
            <a:r>
              <a:rPr dirty="0"/>
              <a:t>✔ </a:t>
            </a:r>
            <a:r>
              <a:rPr dirty="0" err="1"/>
              <a:t>Μείωση</a:t>
            </a:r>
            <a:r>
              <a:rPr dirty="0"/>
              <a:t> απ</a:t>
            </a:r>
            <a:r>
              <a:rPr dirty="0" err="1"/>
              <a:t>ουσιών</a:t>
            </a:r>
            <a:r>
              <a:rPr dirty="0"/>
              <a:t> </a:t>
            </a:r>
            <a:r>
              <a:rPr dirty="0" smtClean="0"/>
              <a:t>&amp;</a:t>
            </a:r>
            <a:r>
              <a:rPr lang="el-GR" dirty="0" smtClean="0"/>
              <a:t> συγκρούσεων</a:t>
            </a:r>
          </a:p>
          <a:p>
            <a:endParaRPr dirty="0"/>
          </a:p>
          <a:p>
            <a:r>
              <a:rPr dirty="0"/>
              <a:t>✔ </a:t>
            </a:r>
            <a:r>
              <a:rPr dirty="0" err="1"/>
              <a:t>Βελτίωση</a:t>
            </a:r>
            <a:r>
              <a:rPr dirty="0"/>
              <a:t> </a:t>
            </a:r>
            <a:r>
              <a:rPr dirty="0" err="1"/>
              <a:t>ηθικού</a:t>
            </a:r>
            <a:r>
              <a:rPr dirty="0"/>
              <a:t> και </a:t>
            </a:r>
            <a:r>
              <a:rPr dirty="0" err="1" smtClean="0"/>
              <a:t>δέσμευσης</a:t>
            </a:r>
            <a:endParaRPr lang="el-GR" dirty="0" smtClean="0"/>
          </a:p>
          <a:p>
            <a:endParaRPr dirty="0"/>
          </a:p>
          <a:p>
            <a:r>
              <a:rPr dirty="0"/>
              <a:t>✔ </a:t>
            </a:r>
            <a:r>
              <a:rPr dirty="0" err="1"/>
              <a:t>Θετική</a:t>
            </a:r>
            <a:r>
              <a:rPr dirty="0"/>
              <a:t> </a:t>
            </a:r>
            <a:r>
              <a:rPr dirty="0" err="1"/>
              <a:t>φήμη</a:t>
            </a:r>
            <a:r>
              <a:rPr dirty="0"/>
              <a:t> </a:t>
            </a:r>
            <a:r>
              <a:rPr dirty="0" err="1"/>
              <a:t>γι</a:t>
            </a:r>
            <a:r>
              <a:rPr dirty="0"/>
              <a:t>α </a:t>
            </a:r>
            <a:r>
              <a:rPr dirty="0" smtClean="0"/>
              <a:t>τ</a:t>
            </a:r>
            <a:r>
              <a:rPr lang="el-GR" dirty="0" smtClean="0"/>
              <a:t>ον οργανισμό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Στρατηγικές Προώθησης Ευεξίας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004646"/>
            <a:ext cx="7543801" cy="3864448"/>
          </a:xfrm>
        </p:spPr>
        <p:txBody>
          <a:bodyPr>
            <a:normAutofit lnSpcReduction="10000"/>
          </a:bodyPr>
          <a:lstStyle/>
          <a:p>
            <a:r>
              <a:rPr dirty="0"/>
              <a:t>✅ </a:t>
            </a:r>
            <a:r>
              <a:rPr dirty="0" err="1"/>
              <a:t>Προγράμμ</a:t>
            </a:r>
            <a:r>
              <a:rPr dirty="0"/>
              <a:t>ατα ευεξίας (άσκηση, διατροφή</a:t>
            </a:r>
            <a:r>
              <a:rPr dirty="0" smtClean="0"/>
              <a:t>)</a:t>
            </a:r>
            <a:endParaRPr lang="en-US" dirty="0" smtClean="0"/>
          </a:p>
          <a:p>
            <a:endParaRPr dirty="0"/>
          </a:p>
          <a:p>
            <a:r>
              <a:rPr dirty="0"/>
              <a:t>✅ </a:t>
            </a:r>
            <a:r>
              <a:rPr dirty="0" err="1"/>
              <a:t>Πόροι</a:t>
            </a:r>
            <a:r>
              <a:rPr dirty="0"/>
              <a:t> </a:t>
            </a:r>
            <a:r>
              <a:rPr dirty="0" err="1"/>
              <a:t>ψυχικής</a:t>
            </a:r>
            <a:r>
              <a:rPr dirty="0"/>
              <a:t> </a:t>
            </a:r>
            <a:r>
              <a:rPr dirty="0" err="1"/>
              <a:t>υγεί</a:t>
            </a:r>
            <a:r>
              <a:rPr dirty="0"/>
              <a:t>ας (</a:t>
            </a:r>
            <a:r>
              <a:rPr dirty="0" smtClean="0"/>
              <a:t>συμβουλευτική)</a:t>
            </a:r>
            <a:endParaRPr lang="en-US" dirty="0" smtClean="0"/>
          </a:p>
          <a:p>
            <a:endParaRPr dirty="0"/>
          </a:p>
          <a:p>
            <a:r>
              <a:rPr dirty="0"/>
              <a:t>✅ </a:t>
            </a:r>
            <a:r>
              <a:rPr dirty="0" err="1"/>
              <a:t>Ευελιξί</a:t>
            </a:r>
            <a:r>
              <a:rPr dirty="0"/>
              <a:t>α στο ωράριο και στην </a:t>
            </a:r>
            <a:r>
              <a:rPr dirty="0" smtClean="0"/>
              <a:t>εργασία</a:t>
            </a:r>
            <a:endParaRPr lang="en-US" dirty="0" smtClean="0"/>
          </a:p>
          <a:p>
            <a:endParaRPr dirty="0"/>
          </a:p>
          <a:p>
            <a:r>
              <a:rPr dirty="0"/>
              <a:t>✅ </a:t>
            </a:r>
            <a:r>
              <a:rPr dirty="0" err="1"/>
              <a:t>Ομ</a:t>
            </a:r>
            <a:r>
              <a:rPr dirty="0"/>
              <a:t>αδικές δραστηριότητες &amp; </a:t>
            </a:r>
            <a:r>
              <a:rPr dirty="0" smtClean="0"/>
              <a:t>ένταξη</a:t>
            </a:r>
            <a:endParaRPr lang="en-US" dirty="0" smtClean="0"/>
          </a:p>
          <a:p>
            <a:endParaRPr dirty="0"/>
          </a:p>
          <a:p>
            <a:r>
              <a:rPr dirty="0"/>
              <a:t>✅ </a:t>
            </a:r>
            <a:r>
              <a:rPr dirty="0" err="1"/>
              <a:t>Εκ</a:t>
            </a:r>
            <a:r>
              <a:rPr dirty="0"/>
              <a:t>παίδευση ηγεσίας στην ενσυναίσθηση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Απόδοση Επένδυσης (ROI)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98076"/>
            <a:ext cx="7543801" cy="3671017"/>
          </a:xfrm>
        </p:spPr>
        <p:txBody>
          <a:bodyPr/>
          <a:lstStyle/>
          <a:p>
            <a:r>
              <a:rPr dirty="0"/>
              <a:t>📊 </a:t>
            </a:r>
            <a:r>
              <a:rPr dirty="0" err="1"/>
              <a:t>Γι</a:t>
            </a:r>
            <a:r>
              <a:rPr dirty="0"/>
              <a:t>α κάθε 1€ σε ευεξία → 4€ επιστροφή (Deloitte</a:t>
            </a:r>
            <a:r>
              <a:rPr dirty="0" smtClean="0"/>
              <a:t>)</a:t>
            </a:r>
            <a:endParaRPr lang="en-US" dirty="0" smtClean="0"/>
          </a:p>
          <a:p>
            <a:endParaRPr dirty="0"/>
          </a:p>
          <a:p>
            <a:r>
              <a:rPr dirty="0"/>
              <a:t>📉 25% </a:t>
            </a:r>
            <a:r>
              <a:rPr dirty="0" err="1"/>
              <a:t>λιγότερες</a:t>
            </a:r>
            <a:r>
              <a:rPr dirty="0"/>
              <a:t> </a:t>
            </a:r>
            <a:r>
              <a:rPr dirty="0" smtClean="0"/>
              <a:t>παρα</a:t>
            </a:r>
            <a:r>
              <a:rPr dirty="0" err="1" smtClean="0"/>
              <a:t>ιτήσεις</a:t>
            </a:r>
            <a:endParaRPr lang="en-US" dirty="0" smtClean="0"/>
          </a:p>
          <a:p>
            <a:endParaRPr dirty="0"/>
          </a:p>
          <a:p>
            <a:r>
              <a:rPr dirty="0"/>
              <a:t>📉 41% χα</a:t>
            </a:r>
            <a:r>
              <a:rPr dirty="0" err="1"/>
              <a:t>μηλότερ</a:t>
            </a:r>
            <a:r>
              <a:rPr dirty="0"/>
              <a:t>α κόστη υγειονομικής περίθαλψης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Δημιουργία Κουλτούρας Ευεξίας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01362"/>
            <a:ext cx="7543801" cy="3767732"/>
          </a:xfrm>
        </p:spPr>
        <p:txBody>
          <a:bodyPr/>
          <a:lstStyle/>
          <a:p>
            <a:r>
              <a:rPr dirty="0"/>
              <a:t>⭐ </a:t>
            </a:r>
            <a:r>
              <a:rPr lang="el-GR" dirty="0" smtClean="0"/>
              <a:t>Δ</a:t>
            </a:r>
            <a:r>
              <a:rPr dirty="0" err="1" smtClean="0"/>
              <a:t>έσμευση</a:t>
            </a:r>
            <a:r>
              <a:rPr lang="el-GR" dirty="0" smtClean="0"/>
              <a:t> Ηγεσίας</a:t>
            </a:r>
          </a:p>
          <a:p>
            <a:endParaRPr dirty="0"/>
          </a:p>
          <a:p>
            <a:r>
              <a:rPr dirty="0"/>
              <a:t>⭐ </a:t>
            </a:r>
            <a:r>
              <a:rPr dirty="0" err="1"/>
              <a:t>Συνεχής</a:t>
            </a:r>
            <a:r>
              <a:rPr dirty="0"/>
              <a:t> </a:t>
            </a:r>
            <a:r>
              <a:rPr dirty="0" smtClean="0"/>
              <a:t>ανα</a:t>
            </a:r>
            <a:r>
              <a:rPr dirty="0" err="1" smtClean="0"/>
              <a:t>τροφοδότηση</a:t>
            </a:r>
            <a:endParaRPr lang="el-GR" dirty="0" smtClean="0"/>
          </a:p>
          <a:p>
            <a:endParaRPr dirty="0"/>
          </a:p>
          <a:p>
            <a:r>
              <a:rPr dirty="0"/>
              <a:t>⭐ </a:t>
            </a:r>
            <a:r>
              <a:rPr dirty="0" err="1"/>
              <a:t>Ενσωμάτωση</a:t>
            </a:r>
            <a:r>
              <a:rPr dirty="0"/>
              <a:t> </a:t>
            </a:r>
            <a:r>
              <a:rPr dirty="0" err="1"/>
              <a:t>στις</a:t>
            </a:r>
            <a:r>
              <a:rPr dirty="0"/>
              <a:t> α</a:t>
            </a:r>
            <a:r>
              <a:rPr dirty="0" err="1"/>
              <a:t>ξίες</a:t>
            </a:r>
            <a:r>
              <a:rPr dirty="0"/>
              <a:t> </a:t>
            </a:r>
            <a:r>
              <a:rPr dirty="0" smtClean="0"/>
              <a:t>τ</a:t>
            </a:r>
            <a:r>
              <a:rPr lang="el-GR" dirty="0" smtClean="0"/>
              <a:t>ου οργανισμού</a:t>
            </a:r>
          </a:p>
          <a:p>
            <a:endParaRPr dirty="0"/>
          </a:p>
          <a:p>
            <a:r>
              <a:rPr dirty="0"/>
              <a:t>⭐ Κα</a:t>
            </a:r>
            <a:r>
              <a:rPr dirty="0" err="1"/>
              <a:t>νονικο</a:t>
            </a:r>
            <a:r>
              <a:rPr dirty="0"/>
              <a:t>ποίηση της ψυχικής υγείας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Μέτρηση Ευεξίας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45322"/>
            <a:ext cx="7543801" cy="3723771"/>
          </a:xfrm>
        </p:spPr>
        <p:txBody>
          <a:bodyPr/>
          <a:lstStyle/>
          <a:p>
            <a:r>
              <a:rPr dirty="0"/>
              <a:t>📋 </a:t>
            </a:r>
            <a:r>
              <a:rPr dirty="0" err="1"/>
              <a:t>Ερωτημ</a:t>
            </a:r>
            <a:r>
              <a:rPr dirty="0"/>
              <a:t>ατολόγια </a:t>
            </a:r>
            <a:r>
              <a:rPr dirty="0" smtClean="0"/>
              <a:t>δέσμευσης</a:t>
            </a:r>
            <a:endParaRPr lang="el-GR" dirty="0" smtClean="0"/>
          </a:p>
          <a:p>
            <a:endParaRPr dirty="0"/>
          </a:p>
          <a:p>
            <a:r>
              <a:rPr dirty="0"/>
              <a:t>📋 </a:t>
            </a:r>
            <a:r>
              <a:rPr dirty="0" err="1"/>
              <a:t>Εκτίμηση</a:t>
            </a:r>
            <a:r>
              <a:rPr dirty="0"/>
              <a:t> </a:t>
            </a:r>
            <a:r>
              <a:rPr dirty="0" err="1"/>
              <a:t>άγχους</a:t>
            </a:r>
            <a:r>
              <a:rPr dirty="0"/>
              <a:t> &amp; </a:t>
            </a:r>
            <a:r>
              <a:rPr dirty="0" err="1" smtClean="0"/>
              <a:t>εξουθένωσης</a:t>
            </a:r>
            <a:endParaRPr lang="el-GR" dirty="0" smtClean="0"/>
          </a:p>
          <a:p>
            <a:endParaRPr dirty="0"/>
          </a:p>
          <a:p>
            <a:r>
              <a:rPr dirty="0"/>
              <a:t>📋 KPIs: </a:t>
            </a:r>
            <a:r>
              <a:rPr dirty="0" err="1"/>
              <a:t>Ικ</a:t>
            </a:r>
            <a:r>
              <a:rPr dirty="0"/>
              <a:t>ανοποίηση, απουσίες, αποχωρήσεις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Παρα</a:t>
            </a:r>
            <a:r>
              <a:rPr dirty="0" err="1"/>
              <a:t>δείγμ</a:t>
            </a:r>
            <a:r>
              <a:rPr dirty="0"/>
              <a:t>ατα Καλών </a:t>
            </a:r>
            <a:r>
              <a:rPr dirty="0" smtClean="0"/>
              <a:t>Πρακτικών</a:t>
            </a:r>
            <a:r>
              <a:rPr lang="el-GR" dirty="0" smtClean="0"/>
              <a:t> – Ιδιωτικός Τομέας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066192"/>
            <a:ext cx="7543801" cy="3802902"/>
          </a:xfrm>
        </p:spPr>
        <p:txBody>
          <a:bodyPr/>
          <a:lstStyle/>
          <a:p>
            <a:r>
              <a:rPr dirty="0"/>
              <a:t>🏢 Google – </a:t>
            </a:r>
            <a:r>
              <a:rPr dirty="0" err="1"/>
              <a:t>Χώροι</a:t>
            </a:r>
            <a:r>
              <a:rPr dirty="0"/>
              <a:t> χα</a:t>
            </a:r>
            <a:r>
              <a:rPr dirty="0" err="1"/>
              <a:t>λάρωσης</a:t>
            </a:r>
            <a:r>
              <a:rPr dirty="0"/>
              <a:t>, υπ</a:t>
            </a:r>
            <a:r>
              <a:rPr dirty="0" err="1"/>
              <a:t>οστήριξη</a:t>
            </a:r>
            <a:r>
              <a:rPr dirty="0"/>
              <a:t> </a:t>
            </a:r>
            <a:r>
              <a:rPr dirty="0" err="1"/>
              <a:t>ψυχικής</a:t>
            </a:r>
            <a:r>
              <a:rPr dirty="0"/>
              <a:t> </a:t>
            </a:r>
            <a:r>
              <a:rPr dirty="0" err="1" smtClean="0"/>
              <a:t>υγεί</a:t>
            </a:r>
            <a:r>
              <a:rPr dirty="0" smtClean="0"/>
              <a:t>ας</a:t>
            </a:r>
            <a:endParaRPr lang="en-US" dirty="0" smtClean="0"/>
          </a:p>
          <a:p>
            <a:endParaRPr dirty="0"/>
          </a:p>
          <a:p>
            <a:r>
              <a:rPr dirty="0"/>
              <a:t>🏢 Microsoft – </a:t>
            </a:r>
            <a:r>
              <a:rPr dirty="0" err="1"/>
              <a:t>Ημέρες</a:t>
            </a:r>
            <a:r>
              <a:rPr dirty="0"/>
              <a:t> </a:t>
            </a:r>
            <a:r>
              <a:rPr dirty="0" err="1"/>
              <a:t>ψυχικής</a:t>
            </a:r>
            <a:r>
              <a:rPr dirty="0"/>
              <a:t> </a:t>
            </a:r>
            <a:r>
              <a:rPr dirty="0" err="1"/>
              <a:t>υγεί</a:t>
            </a:r>
            <a:r>
              <a:rPr dirty="0"/>
              <a:t>ας, </a:t>
            </a:r>
            <a:r>
              <a:rPr dirty="0" smtClean="0"/>
              <a:t>mindfulness</a:t>
            </a:r>
            <a:endParaRPr lang="en-US" dirty="0" smtClean="0"/>
          </a:p>
          <a:p>
            <a:endParaRPr dirty="0"/>
          </a:p>
          <a:p>
            <a:r>
              <a:rPr dirty="0"/>
              <a:t>🏢 Patagonia – Πα</a:t>
            </a:r>
            <a:r>
              <a:rPr dirty="0" err="1"/>
              <a:t>ιδική</a:t>
            </a:r>
            <a:r>
              <a:rPr dirty="0"/>
              <a:t> </a:t>
            </a:r>
            <a:r>
              <a:rPr dirty="0" err="1"/>
              <a:t>μέριμν</a:t>
            </a:r>
            <a:r>
              <a:rPr dirty="0"/>
              <a:t>α, ευέλικτο ωράριο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 από Ελληνικό Δημόσιο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2960" y="2188634"/>
            <a:ext cx="7543801" cy="4023360"/>
          </a:xfrm>
        </p:spPr>
        <p:txBody>
          <a:bodyPr>
            <a:normAutofit/>
          </a:bodyPr>
          <a:lstStyle/>
          <a:p>
            <a:r>
              <a:rPr lang="el-GR" dirty="0" smtClean="0"/>
              <a:t>Παρότι </a:t>
            </a:r>
            <a:r>
              <a:rPr lang="el-GR" dirty="0"/>
              <a:t>το </a:t>
            </a:r>
            <a:r>
              <a:rPr lang="el-GR" dirty="0" err="1"/>
              <a:t>wellbeing</a:t>
            </a:r>
            <a:r>
              <a:rPr lang="el-GR" dirty="0"/>
              <a:t> είναι ακόμα σε πρώιμο στάδιο</a:t>
            </a:r>
            <a:r>
              <a:rPr lang="el-GR" dirty="0" smtClean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Προγράμματα </a:t>
            </a:r>
            <a:r>
              <a:rPr lang="el-GR" dirty="0"/>
              <a:t>τηλεργασίας σε δημόσιες </a:t>
            </a:r>
            <a:r>
              <a:rPr lang="el-GR" dirty="0" smtClean="0"/>
              <a:t>υπηρεσίες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Δράσεις </a:t>
            </a:r>
            <a:r>
              <a:rPr lang="el-GR" dirty="0"/>
              <a:t>ψυχικής υγείας σε νοσοκομεία (υποστήριξη προσωπικού</a:t>
            </a:r>
            <a:r>
              <a:rPr lang="el-GR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Εκπαιδεύσεις </a:t>
            </a:r>
            <a:r>
              <a:rPr lang="el-GR" dirty="0"/>
              <a:t>μέσω ΕΚΔΔΑ (</a:t>
            </a:r>
            <a:r>
              <a:rPr lang="el-GR" dirty="0" err="1"/>
              <a:t>soft</a:t>
            </a:r>
            <a:r>
              <a:rPr lang="el-GR" dirty="0"/>
              <a:t> </a:t>
            </a:r>
            <a:r>
              <a:rPr lang="el-GR" dirty="0" err="1"/>
              <a:t>skills</a:t>
            </a:r>
            <a:r>
              <a:rPr lang="el-GR" dirty="0"/>
              <a:t>, ηγεσία</a:t>
            </a:r>
            <a:r>
              <a:rPr lang="el-GR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Πρωτοβουλίες </a:t>
            </a:r>
            <a:r>
              <a:rPr lang="el-GR" dirty="0"/>
              <a:t>δήμων για υγεία εργαζομένων (</a:t>
            </a:r>
            <a:r>
              <a:rPr lang="el-GR" dirty="0" err="1"/>
              <a:t>check-ups</a:t>
            </a:r>
            <a:r>
              <a:rPr lang="el-GR" dirty="0"/>
              <a:t>, δράσεις άθλησης)🔹 </a:t>
            </a:r>
            <a:endParaRPr lang="el-GR" dirty="0" smtClean="0"/>
          </a:p>
          <a:p>
            <a:endParaRPr lang="el-GR" dirty="0"/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297685931"/>
      </p:ext>
    </p:extLst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412</TotalTime>
  <Words>731</Words>
  <Application>Microsoft Office PowerPoint</Application>
  <PresentationFormat>Προβολή στην οθόνη (4:3)</PresentationFormat>
  <Paragraphs>140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Ανασκόπηση</vt:lpstr>
      <vt:lpstr>Ευεξία στις Οργανώσεις (Well Being)</vt:lpstr>
      <vt:lpstr>Διαστάσεις Ευεξίας στον Εργασιακό Χώρο</vt:lpstr>
      <vt:lpstr>Γιατί έχει σημασία η Ευεξία;</vt:lpstr>
      <vt:lpstr>Στρατηγικές Προώθησης Ευεξίας</vt:lpstr>
      <vt:lpstr>Απόδοση Επένδυσης (ROI)</vt:lpstr>
      <vt:lpstr>Δημιουργία Κουλτούρας Ευεξίας</vt:lpstr>
      <vt:lpstr>Μέτρηση Ευεξίας</vt:lpstr>
      <vt:lpstr>Παραδείγματα Καλών Πρακτικών – Ιδιωτικός Τομέας</vt:lpstr>
      <vt:lpstr>Παραδείγματα από Ελληνικό Δημόσιο </vt:lpstr>
      <vt:lpstr>1. Ισορροπία επαγγελματικής και προσωπικής ζωής </vt:lpstr>
      <vt:lpstr>2. Ασφαλές και υγιές εργασιακό περιβάλλον </vt:lpstr>
      <vt:lpstr>3. Ψυχολογική υποστήριξη και διαχείριση άγχους </vt:lpstr>
      <vt:lpstr>4. Εκπαίδευση και ανάπτυξη δεξιοτήτων </vt:lpstr>
      <vt:lpstr>5. Αναγνώριση και επιβράβευση προσωπικού </vt:lpstr>
      <vt:lpstr>6. Ενίσχυση θετικού εργασιακού κλίματος </vt:lpstr>
      <vt:lpstr>Employee flourishing </vt:lpstr>
      <vt:lpstr>Συμπερασματικά</vt:lpstr>
      <vt:lpstr>Παρουσίαση του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Ευεξία στις Οργανώσεις</dc:title>
  <dc:subject/>
  <dc:creator>user</dc:creator>
  <cp:keywords/>
  <dc:description>generated using python-pptx</dc:description>
  <cp:lastModifiedBy>user</cp:lastModifiedBy>
  <cp:revision>12</cp:revision>
  <dcterms:created xsi:type="dcterms:W3CDTF">2013-01-27T09:14:16Z</dcterms:created>
  <dcterms:modified xsi:type="dcterms:W3CDTF">2026-05-11T16:31:15Z</dcterms:modified>
  <cp:category/>
</cp:coreProperties>
</file>