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1" r:id="rId2"/>
    <p:sldId id="337" r:id="rId3"/>
    <p:sldId id="275" r:id="rId4"/>
    <p:sldId id="334" r:id="rId5"/>
    <p:sldId id="335" r:id="rId6"/>
    <p:sldId id="283" r:id="rId7"/>
    <p:sldId id="336" r:id="rId8"/>
    <p:sldId id="33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083F86C-C1B4-432A-8C51-2B0599374619}" type="datetimeFigureOut">
              <a:rPr lang="el-GR"/>
              <a:pPr>
                <a:defRPr/>
              </a:pPr>
              <a:t>14/8/2021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dirty="0" err="1" smtClean="0"/>
              <a:t>Kλικ</a:t>
            </a:r>
            <a:r>
              <a:rPr lang="el-GR" noProof="0" dirty="0" smtClean="0"/>
              <a:t> για επεξεργασία των στυλ του υποδείγματος</a:t>
            </a:r>
          </a:p>
          <a:p>
            <a:pPr lvl="1"/>
            <a:r>
              <a:rPr lang="el-GR" noProof="0" dirty="0" smtClean="0"/>
              <a:t>Δεύτερου επιπέδου</a:t>
            </a:r>
          </a:p>
          <a:p>
            <a:pPr lvl="2"/>
            <a:r>
              <a:rPr lang="el-GR" noProof="0" dirty="0" smtClean="0"/>
              <a:t>Τρίτου επιπέδου</a:t>
            </a:r>
          </a:p>
          <a:p>
            <a:pPr lvl="3"/>
            <a:r>
              <a:rPr lang="el-GR" noProof="0" dirty="0" smtClean="0"/>
              <a:t>Τέταρτου επιπέδου</a:t>
            </a:r>
          </a:p>
          <a:p>
            <a:pPr lvl="4"/>
            <a:r>
              <a:rPr lang="el-GR" noProof="0" dirty="0" smtClean="0"/>
              <a:t>Πέμπτου επιπέδου</a:t>
            </a:r>
            <a:endParaRPr lang="el-GR" noProof="0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4D89021-3754-4C59-829C-BBF6F67CE85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2814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BC1F605-43C1-4282-B900-E4C28903E574}" type="datetimeFigureOut">
              <a:rPr lang="en-US" smtClean="0"/>
              <a:pPr>
                <a:defRPr/>
              </a:pPr>
              <a:t>8/14/2021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CDE743D-387C-4E5E-A258-351A84788A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economist.com/images/20080531/CSR9733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Οικονομική Ιστορία της Ευρωπαϊκής Ένωσης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Χρήστος Νίκας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38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ct val="10000"/>
              </a:spcAft>
              <a:defRPr/>
            </a:pPr>
            <a:r>
              <a:rPr lang="el-GR" sz="2000" b="1" dirty="0" smtClean="0">
                <a:solidFill>
                  <a:srgbClr val="356A41"/>
                </a:solidFill>
              </a:rPr>
              <a:t>Σύντομη  Οικονομική Ιστορία της Ευρώπης (1900-1950)</a:t>
            </a:r>
            <a:endParaRPr lang="en-US" sz="2000" b="1" dirty="0" smtClean="0">
              <a:solidFill>
                <a:srgbClr val="356A41"/>
              </a:solidFill>
            </a:endParaRPr>
          </a:p>
          <a:p>
            <a:pPr marL="171450" indent="-17145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Οι πολιτικές εντάσεις κατά τη διάρκεια του 1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Παγκοσμίου Πολέμου (1914-1919) και του 2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Παγκοσμίου Πολέμου (1939-1945) μείωσαν την οικονομική συνεργασία μεταξύ των ευρωπαϊκών χωρών. </a:t>
            </a:r>
            <a:endParaRPr lang="en-US" sz="2000" dirty="0" smtClean="0"/>
          </a:p>
          <a:p>
            <a:pPr marL="171450" indent="-17145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Ο προστατευτισμός διογκώθηκε κατά τη διάρκεια της Μεγάλης Κρίσης, και ο Κανόνας του Χρυσού κατέρρευσε. </a:t>
            </a:r>
            <a:endParaRPr lang="en-US" sz="2000" dirty="0" smtClean="0"/>
          </a:p>
          <a:p>
            <a:pPr marL="171450" indent="-17145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42900" indent="-342900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l-GR" sz="2000" dirty="0" smtClean="0"/>
              <a:t>Μετά την ερήμωση του 2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Παγκοσμίου Πολέμου, πολλοί φοβήθηκαν ότι οι δεινές οικονομικές συνθήκες θα υπονόμευαν την νομιμότητα του ευρωπαϊκού καπιταλισμού, με το γειτονικό σοβιετικό μπλοκ ιδιαίτερα διατεθειμένο να επεκτείνει το εναλλακτικό κομμουνιστικό μοντέλο του. 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l-GR" sz="5400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Ποτέ ξανά...</a:t>
            </a:r>
            <a:r>
              <a:rPr lang="en-US" sz="5400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altLang="en-US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l-GR" altLang="en-US" dirty="0" smtClean="0"/>
              <a:t>Όσο πιο τραυματικό ήταν για μια χώρα το πρώτο ήμισυ του 20</a:t>
            </a:r>
            <a:r>
              <a:rPr lang="el-GR" altLang="en-US" baseline="30000" dirty="0" smtClean="0"/>
              <a:t>ου</a:t>
            </a:r>
            <a:r>
              <a:rPr lang="el-GR" altLang="en-US" dirty="0" smtClean="0"/>
              <a:t> αιώνα, τόσο πιο αποφασισμένη ήταν η χώρα αυτή να αποφύγει εμπλοκή σε μελοντικό πόλεμο μέσω της ένταξης σε κάποιου είδους Ένωση Ευρωπαϊκών κρατών. </a:t>
            </a:r>
            <a:endParaRPr lang="en-GB" altLang="en-US" dirty="0" smtClean="0"/>
          </a:p>
          <a:p>
            <a:r>
              <a:rPr lang="el-GR" altLang="en-US" dirty="0" smtClean="0"/>
              <a:t>Τα συμφέροντα των έξι ιδρυτικών μελών.</a:t>
            </a:r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16387" name="1 - Τίτλος"/>
          <p:cNvSpPr txBox="1">
            <a:spLocks/>
          </p:cNvSpPr>
          <p:nvPr/>
        </p:nvSpPr>
        <p:spPr bwMode="auto">
          <a:xfrm>
            <a:off x="457200" y="457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l-GR" sz="6000" dirty="0" smtClean="0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EXED – Executive MBA</a:t>
            </a:r>
            <a:endParaRPr lang="el-GR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237488"/>
          </a:xfrm>
        </p:spPr>
        <p:txBody>
          <a:bodyPr>
            <a:normAutofit fontScale="90000"/>
          </a:bodyPr>
          <a:lstStyle/>
          <a:p>
            <a:r>
              <a:rPr lang="el-GR" sz="1800" dirty="0" smtClean="0">
                <a:solidFill>
                  <a:srgbClr val="3D68AF"/>
                </a:solidFill>
              </a:rPr>
              <a:t/>
            </a:r>
            <a:br>
              <a:rPr lang="el-GR" sz="1800" dirty="0" smtClean="0">
                <a:solidFill>
                  <a:srgbClr val="3D68AF"/>
                </a:solidFill>
              </a:rPr>
            </a:br>
            <a:r>
              <a:rPr lang="el-GR" sz="1800" dirty="0" smtClean="0">
                <a:solidFill>
                  <a:srgbClr val="3D68AF"/>
                </a:solidFill>
              </a:rPr>
              <a:t/>
            </a:r>
            <a:br>
              <a:rPr lang="el-GR" sz="1800" dirty="0" smtClean="0">
                <a:solidFill>
                  <a:srgbClr val="3D68AF"/>
                </a:solidFill>
              </a:rPr>
            </a:br>
            <a:r>
              <a:rPr lang="el-GR" sz="1800" dirty="0" smtClean="0">
                <a:solidFill>
                  <a:srgbClr val="3D68AF"/>
                </a:solidFill>
              </a:rPr>
              <a:t>Επιστροφή από το Χείλος του Γκρεμού</a:t>
            </a:r>
            <a:r>
              <a:rPr lang="en-US" sz="1800" dirty="0" smtClean="0">
                <a:solidFill>
                  <a:srgbClr val="3D68AF"/>
                </a:solidFill>
              </a:rPr>
              <a:t>:</a:t>
            </a:r>
            <a:r>
              <a:rPr lang="el-GR" sz="1800" dirty="0" smtClean="0">
                <a:solidFill>
                  <a:srgbClr val="3D68AF"/>
                </a:solidFill>
              </a:rPr>
              <a:t> Από το Σχέδιο</a:t>
            </a:r>
            <a:r>
              <a:rPr lang="en-US" sz="1800" dirty="0" smtClean="0">
                <a:solidFill>
                  <a:srgbClr val="3D68AF"/>
                </a:solidFill>
              </a:rPr>
              <a:t> </a:t>
            </a:r>
            <a:r>
              <a:rPr lang="el-GR" sz="1800" dirty="0" smtClean="0">
                <a:solidFill>
                  <a:srgbClr val="3D68AF"/>
                </a:solidFill>
              </a:rPr>
              <a:t>Μάρσαλ</a:t>
            </a:r>
            <a:r>
              <a:rPr lang="en-US" sz="1800" dirty="0" smtClean="0">
                <a:solidFill>
                  <a:srgbClr val="3D68AF"/>
                </a:solidFill>
              </a:rPr>
              <a:t> </a:t>
            </a:r>
            <a:r>
              <a:rPr lang="el-GR" sz="1800" dirty="0" smtClean="0">
                <a:solidFill>
                  <a:srgbClr val="3D68AF"/>
                </a:solidFill>
              </a:rPr>
              <a:t>στο Μάαστριχτ</a:t>
            </a:r>
            <a:r>
              <a:rPr lang="en-US" sz="1800" dirty="0" smtClean="0">
                <a:solidFill>
                  <a:srgbClr val="3D68AF"/>
                </a:solidFill>
              </a:rPr>
              <a:t>, 1945–1991 </a:t>
            </a:r>
            <a:r>
              <a:rPr lang="el-GR" sz="1800" dirty="0" smtClean="0"/>
              <a:t>Το Σχέδιο</a:t>
            </a:r>
            <a:r>
              <a:rPr lang="en-US" sz="1800" dirty="0" smtClean="0"/>
              <a:t> </a:t>
            </a:r>
            <a:r>
              <a:rPr lang="el-GR" sz="1800" dirty="0" smtClean="0"/>
              <a:t>Μάρσαλ</a:t>
            </a:r>
            <a:r>
              <a:rPr lang="en-US" sz="1800" dirty="0" smtClean="0"/>
              <a:t>, </a:t>
            </a:r>
            <a:r>
              <a:rPr lang="el-GR" sz="1800" dirty="0" smtClean="0"/>
              <a:t>από το 1947 έως το 1951 διοχέτευσε δισεκατομμύρια δολάρια σε βοήθεια στη Δυτική Ευρώπη για την ανοικοδόμηση των οικονομικών υποδομών.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l-GR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Σχέδιο </a:t>
            </a:r>
            <a:r>
              <a:rPr lang="en-US" dirty="0" smtClean="0"/>
              <a:t>Marshall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600201"/>
            <a:ext cx="4498975" cy="9144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l-GR" dirty="0" smtClean="0"/>
              <a:t>Μια αφίσα που δημιουργήθηκε από την Αρχή Οικονομικής Συνεργασίας, μια υπηρεσία της κυβέρνησης των ΗΠΑ που σκοπό είχε να προωθήσει το Σχέδιο Μάρσαλ στην Ευρώπη. </a:t>
            </a:r>
          </a:p>
          <a:p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2514600"/>
            <a:ext cx="4343400" cy="384572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4000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sz="4000" dirty="0" smtClean="0"/>
              <a:t>Το σχέδιο διαχειρίστηκε μια Ευρωπαϊκή Υψηλή Αρχή, η οποία ενθάρρυνε τη συλλογική δράση από χώρες-μέλη με σκοπό την επίλυση κοινών προβλημάτων. Θεσπίστηκαν πολλοί συνεργατικοί διακανονισμοί, συμπεριλαμβανομένου ενός συστήματος εξομάλυνσης διεθνών πληρωμών με το όνομα Ευρωπαϊκή Ένωση Πληρωμών, ή ΕΕΠ, το 1950</a:t>
            </a:r>
            <a:r>
              <a:rPr lang="en-US" sz="4000" dirty="0" smtClean="0"/>
              <a:t>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sz="4000" dirty="0" smtClean="0"/>
              <a:t>Η Ευρωπαϊκή Κοινότητα Άνθρακα και Χάλυβα, ή ΕΚΑΧ, δημιουργήθηκε το 1954, και η </a:t>
            </a:r>
            <a:r>
              <a:rPr lang="en-US" sz="4000" dirty="0" err="1" smtClean="0"/>
              <a:t>Euratom</a:t>
            </a:r>
            <a:r>
              <a:rPr lang="en-US" sz="4000" dirty="0" smtClean="0"/>
              <a:t> </a:t>
            </a:r>
            <a:r>
              <a:rPr lang="el-GR" sz="4000" dirty="0" smtClean="0"/>
              <a:t>το</a:t>
            </a:r>
            <a:r>
              <a:rPr lang="en-US" sz="4000" dirty="0" smtClean="0"/>
              <a:t> 1957</a:t>
            </a:r>
            <a:endParaRPr lang="el-GR" sz="4000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l-GR" sz="3100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4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750" y="2514600"/>
            <a:ext cx="2762324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799"/>
            <a:ext cx="84582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Το</a:t>
            </a:r>
            <a:r>
              <a:rPr lang="en-US" dirty="0" smtClean="0"/>
              <a:t> 1957 </a:t>
            </a:r>
            <a:r>
              <a:rPr lang="el-GR" dirty="0" smtClean="0"/>
              <a:t>η Συνθήκη της Ρώμης δημιούργησε την </a:t>
            </a:r>
            <a:r>
              <a:rPr lang="el-GR" i="1" dirty="0" smtClean="0"/>
              <a:t>Ευρωπαϊκή Οικονομική Κοινότητα, </a:t>
            </a:r>
            <a:r>
              <a:rPr lang="el-GR" dirty="0" smtClean="0"/>
              <a:t>ή ΕΟΚ, με σχέδια για βαθύτερη ενοποίηση. </a:t>
            </a: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Το</a:t>
            </a:r>
            <a:r>
              <a:rPr lang="en-US" dirty="0" smtClean="0"/>
              <a:t> 1967, </a:t>
            </a:r>
            <a:r>
              <a:rPr lang="el-GR" dirty="0" smtClean="0"/>
              <a:t> η ΕΟΚ συγχωνεύτηκε με την ΕΚΑΧ και τη </a:t>
            </a:r>
            <a:r>
              <a:rPr lang="en-US" dirty="0" err="1" smtClean="0"/>
              <a:t>Euratom</a:t>
            </a:r>
            <a:r>
              <a:rPr lang="en-US" dirty="0" smtClean="0"/>
              <a:t> </a:t>
            </a:r>
            <a:r>
              <a:rPr lang="el-GR" dirty="0" smtClean="0"/>
              <a:t>για να δημιουργήσουν ένα νέο οργανισμό που αναφερόταν ως </a:t>
            </a:r>
            <a:r>
              <a:rPr lang="el-GR" i="1" dirty="0" smtClean="0"/>
              <a:t>Ευρωπαϊκές Κοινότητες,</a:t>
            </a:r>
            <a:r>
              <a:rPr lang="el-GR" dirty="0" smtClean="0"/>
              <a:t> ή ΕΚ. </a:t>
            </a:r>
            <a:r>
              <a:rPr lang="en-US" dirty="0" smtClean="0"/>
              <a:t> 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Δημιουργήθηκαν δύο υπερεθνικά σώματα: το Συμβούλιο Υπουργών, ένα όργανο λήψης αποφάσεων αποτελούμενο από τους εθνικούς υπουργούς, και ένα διοικητικό σώμα, η Ευρωπαϊκή Επιτροπή. </a:t>
            </a: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Θα δημιουργούσε η ΕΚ απλώς μια ζώνη οικονομικής ενοποίησης, ή  φιλοδοξούσε να σχηματίσει μια πολιτική ένωση ή ένα ομοσπονδιακό σύστημα κρατών; </a:t>
            </a: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Στη δεκαετία του 1970, τα προβλήματα της διεύρυνσης εμπεριείχαν αποφάσεις σχετικά με το πότε και πώς θα πρέπει να γίνει η ένταξη νέων μελών.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0" y="-369888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4" descr="http://www.economist.com/images/20080531/CSR9733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20763" y="1643063"/>
            <a:ext cx="7208837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58" name="Group 18"/>
          <p:cNvGraphicFramePr>
            <a:graphicFrameLocks noGrp="1"/>
          </p:cNvGraphicFramePr>
          <p:nvPr/>
        </p:nvGraphicFramePr>
        <p:xfrm>
          <a:off x="2176463" y="9525"/>
          <a:ext cx="207962" cy="517602"/>
        </p:xfrm>
        <a:graphic>
          <a:graphicData uri="http://schemas.openxmlformats.org/drawingml/2006/table">
            <a:tbl>
              <a:tblPr/>
              <a:tblGrid>
                <a:gridCol w="20796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281" marR="91281" marT="45441" marB="4544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2" name="1 - Τίτλος"/>
          <p:cNvSpPr txBox="1">
            <a:spLocks/>
          </p:cNvSpPr>
          <p:nvPr/>
        </p:nvSpPr>
        <p:spPr bwMode="auto">
          <a:xfrm>
            <a:off x="914400" y="304800"/>
            <a:ext cx="8001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5400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Οι διερύνσεις της Ε.Ε.</a:t>
            </a:r>
            <a:r>
              <a:rPr lang="el-GR" sz="2800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-11113" y="6575425"/>
            <a:ext cx="91440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EXED – Executive MBA</a:t>
            </a:r>
            <a:endParaRPr lang="el-GR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Ευρωζώνη</a:t>
            </a:r>
            <a:r>
              <a:rPr lang="en-US" dirty="0" smtClean="0"/>
              <a:t> </a:t>
            </a:r>
            <a:r>
              <a:rPr lang="el-GR" dirty="0" smtClean="0"/>
              <a:t>το 2015 και το 2020</a:t>
            </a:r>
            <a:endParaRPr lang="el-GR" dirty="0"/>
          </a:p>
        </p:txBody>
      </p:sp>
      <p:pic>
        <p:nvPicPr>
          <p:cNvPr id="4" name="Content Placeholder 3" descr="http://cdn.static-economist.com/sites/default/files/20130706_currh.png?13726795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35163"/>
            <a:ext cx="807720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509</TotalTime>
  <Words>389</Words>
  <Application>Microsoft Office PowerPoint</Application>
  <PresentationFormat>Προβολή στην οθόνη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Flow</vt:lpstr>
      <vt:lpstr>Η Οικονομική Ιστορία της Ευρωπαϊκής Ένωσης</vt:lpstr>
      <vt:lpstr>Διαφάνεια 2</vt:lpstr>
      <vt:lpstr>Ποτέ ξανά... </vt:lpstr>
      <vt:lpstr>  Επιστροφή από το Χείλος του Γκρεμού: Από το Σχέδιο Μάρσαλ στο Μάαστριχτ, 1945–1991 Το Σχέδιο Μάρσαλ, από το 1947 έως το 1951 διοχέτευσε δισεκατομμύρια δολάρια σε βοήθεια στη Δυτική Ευρώπη για την ανοικοδόμηση των οικονομικών υποδομών.  </vt:lpstr>
      <vt:lpstr>Διαφάνεια 5</vt:lpstr>
      <vt:lpstr>Διαφάνεια 6</vt:lpstr>
      <vt:lpstr>Η Ευρωζώνη το 2015 και το 2020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tzitzi</dc:creator>
  <cp:lastModifiedBy>Χρήστης των Windows</cp:lastModifiedBy>
  <cp:revision>94</cp:revision>
  <dcterms:created xsi:type="dcterms:W3CDTF">2010-06-11T10:29:42Z</dcterms:created>
  <dcterms:modified xsi:type="dcterms:W3CDTF">2021-08-14T09:49:29Z</dcterms:modified>
</cp:coreProperties>
</file>