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19" name="18 - Θέση υποσέλιδου"/>
          <p:cNvSpPr>
            <a:spLocks noGrp="1"/>
          </p:cNvSpPr>
          <p:nvPr>
            <p:ph type="ftr" sz="quarter" idx="11"/>
          </p:nvPr>
        </p:nvSpPr>
        <p:spPr/>
        <p:txBody>
          <a:bodyPr/>
          <a:lstStyle/>
          <a:p>
            <a:endParaRPr lang="en-US"/>
          </a:p>
        </p:txBody>
      </p:sp>
      <p:sp>
        <p:nvSpPr>
          <p:cNvPr id="27" name="26 - Θέση αριθμού διαφάνειας"/>
          <p:cNvSpPr>
            <a:spLocks noGrp="1"/>
          </p:cNvSpPr>
          <p:nvPr>
            <p:ph type="sldNum" sz="quarter" idx="12"/>
          </p:nvPr>
        </p:nvSpPr>
        <p:spPr/>
        <p:txBody>
          <a:bodyPr/>
          <a:lstStyle/>
          <a:p>
            <a:fld id="{87847996-4937-4D21-9DE7-14E487817C0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87847996-4937-4D21-9DE7-14E487817C0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87847996-4937-4D21-9DE7-14E487817C0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87847996-4937-4D21-9DE7-14E487817C0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87847996-4937-4D21-9DE7-14E487817C0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87847996-4937-4D21-9DE7-14E487817C0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87847996-4937-4D21-9DE7-14E487817C0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87847996-4937-4D21-9DE7-14E487817C0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87847996-4937-4D21-9DE7-14E487817C0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87847996-4937-4D21-9DE7-14E487817C0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BA1F2C2-E9C7-46E7-AA71-869252F13F31}" type="datetimeFigureOut">
              <a:rPr lang="en-US" smtClean="0"/>
              <a:t>3/3/2022</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87847996-4937-4D21-9DE7-14E487817C0C}" type="slidenum">
              <a:rPr lang="en-US" smtClean="0"/>
              <a:t>‹#›</a:t>
            </a:fld>
            <a:endParaRPr lang="en-US"/>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BA1F2C2-E9C7-46E7-AA71-869252F13F31}" type="datetimeFigureOut">
              <a:rPr lang="en-US" smtClean="0"/>
              <a:t>3/3/2022</a:t>
            </a:fld>
            <a:endParaRPr lang="en-US"/>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7847996-4937-4D21-9DE7-14E487817C0C}" type="slidenum">
              <a:rPr lang="en-US" smtClean="0"/>
              <a:t>‹#›</a:t>
            </a:fld>
            <a:endParaRPr lang="en-US"/>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81000" y="381001"/>
            <a:ext cx="8077200" cy="1447799"/>
          </a:xfrm>
        </p:spPr>
        <p:txBody>
          <a:bodyPr>
            <a:normAutofit/>
          </a:bodyPr>
          <a:lstStyle/>
          <a:p>
            <a:pPr algn="ctr"/>
            <a:r>
              <a:rPr lang="en-US" sz="2800" b="1" dirty="0"/>
              <a:t>Can we imagine our life without doctors, lorry drivers and farmers?</a:t>
            </a:r>
            <a:r>
              <a:rPr lang="en-US" sz="2800" dirty="0"/>
              <a:t/>
            </a:r>
            <a:br>
              <a:rPr lang="en-US" sz="2800" dirty="0"/>
            </a:br>
            <a:endParaRPr lang="en-US" sz="2800" dirty="0"/>
          </a:p>
        </p:txBody>
      </p:sp>
      <p:sp>
        <p:nvSpPr>
          <p:cNvPr id="3" name="2 - Υπότιτλος"/>
          <p:cNvSpPr>
            <a:spLocks noGrp="1"/>
          </p:cNvSpPr>
          <p:nvPr>
            <p:ph type="subTitle" idx="1"/>
          </p:nvPr>
        </p:nvSpPr>
        <p:spPr>
          <a:xfrm>
            <a:off x="457200" y="1676400"/>
            <a:ext cx="8305800" cy="4648200"/>
          </a:xfrm>
        </p:spPr>
        <p:txBody>
          <a:bodyPr>
            <a:normAutofit fontScale="47500" lnSpcReduction="20000"/>
          </a:bodyPr>
          <a:lstStyle/>
          <a:p>
            <a:pPr algn="just">
              <a:buFont typeface="Arial" pitchFamily="34" charset="0"/>
              <a:buChar char="•"/>
            </a:pPr>
            <a:r>
              <a:rPr lang="en-US" sz="4200" dirty="0" smtClean="0">
                <a:latin typeface="Times New Roman" pitchFamily="18" charset="0"/>
                <a:cs typeface="Times New Roman" pitchFamily="18" charset="0"/>
              </a:rPr>
              <a:t>These occupations and many others will not disappear, but be changed by technology in ways that we cannot imagine.</a:t>
            </a:r>
          </a:p>
          <a:p>
            <a:pPr algn="just"/>
            <a:endParaRPr lang="en-US" sz="4200" dirty="0" smtClean="0">
              <a:latin typeface="Times New Roman" pitchFamily="18" charset="0"/>
              <a:cs typeface="Times New Roman" pitchFamily="18" charset="0"/>
            </a:endParaRPr>
          </a:p>
          <a:p>
            <a:pPr algn="just">
              <a:buFont typeface="Arial" pitchFamily="34" charset="0"/>
              <a:buChar char="•"/>
            </a:pPr>
            <a:r>
              <a:rPr lang="en-US" sz="4200" dirty="0" smtClean="0">
                <a:latin typeface="Times New Roman" pitchFamily="18" charset="0"/>
                <a:cs typeface="Times New Roman" pitchFamily="18" charset="0"/>
              </a:rPr>
              <a:t>In 1991, 22% of employment in Greece was in agriculture; in 2017 it was 12%. Today, in Germany, the UK and the US less than 2% of employment is in agriculture, but food production is higher than ever due to technology. How farmers work has radically changed in less than 30 years.</a:t>
            </a:r>
          </a:p>
          <a:p>
            <a:pPr algn="just">
              <a:buFont typeface="Arial" pitchFamily="34" charset="0"/>
              <a:buChar char="•"/>
            </a:pPr>
            <a:r>
              <a:rPr lang="en-US" sz="4200" dirty="0">
                <a:latin typeface="Times New Roman" pitchFamily="18" charset="0"/>
                <a:cs typeface="Times New Roman" pitchFamily="18" charset="0"/>
              </a:rPr>
              <a:t> </a:t>
            </a:r>
            <a:r>
              <a:rPr lang="en-US" sz="4200" dirty="0" smtClean="0">
                <a:latin typeface="Times New Roman" pitchFamily="18" charset="0"/>
                <a:cs typeface="Times New Roman" pitchFamily="18" charset="0"/>
              </a:rPr>
              <a:t>Lorry </a:t>
            </a:r>
            <a:r>
              <a:rPr lang="en-US" sz="4200" dirty="0">
                <a:latin typeface="Times New Roman" pitchFamily="18" charset="0"/>
                <a:cs typeface="Times New Roman" pitchFamily="18" charset="0"/>
              </a:rPr>
              <a:t>drivers may be replaced by driverless vehicles and drones; but someone will have to </a:t>
            </a:r>
            <a:r>
              <a:rPr lang="en-US" sz="4200" dirty="0" err="1">
                <a:latin typeface="Times New Roman" pitchFamily="18" charset="0"/>
                <a:cs typeface="Times New Roman" pitchFamily="18" charset="0"/>
              </a:rPr>
              <a:t>programme</a:t>
            </a:r>
            <a:r>
              <a:rPr lang="en-US" sz="4200" dirty="0">
                <a:latin typeface="Times New Roman" pitchFamily="18" charset="0"/>
                <a:cs typeface="Times New Roman" pitchFamily="18" charset="0"/>
              </a:rPr>
              <a:t> and guide vehicles and drones to their destinations. Drivers may become logistics workers delivering materials from a control room instead of a vehicle.</a:t>
            </a:r>
          </a:p>
          <a:p>
            <a:pPr algn="just"/>
            <a:r>
              <a:rPr lang="en-US" sz="4200" dirty="0">
                <a:latin typeface="Times New Roman" pitchFamily="18" charset="0"/>
                <a:cs typeface="Times New Roman" pitchFamily="18" charset="0"/>
              </a:rPr>
              <a:t> </a:t>
            </a:r>
          </a:p>
          <a:p>
            <a:pPr algn="just">
              <a:buFont typeface="Arial" pitchFamily="34" charset="0"/>
              <a:buChar char="•"/>
            </a:pPr>
            <a:r>
              <a:rPr lang="en-US" sz="4200" dirty="0">
                <a:latin typeface="Times New Roman" pitchFamily="18" charset="0"/>
                <a:cs typeface="Times New Roman" pitchFamily="18" charset="0"/>
              </a:rPr>
              <a:t>Doctors will also change. There are increasingly sophisticated and easy ways to monitor our own health. Perhaps, in the future we will be our own pathologists for minor illnesses and treat ourselves for minor or controllable illnesses; diabetics already inject their own insulin. Doctors will provide specialist diagnoses and treatment.</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Πιστεύετε πως η εργασιακή εμπειρία στο κομμάτι του HR </a:t>
            </a:r>
            <a:r>
              <a:rPr lang="el-GR" sz="2400" b="1" dirty="0" err="1" smtClean="0"/>
              <a:t>sector</a:t>
            </a:r>
            <a:r>
              <a:rPr lang="el-GR" sz="2400" b="1" dirty="0" smtClean="0"/>
              <a:t> στη </a:t>
            </a:r>
            <a:r>
              <a:rPr lang="el-GR" sz="2400" b="1" dirty="0" err="1" smtClean="0"/>
              <a:t>Cedefop</a:t>
            </a:r>
            <a:r>
              <a:rPr lang="el-GR" sz="2400" b="1" dirty="0" smtClean="0"/>
              <a:t> μπορεί να δώσει ισχυρό πλεονέκτημα τόσο σε </a:t>
            </a:r>
            <a:r>
              <a:rPr lang="el-GR" sz="2400" b="1" dirty="0" err="1" smtClean="0"/>
              <a:t>επαγγελματικο</a:t>
            </a:r>
            <a:r>
              <a:rPr lang="el-GR" sz="2400" b="1" dirty="0" smtClean="0"/>
              <a:t> όσο και σε προσωπικό επίπεδο ; (Καθώς με ενδιαφέρει )</a:t>
            </a:r>
            <a:endParaRPr lang="en-US" sz="2400" b="1" dirty="0"/>
          </a:p>
        </p:txBody>
      </p:sp>
      <p:sp>
        <p:nvSpPr>
          <p:cNvPr id="3" name="2 - Θέση περιεχομένου"/>
          <p:cNvSpPr>
            <a:spLocks noGrp="1"/>
          </p:cNvSpPr>
          <p:nvPr>
            <p:ph idx="1"/>
          </p:nvPr>
        </p:nvSpPr>
        <p:spPr>
          <a:xfrm>
            <a:off x="228600" y="1935480"/>
            <a:ext cx="8686800" cy="4541520"/>
          </a:xfrm>
        </p:spPr>
        <p:txBody>
          <a:bodyPr/>
          <a:lstStyle/>
          <a:p>
            <a:pPr algn="just"/>
            <a:r>
              <a:rPr lang="en-US" dirty="0" smtClean="0"/>
              <a:t>Absolutely. </a:t>
            </a:r>
            <a:r>
              <a:rPr lang="en-US" dirty="0" err="1" smtClean="0"/>
              <a:t>Cedefop</a:t>
            </a:r>
            <a:r>
              <a:rPr lang="en-US" dirty="0" smtClean="0"/>
              <a:t> is a multi-cultural, international environment with complex staff regulations and a developed social dialogue. Experience of working in such an environment is valuable for those looking for a career in human resources. It is interesting on a personal level (working in another language, dealing with people from different counties and backgrounds with different expectations) and a professional level (reconciling the objectives and needs of the </a:t>
            </a:r>
            <a:r>
              <a:rPr lang="en-US" dirty="0" err="1" smtClean="0"/>
              <a:t>organisation</a:t>
            </a:r>
            <a:r>
              <a:rPr lang="en-US" dirty="0" smtClean="0"/>
              <a:t> with those of its staff).</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Ποια αλλαγή υπέστησαν τα απαιτούμενα προσόντα όσον αφορά την εύρεση εργασίας και ποιο συγκεκριμένα για ΠΡΟΣΛΗΨΗ στη </a:t>
            </a:r>
            <a:r>
              <a:rPr lang="el-GR" sz="2400" b="1" dirty="0" err="1" smtClean="0"/>
              <a:t>Cedefop</a:t>
            </a:r>
            <a:r>
              <a:rPr lang="el-GR" sz="2400" b="1" dirty="0" smtClean="0"/>
              <a:t>?</a:t>
            </a:r>
            <a:endParaRPr lang="en-US" sz="2400" b="1" dirty="0"/>
          </a:p>
        </p:txBody>
      </p:sp>
      <p:sp>
        <p:nvSpPr>
          <p:cNvPr id="3" name="2 - Θέση περιεχομένου"/>
          <p:cNvSpPr>
            <a:spLocks noGrp="1"/>
          </p:cNvSpPr>
          <p:nvPr>
            <p:ph idx="1"/>
          </p:nvPr>
        </p:nvSpPr>
        <p:spPr>
          <a:xfrm>
            <a:off x="381000" y="1935480"/>
            <a:ext cx="8305800" cy="4541520"/>
          </a:xfrm>
        </p:spPr>
        <p:txBody>
          <a:bodyPr>
            <a:normAutofit fontScale="85000" lnSpcReduction="20000"/>
          </a:bodyPr>
          <a:lstStyle/>
          <a:p>
            <a:pPr algn="just"/>
            <a:r>
              <a:rPr lang="en-US" dirty="0" err="1" smtClean="0"/>
              <a:t>Cedefop</a:t>
            </a:r>
            <a:r>
              <a:rPr lang="en-US" dirty="0" smtClean="0"/>
              <a:t> looks for people with high-level qualifications and work experience relevant to the available job.</a:t>
            </a:r>
          </a:p>
          <a:p>
            <a:pPr algn="just"/>
            <a:endParaRPr lang="en-US" dirty="0" smtClean="0"/>
          </a:p>
          <a:p>
            <a:pPr algn="just"/>
            <a:r>
              <a:rPr lang="en-US" dirty="0" smtClean="0"/>
              <a:t>The qualifications required such as a degree and masters in subjects such as economics, education, statistics, </a:t>
            </a:r>
            <a:r>
              <a:rPr lang="en-US" dirty="0" err="1" smtClean="0"/>
              <a:t>labour</a:t>
            </a:r>
            <a:r>
              <a:rPr lang="en-US" dirty="0" smtClean="0"/>
              <a:t> relations etc., depends on the vacancy.</a:t>
            </a:r>
          </a:p>
          <a:p>
            <a:pPr algn="just"/>
            <a:endParaRPr lang="en-US" dirty="0" smtClean="0"/>
          </a:p>
          <a:p>
            <a:pPr algn="just"/>
            <a:r>
              <a:rPr lang="en-US" dirty="0" smtClean="0"/>
              <a:t>So, too, does the experience required. Often </a:t>
            </a:r>
            <a:r>
              <a:rPr lang="en-US" dirty="0" err="1" smtClean="0"/>
              <a:t>Cedefop</a:t>
            </a:r>
            <a:r>
              <a:rPr lang="en-US" dirty="0" smtClean="0"/>
              <a:t> employees have worked in employment or education ministries, or research institutes and or universities with some sort of </a:t>
            </a:r>
            <a:r>
              <a:rPr lang="en-US" dirty="0" err="1" smtClean="0"/>
              <a:t>speciality</a:t>
            </a:r>
            <a:r>
              <a:rPr lang="en-US" dirty="0" smtClean="0"/>
              <a:t> in learning and training. Applicants are often required to have published books and articles in the relevant field.</a:t>
            </a:r>
          </a:p>
          <a:p>
            <a:pPr>
              <a:buNone/>
            </a:pP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96112"/>
          </a:xfrm>
        </p:spPr>
        <p:txBody>
          <a:bodyPr>
            <a:normAutofit fontScale="90000"/>
          </a:bodyPr>
          <a:lstStyle/>
          <a:p>
            <a:r>
              <a:rPr lang="el-GR" sz="2800" b="1" dirty="0" smtClean="0"/>
              <a:t>Τι γνωρίζετε για την πιστοποίηση προσόντων μέσω διαδικασιών της ΕΕ?</a:t>
            </a:r>
            <a:endParaRPr lang="en-US" sz="2800" b="1" dirty="0"/>
          </a:p>
        </p:txBody>
      </p:sp>
      <p:sp>
        <p:nvSpPr>
          <p:cNvPr id="3" name="2 - Θέση περιεχομένου"/>
          <p:cNvSpPr>
            <a:spLocks noGrp="1"/>
          </p:cNvSpPr>
          <p:nvPr>
            <p:ph idx="1"/>
          </p:nvPr>
        </p:nvSpPr>
        <p:spPr>
          <a:xfrm>
            <a:off x="228600" y="1935480"/>
            <a:ext cx="8686800" cy="4770120"/>
          </a:xfrm>
        </p:spPr>
        <p:txBody>
          <a:bodyPr>
            <a:normAutofit fontScale="62500" lnSpcReduction="20000"/>
          </a:bodyPr>
          <a:lstStyle/>
          <a:p>
            <a:r>
              <a:rPr lang="en-US" dirty="0" smtClean="0"/>
              <a:t>If we have people that will gain qualifications from 10 years working experience.... IS IT POSSIBLE an European or national </a:t>
            </a:r>
            <a:r>
              <a:rPr lang="en-US" dirty="0" err="1" smtClean="0"/>
              <a:t>organisation</a:t>
            </a:r>
            <a:r>
              <a:rPr lang="en-US" dirty="0" smtClean="0"/>
              <a:t> to confirm this? through an evaluation procedure in order to offset the last of an undergraduate or postgraduate degree?</a:t>
            </a:r>
          </a:p>
          <a:p>
            <a:pPr>
              <a:buNone/>
            </a:pPr>
            <a:r>
              <a:rPr lang="en-US" dirty="0" smtClean="0"/>
              <a:t/>
            </a:r>
            <a:br>
              <a:rPr lang="en-US" dirty="0" smtClean="0"/>
            </a:br>
            <a:r>
              <a:rPr lang="en-US" dirty="0" smtClean="0"/>
              <a:t>for example 10 years of everyday speaking of an </a:t>
            </a:r>
            <a:r>
              <a:rPr lang="en-US" dirty="0" err="1" smtClean="0"/>
              <a:t>english</a:t>
            </a:r>
            <a:r>
              <a:rPr lang="en-US" dirty="0" smtClean="0"/>
              <a:t> language in a hotel instead of a proficiency degree when someone was 15 years old and now on 30 years old without any exercise of it. OR an associate PLUMPER or electricity technician for 10 years instead of a degree</a:t>
            </a:r>
          </a:p>
          <a:p>
            <a:r>
              <a:rPr lang="en-US" dirty="0" smtClean="0"/>
              <a:t>As discussed above, the European qualifications framework is making recognition of qualifications from other countries easier. Member states are also developing systems to validate and certify learning from outside the formal education and training system.</a:t>
            </a:r>
          </a:p>
          <a:p>
            <a:endParaRPr lang="en-US" dirty="0" smtClean="0"/>
          </a:p>
          <a:p>
            <a:r>
              <a:rPr lang="en-US" dirty="0" smtClean="0"/>
              <a:t>In the next decade validation systems will become operational in most Member States and recognition of qualifications easier.</a:t>
            </a:r>
          </a:p>
          <a:p>
            <a:pPr>
              <a:buNone/>
            </a:pPr>
            <a:endParaRPr lang="en-US" dirty="0" smtClean="0"/>
          </a:p>
          <a:p>
            <a:r>
              <a:rPr lang="en-US" dirty="0" smtClean="0"/>
              <a:t>But there will be no European system. Content and certification of qualifications is the responsibility of Member States under the treaty on European Union; Member States will not give that up.</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914400"/>
            <a:ext cx="8153400" cy="685800"/>
          </a:xfrm>
        </p:spPr>
        <p:txBody>
          <a:bodyPr>
            <a:noAutofit/>
          </a:bodyPr>
          <a:lstStyle/>
          <a:p>
            <a:r>
              <a:rPr lang="en-US" sz="2000" dirty="0"/>
              <a:t/>
            </a:r>
            <a:br>
              <a:rPr lang="en-US" sz="2000" dirty="0"/>
            </a:br>
            <a:r>
              <a:rPr lang="en-US" sz="2000" b="1" dirty="0" smtClean="0"/>
              <a:t> What about the refugees? Will they ever be considered as a part of the working </a:t>
            </a:r>
            <a:r>
              <a:rPr lang="en-US" sz="2000" b="1" dirty="0" err="1" smtClean="0"/>
              <a:t>labour</a:t>
            </a:r>
            <a:r>
              <a:rPr lang="en-US" sz="2000" b="1" dirty="0" smtClean="0"/>
              <a:t>? Are their qualifications (both hard and soft skills) going to be somehow recognized ?</a:t>
            </a:r>
            <a:endParaRPr lang="en-US" sz="2000" dirty="0"/>
          </a:p>
        </p:txBody>
      </p:sp>
      <p:sp>
        <p:nvSpPr>
          <p:cNvPr id="3" name="2 - Θέση περιεχομένου"/>
          <p:cNvSpPr>
            <a:spLocks noGrp="1"/>
          </p:cNvSpPr>
          <p:nvPr>
            <p:ph idx="1"/>
          </p:nvPr>
        </p:nvSpPr>
        <p:spPr>
          <a:xfrm>
            <a:off x="304800" y="1828800"/>
            <a:ext cx="8610600" cy="4648200"/>
          </a:xfrm>
        </p:spPr>
        <p:txBody>
          <a:bodyPr>
            <a:normAutofit fontScale="77500" lnSpcReduction="20000"/>
          </a:bodyPr>
          <a:lstStyle/>
          <a:p>
            <a:pPr algn="just"/>
            <a:r>
              <a:rPr lang="en-US" dirty="0"/>
              <a:t>Member States are introducing systems to </a:t>
            </a:r>
            <a:r>
              <a:rPr lang="en-US" dirty="0" err="1"/>
              <a:t>recognise</a:t>
            </a:r>
            <a:r>
              <a:rPr lang="en-US" dirty="0"/>
              <a:t> qualifications from other countries and to validate and certify skills not learned through the formal education and training system. In Europe the European qualifications framework (EQF) is designed to make it easier to compare the level of qualifications from different Member States. Importantly, curricula are moving away from being based on learning inputs (hours of learning and type of school where the learning takes place) to learning outputs (what someone is able to do after any type of learning experience, including skills learned at work or during free time).</a:t>
            </a:r>
          </a:p>
          <a:p>
            <a:pPr algn="just"/>
            <a:r>
              <a:rPr lang="en-US" dirty="0"/>
              <a:t> </a:t>
            </a:r>
          </a:p>
          <a:p>
            <a:pPr algn="just"/>
            <a:r>
              <a:rPr lang="en-US" dirty="0"/>
              <a:t>However, some countries use qualifications for protection. Greece has a difficult process for </a:t>
            </a:r>
            <a:r>
              <a:rPr lang="en-US" dirty="0" err="1"/>
              <a:t>recognising</a:t>
            </a:r>
            <a:r>
              <a:rPr lang="en-US" dirty="0"/>
              <a:t> qualifications from abroad. This protects the value of Greek university qualifications in Greece and, in some cases, keeps down wages. In the </a:t>
            </a:r>
            <a:r>
              <a:rPr lang="en-US" dirty="0" err="1"/>
              <a:t>pulic</a:t>
            </a:r>
            <a:r>
              <a:rPr lang="en-US" dirty="0"/>
              <a:t> sector, for example, people with master’s degrees are paid more. Masters from Greek universities are </a:t>
            </a:r>
            <a:r>
              <a:rPr lang="en-US" dirty="0" err="1"/>
              <a:t>recognised</a:t>
            </a:r>
            <a:r>
              <a:rPr lang="en-US" dirty="0"/>
              <a:t>, but those from other countries are not automatically </a:t>
            </a:r>
            <a:r>
              <a:rPr lang="en-US" dirty="0" err="1"/>
              <a:t>recognised</a:t>
            </a:r>
            <a:r>
              <a:rPr lang="en-US" dirty="0"/>
              <a:t>. Often, people with masters from other countries are not paid the allowance.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8200"/>
            <a:ext cx="8229600" cy="5486400"/>
          </a:xfrm>
        </p:spPr>
        <p:txBody>
          <a:bodyPr>
            <a:normAutofit fontScale="85000" lnSpcReduction="20000"/>
          </a:bodyPr>
          <a:lstStyle/>
          <a:p>
            <a:pPr algn="just"/>
            <a:r>
              <a:rPr lang="en-US" dirty="0" smtClean="0"/>
              <a:t>In my view, it will become easier to </a:t>
            </a:r>
            <a:r>
              <a:rPr lang="en-US" dirty="0" err="1" smtClean="0"/>
              <a:t>recognise</a:t>
            </a:r>
            <a:r>
              <a:rPr lang="en-US" dirty="0" smtClean="0"/>
              <a:t> qualifications form abroad (even in Greece) and to move around other countries in the EU.</a:t>
            </a:r>
          </a:p>
          <a:p>
            <a:pPr algn="just">
              <a:buNone/>
            </a:pPr>
            <a:endParaRPr lang="en-US" dirty="0" smtClean="0"/>
          </a:p>
          <a:p>
            <a:pPr algn="just"/>
            <a:r>
              <a:rPr lang="en-US" dirty="0" smtClean="0"/>
              <a:t>Refugees face two main problems. First, the lack of systems to </a:t>
            </a:r>
            <a:r>
              <a:rPr lang="en-US" dirty="0" err="1" smtClean="0"/>
              <a:t>recognise</a:t>
            </a:r>
            <a:r>
              <a:rPr lang="en-US" dirty="0" smtClean="0"/>
              <a:t> or validate skills and qualifications acquired outside European education and training systems. Efforts have been made to set up such a system, but it remains in early stages.</a:t>
            </a:r>
          </a:p>
          <a:p>
            <a:pPr algn="just"/>
            <a:endParaRPr lang="en-US" dirty="0" smtClean="0"/>
          </a:p>
          <a:p>
            <a:pPr algn="just"/>
            <a:r>
              <a:rPr lang="en-US" dirty="0" smtClean="0"/>
              <a:t>Second, the </a:t>
            </a:r>
            <a:r>
              <a:rPr lang="en-US" dirty="0" err="1" smtClean="0"/>
              <a:t>leal</a:t>
            </a:r>
            <a:r>
              <a:rPr lang="en-US" dirty="0" smtClean="0"/>
              <a:t> status of refugees. People seeking asylum under current laws cannot work until their political status is decided. Refugees need to be granted asylum to stay in their new country before they can obtain permission to work. Discussions to speed up and improve this process are underway, but it will take some time. The general public often confuse asylum seekers and refugees with economic migrants. Although there is a strong case for immigration in the EU, currently, politically, it is difficult to encourage immigration.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800" b="1" dirty="0" smtClean="0"/>
              <a:t>What measurements need to be taken in order for the Greece to avoid a second brain drain ?</a:t>
            </a:r>
            <a:endParaRPr lang="en-US" sz="2800" b="1" dirty="0"/>
          </a:p>
        </p:txBody>
      </p:sp>
      <p:sp>
        <p:nvSpPr>
          <p:cNvPr id="3" name="2 - Θέση περιεχομένου"/>
          <p:cNvSpPr>
            <a:spLocks noGrp="1"/>
          </p:cNvSpPr>
          <p:nvPr>
            <p:ph idx="1"/>
          </p:nvPr>
        </p:nvSpPr>
        <p:spPr>
          <a:xfrm>
            <a:off x="228600" y="1935480"/>
            <a:ext cx="8458200" cy="4693920"/>
          </a:xfrm>
        </p:spPr>
        <p:txBody>
          <a:bodyPr>
            <a:normAutofit fontScale="85000" lnSpcReduction="20000"/>
          </a:bodyPr>
          <a:lstStyle/>
          <a:p>
            <a:pPr algn="just"/>
            <a:r>
              <a:rPr lang="en-US" dirty="0" smtClean="0"/>
              <a:t>Many issues that go beyond education and training contribute to the brain drain (taxation, regulation, bureaucracy, lack of meritocracy, poor quality jobs), but there are some measures that can be taken in education and training.</a:t>
            </a:r>
          </a:p>
          <a:p>
            <a:pPr algn="just"/>
            <a:endParaRPr lang="en-US" dirty="0" smtClean="0"/>
          </a:p>
          <a:p>
            <a:pPr algn="just"/>
            <a:r>
              <a:rPr lang="en-US" dirty="0" smtClean="0"/>
              <a:t>First, increase </a:t>
            </a:r>
            <a:r>
              <a:rPr lang="en-US" dirty="0" err="1" smtClean="0"/>
              <a:t>labour</a:t>
            </a:r>
            <a:r>
              <a:rPr lang="en-US" dirty="0" smtClean="0"/>
              <a:t> market flexibility in respect of the link between occupations and qualifications. Qualifications are not skills; people have more skills that their qualifications record. Allowing people to move more easily between different types of occupations without  having to </a:t>
            </a:r>
            <a:r>
              <a:rPr lang="en-US" dirty="0" err="1" smtClean="0"/>
              <a:t>requalify</a:t>
            </a:r>
            <a:r>
              <a:rPr lang="en-US" dirty="0" smtClean="0"/>
              <a:t> from the beginning would ensure that not so many skills are underused.</a:t>
            </a:r>
          </a:p>
          <a:p>
            <a:pPr algn="just"/>
            <a:endParaRPr lang="en-US" dirty="0" smtClean="0"/>
          </a:p>
          <a:p>
            <a:pPr algn="just"/>
            <a:r>
              <a:rPr lang="en-US" dirty="0" smtClean="0"/>
              <a:t>Second, </a:t>
            </a:r>
            <a:r>
              <a:rPr lang="en-US" dirty="0" err="1" smtClean="0"/>
              <a:t>recognise</a:t>
            </a:r>
            <a:r>
              <a:rPr lang="en-US" dirty="0" smtClean="0"/>
              <a:t> qualifications from other Member States. Many people do not return because they find a better job with their qualification in the country they have studied.</a:t>
            </a:r>
          </a:p>
          <a:p>
            <a:pPr algn="just"/>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04800" y="0"/>
            <a:ext cx="8534400" cy="6400800"/>
          </a:xfrm>
        </p:spPr>
        <p:txBody>
          <a:bodyPr>
            <a:normAutofit lnSpcReduction="10000"/>
          </a:bodyPr>
          <a:lstStyle/>
          <a:p>
            <a:pPr>
              <a:buNone/>
            </a:pPr>
            <a:endParaRPr lang="en-US" dirty="0" smtClean="0"/>
          </a:p>
          <a:p>
            <a:pPr>
              <a:buNone/>
            </a:pPr>
            <a:endParaRPr lang="en-US" dirty="0" smtClean="0"/>
          </a:p>
          <a:p>
            <a:pPr algn="just">
              <a:buNone/>
            </a:pPr>
            <a:endParaRPr lang="en-US" dirty="0" smtClean="0"/>
          </a:p>
          <a:p>
            <a:pPr algn="just">
              <a:buNone/>
            </a:pPr>
            <a:endParaRPr lang="en-US" dirty="0" smtClean="0"/>
          </a:p>
          <a:p>
            <a:pPr algn="just">
              <a:buNone/>
            </a:pPr>
            <a:r>
              <a:rPr lang="en-US" dirty="0" smtClean="0"/>
              <a:t>Third, </a:t>
            </a:r>
            <a:r>
              <a:rPr lang="en-US" dirty="0" err="1" smtClean="0"/>
              <a:t>modernise</a:t>
            </a:r>
            <a:r>
              <a:rPr lang="en-US" dirty="0" smtClean="0"/>
              <a:t> the pan-</a:t>
            </a:r>
            <a:r>
              <a:rPr lang="en-US" dirty="0" err="1" smtClean="0"/>
              <a:t>hellenics</a:t>
            </a:r>
            <a:r>
              <a:rPr lang="en-US" dirty="0" smtClean="0"/>
              <a:t> and open up Greek universities to older students for under-graduate and post-graduate qualifications.</a:t>
            </a:r>
          </a:p>
          <a:p>
            <a:pPr algn="just">
              <a:buNone/>
            </a:pPr>
            <a:endParaRPr lang="en-US" dirty="0" smtClean="0"/>
          </a:p>
          <a:p>
            <a:pPr algn="just">
              <a:buNone/>
            </a:pPr>
            <a:endParaRPr lang="en-US" dirty="0" smtClean="0"/>
          </a:p>
          <a:p>
            <a:pPr algn="just">
              <a:buNone/>
            </a:pPr>
            <a:r>
              <a:rPr lang="en-US" dirty="0" smtClean="0"/>
              <a:t>In a world where the future is so uncertain, it seems bizarre that life choices are decided by a specific exam taken by young people at an age when many don’t know what they want to do and are not mature enough, or sufficiently well advised to decide. The pan-</a:t>
            </a:r>
            <a:r>
              <a:rPr lang="en-US" dirty="0" err="1" smtClean="0"/>
              <a:t>hellenics</a:t>
            </a:r>
            <a:r>
              <a:rPr lang="en-US" dirty="0" smtClean="0"/>
              <a:t> should be seen as the start of learning, not the culmination.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3200" b="1" dirty="0" smtClean="0"/>
              <a:t>What do you think are the necessary skills and abilities that young people need to have in order to enter the labor market effectively?</a:t>
            </a:r>
            <a:endParaRPr lang="en-US" sz="3200" b="1" dirty="0"/>
          </a:p>
        </p:txBody>
      </p:sp>
      <p:sp>
        <p:nvSpPr>
          <p:cNvPr id="3" name="2 - Θέση περιεχομένου"/>
          <p:cNvSpPr>
            <a:spLocks noGrp="1"/>
          </p:cNvSpPr>
          <p:nvPr>
            <p:ph idx="1"/>
          </p:nvPr>
        </p:nvSpPr>
        <p:spPr>
          <a:xfrm>
            <a:off x="457200" y="1935480"/>
            <a:ext cx="8229600" cy="4465320"/>
          </a:xfrm>
        </p:spPr>
        <p:txBody>
          <a:bodyPr>
            <a:normAutofit/>
          </a:bodyPr>
          <a:lstStyle/>
          <a:p>
            <a:pPr algn="just"/>
            <a:r>
              <a:rPr lang="en-US" dirty="0" smtClean="0"/>
              <a:t>Jobs in the future will require people to combine personal skills (communication, </a:t>
            </a:r>
            <a:r>
              <a:rPr lang="en-US" dirty="0" err="1" smtClean="0"/>
              <a:t>organisation</a:t>
            </a:r>
            <a:r>
              <a:rPr lang="en-US" dirty="0" smtClean="0"/>
              <a:t> and teamwork) with technical skills the basis of which often require sound literacy and numeracy.</a:t>
            </a:r>
          </a:p>
          <a:p>
            <a:pPr algn="just">
              <a:buNone/>
            </a:pPr>
            <a:r>
              <a:rPr lang="en-US" dirty="0" smtClean="0"/>
              <a:t> </a:t>
            </a:r>
          </a:p>
          <a:p>
            <a:pPr algn="just"/>
            <a:r>
              <a:rPr lang="en-US" dirty="0" smtClean="0"/>
              <a:t>The skills people need are the ABC.</a:t>
            </a:r>
          </a:p>
          <a:p>
            <a:pPr algn="just"/>
            <a:endParaRPr lang="en-US" dirty="0" smtClean="0"/>
          </a:p>
          <a:p>
            <a:pPr algn="just"/>
            <a:r>
              <a:rPr lang="en-US" dirty="0" smtClean="0"/>
              <a:t>First, dealing with people colleagues and customers; managing situations though communication; in this context a foreign language is increasingly useful.  </a:t>
            </a:r>
          </a:p>
          <a:p>
            <a:pPr algn="just"/>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just"/>
            <a:r>
              <a:rPr lang="en-US" dirty="0" smtClean="0"/>
              <a:t>Second, critical thinking; sorting large quantities of information to decide what matters and what doesn’t; marshalling facts to convince others.</a:t>
            </a:r>
          </a:p>
          <a:p>
            <a:pPr algn="just"/>
            <a:endParaRPr lang="en-US" dirty="0" smtClean="0"/>
          </a:p>
          <a:p>
            <a:pPr algn="just"/>
            <a:r>
              <a:rPr lang="en-US" dirty="0" smtClean="0"/>
              <a:t>Third, a </a:t>
            </a:r>
            <a:r>
              <a:rPr lang="en-US" dirty="0" err="1" smtClean="0"/>
              <a:t>speciality</a:t>
            </a:r>
            <a:r>
              <a:rPr lang="en-US" dirty="0" smtClean="0"/>
              <a:t> or expertise needed on the </a:t>
            </a:r>
            <a:r>
              <a:rPr lang="en-US" dirty="0" err="1" smtClean="0"/>
              <a:t>labour</a:t>
            </a:r>
            <a:r>
              <a:rPr lang="en-US" dirty="0" smtClean="0"/>
              <a:t> market of which there are many. For example, tax, finance, </a:t>
            </a:r>
            <a:r>
              <a:rPr lang="en-US" dirty="0" err="1" smtClean="0"/>
              <a:t>counselling</a:t>
            </a:r>
            <a:r>
              <a:rPr lang="en-US" dirty="0" smtClean="0"/>
              <a:t>, management, public relations, medical or legal professionals, social services, tourism, engineers, logistic, entrepreneurship, IT are examples of occupational areas expected to grow.</a:t>
            </a:r>
          </a:p>
          <a:p>
            <a:endParaRPr lang="en-US" dirty="0" smtClean="0"/>
          </a:p>
          <a:p>
            <a:endParaRPr lang="en-US" b="1"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Which professional orientation do you suggest we turn to?</a:t>
            </a:r>
            <a:endParaRPr lang="en-US" b="1" dirty="0"/>
          </a:p>
        </p:txBody>
      </p:sp>
      <p:sp>
        <p:nvSpPr>
          <p:cNvPr id="3" name="2 - Θέση περιεχομένου"/>
          <p:cNvSpPr>
            <a:spLocks noGrp="1"/>
          </p:cNvSpPr>
          <p:nvPr>
            <p:ph idx="1"/>
          </p:nvPr>
        </p:nvSpPr>
        <p:spPr/>
        <p:txBody>
          <a:bodyPr/>
          <a:lstStyle/>
          <a:p>
            <a:pPr algn="just"/>
            <a:r>
              <a:rPr lang="en-US" dirty="0" smtClean="0"/>
              <a:t>The response to question four indicates some occupational areas are expected to grow. But I do not think there will be a shortage of jobs.</a:t>
            </a:r>
          </a:p>
          <a:p>
            <a:pPr algn="just">
              <a:buNone/>
            </a:pPr>
            <a:endParaRPr lang="en-US" dirty="0" smtClean="0"/>
          </a:p>
          <a:p>
            <a:pPr algn="just"/>
            <a:r>
              <a:rPr lang="en-US" dirty="0" smtClean="0"/>
              <a:t>Technology will create jobs in unexpected ways and, unless measures are taken, Greeks will continue to emigrate to work elsewhere. The question is how good those jobs in Greece will be and this goes beyond education and training.</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2000" b="1" dirty="0" smtClean="0"/>
              <a:t>what do you believe  that it is the best qualification of an employee ?( to know a lot of foreign languages or to obtain a lot of undergraduate and postgraduate degrees)? </a:t>
            </a:r>
            <a:r>
              <a:rPr lang="el-GR" sz="2000" b="1" dirty="0" err="1" smtClean="0"/>
              <a:t>πιστευετε</a:t>
            </a:r>
            <a:r>
              <a:rPr lang="el-GR" sz="2000" b="1" dirty="0" smtClean="0"/>
              <a:t> </a:t>
            </a:r>
            <a:r>
              <a:rPr lang="el-GR" sz="2000" b="1" dirty="0" err="1" smtClean="0"/>
              <a:t>οτι</a:t>
            </a:r>
            <a:r>
              <a:rPr lang="el-GR" sz="2000" b="1" dirty="0" smtClean="0"/>
              <a:t> </a:t>
            </a:r>
            <a:r>
              <a:rPr lang="el-GR" sz="2000" b="1" dirty="0" err="1" smtClean="0"/>
              <a:t>αποτελει</a:t>
            </a:r>
            <a:r>
              <a:rPr lang="el-GR" sz="2000" b="1" dirty="0" smtClean="0"/>
              <a:t> </a:t>
            </a:r>
            <a:r>
              <a:rPr lang="el-GR" sz="2000" b="1" dirty="0" err="1" smtClean="0"/>
              <a:t>μεγαλυτερο</a:t>
            </a:r>
            <a:r>
              <a:rPr lang="el-GR" sz="2000" b="1" dirty="0" smtClean="0"/>
              <a:t> </a:t>
            </a:r>
            <a:r>
              <a:rPr lang="el-GR" sz="2000" b="1" dirty="0" err="1" smtClean="0"/>
              <a:t>προσον</a:t>
            </a:r>
            <a:r>
              <a:rPr lang="el-GR" sz="2000" b="1" dirty="0" smtClean="0"/>
              <a:t> να </a:t>
            </a:r>
            <a:r>
              <a:rPr lang="el-GR" sz="2000" b="1" dirty="0" err="1" smtClean="0"/>
              <a:t>γνωριζει</a:t>
            </a:r>
            <a:r>
              <a:rPr lang="el-GR" sz="2000" b="1" dirty="0" smtClean="0"/>
              <a:t> </a:t>
            </a:r>
            <a:r>
              <a:rPr lang="el-GR" sz="2000" b="1" dirty="0" err="1" smtClean="0"/>
              <a:t>καποιοσ</a:t>
            </a:r>
            <a:r>
              <a:rPr lang="el-GR" sz="2000" b="1" dirty="0" smtClean="0"/>
              <a:t> </a:t>
            </a:r>
            <a:r>
              <a:rPr lang="el-GR" sz="2000" b="1" dirty="0" err="1" smtClean="0"/>
              <a:t>πολλεσ</a:t>
            </a:r>
            <a:r>
              <a:rPr lang="el-GR" sz="2000" b="1" dirty="0" smtClean="0"/>
              <a:t> </a:t>
            </a:r>
            <a:r>
              <a:rPr lang="el-GR" sz="2000" b="1" dirty="0" err="1" smtClean="0"/>
              <a:t>ξενεσ</a:t>
            </a:r>
            <a:r>
              <a:rPr lang="el-GR" sz="2000" b="1" dirty="0" smtClean="0"/>
              <a:t> </a:t>
            </a:r>
            <a:r>
              <a:rPr lang="el-GR" sz="2000" b="1" dirty="0" err="1" smtClean="0"/>
              <a:t>γλωσσεσ</a:t>
            </a:r>
            <a:r>
              <a:rPr lang="el-GR" sz="2000" b="1" dirty="0" smtClean="0"/>
              <a:t> ή να διαθέτει αρκετά πτυχία?</a:t>
            </a:r>
            <a:br>
              <a:rPr lang="el-GR" sz="2000" b="1" dirty="0" smtClean="0"/>
            </a:br>
            <a:r>
              <a:rPr lang="en-US" sz="2000" b="1" dirty="0" smtClean="0"/>
              <a:t>I THINK IT IS BASED ON WHICH BUSINESS / economic SECTOR.....</a:t>
            </a:r>
            <a:endParaRPr lang="en-US" sz="2000" b="1" dirty="0"/>
          </a:p>
        </p:txBody>
      </p:sp>
      <p:sp>
        <p:nvSpPr>
          <p:cNvPr id="3" name="2 - Θέση περιεχομένου"/>
          <p:cNvSpPr>
            <a:spLocks noGrp="1"/>
          </p:cNvSpPr>
          <p:nvPr>
            <p:ph idx="1"/>
          </p:nvPr>
        </p:nvSpPr>
        <p:spPr>
          <a:xfrm>
            <a:off x="381000" y="1935480"/>
            <a:ext cx="8458200" cy="4693920"/>
          </a:xfrm>
        </p:spPr>
        <p:txBody>
          <a:bodyPr>
            <a:normAutofit fontScale="55000" lnSpcReduction="20000"/>
          </a:bodyPr>
          <a:lstStyle/>
          <a:p>
            <a:r>
              <a:rPr lang="en-US" dirty="0" smtClean="0"/>
              <a:t>Some personal examples.</a:t>
            </a:r>
          </a:p>
          <a:p>
            <a:pPr>
              <a:buNone/>
            </a:pPr>
            <a:r>
              <a:rPr lang="en-US" dirty="0" smtClean="0"/>
              <a:t> </a:t>
            </a:r>
          </a:p>
          <a:p>
            <a:r>
              <a:rPr lang="en-US" dirty="0" smtClean="0"/>
              <a:t>My son is 29. He has an engineering degree. He found a good job in the UK, working for a multinational. I am encouraging him to do a masters and learn another language. His current plan is to work up the corporate ladder and do his masters and learn another language when his career requires him to do so.</a:t>
            </a:r>
          </a:p>
          <a:p>
            <a:pPr>
              <a:buNone/>
            </a:pPr>
            <a:r>
              <a:rPr lang="en-US" dirty="0" smtClean="0"/>
              <a:t> </a:t>
            </a:r>
          </a:p>
          <a:p>
            <a:r>
              <a:rPr lang="en-US" dirty="0" smtClean="0"/>
              <a:t>My oldest daughter is 27. She has a degree in Chinese and economics and a masters in conflict and security. As well as Chinese she speaks some Spanish, French and a little bit of Greek. She also has a qualification in project management She has a good job, in the UK but has also decided to accumulate skills and qualifications to enable her to move on to different employers and build her career that way.</a:t>
            </a:r>
          </a:p>
          <a:p>
            <a:pPr>
              <a:buNone/>
            </a:pPr>
            <a:r>
              <a:rPr lang="en-US" dirty="0" smtClean="0"/>
              <a:t> </a:t>
            </a:r>
          </a:p>
          <a:p>
            <a:r>
              <a:rPr lang="en-US" dirty="0" smtClean="0"/>
              <a:t>My second daughter is 20 and has just dropped out of university. She now has an apprenticeship in business administration with the local municipality social services department. The pay is low, but she is learning and enjoying the job. She is better suited to apprenticeship learning that university. She may do a degree later in her life, but while she is working, not at university full-time.</a:t>
            </a:r>
          </a:p>
          <a:p>
            <a:r>
              <a:rPr lang="en-US" dirty="0" smtClean="0"/>
              <a:t> </a:t>
            </a:r>
          </a:p>
          <a:p>
            <a:r>
              <a:rPr lang="en-US" dirty="0" smtClean="0"/>
              <a:t>My other two daughters are in elementary school. What they will do heaven knows.</a:t>
            </a:r>
          </a:p>
          <a:p>
            <a:pPr>
              <a:buNone/>
            </a:pPr>
            <a:r>
              <a:rPr lang="en-US" dirty="0" smtClean="0"/>
              <a:t> </a:t>
            </a:r>
          </a:p>
          <a:p>
            <a:r>
              <a:rPr lang="en-US" dirty="0" smtClean="0"/>
              <a:t>There is no single route. A combination of work experience and qualifications is the best way to build a </a:t>
            </a:r>
            <a:r>
              <a:rPr lang="en-US" dirty="0" err="1" smtClean="0"/>
              <a:t>caree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TotalTime>
  <Words>888</Words>
  <Application>Microsoft Office PowerPoint</Application>
  <PresentationFormat>Προβολή στην οθόνη (4:3)</PresentationFormat>
  <Paragraphs>73</Paragraphs>
  <Slides>12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12</vt:i4>
      </vt:variant>
    </vt:vector>
  </HeadingPairs>
  <TitlesOfParts>
    <vt:vector size="18" baseType="lpstr">
      <vt:lpstr>Arial</vt:lpstr>
      <vt:lpstr>Calibri</vt:lpstr>
      <vt:lpstr>Constantia</vt:lpstr>
      <vt:lpstr>Times New Roman</vt:lpstr>
      <vt:lpstr>Wingdings 2</vt:lpstr>
      <vt:lpstr>Ροή</vt:lpstr>
      <vt:lpstr>Can we imagine our life without doctors, lorry drivers and farmers? </vt:lpstr>
      <vt:lpstr>  What about the refugees? Will they ever be considered as a part of the working labour? Are their qualifications (both hard and soft skills) going to be somehow recognized ?</vt:lpstr>
      <vt:lpstr>Παρουσίαση του PowerPoint</vt:lpstr>
      <vt:lpstr>What measurements need to be taken in order for the Greece to avoid a second brain drain ?</vt:lpstr>
      <vt:lpstr>Παρουσίαση του PowerPoint</vt:lpstr>
      <vt:lpstr>What do you think are the necessary skills and abilities that young people need to have in order to enter the labor market effectively?</vt:lpstr>
      <vt:lpstr>Παρουσίαση του PowerPoint</vt:lpstr>
      <vt:lpstr>Which professional orientation do you suggest we turn to?</vt:lpstr>
      <vt:lpstr>what do you believe  that it is the best qualification of an employee ?( to know a lot of foreign languages or to obtain a lot of undergraduate and postgraduate degrees)? πιστευετε οτι αποτελει μεγαλυτερο προσον να γνωριζει καποιοσ πολλεσ ξενεσ γλωσσεσ ή να διαθέτει αρκετά πτυχία? I THINK IT IS BASED ON WHICH BUSINESS / economic SECTOR.....</vt:lpstr>
      <vt:lpstr>Πιστεύετε πως η εργασιακή εμπειρία στο κομμάτι του HR sector στη Cedefop μπορεί να δώσει ισχυρό πλεονέκτημα τόσο σε επαγγελματικο όσο και σε προσωπικό επίπεδο ; (Καθώς με ενδιαφέρει )</vt:lpstr>
      <vt:lpstr>Ποια αλλαγή υπέστησαν τα απαιτούμενα προσόντα όσον αφορά την εύρεση εργασίας και ποιο συγκεκριμένα για ΠΡΟΣΛΗΨΗ στη Cedefop?</vt:lpstr>
      <vt:lpstr>Τι γνωρίζετε για την πιστοποίηση προσόντων μέσω διαδικασιών της ΕΕ?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we imagine our life without doctors, lorry drivers and farmers?</dc:title>
  <dc:creator>xenaki</dc:creator>
  <cp:lastModifiedBy>Sofia B</cp:lastModifiedBy>
  <cp:revision>16</cp:revision>
  <dcterms:created xsi:type="dcterms:W3CDTF">2021-05-28T12:33:20Z</dcterms:created>
  <dcterms:modified xsi:type="dcterms:W3CDTF">2022-03-03T21:41:49Z</dcterms:modified>
</cp:coreProperties>
</file>