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0"/>
  </p:notesMasterIdLst>
  <p:sldIdLst>
    <p:sldId id="593" r:id="rId2"/>
    <p:sldId id="594" r:id="rId3"/>
    <p:sldId id="488" r:id="rId4"/>
    <p:sldId id="532" r:id="rId5"/>
    <p:sldId id="533" r:id="rId6"/>
    <p:sldId id="534" r:id="rId7"/>
    <p:sldId id="555" r:id="rId8"/>
    <p:sldId id="556" r:id="rId9"/>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8C6B"/>
    <a:srgbClr val="831951"/>
    <a:srgbClr val="007589"/>
    <a:srgbClr val="736FB0"/>
    <a:srgbClr val="C26529"/>
    <a:srgbClr val="9894C6"/>
    <a:srgbClr val="A4C695"/>
    <a:srgbClr val="FF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3" autoAdjust="0"/>
    <p:restoredTop sz="88660" autoAdjust="0"/>
  </p:normalViewPr>
  <p:slideViewPr>
    <p:cSldViewPr snapToGrid="0">
      <p:cViewPr>
        <p:scale>
          <a:sx n="66" d="100"/>
          <a:sy n="66" d="100"/>
        </p:scale>
        <p:origin x="-2964" y="-1194"/>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400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37539B8C-8AE2-479B-AB91-AA59D94B48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7EF8225F-2CFE-4F5E-99CB-D9AC4D45E7EE}" type="slidenum">
              <a:rPr lang="en-US" smtClean="0"/>
              <a:pPr/>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3F7A39F4-8458-4495-97F7-0997986433C3}"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61316928-77EA-4E0D-9837-C12B4560FC6A}" type="slidenum">
              <a:rPr lang="en-US" smtClean="0"/>
              <a:pPr/>
              <a:t>5</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86E344BB-3169-4597-9226-B82913CFEC1A}" type="slidenum">
              <a:rPr lang="en-US" smtClean="0"/>
              <a:pPr/>
              <a:t>6</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C42EC73-19B1-4CB2-9CDC-F43955CD7A04}" type="slidenum">
              <a:rPr lang="en-US" smtClean="0"/>
              <a:pPr/>
              <a:t>7</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A21612BA-F22E-4A4A-B19C-A7285FFD24D7}" type="slidenum">
              <a:rPr lang="en-US" smtClean="0"/>
              <a:pPr/>
              <a:t>8</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E5955200-4FC9-4FAD-A20E-C0978B9C53BA}" type="slidenum">
              <a:rPr lang="en-US" sz="1100" b="0">
                <a:solidFill>
                  <a:srgbClr val="8A3A6A"/>
                </a:solidFill>
              </a:rPr>
              <a:pPr algn="r">
                <a:spcBef>
                  <a:spcPct val="10000"/>
                </a:spcBef>
                <a:spcAft>
                  <a:spcPct val="10000"/>
                </a:spcAft>
                <a:defRPr/>
              </a:pPr>
              <a:t>‹#›</a:t>
            </a:fld>
            <a:r>
              <a:rPr lang="en-US" sz="1100" b="0">
                <a:solidFill>
                  <a:srgbClr val="8A3A6A"/>
                </a:solidFill>
              </a:rPr>
              <a:t> of 62</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5:  Movements of Labor and Capital between Countries</a:t>
            </a:r>
          </a:p>
        </p:txBody>
      </p:sp>
      <p:sp>
        <p:nvSpPr>
          <p:cNvPr id="22533"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22534"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oleObject" Target="../embeddings/oleObject1.bin"/><Relationship Id="rId3" Type="http://schemas.openxmlformats.org/officeDocument/2006/relationships/notesSlide" Target="../notesSlides/notesSlide2.xml"/><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7.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8.png"/><Relationship Id="rId5" Type="http://schemas.openxmlformats.org/officeDocument/2006/relationships/image" Target="../media/image27.png"/><Relationship Id="rId10" Type="http://schemas.openxmlformats.org/officeDocument/2006/relationships/image" Target="../media/image32.png"/><Relationship Id="rId4" Type="http://schemas.openxmlformats.org/officeDocument/2006/relationships/image" Target="../media/image26.png"/><Relationship Id="rId9" Type="http://schemas.openxmlformats.org/officeDocument/2006/relationships/image" Target="../media/image31.png"/></Relationships>
</file>

<file path=ppt/slides/_rels/slide8.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1.png"/><Relationship Id="rId3" Type="http://schemas.openxmlformats.org/officeDocument/2006/relationships/image" Target="../media/image25.png"/><Relationship Id="rId7" Type="http://schemas.openxmlformats.org/officeDocument/2006/relationships/image" Target="../media/image29.png"/><Relationship Id="rId12"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28.png"/><Relationship Id="rId11" Type="http://schemas.openxmlformats.org/officeDocument/2006/relationships/image" Target="../media/image36.png"/><Relationship Id="rId5" Type="http://schemas.openxmlformats.org/officeDocument/2006/relationships/image" Target="../media/image27.png"/><Relationship Id="rId10" Type="http://schemas.openxmlformats.org/officeDocument/2006/relationships/image" Target="../media/image35.png"/><Relationship Id="rId4" Type="http://schemas.openxmlformats.org/officeDocument/2006/relationships/image" Target="../media/image26.png"/><Relationship Id="rId9" Type="http://schemas.openxmlformats.org/officeDocument/2006/relationships/image" Target="../media/image34.png"/><Relationship Id="rId14"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Appendix: The Impact of Migration </a:t>
            </a:r>
            <a:r>
              <a:rPr lang="en-US" dirty="0" smtClean="0"/>
              <a:t>on</a:t>
            </a:r>
            <a:r>
              <a:rPr lang="el-GR" dirty="0" smtClean="0"/>
              <a:t> </a:t>
            </a:r>
            <a:r>
              <a:rPr lang="en-US" smtClean="0"/>
              <a:t>Economic Growth and</a:t>
            </a:r>
            <a:r>
              <a:rPr lang="el-GR" smtClean="0"/>
              <a:t> </a:t>
            </a:r>
            <a:r>
              <a:rPr lang="en-US" dirty="0" smtClean="0"/>
              <a:t>Wages</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179512" y="1016732"/>
            <a:ext cx="8784976" cy="482453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 name="Group 39"/>
          <p:cNvGrpSpPr>
            <a:grpSpLocks/>
          </p:cNvGrpSpPr>
          <p:nvPr/>
        </p:nvGrpSpPr>
        <p:grpSpPr bwMode="auto">
          <a:xfrm>
            <a:off x="598488" y="1503363"/>
            <a:ext cx="8283575" cy="5113337"/>
            <a:chOff x="566738" y="2200275"/>
            <a:chExt cx="7805737" cy="4219575"/>
          </a:xfrm>
        </p:grpSpPr>
        <p:sp>
          <p:nvSpPr>
            <p:cNvPr id="19473"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9474" name="Rectangle 30"/>
            <p:cNvSpPr>
              <a:spLocks noChangeArrowheads="1"/>
            </p:cNvSpPr>
            <p:nvPr/>
          </p:nvSpPr>
          <p:spPr bwMode="auto">
            <a:xfrm>
              <a:off x="600074" y="2204912"/>
              <a:ext cx="7772401" cy="29282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763588"/>
            <a:ext cx="8315325" cy="396875"/>
          </a:xfrm>
          <a:prstGeom prst="rect">
            <a:avLst/>
          </a:prstGeom>
          <a:noFill/>
          <a:ln w="9525" algn="ctr">
            <a:noFill/>
            <a:miter lim="800000"/>
            <a:headEnd/>
            <a:tailEnd/>
          </a:ln>
        </p:spPr>
        <p:txBody>
          <a:bodyPr>
            <a:spAutoFit/>
          </a:bodyPr>
          <a:lstStyle/>
          <a:p>
            <a:pPr>
              <a:spcBef>
                <a:spcPct val="20000"/>
              </a:spcBef>
            </a:pPr>
            <a:r>
              <a:rPr lang="en-US" sz="2000">
                <a:solidFill>
                  <a:srgbClr val="356A41"/>
                </a:solidFill>
              </a:rPr>
              <a:t>Effects of Immigration in the Short Run: Specific-Factors Model</a:t>
            </a:r>
          </a:p>
        </p:txBody>
      </p:sp>
      <p:sp>
        <p:nvSpPr>
          <p:cNvPr id="862214" name="Rectangle 6"/>
          <p:cNvSpPr>
            <a:spLocks noChangeArrowheads="1"/>
          </p:cNvSpPr>
          <p:nvPr/>
        </p:nvSpPr>
        <p:spPr bwMode="auto">
          <a:xfrm>
            <a:off x="595313" y="1130300"/>
            <a:ext cx="7947025" cy="39687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Determining the Wage </a:t>
            </a:r>
          </a:p>
        </p:txBody>
      </p:sp>
      <p:sp>
        <p:nvSpPr>
          <p:cNvPr id="19" name="Text Box 7"/>
          <p:cNvSpPr txBox="1">
            <a:spLocks noChangeArrowheads="1"/>
          </p:cNvSpPr>
          <p:nvPr/>
        </p:nvSpPr>
        <p:spPr bwMode="auto">
          <a:xfrm>
            <a:off x="628650" y="178435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5-1</a:t>
            </a:r>
          </a:p>
        </p:txBody>
      </p:sp>
      <p:sp>
        <p:nvSpPr>
          <p:cNvPr id="21" name="Rectangle 20"/>
          <p:cNvSpPr>
            <a:spLocks noChangeArrowheads="1"/>
          </p:cNvSpPr>
          <p:nvPr/>
        </p:nvSpPr>
        <p:spPr bwMode="auto">
          <a:xfrm>
            <a:off x="5403850" y="1860550"/>
            <a:ext cx="3376613" cy="4814888"/>
          </a:xfrm>
          <a:prstGeom prst="rect">
            <a:avLst/>
          </a:prstGeom>
          <a:noFill/>
          <a:ln w="9525">
            <a:noFill/>
            <a:miter lim="800000"/>
            <a:headEnd/>
            <a:tailEnd/>
          </a:ln>
        </p:spPr>
        <p:txBody>
          <a:bodyPr>
            <a:spAutoFit/>
          </a:bodyPr>
          <a:lstStyle/>
          <a:p>
            <a:pPr>
              <a:spcBef>
                <a:spcPct val="10000"/>
              </a:spcBef>
              <a:spcAft>
                <a:spcPct val="10000"/>
              </a:spcAft>
            </a:pPr>
            <a:r>
              <a:rPr lang="en-US" sz="1800" b="0"/>
              <a:t>The Home wage is determined at point </a:t>
            </a:r>
            <a:r>
              <a:rPr lang="en-US" sz="1800" b="0" i="1"/>
              <a:t>A, </a:t>
            </a:r>
            <a:r>
              <a:rPr lang="en-US" sz="1800" b="0"/>
              <a:t>the intersection of the marginal product of labor curves </a:t>
            </a:r>
            <a:r>
              <a:rPr lang="en-US" sz="1800" b="0" i="1"/>
              <a:t>P</a:t>
            </a:r>
            <a:r>
              <a:rPr lang="en-US" sz="1800" b="0" i="1" baseline="-25000"/>
              <a:t>M</a:t>
            </a:r>
            <a:r>
              <a:rPr lang="en-US" sz="1800" b="0" i="1"/>
              <a:t> </a:t>
            </a:r>
            <a:r>
              <a:rPr lang="en-US" sz="1800" b="0"/>
              <a:t>•</a:t>
            </a:r>
            <a:r>
              <a:rPr lang="en-US" sz="1800" b="0" i="1"/>
              <a:t> MPL</a:t>
            </a:r>
            <a:r>
              <a:rPr lang="en-US" sz="1800" b="0" i="1" baseline="-25000"/>
              <a:t>M</a:t>
            </a:r>
            <a:r>
              <a:rPr lang="en-US" sz="1800" b="0" i="1"/>
              <a:t> </a:t>
            </a:r>
            <a:r>
              <a:rPr lang="en-US" sz="1800" b="0"/>
              <a:t>and</a:t>
            </a:r>
            <a:r>
              <a:rPr lang="en-US" sz="1800" b="0" i="1"/>
              <a:t> P</a:t>
            </a:r>
            <a:r>
              <a:rPr lang="en-US" sz="1800" b="0" i="1" baseline="-25000"/>
              <a:t>A</a:t>
            </a:r>
            <a:r>
              <a:rPr lang="en-US" sz="1800" b="0"/>
              <a:t> •</a:t>
            </a:r>
            <a:r>
              <a:rPr lang="en-US" sz="1800" b="0" i="1"/>
              <a:t> MPL</a:t>
            </a:r>
            <a:r>
              <a:rPr lang="en-US" sz="1800" b="0" i="1" baseline="-25000"/>
              <a:t>A</a:t>
            </a:r>
            <a:r>
              <a:rPr lang="en-US" sz="1800" b="0"/>
              <a:t> in manufacturing and agriculture, respectively. </a:t>
            </a:r>
          </a:p>
          <a:p>
            <a:pPr>
              <a:spcBef>
                <a:spcPct val="10000"/>
              </a:spcBef>
              <a:spcAft>
                <a:spcPct val="10000"/>
              </a:spcAft>
            </a:pPr>
            <a:r>
              <a:rPr lang="en-US" sz="1800" b="0"/>
              <a:t>The amount of labor used in manufacturing is measured from left to right, starting at the origin 0</a:t>
            </a:r>
            <a:r>
              <a:rPr lang="en-US" sz="1800" b="0" i="1" baseline="-25000"/>
              <a:t>M</a:t>
            </a:r>
            <a:r>
              <a:rPr lang="en-US" sz="1800" b="0"/>
              <a:t>,</a:t>
            </a:r>
            <a:r>
              <a:rPr lang="en-US" sz="1800" b="0" i="1"/>
              <a:t> </a:t>
            </a:r>
            <a:r>
              <a:rPr lang="en-US" sz="1800" b="0"/>
              <a:t>and the amount of labor used in agriculture is measured from right to left, starting at the origin 0</a:t>
            </a:r>
            <a:r>
              <a:rPr lang="en-US" sz="1800" b="0" i="1" baseline="-25000"/>
              <a:t>A</a:t>
            </a:r>
            <a:r>
              <a:rPr lang="en-US" sz="1800" b="0"/>
              <a:t>.</a:t>
            </a:r>
            <a:r>
              <a:rPr lang="en-US" sz="1800" b="0" i="1"/>
              <a:t> </a:t>
            </a:r>
            <a:r>
              <a:rPr lang="en-US" sz="1800" b="0"/>
              <a:t>At point</a:t>
            </a:r>
            <a:r>
              <a:rPr lang="en-US" sz="1800" b="0" i="1"/>
              <a:t> A, </a:t>
            </a:r>
            <a:r>
              <a:rPr lang="en-US" sz="1800" b="0"/>
              <a:t>0</a:t>
            </a:r>
            <a:r>
              <a:rPr lang="en-US" sz="1800" b="0" i="1" baseline="-25000"/>
              <a:t>M</a:t>
            </a:r>
            <a:r>
              <a:rPr lang="en-US" sz="1800" b="0" i="1"/>
              <a:t>L</a:t>
            </a:r>
            <a:r>
              <a:rPr lang="en-US" sz="1800" b="0"/>
              <a:t> units of labor are used in manufacturing and 0</a:t>
            </a:r>
            <a:r>
              <a:rPr lang="en-US" sz="1800" b="0" i="1" baseline="-25000"/>
              <a:t>A</a:t>
            </a:r>
            <a:r>
              <a:rPr lang="en-US" sz="1800" b="0" i="1"/>
              <a:t>L </a:t>
            </a:r>
            <a:r>
              <a:rPr lang="en-US" sz="1800" b="0"/>
              <a:t>units of labor are used in agriculture.</a:t>
            </a:r>
          </a:p>
        </p:txBody>
      </p:sp>
      <p:sp>
        <p:nvSpPr>
          <p:cNvPr id="34" name="Rectangle 33"/>
          <p:cNvSpPr>
            <a:spLocks noChangeArrowheads="1"/>
          </p:cNvSpPr>
          <p:nvPr/>
        </p:nvSpPr>
        <p:spPr bwMode="auto">
          <a:xfrm>
            <a:off x="700088" y="2160588"/>
            <a:ext cx="4733925" cy="3609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5-1_PPT_2.gif"/>
          <p:cNvPicPr>
            <a:picLocks noChangeAspect="1"/>
          </p:cNvPicPr>
          <p:nvPr/>
        </p:nvPicPr>
        <p:blipFill>
          <a:blip r:embed="rId3" cstate="print"/>
          <a:srcRect/>
          <a:stretch>
            <a:fillRect/>
          </a:stretch>
        </p:blipFill>
        <p:spPr bwMode="auto">
          <a:xfrm>
            <a:off x="742950" y="2208213"/>
            <a:ext cx="4600575" cy="3514725"/>
          </a:xfrm>
          <a:prstGeom prst="rect">
            <a:avLst/>
          </a:prstGeom>
          <a:noFill/>
          <a:ln w="9525">
            <a:noFill/>
            <a:miter lim="800000"/>
            <a:headEnd/>
            <a:tailEnd/>
          </a:ln>
        </p:spPr>
      </p:pic>
      <p:pic>
        <p:nvPicPr>
          <p:cNvPr id="37" name="Picture 36" descr="fig5-1_PPT_3.gif"/>
          <p:cNvPicPr>
            <a:picLocks noChangeAspect="1"/>
          </p:cNvPicPr>
          <p:nvPr/>
        </p:nvPicPr>
        <p:blipFill>
          <a:blip r:embed="rId4" cstate="print"/>
          <a:srcRect/>
          <a:stretch>
            <a:fillRect/>
          </a:stretch>
        </p:blipFill>
        <p:spPr bwMode="auto">
          <a:xfrm>
            <a:off x="742950" y="2208213"/>
            <a:ext cx="4600575" cy="3514725"/>
          </a:xfrm>
          <a:prstGeom prst="rect">
            <a:avLst/>
          </a:prstGeom>
          <a:noFill/>
          <a:ln w="9525">
            <a:noFill/>
            <a:miter lim="800000"/>
            <a:headEnd/>
            <a:tailEnd/>
          </a:ln>
        </p:spPr>
      </p:pic>
      <p:pic>
        <p:nvPicPr>
          <p:cNvPr id="38" name="Picture 37" descr="fig5-1_PPT_4.gif"/>
          <p:cNvPicPr>
            <a:picLocks noChangeAspect="1"/>
          </p:cNvPicPr>
          <p:nvPr/>
        </p:nvPicPr>
        <p:blipFill>
          <a:blip r:embed="rId5" cstate="print"/>
          <a:srcRect/>
          <a:stretch>
            <a:fillRect/>
          </a:stretch>
        </p:blipFill>
        <p:spPr bwMode="auto">
          <a:xfrm>
            <a:off x="742950" y="2208213"/>
            <a:ext cx="4600575" cy="3514725"/>
          </a:xfrm>
          <a:prstGeom prst="rect">
            <a:avLst/>
          </a:prstGeom>
          <a:noFill/>
          <a:ln w="9525">
            <a:noFill/>
            <a:miter lim="800000"/>
            <a:headEnd/>
            <a:tailEnd/>
          </a:ln>
        </p:spPr>
      </p:pic>
      <p:pic>
        <p:nvPicPr>
          <p:cNvPr id="39" name="Picture 38" descr="fig5-1_PPT_5.gif"/>
          <p:cNvPicPr>
            <a:picLocks noChangeAspect="1"/>
          </p:cNvPicPr>
          <p:nvPr/>
        </p:nvPicPr>
        <p:blipFill>
          <a:blip r:embed="rId6" cstate="print"/>
          <a:srcRect/>
          <a:stretch>
            <a:fillRect/>
          </a:stretch>
        </p:blipFill>
        <p:spPr bwMode="auto">
          <a:xfrm>
            <a:off x="742950" y="2208213"/>
            <a:ext cx="4600575" cy="3514725"/>
          </a:xfrm>
          <a:prstGeom prst="rect">
            <a:avLst/>
          </a:prstGeom>
          <a:noFill/>
          <a:ln w="9525">
            <a:noFill/>
            <a:miter lim="800000"/>
            <a:headEnd/>
            <a:tailEnd/>
          </a:ln>
        </p:spPr>
      </p:pic>
      <p:sp>
        <p:nvSpPr>
          <p:cNvPr id="20" name="Rectangle 19"/>
          <p:cNvSpPr>
            <a:spLocks noChangeArrowheads="1"/>
          </p:cNvSpPr>
          <p:nvPr/>
        </p:nvSpPr>
        <p:spPr bwMode="auto">
          <a:xfrm>
            <a:off x="973138" y="407988"/>
            <a:ext cx="7273925" cy="196850"/>
          </a:xfrm>
          <a:prstGeom prst="rect">
            <a:avLst/>
          </a:prstGeom>
          <a:solidFill>
            <a:srgbClr val="F5D8A5"/>
          </a:solidFill>
          <a:ln w="9525" algn="ctr">
            <a:noFill/>
            <a:round/>
            <a:headEnd/>
            <a:tailEnd/>
          </a:ln>
        </p:spPr>
        <p:txBody>
          <a:bodyPr/>
          <a:lstStyle/>
          <a:p>
            <a:endParaRPr lang="en-US" sz="3200" b="0">
              <a:solidFill>
                <a:schemeClr val="tx2"/>
              </a:solidFill>
            </a:endParaRPr>
          </a:p>
        </p:txBody>
      </p:sp>
      <p:sp>
        <p:nvSpPr>
          <p:cNvPr id="22" name="Rectangle 3"/>
          <p:cNvSpPr>
            <a:spLocks noGrp="1" noChangeArrowheads="1"/>
          </p:cNvSpPr>
          <p:nvPr>
            <p:ph type="title"/>
          </p:nvPr>
        </p:nvSpPr>
        <p:spPr>
          <a:xfrm>
            <a:off x="566738" y="0"/>
            <a:ext cx="8577262" cy="820738"/>
          </a:xfrm>
        </p:spPr>
        <p:txBody>
          <a:bodyPr/>
          <a:lstStyle/>
          <a:p>
            <a:r>
              <a:rPr lang="en-US" smtClean="0">
                <a:solidFill>
                  <a:srgbClr val="69134B"/>
                </a:solidFill>
              </a:rPr>
              <a:t>1  Movement of Labor between Countries: Migration</a:t>
            </a:r>
          </a:p>
        </p:txBody>
      </p:sp>
      <p:cxnSp>
        <p:nvCxnSpPr>
          <p:cNvPr id="23" name="Straight Connector 22"/>
          <p:cNvCxnSpPr>
            <a:cxnSpLocks noChangeShapeType="1"/>
          </p:cNvCxnSpPr>
          <p:nvPr/>
        </p:nvCxnSpPr>
        <p:spPr bwMode="auto">
          <a:xfrm>
            <a:off x="566738" y="623888"/>
            <a:ext cx="7680325" cy="0"/>
          </a:xfrm>
          <a:prstGeom prst="line">
            <a:avLst/>
          </a:prstGeom>
          <a:noFill/>
          <a:ln w="19050" cap="rnd" algn="ctr">
            <a:solidFill>
              <a:srgbClr val="9C3A45"/>
            </a:solidFill>
            <a:prstDash val="sysDash"/>
            <a:round/>
            <a:headEnd/>
            <a:tailEnd/>
          </a:ln>
        </p:spPr>
      </p:cxnSp>
      <p:sp>
        <p:nvSpPr>
          <p:cNvPr id="18" name="TextBox 17"/>
          <p:cNvSpPr txBox="1">
            <a:spLocks noRot="1" noChangeAspect="1" noMove="1" noResize="1" noEditPoints="1" noAdjustHandles="1" noChangeArrowheads="1" noChangeShapeType="1" noTextEdit="1"/>
          </p:cNvSpPr>
          <p:nvPr/>
        </p:nvSpPr>
        <p:spPr>
          <a:xfrm>
            <a:off x="2410474" y="5794585"/>
            <a:ext cx="1650260" cy="430887"/>
          </a:xfrm>
          <a:prstGeom prst="rect">
            <a:avLst/>
          </a:prstGeom>
          <a:blipFill rotWithShape="1">
            <a:blip r:embed="rId7" cstate="print"/>
            <a:stretch>
              <a:fillRect r="-11808"/>
            </a:stretch>
          </a:blipFill>
        </p:spPr>
        <p:txBody>
          <a:bodyPr/>
          <a:lstStyle/>
          <a:p>
            <a:pPr>
              <a:spcBef>
                <a:spcPct val="10000"/>
              </a:spcBef>
              <a:spcAft>
                <a:spcPct val="10000"/>
              </a:spcAft>
              <a:defRPr/>
            </a:pPr>
            <a:r>
              <a:rPr lang="en-US">
                <a:noFill/>
              </a:rPr>
              <a:t> </a:t>
            </a:r>
          </a:p>
        </p:txBody>
      </p:sp>
      <p:pic>
        <p:nvPicPr>
          <p:cNvPr id="2" name="Picture 1"/>
          <p:cNvPicPr>
            <a:picLocks noChangeAspect="1"/>
          </p:cNvPicPr>
          <p:nvPr/>
        </p:nvPicPr>
        <p:blipFill>
          <a:blip r:embed="rId8" cstate="print"/>
          <a:srcRect/>
          <a:stretch>
            <a:fillRect/>
          </a:stretch>
        </p:blipFill>
        <p:spPr bwMode="auto">
          <a:xfrm>
            <a:off x="742950" y="2208213"/>
            <a:ext cx="4600575" cy="3514725"/>
          </a:xfrm>
          <a:prstGeom prst="rect">
            <a:avLst/>
          </a:prstGeom>
          <a:noFill/>
          <a:ln w="9525">
            <a:noFill/>
            <a:miter lim="800000"/>
            <a:headEnd/>
            <a:tailEnd/>
          </a:ln>
        </p:spPr>
      </p:pic>
      <p:sp>
        <p:nvSpPr>
          <p:cNvPr id="19472" name="Text Box 19"/>
          <p:cNvSpPr txBox="1">
            <a:spLocks noChangeArrowheads="1"/>
          </p:cNvSpPr>
          <p:nvPr/>
        </p:nvSpPr>
        <p:spPr bwMode="auto">
          <a:xfrm>
            <a:off x="2012950" y="1539875"/>
            <a:ext cx="1839913" cy="304800"/>
          </a:xfrm>
          <a:prstGeom prst="rect">
            <a:avLst/>
          </a:prstGeom>
          <a:noFill/>
          <a:ln w="9525">
            <a:noFill/>
            <a:miter lim="800000"/>
            <a:headEnd/>
            <a:tailEnd/>
          </a:ln>
        </p:spPr>
        <p:txBody>
          <a:bodyPr wrap="none">
            <a:spAutoFit/>
          </a:bodyPr>
          <a:lstStyle/>
          <a:p>
            <a:r>
              <a:rPr lang="en-US">
                <a:solidFill>
                  <a:srgbClr val="8A3A6A"/>
                </a:solidFill>
              </a:rPr>
              <a:t>Home Labor Market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862213"/>
                                        </p:tgtEl>
                                        <p:attrNameLst>
                                          <p:attrName>style.visibility</p:attrName>
                                        </p:attrNameLst>
                                      </p:cBhvr>
                                      <p:to>
                                        <p:strVal val="visible"/>
                                      </p:to>
                                    </p:set>
                                    <p:animEffect transition="in" filter="wipe(left)">
                                      <p:cBhvr>
                                        <p:cTn id="17" dur="500"/>
                                        <p:tgtEl>
                                          <p:spTgt spid="862213"/>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862214"/>
                                        </p:tgtEl>
                                        <p:attrNameLst>
                                          <p:attrName>style.visibility</p:attrName>
                                        </p:attrNameLst>
                                      </p:cBhvr>
                                      <p:to>
                                        <p:strVal val="visible"/>
                                      </p:to>
                                    </p:set>
                                    <p:animEffect transition="in" filter="wipe(left)">
                                      <p:cBhvr>
                                        <p:cTn id="21" dur="500"/>
                                        <p:tgtEl>
                                          <p:spTgt spid="862214"/>
                                        </p:tgtEl>
                                      </p:cBhvr>
                                    </p:animEffect>
                                  </p:childTnLst>
                                </p:cTn>
                              </p:par>
                            </p:childTnLst>
                          </p:cTn>
                        </p:par>
                        <p:par>
                          <p:cTn id="22" fill="hold">
                            <p:stCondLst>
                              <p:cond delay="1500"/>
                            </p:stCondLst>
                            <p:childTnLst>
                              <p:par>
                                <p:cTn id="23" presetID="29" presetClass="entr" presetSubtype="0"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ppt_x</p:attrName>
                                        </p:attrNameLst>
                                      </p:cBhvr>
                                      <p:tavLst>
                                        <p:tav tm="0">
                                          <p:val>
                                            <p:strVal val="#ppt_x-.2"/>
                                          </p:val>
                                        </p:tav>
                                        <p:tav tm="100000">
                                          <p:val>
                                            <p:strVal val="#ppt_x"/>
                                          </p:val>
                                        </p:tav>
                                      </p:tavLst>
                                    </p:anim>
                                    <p:anim calcmode="lin" valueType="num">
                                      <p:cBhvr>
                                        <p:cTn id="26" dur="500" fill="hold"/>
                                        <p:tgtEl>
                                          <p:spTgt spid="40"/>
                                        </p:tgtEl>
                                        <p:attrNameLst>
                                          <p:attrName>ppt_y</p:attrName>
                                        </p:attrNameLst>
                                      </p:cBhvr>
                                      <p:tavLst>
                                        <p:tav tm="0">
                                          <p:val>
                                            <p:strVal val="#ppt_y"/>
                                          </p:val>
                                        </p:tav>
                                        <p:tav tm="100000">
                                          <p:val>
                                            <p:strVal val="#ppt_y"/>
                                          </p:val>
                                        </p:tav>
                                      </p:tavLst>
                                    </p:anim>
                                    <p:animEffect transition="in" filter="wipe(right)" prLst="gradientSize: 0.1">
                                      <p:cBhvr>
                                        <p:cTn id="27" dur="500"/>
                                        <p:tgtEl>
                                          <p:spTgt spid="40"/>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left)">
                                      <p:cBhvr>
                                        <p:cTn id="31" dur="500"/>
                                        <p:tgtEl>
                                          <p:spTgt spid="19"/>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21">
                                            <p:txEl>
                                              <p:pRg st="0" end="0"/>
                                            </p:txEl>
                                          </p:spTgt>
                                        </p:tgtEl>
                                        <p:attrNameLst>
                                          <p:attrName>style.visibility</p:attrName>
                                        </p:attrNameLst>
                                      </p:cBhvr>
                                      <p:to>
                                        <p:strVal val="visible"/>
                                      </p:to>
                                    </p:set>
                                    <p:animEffect transition="in" filter="wipe(left)">
                                      <p:cBhvr>
                                        <p:cTn id="39" dur="500"/>
                                        <p:tgtEl>
                                          <p:spTgt spid="21">
                                            <p:txEl>
                                              <p:pRg st="0" end="0"/>
                                            </p:txEl>
                                          </p:spTgt>
                                        </p:tgtEl>
                                      </p:cBhvr>
                                    </p:animEffect>
                                  </p:childTnLst>
                                </p:cTn>
                              </p:par>
                            </p:childTnLst>
                          </p:cTn>
                        </p:par>
                        <p:par>
                          <p:cTn id="40" fill="hold">
                            <p:stCondLst>
                              <p:cond delay="3500"/>
                            </p:stCondLst>
                            <p:childTnLst>
                              <p:par>
                                <p:cTn id="41" presetID="22" presetClass="entr" presetSubtype="4"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00"/>
                                        <p:tgtEl>
                                          <p:spTgt spid="2"/>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wipe(left)">
                                      <p:cBhvr>
                                        <p:cTn id="47" dur="1000"/>
                                        <p:tgtEl>
                                          <p:spTgt spid="39"/>
                                        </p:tgtEl>
                                      </p:cBhvr>
                                    </p:animEffect>
                                  </p:childTnLst>
                                </p:cTn>
                              </p:par>
                            </p:childTnLst>
                          </p:cTn>
                        </p:par>
                        <p:par>
                          <p:cTn id="48" fill="hold">
                            <p:stCondLst>
                              <p:cond delay="5000"/>
                            </p:stCondLst>
                            <p:childTnLst>
                              <p:par>
                                <p:cTn id="49" presetID="22" presetClass="entr" presetSubtype="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Effect transition="in" filter="wipe(left)">
                                      <p:cBhvr>
                                        <p:cTn id="51" dur="1000"/>
                                        <p:tgtEl>
                                          <p:spTgt spid="37"/>
                                        </p:tgtEl>
                                      </p:cBhvr>
                                    </p:animEffect>
                                  </p:childTnLst>
                                </p:cTn>
                              </p:par>
                            </p:childTnLst>
                          </p:cTn>
                        </p:par>
                        <p:par>
                          <p:cTn id="52" fill="hold">
                            <p:stCondLst>
                              <p:cond delay="6000"/>
                            </p:stCondLst>
                            <p:childTnLst>
                              <p:par>
                                <p:cTn id="53" presetID="22" presetClass="entr" presetSubtype="2" fill="hold"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right)">
                                      <p:cBhvr>
                                        <p:cTn id="55" dur="1000"/>
                                        <p:tgtEl>
                                          <p:spTgt spid="3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1">
                                            <p:txEl>
                                              <p:pRg st="1" end="1"/>
                                            </p:txEl>
                                          </p:spTgt>
                                        </p:tgtEl>
                                        <p:attrNameLst>
                                          <p:attrName>style.visibility</p:attrName>
                                        </p:attrNameLst>
                                      </p:cBhvr>
                                      <p:to>
                                        <p:strVal val="visible"/>
                                      </p:to>
                                    </p:set>
                                    <p:animEffect transition="in" filter="wipe(left)">
                                      <p:cBhvr>
                                        <p:cTn id="60" dur="500"/>
                                        <p:tgtEl>
                                          <p:spTgt spid="21">
                                            <p:txEl>
                                              <p:pRg st="1" end="1"/>
                                            </p:txEl>
                                          </p:spTgt>
                                        </p:tgtEl>
                                      </p:cBhvr>
                                    </p:animEffect>
                                  </p:childTnLst>
                                </p:cTn>
                              </p:par>
                            </p:childTnLst>
                          </p:cTn>
                        </p:par>
                        <p:par>
                          <p:cTn id="61" fill="hold">
                            <p:stCondLst>
                              <p:cond delay="500"/>
                            </p:stCondLst>
                            <p:childTnLst>
                              <p:par>
                                <p:cTn id="62" presetID="22" presetClass="entr" presetSubtype="8" fill="hold"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left)">
                                      <p:cBhvr>
                                        <p:cTn id="64" dur="1000"/>
                                        <p:tgtEl>
                                          <p:spTgt spid="36"/>
                                        </p:tgtEl>
                                      </p:cBhvr>
                                    </p:animEffect>
                                  </p:childTnLst>
                                </p:cTn>
                              </p:par>
                            </p:childTnLst>
                          </p:cTn>
                        </p:par>
                        <p:par>
                          <p:cTn id="65" fill="hold">
                            <p:stCondLst>
                              <p:cond delay="1500"/>
                            </p:stCondLst>
                            <p:childTnLst>
                              <p:par>
                                <p:cTn id="66" presetID="22" presetClass="entr" presetSubtype="8" fill="hold" nodeType="after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wipe(left)">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P spid="20" grpId="0" animBg="1"/>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743075"/>
            <a:ext cx="8432800" cy="4846638"/>
            <a:chOff x="566738" y="2200275"/>
            <a:chExt cx="7805737" cy="4219575"/>
          </a:xfrm>
        </p:grpSpPr>
        <p:sp>
          <p:nvSpPr>
            <p:cNvPr id="1106"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1107" name="Rectangle 30"/>
            <p:cNvSpPr>
              <a:spLocks noChangeArrowheads="1"/>
            </p:cNvSpPr>
            <p:nvPr/>
          </p:nvSpPr>
          <p:spPr bwMode="auto">
            <a:xfrm>
              <a:off x="581024" y="2219327"/>
              <a:ext cx="7772401" cy="295370"/>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862213" name="Rectangle 5"/>
          <p:cNvSpPr>
            <a:spLocks noChangeArrowheads="1"/>
          </p:cNvSpPr>
          <p:nvPr/>
        </p:nvSpPr>
        <p:spPr bwMode="auto">
          <a:xfrm>
            <a:off x="566738" y="633413"/>
            <a:ext cx="8577262" cy="822325"/>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Effects of Immigration in the Short Run:</a:t>
            </a:r>
            <a:br>
              <a:rPr lang="en-US" sz="2400">
                <a:solidFill>
                  <a:srgbClr val="356A41"/>
                </a:solidFill>
              </a:rPr>
            </a:br>
            <a:r>
              <a:rPr lang="en-US" sz="2400">
                <a:solidFill>
                  <a:srgbClr val="356A41"/>
                </a:solidFill>
              </a:rPr>
              <a:t>Specific-Factors Model</a:t>
            </a:r>
          </a:p>
        </p:txBody>
      </p:sp>
      <p:sp>
        <p:nvSpPr>
          <p:cNvPr id="862214" name="Rectangle 6"/>
          <p:cNvSpPr>
            <a:spLocks noChangeArrowheads="1"/>
          </p:cNvSpPr>
          <p:nvPr/>
        </p:nvSpPr>
        <p:spPr bwMode="auto">
          <a:xfrm>
            <a:off x="552450" y="1355725"/>
            <a:ext cx="7947025" cy="396875"/>
          </a:xfrm>
          <a:prstGeom prst="rect">
            <a:avLst/>
          </a:prstGeom>
          <a:noFill/>
          <a:ln w="9525" algn="ctr">
            <a:noFill/>
            <a:miter lim="800000"/>
            <a:headEnd/>
            <a:tailEnd/>
          </a:ln>
        </p:spPr>
        <p:txBody>
          <a:bodyPr>
            <a:spAutoFit/>
          </a:bodyPr>
          <a:lstStyle/>
          <a:p>
            <a:pPr>
              <a:spcBef>
                <a:spcPct val="20000"/>
              </a:spcBef>
            </a:pPr>
            <a:r>
              <a:rPr lang="en-US" sz="2000">
                <a:solidFill>
                  <a:srgbClr val="3D68AF"/>
                </a:solidFill>
              </a:rPr>
              <a:t>Effect of Immigration on the Wage in Home</a:t>
            </a:r>
          </a:p>
        </p:txBody>
      </p:sp>
      <p:sp>
        <p:nvSpPr>
          <p:cNvPr id="19" name="Text Box 7"/>
          <p:cNvSpPr txBox="1">
            <a:spLocks noChangeArrowheads="1"/>
          </p:cNvSpPr>
          <p:nvPr/>
        </p:nvSpPr>
        <p:spPr bwMode="auto">
          <a:xfrm>
            <a:off x="585788" y="2038350"/>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5-2</a:t>
            </a:r>
          </a:p>
        </p:txBody>
      </p:sp>
      <p:sp>
        <p:nvSpPr>
          <p:cNvPr id="21" name="Rectangle 20"/>
          <p:cNvSpPr>
            <a:spLocks noChangeArrowheads="1"/>
          </p:cNvSpPr>
          <p:nvPr/>
        </p:nvSpPr>
        <p:spPr bwMode="auto">
          <a:xfrm>
            <a:off x="5989638" y="2024063"/>
            <a:ext cx="3154362" cy="4194175"/>
          </a:xfrm>
          <a:prstGeom prst="rect">
            <a:avLst/>
          </a:prstGeom>
          <a:noFill/>
          <a:ln w="9525">
            <a:noFill/>
            <a:miter lim="800000"/>
            <a:headEnd/>
            <a:tailEnd/>
          </a:ln>
        </p:spPr>
        <p:txBody>
          <a:bodyPr>
            <a:spAutoFit/>
          </a:bodyPr>
          <a:lstStyle/>
          <a:p>
            <a:pPr>
              <a:spcBef>
                <a:spcPct val="10000"/>
              </a:spcBef>
              <a:spcAft>
                <a:spcPct val="10000"/>
              </a:spcAft>
            </a:pPr>
            <a:endParaRPr lang="en-US" sz="1600">
              <a:solidFill>
                <a:srgbClr val="8A3A6A"/>
              </a:solidFill>
            </a:endParaRPr>
          </a:p>
          <a:p>
            <a:pPr>
              <a:spcBef>
                <a:spcPct val="10000"/>
              </a:spcBef>
              <a:spcAft>
                <a:spcPct val="10000"/>
              </a:spcAft>
            </a:pPr>
            <a:r>
              <a:rPr lang="en-US" sz="1600" b="0"/>
              <a:t>When the amount of labor at Home increases by the amount </a:t>
            </a:r>
            <a:r>
              <a:rPr lang="en-US" sz="1600" b="0">
                <a:sym typeface="Symbol" pitchFamily="18" charset="2"/>
              </a:rPr>
              <a:t></a:t>
            </a:r>
            <a:r>
              <a:rPr lang="en-US" sz="1600" b="0" i="1"/>
              <a:t>L,</a:t>
            </a:r>
            <a:r>
              <a:rPr lang="en-US" sz="1600" b="0"/>
              <a:t> the origin for agriculture shifts to the right by that amount, from 0</a:t>
            </a:r>
            <a:r>
              <a:rPr lang="en-US" sz="1600" b="0" i="1" baseline="-25000"/>
              <a:t>A</a:t>
            </a:r>
            <a:r>
              <a:rPr lang="en-US" sz="1600" b="0"/>
              <a:t> </a:t>
            </a:r>
            <a:r>
              <a:rPr lang="en-US" sz="1600" b="0" i="1"/>
              <a:t>to </a:t>
            </a:r>
            <a:r>
              <a:rPr lang="en-US" sz="1600" b="0"/>
              <a:t>0</a:t>
            </a:r>
            <a:r>
              <a:rPr lang="en-US" sz="1600" b="0" i="1"/>
              <a:t>A</a:t>
            </a:r>
            <a:r>
              <a:rPr lang="en-US" sz="1600" b="0" i="1">
                <a:sym typeface="Symbol" pitchFamily="18" charset="2"/>
              </a:rPr>
              <a:t></a:t>
            </a:r>
            <a:r>
              <a:rPr lang="en-US" sz="1600" b="0"/>
              <a:t>.</a:t>
            </a:r>
            <a:r>
              <a:rPr lang="en-US" sz="1600" b="0" i="1"/>
              <a:t>  </a:t>
            </a:r>
          </a:p>
          <a:p>
            <a:pPr>
              <a:spcBef>
                <a:spcPct val="10000"/>
              </a:spcBef>
              <a:spcAft>
                <a:spcPct val="10000"/>
              </a:spcAft>
            </a:pPr>
            <a:r>
              <a:rPr lang="en-US" sz="1600" b="0"/>
              <a:t>The marginal product of labor curve in agriculture also shifts right by the amount </a:t>
            </a:r>
            <a:r>
              <a:rPr lang="en-US" sz="1600" b="0">
                <a:sym typeface="Symbol" pitchFamily="18" charset="2"/>
              </a:rPr>
              <a:t></a:t>
            </a:r>
            <a:r>
              <a:rPr lang="en-US" sz="1600" b="0" i="1"/>
              <a:t>L.</a:t>
            </a:r>
          </a:p>
          <a:p>
            <a:pPr>
              <a:spcBef>
                <a:spcPct val="10000"/>
              </a:spcBef>
              <a:spcAft>
                <a:spcPct val="10000"/>
              </a:spcAft>
            </a:pPr>
            <a:r>
              <a:rPr lang="en-US" sz="1600" b="0"/>
              <a:t>Equilibrium in the Home labor market is now at point </a:t>
            </a:r>
            <a:r>
              <a:rPr lang="en-US" sz="1600" b="0" i="1"/>
              <a:t>B:</a:t>
            </a:r>
            <a:r>
              <a:rPr lang="en-US" sz="1600" b="0"/>
              <a:t> wages have fallen to </a:t>
            </a:r>
            <a:r>
              <a:rPr lang="en-US" sz="1600" b="0" i="1"/>
              <a:t>W</a:t>
            </a:r>
            <a:r>
              <a:rPr lang="en-US" sz="1600" b="0" i="1">
                <a:sym typeface="Symbol" pitchFamily="18" charset="2"/>
              </a:rPr>
              <a:t></a:t>
            </a:r>
            <a:r>
              <a:rPr lang="en-US" sz="1600" b="0"/>
              <a:t> and the amount of labor has increased in manufacturing (to 0</a:t>
            </a:r>
            <a:r>
              <a:rPr lang="en-US" sz="1600" b="0" i="1" baseline="-25000"/>
              <a:t>M</a:t>
            </a:r>
            <a:r>
              <a:rPr lang="en-US" sz="1600" b="0" i="1"/>
              <a:t>L</a:t>
            </a:r>
            <a:r>
              <a:rPr lang="en-US" sz="1600" b="0" i="1">
                <a:sym typeface="Symbol" pitchFamily="18" charset="2"/>
              </a:rPr>
              <a:t></a:t>
            </a:r>
            <a:r>
              <a:rPr lang="en-US" sz="1600" b="0"/>
              <a:t>) and in agriculture (to</a:t>
            </a:r>
            <a:r>
              <a:rPr lang="en-US" sz="1600" b="0" i="1"/>
              <a:t> </a:t>
            </a:r>
            <a:r>
              <a:rPr lang="en-US" sz="1600" b="0"/>
              <a:t>0</a:t>
            </a:r>
            <a:r>
              <a:rPr lang="en-US" sz="1600" b="0" i="1" baseline="-25000"/>
              <a:t>A</a:t>
            </a:r>
            <a:r>
              <a:rPr lang="en-US" sz="1600" b="0" i="1">
                <a:sym typeface="Symbol" pitchFamily="18" charset="2"/>
              </a:rPr>
              <a:t></a:t>
            </a:r>
            <a:r>
              <a:rPr lang="en-US" sz="1600" b="0" i="1"/>
              <a:t>L</a:t>
            </a:r>
            <a:r>
              <a:rPr lang="en-US" sz="1600" b="0" i="1">
                <a:sym typeface="Symbol" pitchFamily="18" charset="2"/>
              </a:rPr>
              <a:t></a:t>
            </a:r>
            <a:r>
              <a:rPr lang="en-US" sz="1600" b="0"/>
              <a:t>).</a:t>
            </a:r>
          </a:p>
          <a:p>
            <a:pPr>
              <a:spcBef>
                <a:spcPct val="10000"/>
              </a:spcBef>
              <a:spcAft>
                <a:spcPct val="10000"/>
              </a:spcAft>
            </a:pPr>
            <a:endParaRPr lang="en-US" sz="1600" b="0"/>
          </a:p>
        </p:txBody>
      </p:sp>
      <p:sp>
        <p:nvSpPr>
          <p:cNvPr id="34" name="Rectangle 33"/>
          <p:cNvSpPr>
            <a:spLocks noChangeArrowheads="1"/>
          </p:cNvSpPr>
          <p:nvPr/>
        </p:nvSpPr>
        <p:spPr bwMode="auto">
          <a:xfrm>
            <a:off x="660400" y="2406650"/>
            <a:ext cx="5172075"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5_2_PPT_1.gif"/>
          <p:cNvPicPr>
            <a:picLocks noChangeAspect="1"/>
          </p:cNvPicPr>
          <p:nvPr/>
        </p:nvPicPr>
        <p:blipFill>
          <a:blip r:embed="rId4" cstate="print"/>
          <a:srcRect/>
          <a:stretch>
            <a:fillRect/>
          </a:stretch>
        </p:blipFill>
        <p:spPr bwMode="auto">
          <a:xfrm>
            <a:off x="731838" y="2468563"/>
            <a:ext cx="5057775" cy="3400425"/>
          </a:xfrm>
          <a:prstGeom prst="rect">
            <a:avLst/>
          </a:prstGeom>
          <a:noFill/>
          <a:ln w="9525">
            <a:noFill/>
            <a:miter lim="800000"/>
            <a:headEnd/>
            <a:tailEnd/>
          </a:ln>
        </p:spPr>
      </p:pic>
      <p:pic>
        <p:nvPicPr>
          <p:cNvPr id="22" name="Picture 21" descr="fig5_2_PPT_2.gif"/>
          <p:cNvPicPr>
            <a:picLocks noChangeAspect="1"/>
          </p:cNvPicPr>
          <p:nvPr/>
        </p:nvPicPr>
        <p:blipFill>
          <a:blip r:embed="rId5" cstate="print"/>
          <a:srcRect/>
          <a:stretch>
            <a:fillRect/>
          </a:stretch>
        </p:blipFill>
        <p:spPr bwMode="auto">
          <a:xfrm>
            <a:off x="731838" y="2468563"/>
            <a:ext cx="5057775" cy="3400425"/>
          </a:xfrm>
          <a:prstGeom prst="rect">
            <a:avLst/>
          </a:prstGeom>
          <a:noFill/>
          <a:ln w="9525">
            <a:noFill/>
            <a:miter lim="800000"/>
            <a:headEnd/>
            <a:tailEnd/>
          </a:ln>
        </p:spPr>
      </p:pic>
      <p:pic>
        <p:nvPicPr>
          <p:cNvPr id="23" name="Picture 22" descr="fig5_2_PPT_3.gif"/>
          <p:cNvPicPr>
            <a:picLocks noChangeAspect="1"/>
          </p:cNvPicPr>
          <p:nvPr/>
        </p:nvPicPr>
        <p:blipFill>
          <a:blip r:embed="rId6" cstate="print"/>
          <a:srcRect/>
          <a:stretch>
            <a:fillRect/>
          </a:stretch>
        </p:blipFill>
        <p:spPr bwMode="auto">
          <a:xfrm>
            <a:off x="731838" y="2468563"/>
            <a:ext cx="5057775" cy="3400425"/>
          </a:xfrm>
          <a:prstGeom prst="rect">
            <a:avLst/>
          </a:prstGeom>
          <a:noFill/>
          <a:ln w="9525">
            <a:noFill/>
            <a:miter lim="800000"/>
            <a:headEnd/>
            <a:tailEnd/>
          </a:ln>
        </p:spPr>
      </p:pic>
      <p:pic>
        <p:nvPicPr>
          <p:cNvPr id="24" name="Picture 23" descr="fig5_2_PPT_4.gif"/>
          <p:cNvPicPr>
            <a:picLocks noChangeAspect="1"/>
          </p:cNvPicPr>
          <p:nvPr/>
        </p:nvPicPr>
        <p:blipFill>
          <a:blip r:embed="rId7" cstate="print"/>
          <a:srcRect/>
          <a:stretch>
            <a:fillRect/>
          </a:stretch>
        </p:blipFill>
        <p:spPr bwMode="auto">
          <a:xfrm>
            <a:off x="731838" y="2468563"/>
            <a:ext cx="5057775" cy="3400425"/>
          </a:xfrm>
          <a:prstGeom prst="rect">
            <a:avLst/>
          </a:prstGeom>
          <a:noFill/>
          <a:ln w="9525">
            <a:noFill/>
            <a:miter lim="800000"/>
            <a:headEnd/>
            <a:tailEnd/>
          </a:ln>
        </p:spPr>
      </p:pic>
      <p:pic>
        <p:nvPicPr>
          <p:cNvPr id="25" name="Picture 24" descr="fig5_2_PPT_5.gif"/>
          <p:cNvPicPr>
            <a:picLocks noChangeAspect="1"/>
          </p:cNvPicPr>
          <p:nvPr/>
        </p:nvPicPr>
        <p:blipFill>
          <a:blip r:embed="rId8" cstate="print"/>
          <a:srcRect/>
          <a:stretch>
            <a:fillRect/>
          </a:stretch>
        </p:blipFill>
        <p:spPr bwMode="auto">
          <a:xfrm>
            <a:off x="731838" y="2468563"/>
            <a:ext cx="5057775" cy="3400425"/>
          </a:xfrm>
          <a:prstGeom prst="rect">
            <a:avLst/>
          </a:prstGeom>
          <a:noFill/>
          <a:ln w="9525">
            <a:noFill/>
            <a:miter lim="800000"/>
            <a:headEnd/>
            <a:tailEnd/>
          </a:ln>
        </p:spPr>
      </p:pic>
      <p:pic>
        <p:nvPicPr>
          <p:cNvPr id="26" name="Picture 25" descr="fig5_2_PPT_6.gif"/>
          <p:cNvPicPr>
            <a:picLocks noChangeAspect="1"/>
          </p:cNvPicPr>
          <p:nvPr/>
        </p:nvPicPr>
        <p:blipFill>
          <a:blip r:embed="rId9" cstate="print"/>
          <a:srcRect/>
          <a:stretch>
            <a:fillRect/>
          </a:stretch>
        </p:blipFill>
        <p:spPr bwMode="auto">
          <a:xfrm>
            <a:off x="731838" y="2468563"/>
            <a:ext cx="5057775" cy="3400425"/>
          </a:xfrm>
          <a:prstGeom prst="rect">
            <a:avLst/>
          </a:prstGeom>
          <a:noFill/>
          <a:ln w="9525">
            <a:noFill/>
            <a:miter lim="800000"/>
            <a:headEnd/>
            <a:tailEnd/>
          </a:ln>
        </p:spPr>
      </p:pic>
      <p:pic>
        <p:nvPicPr>
          <p:cNvPr id="27" name="Picture 26" descr="fig5_2_PPT_7.gif"/>
          <p:cNvPicPr>
            <a:picLocks noChangeAspect="1"/>
          </p:cNvPicPr>
          <p:nvPr/>
        </p:nvPicPr>
        <p:blipFill>
          <a:blip r:embed="rId10" cstate="print"/>
          <a:srcRect/>
          <a:stretch>
            <a:fillRect/>
          </a:stretch>
        </p:blipFill>
        <p:spPr bwMode="auto">
          <a:xfrm>
            <a:off x="731838" y="2468563"/>
            <a:ext cx="5057775" cy="3400425"/>
          </a:xfrm>
          <a:prstGeom prst="rect">
            <a:avLst/>
          </a:prstGeom>
          <a:noFill/>
          <a:ln w="9525">
            <a:noFill/>
            <a:miter lim="800000"/>
            <a:headEnd/>
            <a:tailEnd/>
          </a:ln>
        </p:spPr>
      </p:pic>
      <p:pic>
        <p:nvPicPr>
          <p:cNvPr id="28" name="Picture 27" descr="fig5_2_PPT_8.gif"/>
          <p:cNvPicPr>
            <a:picLocks noChangeAspect="1"/>
          </p:cNvPicPr>
          <p:nvPr/>
        </p:nvPicPr>
        <p:blipFill>
          <a:blip r:embed="rId11" cstate="print"/>
          <a:srcRect/>
          <a:stretch>
            <a:fillRect/>
          </a:stretch>
        </p:blipFill>
        <p:spPr bwMode="auto">
          <a:xfrm>
            <a:off x="731838" y="2468563"/>
            <a:ext cx="5057775" cy="3400425"/>
          </a:xfrm>
          <a:prstGeom prst="rect">
            <a:avLst/>
          </a:prstGeom>
          <a:noFill/>
          <a:ln w="9525">
            <a:noFill/>
            <a:miter lim="800000"/>
            <a:headEnd/>
            <a:tailEnd/>
          </a:ln>
        </p:spPr>
      </p:pic>
      <p:pic>
        <p:nvPicPr>
          <p:cNvPr id="29" name="Picture 28" descr="fig5_2_PPT_9.gif"/>
          <p:cNvPicPr>
            <a:picLocks noChangeAspect="1"/>
          </p:cNvPicPr>
          <p:nvPr/>
        </p:nvPicPr>
        <p:blipFill>
          <a:blip r:embed="rId12" cstate="print"/>
          <a:srcRect/>
          <a:stretch>
            <a:fillRect/>
          </a:stretch>
        </p:blipFill>
        <p:spPr bwMode="auto">
          <a:xfrm>
            <a:off x="731838" y="2468563"/>
            <a:ext cx="5057775" cy="3400425"/>
          </a:xfrm>
          <a:prstGeom prst="rect">
            <a:avLst/>
          </a:prstGeom>
          <a:noFill/>
          <a:ln w="9525">
            <a:noFill/>
            <a:miter lim="800000"/>
            <a:headEnd/>
            <a:tailEnd/>
          </a:ln>
        </p:spPr>
      </p:pic>
      <p:graphicFrame>
        <p:nvGraphicFramePr>
          <p:cNvPr id="1086" name="Object 62"/>
          <p:cNvGraphicFramePr>
            <a:graphicFrameLocks noChangeAspect="1"/>
          </p:cNvGraphicFramePr>
          <p:nvPr/>
        </p:nvGraphicFramePr>
        <p:xfrm>
          <a:off x="4413250" y="3451225"/>
          <a:ext cx="114300" cy="215900"/>
        </p:xfrm>
        <a:graphic>
          <a:graphicData uri="http://schemas.openxmlformats.org/presentationml/2006/ole">
            <p:oleObj spid="_x0000_s1086" name="Equation" r:id="rId13" imgW="114120" imgH="215640" progId="Equation.3">
              <p:embed/>
            </p:oleObj>
          </a:graphicData>
        </a:graphic>
      </p:graphicFrame>
      <p:sp>
        <p:nvSpPr>
          <p:cNvPr id="1102" name="Rectangle 31"/>
          <p:cNvSpPr>
            <a:spLocks noChangeArrowheads="1"/>
          </p:cNvSpPr>
          <p:nvPr/>
        </p:nvSpPr>
        <p:spPr bwMode="auto">
          <a:xfrm>
            <a:off x="973138" y="407988"/>
            <a:ext cx="7273925" cy="196850"/>
          </a:xfrm>
          <a:prstGeom prst="rect">
            <a:avLst/>
          </a:prstGeom>
          <a:solidFill>
            <a:srgbClr val="F5D8A5"/>
          </a:solidFill>
          <a:ln w="9525" algn="ctr">
            <a:noFill/>
            <a:round/>
            <a:headEnd/>
            <a:tailEnd/>
          </a:ln>
        </p:spPr>
        <p:txBody>
          <a:bodyPr/>
          <a:lstStyle/>
          <a:p>
            <a:endParaRPr lang="en-US" sz="3200" b="0">
              <a:solidFill>
                <a:schemeClr val="tx2"/>
              </a:solidFill>
            </a:endParaRPr>
          </a:p>
        </p:txBody>
      </p:sp>
      <p:sp>
        <p:nvSpPr>
          <p:cNvPr id="110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a:solidFill>
                  <a:srgbClr val="69134B"/>
                </a:solidFill>
              </a:rPr>
              <a:t>1  Movement of Labor between Countries: Migration</a:t>
            </a:r>
          </a:p>
        </p:txBody>
      </p:sp>
      <p:cxnSp>
        <p:nvCxnSpPr>
          <p:cNvPr id="1104" name="Straight Connector 35"/>
          <p:cNvCxnSpPr>
            <a:cxnSpLocks noChangeShapeType="1"/>
          </p:cNvCxnSpPr>
          <p:nvPr/>
        </p:nvCxnSpPr>
        <p:spPr bwMode="auto">
          <a:xfrm>
            <a:off x="566738" y="623888"/>
            <a:ext cx="7680325" cy="0"/>
          </a:xfrm>
          <a:prstGeom prst="line">
            <a:avLst/>
          </a:prstGeom>
          <a:noFill/>
          <a:ln w="19050" cap="rnd" algn="ctr">
            <a:solidFill>
              <a:srgbClr val="9C3A45"/>
            </a:solidFill>
            <a:prstDash val="sysDash"/>
            <a:round/>
            <a:headEnd/>
            <a:tailEnd/>
          </a:ln>
        </p:spPr>
      </p:cxnSp>
      <p:sp>
        <p:nvSpPr>
          <p:cNvPr id="1105" name="Text Box 84"/>
          <p:cNvSpPr txBox="1">
            <a:spLocks noChangeArrowheads="1"/>
          </p:cNvSpPr>
          <p:nvPr/>
        </p:nvSpPr>
        <p:spPr bwMode="auto">
          <a:xfrm>
            <a:off x="1852613" y="1800225"/>
            <a:ext cx="2193925" cy="304800"/>
          </a:xfrm>
          <a:prstGeom prst="rect">
            <a:avLst/>
          </a:prstGeom>
          <a:noFill/>
          <a:ln w="9525">
            <a:noFill/>
            <a:miter lim="800000"/>
            <a:headEnd/>
            <a:tailEnd/>
          </a:ln>
        </p:spPr>
        <p:txBody>
          <a:bodyPr wrap="none">
            <a:spAutoFit/>
          </a:bodyPr>
          <a:lstStyle/>
          <a:p>
            <a:r>
              <a:rPr lang="en-US">
                <a:solidFill>
                  <a:srgbClr val="8A3A6A"/>
                </a:solidFill>
              </a:rPr>
              <a:t>Increase in Home Labor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4"/>
                                        </p:tgtEl>
                                        <p:attrNameLst>
                                          <p:attrName>style.visibility</p:attrName>
                                        </p:attrNameLst>
                                      </p:cBhvr>
                                      <p:to>
                                        <p:strVal val="visible"/>
                                      </p:to>
                                    </p:set>
                                    <p:animEffect transition="in" filter="wipe(left)">
                                      <p:cBhvr>
                                        <p:cTn id="11" dur="500"/>
                                        <p:tgtEl>
                                          <p:spTgt spid="862214"/>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1000"/>
                                        <p:tgtEl>
                                          <p:spTgt spid="20"/>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1000"/>
                                        <p:tgtEl>
                                          <p:spTgt spid="22"/>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1000"/>
                                        <p:tgtEl>
                                          <p:spTgt spid="23"/>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1000"/>
                                        <p:tgtEl>
                                          <p:spTgt spid="24"/>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left)">
                                      <p:cBhvr>
                                        <p:cTn id="45" dur="1000"/>
                                        <p:tgtEl>
                                          <p:spTgt spid="25"/>
                                        </p:tgtEl>
                                      </p:cBhvr>
                                    </p:animEffect>
                                  </p:childTnLst>
                                </p:cTn>
                              </p:par>
                            </p:childTnLst>
                          </p:cTn>
                        </p:par>
                        <p:par>
                          <p:cTn id="46" fill="hold">
                            <p:stCondLst>
                              <p:cond delay="7500"/>
                            </p:stCondLst>
                            <p:childTnLst>
                              <p:par>
                                <p:cTn id="47" presetID="22" presetClass="entr" presetSubtype="8" fill="hold" grpId="0" nodeType="afterEffect">
                                  <p:stCondLst>
                                    <p:cond delay="0"/>
                                  </p:stCondLst>
                                  <p:childTnLst>
                                    <p:set>
                                      <p:cBhvr>
                                        <p:cTn id="48" dur="1" fill="hold">
                                          <p:stCondLst>
                                            <p:cond delay="0"/>
                                          </p:stCondLst>
                                        </p:cTn>
                                        <p:tgtEl>
                                          <p:spTgt spid="21">
                                            <p:txEl>
                                              <p:pRg st="1" end="1"/>
                                            </p:txEl>
                                          </p:spTgt>
                                        </p:tgtEl>
                                        <p:attrNameLst>
                                          <p:attrName>style.visibility</p:attrName>
                                        </p:attrNameLst>
                                      </p:cBhvr>
                                      <p:to>
                                        <p:strVal val="visible"/>
                                      </p:to>
                                    </p:set>
                                    <p:animEffect transition="in" filter="wipe(left)">
                                      <p:cBhvr>
                                        <p:cTn id="49" dur="500"/>
                                        <p:tgtEl>
                                          <p:spTgt spid="21">
                                            <p:txEl>
                                              <p:pRg st="1" end="1"/>
                                            </p:txEl>
                                          </p:spTgt>
                                        </p:tgtEl>
                                      </p:cBhvr>
                                    </p:animEffect>
                                  </p:childTnLst>
                                </p:cTn>
                              </p:par>
                            </p:childTnLst>
                          </p:cTn>
                        </p:par>
                        <p:par>
                          <p:cTn id="50" fill="hold">
                            <p:stCondLst>
                              <p:cond delay="8000"/>
                            </p:stCondLst>
                            <p:childTnLst>
                              <p:par>
                                <p:cTn id="51" presetID="22" presetClass="entr" presetSubtype="8" fill="hold" nodeType="after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wipe(left)">
                                      <p:cBhvr>
                                        <p:cTn id="53" dur="1000"/>
                                        <p:tgtEl>
                                          <p:spTgt spid="27"/>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1">
                                            <p:txEl>
                                              <p:pRg st="2" end="2"/>
                                            </p:txEl>
                                          </p:spTgt>
                                        </p:tgtEl>
                                        <p:attrNameLst>
                                          <p:attrName>style.visibility</p:attrName>
                                        </p:attrNameLst>
                                      </p:cBhvr>
                                      <p:to>
                                        <p:strVal val="visible"/>
                                      </p:to>
                                    </p:set>
                                    <p:animEffect transition="in" filter="wipe(left)">
                                      <p:cBhvr>
                                        <p:cTn id="58" dur="500"/>
                                        <p:tgtEl>
                                          <p:spTgt spid="21">
                                            <p:txEl>
                                              <p:pRg st="2" end="2"/>
                                            </p:txEl>
                                          </p:spTgt>
                                        </p:tgtEl>
                                      </p:cBhvr>
                                    </p:animEffect>
                                  </p:childTnLst>
                                </p:cTn>
                              </p:par>
                            </p:childTnLst>
                          </p:cTn>
                        </p:par>
                        <p:par>
                          <p:cTn id="59" fill="hold">
                            <p:stCondLst>
                              <p:cond delay="500"/>
                            </p:stCondLst>
                            <p:childTnLst>
                              <p:par>
                                <p:cTn id="60" presetID="22" presetClass="entr" presetSubtype="8" fill="hold" nodeType="after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left)">
                                      <p:cBhvr>
                                        <p:cTn id="62" dur="1000"/>
                                        <p:tgtEl>
                                          <p:spTgt spid="26"/>
                                        </p:tgtEl>
                                      </p:cBhvr>
                                    </p:animEffect>
                                  </p:childTnLst>
                                </p:cTn>
                              </p:par>
                            </p:childTnLst>
                          </p:cTn>
                        </p:par>
                        <p:par>
                          <p:cTn id="63" fill="hold">
                            <p:stCondLst>
                              <p:cond delay="1500"/>
                            </p:stCondLst>
                            <p:childTnLst>
                              <p:par>
                                <p:cTn id="64" presetID="22" presetClass="entr" presetSubtype="8" fill="hold"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wipe(left)">
                                      <p:cBhvr>
                                        <p:cTn id="66" dur="500"/>
                                        <p:tgtEl>
                                          <p:spTgt spid="2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21">
                                            <p:txEl>
                                              <p:pRg st="3" end="3"/>
                                            </p:txEl>
                                          </p:spTgt>
                                        </p:tgtEl>
                                        <p:attrNameLst>
                                          <p:attrName>style.visibility</p:attrName>
                                        </p:attrNameLst>
                                      </p:cBhvr>
                                      <p:to>
                                        <p:strVal val="visible"/>
                                      </p:to>
                                    </p:set>
                                    <p:animEffect transition="in" filter="wipe(left)">
                                      <p:cBhvr>
                                        <p:cTn id="71" dur="500"/>
                                        <p:tgtEl>
                                          <p:spTgt spid="21">
                                            <p:txEl>
                                              <p:pRg st="3" end="3"/>
                                            </p:txEl>
                                          </p:spTgt>
                                        </p:tgtEl>
                                      </p:cBhvr>
                                    </p:animEffect>
                                  </p:childTnLst>
                                </p:cTn>
                              </p:par>
                            </p:childTnLst>
                          </p:cTn>
                        </p:par>
                        <p:par>
                          <p:cTn id="72" fill="hold">
                            <p:stCondLst>
                              <p:cond delay="500"/>
                            </p:stCondLst>
                            <p:childTnLst>
                              <p:par>
                                <p:cTn id="73" presetID="22" presetClass="entr" presetSubtype="8" fill="hold"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wipe(left)">
                                      <p:cBhvr>
                                        <p:cTn id="7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862214" grpId="0" autoUpdateAnimBg="0"/>
      <p:bldP spid="19" grpId="0" animBg="1"/>
      <p:bldP spid="21" grpId="0" uiExpand="1" build="p" bldLvl="2"/>
      <p:bldP spid="3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314450"/>
            <a:ext cx="8475662" cy="5138738"/>
            <a:chOff x="566738" y="2200275"/>
            <a:chExt cx="7805737" cy="4219575"/>
          </a:xfrm>
        </p:grpSpPr>
        <p:sp>
          <p:nvSpPr>
            <p:cNvPr id="24595"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4596" name="Rectangle 30"/>
            <p:cNvSpPr>
              <a:spLocks noChangeArrowheads="1"/>
            </p:cNvSpPr>
            <p:nvPr/>
          </p:nvSpPr>
          <p:spPr bwMode="auto">
            <a:xfrm>
              <a:off x="581024" y="2219326"/>
              <a:ext cx="7772401" cy="26272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4" name="Rectangle 3"/>
          <p:cNvSpPr>
            <a:spLocks noChangeArrowheads="1"/>
          </p:cNvSpPr>
          <p:nvPr/>
        </p:nvSpPr>
        <p:spPr bwMode="auto">
          <a:xfrm>
            <a:off x="566738" y="5141913"/>
            <a:ext cx="5600700" cy="1528762"/>
          </a:xfrm>
          <a:prstGeom prst="rect">
            <a:avLst/>
          </a:prstGeom>
          <a:solidFill>
            <a:schemeClr val="bg1"/>
          </a:solidFill>
          <a:ln w="9525" algn="ctr">
            <a:noFill/>
            <a:round/>
            <a:headEnd/>
            <a:tailEnd/>
          </a:ln>
        </p:spPr>
        <p:txBody>
          <a:bodyPr/>
          <a:lstStyle/>
          <a:p>
            <a:endParaRPr lang="en-US" sz="2800" b="0">
              <a:solidFill>
                <a:schemeClr val="tx2"/>
              </a:solidFill>
            </a:endParaRPr>
          </a:p>
        </p:txBody>
      </p:sp>
      <p:sp>
        <p:nvSpPr>
          <p:cNvPr id="24579"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862213" name="Rectangle 5"/>
          <p:cNvSpPr>
            <a:spLocks noChangeArrowheads="1"/>
          </p:cNvSpPr>
          <p:nvPr/>
        </p:nvSpPr>
        <p:spPr bwMode="auto">
          <a:xfrm>
            <a:off x="566738" y="822325"/>
            <a:ext cx="7351712" cy="461963"/>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New World</a:t>
            </a:r>
          </a:p>
        </p:txBody>
      </p:sp>
      <p:cxnSp>
        <p:nvCxnSpPr>
          <p:cNvPr id="24582"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19" name="Text Box 7"/>
          <p:cNvSpPr txBox="1">
            <a:spLocks noChangeArrowheads="1"/>
          </p:cNvSpPr>
          <p:nvPr/>
        </p:nvSpPr>
        <p:spPr bwMode="auto">
          <a:xfrm>
            <a:off x="585788" y="1335088"/>
            <a:ext cx="1328737"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5-3</a:t>
            </a:r>
          </a:p>
        </p:txBody>
      </p:sp>
      <p:sp>
        <p:nvSpPr>
          <p:cNvPr id="21" name="Rectangle 20"/>
          <p:cNvSpPr>
            <a:spLocks noChangeArrowheads="1"/>
          </p:cNvSpPr>
          <p:nvPr/>
        </p:nvSpPr>
        <p:spPr bwMode="auto">
          <a:xfrm>
            <a:off x="6269038" y="1800225"/>
            <a:ext cx="2874962" cy="4054475"/>
          </a:xfrm>
          <a:prstGeom prst="rect">
            <a:avLst/>
          </a:prstGeom>
          <a:noFill/>
          <a:ln w="9525">
            <a:noFill/>
            <a:miter lim="800000"/>
            <a:headEnd/>
            <a:tailEnd/>
          </a:ln>
        </p:spPr>
        <p:txBody>
          <a:bodyPr>
            <a:spAutoFit/>
          </a:bodyPr>
          <a:lstStyle/>
          <a:p>
            <a:pPr>
              <a:spcBef>
                <a:spcPct val="10000"/>
              </a:spcBef>
              <a:spcAft>
                <a:spcPct val="10000"/>
              </a:spcAft>
            </a:pPr>
            <a:r>
              <a:rPr lang="en-US" sz="2000" b="0"/>
              <a:t>Large-scale migration from Europe to the New World in America and Australia closed the wage gap between the two locations. In 1870 wages in the New World were almost three times as high as wages in Europe, whereas in 1910 they were about twice as high. </a:t>
            </a:r>
          </a:p>
        </p:txBody>
      </p:sp>
      <p:sp>
        <p:nvSpPr>
          <p:cNvPr id="34" name="Rectangle 33"/>
          <p:cNvSpPr>
            <a:spLocks noChangeArrowheads="1"/>
          </p:cNvSpPr>
          <p:nvPr/>
        </p:nvSpPr>
        <p:spPr bwMode="auto">
          <a:xfrm>
            <a:off x="661988" y="1731963"/>
            <a:ext cx="5486400" cy="322897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6" name="Picture 35" descr="fig5-3_PPT_1.gif"/>
          <p:cNvPicPr>
            <a:picLocks noChangeAspect="1"/>
          </p:cNvPicPr>
          <p:nvPr/>
        </p:nvPicPr>
        <p:blipFill>
          <a:blip r:embed="rId3" cstate="print"/>
          <a:srcRect/>
          <a:stretch>
            <a:fillRect/>
          </a:stretch>
        </p:blipFill>
        <p:spPr bwMode="auto">
          <a:xfrm>
            <a:off x="709613" y="1784350"/>
            <a:ext cx="5372100" cy="3114675"/>
          </a:xfrm>
          <a:prstGeom prst="rect">
            <a:avLst/>
          </a:prstGeom>
          <a:noFill/>
          <a:ln w="9525">
            <a:noFill/>
            <a:miter lim="800000"/>
            <a:headEnd/>
            <a:tailEnd/>
          </a:ln>
        </p:spPr>
      </p:pic>
      <p:pic>
        <p:nvPicPr>
          <p:cNvPr id="38" name="Picture 37" descr="fig5-3_PPT_3.gif"/>
          <p:cNvPicPr>
            <a:picLocks noChangeAspect="1"/>
          </p:cNvPicPr>
          <p:nvPr/>
        </p:nvPicPr>
        <p:blipFill>
          <a:blip r:embed="rId4" cstate="print"/>
          <a:srcRect/>
          <a:stretch>
            <a:fillRect/>
          </a:stretch>
        </p:blipFill>
        <p:spPr bwMode="auto">
          <a:xfrm>
            <a:off x="709613" y="1784350"/>
            <a:ext cx="5372100" cy="3114675"/>
          </a:xfrm>
          <a:prstGeom prst="rect">
            <a:avLst/>
          </a:prstGeom>
          <a:noFill/>
          <a:ln w="9525">
            <a:noFill/>
            <a:miter lim="800000"/>
            <a:headEnd/>
            <a:tailEnd/>
          </a:ln>
        </p:spPr>
      </p:pic>
      <p:pic>
        <p:nvPicPr>
          <p:cNvPr id="37" name="Picture 36" descr="fig5-3_PPT_2.gif"/>
          <p:cNvPicPr>
            <a:picLocks noChangeAspect="1"/>
          </p:cNvPicPr>
          <p:nvPr/>
        </p:nvPicPr>
        <p:blipFill>
          <a:blip r:embed="rId5" cstate="print"/>
          <a:srcRect/>
          <a:stretch>
            <a:fillRect/>
          </a:stretch>
        </p:blipFill>
        <p:spPr bwMode="auto">
          <a:xfrm>
            <a:off x="709613" y="1784350"/>
            <a:ext cx="5372100" cy="3114675"/>
          </a:xfrm>
          <a:prstGeom prst="rect">
            <a:avLst/>
          </a:prstGeom>
          <a:noFill/>
          <a:ln w="9525">
            <a:noFill/>
            <a:miter lim="800000"/>
            <a:headEnd/>
            <a:tailEnd/>
          </a:ln>
        </p:spPr>
      </p:pic>
      <p:pic>
        <p:nvPicPr>
          <p:cNvPr id="39" name="Picture 38" descr="fig5-3_PPT_4.gif"/>
          <p:cNvPicPr>
            <a:picLocks noChangeAspect="1"/>
          </p:cNvPicPr>
          <p:nvPr/>
        </p:nvPicPr>
        <p:blipFill>
          <a:blip r:embed="rId6" cstate="print"/>
          <a:srcRect/>
          <a:stretch>
            <a:fillRect/>
          </a:stretch>
        </p:blipFill>
        <p:spPr bwMode="auto">
          <a:xfrm>
            <a:off x="709613" y="1784350"/>
            <a:ext cx="5372100" cy="3114675"/>
          </a:xfrm>
          <a:prstGeom prst="rect">
            <a:avLst/>
          </a:prstGeom>
          <a:noFill/>
          <a:ln w="9525">
            <a:noFill/>
            <a:miter lim="800000"/>
            <a:headEnd/>
            <a:tailEnd/>
          </a:ln>
        </p:spPr>
      </p:pic>
      <p:pic>
        <p:nvPicPr>
          <p:cNvPr id="40" name="Picture 39" descr="fig5-3_PPT_5.gif"/>
          <p:cNvPicPr>
            <a:picLocks noChangeAspect="1"/>
          </p:cNvPicPr>
          <p:nvPr/>
        </p:nvPicPr>
        <p:blipFill>
          <a:blip r:embed="rId7" cstate="print"/>
          <a:srcRect/>
          <a:stretch>
            <a:fillRect/>
          </a:stretch>
        </p:blipFill>
        <p:spPr bwMode="auto">
          <a:xfrm>
            <a:off x="709613" y="1784350"/>
            <a:ext cx="5372100" cy="3114675"/>
          </a:xfrm>
          <a:prstGeom prst="rect">
            <a:avLst/>
          </a:prstGeom>
          <a:noFill/>
          <a:ln w="9525">
            <a:noFill/>
            <a:miter lim="800000"/>
            <a:headEnd/>
            <a:tailEnd/>
          </a:ln>
        </p:spPr>
      </p:pic>
      <p:pic>
        <p:nvPicPr>
          <p:cNvPr id="41" name="Picture 40" descr="fig5-3_PPT_6.gif"/>
          <p:cNvPicPr>
            <a:picLocks noChangeAspect="1"/>
          </p:cNvPicPr>
          <p:nvPr/>
        </p:nvPicPr>
        <p:blipFill>
          <a:blip r:embed="rId8" cstate="print"/>
          <a:srcRect/>
          <a:stretch>
            <a:fillRect/>
          </a:stretch>
        </p:blipFill>
        <p:spPr bwMode="auto">
          <a:xfrm>
            <a:off x="709613" y="1784350"/>
            <a:ext cx="5372100" cy="3114675"/>
          </a:xfrm>
          <a:prstGeom prst="rect">
            <a:avLst/>
          </a:prstGeom>
          <a:noFill/>
          <a:ln w="9525">
            <a:noFill/>
            <a:miter lim="800000"/>
            <a:headEnd/>
            <a:tailEnd/>
          </a:ln>
        </p:spPr>
      </p:pic>
      <p:pic>
        <p:nvPicPr>
          <p:cNvPr id="42" name="Picture 41" descr="fig5-3_PPT_7.gif"/>
          <p:cNvPicPr>
            <a:picLocks noChangeAspect="1"/>
          </p:cNvPicPr>
          <p:nvPr/>
        </p:nvPicPr>
        <p:blipFill>
          <a:blip r:embed="rId9" cstate="print"/>
          <a:srcRect/>
          <a:stretch>
            <a:fillRect/>
          </a:stretch>
        </p:blipFill>
        <p:spPr bwMode="auto">
          <a:xfrm>
            <a:off x="709613" y="1784350"/>
            <a:ext cx="5372100" cy="3114675"/>
          </a:xfrm>
          <a:prstGeom prst="rect">
            <a:avLst/>
          </a:prstGeom>
          <a:noFill/>
          <a:ln w="9525">
            <a:noFill/>
            <a:miter lim="800000"/>
            <a:headEnd/>
            <a:tailEnd/>
          </a:ln>
        </p:spPr>
      </p:pic>
      <p:sp>
        <p:nvSpPr>
          <p:cNvPr id="24593" name="Text Box 26"/>
          <p:cNvSpPr txBox="1">
            <a:spLocks noChangeArrowheads="1"/>
          </p:cNvSpPr>
          <p:nvPr/>
        </p:nvSpPr>
        <p:spPr bwMode="auto">
          <a:xfrm>
            <a:off x="1897063" y="1306513"/>
            <a:ext cx="3267075" cy="304800"/>
          </a:xfrm>
          <a:prstGeom prst="rect">
            <a:avLst/>
          </a:prstGeom>
          <a:noFill/>
          <a:ln w="9525">
            <a:noFill/>
            <a:miter lim="800000"/>
            <a:headEnd/>
            <a:tailEnd/>
          </a:ln>
        </p:spPr>
        <p:txBody>
          <a:bodyPr wrap="none">
            <a:spAutoFit/>
          </a:bodyPr>
          <a:lstStyle/>
          <a:p>
            <a:r>
              <a:rPr lang="en-US">
                <a:solidFill>
                  <a:srgbClr val="8A3A6A"/>
                </a:solidFill>
              </a:rPr>
              <a:t>Wages in Europe and the New World</a:t>
            </a:r>
          </a:p>
        </p:txBody>
      </p:sp>
      <p:sp>
        <p:nvSpPr>
          <p:cNvPr id="26651" name="Text Box 27"/>
          <p:cNvSpPr txBox="1">
            <a:spLocks noChangeArrowheads="1"/>
          </p:cNvSpPr>
          <p:nvPr/>
        </p:nvSpPr>
        <p:spPr bwMode="auto">
          <a:xfrm>
            <a:off x="652463" y="5211763"/>
            <a:ext cx="5368925" cy="1646237"/>
          </a:xfrm>
          <a:prstGeom prst="rect">
            <a:avLst/>
          </a:prstGeom>
          <a:noFill/>
          <a:ln w="9525">
            <a:noFill/>
            <a:miter lim="800000"/>
            <a:headEnd/>
            <a:tailEnd/>
          </a:ln>
        </p:spPr>
        <p:txBody>
          <a:bodyPr>
            <a:spAutoFit/>
          </a:bodyPr>
          <a:lstStyle/>
          <a:p>
            <a:pPr>
              <a:spcBef>
                <a:spcPct val="10000"/>
              </a:spcBef>
              <a:spcAft>
                <a:spcPct val="10000"/>
              </a:spcAft>
            </a:pPr>
            <a:r>
              <a:rPr lang="en-US" sz="2000" b="0"/>
              <a:t>Migration also slowed the growth of wages in the New World relative to what they would have been without migration and allowed for slightly faster growth of wages in Europe.</a:t>
            </a:r>
          </a:p>
          <a:p>
            <a:endParaRPr lang="en-US" sz="2000" b="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up)">
                                      <p:cBhvr>
                                        <p:cTn id="29" dur="1000"/>
                                        <p:tgtEl>
                                          <p:spTgt spid="37"/>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1000"/>
                                        <p:tgtEl>
                                          <p:spTgt spid="36"/>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1000"/>
                                        <p:tgtEl>
                                          <p:spTgt spid="38"/>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left)">
                                      <p:cBhvr>
                                        <p:cTn id="41" dur="750"/>
                                        <p:tgtEl>
                                          <p:spTgt spid="41"/>
                                        </p:tgtEl>
                                      </p:cBhvr>
                                    </p:animEffect>
                                  </p:childTnLst>
                                </p:cTn>
                              </p:par>
                            </p:childTnLst>
                          </p:cTn>
                        </p:par>
                        <p:par>
                          <p:cTn id="42" fill="hold">
                            <p:stCondLst>
                              <p:cond delay="6250"/>
                            </p:stCondLst>
                            <p:childTnLst>
                              <p:par>
                                <p:cTn id="43" presetID="22" presetClass="entr" presetSubtype="8" fill="hold" nodeType="afterEffect">
                                  <p:stCondLst>
                                    <p:cond delay="0"/>
                                  </p:stCondLst>
                                  <p:childTnLst>
                                    <p:set>
                                      <p:cBhvr>
                                        <p:cTn id="44" dur="1" fill="hold">
                                          <p:stCondLst>
                                            <p:cond delay="0"/>
                                          </p:stCondLst>
                                        </p:cTn>
                                        <p:tgtEl>
                                          <p:spTgt spid="42"/>
                                        </p:tgtEl>
                                        <p:attrNameLst>
                                          <p:attrName>style.visibility</p:attrName>
                                        </p:attrNameLst>
                                      </p:cBhvr>
                                      <p:to>
                                        <p:strVal val="visible"/>
                                      </p:to>
                                    </p:set>
                                    <p:animEffect transition="in" filter="wipe(left)">
                                      <p:cBhvr>
                                        <p:cTn id="45" dur="1000"/>
                                        <p:tgtEl>
                                          <p:spTgt spid="42"/>
                                        </p:tgtEl>
                                      </p:cBhvr>
                                    </p:animEffect>
                                  </p:childTnLst>
                                </p:cTn>
                              </p:par>
                            </p:childTnLst>
                          </p:cTn>
                        </p:par>
                        <p:par>
                          <p:cTn id="46" fill="hold">
                            <p:stCondLst>
                              <p:cond delay="7250"/>
                            </p:stCondLst>
                            <p:childTnLst>
                              <p:par>
                                <p:cTn id="47" presetID="22" presetClass="entr" presetSubtype="8"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1000"/>
                                        <p:tgtEl>
                                          <p:spTgt spid="39"/>
                                        </p:tgtEl>
                                      </p:cBhvr>
                                    </p:animEffect>
                                  </p:childTnLst>
                                </p:cTn>
                              </p:par>
                            </p:childTnLst>
                          </p:cTn>
                        </p:par>
                        <p:par>
                          <p:cTn id="50" fill="hold">
                            <p:stCondLst>
                              <p:cond delay="8250"/>
                            </p:stCondLst>
                            <p:childTnLst>
                              <p:par>
                                <p:cTn id="51" presetID="22" presetClass="entr" presetSubtype="8" fill="hold"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wipe(left)">
                                      <p:cBhvr>
                                        <p:cTn id="53" dur="1000"/>
                                        <p:tgtEl>
                                          <p:spTgt spid="40"/>
                                        </p:tgtEl>
                                      </p:cBhvr>
                                    </p:animEffect>
                                  </p:childTnLst>
                                </p:cTn>
                              </p:par>
                            </p:childTnLst>
                          </p:cTn>
                        </p:par>
                        <p:par>
                          <p:cTn id="54" fill="hold">
                            <p:stCondLst>
                              <p:cond delay="9250"/>
                            </p:stCondLst>
                            <p:childTnLst>
                              <p:par>
                                <p:cTn id="55" presetID="22" presetClass="entr" presetSubtype="8"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500"/>
                                        <p:tgtEl>
                                          <p:spTgt spid="21"/>
                                        </p:tgtEl>
                                      </p:cBhvr>
                                    </p:animEffect>
                                  </p:childTnLst>
                                </p:cTn>
                              </p:par>
                            </p:childTnLst>
                          </p:cTn>
                        </p:par>
                        <p:par>
                          <p:cTn id="58" fill="hold">
                            <p:stCondLst>
                              <p:cond delay="9750"/>
                            </p:stCondLst>
                            <p:childTnLst>
                              <p:par>
                                <p:cTn id="59" presetID="22" presetClass="entr" presetSubtype="8" fill="hold" grpId="0"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500"/>
                                        <p:tgtEl>
                                          <p:spTgt spid="4"/>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6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62211" grpId="0" autoUpdateAnimBg="0"/>
      <p:bldP spid="862213" grpId="0" autoUpdateAnimBg="0"/>
      <p:bldP spid="19" grpId="0" animBg="1"/>
      <p:bldP spid="21" grpId="0"/>
      <p:bldP spid="34" grpId="0" animBg="1"/>
      <p:bldP spid="2665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566738" y="1282700"/>
            <a:ext cx="7851775" cy="5157788"/>
            <a:chOff x="566738" y="2200275"/>
            <a:chExt cx="7805737" cy="4219575"/>
          </a:xfrm>
        </p:grpSpPr>
        <p:sp>
          <p:nvSpPr>
            <p:cNvPr id="28687"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8"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674"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86221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862213"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28677"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19"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(1 of 3)</a:t>
            </a:r>
          </a:p>
        </p:txBody>
      </p:sp>
      <p:sp>
        <p:nvSpPr>
          <p:cNvPr id="21" name="Rectangle 20"/>
          <p:cNvSpPr>
            <a:spLocks noChangeArrowheads="1"/>
          </p:cNvSpPr>
          <p:nvPr/>
        </p:nvSpPr>
        <p:spPr bwMode="auto">
          <a:xfrm>
            <a:off x="660400" y="4897438"/>
            <a:ext cx="7743825" cy="1519237"/>
          </a:xfrm>
          <a:prstGeom prst="rect">
            <a:avLst/>
          </a:prstGeom>
          <a:noFill/>
          <a:ln w="9525">
            <a:noFill/>
            <a:miter lim="800000"/>
            <a:headEnd/>
            <a:tailEnd/>
          </a:ln>
        </p:spPr>
        <p:txBody>
          <a:bodyPr>
            <a:spAutoFit/>
          </a:bodyPr>
          <a:lstStyle/>
          <a:p>
            <a:pPr>
              <a:spcBef>
                <a:spcPct val="10000"/>
              </a:spcBef>
              <a:spcAft>
                <a:spcPct val="10000"/>
              </a:spcAft>
            </a:pPr>
            <a:r>
              <a:rPr lang="en-US" sz="1800" b="0"/>
              <a:t>This figure shows the share of foreign-born workers in the U.S. workforce, categorized by educational level. </a:t>
            </a:r>
          </a:p>
          <a:p>
            <a:pPr>
              <a:spcBef>
                <a:spcPct val="10000"/>
              </a:spcBef>
              <a:spcAft>
                <a:spcPct val="10000"/>
              </a:spcAft>
            </a:pPr>
            <a:r>
              <a:rPr lang="en-US" sz="1800" b="0"/>
              <a:t>For example, among workers with only 0 to 8 years of education, more than 70% were foreign born; for those with 9 to 11 years of education, more than 20% were foreign born. </a:t>
            </a:r>
          </a:p>
        </p:txBody>
      </p:sp>
      <p:sp>
        <p:nvSpPr>
          <p:cNvPr id="34"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5"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4"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6"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7"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18"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sp>
        <p:nvSpPr>
          <p:cNvPr id="28686" name="Text Box 17"/>
          <p:cNvSpPr txBox="1">
            <a:spLocks noChangeArrowheads="1"/>
          </p:cNvSpPr>
          <p:nvPr/>
        </p:nvSpPr>
        <p:spPr bwMode="auto">
          <a:xfrm>
            <a:off x="3333750" y="1277938"/>
            <a:ext cx="4846638" cy="304800"/>
          </a:xfrm>
          <a:prstGeom prst="rect">
            <a:avLst/>
          </a:prstGeom>
          <a:noFill/>
          <a:ln w="9525">
            <a:noFill/>
            <a:miter lim="800000"/>
            <a:headEnd/>
            <a:tailEnd/>
          </a:ln>
        </p:spPr>
        <p:txBody>
          <a:bodyPr wrap="none">
            <a:spAutoFit/>
          </a:bodyPr>
          <a:lstStyle/>
          <a:p>
            <a:r>
              <a:rPr lang="en-US">
                <a:solidFill>
                  <a:srgbClr val="8A3A6A"/>
                </a:solidFill>
              </a:rPr>
              <a:t>Share of Foreign-Born Workers in U.S. Workforce, 2008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62213"/>
                                        </p:tgtEl>
                                        <p:attrNameLst>
                                          <p:attrName>style.visibility</p:attrName>
                                        </p:attrNameLst>
                                      </p:cBhvr>
                                      <p:to>
                                        <p:strVal val="visible"/>
                                      </p:to>
                                    </p:set>
                                    <p:animEffect transition="in" filter="wipe(left)">
                                      <p:cBhvr>
                                        <p:cTn id="11" dur="500"/>
                                        <p:tgtEl>
                                          <p:spTgt spid="862213"/>
                                        </p:tgtEl>
                                      </p:cBhvr>
                                    </p:animEffect>
                                  </p:childTnLst>
                                </p:cTn>
                              </p:par>
                            </p:childTnLst>
                          </p:cTn>
                        </p:par>
                        <p:par>
                          <p:cTn id="12" fill="hold">
                            <p:stCondLst>
                              <p:cond delay="1000"/>
                            </p:stCondLst>
                            <p:childTnLst>
                              <p:par>
                                <p:cTn id="13" presetID="29"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ppt_x</p:attrName>
                                        </p:attrNameLst>
                                      </p:cBhvr>
                                      <p:tavLst>
                                        <p:tav tm="0">
                                          <p:val>
                                            <p:strVal val="#ppt_x-.2"/>
                                          </p:val>
                                        </p:tav>
                                        <p:tav tm="100000">
                                          <p:val>
                                            <p:strVal val="#ppt_x"/>
                                          </p:val>
                                        </p:tav>
                                      </p:tavLst>
                                    </p:anim>
                                    <p:anim calcmode="lin" valueType="num">
                                      <p:cBhvr>
                                        <p:cTn id="16"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500"/>
                                        <p:tgtEl>
                                          <p:spTgt spid="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21">
                                            <p:txEl>
                                              <p:pRg st="0" end="0"/>
                                            </p:txEl>
                                          </p:spTgt>
                                        </p:tgtEl>
                                        <p:attrNameLst>
                                          <p:attrName>style.visibility</p:attrName>
                                        </p:attrNameLst>
                                      </p:cBhvr>
                                      <p:to>
                                        <p:strVal val="visible"/>
                                      </p:to>
                                    </p:set>
                                    <p:animEffect transition="in" filter="wipe(left)">
                                      <p:cBhvr>
                                        <p:cTn id="29" dur="500"/>
                                        <p:tgtEl>
                                          <p:spTgt spid="21">
                                            <p:txEl>
                                              <p:pRg st="0" end="0"/>
                                            </p:txEl>
                                          </p:spTgt>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750"/>
                                        <p:tgtEl>
                                          <p:spTgt spid="4"/>
                                        </p:tgtEl>
                                      </p:cBhvr>
                                    </p:animEffect>
                                  </p:childTnLst>
                                </p:cTn>
                              </p:par>
                            </p:childTnLst>
                          </p:cTn>
                        </p:par>
                        <p:par>
                          <p:cTn id="34" fill="hold">
                            <p:stCondLst>
                              <p:cond delay="3750"/>
                            </p:stCondLst>
                            <p:childTnLst>
                              <p:par>
                                <p:cTn id="35" presetID="22" presetClass="entr" presetSubtype="8"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left)">
                                      <p:cBhvr>
                                        <p:cTn id="37" dur="75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1">
                                            <p:txEl>
                                              <p:pRg st="1" end="1"/>
                                            </p:txEl>
                                          </p:spTgt>
                                        </p:tgtEl>
                                        <p:attrNameLst>
                                          <p:attrName>style.visibility</p:attrName>
                                        </p:attrNameLst>
                                      </p:cBhvr>
                                      <p:to>
                                        <p:strVal val="visible"/>
                                      </p:to>
                                    </p:set>
                                    <p:animEffect transition="in" filter="wipe(left)">
                                      <p:cBhvr>
                                        <p:cTn id="42" dur="500"/>
                                        <p:tgtEl>
                                          <p:spTgt spid="21">
                                            <p:txEl>
                                              <p:pRg st="1" end="1"/>
                                            </p:txEl>
                                          </p:spTgt>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750"/>
                                        <p:tgtEl>
                                          <p:spTgt spid="6"/>
                                        </p:tgtEl>
                                      </p:cBhvr>
                                    </p:animEffect>
                                  </p:childTnLst>
                                </p:cTn>
                              </p:par>
                            </p:childTnLst>
                          </p:cTn>
                        </p:par>
                        <p:par>
                          <p:cTn id="47" fill="hold">
                            <p:stCondLst>
                              <p:cond delay="1250"/>
                            </p:stCondLst>
                            <p:childTnLst>
                              <p:par>
                                <p:cTn id="48" presetID="22" presetClass="entr" presetSubtype="4" fill="hold"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down)">
                                      <p:cBhvr>
                                        <p:cTn id="50" dur="750"/>
                                        <p:tgtEl>
                                          <p:spTgt spid="7"/>
                                        </p:tgtEl>
                                      </p:cBhvr>
                                    </p:animEffect>
                                  </p:childTnLst>
                                </p:cTn>
                              </p:par>
                            </p:childTnLst>
                          </p:cTn>
                        </p:par>
                        <p:par>
                          <p:cTn id="51" fill="hold">
                            <p:stCondLst>
                              <p:cond delay="2000"/>
                            </p:stCondLst>
                            <p:childTnLst>
                              <p:par>
                                <p:cTn id="52" presetID="22" presetClass="entr" presetSubtype="4"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down)">
                                      <p:cBhvr>
                                        <p:cTn id="54"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1" grpId="0" autoUpdateAnimBg="0"/>
      <p:bldP spid="862213" grpId="0" autoUpdateAnimBg="0"/>
      <p:bldP spid="19" grpId="0" animBg="1"/>
      <p:bldP spid="21" grpId="0" uiExpand="1" build="p" bldLvl="2"/>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0721" name="Group 39"/>
          <p:cNvGrpSpPr>
            <a:grpSpLocks/>
          </p:cNvGrpSpPr>
          <p:nvPr/>
        </p:nvGrpSpPr>
        <p:grpSpPr bwMode="auto">
          <a:xfrm>
            <a:off x="566738" y="1282700"/>
            <a:ext cx="7851775" cy="5105400"/>
            <a:chOff x="566738" y="2200275"/>
            <a:chExt cx="7805737" cy="4219575"/>
          </a:xfrm>
        </p:grpSpPr>
        <p:sp>
          <p:nvSpPr>
            <p:cNvPr id="30738"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9"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0722"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30723"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30724"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30725"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30726"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(2 of 3)</a:t>
            </a:r>
          </a:p>
        </p:txBody>
      </p:sp>
      <p:sp>
        <p:nvSpPr>
          <p:cNvPr id="21" name="Rectangle 20"/>
          <p:cNvSpPr>
            <a:spLocks noChangeArrowheads="1"/>
          </p:cNvSpPr>
          <p:nvPr/>
        </p:nvSpPr>
        <p:spPr bwMode="auto">
          <a:xfrm>
            <a:off x="660400" y="4897438"/>
            <a:ext cx="7743825" cy="915987"/>
          </a:xfrm>
          <a:prstGeom prst="rect">
            <a:avLst/>
          </a:prstGeom>
          <a:noFill/>
          <a:ln w="9525">
            <a:noFill/>
            <a:miter lim="800000"/>
            <a:headEnd/>
            <a:tailEnd/>
          </a:ln>
        </p:spPr>
        <p:txBody>
          <a:bodyPr>
            <a:spAutoFit/>
          </a:bodyPr>
          <a:lstStyle/>
          <a:p>
            <a:pPr>
              <a:spcBef>
                <a:spcPct val="10000"/>
              </a:spcBef>
              <a:spcAft>
                <a:spcPct val="10000"/>
              </a:spcAft>
            </a:pPr>
            <a:r>
              <a:rPr lang="en-US" sz="1800" b="0"/>
              <a:t>At the other end of the spectrum, the foreign born make up 16% of workers with master’s and professional degrees and almost 30% of those with PhD’s. </a:t>
            </a:r>
          </a:p>
        </p:txBody>
      </p:sp>
      <p:sp>
        <p:nvSpPr>
          <p:cNvPr id="30728"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0729"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30730"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30731"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30732"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30733"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pic>
        <p:nvPicPr>
          <p:cNvPr id="27" name="Picture 26"/>
          <p:cNvPicPr>
            <a:picLocks noChangeAspect="1"/>
          </p:cNvPicPr>
          <p:nvPr/>
        </p:nvPicPr>
        <p:blipFill>
          <a:blip r:embed="rId8" cstate="print"/>
          <a:srcRect/>
          <a:stretch>
            <a:fillRect/>
          </a:stretch>
        </p:blipFill>
        <p:spPr bwMode="auto">
          <a:xfrm>
            <a:off x="773113" y="1703388"/>
            <a:ext cx="7410450" cy="3190875"/>
          </a:xfrm>
          <a:prstGeom prst="rect">
            <a:avLst/>
          </a:prstGeom>
          <a:noFill/>
          <a:ln w="9525">
            <a:noFill/>
            <a:miter lim="800000"/>
            <a:headEnd/>
            <a:tailEnd/>
          </a:ln>
        </p:spPr>
      </p:pic>
      <p:pic>
        <p:nvPicPr>
          <p:cNvPr id="28" name="Picture 27"/>
          <p:cNvPicPr>
            <a:picLocks noChangeAspect="1"/>
          </p:cNvPicPr>
          <p:nvPr/>
        </p:nvPicPr>
        <p:blipFill>
          <a:blip r:embed="rId9" cstate="print"/>
          <a:srcRect/>
          <a:stretch>
            <a:fillRect/>
          </a:stretch>
        </p:blipFill>
        <p:spPr bwMode="auto">
          <a:xfrm>
            <a:off x="773113" y="1703388"/>
            <a:ext cx="7410450" cy="3190875"/>
          </a:xfrm>
          <a:prstGeom prst="rect">
            <a:avLst/>
          </a:prstGeom>
          <a:noFill/>
          <a:ln w="9525">
            <a:noFill/>
            <a:miter lim="800000"/>
            <a:headEnd/>
            <a:tailEnd/>
          </a:ln>
        </p:spPr>
      </p:pic>
      <p:pic>
        <p:nvPicPr>
          <p:cNvPr id="29" name="Picture 28"/>
          <p:cNvPicPr>
            <a:picLocks noChangeAspect="1"/>
          </p:cNvPicPr>
          <p:nvPr/>
        </p:nvPicPr>
        <p:blipFill>
          <a:blip r:embed="rId10" cstate="print"/>
          <a:srcRect/>
          <a:stretch>
            <a:fillRect/>
          </a:stretch>
        </p:blipFill>
        <p:spPr bwMode="auto">
          <a:xfrm>
            <a:off x="773113" y="1703388"/>
            <a:ext cx="7410450" cy="3190875"/>
          </a:xfrm>
          <a:prstGeom prst="rect">
            <a:avLst/>
          </a:prstGeom>
          <a:noFill/>
          <a:ln w="9525">
            <a:noFill/>
            <a:miter lim="800000"/>
            <a:headEnd/>
            <a:tailEnd/>
          </a:ln>
        </p:spPr>
      </p:pic>
      <p:sp>
        <p:nvSpPr>
          <p:cNvPr id="30737" name="Text Box 20"/>
          <p:cNvSpPr txBox="1">
            <a:spLocks noChangeArrowheads="1"/>
          </p:cNvSpPr>
          <p:nvPr/>
        </p:nvSpPr>
        <p:spPr bwMode="auto">
          <a:xfrm>
            <a:off x="3265488" y="1176338"/>
            <a:ext cx="4846637" cy="792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Share of Foreign-Born Workers in U.S. Workforce, 2008</a:t>
            </a:r>
          </a:p>
          <a:p>
            <a:pPr>
              <a:spcBef>
                <a:spcPct val="10000"/>
              </a:spcBef>
              <a:spcAft>
                <a:spcPct val="10000"/>
              </a:spcAft>
            </a:pPr>
            <a:r>
              <a:rPr lang="en-US">
                <a:solidFill>
                  <a:srgbClr val="8A3A6A"/>
                </a:solidFill>
              </a:rPr>
              <a:t> (continued) </a:t>
            </a:r>
          </a:p>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750"/>
                                        <p:tgtEl>
                                          <p:spTgt spid="27"/>
                                        </p:tgtEl>
                                      </p:cBhvr>
                                    </p:animEffect>
                                  </p:childTnLst>
                                </p:cTn>
                              </p:par>
                            </p:childTnLst>
                          </p:cTn>
                        </p:par>
                        <p:par>
                          <p:cTn id="12" fill="hold">
                            <p:stCondLst>
                              <p:cond delay="1250"/>
                            </p:stCondLst>
                            <p:childTnLst>
                              <p:par>
                                <p:cTn id="13" presetID="22" presetClass="entr" presetSubtype="4"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down)">
                                      <p:cBhvr>
                                        <p:cTn id="15" dur="750"/>
                                        <p:tgtEl>
                                          <p:spTgt spid="28"/>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down)">
                                      <p:cBhvr>
                                        <p:cTn id="1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2769" name="Group 39"/>
          <p:cNvGrpSpPr>
            <a:grpSpLocks/>
          </p:cNvGrpSpPr>
          <p:nvPr/>
        </p:nvGrpSpPr>
        <p:grpSpPr bwMode="auto">
          <a:xfrm>
            <a:off x="566738" y="1282700"/>
            <a:ext cx="7851775" cy="5127625"/>
            <a:chOff x="566738" y="2200275"/>
            <a:chExt cx="7805737" cy="4219575"/>
          </a:xfrm>
        </p:grpSpPr>
        <p:sp>
          <p:nvSpPr>
            <p:cNvPr id="32790" name="Rectangle 2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0"/>
            <p:cNvSpPr>
              <a:spLocks noChangeArrowheads="1"/>
            </p:cNvSpPr>
            <p:nvPr/>
          </p:nvSpPr>
          <p:spPr bwMode="auto">
            <a:xfrm>
              <a:off x="581024" y="2219327"/>
              <a:ext cx="7772401" cy="24361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2770" name="Rectangle 14"/>
          <p:cNvSpPr>
            <a:spLocks noChangeArrowheads="1"/>
          </p:cNvSpPr>
          <p:nvPr/>
        </p:nvSpPr>
        <p:spPr bwMode="auto">
          <a:xfrm>
            <a:off x="566738" y="476250"/>
            <a:ext cx="2681287" cy="190500"/>
          </a:xfrm>
          <a:prstGeom prst="rect">
            <a:avLst/>
          </a:prstGeom>
          <a:solidFill>
            <a:srgbClr val="D4E4C1"/>
          </a:solidFill>
          <a:ln w="9525" algn="ctr">
            <a:noFill/>
            <a:round/>
            <a:headEnd/>
            <a:tailEnd/>
          </a:ln>
        </p:spPr>
        <p:txBody>
          <a:bodyPr/>
          <a:lstStyle/>
          <a:p>
            <a:endParaRPr lang="en-US" sz="2800" b="0">
              <a:solidFill>
                <a:schemeClr val="tx2"/>
              </a:solidFill>
            </a:endParaRPr>
          </a:p>
        </p:txBody>
      </p:sp>
      <p:sp>
        <p:nvSpPr>
          <p:cNvPr id="32771" name="Rectangle 3"/>
          <p:cNvSpPr>
            <a:spLocks noGrp="1" noChangeArrowheads="1"/>
          </p:cNvSpPr>
          <p:nvPr>
            <p:ph type="title"/>
          </p:nvPr>
        </p:nvSpPr>
        <p:spPr>
          <a:xfrm>
            <a:off x="566738" y="0"/>
            <a:ext cx="8577262" cy="944563"/>
          </a:xfrm>
        </p:spPr>
        <p:txBody>
          <a:bodyPr/>
          <a:lstStyle/>
          <a:p>
            <a:r>
              <a:rPr lang="en-US" smtClean="0">
                <a:solidFill>
                  <a:srgbClr val="668C6B"/>
                </a:solidFill>
              </a:rPr>
              <a:t>APPLICATION</a:t>
            </a:r>
          </a:p>
        </p:txBody>
      </p:sp>
      <p:sp>
        <p:nvSpPr>
          <p:cNvPr id="32772" name="Rectangle 5"/>
          <p:cNvSpPr>
            <a:spLocks noChangeArrowheads="1"/>
          </p:cNvSpPr>
          <p:nvPr/>
        </p:nvSpPr>
        <p:spPr bwMode="auto">
          <a:xfrm>
            <a:off x="566738" y="820738"/>
            <a:ext cx="8577262" cy="461962"/>
          </a:xfrm>
          <a:prstGeom prst="rect">
            <a:avLst/>
          </a:prstGeom>
          <a:noFill/>
          <a:ln w="9525" algn="ctr">
            <a:noFill/>
            <a:miter lim="800000"/>
            <a:headEnd/>
            <a:tailEnd/>
          </a:ln>
        </p:spPr>
        <p:txBody>
          <a:bodyPr>
            <a:spAutoFit/>
          </a:bodyPr>
          <a:lstStyle/>
          <a:p>
            <a:pPr>
              <a:spcBef>
                <a:spcPct val="20000"/>
              </a:spcBef>
            </a:pPr>
            <a:r>
              <a:rPr lang="en-US" sz="2400">
                <a:solidFill>
                  <a:srgbClr val="356A41"/>
                </a:solidFill>
              </a:rPr>
              <a:t>Immigration to the United States and Europe Today</a:t>
            </a:r>
          </a:p>
        </p:txBody>
      </p:sp>
      <p:cxnSp>
        <p:nvCxnSpPr>
          <p:cNvPr id="32773" name="Straight Connector 12"/>
          <p:cNvCxnSpPr>
            <a:cxnSpLocks noChangeShapeType="1"/>
          </p:cNvCxnSpPr>
          <p:nvPr/>
        </p:nvCxnSpPr>
        <p:spPr bwMode="auto">
          <a:xfrm>
            <a:off x="566738" y="682625"/>
            <a:ext cx="2695575" cy="0"/>
          </a:xfrm>
          <a:prstGeom prst="line">
            <a:avLst/>
          </a:prstGeom>
          <a:noFill/>
          <a:ln w="19050" cap="rnd" algn="ctr">
            <a:solidFill>
              <a:srgbClr val="A4C695"/>
            </a:solidFill>
            <a:prstDash val="sysDash"/>
            <a:round/>
            <a:headEnd/>
            <a:tailEnd/>
          </a:ln>
        </p:spPr>
      </p:cxnSp>
      <p:sp>
        <p:nvSpPr>
          <p:cNvPr id="32774" name="Text Box 7"/>
          <p:cNvSpPr txBox="1">
            <a:spLocks noChangeArrowheads="1"/>
          </p:cNvSpPr>
          <p:nvPr/>
        </p:nvSpPr>
        <p:spPr bwMode="auto">
          <a:xfrm>
            <a:off x="665163" y="1303338"/>
            <a:ext cx="2582862"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n-US">
                <a:solidFill>
                  <a:srgbClr val="831951"/>
                </a:solidFill>
              </a:rPr>
              <a:t>FIGURE</a:t>
            </a:r>
            <a:r>
              <a:rPr lang="en-US"/>
              <a:t> 5-4 </a:t>
            </a:r>
            <a:r>
              <a:rPr lang="en-US">
                <a:solidFill>
                  <a:schemeClr val="bg2"/>
                </a:solidFill>
              </a:rPr>
              <a:t>(2 of 3)</a:t>
            </a:r>
          </a:p>
        </p:txBody>
      </p:sp>
      <p:sp>
        <p:nvSpPr>
          <p:cNvPr id="21" name="Rectangle 20"/>
          <p:cNvSpPr>
            <a:spLocks noChangeArrowheads="1"/>
          </p:cNvSpPr>
          <p:nvPr/>
        </p:nvSpPr>
        <p:spPr bwMode="auto">
          <a:xfrm>
            <a:off x="660400" y="4897438"/>
            <a:ext cx="7743825" cy="1465262"/>
          </a:xfrm>
          <a:prstGeom prst="rect">
            <a:avLst/>
          </a:prstGeom>
          <a:noFill/>
          <a:ln w="9525">
            <a:noFill/>
            <a:miter lim="800000"/>
            <a:headEnd/>
            <a:tailEnd/>
          </a:ln>
        </p:spPr>
        <p:txBody>
          <a:bodyPr>
            <a:spAutoFit/>
          </a:bodyPr>
          <a:lstStyle/>
          <a:p>
            <a:pPr>
              <a:spcBef>
                <a:spcPct val="10000"/>
              </a:spcBef>
              <a:spcAft>
                <a:spcPct val="10000"/>
              </a:spcAft>
            </a:pPr>
            <a:r>
              <a:rPr lang="en-US" sz="1800" b="0"/>
              <a:t>In the middle educational levels (high school and college graduates), there are much smaller shares of foreign-born workers, ranging from 10% to 15%. In contrast, only about 10% of U.S.-born workers are categorized in each of the low-education and high-education groups; most U.S.-born workers are either high school graduates or college graduates.</a:t>
            </a:r>
          </a:p>
        </p:txBody>
      </p:sp>
      <p:sp>
        <p:nvSpPr>
          <p:cNvPr id="32776" name="Rectangle 33"/>
          <p:cNvSpPr>
            <a:spLocks noChangeArrowheads="1"/>
          </p:cNvSpPr>
          <p:nvPr/>
        </p:nvSpPr>
        <p:spPr bwMode="auto">
          <a:xfrm>
            <a:off x="698500" y="1687513"/>
            <a:ext cx="7600950" cy="3208337"/>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32777" name="Picture 4"/>
          <p:cNvPicPr>
            <a:picLocks noChangeAspect="1"/>
          </p:cNvPicPr>
          <p:nvPr/>
        </p:nvPicPr>
        <p:blipFill>
          <a:blip r:embed="rId3" cstate="print"/>
          <a:srcRect/>
          <a:stretch>
            <a:fillRect/>
          </a:stretch>
        </p:blipFill>
        <p:spPr bwMode="auto">
          <a:xfrm>
            <a:off x="773113" y="1703388"/>
            <a:ext cx="7410450" cy="3190875"/>
          </a:xfrm>
          <a:prstGeom prst="rect">
            <a:avLst/>
          </a:prstGeom>
          <a:noFill/>
          <a:ln w="9525">
            <a:noFill/>
            <a:miter lim="800000"/>
            <a:headEnd/>
            <a:tailEnd/>
          </a:ln>
        </p:spPr>
      </p:pic>
      <p:pic>
        <p:nvPicPr>
          <p:cNvPr id="32778" name="Picture 3"/>
          <p:cNvPicPr>
            <a:picLocks noChangeAspect="1"/>
          </p:cNvPicPr>
          <p:nvPr/>
        </p:nvPicPr>
        <p:blipFill>
          <a:blip r:embed="rId4" cstate="print"/>
          <a:srcRect/>
          <a:stretch>
            <a:fillRect/>
          </a:stretch>
        </p:blipFill>
        <p:spPr bwMode="auto">
          <a:xfrm>
            <a:off x="773113" y="1703388"/>
            <a:ext cx="7410450" cy="3190875"/>
          </a:xfrm>
          <a:prstGeom prst="rect">
            <a:avLst/>
          </a:prstGeom>
          <a:noFill/>
          <a:ln w="9525">
            <a:noFill/>
            <a:miter lim="800000"/>
            <a:headEnd/>
            <a:tailEnd/>
          </a:ln>
        </p:spPr>
      </p:pic>
      <p:pic>
        <p:nvPicPr>
          <p:cNvPr id="32779" name="Picture 5"/>
          <p:cNvPicPr>
            <a:picLocks noChangeAspect="1"/>
          </p:cNvPicPr>
          <p:nvPr/>
        </p:nvPicPr>
        <p:blipFill>
          <a:blip r:embed="rId5" cstate="print"/>
          <a:srcRect/>
          <a:stretch>
            <a:fillRect/>
          </a:stretch>
        </p:blipFill>
        <p:spPr bwMode="auto">
          <a:xfrm>
            <a:off x="773113" y="1703388"/>
            <a:ext cx="7410450" cy="3190875"/>
          </a:xfrm>
          <a:prstGeom prst="rect">
            <a:avLst/>
          </a:prstGeom>
          <a:noFill/>
          <a:ln w="9525">
            <a:noFill/>
            <a:miter lim="800000"/>
            <a:headEnd/>
            <a:tailEnd/>
          </a:ln>
        </p:spPr>
      </p:pic>
      <p:pic>
        <p:nvPicPr>
          <p:cNvPr id="32780" name="Picture 6"/>
          <p:cNvPicPr>
            <a:picLocks noChangeAspect="1"/>
          </p:cNvPicPr>
          <p:nvPr/>
        </p:nvPicPr>
        <p:blipFill>
          <a:blip r:embed="rId6" cstate="print"/>
          <a:srcRect/>
          <a:stretch>
            <a:fillRect/>
          </a:stretch>
        </p:blipFill>
        <p:spPr bwMode="auto">
          <a:xfrm>
            <a:off x="773113" y="1703388"/>
            <a:ext cx="7410450" cy="3190875"/>
          </a:xfrm>
          <a:prstGeom prst="rect">
            <a:avLst/>
          </a:prstGeom>
          <a:noFill/>
          <a:ln w="9525">
            <a:noFill/>
            <a:miter lim="800000"/>
            <a:headEnd/>
            <a:tailEnd/>
          </a:ln>
        </p:spPr>
      </p:pic>
      <p:pic>
        <p:nvPicPr>
          <p:cNvPr id="32781" name="Picture 17"/>
          <p:cNvPicPr>
            <a:picLocks noChangeAspect="1"/>
          </p:cNvPicPr>
          <p:nvPr/>
        </p:nvPicPr>
        <p:blipFill>
          <a:blip r:embed="rId7" cstate="print"/>
          <a:srcRect/>
          <a:stretch>
            <a:fillRect/>
          </a:stretch>
        </p:blipFill>
        <p:spPr bwMode="auto">
          <a:xfrm>
            <a:off x="773113" y="1703388"/>
            <a:ext cx="7410450" cy="3190875"/>
          </a:xfrm>
          <a:prstGeom prst="rect">
            <a:avLst/>
          </a:prstGeom>
          <a:noFill/>
          <a:ln w="9525">
            <a:noFill/>
            <a:miter lim="800000"/>
            <a:headEnd/>
            <a:tailEnd/>
          </a:ln>
        </p:spPr>
      </p:pic>
      <p:pic>
        <p:nvPicPr>
          <p:cNvPr id="23" name="Picture 22"/>
          <p:cNvPicPr>
            <a:picLocks noChangeAspect="1"/>
          </p:cNvPicPr>
          <p:nvPr/>
        </p:nvPicPr>
        <p:blipFill>
          <a:blip r:embed="rId8" cstate="print"/>
          <a:srcRect/>
          <a:stretch>
            <a:fillRect/>
          </a:stretch>
        </p:blipFill>
        <p:spPr bwMode="auto">
          <a:xfrm>
            <a:off x="773113" y="1703388"/>
            <a:ext cx="7410450" cy="3190875"/>
          </a:xfrm>
          <a:prstGeom prst="rect">
            <a:avLst/>
          </a:prstGeom>
          <a:noFill/>
          <a:ln w="9525">
            <a:noFill/>
            <a:miter lim="800000"/>
            <a:headEnd/>
            <a:tailEnd/>
          </a:ln>
        </p:spPr>
      </p:pic>
      <p:pic>
        <p:nvPicPr>
          <p:cNvPr id="24" name="Picture 23"/>
          <p:cNvPicPr>
            <a:picLocks noChangeAspect="1"/>
          </p:cNvPicPr>
          <p:nvPr/>
        </p:nvPicPr>
        <p:blipFill>
          <a:blip r:embed="rId9" cstate="print"/>
          <a:srcRect/>
          <a:stretch>
            <a:fillRect/>
          </a:stretch>
        </p:blipFill>
        <p:spPr bwMode="auto">
          <a:xfrm>
            <a:off x="773113" y="1703388"/>
            <a:ext cx="7410450" cy="3190875"/>
          </a:xfrm>
          <a:prstGeom prst="rect">
            <a:avLst/>
          </a:prstGeom>
          <a:noFill/>
          <a:ln w="9525">
            <a:noFill/>
            <a:miter lim="800000"/>
            <a:headEnd/>
            <a:tailEnd/>
          </a:ln>
        </p:spPr>
      </p:pic>
      <p:pic>
        <p:nvPicPr>
          <p:cNvPr id="25" name="Picture 24"/>
          <p:cNvPicPr>
            <a:picLocks noChangeAspect="1"/>
          </p:cNvPicPr>
          <p:nvPr/>
        </p:nvPicPr>
        <p:blipFill>
          <a:blip r:embed="rId10" cstate="print"/>
          <a:srcRect/>
          <a:stretch>
            <a:fillRect/>
          </a:stretch>
        </p:blipFill>
        <p:spPr bwMode="auto">
          <a:xfrm>
            <a:off x="773113" y="1703388"/>
            <a:ext cx="7410450" cy="3190875"/>
          </a:xfrm>
          <a:prstGeom prst="rect">
            <a:avLst/>
          </a:prstGeom>
          <a:noFill/>
          <a:ln w="9525">
            <a:noFill/>
            <a:miter lim="800000"/>
            <a:headEnd/>
            <a:tailEnd/>
          </a:ln>
        </p:spPr>
      </p:pic>
      <p:pic>
        <p:nvPicPr>
          <p:cNvPr id="26" name="Picture 25"/>
          <p:cNvPicPr>
            <a:picLocks noChangeAspect="1"/>
          </p:cNvPicPr>
          <p:nvPr/>
        </p:nvPicPr>
        <p:blipFill>
          <a:blip r:embed="rId11" cstate="print"/>
          <a:srcRect/>
          <a:stretch>
            <a:fillRect/>
          </a:stretch>
        </p:blipFill>
        <p:spPr bwMode="auto">
          <a:xfrm>
            <a:off x="773113" y="1703388"/>
            <a:ext cx="7410450" cy="3190875"/>
          </a:xfrm>
          <a:prstGeom prst="rect">
            <a:avLst/>
          </a:prstGeom>
          <a:noFill/>
          <a:ln w="9525">
            <a:noFill/>
            <a:miter lim="800000"/>
            <a:headEnd/>
            <a:tailEnd/>
          </a:ln>
        </p:spPr>
      </p:pic>
      <p:pic>
        <p:nvPicPr>
          <p:cNvPr id="32786" name="Picture 26"/>
          <p:cNvPicPr>
            <a:picLocks noChangeAspect="1"/>
          </p:cNvPicPr>
          <p:nvPr/>
        </p:nvPicPr>
        <p:blipFill>
          <a:blip r:embed="rId12" cstate="print"/>
          <a:srcRect/>
          <a:stretch>
            <a:fillRect/>
          </a:stretch>
        </p:blipFill>
        <p:spPr bwMode="auto">
          <a:xfrm>
            <a:off x="773113" y="1703388"/>
            <a:ext cx="7410450" cy="3190875"/>
          </a:xfrm>
          <a:prstGeom prst="rect">
            <a:avLst/>
          </a:prstGeom>
          <a:noFill/>
          <a:ln w="9525">
            <a:noFill/>
            <a:miter lim="800000"/>
            <a:headEnd/>
            <a:tailEnd/>
          </a:ln>
        </p:spPr>
      </p:pic>
      <p:pic>
        <p:nvPicPr>
          <p:cNvPr id="32787" name="Picture 27"/>
          <p:cNvPicPr>
            <a:picLocks noChangeAspect="1"/>
          </p:cNvPicPr>
          <p:nvPr/>
        </p:nvPicPr>
        <p:blipFill>
          <a:blip r:embed="rId13" cstate="print"/>
          <a:srcRect/>
          <a:stretch>
            <a:fillRect/>
          </a:stretch>
        </p:blipFill>
        <p:spPr bwMode="auto">
          <a:xfrm>
            <a:off x="773113" y="1703388"/>
            <a:ext cx="7410450" cy="3190875"/>
          </a:xfrm>
          <a:prstGeom prst="rect">
            <a:avLst/>
          </a:prstGeom>
          <a:noFill/>
          <a:ln w="9525">
            <a:noFill/>
            <a:miter lim="800000"/>
            <a:headEnd/>
            <a:tailEnd/>
          </a:ln>
        </p:spPr>
      </p:pic>
      <p:pic>
        <p:nvPicPr>
          <p:cNvPr id="32788" name="Picture 28"/>
          <p:cNvPicPr>
            <a:picLocks noChangeAspect="1"/>
          </p:cNvPicPr>
          <p:nvPr/>
        </p:nvPicPr>
        <p:blipFill>
          <a:blip r:embed="rId14" cstate="print"/>
          <a:srcRect/>
          <a:stretch>
            <a:fillRect/>
          </a:stretch>
        </p:blipFill>
        <p:spPr bwMode="auto">
          <a:xfrm>
            <a:off x="773113" y="1703388"/>
            <a:ext cx="7410450" cy="3190875"/>
          </a:xfrm>
          <a:prstGeom prst="rect">
            <a:avLst/>
          </a:prstGeom>
          <a:noFill/>
          <a:ln w="9525">
            <a:noFill/>
            <a:miter lim="800000"/>
            <a:headEnd/>
            <a:tailEnd/>
          </a:ln>
        </p:spPr>
      </p:pic>
      <p:sp>
        <p:nvSpPr>
          <p:cNvPr id="32789" name="Text Box 24"/>
          <p:cNvSpPr txBox="1">
            <a:spLocks noChangeArrowheads="1"/>
          </p:cNvSpPr>
          <p:nvPr/>
        </p:nvSpPr>
        <p:spPr bwMode="auto">
          <a:xfrm>
            <a:off x="3246438" y="1163638"/>
            <a:ext cx="4846637" cy="792162"/>
          </a:xfrm>
          <a:prstGeom prst="rect">
            <a:avLst/>
          </a:prstGeom>
          <a:noFill/>
          <a:ln w="9525">
            <a:noFill/>
            <a:miter lim="800000"/>
            <a:headEnd/>
            <a:tailEnd/>
          </a:ln>
        </p:spPr>
        <p:txBody>
          <a:bodyPr wrap="none">
            <a:spAutoFit/>
          </a:bodyPr>
          <a:lstStyle/>
          <a:p>
            <a:pPr>
              <a:spcBef>
                <a:spcPct val="10000"/>
              </a:spcBef>
              <a:spcAft>
                <a:spcPct val="10000"/>
              </a:spcAft>
            </a:pPr>
            <a:r>
              <a:rPr lang="en-US">
                <a:solidFill>
                  <a:srgbClr val="8A3A6A"/>
                </a:solidFill>
              </a:rPr>
              <a:t>Share of Foreign-Born Workers in U.S. Workforce, 2008</a:t>
            </a:r>
          </a:p>
          <a:p>
            <a:pPr>
              <a:spcBef>
                <a:spcPct val="10000"/>
              </a:spcBef>
              <a:spcAft>
                <a:spcPct val="10000"/>
              </a:spcAft>
            </a:pPr>
            <a:r>
              <a:rPr lang="en-US">
                <a:solidFill>
                  <a:srgbClr val="8A3A6A"/>
                </a:solidFill>
              </a:rPr>
              <a:t>(continued) </a:t>
            </a:r>
          </a:p>
          <a:p>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1250"/>
                            </p:stCondLst>
                            <p:childTnLst>
                              <p:par>
                                <p:cTn id="13" presetID="22" presetClass="entr" presetSubtype="4"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down)">
                                      <p:cBhvr>
                                        <p:cTn id="15" dur="750"/>
                                        <p:tgtEl>
                                          <p:spTgt spid="24"/>
                                        </p:tgtEl>
                                      </p:cBhvr>
                                    </p:animEffect>
                                  </p:childTnLst>
                                </p:cTn>
                              </p:par>
                            </p:childTnLst>
                          </p:cTn>
                        </p:par>
                        <p:par>
                          <p:cTn id="16" fill="hold">
                            <p:stCondLst>
                              <p:cond delay="2000"/>
                            </p:stCondLst>
                            <p:childTnLst>
                              <p:par>
                                <p:cTn id="17" presetID="22" presetClass="entr" presetSubtype="4"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down)">
                                      <p:cBhvr>
                                        <p:cTn id="19" dur="750"/>
                                        <p:tgtEl>
                                          <p:spTgt spid="25"/>
                                        </p:tgtEl>
                                      </p:cBhvr>
                                    </p:animEffect>
                                  </p:childTnLst>
                                </p:cTn>
                              </p:par>
                            </p:childTnLst>
                          </p:cTn>
                        </p:par>
                        <p:par>
                          <p:cTn id="20" fill="hold">
                            <p:stCondLst>
                              <p:cond delay="2750"/>
                            </p:stCondLst>
                            <p:childTnLst>
                              <p:par>
                                <p:cTn id="21" presetID="22" presetClass="entr" presetSubtype="4"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down)">
                                      <p:cBhvr>
                                        <p:cTn id="23"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21381</TotalTime>
  <Words>594</Words>
  <Application>Microsoft Office PowerPoint</Application>
  <PresentationFormat>Προβολή στην οθόνη (4:3)</PresentationFormat>
  <Paragraphs>48</Paragraphs>
  <Slides>8</Slides>
  <Notes>6</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8</vt:i4>
      </vt:variant>
    </vt:vector>
  </HeadingPairs>
  <TitlesOfParts>
    <vt:vector size="10" baseType="lpstr">
      <vt:lpstr>2_Custom Design</vt:lpstr>
      <vt:lpstr>Equation</vt:lpstr>
      <vt:lpstr>Appendix: The Impact of Migration on Economic Growth and Wages</vt:lpstr>
      <vt:lpstr>Διαφάνεια 2</vt:lpstr>
      <vt:lpstr>1  Movement of Labor between Countries: Migration</vt:lpstr>
      <vt:lpstr>Διαφάνεια 4</vt:lpstr>
      <vt:lpstr>APPLICATION</vt:lpstr>
      <vt:lpstr>APPLICATION</vt:lpstr>
      <vt:lpstr>APPLICATION</vt:lpstr>
      <vt:lpstr>APPLICATION</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user</cp:lastModifiedBy>
  <cp:revision>1124</cp:revision>
  <dcterms:created xsi:type="dcterms:W3CDTF">2007-05-23T02:54:43Z</dcterms:created>
  <dcterms:modified xsi:type="dcterms:W3CDTF">2024-11-27T12:51:49Z</dcterms:modified>
</cp:coreProperties>
</file>