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86" r:id="rId6"/>
    <p:sldId id="287" r:id="rId7"/>
    <p:sldId id="288" r:id="rId8"/>
    <p:sldId id="259" r:id="rId9"/>
    <p:sldId id="281" r:id="rId10"/>
    <p:sldId id="282" r:id="rId11"/>
    <p:sldId id="261" r:id="rId12"/>
    <p:sldId id="289" r:id="rId13"/>
    <p:sldId id="262" r:id="rId14"/>
    <p:sldId id="290" r:id="rId15"/>
    <p:sldId id="271" r:id="rId16"/>
    <p:sldId id="269" r:id="rId17"/>
    <p:sldId id="292" r:id="rId18"/>
    <p:sldId id="293" r:id="rId19"/>
    <p:sldId id="298" r:id="rId20"/>
    <p:sldId id="294" r:id="rId21"/>
    <p:sldId id="295" r:id="rId22"/>
    <p:sldId id="297" r:id="rId23"/>
    <p:sldId id="296" r:id="rId24"/>
    <p:sldId id="299" r:id="rId25"/>
    <p:sldId id="300" r:id="rId26"/>
    <p:sldId id="273" r:id="rId27"/>
    <p:sldId id="301" r:id="rId28"/>
    <p:sldId id="264" r:id="rId29"/>
    <p:sldId id="302" r:id="rId30"/>
    <p:sldId id="265" r:id="rId31"/>
    <p:sldId id="272" r:id="rId32"/>
    <p:sldId id="260" r:id="rId33"/>
    <p:sldId id="278" r:id="rId34"/>
    <p:sldId id="274" r:id="rId35"/>
    <p:sldId id="275" r:id="rId36"/>
    <p:sldId id="276" r:id="rId37"/>
    <p:sldId id="277" r:id="rId38"/>
    <p:sldId id="279" r:id="rId39"/>
    <p:sldId id="280"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9" autoAdjust="0"/>
    <p:restoredTop sz="94660"/>
  </p:normalViewPr>
  <p:slideViewPr>
    <p:cSldViewPr>
      <p:cViewPr varScale="1">
        <p:scale>
          <a:sx n="65" d="100"/>
          <a:sy n="65" d="100"/>
        </p:scale>
        <p:origin x="-1288"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957259-F536-4224-8503-666594080EA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l-GR"/>
        </a:p>
      </dgm:t>
    </dgm:pt>
    <dgm:pt modelId="{F35BE03A-73D0-476D-9AF8-5B8AF707A7B5}">
      <dgm:prSet phldrT="[Κείμενο]"/>
      <dgm:spPr/>
      <dgm:t>
        <a:bodyPr/>
        <a:lstStyle/>
        <a:p>
          <a:r>
            <a:rPr lang="el-GR" dirty="0"/>
            <a:t>Επαγγελματική και ερευνητική ακεραιότητα</a:t>
          </a:r>
        </a:p>
      </dgm:t>
    </dgm:pt>
    <dgm:pt modelId="{25D9F85A-794C-4048-AFBC-9C9C7C2755B0}" type="parTrans" cxnId="{70536676-01A0-4870-95A8-4952A14C2FCF}">
      <dgm:prSet/>
      <dgm:spPr/>
      <dgm:t>
        <a:bodyPr/>
        <a:lstStyle/>
        <a:p>
          <a:endParaRPr lang="el-GR"/>
        </a:p>
      </dgm:t>
    </dgm:pt>
    <dgm:pt modelId="{588AAE1C-B408-48BF-B3F9-7D2633CEC2AD}" type="sibTrans" cxnId="{70536676-01A0-4870-95A8-4952A14C2FCF}">
      <dgm:prSet/>
      <dgm:spPr/>
      <dgm:t>
        <a:bodyPr/>
        <a:lstStyle/>
        <a:p>
          <a:endParaRPr lang="el-GR"/>
        </a:p>
      </dgm:t>
    </dgm:pt>
    <dgm:pt modelId="{3C6A1733-9F14-4009-9870-F3AC85B57D6A}">
      <dgm:prSet phldrT="[Κείμενο]"/>
      <dgm:spPr/>
      <dgm:t>
        <a:bodyPr/>
        <a:lstStyle/>
        <a:p>
          <a:r>
            <a:rPr lang="el-GR" dirty="0"/>
            <a:t>Οφέλη και Επιπτώσεις για τις Κοινωνικά Ευπαθείς Ομάδες</a:t>
          </a:r>
        </a:p>
      </dgm:t>
    </dgm:pt>
    <dgm:pt modelId="{B7A41381-97E7-4A89-BE8D-69DCC7764068}" type="parTrans" cxnId="{146D2873-E442-4B8E-BB04-FB7BDCAF86E7}">
      <dgm:prSet/>
      <dgm:spPr/>
      <dgm:t>
        <a:bodyPr/>
        <a:lstStyle/>
        <a:p>
          <a:endParaRPr lang="el-GR"/>
        </a:p>
      </dgm:t>
    </dgm:pt>
    <dgm:pt modelId="{790CF256-C2CE-4373-81AE-24502B855ED4}" type="sibTrans" cxnId="{146D2873-E442-4B8E-BB04-FB7BDCAF86E7}">
      <dgm:prSet/>
      <dgm:spPr/>
      <dgm:t>
        <a:bodyPr/>
        <a:lstStyle/>
        <a:p>
          <a:endParaRPr lang="el-GR"/>
        </a:p>
      </dgm:t>
    </dgm:pt>
    <dgm:pt modelId="{ECE2EC06-0C04-4A84-95C7-C3EFED4D4D1B}" type="pres">
      <dgm:prSet presAssocID="{16957259-F536-4224-8503-666594080EA4}" presName="compositeShape" presStyleCnt="0">
        <dgm:presLayoutVars>
          <dgm:chMax val="2"/>
          <dgm:dir/>
          <dgm:resizeHandles val="exact"/>
        </dgm:presLayoutVars>
      </dgm:prSet>
      <dgm:spPr/>
      <dgm:t>
        <a:bodyPr/>
        <a:lstStyle/>
        <a:p>
          <a:endParaRPr lang="el-GR"/>
        </a:p>
      </dgm:t>
    </dgm:pt>
    <dgm:pt modelId="{13C3BEE7-82DA-4942-870F-CA3BD67F9762}" type="pres">
      <dgm:prSet presAssocID="{16957259-F536-4224-8503-666594080EA4}" presName="divider" presStyleLbl="fgShp" presStyleIdx="0" presStyleCnt="1"/>
      <dgm:spPr/>
    </dgm:pt>
    <dgm:pt modelId="{437E79EC-41DB-485A-9904-86E466B9977E}" type="pres">
      <dgm:prSet presAssocID="{F35BE03A-73D0-476D-9AF8-5B8AF707A7B5}" presName="downArrow" presStyleLbl="node1" presStyleIdx="0" presStyleCnt="2"/>
      <dgm:spPr/>
    </dgm:pt>
    <dgm:pt modelId="{B48583A2-6808-4FD7-9880-042233258BCC}" type="pres">
      <dgm:prSet presAssocID="{F35BE03A-73D0-476D-9AF8-5B8AF707A7B5}" presName="downArrowText" presStyleLbl="revTx" presStyleIdx="0" presStyleCnt="2">
        <dgm:presLayoutVars>
          <dgm:bulletEnabled val="1"/>
        </dgm:presLayoutVars>
      </dgm:prSet>
      <dgm:spPr/>
      <dgm:t>
        <a:bodyPr/>
        <a:lstStyle/>
        <a:p>
          <a:endParaRPr lang="el-GR"/>
        </a:p>
      </dgm:t>
    </dgm:pt>
    <dgm:pt modelId="{66D7326A-2323-4B7B-90D3-4598BC292FF6}" type="pres">
      <dgm:prSet presAssocID="{3C6A1733-9F14-4009-9870-F3AC85B57D6A}" presName="upArrow" presStyleLbl="node1" presStyleIdx="1" presStyleCnt="2"/>
      <dgm:spPr/>
    </dgm:pt>
    <dgm:pt modelId="{391256C8-F91E-45EB-8CE6-52A07E4E92FB}" type="pres">
      <dgm:prSet presAssocID="{3C6A1733-9F14-4009-9870-F3AC85B57D6A}" presName="upArrowText" presStyleLbl="revTx" presStyleIdx="1" presStyleCnt="2">
        <dgm:presLayoutVars>
          <dgm:bulletEnabled val="1"/>
        </dgm:presLayoutVars>
      </dgm:prSet>
      <dgm:spPr/>
      <dgm:t>
        <a:bodyPr/>
        <a:lstStyle/>
        <a:p>
          <a:endParaRPr lang="el-GR"/>
        </a:p>
      </dgm:t>
    </dgm:pt>
  </dgm:ptLst>
  <dgm:cxnLst>
    <dgm:cxn modelId="{F3B6DE6D-8874-4EE6-B892-8ACE5E31978A}" type="presOf" srcId="{F35BE03A-73D0-476D-9AF8-5B8AF707A7B5}" destId="{B48583A2-6808-4FD7-9880-042233258BCC}" srcOrd="0" destOrd="0" presId="urn:microsoft.com/office/officeart/2005/8/layout/arrow3"/>
    <dgm:cxn modelId="{146D2873-E442-4B8E-BB04-FB7BDCAF86E7}" srcId="{16957259-F536-4224-8503-666594080EA4}" destId="{3C6A1733-9F14-4009-9870-F3AC85B57D6A}" srcOrd="1" destOrd="0" parTransId="{B7A41381-97E7-4A89-BE8D-69DCC7764068}" sibTransId="{790CF256-C2CE-4373-81AE-24502B855ED4}"/>
    <dgm:cxn modelId="{70536676-01A0-4870-95A8-4952A14C2FCF}" srcId="{16957259-F536-4224-8503-666594080EA4}" destId="{F35BE03A-73D0-476D-9AF8-5B8AF707A7B5}" srcOrd="0" destOrd="0" parTransId="{25D9F85A-794C-4048-AFBC-9C9C7C2755B0}" sibTransId="{588AAE1C-B408-48BF-B3F9-7D2633CEC2AD}"/>
    <dgm:cxn modelId="{775A055B-3EF4-4E9B-9CCB-BDB7EF4A3DEC}" type="presOf" srcId="{3C6A1733-9F14-4009-9870-F3AC85B57D6A}" destId="{391256C8-F91E-45EB-8CE6-52A07E4E92FB}" srcOrd="0" destOrd="0" presId="urn:microsoft.com/office/officeart/2005/8/layout/arrow3"/>
    <dgm:cxn modelId="{6C9B8D42-2AD7-45AF-A2A0-BB3E3EE41B30}" type="presOf" srcId="{16957259-F536-4224-8503-666594080EA4}" destId="{ECE2EC06-0C04-4A84-95C7-C3EFED4D4D1B}" srcOrd="0" destOrd="0" presId="urn:microsoft.com/office/officeart/2005/8/layout/arrow3"/>
    <dgm:cxn modelId="{B2DFBD04-8996-41FC-85FC-F10D955E2B69}" type="presParOf" srcId="{ECE2EC06-0C04-4A84-95C7-C3EFED4D4D1B}" destId="{13C3BEE7-82DA-4942-870F-CA3BD67F9762}" srcOrd="0" destOrd="0" presId="urn:microsoft.com/office/officeart/2005/8/layout/arrow3"/>
    <dgm:cxn modelId="{F8552910-ADEA-48D0-BB51-F2346FC75505}" type="presParOf" srcId="{ECE2EC06-0C04-4A84-95C7-C3EFED4D4D1B}" destId="{437E79EC-41DB-485A-9904-86E466B9977E}" srcOrd="1" destOrd="0" presId="urn:microsoft.com/office/officeart/2005/8/layout/arrow3"/>
    <dgm:cxn modelId="{1F2E2E8F-B50F-489B-937C-2DB98D5AB07A}" type="presParOf" srcId="{ECE2EC06-0C04-4A84-95C7-C3EFED4D4D1B}" destId="{B48583A2-6808-4FD7-9880-042233258BCC}" srcOrd="2" destOrd="0" presId="urn:microsoft.com/office/officeart/2005/8/layout/arrow3"/>
    <dgm:cxn modelId="{D5854E02-873D-4FA1-B111-DE2A8F3D2DF3}" type="presParOf" srcId="{ECE2EC06-0C04-4A84-95C7-C3EFED4D4D1B}" destId="{66D7326A-2323-4B7B-90D3-4598BC292FF6}" srcOrd="3" destOrd="0" presId="urn:microsoft.com/office/officeart/2005/8/layout/arrow3"/>
    <dgm:cxn modelId="{A0B680E1-EEA3-477D-B1F7-8252C79C2CF2}" type="presParOf" srcId="{ECE2EC06-0C04-4A84-95C7-C3EFED4D4D1B}" destId="{391256C8-F91E-45EB-8CE6-52A07E4E92FB}" srcOrd="4" destOrd="0" presId="urn:microsoft.com/office/officeart/2005/8/layout/arrow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C3BEE7-82DA-4942-870F-CA3BD67F9762}">
      <dsp:nvSpPr>
        <dsp:cNvPr id="0" name=""/>
        <dsp:cNvSpPr/>
      </dsp:nvSpPr>
      <dsp:spPr>
        <a:xfrm rot="21300000">
          <a:off x="25254" y="1794666"/>
          <a:ext cx="8179091" cy="93662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7E79EC-41DB-485A-9904-86E466B9977E}">
      <dsp:nvSpPr>
        <dsp:cNvPr id="0" name=""/>
        <dsp:cNvSpPr/>
      </dsp:nvSpPr>
      <dsp:spPr>
        <a:xfrm>
          <a:off x="987552" y="226298"/>
          <a:ext cx="2468880" cy="181038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583A2-6808-4FD7-9880-042233258BCC}">
      <dsp:nvSpPr>
        <dsp:cNvPr id="0" name=""/>
        <dsp:cNvSpPr/>
      </dsp:nvSpPr>
      <dsp:spPr>
        <a:xfrm>
          <a:off x="4361687" y="0"/>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kern="1200" dirty="0"/>
            <a:t>Επαγγελματική και ερευνητική ακεραιότητα</a:t>
          </a:r>
        </a:p>
      </dsp:txBody>
      <dsp:txXfrm>
        <a:off x="4361687" y="0"/>
        <a:ext cx="2633472" cy="1900904"/>
      </dsp:txXfrm>
    </dsp:sp>
    <dsp:sp modelId="{66D7326A-2323-4B7B-90D3-4598BC292FF6}">
      <dsp:nvSpPr>
        <dsp:cNvPr id="0" name=""/>
        <dsp:cNvSpPr/>
      </dsp:nvSpPr>
      <dsp:spPr>
        <a:xfrm>
          <a:off x="4773168" y="2489279"/>
          <a:ext cx="2468880" cy="181038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1256C8-F91E-45EB-8CE6-52A07E4E92FB}">
      <dsp:nvSpPr>
        <dsp:cNvPr id="0" name=""/>
        <dsp:cNvSpPr/>
      </dsp:nvSpPr>
      <dsp:spPr>
        <a:xfrm>
          <a:off x="1234440" y="2625058"/>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kern="1200" dirty="0"/>
            <a:t>Οφέλη και Επιπτώσεις για τις Κοινωνικά Ευπαθείς Ομάδες</a:t>
          </a:r>
        </a:p>
      </dsp:txBody>
      <dsp:txXfrm>
        <a:off x="1234440" y="2625058"/>
        <a:ext cx="2633472" cy="1900904"/>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5DEBF46-B74C-4AFC-A6E4-3BDF4BE6E57D}" type="datetimeFigureOut">
              <a:rPr lang="el-GR" smtClean="0"/>
              <a:pPr/>
              <a:t>22/1/2020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D77F2C-3ADC-4AEE-BF9A-E4238AA9E8F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77000" r="1000" b="85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DEBF46-B74C-4AFC-A6E4-3BDF4BE6E57D}" type="datetimeFigureOut">
              <a:rPr lang="el-GR" smtClean="0"/>
              <a:pPr/>
              <a:t>22/1/2020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77F2C-3ADC-4AEE-BF9A-E4238AA9E8F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wma.net/policies-post/wma-declaration-of-helsinki-ethical-principles-for-medical-research-involving-human-subjec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ifla.org/files/assets/hq/publications/professional-report/120.pdf" TargetMode="External"/><Relationship Id="rId2" Type="http://schemas.openxmlformats.org/officeDocument/2006/relationships/hyperlink" Target="https://www.crin.org/en/library/publications/crc-guidelineschild-participation-crc-reporting" TargetMode="External"/><Relationship Id="rId1" Type="http://schemas.openxmlformats.org/officeDocument/2006/relationships/slideLayout" Target="../slideLayouts/slideLayout2.xml"/><Relationship Id="rId5" Type="http://schemas.openxmlformats.org/officeDocument/2006/relationships/hyperlink" Target="https://fitamalta.eu/" TargetMode="External"/><Relationship Id="rId4" Type="http://schemas.openxmlformats.org/officeDocument/2006/relationships/hyperlink" Target="https://www.england.nhs.uk/wp-content/uploads/2018/06/LearningDisabilityAccessCommsGuidance.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847851"/>
            <a:ext cx="7772400" cy="1752599"/>
          </a:xfrm>
        </p:spPr>
        <p:txBody>
          <a:bodyPr>
            <a:normAutofit fontScale="90000"/>
          </a:bodyPr>
          <a:lstStyle/>
          <a:p>
            <a:r>
              <a:rPr lang="el-GR" b="1" dirty="0">
                <a:effectLst>
                  <a:outerShdw blurRad="38100" dist="38100" dir="2700000" algn="tl">
                    <a:srgbClr val="000000">
                      <a:alpha val="43137"/>
                    </a:srgbClr>
                  </a:outerShdw>
                </a:effectLst>
              </a:rPr>
              <a:t>Η έρευνα στις Κοινωνικά Ευπαθείς Ομάδες: Όσα πρέπει να γνωρίζει    ο Ερευνητής</a:t>
            </a:r>
          </a:p>
        </p:txBody>
      </p:sp>
      <p:sp>
        <p:nvSpPr>
          <p:cNvPr id="3" name="2 - Υπότιτλος"/>
          <p:cNvSpPr>
            <a:spLocks noGrp="1"/>
          </p:cNvSpPr>
          <p:nvPr>
            <p:ph type="subTitle" idx="1"/>
          </p:nvPr>
        </p:nvSpPr>
        <p:spPr/>
        <p:txBody>
          <a:bodyPr/>
          <a:lstStyle/>
          <a:p>
            <a:r>
              <a:rPr lang="el-GR" dirty="0"/>
              <a:t>Λ. </a:t>
            </a:r>
            <a:r>
              <a:rPr lang="el-GR" dirty="0" err="1"/>
              <a:t>Καρτασίδου</a:t>
            </a:r>
            <a:r>
              <a:rPr lang="el-GR" dirty="0"/>
              <a:t> &amp; </a:t>
            </a:r>
          </a:p>
          <a:p>
            <a:r>
              <a:rPr lang="el-GR" dirty="0"/>
              <a:t>Δ. Παπακωνσταντίνου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D6D55F71-E222-4E0F-AF4C-A48E3440BFAE}"/>
              </a:ext>
            </a:extLst>
          </p:cNvPr>
          <p:cNvSpPr>
            <a:spLocks noGrp="1"/>
          </p:cNvSpPr>
          <p:nvPr>
            <p:ph idx="1"/>
          </p:nvPr>
        </p:nvSpPr>
        <p:spPr>
          <a:xfrm>
            <a:off x="457200" y="1124744"/>
            <a:ext cx="8229600" cy="5400600"/>
          </a:xfrm>
        </p:spPr>
        <p:txBody>
          <a:bodyPr>
            <a:noAutofit/>
          </a:bodyPr>
          <a:lstStyle/>
          <a:p>
            <a:pPr marL="514350" indent="-514350" algn="just">
              <a:buAutoNum type="arabicPeriod"/>
            </a:pPr>
            <a:r>
              <a:rPr lang="el-GR" b="1" dirty="0"/>
              <a:t>Η Ευρωπαϊκή Οδηγία 2001/20/ΕΚ </a:t>
            </a:r>
            <a:r>
              <a:rPr lang="el-GR" dirty="0"/>
              <a:t>για την </a:t>
            </a:r>
            <a:r>
              <a:rPr lang="el-GR" dirty="0" err="1"/>
              <a:t>πρσέγγιση</a:t>
            </a:r>
            <a:r>
              <a:rPr lang="el-GR" dirty="0"/>
              <a:t> των νομοθετικών, κανονιστικών και διοικητικών διατάξεων των κρατών μελών </a:t>
            </a:r>
            <a:r>
              <a:rPr lang="el-GR" b="1" dirty="0"/>
              <a:t>όσον αφορά στην εφαρμογή ορθής κλινικής πρακτικής κατά τις κλινικές δοκιμές φαρμάκων </a:t>
            </a:r>
            <a:r>
              <a:rPr lang="el-GR" b="1" dirty="0" err="1"/>
              <a:t>προοριζομένων</a:t>
            </a:r>
            <a:r>
              <a:rPr lang="el-GR" b="1" dirty="0"/>
              <a:t> για τον </a:t>
            </a:r>
            <a:r>
              <a:rPr lang="el-GR" dirty="0"/>
              <a:t>άνθρωπο, όπως τροποποιήθηκε από τους Κανονισμούς 1901/2006 και 596/2009 του Ευρωπαϊκού Κοινοβουλίου και του Συμβουλίου.</a:t>
            </a:r>
          </a:p>
          <a:p>
            <a:pPr marL="0" indent="0" algn="just">
              <a:buNone/>
            </a:pPr>
            <a:endParaRPr lang="el-GR" b="1" dirty="0"/>
          </a:p>
        </p:txBody>
      </p:sp>
    </p:spTree>
    <p:extLst>
      <p:ext uri="{BB962C8B-B14F-4D97-AF65-F5344CB8AC3E}">
        <p14:creationId xmlns="" xmlns:p14="http://schemas.microsoft.com/office/powerpoint/2010/main" val="598719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340768"/>
            <a:ext cx="8229600" cy="5246043"/>
          </a:xfrm>
        </p:spPr>
        <p:txBody>
          <a:bodyPr/>
          <a:lstStyle/>
          <a:p>
            <a:pPr marL="0" indent="0">
              <a:buNone/>
            </a:pPr>
            <a:r>
              <a:rPr lang="el-GR" dirty="0"/>
              <a:t>Σχετικά άρθρα</a:t>
            </a:r>
          </a:p>
          <a:p>
            <a:pPr algn="just"/>
            <a:r>
              <a:rPr lang="el-GR" dirty="0"/>
              <a:t>Άρθρο 3 Προστασία συμμετεχόντων</a:t>
            </a:r>
          </a:p>
          <a:p>
            <a:pPr algn="just"/>
            <a:r>
              <a:rPr lang="el-GR" dirty="0"/>
              <a:t>Άρθρο 4 Κλινικές δοκιμές επί ανηλίκων</a:t>
            </a:r>
          </a:p>
          <a:p>
            <a:pPr algn="just"/>
            <a:r>
              <a:rPr lang="el-GR" dirty="0"/>
              <a:t>Άρθρο 5 Κλινικές δοκιμές επί ανίκανων ενηλίκων αδυνατούντων να δώσουν εν </a:t>
            </a:r>
            <a:r>
              <a:rPr lang="el-GR" dirty="0" err="1"/>
              <a:t>επιγνώσει</a:t>
            </a:r>
            <a:r>
              <a:rPr lang="el-GR" dirty="0"/>
              <a:t> νομότυπη συναίνεση</a:t>
            </a:r>
          </a:p>
          <a:p>
            <a:pPr algn="just"/>
            <a:r>
              <a:rPr lang="el-GR" dirty="0"/>
              <a:t>Άρθρο 6 Επιτροπή δεοντολογίας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AD6384A3-385C-4E36-9AB0-510F562B0605}"/>
              </a:ext>
            </a:extLst>
          </p:cNvPr>
          <p:cNvSpPr>
            <a:spLocks noGrp="1"/>
          </p:cNvSpPr>
          <p:nvPr>
            <p:ph idx="1"/>
          </p:nvPr>
        </p:nvSpPr>
        <p:spPr>
          <a:xfrm>
            <a:off x="457200" y="1196752"/>
            <a:ext cx="8229600" cy="4929411"/>
          </a:xfrm>
        </p:spPr>
        <p:txBody>
          <a:bodyPr>
            <a:normAutofit/>
          </a:bodyPr>
          <a:lstStyle/>
          <a:p>
            <a:pPr marL="514350" indent="-514350" algn="just">
              <a:buFont typeface="+mj-lt"/>
              <a:buAutoNum type="arabicPeriod" startAt="2"/>
            </a:pPr>
            <a:r>
              <a:rPr lang="el-GR" b="1" dirty="0"/>
              <a:t>Η Σύμβαση του Συμβουλίου της Ευρώπης </a:t>
            </a:r>
            <a:r>
              <a:rPr lang="el-GR" dirty="0"/>
              <a:t>για την προστασία των ανθρωπίνων δικαιωμάτων και της αξιοπρέπειας του ατόμου σε σχέση με τις εφαρμογές της βιολογίας και της ιατρικής- </a:t>
            </a:r>
            <a:r>
              <a:rPr lang="el-GR" b="1" dirty="0"/>
              <a:t>Σύμβαση για τα Ανθρώπινα Δικαιώματα και τη </a:t>
            </a:r>
            <a:r>
              <a:rPr lang="el-GR" b="1" dirty="0" err="1"/>
              <a:t>Βιοϊατρική</a:t>
            </a:r>
            <a:r>
              <a:rPr lang="el-GR" b="1" dirty="0"/>
              <a:t>, </a:t>
            </a:r>
            <a:r>
              <a:rPr lang="el-GR" b="1" dirty="0" err="1"/>
              <a:t>κυρωθείσα</a:t>
            </a:r>
            <a:r>
              <a:rPr lang="el-GR" b="1" dirty="0"/>
              <a:t> με το Ν. 2619/1998 (ΦΕΚ Α’ 132).</a:t>
            </a:r>
          </a:p>
          <a:p>
            <a:pPr marL="514350" indent="-514350" algn="just">
              <a:buAutoNum type="arabicPeriod" startAt="2"/>
            </a:pPr>
            <a:endParaRPr lang="el-GR" b="1" dirty="0"/>
          </a:p>
          <a:p>
            <a:pPr marL="0" indent="0">
              <a:buNone/>
            </a:pPr>
            <a:endParaRPr lang="el-GR" dirty="0"/>
          </a:p>
        </p:txBody>
      </p:sp>
    </p:spTree>
    <p:extLst>
      <p:ext uri="{BB962C8B-B14F-4D97-AF65-F5344CB8AC3E}">
        <p14:creationId xmlns="" xmlns:p14="http://schemas.microsoft.com/office/powerpoint/2010/main" val="1522111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196752"/>
            <a:ext cx="8229600" cy="5112568"/>
          </a:xfrm>
        </p:spPr>
        <p:txBody>
          <a:bodyPr>
            <a:normAutofit/>
          </a:bodyPr>
          <a:lstStyle/>
          <a:p>
            <a:pPr marL="0" indent="0">
              <a:buNone/>
            </a:pPr>
            <a:endParaRPr lang="el-GR" dirty="0"/>
          </a:p>
          <a:p>
            <a:pPr marL="0" indent="0">
              <a:buNone/>
            </a:pPr>
            <a:r>
              <a:rPr lang="el-GR" dirty="0"/>
              <a:t>Σχετικά Κεφάλαια</a:t>
            </a:r>
          </a:p>
          <a:p>
            <a:r>
              <a:rPr lang="el-GR" dirty="0"/>
              <a:t>Κεφάλαιο ΙΙ Συναίνεση</a:t>
            </a:r>
          </a:p>
          <a:p>
            <a:r>
              <a:rPr lang="el-GR" dirty="0"/>
              <a:t>Κεφάλαιο ΙΙΙ Προσωπική ζωή και δικαίωμα στην ενημέρωση</a:t>
            </a:r>
          </a:p>
          <a:p>
            <a:r>
              <a:rPr lang="el-GR" dirty="0"/>
              <a:t>Κεφάλαιο </a:t>
            </a:r>
            <a:r>
              <a:rPr lang="en-US" dirty="0"/>
              <a:t>V </a:t>
            </a:r>
            <a:r>
              <a:rPr lang="el-GR" dirty="0"/>
              <a:t>Επιστημονική έρευνα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AD6384A3-385C-4E36-9AB0-510F562B0605}"/>
              </a:ext>
            </a:extLst>
          </p:cNvPr>
          <p:cNvSpPr>
            <a:spLocks noGrp="1"/>
          </p:cNvSpPr>
          <p:nvPr>
            <p:ph idx="1"/>
          </p:nvPr>
        </p:nvSpPr>
        <p:spPr>
          <a:xfrm>
            <a:off x="457200" y="1052736"/>
            <a:ext cx="8229600" cy="5805264"/>
          </a:xfrm>
        </p:spPr>
        <p:txBody>
          <a:bodyPr>
            <a:normAutofit fontScale="92500" lnSpcReduction="10000"/>
          </a:bodyPr>
          <a:lstStyle/>
          <a:p>
            <a:pPr marL="514350" indent="-514350" algn="just">
              <a:buFont typeface="+mj-lt"/>
              <a:buAutoNum type="arabicPeriod" startAt="3"/>
            </a:pPr>
            <a:r>
              <a:rPr lang="el-GR" b="1" dirty="0"/>
              <a:t>Η Διακήρυξη του Ελσίνκι (</a:t>
            </a:r>
            <a:r>
              <a:rPr lang="en-US" b="1" dirty="0"/>
              <a:t>WMA DECLARATION OF HELSINKI </a:t>
            </a:r>
            <a:r>
              <a:rPr lang="el-GR" b="1" dirty="0"/>
              <a:t>- </a:t>
            </a:r>
            <a:r>
              <a:rPr lang="en-US" b="1" dirty="0"/>
              <a:t>ETHICAL PRINCIPLES FOR MEDICAL RESEARCH INVOLVING HUMAN SUBJECTS</a:t>
            </a:r>
            <a:r>
              <a:rPr lang="el-GR" b="1" dirty="0"/>
              <a:t>), </a:t>
            </a:r>
            <a:r>
              <a:rPr lang="el-GR" dirty="0"/>
              <a:t>η οποία υιοθετήθηκε για πρώτη φορά το 1964 και ακολούθως τροποποιήθηκε </a:t>
            </a:r>
            <a:r>
              <a:rPr lang="el-GR" dirty="0" err="1"/>
              <a:t>πολλάκις</a:t>
            </a:r>
            <a:r>
              <a:rPr lang="el-GR" dirty="0"/>
              <a:t> με την πλέον πρόσφατη τροποποίηση το 2013</a:t>
            </a:r>
          </a:p>
          <a:p>
            <a:pPr marL="0" indent="0">
              <a:spcBef>
                <a:spcPts val="0"/>
              </a:spcBef>
              <a:buNone/>
            </a:pPr>
            <a:endParaRPr lang="el-GR" dirty="0"/>
          </a:p>
          <a:p>
            <a:pPr marL="0" indent="0">
              <a:buNone/>
            </a:pPr>
            <a:r>
              <a:rPr lang="el-GR" dirty="0"/>
              <a:t>Σχετικός Σύνδεσμος</a:t>
            </a:r>
            <a:endParaRPr lang="el-GR" dirty="0">
              <a:hlinkClick r:id="rId2">
                <a:extLst>
                  <a:ext uri="{A12FA001-AC4F-418D-AE19-62706E023703}">
                    <ahyp:hlinkClr xmlns="" xmlns:ahyp="http://schemas.microsoft.com/office/drawing/2018/hyperlinkcolor" val="tx"/>
                  </a:ext>
                </a:extLst>
              </a:hlinkClick>
            </a:endParaRPr>
          </a:p>
          <a:p>
            <a:r>
              <a:rPr lang="el-GR" dirty="0">
                <a:hlinkClick r:id="rId2">
                  <a:extLst>
                    <a:ext uri="{A12FA001-AC4F-418D-AE19-62706E023703}">
                      <ahyp:hlinkClr xmlns="" xmlns:ahyp="http://schemas.microsoft.com/office/drawing/2018/hyperlinkcolor" val="tx"/>
                    </a:ext>
                  </a:extLst>
                </a:hlinkClick>
              </a:rPr>
              <a:t>https://www.wma.net/policies-post/wma-declaration-of-helsinki-ethical-principles-for-medical-research-involving-human-subjects/</a:t>
            </a:r>
            <a:endParaRPr lang="el-GR" dirty="0"/>
          </a:p>
          <a:p>
            <a:pPr marL="0" indent="0" algn="just">
              <a:buNone/>
            </a:pPr>
            <a:r>
              <a:rPr lang="el-GR" b="1" dirty="0"/>
              <a:t> </a:t>
            </a:r>
            <a:endParaRPr lang="el-GR" dirty="0"/>
          </a:p>
        </p:txBody>
      </p:sp>
    </p:spTree>
    <p:extLst>
      <p:ext uri="{BB962C8B-B14F-4D97-AF65-F5344CB8AC3E}">
        <p14:creationId xmlns="" xmlns:p14="http://schemas.microsoft.com/office/powerpoint/2010/main" val="1766056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980728"/>
            <a:ext cx="8229600" cy="1008112"/>
          </a:xfrm>
        </p:spPr>
        <p:txBody>
          <a:bodyPr>
            <a:noAutofit/>
          </a:bodyPr>
          <a:lstStyle/>
          <a:p>
            <a:r>
              <a:rPr lang="el-GR" sz="3600" b="1" dirty="0"/>
              <a:t>Συνηθισμένα Ζητήματα </a:t>
            </a:r>
            <a:br>
              <a:rPr lang="el-GR" sz="3600" b="1" dirty="0"/>
            </a:br>
            <a:r>
              <a:rPr lang="el-GR" sz="3600" b="1" dirty="0"/>
              <a:t>Ηθικής Δεοντολογίας</a:t>
            </a:r>
          </a:p>
        </p:txBody>
      </p:sp>
      <p:sp>
        <p:nvSpPr>
          <p:cNvPr id="3" name="2 - Θέση περιεχομένου"/>
          <p:cNvSpPr>
            <a:spLocks noGrp="1"/>
          </p:cNvSpPr>
          <p:nvPr>
            <p:ph idx="1"/>
          </p:nvPr>
        </p:nvSpPr>
        <p:spPr>
          <a:xfrm>
            <a:off x="457200" y="2132856"/>
            <a:ext cx="8229600" cy="4464496"/>
          </a:xfrm>
        </p:spPr>
        <p:txBody>
          <a:bodyPr>
            <a:normAutofit/>
          </a:bodyPr>
          <a:lstStyle/>
          <a:p>
            <a:endParaRPr lang="el-GR" dirty="0"/>
          </a:p>
          <a:p>
            <a:r>
              <a:rPr lang="el-GR" dirty="0"/>
              <a:t>Συνειδητή συγκατάθεση</a:t>
            </a:r>
          </a:p>
          <a:p>
            <a:r>
              <a:rPr lang="el-GR" dirty="0"/>
              <a:t>Προστασία προσωπικών δεδομένων</a:t>
            </a:r>
          </a:p>
          <a:p>
            <a:r>
              <a:rPr lang="el-GR" dirty="0"/>
              <a:t>Κλινικές δοκιμές</a:t>
            </a:r>
          </a:p>
          <a:p>
            <a:r>
              <a:rPr lang="el-GR" dirty="0"/>
              <a:t>Προστασία των προσώπων κατά τη διεξαγωγή επιστημονικών ερευνών</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722313" y="980729"/>
            <a:ext cx="7772400" cy="2448272"/>
          </a:xfrm>
        </p:spPr>
        <p:txBody>
          <a:bodyPr>
            <a:normAutofit/>
          </a:bodyPr>
          <a:lstStyle/>
          <a:p>
            <a:pPr algn="ctr"/>
            <a:r>
              <a:rPr lang="el-GR" sz="3600" b="1" dirty="0">
                <a:solidFill>
                  <a:schemeClr val="tx1"/>
                </a:solidFill>
              </a:rPr>
              <a:t>ΒΑΣΙΚΟΙ ΚΑΝΟΝΕΣ ΓΙΑ ΤΗ ΔΙΕΞΑΓΩΓΗ ΕΡΕΥΝΑΣ ΣΥΜΦΩΝΑ ΜΕ ΤΟΥΣ ΚΑΝΟΝΕΣ ΤΗΣ ΗΘΙΚΗΣ ΔΕΟΝΤΟΛΟΓΙΑΣ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55B7A440-1B98-4DB4-A60F-9097422742E9}"/>
              </a:ext>
            </a:extLst>
          </p:cNvPr>
          <p:cNvSpPr>
            <a:spLocks noGrp="1"/>
          </p:cNvSpPr>
          <p:nvPr>
            <p:ph idx="1"/>
          </p:nvPr>
        </p:nvSpPr>
        <p:spPr>
          <a:xfrm>
            <a:off x="457200" y="1052736"/>
            <a:ext cx="8229600" cy="5328592"/>
          </a:xfrm>
        </p:spPr>
        <p:txBody>
          <a:bodyPr>
            <a:normAutofit lnSpcReduction="10000"/>
          </a:bodyPr>
          <a:lstStyle/>
          <a:p>
            <a:pPr algn="just">
              <a:buFontTx/>
              <a:buChar char="-"/>
            </a:pPr>
            <a:r>
              <a:rPr lang="el-GR" b="1" dirty="0"/>
              <a:t>Οι κίνδυνοι</a:t>
            </a:r>
            <a:r>
              <a:rPr lang="el-GR" dirty="0"/>
              <a:t> στους οποίους ενδεχομένως θα εκτεθεί το υποκείμενο της έρευνας </a:t>
            </a:r>
            <a:r>
              <a:rPr lang="el-GR" b="1" dirty="0"/>
              <a:t>δεν πρέπει να είναι δυσανάλογοι προς τα πιθανά οφέλη της έρευνας.</a:t>
            </a:r>
          </a:p>
          <a:p>
            <a:pPr marL="0" indent="0" algn="just">
              <a:lnSpc>
                <a:spcPct val="110000"/>
              </a:lnSpc>
              <a:buNone/>
            </a:pPr>
            <a:endParaRPr lang="el-GR" dirty="0"/>
          </a:p>
          <a:p>
            <a:pPr algn="just">
              <a:buFontTx/>
              <a:buChar char="-"/>
            </a:pPr>
            <a:r>
              <a:rPr lang="el-GR" b="1" dirty="0"/>
              <a:t>Η έρευνα θα πρέπει να έχει εγκριθεί από το αρμόδιο σώμα </a:t>
            </a:r>
            <a:r>
              <a:rPr lang="el-GR" dirty="0"/>
              <a:t>μετά από αξιολόγηση της επιστημονικής τους αξίας, της εκτίμησης της σημασίας του ερευνητικού σκοπού και της τήρησης της ηθικής δεοντολογίας στο πλαίσιό της. </a:t>
            </a:r>
          </a:p>
        </p:txBody>
      </p:sp>
    </p:spTree>
    <p:extLst>
      <p:ext uri="{BB962C8B-B14F-4D97-AF65-F5344CB8AC3E}">
        <p14:creationId xmlns="" xmlns:p14="http://schemas.microsoft.com/office/powerpoint/2010/main" val="699762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55B7A440-1B98-4DB4-A60F-9097422742E9}"/>
              </a:ext>
            </a:extLst>
          </p:cNvPr>
          <p:cNvSpPr>
            <a:spLocks noGrp="1"/>
          </p:cNvSpPr>
          <p:nvPr>
            <p:ph idx="1"/>
          </p:nvPr>
        </p:nvSpPr>
        <p:spPr>
          <a:xfrm>
            <a:off x="457200" y="980728"/>
            <a:ext cx="8229600" cy="5877272"/>
          </a:xfrm>
        </p:spPr>
        <p:txBody>
          <a:bodyPr>
            <a:normAutofit lnSpcReduction="10000"/>
          </a:bodyPr>
          <a:lstStyle/>
          <a:p>
            <a:pPr algn="just">
              <a:lnSpc>
                <a:spcPct val="90000"/>
              </a:lnSpc>
              <a:buFontTx/>
              <a:buChar char="-"/>
            </a:pPr>
            <a:r>
              <a:rPr lang="el-GR" b="1" dirty="0"/>
              <a:t>Το υποκείμενο της έρευνας πρέπει να έχει ενημερωθεί:</a:t>
            </a:r>
          </a:p>
          <a:p>
            <a:pPr algn="just">
              <a:lnSpc>
                <a:spcPct val="90000"/>
              </a:lnSpc>
              <a:buFont typeface="Wingdings" panose="05000000000000000000" pitchFamily="2" charset="2"/>
              <a:buChar char="ü"/>
            </a:pPr>
            <a:r>
              <a:rPr lang="el-GR" dirty="0"/>
              <a:t>για τα δικαιώματα που του παρέχει ο νόμος ως προς τη συμμετοχή του στην ερευνητική διαδικασία (όπως το ότι συμμετέχει μόνο εφόσον το επιθυμεί και δύναται να αρνηθεί), </a:t>
            </a:r>
          </a:p>
          <a:p>
            <a:pPr algn="just">
              <a:lnSpc>
                <a:spcPct val="90000"/>
              </a:lnSpc>
              <a:buFont typeface="Wingdings" panose="05000000000000000000" pitchFamily="2" charset="2"/>
              <a:buChar char="ü"/>
            </a:pPr>
            <a:r>
              <a:rPr lang="el-GR" dirty="0"/>
              <a:t>το σκοπό της έρευνας, τις ερευνητικές μεθόδους, τη χρηματοδότηση, τη θέση (το ίδρυμα) του ερευνητή και οποιαδήποτε άλλη πληροφορία σχετική με την έρευνα. </a:t>
            </a:r>
          </a:p>
          <a:p>
            <a:pPr algn="just">
              <a:lnSpc>
                <a:spcPct val="90000"/>
              </a:lnSpc>
              <a:buFont typeface="Wingdings" panose="05000000000000000000" pitchFamily="2" charset="2"/>
              <a:buChar char="ü"/>
            </a:pPr>
            <a:r>
              <a:rPr lang="el-GR" dirty="0"/>
              <a:t>Πρέπει επίσης να δοθεί η δυνατότητα ενημέρωσης του υποκειμένου, εφόσον το επιθυμεί, για τα τελικά αποτελέσματα της έρευνας.</a:t>
            </a:r>
          </a:p>
        </p:txBody>
      </p:sp>
    </p:spTree>
    <p:extLst>
      <p:ext uri="{BB962C8B-B14F-4D97-AF65-F5344CB8AC3E}">
        <p14:creationId xmlns="" xmlns:p14="http://schemas.microsoft.com/office/powerpoint/2010/main" val="943297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55B7A440-1B98-4DB4-A60F-9097422742E9}"/>
              </a:ext>
            </a:extLst>
          </p:cNvPr>
          <p:cNvSpPr>
            <a:spLocks noGrp="1"/>
          </p:cNvSpPr>
          <p:nvPr>
            <p:ph idx="1"/>
          </p:nvPr>
        </p:nvSpPr>
        <p:spPr>
          <a:xfrm>
            <a:off x="457200" y="908720"/>
            <a:ext cx="8229600" cy="5949280"/>
          </a:xfrm>
        </p:spPr>
        <p:txBody>
          <a:bodyPr>
            <a:normAutofit/>
          </a:bodyPr>
          <a:lstStyle/>
          <a:p>
            <a:pPr marL="0" indent="0" algn="just">
              <a:lnSpc>
                <a:spcPct val="90000"/>
              </a:lnSpc>
              <a:buNone/>
            </a:pPr>
            <a:endParaRPr lang="el-GR" dirty="0"/>
          </a:p>
          <a:p>
            <a:pPr algn="just">
              <a:lnSpc>
                <a:spcPct val="90000"/>
              </a:lnSpc>
              <a:buFontTx/>
              <a:buChar char="-"/>
            </a:pPr>
            <a:r>
              <a:rPr lang="el-GR" b="1" dirty="0"/>
              <a:t>Το υποκείμενο πρέπει να έχει δώσει ρητή συναίνεση (κατά προτίμηση γραπτή)</a:t>
            </a:r>
            <a:r>
              <a:rPr lang="el-GR" dirty="0"/>
              <a:t>, παρεχόμενη με ελεύθερη βούληση και κατόπιν της σχετικής ενημέρωσής του, η οποία συναίνεση ανακαλείται οποτεδήποτε. </a:t>
            </a:r>
          </a:p>
        </p:txBody>
      </p:sp>
    </p:spTree>
    <p:extLst>
      <p:ext uri="{BB962C8B-B14F-4D97-AF65-F5344CB8AC3E}">
        <p14:creationId xmlns="" xmlns:p14="http://schemas.microsoft.com/office/powerpoint/2010/main" val="233479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BB82AC37-B08A-4EC1-869E-12238CB58292}"/>
              </a:ext>
            </a:extLst>
          </p:cNvPr>
          <p:cNvSpPr>
            <a:spLocks noGrp="1"/>
          </p:cNvSpPr>
          <p:nvPr>
            <p:ph idx="1"/>
          </p:nvPr>
        </p:nvSpPr>
        <p:spPr>
          <a:xfrm>
            <a:off x="457200" y="1268760"/>
            <a:ext cx="8229600" cy="4857403"/>
          </a:xfrm>
        </p:spPr>
        <p:txBody>
          <a:bodyPr/>
          <a:lstStyle/>
          <a:p>
            <a:pPr marL="0" indent="0">
              <a:buNone/>
            </a:pPr>
            <a:endParaRPr lang="el-GR" dirty="0"/>
          </a:p>
          <a:p>
            <a:pPr marL="0" indent="0">
              <a:buNone/>
            </a:pPr>
            <a:endParaRPr lang="el-GR" dirty="0"/>
          </a:p>
          <a:p>
            <a:pPr marL="0" indent="0" algn="ctr">
              <a:buNone/>
            </a:pPr>
            <a:r>
              <a:rPr lang="el-GR" sz="3600" b="1" dirty="0"/>
              <a:t>ΟΡΙΟΘΕΤΗΣΗ </a:t>
            </a:r>
            <a:endParaRPr lang="el-GR" sz="3600" b="1" dirty="0" smtClean="0"/>
          </a:p>
          <a:p>
            <a:pPr marL="0" indent="0" algn="ctr">
              <a:buNone/>
            </a:pPr>
            <a:r>
              <a:rPr lang="el-GR" sz="3600" b="1" dirty="0" smtClean="0"/>
              <a:t>ΤΩΝ </a:t>
            </a:r>
            <a:r>
              <a:rPr lang="el-GR" sz="3600" b="1" dirty="0"/>
              <a:t>ΕΥΠΑΘΩΝ ΚΟΙΝΩΝΙΚΑ ΟΜΑΔΩΝ</a:t>
            </a:r>
          </a:p>
        </p:txBody>
      </p:sp>
    </p:spTree>
    <p:extLst>
      <p:ext uri="{BB962C8B-B14F-4D97-AF65-F5344CB8AC3E}">
        <p14:creationId xmlns="" xmlns:p14="http://schemas.microsoft.com/office/powerpoint/2010/main" val="2601620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897A58AD-955A-48B1-8C21-53EAE2A005EE}"/>
              </a:ext>
            </a:extLst>
          </p:cNvPr>
          <p:cNvSpPr>
            <a:spLocks noGrp="1"/>
          </p:cNvSpPr>
          <p:nvPr>
            <p:ph idx="1"/>
          </p:nvPr>
        </p:nvSpPr>
        <p:spPr>
          <a:xfrm>
            <a:off x="457200" y="1196752"/>
            <a:ext cx="8229600" cy="4929411"/>
          </a:xfrm>
        </p:spPr>
        <p:txBody>
          <a:bodyPr/>
          <a:lstStyle/>
          <a:p>
            <a:pPr marL="0" indent="0" algn="just">
              <a:buNone/>
            </a:pPr>
            <a:r>
              <a:rPr lang="el-GR" dirty="0"/>
              <a:t>Σημειώνεται, ότι στο ζήτημα της συναίνεσης δίδεται ιδιαίτερη έμφαση στο πλαίσιο της ηθικής δεοντολογίας. </a:t>
            </a:r>
          </a:p>
          <a:p>
            <a:pPr marL="0" indent="0" algn="just">
              <a:buNone/>
            </a:pPr>
            <a:endParaRPr lang="el-GR" dirty="0"/>
          </a:p>
          <a:p>
            <a:pPr marL="0" indent="0" algn="just">
              <a:buNone/>
            </a:pPr>
            <a:r>
              <a:rPr lang="el-GR" dirty="0"/>
              <a:t>Ειδικότερες ρυθμίσεις προβλέπονται για τα πρόσωπα που αδυνατούν να συγκατατεθούν στη διενέργεια έρευνας. Συγκεκριμένα:</a:t>
            </a:r>
          </a:p>
        </p:txBody>
      </p:sp>
    </p:spTree>
    <p:extLst>
      <p:ext uri="{BB962C8B-B14F-4D97-AF65-F5344CB8AC3E}">
        <p14:creationId xmlns="" xmlns:p14="http://schemas.microsoft.com/office/powerpoint/2010/main" val="4038962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897A58AD-955A-48B1-8C21-53EAE2A005EE}"/>
              </a:ext>
            </a:extLst>
          </p:cNvPr>
          <p:cNvSpPr>
            <a:spLocks noGrp="1"/>
          </p:cNvSpPr>
          <p:nvPr>
            <p:ph idx="1"/>
          </p:nvPr>
        </p:nvSpPr>
        <p:spPr>
          <a:xfrm>
            <a:off x="457200" y="1052736"/>
            <a:ext cx="8229600" cy="5400600"/>
          </a:xfrm>
        </p:spPr>
        <p:txBody>
          <a:bodyPr>
            <a:noAutofit/>
          </a:bodyPr>
          <a:lstStyle/>
          <a:p>
            <a:pPr marL="0" indent="0" algn="just">
              <a:buNone/>
            </a:pPr>
            <a:r>
              <a:rPr lang="el-GR" b="1" dirty="0"/>
              <a:t>Η έρευνα επιτρέπεται στα πρόσωπα που αδυνατούν να συγκατατεθούν στη διενέργεια έρευνας, όπως οι ανήλικοι ή άτομα με συγκεκριμένες μορφές αναπηρίας</a:t>
            </a:r>
            <a:r>
              <a:rPr lang="el-GR" dirty="0"/>
              <a:t>, εφόσον:</a:t>
            </a:r>
          </a:p>
          <a:p>
            <a:pPr marL="0" indent="0" algn="just">
              <a:buNone/>
            </a:pPr>
            <a:endParaRPr lang="el-GR" dirty="0"/>
          </a:p>
          <a:p>
            <a:pPr algn="just">
              <a:buFont typeface="Wingdings" panose="05000000000000000000" pitchFamily="2" charset="2"/>
              <a:buChar char="Ø"/>
            </a:pPr>
            <a:r>
              <a:rPr lang="el-GR" dirty="0"/>
              <a:t>Πληρούνται όλοι οι προηγούμενοι αναφερόμενοι κανόνες.</a:t>
            </a:r>
          </a:p>
        </p:txBody>
      </p:sp>
    </p:spTree>
    <p:extLst>
      <p:ext uri="{BB962C8B-B14F-4D97-AF65-F5344CB8AC3E}">
        <p14:creationId xmlns="" xmlns:p14="http://schemas.microsoft.com/office/powerpoint/2010/main" val="166257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897A58AD-955A-48B1-8C21-53EAE2A005EE}"/>
              </a:ext>
            </a:extLst>
          </p:cNvPr>
          <p:cNvSpPr>
            <a:spLocks noGrp="1"/>
          </p:cNvSpPr>
          <p:nvPr>
            <p:ph idx="1"/>
          </p:nvPr>
        </p:nvSpPr>
        <p:spPr>
          <a:xfrm>
            <a:off x="457200" y="1052736"/>
            <a:ext cx="8229600" cy="5400600"/>
          </a:xfrm>
        </p:spPr>
        <p:txBody>
          <a:bodyPr>
            <a:noAutofit/>
          </a:bodyPr>
          <a:lstStyle/>
          <a:p>
            <a:pPr algn="just">
              <a:buFont typeface="Wingdings" panose="05000000000000000000" pitchFamily="2" charset="2"/>
              <a:buChar char="Ø"/>
            </a:pPr>
            <a:r>
              <a:rPr lang="el-GR" dirty="0"/>
              <a:t>Τα προσδοκώμενα ερευνητικά αποτελέσματα έχουν τη δυνατότητα να παραγάγουν άμεσο και πραγματικό όφελος για την υγεία του. </a:t>
            </a:r>
          </a:p>
          <a:p>
            <a:pPr algn="just">
              <a:buFont typeface="Wingdings" panose="05000000000000000000" pitchFamily="2" charset="2"/>
              <a:buChar char="Ø"/>
            </a:pPr>
            <a:endParaRPr lang="el-GR" dirty="0"/>
          </a:p>
          <a:p>
            <a:pPr algn="just">
              <a:buFont typeface="Wingdings" panose="05000000000000000000" pitchFamily="2" charset="2"/>
              <a:buChar char="Ø"/>
            </a:pPr>
            <a:r>
              <a:rPr lang="el-GR" dirty="0"/>
              <a:t>Δεν είναι εφικτή η έρευνα συγκρίσιμης αποτελεσματικότητας σε άτομα που διαθέτουν ικανότητα συναίνεσης.</a:t>
            </a:r>
          </a:p>
          <a:p>
            <a:pPr algn="just">
              <a:buFont typeface="Wingdings" panose="05000000000000000000" pitchFamily="2" charset="2"/>
              <a:buChar char="Ø"/>
            </a:pPr>
            <a:endParaRPr lang="el-GR" dirty="0"/>
          </a:p>
        </p:txBody>
      </p:sp>
    </p:spTree>
    <p:extLst>
      <p:ext uri="{BB962C8B-B14F-4D97-AF65-F5344CB8AC3E}">
        <p14:creationId xmlns="" xmlns:p14="http://schemas.microsoft.com/office/powerpoint/2010/main" val="35290758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897A58AD-955A-48B1-8C21-53EAE2A005EE}"/>
              </a:ext>
            </a:extLst>
          </p:cNvPr>
          <p:cNvSpPr>
            <a:spLocks noGrp="1"/>
          </p:cNvSpPr>
          <p:nvPr>
            <p:ph idx="1"/>
          </p:nvPr>
        </p:nvSpPr>
        <p:spPr>
          <a:xfrm>
            <a:off x="457200" y="1052736"/>
            <a:ext cx="8229600" cy="5688632"/>
          </a:xfrm>
        </p:spPr>
        <p:txBody>
          <a:bodyPr>
            <a:normAutofit/>
          </a:bodyPr>
          <a:lstStyle/>
          <a:p>
            <a:pPr algn="just">
              <a:buFont typeface="Wingdings" panose="05000000000000000000" pitchFamily="2" charset="2"/>
              <a:buChar char="Ø"/>
            </a:pPr>
            <a:r>
              <a:rPr lang="el-GR" dirty="0"/>
              <a:t>Έχει δοθεί συναίνεση, εκπεφρασμένη γραπτώς και κατηγορηματικώς δια του </a:t>
            </a:r>
            <a:r>
              <a:rPr lang="el-GR" dirty="0" err="1"/>
              <a:t>νομίμου</a:t>
            </a:r>
            <a:r>
              <a:rPr lang="el-GR" dirty="0"/>
              <a:t> αντιπροσώπου ή των αρχών ή του προσώπου ή σώματος που προβλέπεται από το νόμο, κατόπιν σχετικής ενημέρωσης, και η οποία δύναται να ανακληθεί οποτεδήποτε.</a:t>
            </a:r>
          </a:p>
          <a:p>
            <a:pPr marL="0" indent="0" algn="just">
              <a:buNone/>
            </a:pPr>
            <a:endParaRPr lang="el-GR" dirty="0"/>
          </a:p>
          <a:p>
            <a:pPr algn="just">
              <a:buFont typeface="Wingdings" panose="05000000000000000000" pitchFamily="2" charset="2"/>
              <a:buChar char="Ø"/>
            </a:pPr>
            <a:r>
              <a:rPr lang="el-GR" dirty="0"/>
              <a:t>Το ίδιο το ενδιαφερόμενο πρόσωπο δεν αντιτίθεται.</a:t>
            </a:r>
          </a:p>
        </p:txBody>
      </p:sp>
    </p:spTree>
    <p:extLst>
      <p:ext uri="{BB962C8B-B14F-4D97-AF65-F5344CB8AC3E}">
        <p14:creationId xmlns="" xmlns:p14="http://schemas.microsoft.com/office/powerpoint/2010/main" val="3806874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BFCB7A07-0BC8-4253-BE40-AE0796282BC9}"/>
              </a:ext>
            </a:extLst>
          </p:cNvPr>
          <p:cNvSpPr>
            <a:spLocks noGrp="1"/>
          </p:cNvSpPr>
          <p:nvPr>
            <p:ph idx="1"/>
          </p:nvPr>
        </p:nvSpPr>
        <p:spPr>
          <a:xfrm>
            <a:off x="457200" y="1268760"/>
            <a:ext cx="8229600" cy="4857403"/>
          </a:xfrm>
        </p:spPr>
        <p:txBody>
          <a:bodyPr/>
          <a:lstStyle/>
          <a:p>
            <a:pPr marL="0" indent="0">
              <a:buNone/>
            </a:pPr>
            <a:endParaRPr lang="el-GR" dirty="0"/>
          </a:p>
          <a:p>
            <a:pPr marL="0" indent="0">
              <a:buNone/>
            </a:pPr>
            <a:endParaRPr lang="el-GR" dirty="0"/>
          </a:p>
          <a:p>
            <a:pPr marL="0" indent="0" algn="ctr">
              <a:buNone/>
            </a:pPr>
            <a:r>
              <a:rPr lang="el-GR" sz="3600" b="1" dirty="0"/>
              <a:t>ΓΕΝΙΚΕΣ ΣΥΜΒΟΥΛΕΣ ΓΙΑ ΤΗ ΔΙΕΞΑΓΩΓΗ ΕΡΕΥΝΑΣ ΣΕ ΕΥΠΑΘΕΙΣ ΟΜΑΔΕΣ</a:t>
            </a:r>
          </a:p>
        </p:txBody>
      </p:sp>
    </p:spTree>
    <p:extLst>
      <p:ext uri="{BB962C8B-B14F-4D97-AF65-F5344CB8AC3E}">
        <p14:creationId xmlns="" xmlns:p14="http://schemas.microsoft.com/office/powerpoint/2010/main" val="15221293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980728"/>
            <a:ext cx="8568952" cy="5688632"/>
          </a:xfrm>
        </p:spPr>
        <p:txBody>
          <a:bodyPr>
            <a:noAutofit/>
          </a:bodyPr>
          <a:lstStyle/>
          <a:p>
            <a:pPr algn="just">
              <a:lnSpc>
                <a:spcPct val="90000"/>
              </a:lnSpc>
            </a:pPr>
            <a:r>
              <a:rPr lang="el-GR" dirty="0"/>
              <a:t>Μην θεωρείτε δεδομένο ότι οι ευπαθείς ομάδες  έχουν πάντα αρνητικές εμπειρίες. Να είστε ανοιχτοί σε ΘΕΤΙΚΕΣ ΕΜΠΕΙΡΙΕΣ.</a:t>
            </a:r>
          </a:p>
          <a:p>
            <a:pPr marL="0" indent="0" algn="just">
              <a:lnSpc>
                <a:spcPct val="90000"/>
              </a:lnSpc>
              <a:spcBef>
                <a:spcPts val="200"/>
              </a:spcBef>
              <a:buNone/>
            </a:pPr>
            <a:endParaRPr lang="el-GR" dirty="0"/>
          </a:p>
          <a:p>
            <a:pPr algn="just">
              <a:lnSpc>
                <a:spcPct val="90000"/>
              </a:lnSpc>
            </a:pPr>
            <a:r>
              <a:rPr lang="el-GR" dirty="0"/>
              <a:t>Μην αντιλαμβάνεστε τις απόψεις ή τις εμπειρίες των κοινωνικά ευπαθών ομάδων μόνο βάσει π.χ. της κατάστασής τους αλλά και βάσει άλλων χαρακτηριστικών όπως η ηλικία, το φύλο</a:t>
            </a:r>
            <a:r>
              <a:rPr lang="en-US" dirty="0"/>
              <a:t> </a:t>
            </a:r>
            <a:r>
              <a:rPr lang="el-GR" dirty="0"/>
              <a:t>κ.λπ.. Ιδιαίτερα στην ανάλυση δεδομένων πρέπει να λαμβάνονται όλοι οι παράγοντες υπόψη.</a:t>
            </a:r>
          </a:p>
        </p:txBody>
      </p:sp>
    </p:spTree>
    <p:extLst>
      <p:ext uri="{BB962C8B-B14F-4D97-AF65-F5344CB8AC3E}">
        <p14:creationId xmlns="" xmlns:p14="http://schemas.microsoft.com/office/powerpoint/2010/main" val="4164246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908720"/>
            <a:ext cx="8568952" cy="5832648"/>
          </a:xfrm>
        </p:spPr>
        <p:txBody>
          <a:bodyPr>
            <a:noAutofit/>
          </a:bodyPr>
          <a:lstStyle/>
          <a:p>
            <a:pPr algn="just">
              <a:lnSpc>
                <a:spcPct val="80000"/>
              </a:lnSpc>
            </a:pPr>
            <a:r>
              <a:rPr lang="el-GR" dirty="0"/>
              <a:t>Σε περίπτωση που κάποιος προπτυχιακός, μεταπτυχιακός φοιτητής ή υποψήφιος διδάκτορας θα διεξάγει την έρευνα τότε ο επόπτης/ η επόπτρια θα πρέπει οπωσδήποτε να τον καθοδηγήσει.</a:t>
            </a:r>
          </a:p>
          <a:p>
            <a:pPr marL="0" indent="0" algn="just">
              <a:lnSpc>
                <a:spcPct val="80000"/>
              </a:lnSpc>
              <a:spcBef>
                <a:spcPts val="0"/>
              </a:spcBef>
              <a:buNone/>
            </a:pPr>
            <a:r>
              <a:rPr lang="el-GR" dirty="0"/>
              <a:t> </a:t>
            </a:r>
          </a:p>
          <a:p>
            <a:pPr algn="just">
              <a:lnSpc>
                <a:spcPct val="80000"/>
              </a:lnSpc>
            </a:pPr>
            <a:r>
              <a:rPr lang="el-GR" dirty="0"/>
              <a:t>ΔΙΑΧΥΣΗ ΚΑΙ ΔΗΜΟΣΙΟΤΗΤΑ ΤΩΝ ΑΠΟΤΕΛΕΣΜΑΤΩΝ: φροντίστε να γίνεται η σωστή διάχυση και δημοσιότητα των αποτελεσμάτων π.χ. με την αποστολή μιας σύντομης, </a:t>
            </a:r>
            <a:r>
              <a:rPr lang="el-GR" dirty="0" err="1"/>
              <a:t>προσβάσιμης</a:t>
            </a:r>
            <a:r>
              <a:rPr lang="el-GR" dirty="0"/>
              <a:t> περίληψης σε ενδιαφερόμενους φορείς και όχι απλά με την ανάρτηση στην ψηφίδα της βιβλιοθήκης.</a:t>
            </a:r>
          </a:p>
        </p:txBody>
      </p:sp>
    </p:spTree>
    <p:extLst>
      <p:ext uri="{BB962C8B-B14F-4D97-AF65-F5344CB8AC3E}">
        <p14:creationId xmlns="" xmlns:p14="http://schemas.microsoft.com/office/powerpoint/2010/main" val="598490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BFCB7A07-0BC8-4253-BE40-AE0796282BC9}"/>
              </a:ext>
            </a:extLst>
          </p:cNvPr>
          <p:cNvSpPr>
            <a:spLocks noGrp="1"/>
          </p:cNvSpPr>
          <p:nvPr>
            <p:ph idx="1"/>
          </p:nvPr>
        </p:nvSpPr>
        <p:spPr>
          <a:xfrm>
            <a:off x="457200" y="1268760"/>
            <a:ext cx="8229600" cy="4857403"/>
          </a:xfrm>
        </p:spPr>
        <p:txBody>
          <a:bodyPr/>
          <a:lstStyle/>
          <a:p>
            <a:pPr marL="0" indent="0">
              <a:buNone/>
            </a:pPr>
            <a:endParaRPr lang="el-GR" dirty="0"/>
          </a:p>
          <a:p>
            <a:pPr marL="0" indent="0">
              <a:buNone/>
            </a:pPr>
            <a:endParaRPr lang="el-GR" dirty="0"/>
          </a:p>
          <a:p>
            <a:pPr marL="0" indent="0" algn="ctr">
              <a:buNone/>
            </a:pPr>
            <a:r>
              <a:rPr lang="el-GR" sz="3600" b="1" dirty="0"/>
              <a:t>ΣΥΜΒΟΥΛΕΣ ΓΙΑ ΤΗ ΔΙΕΞΑΓΩΓΗ ΕΡΕΥΝΑΣ ΣΕ ΑΤΟΜΑ ΜΕ ΑΝΑΠΗΡΙΑ</a:t>
            </a:r>
          </a:p>
        </p:txBody>
      </p:sp>
    </p:spTree>
    <p:extLst>
      <p:ext uri="{BB962C8B-B14F-4D97-AF65-F5344CB8AC3E}">
        <p14:creationId xmlns="" xmlns:p14="http://schemas.microsoft.com/office/powerpoint/2010/main" val="27108469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24744"/>
            <a:ext cx="8291264" cy="5544616"/>
          </a:xfrm>
        </p:spPr>
        <p:txBody>
          <a:bodyPr>
            <a:normAutofit/>
          </a:bodyPr>
          <a:lstStyle/>
          <a:p>
            <a:pPr>
              <a:buFont typeface="Wingdings" panose="05000000000000000000" pitchFamily="2" charset="2"/>
              <a:buChar char="Ø"/>
            </a:pPr>
            <a:r>
              <a:rPr lang="el-GR" b="1" dirty="0"/>
              <a:t>Διασφάλιση της πρόσβασης σε ΟΛΟΥΣ</a:t>
            </a:r>
          </a:p>
          <a:p>
            <a:pPr marL="0" indent="0">
              <a:buNone/>
            </a:pPr>
            <a:endParaRPr lang="el-GR" dirty="0"/>
          </a:p>
          <a:p>
            <a:r>
              <a:rPr lang="el-GR" dirty="0"/>
              <a:t>Τόπος διεξαγωγής της έρευνας</a:t>
            </a:r>
          </a:p>
          <a:p>
            <a:r>
              <a:rPr lang="el-GR" dirty="0"/>
              <a:t>Μετακίνηση</a:t>
            </a:r>
          </a:p>
          <a:p>
            <a:r>
              <a:rPr lang="el-GR" dirty="0"/>
              <a:t>Πρόσβαση στην επικοινωνία π.χ. διερμηνεία στην ΕΝΓ</a:t>
            </a:r>
          </a:p>
          <a:p>
            <a:r>
              <a:rPr lang="el-GR" dirty="0"/>
              <a:t>Χρήση υποστηρικτικών μέσω επικοινωνίας</a:t>
            </a:r>
          </a:p>
          <a:p>
            <a:r>
              <a:rPr lang="el-GR" dirty="0"/>
              <a:t>Φόρμες συγκατάθεσης σε </a:t>
            </a:r>
            <a:r>
              <a:rPr lang="el-GR" dirty="0" err="1"/>
              <a:t>προσβάσιμη</a:t>
            </a:r>
            <a:r>
              <a:rPr lang="el-GR" dirty="0"/>
              <a:t>  μορφή</a:t>
            </a:r>
          </a:p>
          <a:p>
            <a:endParaRPr lang="el-GR" dirty="0"/>
          </a:p>
          <a:p>
            <a:pPr marL="0" indent="0">
              <a:buNone/>
            </a:pP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052736"/>
            <a:ext cx="8291264" cy="5616624"/>
          </a:xfrm>
        </p:spPr>
        <p:txBody>
          <a:bodyPr>
            <a:normAutofit fontScale="92500"/>
          </a:bodyPr>
          <a:lstStyle/>
          <a:p>
            <a:r>
              <a:rPr lang="el-GR" sz="3500" dirty="0"/>
              <a:t>Πρόσβαση στο έντυπο και ηλεκτρονικό υλικό</a:t>
            </a:r>
          </a:p>
          <a:p>
            <a:pPr lvl="1"/>
            <a:r>
              <a:rPr lang="el-GR" dirty="0"/>
              <a:t>Χρήση υλικού που να είναι φιλικό και προς τα παιδιά  π.χ. </a:t>
            </a:r>
            <a:r>
              <a:rPr lang="en-US" dirty="0"/>
              <a:t>Child Rights International Network</a:t>
            </a:r>
            <a:r>
              <a:rPr lang="el-GR" dirty="0"/>
              <a:t> </a:t>
            </a:r>
            <a:r>
              <a:rPr lang="en-US" dirty="0">
                <a:hlinkClick r:id="rId2"/>
              </a:rPr>
              <a:t>https://www.crin.org/en/library/publications/crc-guidelineschild-participation-crc-reporting</a:t>
            </a:r>
            <a:endParaRPr lang="en-US" dirty="0"/>
          </a:p>
          <a:p>
            <a:pPr lvl="1"/>
            <a:r>
              <a:rPr lang="el-GR" dirty="0"/>
              <a:t>Χρήση υλικού </a:t>
            </a:r>
            <a:r>
              <a:rPr lang="el-GR" dirty="0" err="1"/>
              <a:t>προσβάσιμου</a:t>
            </a:r>
            <a:r>
              <a:rPr lang="el-GR" dirty="0"/>
              <a:t> σε άτομα με νοητική αναπηρία  π.χ. </a:t>
            </a:r>
            <a:r>
              <a:rPr lang="en-US" dirty="0">
                <a:hlinkClick r:id="rId3"/>
              </a:rPr>
              <a:t>https://www.ifla.org/files/assets/hq/publications/professional-report/120.pdf</a:t>
            </a:r>
            <a:r>
              <a:rPr lang="en-US" dirty="0"/>
              <a:t> , </a:t>
            </a:r>
            <a:r>
              <a:rPr lang="en-US" dirty="0">
                <a:hlinkClick r:id="rId4"/>
              </a:rPr>
              <a:t>https://www.england.nhs.uk/wp-content/uploads/2018/06/LearningDisabilityAccessCommsGuidance.pdf</a:t>
            </a:r>
            <a:endParaRPr lang="en-US" dirty="0"/>
          </a:p>
          <a:p>
            <a:pPr lvl="1"/>
            <a:r>
              <a:rPr lang="el-GR" dirty="0"/>
              <a:t>Πρόσβαση σε </a:t>
            </a:r>
            <a:r>
              <a:rPr lang="en-US" dirty="0"/>
              <a:t>online </a:t>
            </a:r>
            <a:r>
              <a:rPr lang="el-GR" dirty="0"/>
              <a:t>υλικό π.χ. </a:t>
            </a:r>
            <a:r>
              <a:rPr lang="en-US" dirty="0">
                <a:hlinkClick r:id="rId5"/>
              </a:rPr>
              <a:t>https://fitamalta.eu/</a:t>
            </a:r>
            <a:endParaRPr lang="el-GR" dirty="0"/>
          </a:p>
        </p:txBody>
      </p:sp>
    </p:spTree>
    <p:extLst>
      <p:ext uri="{BB962C8B-B14F-4D97-AF65-F5344CB8AC3E}">
        <p14:creationId xmlns="" xmlns:p14="http://schemas.microsoft.com/office/powerpoint/2010/main" val="587583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1454ED93-2B72-4775-81A0-538E19C1246F}"/>
              </a:ext>
            </a:extLst>
          </p:cNvPr>
          <p:cNvSpPr>
            <a:spLocks noGrp="1"/>
          </p:cNvSpPr>
          <p:nvPr>
            <p:ph idx="1"/>
          </p:nvPr>
        </p:nvSpPr>
        <p:spPr>
          <a:xfrm>
            <a:off x="457200" y="1124744"/>
            <a:ext cx="8229600" cy="5472608"/>
          </a:xfrm>
        </p:spPr>
        <p:txBody>
          <a:bodyPr>
            <a:normAutofit fontScale="92500" lnSpcReduction="10000"/>
          </a:bodyPr>
          <a:lstStyle/>
          <a:p>
            <a:pPr marL="0" indent="0" algn="just">
              <a:buNone/>
            </a:pPr>
            <a:r>
              <a:rPr lang="el-GR" sz="3500" b="1" dirty="0"/>
              <a:t>Στο ελληνικό νομοθετικό πλαίσιο </a:t>
            </a:r>
            <a:r>
              <a:rPr lang="el-GR" sz="3500" dirty="0"/>
              <a:t>ως </a:t>
            </a:r>
            <a:r>
              <a:rPr lang="el-GR" sz="3500" b="1" u="sng" dirty="0"/>
              <a:t>Ευπαθείς Κοινωνικές Ομάδες</a:t>
            </a:r>
            <a:r>
              <a:rPr lang="en-US" sz="3500" dirty="0"/>
              <a:t> </a:t>
            </a:r>
            <a:r>
              <a:rPr lang="el-GR" sz="3500" dirty="0"/>
              <a:t>χαρακτηρίζονται οι:</a:t>
            </a:r>
          </a:p>
          <a:p>
            <a:pPr marL="0" indent="0" algn="just">
              <a:buNone/>
            </a:pPr>
            <a:endParaRPr lang="el-GR" sz="3500" i="1" dirty="0"/>
          </a:p>
          <a:p>
            <a:pPr marL="0" indent="0" algn="just">
              <a:buNone/>
            </a:pPr>
            <a:r>
              <a:rPr lang="el-GR" sz="3500" dirty="0"/>
              <a:t>ομάδες εκείνες του πληθυσμού που η ένταξή τους στην κοινωνική και οικονομική ζωή εμποδίζεται από σωματικά και ψυχικά αίτια ή λόγω </a:t>
            </a:r>
            <a:r>
              <a:rPr lang="el-GR" sz="3500" dirty="0" err="1"/>
              <a:t>παραβατικής</a:t>
            </a:r>
            <a:r>
              <a:rPr lang="el-GR" sz="3500" dirty="0"/>
              <a:t> συμπεριφοράς, ή οι ομάδες, οι οποίες βρίσκονται σε μειονεκτική θέση ως προς την ομαλή ένταξή τους στην αγορά εργασίας, από οικονομικά, κοινωνικά και πολιτισμικά αίτια </a:t>
            </a:r>
            <a:r>
              <a:rPr lang="el-GR" sz="1600" dirty="0"/>
              <a:t>(άρθρο 2 του N. 4430/2016 ‘Κοινωνική και Αλληλέγγυα Οικονομίας και ανάπτυξη των φορέων της και άλλες διατάξεις , ΦΕΚ Α’ 205).</a:t>
            </a:r>
          </a:p>
          <a:p>
            <a:endParaRPr lang="el-GR" dirty="0"/>
          </a:p>
        </p:txBody>
      </p:sp>
    </p:spTree>
    <p:extLst>
      <p:ext uri="{BB962C8B-B14F-4D97-AF65-F5344CB8AC3E}">
        <p14:creationId xmlns="" xmlns:p14="http://schemas.microsoft.com/office/powerpoint/2010/main" val="5013778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124744"/>
            <a:ext cx="8496944" cy="5472608"/>
          </a:xfrm>
        </p:spPr>
        <p:txBody>
          <a:bodyPr>
            <a:normAutofit/>
          </a:bodyPr>
          <a:lstStyle/>
          <a:p>
            <a:pPr>
              <a:buFont typeface="Wingdings" panose="05000000000000000000" pitchFamily="2" charset="2"/>
              <a:buChar char="Ø"/>
            </a:pPr>
            <a:r>
              <a:rPr lang="el-GR" b="1" dirty="0"/>
              <a:t>Συνειδητοποίηση βασικών επικοινωνιακών αρχών</a:t>
            </a:r>
          </a:p>
          <a:p>
            <a:pPr marL="0" indent="0">
              <a:spcBef>
                <a:spcPts val="0"/>
              </a:spcBef>
              <a:buNone/>
            </a:pPr>
            <a:endParaRPr lang="el-GR" b="1" dirty="0"/>
          </a:p>
          <a:p>
            <a:r>
              <a:rPr lang="el-GR" dirty="0"/>
              <a:t>Αποφυγή χρήσης συντομογραφιών π.χ. </a:t>
            </a:r>
            <a:r>
              <a:rPr lang="el-GR" dirty="0" err="1"/>
              <a:t>ΑμεΑ</a:t>
            </a:r>
            <a:r>
              <a:rPr lang="el-GR" dirty="0"/>
              <a:t> ή ΚΕΟ</a:t>
            </a:r>
          </a:p>
          <a:p>
            <a:r>
              <a:rPr lang="el-GR" dirty="0"/>
              <a:t>Αποφυγή χρήσης αρνητικών όρων π.χ. πάσχει από…</a:t>
            </a:r>
          </a:p>
          <a:p>
            <a:r>
              <a:rPr lang="el-GR" dirty="0"/>
              <a:t>Αποφυγή της «εξίσωσης» της κατάστασης με το άτομο π.χ. νοητικά καθυστερημένο άτομο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just"/>
            <a:r>
              <a:rPr lang="el-GR" dirty="0"/>
              <a:t>Αποφυγή προσωπικών ερωτήσεων</a:t>
            </a:r>
            <a:r>
              <a:rPr lang="en-US" dirty="0"/>
              <a:t> </a:t>
            </a:r>
            <a:r>
              <a:rPr lang="el-GR" dirty="0"/>
              <a:t>που δεν έχουν άμεση σχέση με την έρευνα αλλά και αν τις κάνουμε θα πρέπει να γίνει με προσεκτική διατύπωση.</a:t>
            </a:r>
          </a:p>
          <a:p>
            <a:pPr marL="0" indent="0" algn="just">
              <a:buNone/>
            </a:pPr>
            <a:endParaRPr lang="el-GR" dirty="0"/>
          </a:p>
          <a:p>
            <a:pPr algn="just"/>
            <a:r>
              <a:rPr lang="el-GR" dirty="0"/>
              <a:t>Χρήση ψευδωνύμων για την διασφάλιση της </a:t>
            </a:r>
            <a:r>
              <a:rPr lang="el-GR" dirty="0" smtClean="0"/>
              <a:t>ανωνυμίας.</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229600" cy="5688632"/>
          </a:xfrm>
        </p:spPr>
        <p:txBody>
          <a:bodyPr>
            <a:normAutofit/>
          </a:bodyPr>
          <a:lstStyle/>
          <a:p>
            <a:pPr algn="just"/>
            <a:r>
              <a:rPr lang="el-GR" dirty="0"/>
              <a:t>Αποφυγή ερωτήσεων τύπου </a:t>
            </a:r>
            <a:r>
              <a:rPr lang="en-US" dirty="0" err="1"/>
              <a:t>likert</a:t>
            </a:r>
            <a:r>
              <a:rPr lang="el-GR" dirty="0"/>
              <a:t> για τα άτομα με νοητική αναπηρία, καθώς συναντούν ιδιαίτερες δυσκολίες και προσοχή σε ερωτήσεις που έχουν να κάνουν με τον χρόνο ή με συγκρίσεις προηγούμενων καταστάσεων.</a:t>
            </a:r>
          </a:p>
          <a:p>
            <a:pPr algn="just"/>
            <a:endParaRPr lang="el-GR" dirty="0"/>
          </a:p>
          <a:p>
            <a:pPr algn="just"/>
            <a:r>
              <a:rPr lang="el-GR" dirty="0"/>
              <a:t>Αποφυγή δύσκολου λεξιλογίου</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340768"/>
            <a:ext cx="7772400" cy="4428207"/>
          </a:xfrm>
        </p:spPr>
        <p:txBody>
          <a:bodyPr/>
          <a:lstStyle/>
          <a:p>
            <a:pPr algn="ctr"/>
            <a:r>
              <a:rPr lang="el-GR" dirty="0"/>
              <a:t/>
            </a:r>
            <a:br>
              <a:rPr lang="el-GR" dirty="0"/>
            </a:br>
            <a:r>
              <a:rPr lang="el-GR" dirty="0"/>
              <a:t/>
            </a:r>
            <a:br>
              <a:rPr lang="el-GR" dirty="0"/>
            </a:br>
            <a:r>
              <a:rPr lang="el-GR" sz="3600" dirty="0" err="1"/>
              <a:t>Τεσσερισ</a:t>
            </a:r>
            <a:r>
              <a:rPr lang="el-GR" sz="3600" dirty="0"/>
              <a:t> </a:t>
            </a:r>
            <a:r>
              <a:rPr lang="el-GR" sz="3600" dirty="0" err="1"/>
              <a:t>βασικεσ</a:t>
            </a:r>
            <a:r>
              <a:rPr lang="el-GR" sz="3600" dirty="0"/>
              <a:t> </a:t>
            </a:r>
            <a:r>
              <a:rPr lang="el-GR" sz="3600" dirty="0" err="1"/>
              <a:t>αρχεσ</a:t>
            </a:r>
            <a:r>
              <a:rPr lang="el-GR" sz="3600" dirty="0"/>
              <a:t> </a:t>
            </a:r>
            <a:br>
              <a:rPr lang="el-GR" sz="3600" dirty="0"/>
            </a:br>
            <a:r>
              <a:rPr lang="el-GR" sz="3600" dirty="0" err="1"/>
              <a:t>επαγγελματικησ</a:t>
            </a:r>
            <a:r>
              <a:rPr lang="el-GR" sz="3600" dirty="0"/>
              <a:t> </a:t>
            </a:r>
            <a:r>
              <a:rPr lang="el-GR" sz="3600" dirty="0" err="1"/>
              <a:t>ακεραιοτητασ</a:t>
            </a:r>
            <a:endParaRPr lang="el-GR"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ΠΡΩΤΗ ΑΡΧΗ</a:t>
            </a:r>
          </a:p>
        </p:txBody>
      </p:sp>
      <p:sp>
        <p:nvSpPr>
          <p:cNvPr id="3" name="2 - Θέση περιεχομένου"/>
          <p:cNvSpPr>
            <a:spLocks noGrp="1"/>
          </p:cNvSpPr>
          <p:nvPr>
            <p:ph idx="1"/>
          </p:nvPr>
        </p:nvSpPr>
        <p:spPr/>
        <p:txBody>
          <a:bodyPr>
            <a:normAutofit/>
          </a:bodyPr>
          <a:lstStyle/>
          <a:p>
            <a:pPr algn="just"/>
            <a:r>
              <a:rPr lang="el-GR" dirty="0"/>
              <a:t>Οι ερευνητές πρέπει να δεσμευτούν για την αμερόληπτη και αντικειμενική επιδίωξη της γνώσης και για την πλήρη και ακριβή αναφορά των ευρημάτων της έρευνας. Πρέπει να αποφεύγουν να αναφέρουν επιλεκτικά τα ευρήματά τους ή να κατασκευάζουν, ή να παραποιούν τα ευρήματά τους με οποιονδήποτε </a:t>
            </a:r>
            <a:r>
              <a:rPr lang="el-GR"/>
              <a:t>άλλο τρόπο.</a:t>
            </a:r>
            <a:endParaRPr lang="el-GR" dirty="0"/>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ΔΕΥΤΕΡΗ ΑΡΧΗ</a:t>
            </a:r>
          </a:p>
        </p:txBody>
      </p:sp>
      <p:sp>
        <p:nvSpPr>
          <p:cNvPr id="3" name="2 - Θέση περιεχομένου"/>
          <p:cNvSpPr>
            <a:spLocks noGrp="1"/>
          </p:cNvSpPr>
          <p:nvPr>
            <p:ph idx="1"/>
          </p:nvPr>
        </p:nvSpPr>
        <p:spPr/>
        <p:txBody>
          <a:bodyPr/>
          <a:lstStyle/>
          <a:p>
            <a:pPr algn="just"/>
            <a:r>
              <a:rPr lang="el-GR" dirty="0"/>
              <a:t>Οι ερευνητές θα πρέπει να ερμηνεύουν προσεκτικά τα ερευνητικά ευρήματα, αναφέροντας με σαφήνεια τους ενδεχόμενους περιορισμούς που μπορεί να σχετίζονται με αυτά. Πρέπει να προβάλλουν ισχυρισμούς ή να προτείνουν συστάσεις μόνο όταν αυτές υποστηρίζονται επαρκώς από τα δεδομένα.</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ΤΡΙΤΗ ΑΡΧΗ</a:t>
            </a:r>
          </a:p>
        </p:txBody>
      </p:sp>
      <p:sp>
        <p:nvSpPr>
          <p:cNvPr id="3" name="2 - Θέση περιεχομένου"/>
          <p:cNvSpPr>
            <a:spLocks noGrp="1"/>
          </p:cNvSpPr>
          <p:nvPr>
            <p:ph idx="1"/>
          </p:nvPr>
        </p:nvSpPr>
        <p:spPr/>
        <p:txBody>
          <a:bodyPr/>
          <a:lstStyle/>
          <a:p>
            <a:pPr algn="just"/>
            <a:r>
              <a:rPr lang="el-GR" dirty="0"/>
              <a:t>Οι ερευνητές θα πρέπει να αναγνωρίσουν τα όρια της δικής τους επαγγελματικής ικανότητας, όσον αφορά στην ικανότητά τους να χρησιμοποιούν συγκεκριμένες μεθόδους έρευνας, καθώς και στις ουσιαστικές ακαδημαϊκές γνώσεις τους για το δείγμα και το θέμα της έρευνας.</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ΤΕΤΑΡΤΗ ΑΡΧΗ</a:t>
            </a:r>
          </a:p>
        </p:txBody>
      </p:sp>
      <p:sp>
        <p:nvSpPr>
          <p:cNvPr id="3" name="2 - Θέση περιεχομένου"/>
          <p:cNvSpPr>
            <a:spLocks noGrp="1"/>
          </p:cNvSpPr>
          <p:nvPr>
            <p:ph idx="1"/>
          </p:nvPr>
        </p:nvSpPr>
        <p:spPr/>
        <p:txBody>
          <a:bodyPr>
            <a:normAutofit fontScale="92500" lnSpcReduction="20000"/>
          </a:bodyPr>
          <a:lstStyle/>
          <a:p>
            <a:pPr algn="just"/>
            <a:r>
              <a:rPr lang="el-GR" dirty="0"/>
              <a:t>Οι ερευνητές θα πρέπει να εξετάσουν προσεκτικά τις συνέπειες της συμπεριφοράς τους κατά τη διεξαγωγή της έρευνας, ιδίως επειδή επηρεάζουν όσους συμμετέχουν στην έρευνα ή, όπου ευλόγως προβλέπουν, εκείνους που στη συνέχεια επηρεάζονται από αυτήν. Θα πρέπει να αποφεύγουν να ενεργούν με τρόπους που μπορεί να επηρεάσουν δυσμενώς τη φήμη των ερευνητών γενικότερα ή που δυσκολεύουν τους μελλοντικούς ερευνητές να αποκτήσουν πρόσβαση σε συγκεκριμένες ομάδες ή κοινότητες.</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Εξισορρόπηση</a:t>
            </a: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373a30cd286dc72ce2871039d9a5198f.jpg"/>
          <p:cNvPicPr>
            <a:picLocks noGrp="1" noChangeAspect="1"/>
          </p:cNvPicPr>
          <p:nvPr>
            <p:ph idx="1"/>
          </p:nvPr>
        </p:nvPicPr>
        <p:blipFill>
          <a:blip r:embed="rId2" cstate="print"/>
          <a:stretch>
            <a:fillRect/>
          </a:stretch>
        </p:blipFill>
        <p:spPr>
          <a:xfrm>
            <a:off x="971600" y="1124744"/>
            <a:ext cx="6801623" cy="5212169"/>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5F506072-5A73-4F72-B998-837D537F5791}"/>
              </a:ext>
            </a:extLst>
          </p:cNvPr>
          <p:cNvSpPr>
            <a:spLocks noGrp="1"/>
          </p:cNvSpPr>
          <p:nvPr>
            <p:ph idx="1"/>
          </p:nvPr>
        </p:nvSpPr>
        <p:spPr>
          <a:xfrm>
            <a:off x="457200" y="1124744"/>
            <a:ext cx="8229600" cy="5001419"/>
          </a:xfrm>
        </p:spPr>
        <p:txBody>
          <a:bodyPr>
            <a:normAutofit/>
          </a:bodyPr>
          <a:lstStyle/>
          <a:p>
            <a:pPr marL="0" indent="0" algn="just">
              <a:buNone/>
            </a:pPr>
            <a:r>
              <a:rPr lang="el-GR" dirty="0"/>
              <a:t>Σ’ αυτές ανήκουν:</a:t>
            </a:r>
          </a:p>
          <a:p>
            <a:pPr marL="0" indent="0" algn="just">
              <a:buNone/>
            </a:pPr>
            <a:r>
              <a:rPr lang="el-GR" dirty="0"/>
              <a:t>α) τα άτομα με αναπηρία οποιασδήποτε μορφής (σωματική, ψυχική, νοητική, αισθητηριακή),</a:t>
            </a:r>
          </a:p>
          <a:p>
            <a:pPr marL="0" indent="0" algn="just">
              <a:buNone/>
            </a:pPr>
            <a:r>
              <a:rPr lang="el-GR" dirty="0"/>
              <a:t>β) τα άτομα με προβλήματα εξάρτησης από ουσίες ή τα </a:t>
            </a:r>
            <a:r>
              <a:rPr lang="el-GR" dirty="0" err="1"/>
              <a:t>απεξαρτημένα</a:t>
            </a:r>
            <a:r>
              <a:rPr lang="el-GR" dirty="0"/>
              <a:t> άτομα,</a:t>
            </a:r>
          </a:p>
          <a:p>
            <a:pPr marL="0" indent="0" algn="just">
              <a:buNone/>
            </a:pPr>
            <a:r>
              <a:rPr lang="el-GR" dirty="0"/>
              <a:t>γ) οι ανήλικοι με </a:t>
            </a:r>
            <a:r>
              <a:rPr lang="el-GR" dirty="0" err="1"/>
              <a:t>παραβατική</a:t>
            </a:r>
            <a:r>
              <a:rPr lang="el-GR" dirty="0"/>
              <a:t> συμπεριφορά, οι φυλακισμένοι/</a:t>
            </a:r>
            <a:r>
              <a:rPr lang="el-GR" dirty="0" err="1"/>
              <a:t>ες</a:t>
            </a:r>
            <a:r>
              <a:rPr lang="el-GR" dirty="0"/>
              <a:t> και αποφυλακισμένοι/</a:t>
            </a:r>
            <a:r>
              <a:rPr lang="el-GR" dirty="0" err="1"/>
              <a:t>ες</a:t>
            </a:r>
            <a:r>
              <a:rPr lang="el-GR" dirty="0"/>
              <a:t>,</a:t>
            </a:r>
          </a:p>
          <a:p>
            <a:pPr marL="0" indent="0" algn="just">
              <a:buNone/>
            </a:pPr>
            <a:r>
              <a:rPr lang="el-GR" dirty="0"/>
              <a:t>δ) τα θύματα ενδοοικογενειακής βίας,</a:t>
            </a:r>
          </a:p>
          <a:p>
            <a:pPr marL="0" indent="0" algn="just">
              <a:buNone/>
            </a:pPr>
            <a:endParaRPr lang="el-GR" dirty="0"/>
          </a:p>
        </p:txBody>
      </p:sp>
    </p:spTree>
    <p:extLst>
      <p:ext uri="{BB962C8B-B14F-4D97-AF65-F5344CB8AC3E}">
        <p14:creationId xmlns="" xmlns:p14="http://schemas.microsoft.com/office/powerpoint/2010/main" val="1286897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5F506072-5A73-4F72-B998-837D537F5791}"/>
              </a:ext>
            </a:extLst>
          </p:cNvPr>
          <p:cNvSpPr>
            <a:spLocks noGrp="1"/>
          </p:cNvSpPr>
          <p:nvPr>
            <p:ph idx="1"/>
          </p:nvPr>
        </p:nvSpPr>
        <p:spPr>
          <a:xfrm>
            <a:off x="457200" y="1124744"/>
            <a:ext cx="8229600" cy="5328592"/>
          </a:xfrm>
        </p:spPr>
        <p:txBody>
          <a:bodyPr>
            <a:normAutofit fontScale="92500" lnSpcReduction="20000"/>
          </a:bodyPr>
          <a:lstStyle/>
          <a:p>
            <a:pPr marL="0" indent="0" algn="just">
              <a:buNone/>
            </a:pPr>
            <a:r>
              <a:rPr lang="el-GR" dirty="0"/>
              <a:t>ε) τα θύματα παράνομης διακίνησης και εμπορίας ανθρώπων,</a:t>
            </a:r>
          </a:p>
          <a:p>
            <a:pPr marL="0" indent="0" algn="just">
              <a:buNone/>
            </a:pPr>
            <a:r>
              <a:rPr lang="el-GR" dirty="0" err="1"/>
              <a:t>στ</a:t>
            </a:r>
            <a:r>
              <a:rPr lang="el-GR" dirty="0"/>
              <a:t>) οι άστεγοι,</a:t>
            </a:r>
          </a:p>
          <a:p>
            <a:pPr marL="0" indent="0" algn="just">
              <a:buNone/>
            </a:pPr>
            <a:r>
              <a:rPr lang="el-GR" dirty="0"/>
              <a:t>ζ) τα άτομα που διαβιούν σε συνθήκες φτώχειας,</a:t>
            </a:r>
          </a:p>
          <a:p>
            <a:pPr marL="0" indent="0" algn="just">
              <a:buNone/>
            </a:pPr>
            <a:r>
              <a:rPr lang="el-GR" dirty="0"/>
              <a:t>η) οι οικονομικοί μετανάστες,</a:t>
            </a:r>
          </a:p>
          <a:p>
            <a:pPr marL="0" indent="0" algn="just">
              <a:buNone/>
            </a:pPr>
            <a:r>
              <a:rPr lang="el-GR" dirty="0"/>
              <a:t>θ) οι πρόσφυγες και οι αιτούντες άσυλο, για όσο εκκρεμεί η εξέταση του αιτήματος χορήγησης ασύλου,</a:t>
            </a:r>
          </a:p>
          <a:p>
            <a:pPr marL="0" indent="0" algn="just">
              <a:buNone/>
            </a:pPr>
            <a:r>
              <a:rPr lang="el-GR" dirty="0"/>
              <a:t>ι) οι αρχηγοί μονογονεϊκών οικογενειών,</a:t>
            </a:r>
          </a:p>
          <a:p>
            <a:pPr marL="0" indent="0" algn="just">
              <a:buNone/>
            </a:pPr>
            <a:r>
              <a:rPr lang="el-GR" dirty="0"/>
              <a:t>κ) τα άτομα με πολιτισμικές ιδιαιτερότητες,</a:t>
            </a:r>
          </a:p>
          <a:p>
            <a:pPr marL="0" indent="0" algn="just">
              <a:buNone/>
            </a:pPr>
            <a:r>
              <a:rPr lang="el-GR" dirty="0"/>
              <a:t>λ) οι μακροχρόνια άνεργοι έως είκοσι πέντε ετών και άνω των πενήντα ετών.</a:t>
            </a:r>
          </a:p>
        </p:txBody>
      </p:sp>
    </p:spTree>
    <p:extLst>
      <p:ext uri="{BB962C8B-B14F-4D97-AF65-F5344CB8AC3E}">
        <p14:creationId xmlns="" xmlns:p14="http://schemas.microsoft.com/office/powerpoint/2010/main" val="4208987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5B843B23-A9F7-4297-8AFA-1378F1B7F80A}"/>
              </a:ext>
            </a:extLst>
          </p:cNvPr>
          <p:cNvSpPr>
            <a:spLocks noGrp="1"/>
          </p:cNvSpPr>
          <p:nvPr>
            <p:ph idx="1"/>
          </p:nvPr>
        </p:nvSpPr>
        <p:spPr>
          <a:xfrm>
            <a:off x="457200" y="1124744"/>
            <a:ext cx="8229600" cy="5001419"/>
          </a:xfrm>
        </p:spPr>
        <p:txBody>
          <a:bodyPr>
            <a:normAutofit/>
          </a:bodyPr>
          <a:lstStyle/>
          <a:p>
            <a:pPr marL="0" indent="0" algn="just">
              <a:buNone/>
            </a:pPr>
            <a:r>
              <a:rPr lang="el-GR" b="1" dirty="0"/>
              <a:t>Στα διεθνή νομοθετικά κείμενα </a:t>
            </a:r>
            <a:r>
              <a:rPr lang="el-GR" dirty="0"/>
              <a:t>που αφορούν στην παρούσα έρευνα οι ευπαθείς ομάδες </a:t>
            </a:r>
            <a:r>
              <a:rPr lang="en-US" dirty="0"/>
              <a:t>“vulnerable groups”</a:t>
            </a:r>
            <a:r>
              <a:rPr lang="el-GR" dirty="0"/>
              <a:t> ορίζονται με γενικότερο τρόπο ως: </a:t>
            </a:r>
          </a:p>
          <a:p>
            <a:pPr marL="0" indent="0" algn="just">
              <a:buNone/>
            </a:pPr>
            <a:endParaRPr lang="en-US" dirty="0"/>
          </a:p>
          <a:p>
            <a:pPr marL="0" indent="0" algn="just">
              <a:buNone/>
            </a:pPr>
            <a:r>
              <a:rPr lang="en-US" dirty="0"/>
              <a:t>Groups and individuals, particularly vulnerable, that may have an increased likelihood of being wronged or of incurring additional harm </a:t>
            </a:r>
            <a:r>
              <a:rPr lang="en-US" sz="1800" dirty="0"/>
              <a:t>(WMA DECLARATION OF HELSINKI).</a:t>
            </a:r>
            <a:endParaRPr lang="el-GR" sz="1800" dirty="0"/>
          </a:p>
        </p:txBody>
      </p:sp>
    </p:spTree>
    <p:extLst>
      <p:ext uri="{BB962C8B-B14F-4D97-AF65-F5344CB8AC3E}">
        <p14:creationId xmlns="" xmlns:p14="http://schemas.microsoft.com/office/powerpoint/2010/main" val="1066459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F759F2D7-5BCA-4B7F-9171-2569D5DD7534}"/>
              </a:ext>
            </a:extLst>
          </p:cNvPr>
          <p:cNvSpPr>
            <a:spLocks noGrp="1"/>
          </p:cNvSpPr>
          <p:nvPr>
            <p:ph idx="1"/>
          </p:nvPr>
        </p:nvSpPr>
        <p:spPr/>
        <p:txBody>
          <a:bodyPr/>
          <a:lstStyle/>
          <a:p>
            <a:pPr marL="0" indent="0">
              <a:buNone/>
            </a:pPr>
            <a:endParaRPr lang="el-GR" dirty="0"/>
          </a:p>
          <a:p>
            <a:pPr marL="0" indent="0" algn="ctr">
              <a:buNone/>
            </a:pPr>
            <a:r>
              <a:rPr lang="el-GR" sz="3600" b="1" dirty="0"/>
              <a:t>ΕΡΕΥΝΗΤΙΚΟΙ ΤΡΟΠΟΙ ΣΥΛΛΟΓΗΣ ΔΕΔΟΜΕΝΩΝ ΣΤΟΥΣ ΟΠΟΙΟΥΣ ΑΦΟΡΑ Η ΗΘΙΚΗ ΔΕΟΝΤΟΛΟΓΙΑ</a:t>
            </a:r>
          </a:p>
        </p:txBody>
      </p:sp>
    </p:spTree>
    <p:extLst>
      <p:ext uri="{BB962C8B-B14F-4D97-AF65-F5344CB8AC3E}">
        <p14:creationId xmlns="" xmlns:p14="http://schemas.microsoft.com/office/powerpoint/2010/main" val="3834696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68760"/>
            <a:ext cx="8229600" cy="4857403"/>
          </a:xfrm>
        </p:spPr>
        <p:txBody>
          <a:bodyPr/>
          <a:lstStyle/>
          <a:p>
            <a:pPr algn="just"/>
            <a:r>
              <a:rPr lang="el-GR" dirty="0"/>
              <a:t>Ερωτηματολόγια: </a:t>
            </a:r>
            <a:r>
              <a:rPr lang="el-GR" dirty="0" err="1"/>
              <a:t>αυτοαναφοράς</a:t>
            </a:r>
            <a:r>
              <a:rPr lang="el-GR" dirty="0"/>
              <a:t> ή μέσω εκπροσώπων (</a:t>
            </a:r>
            <a:r>
              <a:rPr lang="en-US" dirty="0"/>
              <a:t>proxy respondents)</a:t>
            </a:r>
            <a:endParaRPr lang="el-GR" dirty="0"/>
          </a:p>
          <a:p>
            <a:pPr algn="just"/>
            <a:r>
              <a:rPr lang="el-GR" dirty="0"/>
              <a:t>Συνεντεύξεις: ιδίων ή εκπροσώπων</a:t>
            </a:r>
          </a:p>
          <a:p>
            <a:pPr algn="just"/>
            <a:r>
              <a:rPr lang="el-GR" dirty="0"/>
              <a:t>Ομάδες εστιασμένης συζήτησης: ιδίων ή εκπροσώπων</a:t>
            </a:r>
          </a:p>
          <a:p>
            <a:pPr algn="just"/>
            <a:r>
              <a:rPr lang="el-GR" dirty="0"/>
              <a:t>Παρατήρηση: άμεση ή έμμεση </a:t>
            </a:r>
            <a:endParaRPr lang="en-US" dirty="0"/>
          </a:p>
          <a:p>
            <a:pPr algn="just"/>
            <a:r>
              <a:rPr lang="el-GR" dirty="0"/>
              <a:t>Μελέτη περίπτωσης κ.λπ.</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E1510619-AA58-4C10-BFDA-74D1CA6D7C33}"/>
              </a:ext>
            </a:extLst>
          </p:cNvPr>
          <p:cNvSpPr>
            <a:spLocks noGrp="1"/>
          </p:cNvSpPr>
          <p:nvPr>
            <p:ph idx="1"/>
          </p:nvPr>
        </p:nvSpPr>
        <p:spPr>
          <a:xfrm>
            <a:off x="457200" y="1628800"/>
            <a:ext cx="8229600" cy="4497363"/>
          </a:xfrm>
        </p:spPr>
        <p:txBody>
          <a:bodyPr/>
          <a:lstStyle/>
          <a:p>
            <a:endParaRPr lang="el-GR" dirty="0"/>
          </a:p>
          <a:p>
            <a:pPr marL="0" indent="0">
              <a:buNone/>
            </a:pPr>
            <a:r>
              <a:rPr lang="el-GR" sz="3600" b="1" dirty="0"/>
              <a:t>ΒΑΣΙΚΟ ΝΟΜΟΘΕΤΙΚΟ ΠΛΑΙΣΙΟ ΓΙΑ ΤΟΥΣ ΚΑΝΟΝΕΣ ΤΗΣ ΕΡΕΥΝΑΣ</a:t>
            </a:r>
          </a:p>
        </p:txBody>
      </p:sp>
    </p:spTree>
    <p:extLst>
      <p:ext uri="{BB962C8B-B14F-4D97-AF65-F5344CB8AC3E}">
        <p14:creationId xmlns="" xmlns:p14="http://schemas.microsoft.com/office/powerpoint/2010/main" val="3108856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2924</TotalTime>
  <Words>1441</Words>
  <Application>Microsoft Office PowerPoint</Application>
  <PresentationFormat>Προβολή στην οθόνη (4:3)</PresentationFormat>
  <Paragraphs>126</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Θέμα του Office</vt:lpstr>
      <vt:lpstr>Η έρευνα στις Κοινωνικά Ευπαθείς Ομάδες: Όσα πρέπει να γνωρίζει    ο Ερευνητής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Συνηθισμένα Ζητήματα  Ηθικής Δεοντολογίας</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  Τεσσερισ βασικεσ αρχεσ  επαγγελματικησ ακεραιοτητασ</vt:lpstr>
      <vt:lpstr>ΠΡΩΤΗ ΑΡΧΗ</vt:lpstr>
      <vt:lpstr>ΔΕΥΤΕΡΗ ΑΡΧΗ</vt:lpstr>
      <vt:lpstr>ΤΡΙΤΗ ΑΡΧΗ</vt:lpstr>
      <vt:lpstr>ΤΕΤΑΡΤΗ ΑΡΧΗ</vt:lpstr>
      <vt:lpstr>Εξισορρόπηση</vt:lpstr>
      <vt:lpstr>Διαφάνεια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έρευνα στις κοινωνικά ευπαθείς ομάδες: τι πρέπει να γνωρίζει ο ερευνητής</dc:title>
  <dc:creator>Prokar</dc:creator>
  <cp:lastModifiedBy>UNKNOWN</cp:lastModifiedBy>
  <cp:revision>49</cp:revision>
  <dcterms:created xsi:type="dcterms:W3CDTF">2019-12-28T10:11:03Z</dcterms:created>
  <dcterms:modified xsi:type="dcterms:W3CDTF">2020-01-22T21:17:55Z</dcterms:modified>
</cp:coreProperties>
</file>