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57" r:id="rId4"/>
    <p:sldId id="265" r:id="rId5"/>
    <p:sldId id="266" r:id="rId6"/>
    <p:sldId id="267" r:id="rId7"/>
    <p:sldId id="268" r:id="rId8"/>
    <p:sldId id="25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993334" y="0"/>
            <a:ext cx="1310643" cy="2292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5" y="2292095"/>
            <a:ext cx="7572375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4" y="4511785"/>
            <a:ext cx="7572376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5778124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3D3B9830-AD24-4840-BE03-40A17E205A0A}" type="datetimeFigureOut">
              <a:rPr lang="el-GR" smtClean="0"/>
              <a:pPr/>
              <a:t>16/11/2017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93EE61FE-221C-466A-A600-957F0AD4BB8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59756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8675" y="1600200"/>
            <a:ext cx="2547747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3491003" y="1600200"/>
            <a:ext cx="4823184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9830-AD24-4840-BE03-40A17E205A0A}" type="datetimeFigureOut">
              <a:rPr lang="el-GR" smtClean="0"/>
              <a:pPr/>
              <a:t>16/11/2017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61FE-221C-466A-A600-957F0AD4BB8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69637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9830-AD24-4840-BE03-40A17E205A0A}" type="datetimeFigureOut">
              <a:rPr lang="el-GR" smtClean="0"/>
              <a:pPr/>
              <a:t>16/11/2017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61FE-221C-466A-A600-957F0AD4BB8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12076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65125"/>
            <a:ext cx="1285875" cy="5811838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8675" y="365125"/>
            <a:ext cx="6074172" cy="5811838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9830-AD24-4840-BE03-40A17E205A0A}" type="datetimeFigureOut">
              <a:rPr lang="el-GR" smtClean="0"/>
              <a:pPr/>
              <a:t>16/11/2017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61FE-221C-466A-A600-957F0AD4BB8B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181447" y="3239394"/>
            <a:ext cx="5632704" cy="63302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45927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9830-AD24-4840-BE03-40A17E205A0A}" type="datetimeFigureOut">
              <a:rPr lang="el-GR" smtClean="0"/>
              <a:pPr/>
              <a:t>16/11/2017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61FE-221C-466A-A600-957F0AD4BB8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86876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5" y="2292095"/>
            <a:ext cx="4300538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511785"/>
            <a:ext cx="4300538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5235798" y="1310656"/>
            <a:ext cx="3908203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4" name="Group 13"/>
          <p:cNvGrpSpPr/>
          <p:nvPr/>
        </p:nvGrpSpPr>
        <p:grpSpPr>
          <a:xfrm>
            <a:off x="0" y="1143001"/>
            <a:ext cx="9144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994410" y="0"/>
            <a:ext cx="1310643" cy="2292094"/>
          </a:xfrm>
          <a:prstGeom prst="rect">
            <a:avLst/>
          </a:prstGeom>
        </p:spPr>
      </p:pic>
      <p:grpSp>
        <p:nvGrpSpPr>
          <p:cNvPr id="5" name="Group 12"/>
          <p:cNvGrpSpPr/>
          <p:nvPr/>
        </p:nvGrpSpPr>
        <p:grpSpPr>
          <a:xfrm rot="10800000">
            <a:off x="0" y="5645511"/>
            <a:ext cx="9144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xmlns="" val="2673943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1"/>
            <a:ext cx="9144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4410" y="0"/>
            <a:ext cx="1337391" cy="2971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5" y="2971806"/>
            <a:ext cx="7553324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4655956"/>
            <a:ext cx="7553324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9830-AD24-4840-BE03-40A17E205A0A}" type="datetimeFigureOut">
              <a:rPr lang="el-GR" smtClean="0"/>
              <a:pPr/>
              <a:t>16/11/2017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61FE-221C-466A-A600-957F0AD4BB8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02678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8675" y="1600201"/>
            <a:ext cx="3686175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00201"/>
            <a:ext cx="3686175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9830-AD24-4840-BE03-40A17E205A0A}" type="datetimeFigureOut">
              <a:rPr lang="el-GR" smtClean="0"/>
              <a:pPr/>
              <a:t>16/11/2017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61FE-221C-466A-A600-957F0AD4BB8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27791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600200"/>
            <a:ext cx="3689604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8675" y="2424112"/>
            <a:ext cx="3689604" cy="37480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4583" y="1600200"/>
            <a:ext cx="3689604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4583" y="2424112"/>
            <a:ext cx="3689604" cy="37480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9830-AD24-4840-BE03-40A17E205A0A}" type="datetimeFigureOut">
              <a:rPr lang="el-GR" smtClean="0"/>
              <a:pPr/>
              <a:t>16/11/2017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61FE-221C-466A-A600-957F0AD4BB8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71016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9830-AD24-4840-BE03-40A17E205A0A}" type="datetimeFigureOut">
              <a:rPr lang="el-GR" smtClean="0"/>
              <a:pPr/>
              <a:t>16/11/2017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61FE-221C-466A-A600-957F0AD4BB8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58111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9830-AD24-4840-BE03-40A17E205A0A}" type="datetimeFigureOut">
              <a:rPr lang="el-GR" smtClean="0"/>
              <a:pPr/>
              <a:t>16/11/2017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61FE-221C-466A-A600-957F0AD4BB8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2416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8675" y="1600200"/>
            <a:ext cx="3288411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1386" y="1600200"/>
            <a:ext cx="4083939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9830-AD24-4840-BE03-40A17E205A0A}" type="datetimeFigureOut">
              <a:rPr lang="el-GR" smtClean="0"/>
              <a:pPr/>
              <a:t>16/11/2017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61FE-221C-466A-A600-957F0AD4BB8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69764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675" y="76200"/>
            <a:ext cx="748551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600200"/>
            <a:ext cx="748665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8675" y="6356352"/>
            <a:ext cx="137216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3D3B9830-AD24-4840-BE03-40A17E205A0A}" type="datetimeFigureOut">
              <a:rPr lang="el-GR" smtClean="0"/>
              <a:pPr/>
              <a:t>16/11/2017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844" y="6356350"/>
            <a:ext cx="474231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587" y="6356352"/>
            <a:ext cx="1371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93EE61FE-221C-466A-A600-957F0AD4BB8B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7" name="Group 14"/>
          <p:cNvGrpSpPr/>
          <p:nvPr/>
        </p:nvGrpSpPr>
        <p:grpSpPr>
          <a:xfrm>
            <a:off x="827532" y="1219202"/>
            <a:ext cx="7488936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Ποιοτικη και ποσοτικη ερευνα 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mtClean="0"/>
              <a:t>Τμήμα </a:t>
            </a:r>
            <a:r>
              <a:rPr lang="el-GR" dirty="0" smtClean="0"/>
              <a:t>Εκπαιδευτικής και Κοινωνικής Πολιτικής</a:t>
            </a:r>
          </a:p>
          <a:p>
            <a:r>
              <a:rPr lang="el-GR" dirty="0" smtClean="0"/>
              <a:t> Πανεπιστήμιο Μακεδονίας</a:t>
            </a:r>
            <a:endParaRPr lang="el-G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Σχεδιασμός Ερωτηματολογίου </a:t>
            </a:r>
            <a:br>
              <a:rPr lang="el-GR" dirty="0" smtClean="0"/>
            </a:br>
            <a:r>
              <a:rPr lang="en-US" dirty="0" smtClean="0"/>
              <a:t>I. </a:t>
            </a:r>
            <a:r>
              <a:rPr lang="el-GR" dirty="0" smtClean="0"/>
              <a:t>Είδη ερωτήσεων ως προς τη μορφή</a:t>
            </a:r>
            <a:endParaRPr lang="el-GR" dirty="0"/>
          </a:p>
        </p:txBody>
      </p:sp>
      <p:sp>
        <p:nvSpPr>
          <p:cNvPr id="7" name="6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51520" y="1700808"/>
            <a:ext cx="3865567" cy="4471392"/>
          </a:xfrm>
        </p:spPr>
        <p:txBody>
          <a:bodyPr>
            <a:normAutofit lnSpcReduction="10000"/>
          </a:bodyPr>
          <a:lstStyle/>
          <a:p>
            <a:r>
              <a:rPr lang="en-US" sz="1400" b="1" dirty="0" smtClean="0"/>
              <a:t> </a:t>
            </a:r>
            <a:r>
              <a:rPr lang="el-GR" sz="2000" b="1" dirty="0" smtClean="0"/>
              <a:t>Ανοιχτού τύπου</a:t>
            </a:r>
            <a:r>
              <a:rPr lang="el-GR" sz="2000" dirty="0" smtClean="0"/>
              <a:t>, που δέχονται</a:t>
            </a:r>
            <a:r>
              <a:rPr lang="en-US" sz="2000" dirty="0" smtClean="0"/>
              <a:t> </a:t>
            </a:r>
            <a:r>
              <a:rPr lang="el-GR" sz="2000" dirty="0" smtClean="0"/>
              <a:t>γενικές απαντήσεις</a:t>
            </a:r>
          </a:p>
          <a:p>
            <a:r>
              <a:rPr lang="el-GR" sz="2000" dirty="0" smtClean="0"/>
              <a:t>Π.χ. Τι θα έκανες αν…</a:t>
            </a:r>
            <a:r>
              <a:rPr lang="en-US" sz="2000" dirty="0" smtClean="0"/>
              <a:t>; </a:t>
            </a:r>
            <a:endParaRPr lang="el-GR" sz="2000" b="1" dirty="0" smtClean="0"/>
          </a:p>
          <a:p>
            <a:endParaRPr lang="el-GR" sz="2000" b="1" dirty="0" smtClean="0"/>
          </a:p>
          <a:p>
            <a:endParaRPr lang="el-GR" sz="2000" b="1" dirty="0" smtClean="0"/>
          </a:p>
          <a:p>
            <a:r>
              <a:rPr lang="el-GR" sz="2000" b="1" dirty="0" smtClean="0"/>
              <a:t>Πολλαπλής Επιλογής</a:t>
            </a:r>
          </a:p>
          <a:p>
            <a:r>
              <a:rPr lang="el-GR" sz="2000" dirty="0" smtClean="0"/>
              <a:t>π.χ. Από που κάνετε χρήση του Διαδικτύου</a:t>
            </a:r>
          </a:p>
          <a:p>
            <a:r>
              <a:rPr lang="el-GR" sz="2000" dirty="0" smtClean="0"/>
              <a:t>… κινητό τηλέφωνο</a:t>
            </a:r>
          </a:p>
          <a:p>
            <a:r>
              <a:rPr lang="el-GR" sz="2000" dirty="0" smtClean="0"/>
              <a:t>… Σταθερό υπολογιστή</a:t>
            </a:r>
          </a:p>
          <a:p>
            <a:r>
              <a:rPr lang="en-US" sz="2000" dirty="0" smtClean="0"/>
              <a:t>… Laptop</a:t>
            </a:r>
          </a:p>
          <a:p>
            <a:r>
              <a:rPr lang="en-US" sz="2000" dirty="0" smtClean="0"/>
              <a:t>… Tablet</a:t>
            </a:r>
          </a:p>
          <a:p>
            <a:endParaRPr lang="el-GR" dirty="0" smtClean="0"/>
          </a:p>
          <a:p>
            <a:endParaRPr lang="el-GR" dirty="0" smtClean="0"/>
          </a:p>
        </p:txBody>
      </p:sp>
      <p:sp>
        <p:nvSpPr>
          <p:cNvPr id="11" name="10 - Θέση περιεχομένου"/>
          <p:cNvSpPr>
            <a:spLocks noGrp="1"/>
          </p:cNvSpPr>
          <p:nvPr>
            <p:ph idx="1"/>
          </p:nvPr>
        </p:nvSpPr>
        <p:spPr>
          <a:xfrm>
            <a:off x="4211960" y="1700808"/>
            <a:ext cx="4608512" cy="489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Διχοτομικές Ερωτήσεις</a:t>
            </a:r>
          </a:p>
          <a:p>
            <a:pPr>
              <a:buNone/>
            </a:pPr>
            <a:r>
              <a:rPr lang="el-GR" dirty="0" err="1" smtClean="0"/>
              <a:t>π.χ</a:t>
            </a:r>
            <a:r>
              <a:rPr lang="el-GR" dirty="0" smtClean="0"/>
              <a:t> Είστε χρήστης του Διαδικτύου</a:t>
            </a:r>
          </a:p>
          <a:p>
            <a:pPr>
              <a:buNone/>
            </a:pPr>
            <a:r>
              <a:rPr lang="el-GR" dirty="0" smtClean="0"/>
              <a:t>… Ναι</a:t>
            </a:r>
          </a:p>
          <a:p>
            <a:pPr>
              <a:buNone/>
            </a:pPr>
            <a:r>
              <a:rPr lang="el-GR" dirty="0" smtClean="0"/>
              <a:t>… Όχι</a:t>
            </a:r>
          </a:p>
          <a:p>
            <a:pPr>
              <a:buNone/>
            </a:pPr>
            <a:r>
              <a:rPr lang="el-GR" b="1" dirty="0" smtClean="0"/>
              <a:t>Κλίμακα Βαθμολογίας</a:t>
            </a:r>
          </a:p>
          <a:p>
            <a:pPr>
              <a:buNone/>
            </a:pPr>
            <a:r>
              <a:rPr lang="el-GR" dirty="0" smtClean="0"/>
              <a:t>π.χ. Βαθμολογείστε τις δεξιότητες σας στη χρήση διαδικτύου</a:t>
            </a:r>
            <a:r>
              <a:rPr lang="en-US" dirty="0" smtClean="0"/>
              <a:t> </a:t>
            </a:r>
            <a:r>
              <a:rPr lang="el-GR" dirty="0" smtClean="0"/>
              <a:t>μέσω κινητού τηλεφώνου</a:t>
            </a:r>
          </a:p>
          <a:p>
            <a:endParaRPr lang="en-US" dirty="0" smtClean="0"/>
          </a:p>
          <a:p>
            <a:endParaRPr lang="el-GR" dirty="0"/>
          </a:p>
        </p:txBody>
      </p:sp>
      <p:graphicFrame>
        <p:nvGraphicFramePr>
          <p:cNvPr id="10" name="9 - Πίνακας"/>
          <p:cNvGraphicFramePr>
            <a:graphicFrameLocks noGrp="1"/>
          </p:cNvGraphicFramePr>
          <p:nvPr/>
        </p:nvGraphicFramePr>
        <p:xfrm>
          <a:off x="4355975" y="5229200"/>
          <a:ext cx="4320480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864096"/>
                <a:gridCol w="864096"/>
                <a:gridCol w="864096"/>
                <a:gridCol w="864096"/>
              </a:tblGrid>
              <a:tr h="437772">
                <a:tc>
                  <a:txBody>
                    <a:bodyPr/>
                    <a:lstStyle/>
                    <a:p>
                      <a:r>
                        <a:rPr lang="el-GR" sz="800" dirty="0" smtClean="0"/>
                        <a:t>Ελάχιστες</a:t>
                      </a:r>
                      <a:endParaRPr lang="el-G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800" dirty="0" smtClean="0"/>
                        <a:t>μικρές</a:t>
                      </a:r>
                      <a:endParaRPr lang="el-G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800" dirty="0" smtClean="0"/>
                        <a:t>μέτριες</a:t>
                      </a:r>
                      <a:endParaRPr lang="el-G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800" dirty="0" smtClean="0"/>
                        <a:t>ικανοποιητικές</a:t>
                      </a:r>
                      <a:endParaRPr lang="el-G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800" dirty="0" smtClean="0"/>
                        <a:t>Εξαιρετικές</a:t>
                      </a:r>
                      <a:endParaRPr lang="el-GR" sz="800" dirty="0"/>
                    </a:p>
                  </a:txBody>
                  <a:tcPr/>
                </a:tc>
              </a:tr>
              <a:tr h="570340">
                <a:tc>
                  <a:txBody>
                    <a:bodyPr/>
                    <a:lstStyle/>
                    <a:p>
                      <a:r>
                        <a:rPr lang="el-GR" sz="800" dirty="0" smtClean="0"/>
                        <a:t>1</a:t>
                      </a:r>
                      <a:endParaRPr lang="el-G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800" dirty="0" smtClean="0"/>
                        <a:t>2</a:t>
                      </a:r>
                      <a:endParaRPr lang="el-G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800" dirty="0" smtClean="0"/>
                        <a:t>3</a:t>
                      </a:r>
                      <a:endParaRPr lang="el-G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800" dirty="0" smtClean="0"/>
                        <a:t>4</a:t>
                      </a:r>
                      <a:endParaRPr lang="el-G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800" dirty="0" smtClean="0"/>
                        <a:t>5</a:t>
                      </a:r>
                      <a:endParaRPr lang="el-GR" sz="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και Διανομή Ερωτηματολογίου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25144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l-GR" sz="2200" b="1" u="sng" dirty="0" smtClean="0"/>
              <a:t>ΔΟΜΗ</a:t>
            </a:r>
          </a:p>
          <a:p>
            <a:pPr algn="just"/>
            <a:r>
              <a:rPr lang="el-GR" sz="2200" b="1" dirty="0" smtClean="0"/>
              <a:t>Εισαγωγικό σημείωμα</a:t>
            </a:r>
          </a:p>
          <a:p>
            <a:pPr lvl="1" algn="just"/>
            <a:r>
              <a:rPr lang="el-GR" sz="2200" dirty="0" smtClean="0"/>
              <a:t>Όνομα ερευνητή</a:t>
            </a:r>
          </a:p>
          <a:p>
            <a:pPr lvl="1" algn="just"/>
            <a:r>
              <a:rPr lang="el-GR" sz="2200" dirty="0" smtClean="0"/>
              <a:t>Στοιχεία ιδρύματος</a:t>
            </a:r>
          </a:p>
          <a:p>
            <a:pPr lvl="1" algn="just"/>
            <a:r>
              <a:rPr lang="el-GR" sz="2200" dirty="0" smtClean="0"/>
              <a:t>Λόγοι διεξαγωγής της έρευνας</a:t>
            </a:r>
          </a:p>
          <a:p>
            <a:pPr lvl="1" algn="just"/>
            <a:r>
              <a:rPr lang="el-GR" sz="2200" dirty="0" smtClean="0"/>
              <a:t>Εξασφάλιση ανωνυμίας/προστασίας προσωπικών δεδομένων</a:t>
            </a:r>
          </a:p>
          <a:p>
            <a:pPr lvl="1" algn="just"/>
            <a:r>
              <a:rPr lang="el-GR" sz="2200" dirty="0" smtClean="0"/>
              <a:t>Αίτηση άδειας ερωτώμενου</a:t>
            </a:r>
          </a:p>
          <a:p>
            <a:pPr algn="just"/>
            <a:r>
              <a:rPr lang="el-GR" sz="2200" b="1" dirty="0" smtClean="0"/>
              <a:t>Δημογραφικά Στοιχεία</a:t>
            </a:r>
          </a:p>
          <a:p>
            <a:pPr algn="just"/>
            <a:r>
              <a:rPr lang="el-GR" sz="2200" b="1" dirty="0" smtClean="0"/>
              <a:t>Ενότητες ερωτήσεων</a:t>
            </a:r>
            <a:r>
              <a:rPr lang="el-GR" sz="2200" dirty="0" smtClean="0"/>
              <a:t>, όπου η κάθε μια διαπραγματεύεται ένα ξεχωριστό υποθέμα (όλες σχετικές με τα διερευνητικά ερωτήματα) </a:t>
            </a:r>
          </a:p>
          <a:p>
            <a:pPr algn="just">
              <a:buNone/>
            </a:pPr>
            <a:r>
              <a:rPr lang="el-GR" sz="2200" b="1" u="sng" dirty="0" smtClean="0"/>
              <a:t>ΔΙΑΝΟΜΗ</a:t>
            </a:r>
            <a:r>
              <a:rPr lang="en-US" sz="2200" b="1" u="sng" dirty="0" smtClean="0"/>
              <a:t> (</a:t>
            </a:r>
            <a:r>
              <a:rPr lang="el-GR" sz="2200" b="1" u="sng" dirty="0" smtClean="0"/>
              <a:t>ενδεδειγμένοι τρόποι)</a:t>
            </a:r>
          </a:p>
          <a:p>
            <a:pPr algn="just"/>
            <a:r>
              <a:rPr lang="el-GR" sz="2200" dirty="0" smtClean="0"/>
              <a:t>ηλεκτρονικό ταχυδρομείο </a:t>
            </a:r>
          </a:p>
          <a:p>
            <a:pPr marL="228600" lvl="1" algn="just">
              <a:spcBef>
                <a:spcPts val="1800"/>
              </a:spcBef>
            </a:pPr>
            <a:r>
              <a:rPr lang="el-GR" sz="2200" dirty="0" smtClean="0"/>
              <a:t>Διαδικτυακά</a:t>
            </a:r>
            <a:r>
              <a:rPr lang="en-US" sz="2200" dirty="0" smtClean="0"/>
              <a:t> (</a:t>
            </a:r>
            <a:r>
              <a:rPr lang="el-GR" sz="2200" dirty="0" smtClean="0"/>
              <a:t>μέσω </a:t>
            </a:r>
            <a:r>
              <a:rPr lang="en-US" sz="2200" dirty="0" err="1" smtClean="0"/>
              <a:t>google</a:t>
            </a:r>
            <a:r>
              <a:rPr lang="en-US" sz="2200" dirty="0" smtClean="0"/>
              <a:t> forms) </a:t>
            </a:r>
            <a:endParaRPr lang="el-GR" sz="2200" dirty="0" smtClean="0"/>
          </a:p>
          <a:p>
            <a:pPr marL="228600" lvl="1" algn="just">
              <a:spcBef>
                <a:spcPts val="1800"/>
              </a:spcBef>
            </a:pPr>
            <a:r>
              <a:rPr lang="el-GR" sz="2200" dirty="0" smtClean="0"/>
              <a:t>Κατ’ ιδίαν </a:t>
            </a:r>
            <a:endParaRPr lang="en-US" sz="2200" dirty="0" smtClean="0"/>
          </a:p>
          <a:p>
            <a:pPr marL="228600" lvl="1" algn="just">
              <a:spcBef>
                <a:spcPts val="1800"/>
              </a:spcBef>
            </a:pPr>
            <a:endParaRPr lang="en-US" sz="1800" dirty="0" smtClean="0"/>
          </a:p>
          <a:p>
            <a:pPr algn="just"/>
            <a:endParaRPr lang="el-GR" sz="1800" b="1" dirty="0" smtClean="0"/>
          </a:p>
          <a:p>
            <a:pPr lvl="1">
              <a:buNone/>
            </a:pPr>
            <a:endParaRPr lang="el-GR" dirty="0" smtClean="0"/>
          </a:p>
          <a:p>
            <a:pPr lvl="1"/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Ποιοτική </a:t>
            </a:r>
            <a:r>
              <a:rPr lang="en-US" dirty="0" smtClean="0"/>
              <a:t>VS </a:t>
            </a:r>
            <a:r>
              <a:rPr lang="el-GR" dirty="0" smtClean="0"/>
              <a:t>Ποσοτική Έρευνα</a:t>
            </a:r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idx="1"/>
          </p:nvPr>
        </p:nvSpPr>
        <p:spPr>
          <a:xfrm>
            <a:off x="611560" y="1196752"/>
            <a:ext cx="3689604" cy="823912"/>
          </a:xfrm>
        </p:spPr>
        <p:txBody>
          <a:bodyPr/>
          <a:lstStyle/>
          <a:p>
            <a:r>
              <a:rPr lang="el-GR" dirty="0" smtClean="0"/>
              <a:t>Ποιοτική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2"/>
          </p:nvPr>
        </p:nvSpPr>
        <p:spPr>
          <a:xfrm>
            <a:off x="323528" y="2204864"/>
            <a:ext cx="4194751" cy="4176464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Μικρός αριθμός δείγματος</a:t>
            </a:r>
          </a:p>
          <a:p>
            <a:r>
              <a:rPr lang="el-GR" dirty="0" smtClean="0"/>
              <a:t>Έμφαση στη διαδικασία</a:t>
            </a:r>
          </a:p>
          <a:p>
            <a:r>
              <a:rPr lang="el-GR" dirty="0" smtClean="0"/>
              <a:t>Υποκειμενικότητα αποτελεσμάτων -συμπερασμάτων (επιρροή του εκάστοτε ερευνητή)</a:t>
            </a:r>
          </a:p>
          <a:p>
            <a:endParaRPr lang="el-GR" dirty="0" smtClean="0"/>
          </a:p>
          <a:p>
            <a:r>
              <a:rPr lang="el-GR" dirty="0" smtClean="0"/>
              <a:t>Λεπτομερής εξέταση/εμβάθυνση και διερεύνηση πλαισίου/περιβάλλοντος </a:t>
            </a:r>
          </a:p>
          <a:p>
            <a:r>
              <a:rPr lang="el-GR" dirty="0" smtClean="0"/>
              <a:t>Ευελιξία στη δομή ανάλογα με τις συνθήκες</a:t>
            </a:r>
          </a:p>
          <a:p>
            <a:r>
              <a:rPr lang="el-GR" dirty="0" smtClean="0"/>
              <a:t>Επαγωγική ανάλυση</a:t>
            </a:r>
            <a:endParaRPr lang="el-GR" dirty="0"/>
          </a:p>
        </p:txBody>
      </p:sp>
      <p:sp>
        <p:nvSpPr>
          <p:cNvPr id="7" name="6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572000" y="1268760"/>
            <a:ext cx="3689604" cy="823912"/>
          </a:xfrm>
        </p:spPr>
        <p:txBody>
          <a:bodyPr/>
          <a:lstStyle/>
          <a:p>
            <a:r>
              <a:rPr lang="el-GR" dirty="0" smtClean="0"/>
              <a:t>Ποσοτική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572000" y="2132856"/>
            <a:ext cx="3744416" cy="4248472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Μεγάλος αριθμός δείγματος</a:t>
            </a:r>
          </a:p>
          <a:p>
            <a:r>
              <a:rPr lang="el-GR" dirty="0" smtClean="0"/>
              <a:t>Έμφαση στο αποτέλεσμα</a:t>
            </a:r>
          </a:p>
          <a:p>
            <a:r>
              <a:rPr lang="el-GR" dirty="0" smtClean="0"/>
              <a:t>Αντικειμενικότητα </a:t>
            </a:r>
            <a:r>
              <a:rPr lang="el-GR" smtClean="0"/>
              <a:t>αποτελεσμάτων συμπερασμάτων </a:t>
            </a:r>
            <a:r>
              <a:rPr lang="el-GR" dirty="0" smtClean="0"/>
              <a:t>(βασισμένα σε υψηλό επίπεδο ακρίβειας στατιστικά τεστ και αριθμούς)</a:t>
            </a:r>
          </a:p>
          <a:p>
            <a:r>
              <a:rPr lang="el-GR" dirty="0" smtClean="0"/>
              <a:t>Περιορισμός πληροφοριών στα αναφερόμενα στο εργαλείο</a:t>
            </a:r>
          </a:p>
          <a:p>
            <a:r>
              <a:rPr lang="el-GR" dirty="0" smtClean="0"/>
              <a:t>Αυστηρή δόμηση με ξεκάθαρους στόχους</a:t>
            </a:r>
          </a:p>
          <a:p>
            <a:r>
              <a:rPr lang="el-GR" dirty="0" smtClean="0"/>
              <a:t>Ξεκαθάρισμα σχέσεων αιτίου – αιτιατού </a:t>
            </a:r>
          </a:p>
          <a:p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Ποιοτική Έρευνα </a:t>
            </a:r>
            <a:br>
              <a:rPr lang="el-GR" dirty="0" smtClean="0"/>
            </a:br>
            <a:r>
              <a:rPr lang="el-GR" dirty="0" smtClean="0"/>
              <a:t>Συνέντευξη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628800"/>
            <a:ext cx="8640959" cy="5040560"/>
          </a:xfrm>
        </p:spPr>
        <p:txBody>
          <a:bodyPr>
            <a:normAutofit/>
          </a:bodyPr>
          <a:lstStyle/>
          <a:p>
            <a:pPr algn="just"/>
            <a:r>
              <a:rPr lang="el-GR" sz="1800" b="1" dirty="0" smtClean="0"/>
              <a:t>Σκοπός</a:t>
            </a:r>
            <a:r>
              <a:rPr lang="en-US" sz="1800" dirty="0" smtClean="0"/>
              <a:t>: </a:t>
            </a:r>
            <a:r>
              <a:rPr lang="el-GR" sz="1800" dirty="0" smtClean="0"/>
              <a:t>η οργάνωση μιας προφορικής επικοινωνίας ανάμεσα σε δύο πρόσωπα, το </a:t>
            </a:r>
            <a:r>
              <a:rPr lang="el-GR" sz="1800" b="1" dirty="0" smtClean="0"/>
              <a:t>συνεντευκτή</a:t>
            </a:r>
            <a:r>
              <a:rPr lang="el-GR" sz="1800" dirty="0" smtClean="0"/>
              <a:t> και τον </a:t>
            </a:r>
            <a:r>
              <a:rPr lang="el-GR" sz="1800" b="1" dirty="0" smtClean="0"/>
              <a:t>ερωτώμενο</a:t>
            </a:r>
            <a:r>
              <a:rPr lang="el-GR" sz="1800" dirty="0" smtClean="0"/>
              <a:t>, ώστε ο πρώτος να συλλέξει </a:t>
            </a:r>
            <a:r>
              <a:rPr lang="el-GR" sz="1800" b="1" dirty="0" smtClean="0"/>
              <a:t>πληροφορίες</a:t>
            </a:r>
            <a:r>
              <a:rPr lang="el-GR" sz="1800" dirty="0" smtClean="0"/>
              <a:t> από το δεύτερο πάνω σε ένα θέμα</a:t>
            </a:r>
          </a:p>
          <a:p>
            <a:pPr algn="just"/>
            <a:r>
              <a:rPr lang="el-GR" sz="1800" b="1" dirty="0" smtClean="0"/>
              <a:t>Χρησιμοποιείται για</a:t>
            </a:r>
            <a:r>
              <a:rPr lang="en-US" sz="1800" b="1" dirty="0" smtClean="0"/>
              <a:t>:</a:t>
            </a:r>
          </a:p>
          <a:p>
            <a:pPr lvl="1" algn="just"/>
            <a:r>
              <a:rPr lang="el-GR" sz="1800" dirty="0" smtClean="0"/>
              <a:t>Συλλογή/καταγραφή εμπειριών ή συμπεριφορών </a:t>
            </a:r>
          </a:p>
          <a:p>
            <a:pPr lvl="1" algn="just"/>
            <a:r>
              <a:rPr lang="el-GR" sz="1800" dirty="0" smtClean="0"/>
              <a:t>Συλλογή απόψεων/γνώμης </a:t>
            </a:r>
          </a:p>
          <a:p>
            <a:pPr lvl="1" algn="just"/>
            <a:r>
              <a:rPr lang="el-GR" sz="1800" dirty="0" smtClean="0"/>
              <a:t>Καταγραφή συναισθημάτων-συναισθηματικών αντιδράσεων </a:t>
            </a:r>
          </a:p>
          <a:p>
            <a:pPr lvl="1" algn="just"/>
            <a:r>
              <a:rPr lang="el-GR" sz="1800" dirty="0" smtClean="0"/>
              <a:t>Καταγραφή γνώσεων </a:t>
            </a:r>
          </a:p>
          <a:p>
            <a:pPr lvl="1" algn="just"/>
            <a:r>
              <a:rPr lang="el-GR" sz="1800" dirty="0" smtClean="0"/>
              <a:t>Συλλογή δημογραφικών στοιχείων ή ιστορικού υλικού </a:t>
            </a:r>
          </a:p>
          <a:p>
            <a:pPr algn="just"/>
            <a:r>
              <a:rPr lang="el-GR" sz="1800" b="1" dirty="0" smtClean="0"/>
              <a:t>Προετοιμάζεται</a:t>
            </a:r>
            <a:r>
              <a:rPr lang="el-GR" sz="1800" dirty="0" smtClean="0"/>
              <a:t> </a:t>
            </a:r>
            <a:r>
              <a:rPr lang="el-GR" sz="1800" b="1" dirty="0" smtClean="0"/>
              <a:t>με</a:t>
            </a:r>
            <a:r>
              <a:rPr lang="el-GR" sz="1800" dirty="0" smtClean="0"/>
              <a:t> τη δημιουργία εντύπου από τον ερευνητή, όπου: </a:t>
            </a:r>
          </a:p>
          <a:p>
            <a:pPr lvl="1" algn="just"/>
            <a:r>
              <a:rPr lang="el-GR" sz="1800" dirty="0" smtClean="0"/>
              <a:t>Τα ερευνητικά ερωτήματα αναλύονται σε επιμέρους ερωτήσεις </a:t>
            </a:r>
          </a:p>
          <a:p>
            <a:pPr lvl="1" algn="just"/>
            <a:r>
              <a:rPr lang="el-GR" sz="1800" dirty="0" smtClean="0"/>
              <a:t>Το ερωτηματολόγιο που προκύπτει προσαρμόζεται στα πρόσωπα με τα οποία θα γίνει η συνέντευξη (ευκρίνεια ερωτηματολογίου με σκοπό να προδιατεθεί ο ερωτώμενος και να μεταδώσει αυθόρμητα τις προσδοκώμενες πληροφορίες) </a:t>
            </a:r>
          </a:p>
          <a:p>
            <a:pPr lvl="1"/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Στάδια Συνέντευξης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556792"/>
            <a:ext cx="7991797" cy="4615408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Διατύπωση ερευνητικού προβλήματος </a:t>
            </a:r>
          </a:p>
          <a:p>
            <a:pPr algn="just"/>
            <a:r>
              <a:rPr lang="el-GR" dirty="0" smtClean="0"/>
              <a:t>Καθορισμός πληθυσμού και υποκειμένων </a:t>
            </a:r>
          </a:p>
          <a:p>
            <a:pPr algn="just"/>
            <a:r>
              <a:rPr lang="el-GR" dirty="0" smtClean="0"/>
              <a:t>Σχεδιασμός ενός λειτουργικού οδηγού συνέντευξης </a:t>
            </a:r>
          </a:p>
          <a:p>
            <a:pPr algn="just"/>
            <a:r>
              <a:rPr lang="el-GR" dirty="0" smtClean="0"/>
              <a:t>Πραγματοποίηση συνεντεύξεων – άντληση πληροφορίας-δεδομένων </a:t>
            </a:r>
          </a:p>
          <a:p>
            <a:pPr algn="just"/>
            <a:r>
              <a:rPr lang="el-GR" dirty="0" smtClean="0"/>
              <a:t>Απομαγνητοφώνηση ή προετοιμασία του υλικού για ανάλυση </a:t>
            </a:r>
          </a:p>
          <a:p>
            <a:pPr algn="just"/>
            <a:r>
              <a:rPr lang="el-GR" dirty="0" smtClean="0"/>
              <a:t>Ανάλυση</a:t>
            </a:r>
            <a:r>
              <a:rPr lang="en-US" dirty="0" smtClean="0"/>
              <a:t>: </a:t>
            </a:r>
            <a:r>
              <a:rPr lang="el-GR" dirty="0" smtClean="0"/>
              <a:t>ομαδοποίηση/κατηγοριοποίηση των δεδομένων με στόχο την απάντηση των ερευνητικών ερωτημάτων </a:t>
            </a:r>
          </a:p>
          <a:p>
            <a:pPr algn="just"/>
            <a:r>
              <a:rPr lang="el-GR" dirty="0" smtClean="0"/>
              <a:t>Έλεγχος αξιοπιστίας και εγκυρότητας των αποτελεσμάτων της έρευνας </a:t>
            </a:r>
          </a:p>
          <a:p>
            <a:pPr algn="just"/>
            <a:r>
              <a:rPr lang="el-GR" dirty="0" smtClean="0"/>
              <a:t>Δημοσιοποίηση-γνωστοποίηση αποτελεσμάτων της έρευνας στην επιστημονική κοινότητα και στο ευρύ κοινό </a:t>
            </a:r>
          </a:p>
          <a:p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Είδη Συνεντεύξεων (που ενδείκνυνται για έρευνα πτυχιακής εργασίας)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525658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sz="1900" b="1" dirty="0" smtClean="0"/>
              <a:t>Δομημένη</a:t>
            </a:r>
          </a:p>
          <a:p>
            <a:pPr lvl="1" algn="just"/>
            <a:r>
              <a:rPr lang="el-GR" sz="1900" dirty="0" smtClean="0"/>
              <a:t>Ο κάθε ερωτώμενος προτρέπεται να απαντήσει στην ίδια σειρά ερωτήσεων(συνήθως κλειστού τύπου)</a:t>
            </a:r>
            <a:r>
              <a:rPr lang="en-US" sz="1900" dirty="0" smtClean="0"/>
              <a:t>,</a:t>
            </a:r>
            <a:r>
              <a:rPr lang="el-GR" sz="1900" dirty="0" smtClean="0"/>
              <a:t> που ο αριθμός, η σειρά και το περιεχόμενο προκαθορίζεται από το έντυπο-πρωτόκολλο της συνέντευξης </a:t>
            </a:r>
          </a:p>
          <a:p>
            <a:pPr algn="just"/>
            <a:r>
              <a:rPr lang="el-GR" sz="1900" b="1" dirty="0" smtClean="0"/>
              <a:t>Ημιδομημένη</a:t>
            </a:r>
          </a:p>
          <a:p>
            <a:pPr lvl="1" algn="just"/>
            <a:r>
              <a:rPr lang="el-GR" sz="1900" dirty="0" smtClean="0"/>
              <a:t>Πιο ευέλικτη. Περιλαμβάνει ερωτήσεις κλειστού τύπου (όπως στη δομημένη), αλλά ταυτόχρονα υποβάλλονται και ανοιχτές ερωτήσεις για πληρέστερη κατανόηση των απαντήσεων. Ο συνεντευκτής ξεκινά από ένα αρχικό θέμα, αλλά στη συνέχεια καθοδηγείται από τις απαντήσεις του ερωτώμενου. Χρησιμοποιείται πολύ συχνά στις πιλοτικές έρευνες </a:t>
            </a:r>
          </a:p>
          <a:p>
            <a:pPr algn="just"/>
            <a:r>
              <a:rPr lang="el-GR" sz="1900" b="1" dirty="0" smtClean="0"/>
              <a:t>Μη δομημένη συνέντευξη </a:t>
            </a:r>
          </a:p>
          <a:p>
            <a:pPr lvl="1" algn="just"/>
            <a:r>
              <a:rPr lang="el-GR" sz="1900" dirty="0" smtClean="0"/>
              <a:t>Δεν υπάρχει διάγραμμα ερωτήσεων αλλά μια ανεπίσημη σειρά ερωτήσεων</a:t>
            </a:r>
            <a:r>
              <a:rPr lang="en-US" sz="1900" dirty="0" smtClean="0"/>
              <a:t>. </a:t>
            </a:r>
            <a:r>
              <a:rPr lang="el-GR" sz="1900" dirty="0" smtClean="0"/>
              <a:t>Στηρίζεται σε μια λίγο-πολύ ελεύθερη συζήτηση </a:t>
            </a:r>
          </a:p>
          <a:p>
            <a:pPr algn="just"/>
            <a:r>
              <a:rPr lang="el-GR" sz="1900" b="1" dirty="0" smtClean="0"/>
              <a:t>Επίσης, υπάρχουν οι εξής συνεντεύξεις</a:t>
            </a:r>
            <a:r>
              <a:rPr lang="en-US" sz="1900" b="1" dirty="0" smtClean="0"/>
              <a:t>:</a:t>
            </a:r>
            <a:endParaRPr lang="el-GR" sz="1900" b="1" dirty="0" smtClean="0"/>
          </a:p>
          <a:p>
            <a:pPr lvl="1" algn="just"/>
            <a:r>
              <a:rPr lang="el-GR" sz="1900" b="1" dirty="0" smtClean="0"/>
              <a:t>Τηλεφωνική</a:t>
            </a:r>
            <a:r>
              <a:rPr lang="en-US" sz="1900" dirty="0" smtClean="0"/>
              <a:t>: </a:t>
            </a:r>
            <a:r>
              <a:rPr lang="el-GR" sz="1900" dirty="0" smtClean="0"/>
              <a:t>λιγότερος απαιτούμενος χρόνος, όμως ενδεχόμενο παρερμηνειών</a:t>
            </a:r>
          </a:p>
          <a:p>
            <a:pPr lvl="1" algn="just"/>
            <a:r>
              <a:rPr lang="el-GR" sz="1900" b="1" dirty="0" smtClean="0"/>
              <a:t>Ομάδων</a:t>
            </a:r>
            <a:r>
              <a:rPr lang="en-US" sz="1900" b="1" dirty="0" smtClean="0"/>
              <a:t>: </a:t>
            </a:r>
            <a:r>
              <a:rPr lang="el-GR" sz="1900" dirty="0" smtClean="0"/>
              <a:t>όπου πραγματοποιούνται στο πλαίσιο ομάδων </a:t>
            </a:r>
          </a:p>
          <a:p>
            <a:pPr lvl="1">
              <a:buNone/>
            </a:pP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0"/>
            <a:ext cx="7485512" cy="1096962"/>
          </a:xfrm>
        </p:spPr>
        <p:txBody>
          <a:bodyPr/>
          <a:lstStyle/>
          <a:p>
            <a:r>
              <a:rPr lang="el-GR" dirty="0" smtClean="0"/>
              <a:t>Τύποι Ερωτήσεων στη Συνέντευξη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313384"/>
            <a:ext cx="8712967" cy="554461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l-GR" sz="2700" b="1" dirty="0" smtClean="0"/>
              <a:t>Κλειστές ερωτήσεις</a:t>
            </a:r>
            <a:r>
              <a:rPr lang="en-US" sz="2700" dirty="0" smtClean="0"/>
              <a:t>:</a:t>
            </a:r>
            <a:r>
              <a:rPr lang="en-US" sz="2700" b="1" dirty="0" smtClean="0"/>
              <a:t> </a:t>
            </a:r>
            <a:r>
              <a:rPr lang="el-GR" sz="2700" dirty="0" smtClean="0"/>
              <a:t>όλες οι πιθανές απαντήσεις του ερωτώμενου προβλέπονται από τον ερευνητή. Χρησιμοποιείται συνήθως στις αυστηρά δομημένες συνεντεύξεις </a:t>
            </a:r>
          </a:p>
          <a:p>
            <a:pPr algn="just"/>
            <a:r>
              <a:rPr lang="el-GR" sz="2700" b="1" dirty="0" smtClean="0"/>
              <a:t>Ανοικτές ερωτήσεις</a:t>
            </a:r>
            <a:r>
              <a:rPr lang="en-US" sz="2700" b="1" dirty="0" smtClean="0"/>
              <a:t>: </a:t>
            </a:r>
            <a:r>
              <a:rPr lang="en-US" sz="2700" dirty="0" smtClean="0"/>
              <a:t>o</a:t>
            </a:r>
            <a:r>
              <a:rPr lang="el-GR" sz="2700" dirty="0" smtClean="0"/>
              <a:t> ερωτώμενος αφήνεται ελεύθερος να αναπτύξει την απάντηση του δίχως προκαθορισμούς. Χρησιμοποιείται κυρίως στις μη δομημένες και στις </a:t>
            </a:r>
            <a:r>
              <a:rPr lang="el-GR" sz="2700" dirty="0" err="1" smtClean="0"/>
              <a:t>ημιδομημένες</a:t>
            </a:r>
            <a:r>
              <a:rPr lang="el-GR" sz="2700" dirty="0" smtClean="0"/>
              <a:t> συνεντεύξεις </a:t>
            </a:r>
          </a:p>
          <a:p>
            <a:pPr algn="just"/>
            <a:r>
              <a:rPr lang="el-GR" sz="2700" b="1" dirty="0" smtClean="0"/>
              <a:t>Μικτές ερωτήσεις</a:t>
            </a:r>
            <a:r>
              <a:rPr lang="en-US" sz="2700" b="1" dirty="0" smtClean="0"/>
              <a:t>:</a:t>
            </a:r>
            <a:r>
              <a:rPr lang="el-GR" sz="2700" b="1" dirty="0" smtClean="0"/>
              <a:t> </a:t>
            </a:r>
            <a:r>
              <a:rPr lang="el-GR" sz="2700" dirty="0" smtClean="0"/>
              <a:t>συνδυασμός χαρακτηριστικών των δυο προηγούμενων τύπων</a:t>
            </a:r>
          </a:p>
          <a:p>
            <a:pPr algn="just"/>
            <a:r>
              <a:rPr lang="el-GR" sz="2700" b="1" dirty="0" smtClean="0"/>
              <a:t>Περιγραφικές ερωτήσεις</a:t>
            </a:r>
            <a:r>
              <a:rPr lang="en-US" sz="2700" dirty="0" smtClean="0"/>
              <a:t>: </a:t>
            </a:r>
            <a:r>
              <a:rPr lang="el-GR" sz="2700" dirty="0" smtClean="0"/>
              <a:t>στοχεύουν στην άντληση συγκεκριμένων πληροφοριών </a:t>
            </a:r>
            <a:r>
              <a:rPr lang="en-US" sz="2700" dirty="0" smtClean="0"/>
              <a:t>(</a:t>
            </a:r>
            <a:r>
              <a:rPr lang="el-GR" sz="2700" dirty="0" smtClean="0"/>
              <a:t>πχ φύλο, ηλικία</a:t>
            </a:r>
            <a:r>
              <a:rPr lang="en-US" sz="2700" dirty="0" smtClean="0"/>
              <a:t>, </a:t>
            </a:r>
            <a:r>
              <a:rPr lang="el-GR" sz="2700" dirty="0" smtClean="0"/>
              <a:t>εισόδημα)</a:t>
            </a:r>
            <a:r>
              <a:rPr lang="en-US" sz="2700" dirty="0" smtClean="0"/>
              <a:t>  :</a:t>
            </a:r>
            <a:endParaRPr lang="el-GR" sz="2700" dirty="0" smtClean="0"/>
          </a:p>
          <a:p>
            <a:pPr algn="just"/>
            <a:r>
              <a:rPr lang="el-GR" sz="2700" b="1" dirty="0" smtClean="0"/>
              <a:t>Ερωτήσεις γνώμης</a:t>
            </a:r>
            <a:r>
              <a:rPr lang="en-US" sz="2700" dirty="0" smtClean="0"/>
              <a:t>: </a:t>
            </a:r>
            <a:r>
              <a:rPr lang="el-GR" sz="2700" dirty="0" smtClean="0"/>
              <a:t>στοχεύουν στην διερεύνηση στάσεων και αντιλήψεων για διάφορα κοινωνικά φαινόμενα και διαδικασίες </a:t>
            </a:r>
          </a:p>
          <a:p>
            <a:pPr algn="just"/>
            <a:r>
              <a:rPr lang="el-GR" sz="2700" b="1" dirty="0" smtClean="0"/>
              <a:t>Δομικές ερωτήσεις</a:t>
            </a:r>
            <a:r>
              <a:rPr lang="en-US" sz="2700" b="1" dirty="0" smtClean="0"/>
              <a:t>: </a:t>
            </a:r>
            <a:r>
              <a:rPr lang="el-GR" sz="2700" dirty="0" smtClean="0"/>
              <a:t>στοχεύουν στην εύρεση αιτιοτήτων και αιτιωδών μηχανισμών πχ «πως απέκτησες την γνώμη αυτή;»</a:t>
            </a:r>
            <a:endParaRPr lang="en-US" sz="2700" dirty="0" smtClean="0"/>
          </a:p>
          <a:p>
            <a:pPr algn="just"/>
            <a:r>
              <a:rPr lang="el-GR" sz="2700" b="1" dirty="0" smtClean="0"/>
              <a:t>Υποθετικές ερωτήσεις</a:t>
            </a:r>
            <a:r>
              <a:rPr lang="en-US" sz="2700" b="1" dirty="0" smtClean="0"/>
              <a:t>: </a:t>
            </a:r>
            <a:r>
              <a:rPr lang="el-GR" sz="2700" dirty="0" smtClean="0"/>
              <a:t>στοχεύουν στην άντληση πληροφορίας από τον ερωτώμενο για υποθετικές καταστάσεις που μπορεί να γίνουν στο μέλλον, πχ «τι θα έκανες αν...» </a:t>
            </a:r>
          </a:p>
          <a:p>
            <a:pPr algn="just"/>
            <a:r>
              <a:rPr lang="el-GR" sz="2700" b="1" dirty="0" smtClean="0"/>
              <a:t>Εισαγωγικές και συμπερασματικές ερωτήσεις</a:t>
            </a:r>
            <a:r>
              <a:rPr lang="en-US" sz="2700" b="1" dirty="0" smtClean="0"/>
              <a:t>: </a:t>
            </a:r>
            <a:r>
              <a:rPr lang="el-GR" sz="2700" dirty="0" smtClean="0"/>
              <a:t>εισάγουν τον ερωτώμενο στο κύριο θέμα της συνέντευξης και κλείνουν την συνέντευξη αντίστοιχα </a:t>
            </a:r>
          </a:p>
          <a:p>
            <a:pPr algn="just"/>
            <a:r>
              <a:rPr lang="el-GR" sz="2700" b="1" dirty="0" smtClean="0"/>
              <a:t>Ερωτήσεις – γέφυρα</a:t>
            </a:r>
            <a:r>
              <a:rPr lang="en-US" sz="2700" b="1" dirty="0" smtClean="0"/>
              <a:t>: </a:t>
            </a:r>
            <a:r>
              <a:rPr lang="el-GR" sz="2700" b="1" dirty="0" smtClean="0"/>
              <a:t> </a:t>
            </a:r>
            <a:r>
              <a:rPr lang="el-GR" sz="2700" dirty="0" smtClean="0"/>
              <a:t>οδηγούν από το ένα θέμα της συνέντευξης στο άλλο </a:t>
            </a:r>
          </a:p>
          <a:p>
            <a:pPr algn="just"/>
            <a:r>
              <a:rPr lang="el-GR" sz="2700" dirty="0" smtClean="0"/>
              <a:t> Να αποφεύγονται οι </a:t>
            </a:r>
            <a:r>
              <a:rPr lang="el-GR" sz="2700" b="1" dirty="0" smtClean="0"/>
              <a:t>καθοδηγητικές</a:t>
            </a:r>
            <a:r>
              <a:rPr lang="el-GR" sz="2700" dirty="0" smtClean="0"/>
              <a:t> και οι </a:t>
            </a:r>
            <a:r>
              <a:rPr lang="el-GR" sz="2700" b="1" dirty="0" smtClean="0"/>
              <a:t>ερωτήσεις προκατάληψης  </a:t>
            </a:r>
          </a:p>
          <a:p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Βασικά Συστατικά για μια Επιτυχημένη Συνέντευξη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7" cy="5112568"/>
          </a:xfrm>
        </p:spPr>
        <p:txBody>
          <a:bodyPr/>
          <a:lstStyle/>
          <a:p>
            <a:r>
              <a:rPr lang="el-GR" sz="1800" dirty="0" smtClean="0"/>
              <a:t>Σωστή επιλογή χρόνου (βολικές ώρες) και τόπου (οικείος και ήσυχος) συνέντευξης</a:t>
            </a:r>
          </a:p>
          <a:p>
            <a:r>
              <a:rPr lang="el-GR" sz="1800" dirty="0" smtClean="0"/>
              <a:t>Φιλική και άνετη ατμόσφαιρα μεταξύ των δύο</a:t>
            </a:r>
          </a:p>
          <a:p>
            <a:r>
              <a:rPr lang="el-GR" sz="1800" dirty="0" smtClean="0"/>
              <a:t>Ο ερευνητής οφείλει να</a:t>
            </a:r>
          </a:p>
          <a:p>
            <a:pPr lvl="1"/>
            <a:r>
              <a:rPr lang="el-GR" sz="1800" dirty="0" smtClean="0"/>
              <a:t>είναι ευγενικός, ενθαρρυντικός, ουδέτερος</a:t>
            </a:r>
          </a:p>
          <a:p>
            <a:pPr lvl="1"/>
            <a:r>
              <a:rPr lang="el-GR" sz="1800" dirty="0" smtClean="0"/>
              <a:t>Διατυπώνει κατανοητές ερωτήσεις με ευθύτητα και αμεροληψία</a:t>
            </a:r>
          </a:p>
          <a:p>
            <a:pPr lvl="1"/>
            <a:r>
              <a:rPr lang="el-GR" sz="1800" dirty="0" smtClean="0"/>
              <a:t>δίνει διευκρινήσεις</a:t>
            </a:r>
          </a:p>
          <a:p>
            <a:pPr lvl="1"/>
            <a:r>
              <a:rPr lang="el-GR" sz="1800" dirty="0" smtClean="0"/>
              <a:t>κινεί το ενδιαφέρον </a:t>
            </a:r>
          </a:p>
          <a:p>
            <a:pPr lvl="1"/>
            <a:r>
              <a:rPr lang="el-GR" sz="1800" dirty="0" smtClean="0"/>
              <a:t>ακούει προσεκτικά  </a:t>
            </a:r>
          </a:p>
          <a:p>
            <a:pPr lvl="1"/>
            <a:r>
              <a:rPr lang="el-GR" sz="1800" dirty="0" smtClean="0"/>
              <a:t>Καταγράφει και ερμηνεύει σωστά τις απαντήσεις </a:t>
            </a:r>
          </a:p>
          <a:p>
            <a:pPr lvl="1"/>
            <a:r>
              <a:rPr lang="el-GR" sz="1800" dirty="0" smtClean="0"/>
              <a:t>έχει ενσυναίσθηση</a:t>
            </a:r>
          </a:p>
          <a:p>
            <a:pPr lvl="1"/>
            <a:r>
              <a:rPr lang="el-GR" sz="1800" dirty="0" smtClean="0"/>
              <a:t>Σέβεται την προσωπικότητα και τις ανάγκες του συνεντευξιαζόμενου</a:t>
            </a:r>
          </a:p>
          <a:p>
            <a:pPr lvl="1"/>
            <a:endParaRPr lang="el-GR" dirty="0" smtClean="0"/>
          </a:p>
          <a:p>
            <a:pPr lvl="1"/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</a:p>
          <a:p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Ποσοτική Έρευνα</a:t>
            </a:r>
            <a:br>
              <a:rPr lang="el-GR" dirty="0" smtClean="0"/>
            </a:br>
            <a:r>
              <a:rPr lang="el-GR" dirty="0" smtClean="0"/>
              <a:t>Ερωτηματολόγιο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28674" y="1600200"/>
            <a:ext cx="7703765" cy="4853136"/>
          </a:xfrm>
        </p:spPr>
        <p:txBody>
          <a:bodyPr>
            <a:normAutofit/>
          </a:bodyPr>
          <a:lstStyle/>
          <a:p>
            <a:pPr algn="just"/>
            <a:r>
              <a:rPr lang="el-GR" sz="1900" b="1" dirty="0" smtClean="0"/>
              <a:t>Σκοπός</a:t>
            </a:r>
            <a:r>
              <a:rPr lang="en-US" sz="1900" dirty="0" smtClean="0"/>
              <a:t>:</a:t>
            </a:r>
            <a:r>
              <a:rPr lang="el-GR" sz="1900" dirty="0" smtClean="0"/>
              <a:t> διερεύνηση φαινομένων με στατιστικές μεθόδους, μαθηματικά μοντέλα και αριθμητικά δεδομένα. Χρησιμοποιείται συνήθως αντιπροσωπευτικό δείγμα παρατηρήσεων και επιδιώκεται γενίκευση σε ένα ευρύτερο πληθυσμό</a:t>
            </a:r>
          </a:p>
          <a:p>
            <a:pPr algn="just"/>
            <a:endParaRPr lang="el-GR" sz="1900" dirty="0" smtClean="0"/>
          </a:p>
          <a:p>
            <a:pPr algn="just"/>
            <a:r>
              <a:rPr lang="el-GR" sz="1900" b="1" dirty="0" smtClean="0"/>
              <a:t>Χρησιμοποιείται για </a:t>
            </a:r>
            <a:r>
              <a:rPr lang="el-GR" sz="1900" dirty="0" smtClean="0"/>
              <a:t>την  εύρεση σχέσεων μεταξύ διαφόρων παραγόντων.</a:t>
            </a:r>
            <a:endParaRPr lang="en-US" sz="1900" dirty="0" smtClean="0"/>
          </a:p>
          <a:p>
            <a:pPr lvl="1" algn="just"/>
            <a:endParaRPr lang="el-GR" sz="1900" dirty="0" smtClean="0"/>
          </a:p>
          <a:p>
            <a:pPr algn="just"/>
            <a:r>
              <a:rPr lang="el-GR" sz="1900" b="1" dirty="0" smtClean="0"/>
              <a:t>Προετοιμάζεται με </a:t>
            </a:r>
            <a:r>
              <a:rPr lang="el-GR" sz="1900" dirty="0" smtClean="0"/>
              <a:t>τον σχεδιασμό δομημένων πρωτοκόλλων – ερωτηματολογίων, τα οποία προκύπτουν από</a:t>
            </a:r>
            <a:r>
              <a:rPr lang="en-US" sz="1900" dirty="0" smtClean="0"/>
              <a:t>:</a:t>
            </a:r>
          </a:p>
          <a:p>
            <a:pPr lvl="1" algn="just"/>
            <a:r>
              <a:rPr lang="el-GR" sz="1900" dirty="0" smtClean="0"/>
              <a:t>Βιβλιογραφική ανασκόπηση</a:t>
            </a:r>
          </a:p>
          <a:p>
            <a:pPr lvl="1" algn="just"/>
            <a:r>
              <a:rPr lang="el-GR" sz="1900" dirty="0" smtClean="0"/>
              <a:t>Καταιγισμό ιδεών</a:t>
            </a:r>
          </a:p>
          <a:p>
            <a:pPr lvl="1" algn="just"/>
            <a:r>
              <a:rPr lang="el-GR" sz="1900" dirty="0" smtClean="0"/>
              <a:t>ερωτηματολόγια προηγούμενων </a:t>
            </a:r>
            <a:r>
              <a:rPr lang="el-GR" sz="1900" dirty="0" smtClean="0"/>
              <a:t>ερευνών</a:t>
            </a:r>
            <a:endParaRPr lang="el-GR" sz="19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Στάδια Ποσοτικής Έρευνας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11256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/>
              <a:t>Προσδιορισμός του θέματος του ερωτηματολογίου</a:t>
            </a:r>
          </a:p>
          <a:p>
            <a:pPr algn="just"/>
            <a:r>
              <a:rPr lang="el-GR" dirty="0" smtClean="0"/>
              <a:t> Αναζήτηση παλαιότερων συναφών ερευνών </a:t>
            </a:r>
          </a:p>
          <a:p>
            <a:pPr algn="just"/>
            <a:r>
              <a:rPr lang="el-GR" dirty="0" smtClean="0"/>
              <a:t>Προσδιορισμός στόχου του ερωτηματολογίου (τι ακριβώς ψάχνουμε)</a:t>
            </a:r>
          </a:p>
          <a:p>
            <a:pPr algn="just"/>
            <a:r>
              <a:rPr lang="el-GR" dirty="0" smtClean="0"/>
              <a:t> Καθορισμός πληθυσμού και δείγματος</a:t>
            </a:r>
            <a:r>
              <a:rPr lang="en-US" dirty="0" smtClean="0"/>
              <a:t>/</a:t>
            </a:r>
            <a:r>
              <a:rPr lang="el-GR" dirty="0" smtClean="0"/>
              <a:t>υποκειμένων </a:t>
            </a:r>
          </a:p>
          <a:p>
            <a:pPr algn="just"/>
            <a:r>
              <a:rPr lang="el-GR" dirty="0" smtClean="0"/>
              <a:t>Ανάπτυξη του ερωτηματολογίου</a:t>
            </a:r>
          </a:p>
          <a:p>
            <a:pPr algn="just"/>
            <a:r>
              <a:rPr lang="el-GR" dirty="0" smtClean="0"/>
              <a:t> Καθορισμός τρόπου διανομής του ερωτηματολογίου</a:t>
            </a:r>
          </a:p>
          <a:p>
            <a:pPr algn="just"/>
            <a:r>
              <a:rPr lang="el-GR" dirty="0" smtClean="0"/>
              <a:t> Πιλοτική φάση υλοποίησης της έρευνας (αν πρόκειται για αυτοσχέδιο εργαλείο)</a:t>
            </a:r>
          </a:p>
          <a:p>
            <a:pPr algn="just"/>
            <a:r>
              <a:rPr lang="el-GR" dirty="0" smtClean="0"/>
              <a:t> Επεξεργασία αποτελεσμάτων πιλοτικής φάσης</a:t>
            </a:r>
          </a:p>
          <a:p>
            <a:pPr algn="just"/>
            <a:r>
              <a:rPr lang="el-GR" dirty="0" smtClean="0"/>
              <a:t> Τελικό ερωτηματολόγιο, έναρξη έρευνας πεδίου</a:t>
            </a:r>
          </a:p>
          <a:p>
            <a:pPr algn="just"/>
            <a:r>
              <a:rPr lang="el-GR" dirty="0" smtClean="0"/>
              <a:t>Ανάλυση δεδομένων και έλεγχος αξιοπιστίας και εγκυρότητας των αποτελεσμάτων της έρευνας με στατιστικές μεθόδους</a:t>
            </a:r>
          </a:p>
          <a:p>
            <a:pPr algn="just"/>
            <a:r>
              <a:rPr lang="el-GR" dirty="0" smtClean="0"/>
              <a:t>Δημοσιοποίηση-γνωστοποίηση αποτελεσμάτων της έρευνας στην επιστημονική κοινότητα και στο ευρύ κοινό </a:t>
            </a:r>
          </a:p>
          <a:p>
            <a:pPr algn="just"/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Σχεδιασμός Ερωτηματολογίου </a:t>
            </a:r>
            <a:br>
              <a:rPr lang="el-GR" dirty="0" smtClean="0"/>
            </a:br>
            <a:r>
              <a:rPr lang="en-US" dirty="0" smtClean="0"/>
              <a:t>I. </a:t>
            </a:r>
            <a:r>
              <a:rPr lang="el-GR" dirty="0" smtClean="0"/>
              <a:t>Είδη ερωτήσεων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755576" y="1412776"/>
            <a:ext cx="3689604" cy="823912"/>
          </a:xfrm>
        </p:spPr>
        <p:txBody>
          <a:bodyPr/>
          <a:lstStyle/>
          <a:p>
            <a:r>
              <a:rPr lang="el-GR" dirty="0" smtClean="0"/>
              <a:t>Ως προς το περιεχόμενο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2"/>
          </p:nvPr>
        </p:nvSpPr>
        <p:spPr>
          <a:xfrm>
            <a:off x="179512" y="2348880"/>
            <a:ext cx="4338767" cy="424847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sz="1800" dirty="0" smtClean="0"/>
              <a:t>Δημογραφικά Στοιχεία: </a:t>
            </a:r>
            <a:r>
              <a:rPr lang="el-GR" sz="1800" dirty="0" err="1" smtClean="0"/>
              <a:t>Ηλίκια</a:t>
            </a:r>
            <a:r>
              <a:rPr lang="el-GR" sz="1800" dirty="0" smtClean="0"/>
              <a:t>, Φύλο, Εκπαίδευση, κλπ</a:t>
            </a:r>
          </a:p>
          <a:p>
            <a:pPr algn="just"/>
            <a:r>
              <a:rPr lang="el-GR" sz="1800" dirty="0" smtClean="0"/>
              <a:t>Ενημερωτικές Ερωτήσεις: Γνώμη των συμμετεχόντων σχετικά με ένα συγκεκριμένο θέμα (π.χ. οικονομική κρίση)</a:t>
            </a:r>
          </a:p>
          <a:p>
            <a:pPr algn="just"/>
            <a:r>
              <a:rPr lang="el-GR" sz="1800" dirty="0" smtClean="0"/>
              <a:t> </a:t>
            </a:r>
            <a:r>
              <a:rPr lang="el-GR" sz="1800" dirty="0" err="1" smtClean="0"/>
              <a:t>Συμπεριφορικές</a:t>
            </a:r>
            <a:r>
              <a:rPr lang="el-GR" sz="1800" dirty="0" smtClean="0"/>
              <a:t> Ερωτήσεις: Πληροφορίες σχετικά με τα πιστεύω και τις αξίες του ερωτώμενου (π.χ. συμφωνεί ή διαφωνεί με τη θανατική ποινή)</a:t>
            </a:r>
          </a:p>
          <a:p>
            <a:pPr algn="just"/>
            <a:r>
              <a:rPr lang="el-GR" sz="1800" dirty="0" smtClean="0"/>
              <a:t> Ερωτήσεις αυτοεκτίμησης: Βαθμολογεί ο ερωτώμενος τις ιδέες ή τις δράσεις του σε σχέση με των συναδέλφων του (π.χ. γνώσεις Η/Υ)</a:t>
            </a:r>
          </a:p>
          <a:p>
            <a:pPr algn="just"/>
            <a:r>
              <a:rPr lang="el-GR" sz="1800" dirty="0" smtClean="0"/>
              <a:t> Ερωτήσεις σχετικά με τη αντίδραση του ερωτώμενου σε κάποιο γεγονός (π.χ. Πυρκαγιά)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7" name="6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54396" y="1484784"/>
            <a:ext cx="3689604" cy="823912"/>
          </a:xfrm>
        </p:spPr>
        <p:txBody>
          <a:bodyPr/>
          <a:lstStyle/>
          <a:p>
            <a:r>
              <a:rPr lang="el-GR" dirty="0" smtClean="0"/>
              <a:t>Ως προς τη μορφή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4"/>
          </p:nvPr>
        </p:nvSpPr>
        <p:spPr>
          <a:xfrm>
            <a:off x="5220072" y="2636912"/>
            <a:ext cx="3600401" cy="4039344"/>
          </a:xfrm>
        </p:spPr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772816"/>
            <a:ext cx="3851920" cy="483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TF03431380.potx" id="{B573BD99-E105-4D2A-964B-B901A176567A}" vid="{B1D363B9-18DE-4874-9E2B-FD69B5C654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tf03431380</Template>
  <TotalTime>374</TotalTime>
  <Words>971</Words>
  <Application>Microsoft Office PowerPoint</Application>
  <PresentationFormat>Προβολή στην οθόνη (4:3)</PresentationFormat>
  <Paragraphs>148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Academic Literature 16x9</vt:lpstr>
      <vt:lpstr>Ποιοτικη και ποσοτικη ερευνα  </vt:lpstr>
      <vt:lpstr>Ποιοτική Έρευνα  Συνέντευξη</vt:lpstr>
      <vt:lpstr>Στάδια Συνέντευξης</vt:lpstr>
      <vt:lpstr>Είδη Συνεντεύξεων (που ενδείκνυνται για έρευνα πτυχιακής εργασίας)</vt:lpstr>
      <vt:lpstr>Τύποι Ερωτήσεων στη Συνέντευξη</vt:lpstr>
      <vt:lpstr>Βασικά Συστατικά για μια Επιτυχημένη Συνέντευξη</vt:lpstr>
      <vt:lpstr>Ποσοτική Έρευνα Ερωτηματολόγιο</vt:lpstr>
      <vt:lpstr>Στάδια Ποσοτικής Έρευνας </vt:lpstr>
      <vt:lpstr>Σχεδιασμός Ερωτηματολογίου  I. Είδη ερωτήσεων</vt:lpstr>
      <vt:lpstr>Σχεδιασμός Ερωτηματολογίου  I. Είδη ερωτήσεων ως προς τη μορφή</vt:lpstr>
      <vt:lpstr>Δομή και Διανομή Ερωτηματολογίου</vt:lpstr>
      <vt:lpstr>Ποιοτική VS Ποσοτική Έρευνα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Επιστημονική Έρευνα</dc:title>
  <dc:creator>Nikoleta</dc:creator>
  <cp:lastModifiedBy>Prokar</cp:lastModifiedBy>
  <cp:revision>38</cp:revision>
  <dcterms:created xsi:type="dcterms:W3CDTF">2017-09-25T21:37:13Z</dcterms:created>
  <dcterms:modified xsi:type="dcterms:W3CDTF">2017-11-16T18:09:49Z</dcterms:modified>
</cp:coreProperties>
</file>