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70" r:id="rId12"/>
    <p:sldId id="267" r:id="rId13"/>
    <p:sldId id="272" r:id="rId14"/>
    <p:sldId id="273"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DFDCB7"/>
                </a:solidFill>
              </a:rPr>
              <a:pPr/>
              <a:t>9/30/2020</a:t>
            </a:fld>
            <a:endParaRPr lang="en-US">
              <a:solidFill>
                <a:srgbClr val="DFDCB7"/>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FDCB7"/>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A9A57C"/>
                </a:solidFill>
                <a:sym typeface="Wingdings"/>
              </a:rPr>
              <a:t></a:t>
            </a:r>
            <a:endParaRPr lang="en-US" sz="3200" spc="150" dirty="0">
              <a:solidFill>
                <a:srgbClr val="A9A57C"/>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6A626E3C-888D-478D-94FF-EED8BCEA07F6}" type="slidenum">
              <a:rPr lang="en-US" smtClean="0">
                <a:solidFill>
                  <a:srgbClr val="DFDCB7"/>
                </a:solidFill>
              </a:rPr>
              <a:pPr/>
              <a:t>‹#›</a:t>
            </a:fld>
            <a:endParaRPr lang="en-US">
              <a:solidFill>
                <a:srgbClr val="DFDCB7"/>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a:solidFill>
                  <a:srgbClr val="A9A57C"/>
                </a:solidFill>
                <a:sym typeface="Wingdings"/>
              </a:rPr>
              <a:t></a:t>
            </a:r>
            <a:endParaRPr lang="en-US" sz="3200" spc="150" dirty="0">
              <a:solidFill>
                <a:srgbClr val="A9A57C"/>
              </a:solidFill>
            </a:endParaRPr>
          </a:p>
        </p:txBody>
      </p:sp>
    </p:spTree>
    <p:extLst>
      <p:ext uri="{BB962C8B-B14F-4D97-AF65-F5344CB8AC3E}">
        <p14:creationId xmlns:p14="http://schemas.microsoft.com/office/powerpoint/2010/main" val="42808370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3552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7350160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DFDCB7"/>
                </a:solidFill>
              </a:rPr>
              <a:pPr/>
              <a:t>9/30/2020</a:t>
            </a:fld>
            <a:endParaRPr lang="en-US">
              <a:solidFill>
                <a:srgbClr val="DFDCB7"/>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FDCB7"/>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A9A57C"/>
                </a:solidFill>
                <a:sym typeface="Wingdings"/>
              </a:rPr>
              <a:t></a:t>
            </a:r>
            <a:endParaRPr lang="en-US" sz="3200" spc="150" dirty="0">
              <a:solidFill>
                <a:srgbClr val="A9A57C"/>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6A626E3C-888D-478D-94FF-EED8BCEA07F6}" type="slidenum">
              <a:rPr lang="en-US" smtClean="0">
                <a:solidFill>
                  <a:srgbClr val="DFDCB7"/>
                </a:solidFill>
              </a:rPr>
              <a:pPr/>
              <a:t>‹#›</a:t>
            </a:fld>
            <a:endParaRPr lang="en-US">
              <a:solidFill>
                <a:srgbClr val="DFDCB7"/>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a:solidFill>
                  <a:srgbClr val="A9A57C"/>
                </a:solidFill>
                <a:sym typeface="Wingdings"/>
              </a:rPr>
              <a:t></a:t>
            </a:r>
            <a:endParaRPr lang="en-US" sz="3200" spc="150" dirty="0">
              <a:solidFill>
                <a:srgbClr val="A9A57C"/>
              </a:solidFill>
            </a:endParaRPr>
          </a:p>
        </p:txBody>
      </p:sp>
    </p:spTree>
    <p:extLst>
      <p:ext uri="{BB962C8B-B14F-4D97-AF65-F5344CB8AC3E}">
        <p14:creationId xmlns:p14="http://schemas.microsoft.com/office/powerpoint/2010/main" val="17228177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3535610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675E47"/>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6A626E3C-888D-478D-94FF-EED8BCEA07F6}"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177004484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245724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8" name="Footer Placeholder 7"/>
          <p:cNvSpPr>
            <a:spLocks noGrp="1"/>
          </p:cNvSpPr>
          <p:nvPr>
            <p:ph type="ftr" sz="quarter" idx="11"/>
          </p:nvPr>
        </p:nvSpPr>
        <p:spPr/>
        <p:txBody>
          <a:bodyPr/>
          <a:lstStyle/>
          <a:p>
            <a:endParaRPr lang="en-US">
              <a:solidFill>
                <a:srgbClr val="675E47"/>
              </a:solidFill>
            </a:endParaRPr>
          </a:p>
        </p:txBody>
      </p:sp>
      <p:sp>
        <p:nvSpPr>
          <p:cNvPr id="9" name="Slide Number Placeholder 8"/>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428192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4" name="Footer Placeholder 3"/>
          <p:cNvSpPr>
            <a:spLocks noGrp="1"/>
          </p:cNvSpPr>
          <p:nvPr>
            <p:ph type="ftr" sz="quarter" idx="11"/>
          </p:nvPr>
        </p:nvSpPr>
        <p:spPr/>
        <p:txBody>
          <a:bodyPr/>
          <a:lstStyle/>
          <a:p>
            <a:endParaRPr lang="en-US">
              <a:solidFill>
                <a:srgbClr val="675E47"/>
              </a:solidFill>
            </a:endParaRPr>
          </a:p>
        </p:txBody>
      </p:sp>
      <p:sp>
        <p:nvSpPr>
          <p:cNvPr id="5" name="Slide Number Placeholder 4"/>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769622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3" name="Footer Placeholder 2"/>
          <p:cNvSpPr>
            <a:spLocks noGrp="1"/>
          </p:cNvSpPr>
          <p:nvPr>
            <p:ph type="ftr" sz="quarter" idx="11"/>
          </p:nvPr>
        </p:nvSpPr>
        <p:spPr/>
        <p:txBody>
          <a:bodyPr/>
          <a:lstStyle/>
          <a:p>
            <a:endParaRPr lang="en-US">
              <a:solidFill>
                <a:srgbClr val="675E47"/>
              </a:solidFill>
            </a:endParaRPr>
          </a:p>
        </p:txBody>
      </p:sp>
      <p:sp>
        <p:nvSpPr>
          <p:cNvPr id="4" name="Slide Number Placeholder 3"/>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65093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l-GR" smtClean="0"/>
              <a:t>Στυλ κύριου τίτλου</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675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391751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1962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336992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p:txBody>
          <a:bodyPr/>
          <a:lstStyle/>
          <a:p>
            <a:endParaRPr lang="en-US">
              <a:solidFill>
                <a:srgbClr val="675E47"/>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111904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675E47"/>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6A626E3C-888D-478D-94FF-EED8BCEA07F6}"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18491074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217824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8" name="Footer Placeholder 7"/>
          <p:cNvSpPr>
            <a:spLocks noGrp="1"/>
          </p:cNvSpPr>
          <p:nvPr>
            <p:ph type="ftr" sz="quarter" idx="11"/>
          </p:nvPr>
        </p:nvSpPr>
        <p:spPr/>
        <p:txBody>
          <a:bodyPr/>
          <a:lstStyle/>
          <a:p>
            <a:endParaRPr lang="en-US">
              <a:solidFill>
                <a:srgbClr val="675E47"/>
              </a:solidFill>
            </a:endParaRPr>
          </a:p>
        </p:txBody>
      </p:sp>
      <p:sp>
        <p:nvSpPr>
          <p:cNvPr id="9" name="Slide Number Placeholder 8"/>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349077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4" name="Footer Placeholder 3"/>
          <p:cNvSpPr>
            <a:spLocks noGrp="1"/>
          </p:cNvSpPr>
          <p:nvPr>
            <p:ph type="ftr" sz="quarter" idx="11"/>
          </p:nvPr>
        </p:nvSpPr>
        <p:spPr/>
        <p:txBody>
          <a:bodyPr/>
          <a:lstStyle/>
          <a:p>
            <a:endParaRPr lang="en-US">
              <a:solidFill>
                <a:srgbClr val="675E47"/>
              </a:solidFill>
            </a:endParaRPr>
          </a:p>
        </p:txBody>
      </p:sp>
      <p:sp>
        <p:nvSpPr>
          <p:cNvPr id="5" name="Slide Number Placeholder 4"/>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206512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3" name="Footer Placeholder 2"/>
          <p:cNvSpPr>
            <a:spLocks noGrp="1"/>
          </p:cNvSpPr>
          <p:nvPr>
            <p:ph type="ftr" sz="quarter" idx="11"/>
          </p:nvPr>
        </p:nvSpPr>
        <p:spPr/>
        <p:txBody>
          <a:bodyPr/>
          <a:lstStyle/>
          <a:p>
            <a:endParaRPr lang="en-US">
              <a:solidFill>
                <a:srgbClr val="675E47"/>
              </a:solidFill>
            </a:endParaRPr>
          </a:p>
        </p:txBody>
      </p:sp>
      <p:sp>
        <p:nvSpPr>
          <p:cNvPr id="4" name="Slide Number Placeholder 3"/>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Tree>
    <p:extLst>
      <p:ext uri="{BB962C8B-B14F-4D97-AF65-F5344CB8AC3E}">
        <p14:creationId xmlns:p14="http://schemas.microsoft.com/office/powerpoint/2010/main" val="212534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l-GR" smtClean="0"/>
              <a:t>Στυλ κύριου τίτλου</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609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6" name="Footer Placeholder 5"/>
          <p:cNvSpPr>
            <a:spLocks noGrp="1"/>
          </p:cNvSpPr>
          <p:nvPr>
            <p:ph type="ftr" sz="quarter" idx="11"/>
          </p:nvPr>
        </p:nvSpPr>
        <p:spPr/>
        <p:txBody>
          <a:bodyPr/>
          <a:lstStyle/>
          <a:p>
            <a:endParaRPr lang="en-US">
              <a:solidFill>
                <a:srgbClr val="675E47"/>
              </a:solidFill>
            </a:endParaRPr>
          </a:p>
        </p:txBody>
      </p:sp>
      <p:sp>
        <p:nvSpPr>
          <p:cNvPr id="7" name="Slide Number Placeholder 6"/>
          <p:cNvSpPr>
            <a:spLocks noGrp="1"/>
          </p:cNvSpPr>
          <p:nvPr>
            <p:ph type="sldNum" sz="quarter" idx="12"/>
          </p:nvPr>
        </p:nvSpPr>
        <p:spPr/>
        <p:txBody>
          <a:bodyPr/>
          <a:lstStyle/>
          <a:p>
            <a:fld id="{6A626E3C-888D-478D-94FF-EED8BCEA07F6}" type="slidenum">
              <a:rPr lang="en-US" smtClean="0">
                <a:solidFill>
                  <a:srgbClr val="675E47"/>
                </a:solidFill>
              </a:rPr>
              <a:pPr/>
              <a:t>‹#›</a:t>
            </a:fld>
            <a:endParaRPr lang="en-US">
              <a:solidFill>
                <a:srgbClr val="675E47"/>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7403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675E47"/>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A626E3C-888D-478D-94FF-EED8BCEA07F6}" type="slidenum">
              <a:rPr lang="en-US" smtClean="0">
                <a:solidFill>
                  <a:srgbClr val="675E47"/>
                </a:solidFill>
              </a:rPr>
              <a:pPr/>
              <a:t>‹#›</a:t>
            </a:fld>
            <a:endParaRPr lang="en-US">
              <a:solidFill>
                <a:srgbClr val="675E47"/>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79027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D219441-A94F-4018-A869-7B3EE4A3CD94}" type="datetimeFigureOut">
              <a:rPr lang="en-US" smtClean="0">
                <a:solidFill>
                  <a:srgbClr val="675E47"/>
                </a:solidFill>
              </a:rPr>
              <a:pPr/>
              <a:t>9/30/2020</a:t>
            </a:fld>
            <a:endParaRPr lang="en-US">
              <a:solidFill>
                <a:srgbClr val="675E47"/>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675E47"/>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A626E3C-888D-478D-94FF-EED8BCEA07F6}" type="slidenum">
              <a:rPr lang="en-US" smtClean="0">
                <a:solidFill>
                  <a:srgbClr val="675E47"/>
                </a:solidFill>
              </a:rPr>
              <a:pPr/>
              <a:t>‹#›</a:t>
            </a:fld>
            <a:endParaRPr lang="en-US">
              <a:solidFill>
                <a:srgbClr val="675E47"/>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46493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iolencepreventio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3600" dirty="0" smtClean="0"/>
              <a:t>Μεθοδολογία έρευνας:</a:t>
            </a:r>
            <a:br>
              <a:rPr lang="el-GR" sz="3600" dirty="0" smtClean="0"/>
            </a:br>
            <a:r>
              <a:rPr lang="el-GR" sz="3600" dirty="0" smtClean="0"/>
              <a:t>Μελέτη περίπτωσης και σχεδιασμός προγράμματος παρέμβασης</a:t>
            </a:r>
            <a:endParaRPr lang="en-US" sz="3600" dirty="0"/>
          </a:p>
        </p:txBody>
      </p:sp>
      <p:sp>
        <p:nvSpPr>
          <p:cNvPr id="3" name="Υπότιτλος 2"/>
          <p:cNvSpPr>
            <a:spLocks noGrp="1"/>
          </p:cNvSpPr>
          <p:nvPr>
            <p:ph type="subTitle" idx="1"/>
          </p:nvPr>
        </p:nvSpPr>
        <p:spPr/>
        <p:txBody>
          <a:bodyPr>
            <a:normAutofit/>
          </a:bodyPr>
          <a:lstStyle/>
          <a:p>
            <a:endParaRPr lang="en-US" dirty="0">
              <a:solidFill>
                <a:schemeClr val="bg1"/>
              </a:solidFill>
            </a:endParaRPr>
          </a:p>
        </p:txBody>
      </p:sp>
      <p:sp>
        <p:nvSpPr>
          <p:cNvPr id="5" name="Subtitle 4"/>
          <p:cNvSpPr txBox="1">
            <a:spLocks/>
          </p:cNvSpPr>
          <p:nvPr/>
        </p:nvSpPr>
        <p:spPr>
          <a:xfrm>
            <a:off x="0" y="4732071"/>
            <a:ext cx="6629400" cy="2132856"/>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buClr>
                <a:srgbClr val="3891A7"/>
              </a:buClr>
              <a:defRPr/>
            </a:pPr>
            <a:endParaRPr lang="el-GR" sz="2000" dirty="0">
              <a:solidFill>
                <a:srgbClr val="2F2B20"/>
              </a:solidFill>
              <a:latin typeface="Franklin Gothic Book"/>
            </a:endParaRPr>
          </a:p>
        </p:txBody>
      </p:sp>
      <p:pic>
        <p:nvPicPr>
          <p:cNvPr id="3074" name="Picture 2"/>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52400"/>
            <a:ext cx="4398819" cy="1143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38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Πρόγραμμα παρέμβασης</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3272" y="5711853"/>
            <a:ext cx="4340728" cy="1146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752600"/>
            <a:ext cx="8915400" cy="8125301"/>
          </a:xfrm>
          <a:prstGeom prst="rect">
            <a:avLst/>
          </a:prstGeom>
          <a:noFill/>
        </p:spPr>
        <p:txBody>
          <a:bodyPr wrap="square" rtlCol="0">
            <a:spAutoFit/>
          </a:bodyPr>
          <a:lstStyle/>
          <a:p>
            <a:r>
              <a:rPr lang="el-GR" b="1" i="1" dirty="0" smtClean="0"/>
              <a:t>Στρατηγική (</a:t>
            </a:r>
            <a:r>
              <a:rPr lang="en-US" b="1" i="1" dirty="0" smtClean="0"/>
              <a:t>Strategy</a:t>
            </a:r>
            <a:r>
              <a:rPr lang="el-GR" i="1" dirty="0" smtClean="0"/>
              <a:t>)</a:t>
            </a:r>
            <a:r>
              <a:rPr lang="en-US" i="1" dirty="0" smtClean="0"/>
              <a:t>:</a:t>
            </a:r>
            <a:r>
              <a:rPr lang="el-GR" i="1" dirty="0" smtClean="0"/>
              <a:t> </a:t>
            </a:r>
            <a:r>
              <a:rPr lang="el-GR" dirty="0" smtClean="0"/>
              <a:t>Μία γενική εννοιολογική προσέγγιση του υπό διερεύνηση θέματος, π.χ. Οι επισκέψεις στο σπίτι των κοινωνικών λειτουργών μπορούν να προσφέρουν μία βασική εκπαίδευση των γονιών σε θέματα διαχείρισης συμπεριφοράς</a:t>
            </a:r>
          </a:p>
          <a:p>
            <a:endParaRPr lang="el-GR" dirty="0"/>
          </a:p>
          <a:p>
            <a:r>
              <a:rPr lang="el-GR" b="1" i="1" dirty="0" smtClean="0"/>
              <a:t>Παρέμβαση (</a:t>
            </a:r>
            <a:r>
              <a:rPr lang="en-US" b="1" i="1" dirty="0" smtClean="0"/>
              <a:t>Intervention</a:t>
            </a:r>
            <a:r>
              <a:rPr lang="el-GR" b="1" i="1" dirty="0" smtClean="0"/>
              <a:t>)</a:t>
            </a:r>
            <a:r>
              <a:rPr lang="en-US" i="1" dirty="0" smtClean="0"/>
              <a:t>:</a:t>
            </a:r>
            <a:r>
              <a:rPr lang="el-GR" dirty="0" smtClean="0"/>
              <a:t> </a:t>
            </a:r>
            <a:r>
              <a:rPr lang="en-US" dirty="0" smtClean="0"/>
              <a:t> </a:t>
            </a:r>
            <a:r>
              <a:rPr lang="el-GR" dirty="0" smtClean="0"/>
              <a:t>Μία συγκεκριμένη ομάδα δραστηριοτήτων και συνοδευτικών υλικών για την πρόληψη ή παρέμβαση στο υπό διερεύνηση θέμα και οι παράγοντες που συγκλίνουν σε αυτό, π.χ. Ένα σχολείο μπορεί να εφαρμόσει ένα αναλυτικό πρόγραμμα και δραστηριότητες με παιχνίδια ρόλων για να βοηθήσει τους μαθητές να αναπτύξουν δεξιότητες επίλυσης συγκρούσεων.</a:t>
            </a:r>
          </a:p>
          <a:p>
            <a:endParaRPr lang="en-US" dirty="0" smtClean="0"/>
          </a:p>
          <a:p>
            <a:r>
              <a:rPr lang="el-GR" b="1" i="1" dirty="0" smtClean="0"/>
              <a:t>Πρόγραμμα (</a:t>
            </a:r>
            <a:r>
              <a:rPr lang="en-US" b="1" i="1" dirty="0" smtClean="0"/>
              <a:t>Program</a:t>
            </a:r>
            <a:r>
              <a:rPr lang="el-GR" b="1" i="1" dirty="0" smtClean="0"/>
              <a:t>)</a:t>
            </a:r>
            <a:r>
              <a:rPr lang="en-US" dirty="0" smtClean="0"/>
              <a:t>: </a:t>
            </a:r>
            <a:r>
              <a:rPr lang="el-GR" dirty="0" smtClean="0"/>
              <a:t>Συνδυασμός στρατηγικών (οπότε και διάφορα είδη παρεμβάσεων ) σχεδιασμένα για την πρόληψη ή παρέμβαση </a:t>
            </a:r>
            <a:r>
              <a:rPr lang="el-GR" dirty="0">
                <a:solidFill>
                  <a:srgbClr val="2F2B20"/>
                </a:solidFill>
              </a:rPr>
              <a:t>στο υπό διερεύνηση </a:t>
            </a:r>
            <a:r>
              <a:rPr lang="el-GR" dirty="0" smtClean="0">
                <a:solidFill>
                  <a:srgbClr val="2F2B20"/>
                </a:solidFill>
              </a:rPr>
              <a:t>θέμα, π.χ. Μία κοινότητα εφαρμόζει ένα αναλυτικό πρόγραμμα στο σχολείο σε συνδυασμό με παρέμβαση με επισκέψεις στο σπίτι για την πρόληψη της βίας.</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0" y="6211669"/>
            <a:ext cx="6629400" cy="923330"/>
          </a:xfrm>
          <a:prstGeom prst="rect">
            <a:avLst/>
          </a:prstGeom>
          <a:noFill/>
        </p:spPr>
        <p:txBody>
          <a:bodyPr wrap="square" rtlCol="0">
            <a:spAutoFit/>
          </a:bodyPr>
          <a:lstStyle/>
          <a:p>
            <a:r>
              <a:rPr lang="en-US" dirty="0">
                <a:hlinkClick r:id="rId3"/>
              </a:rPr>
              <a:t>https://www.cdc.gov/violenceprevention</a:t>
            </a:r>
            <a:r>
              <a:rPr lang="en-US" dirty="0" smtClean="0">
                <a:hlinkClick r:id="rId3"/>
              </a:rPr>
              <a:t>/</a:t>
            </a:r>
            <a:endParaRPr lang="el-GR" dirty="0" smtClean="0"/>
          </a:p>
          <a:p>
            <a:r>
              <a:rPr lang="en-US" dirty="0" err="1" smtClean="0"/>
              <a:t>pdf</a:t>
            </a:r>
            <a:r>
              <a:rPr lang="en-US" dirty="0" smtClean="0"/>
              <a:t>/chapter1-a.pdf</a:t>
            </a:r>
            <a:r>
              <a:rPr lang="el-GR" dirty="0" smtClean="0"/>
              <a:t> </a:t>
            </a:r>
          </a:p>
          <a:p>
            <a:endParaRPr lang="en-US" dirty="0"/>
          </a:p>
        </p:txBody>
      </p:sp>
    </p:spTree>
    <p:extLst>
      <p:ext uri="{BB962C8B-B14F-4D97-AF65-F5344CB8AC3E}">
        <p14:creationId xmlns:p14="http://schemas.microsoft.com/office/powerpoint/2010/main" val="174683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Στάδια Σχεδιασμού προγράμματος παρέμβασης</a:t>
            </a:r>
            <a:endParaRPr lang="en-US" dirty="0"/>
          </a:p>
        </p:txBody>
      </p:sp>
      <p:sp>
        <p:nvSpPr>
          <p:cNvPr id="4" name="TextBox 3"/>
          <p:cNvSpPr txBox="1"/>
          <p:nvPr/>
        </p:nvSpPr>
        <p:spPr>
          <a:xfrm>
            <a:off x="2438400" y="6477000"/>
            <a:ext cx="6629400" cy="369332"/>
          </a:xfrm>
          <a:prstGeom prst="rect">
            <a:avLst/>
          </a:prstGeom>
          <a:noFill/>
        </p:spPr>
        <p:txBody>
          <a:bodyPr wrap="square" rtlCol="0">
            <a:spAutoFit/>
          </a:bodyPr>
          <a:lstStyle/>
          <a:p>
            <a:r>
              <a:rPr lang="en-US" dirty="0">
                <a:solidFill>
                  <a:srgbClr val="2F2B20"/>
                </a:solidFill>
              </a:rPr>
              <a:t>https://www.cdc.gov/violenceprevention/pdf/chapter1-a.pdf</a:t>
            </a:r>
          </a:p>
        </p:txBody>
      </p:sp>
      <p:sp>
        <p:nvSpPr>
          <p:cNvPr id="3" name="TextBox 2"/>
          <p:cNvSpPr txBox="1"/>
          <p:nvPr/>
        </p:nvSpPr>
        <p:spPr>
          <a:xfrm>
            <a:off x="0" y="1530489"/>
            <a:ext cx="9067800" cy="5632311"/>
          </a:xfrm>
          <a:prstGeom prst="rect">
            <a:avLst/>
          </a:prstGeom>
          <a:noFill/>
        </p:spPr>
        <p:txBody>
          <a:bodyPr wrap="square" rtlCol="0">
            <a:spAutoFit/>
          </a:bodyPr>
          <a:lstStyle/>
          <a:p>
            <a:pPr marL="285750" indent="-285750">
              <a:buFont typeface="Wingdings" pitchFamily="2" charset="2"/>
              <a:buChar char="Ø"/>
            </a:pPr>
            <a:r>
              <a:rPr lang="el-GR" dirty="0">
                <a:solidFill>
                  <a:srgbClr val="2F2B20"/>
                </a:solidFill>
              </a:rPr>
              <a:t>Εντοπισμός και Περιγραφή του σαφούς θέματος υπό διερεύνηση</a:t>
            </a:r>
          </a:p>
          <a:p>
            <a:pPr marL="285750" indent="-285750">
              <a:buFont typeface="Wingdings" pitchFamily="2" charset="2"/>
              <a:buChar char="Ø"/>
            </a:pPr>
            <a:r>
              <a:rPr lang="el-GR" dirty="0">
                <a:solidFill>
                  <a:srgbClr val="2F2B20"/>
                </a:solidFill>
              </a:rPr>
              <a:t>Επιλογή δείγματος και Εντοπισμός του κατάλληλου τρόπου δειγματοληψίας</a:t>
            </a:r>
          </a:p>
          <a:p>
            <a:pPr marL="285750" indent="-285750">
              <a:buFont typeface="Wingdings" pitchFamily="2" charset="2"/>
              <a:buChar char="Ø"/>
            </a:pPr>
            <a:r>
              <a:rPr lang="el-GR" dirty="0">
                <a:solidFill>
                  <a:srgbClr val="2F2B20"/>
                </a:solidFill>
              </a:rPr>
              <a:t>Εντοπισμός του πλαισίου παρέμβασης</a:t>
            </a:r>
          </a:p>
          <a:p>
            <a:pPr marL="285750" indent="-285750">
              <a:buFont typeface="Wingdings" pitchFamily="2" charset="2"/>
              <a:buChar char="Ø"/>
            </a:pPr>
            <a:r>
              <a:rPr lang="el-GR" dirty="0">
                <a:solidFill>
                  <a:srgbClr val="2F2B20"/>
                </a:solidFill>
              </a:rPr>
              <a:t>Συγκεκριμένη </a:t>
            </a:r>
            <a:r>
              <a:rPr lang="el-GR" dirty="0" err="1">
                <a:solidFill>
                  <a:srgbClr val="2F2B20"/>
                </a:solidFill>
              </a:rPr>
              <a:t>στοχοθεσία</a:t>
            </a:r>
            <a:r>
              <a:rPr lang="el-GR" dirty="0">
                <a:solidFill>
                  <a:srgbClr val="2F2B20"/>
                </a:solidFill>
              </a:rPr>
              <a:t> </a:t>
            </a:r>
          </a:p>
          <a:p>
            <a:pPr marL="285750" indent="-285750">
              <a:buFont typeface="Wingdings" pitchFamily="2" charset="2"/>
              <a:buChar char="Ø"/>
            </a:pPr>
            <a:r>
              <a:rPr lang="el-GR" dirty="0">
                <a:solidFill>
                  <a:srgbClr val="2F2B20"/>
                </a:solidFill>
              </a:rPr>
              <a:t>Ανασκόπηση βιβλιογραφίας και Επιλογή μίας ή περισσότερων παρεμβάσεων  που ανταποκρίνονται στη </a:t>
            </a:r>
            <a:r>
              <a:rPr lang="el-GR" dirty="0" err="1">
                <a:solidFill>
                  <a:srgbClr val="2F2B20"/>
                </a:solidFill>
              </a:rPr>
              <a:t>στοχοθεσία</a:t>
            </a:r>
            <a:r>
              <a:rPr lang="el-GR" dirty="0">
                <a:solidFill>
                  <a:srgbClr val="2F2B20"/>
                </a:solidFill>
              </a:rPr>
              <a:t>, αλλά και στις ανάγκες των συμμετεχόντων</a:t>
            </a:r>
          </a:p>
          <a:p>
            <a:pPr marL="285750" indent="-285750">
              <a:buFont typeface="Wingdings" pitchFamily="2" charset="2"/>
              <a:buChar char="Ø"/>
            </a:pPr>
            <a:r>
              <a:rPr lang="el-GR" dirty="0">
                <a:solidFill>
                  <a:srgbClr val="2F2B20"/>
                </a:solidFill>
              </a:rPr>
              <a:t>Εντοπισμός πιθανών χορηγιών για την παρέμβαση</a:t>
            </a:r>
          </a:p>
          <a:p>
            <a:pPr marL="285750" indent="-285750">
              <a:buFont typeface="Wingdings" pitchFamily="2" charset="2"/>
              <a:buChar char="Ø"/>
            </a:pPr>
            <a:r>
              <a:rPr lang="el-GR" dirty="0">
                <a:solidFill>
                  <a:srgbClr val="2F2B20"/>
                </a:solidFill>
              </a:rPr>
              <a:t>(Ενεργή συμμετοχή της κοινότητας)</a:t>
            </a:r>
          </a:p>
          <a:p>
            <a:pPr marL="285750" indent="-285750">
              <a:buFont typeface="Wingdings" pitchFamily="2" charset="2"/>
              <a:buChar char="Ø"/>
            </a:pPr>
            <a:r>
              <a:rPr lang="el-GR" dirty="0">
                <a:solidFill>
                  <a:srgbClr val="2F2B20"/>
                </a:solidFill>
              </a:rPr>
              <a:t>Ανάπτυξη δραστηριοτήτων και υλικού για την παρέμβαση</a:t>
            </a:r>
          </a:p>
          <a:p>
            <a:pPr marL="285750" indent="-285750">
              <a:buFont typeface="Wingdings" pitchFamily="2" charset="2"/>
              <a:buChar char="Ø"/>
            </a:pPr>
            <a:r>
              <a:rPr lang="el-GR" dirty="0">
                <a:solidFill>
                  <a:srgbClr val="2F2B20"/>
                </a:solidFill>
              </a:rPr>
              <a:t>Εκπαίδευση ατόμων που θα εφαρμόσουν την παρέμβαση</a:t>
            </a:r>
          </a:p>
          <a:p>
            <a:pPr marL="285750" indent="-285750">
              <a:buFont typeface="Wingdings" pitchFamily="2" charset="2"/>
              <a:buChar char="Ø"/>
            </a:pPr>
            <a:r>
              <a:rPr lang="el-GR" dirty="0">
                <a:solidFill>
                  <a:srgbClr val="2F2B20"/>
                </a:solidFill>
              </a:rPr>
              <a:t>Εφαρμογή παρέμβασης</a:t>
            </a:r>
          </a:p>
          <a:p>
            <a:pPr marL="285750" indent="-285750">
              <a:buFont typeface="Wingdings" pitchFamily="2" charset="2"/>
              <a:buChar char="Ø"/>
            </a:pPr>
            <a:r>
              <a:rPr lang="el-GR" dirty="0">
                <a:solidFill>
                  <a:srgbClr val="2F2B20"/>
                </a:solidFill>
              </a:rPr>
              <a:t>Συνεχής παρακολούθηση της προόδου της παρέμβασης</a:t>
            </a:r>
          </a:p>
          <a:p>
            <a:pPr marL="285750" indent="-285750">
              <a:buFont typeface="Wingdings" pitchFamily="2" charset="2"/>
              <a:buChar char="Ø"/>
            </a:pPr>
            <a:r>
              <a:rPr lang="el-GR" dirty="0">
                <a:solidFill>
                  <a:srgbClr val="2F2B20"/>
                </a:solidFill>
              </a:rPr>
              <a:t>Αξιολόγηση της επιτυχίας της παρέμβασης - Εντοπισμός παραλείψεων-περιορισμών</a:t>
            </a:r>
          </a:p>
          <a:p>
            <a:pPr marL="285750" lvl="0" indent="-285750">
              <a:buFont typeface="Wingdings" pitchFamily="2" charset="2"/>
              <a:buChar char="v"/>
            </a:pPr>
            <a:endParaRPr lang="el-GR" dirty="0" smtClean="0">
              <a:solidFill>
                <a:srgbClr val="2F2B20"/>
              </a:solidFill>
            </a:endParaRPr>
          </a:p>
          <a:p>
            <a:pPr marL="285750" lvl="0" indent="-285750">
              <a:buFont typeface="Wingdings" pitchFamily="2" charset="2"/>
              <a:buChar char="v"/>
            </a:pPr>
            <a:r>
              <a:rPr lang="el-GR" dirty="0" smtClean="0">
                <a:solidFill>
                  <a:srgbClr val="2F2B20"/>
                </a:solidFill>
              </a:rPr>
              <a:t>Σημαντική </a:t>
            </a:r>
            <a:r>
              <a:rPr lang="el-GR" dirty="0">
                <a:solidFill>
                  <a:srgbClr val="2F2B20"/>
                </a:solidFill>
              </a:rPr>
              <a:t>κατά τον σχεδιασμό, αλλά και την εφαρμογή του προγράμματος η εκτίμηση συστατικών της παρέμβασης όπως η κοινωνική εγκυρότητα, η ακεραιότητα της παρέμβασης και η γενίκευση και διατήρηση των αποτελεσμάτων </a:t>
            </a:r>
          </a:p>
          <a:p>
            <a:pPr marL="285750" indent="-285750">
              <a:buFont typeface="Wingdings" pitchFamily="2" charset="2"/>
              <a:buChar char="Ø"/>
            </a:pPr>
            <a:endParaRPr lang="el-GR" dirty="0">
              <a:solidFill>
                <a:srgbClr val="2F2B20"/>
              </a:solidFill>
            </a:endParaRPr>
          </a:p>
          <a:p>
            <a:pPr marL="285750" indent="-285750">
              <a:buFont typeface="Wingdings" pitchFamily="2" charset="2"/>
              <a:buChar char="Ø"/>
            </a:pPr>
            <a:endParaRPr lang="el-GR" dirty="0">
              <a:solidFill>
                <a:srgbClr val="2F2B20"/>
              </a:solidFill>
            </a:endParaRPr>
          </a:p>
          <a:p>
            <a:pPr marL="285750" indent="-285750">
              <a:buFont typeface="Wingdings" pitchFamily="2" charset="2"/>
              <a:buChar char="Ø"/>
            </a:pPr>
            <a:endParaRPr lang="en-US" dirty="0">
              <a:solidFill>
                <a:srgbClr val="2F2B20"/>
              </a:solidFill>
            </a:endParaRPr>
          </a:p>
        </p:txBody>
      </p:sp>
    </p:spTree>
    <p:extLst>
      <p:ext uri="{BB962C8B-B14F-4D97-AF65-F5344CB8AC3E}">
        <p14:creationId xmlns:p14="http://schemas.microsoft.com/office/powerpoint/2010/main" val="88759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2880"/>
            <a:ext cx="9144000" cy="1111664"/>
          </a:xfrm>
        </p:spPr>
        <p:txBody>
          <a:bodyPr>
            <a:noAutofit/>
          </a:bodyPr>
          <a:lstStyle/>
          <a:p>
            <a:r>
              <a:rPr lang="el-GR" sz="3600" dirty="0" smtClean="0"/>
              <a:t>Κριτήρια αξιολόγηση</a:t>
            </a:r>
            <a:r>
              <a:rPr lang="el-GR" sz="3600" dirty="0"/>
              <a:t>ς</a:t>
            </a:r>
            <a:r>
              <a:rPr lang="el-GR" sz="3600" dirty="0" smtClean="0"/>
              <a:t> του ερευνητικού σχεδιασμού του προγράμματος παρέμβασης </a:t>
            </a:r>
            <a:endParaRPr lang="en-US" sz="3600"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187" y="6400800"/>
            <a:ext cx="35544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Πίνακας 3"/>
          <p:cNvGraphicFramePr>
            <a:graphicFrameLocks noGrp="1"/>
          </p:cNvGraphicFramePr>
          <p:nvPr>
            <p:extLst>
              <p:ext uri="{D42A27DB-BD31-4B8C-83A1-F6EECF244321}">
                <p14:modId xmlns:p14="http://schemas.microsoft.com/office/powerpoint/2010/main" val="1268976066"/>
              </p:ext>
            </p:extLst>
          </p:nvPr>
        </p:nvGraphicFramePr>
        <p:xfrm>
          <a:off x="0" y="1371601"/>
          <a:ext cx="9144000" cy="5029199"/>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55273">
                <a:tc>
                  <a:txBody>
                    <a:bodyPr/>
                    <a:lstStyle/>
                    <a:p>
                      <a:r>
                        <a:rPr lang="el-GR" sz="1400" dirty="0" smtClean="0"/>
                        <a:t>Συστατικό παρέμβασης</a:t>
                      </a:r>
                      <a:r>
                        <a:rPr lang="el-GR" sz="1400" baseline="0" dirty="0" smtClean="0"/>
                        <a:t> </a:t>
                      </a:r>
                      <a:endParaRPr lang="en-US" sz="1400" dirty="0"/>
                    </a:p>
                  </a:txBody>
                  <a:tcPr/>
                </a:tc>
                <a:tc>
                  <a:txBody>
                    <a:bodyPr/>
                    <a:lstStyle/>
                    <a:p>
                      <a:r>
                        <a:rPr lang="el-GR" sz="1400" dirty="0" smtClean="0"/>
                        <a:t>Ορισμός</a:t>
                      </a:r>
                      <a:endParaRPr lang="en-US" sz="1400" dirty="0"/>
                    </a:p>
                  </a:txBody>
                  <a:tcPr/>
                </a:tc>
                <a:extLst>
                  <a:ext uri="{0D108BD9-81ED-4DB2-BD59-A6C34878D82A}">
                    <a16:rowId xmlns:a16="http://schemas.microsoft.com/office/drawing/2014/main" val="10000"/>
                  </a:ext>
                </a:extLst>
              </a:tr>
              <a:tr h="1205739">
                <a:tc>
                  <a:txBody>
                    <a:bodyPr/>
                    <a:lstStyle/>
                    <a:p>
                      <a:r>
                        <a:rPr lang="el-GR" sz="1400" dirty="0" smtClean="0"/>
                        <a:t>Κοινωνική εγκυρότητα </a:t>
                      </a:r>
                      <a:r>
                        <a:rPr lang="en-US" sz="1400" dirty="0" smtClean="0"/>
                        <a:t>(Social</a:t>
                      </a:r>
                      <a:r>
                        <a:rPr lang="en-US" sz="1400" baseline="0" dirty="0" smtClean="0"/>
                        <a:t> validity</a:t>
                      </a:r>
                      <a:r>
                        <a:rPr lang="en-US" sz="1400" dirty="0" smtClean="0"/>
                        <a:t>)</a:t>
                      </a:r>
                      <a:endParaRPr lang="en-US" sz="1400" dirty="0"/>
                    </a:p>
                  </a:txBody>
                  <a:tcPr/>
                </a:tc>
                <a:tc>
                  <a:txBody>
                    <a:bodyPr/>
                    <a:lstStyle/>
                    <a:p>
                      <a:r>
                        <a:rPr lang="el-GR" sz="1400" dirty="0" smtClean="0"/>
                        <a:t>Αναφέρεται</a:t>
                      </a:r>
                      <a:r>
                        <a:rPr lang="el-GR" sz="1400" baseline="0" dirty="0" smtClean="0"/>
                        <a:t> στην αξιολόγηση της κοινωνικής σημαντικότητας των στόχων της παρέμβασης, της κοινωνικής αποδοχής των στοιχείων της παρέμβασης για να πετύχει τους στόχους και στην εκτίμηση της κοινωνικής σημαντικότητας της επιρροής των αποτελεσμάτων της παρέμβασης (</a:t>
                      </a:r>
                      <a:r>
                        <a:rPr lang="en-US" sz="1400" baseline="0" dirty="0" smtClean="0"/>
                        <a:t>Wolf, 1978)</a:t>
                      </a:r>
                      <a:endParaRPr lang="en-US" sz="1400" dirty="0"/>
                    </a:p>
                  </a:txBody>
                  <a:tcPr/>
                </a:tc>
                <a:extLst>
                  <a:ext uri="{0D108BD9-81ED-4DB2-BD59-A6C34878D82A}">
                    <a16:rowId xmlns:a16="http://schemas.microsoft.com/office/drawing/2014/main" val="10001"/>
                  </a:ext>
                </a:extLst>
              </a:tr>
              <a:tr h="1174009">
                <a:tc>
                  <a:txBody>
                    <a:bodyPr/>
                    <a:lstStyle/>
                    <a:p>
                      <a:r>
                        <a:rPr lang="el-GR" sz="1400" dirty="0" smtClean="0"/>
                        <a:t>Ακεραιότητα της παρέμβασης</a:t>
                      </a:r>
                      <a:r>
                        <a:rPr lang="en-US" sz="1400" dirty="0" smtClean="0"/>
                        <a:t> (Treatment integrity)</a:t>
                      </a:r>
                      <a:endParaRPr lang="en-US" sz="1400" dirty="0"/>
                    </a:p>
                  </a:txBody>
                  <a:tcPr/>
                </a:tc>
                <a:tc>
                  <a:txBody>
                    <a:bodyPr/>
                    <a:lstStyle/>
                    <a:p>
                      <a:r>
                        <a:rPr lang="el-GR" sz="1400" dirty="0" smtClean="0"/>
                        <a:t>Ορίζεται</a:t>
                      </a:r>
                      <a:r>
                        <a:rPr lang="el-GR" sz="1400" baseline="0" dirty="0" smtClean="0"/>
                        <a:t> ως ο βαθμός κατά τον οποίο οι διαδικασίες της παρέμβασης εφαρμόστηκαν όπως είχαν σχεδιαστεί (</a:t>
                      </a:r>
                      <a:r>
                        <a:rPr lang="en-US" sz="1400" baseline="0" dirty="0" smtClean="0"/>
                        <a:t>Gresham, 1989</a:t>
                      </a:r>
                      <a:r>
                        <a:rPr lang="el-GR" sz="1400" baseline="0" dirty="0" smtClean="0"/>
                        <a:t>)</a:t>
                      </a:r>
                      <a:r>
                        <a:rPr lang="en-US" sz="1400" baseline="0" dirty="0" smtClean="0"/>
                        <a:t>. </a:t>
                      </a:r>
                      <a:r>
                        <a:rPr lang="el-GR" sz="1400" baseline="0" dirty="0" smtClean="0"/>
                        <a:t>Πιο συγκεκριμένα, είναι η μέτρηση της ακρίβειας και συνέπειας στην εφαρμογή μίας παρέμβασης.</a:t>
                      </a:r>
                      <a:endParaRPr lang="en-US" sz="1400" dirty="0"/>
                    </a:p>
                  </a:txBody>
                  <a:tcPr/>
                </a:tc>
                <a:extLst>
                  <a:ext uri="{0D108BD9-81ED-4DB2-BD59-A6C34878D82A}">
                    <a16:rowId xmlns:a16="http://schemas.microsoft.com/office/drawing/2014/main" val="10002"/>
                  </a:ext>
                </a:extLst>
              </a:tr>
              <a:tr h="2094178">
                <a:tc>
                  <a:txBody>
                    <a:bodyPr/>
                    <a:lstStyle/>
                    <a:p>
                      <a:r>
                        <a:rPr lang="el-GR" sz="1400" dirty="0" smtClean="0"/>
                        <a:t>Γενίκευση και Διατήρηση </a:t>
                      </a:r>
                      <a:r>
                        <a:rPr lang="en-US" sz="1400" dirty="0" smtClean="0"/>
                        <a:t>(Generalization</a:t>
                      </a:r>
                      <a:r>
                        <a:rPr lang="en-US" sz="1400" baseline="0" dirty="0" smtClean="0"/>
                        <a:t> and Maintenance</a:t>
                      </a:r>
                      <a:r>
                        <a:rPr lang="en-US" sz="1400" dirty="0" smtClean="0"/>
                        <a:t>)</a:t>
                      </a:r>
                      <a:endParaRPr lang="en-US" sz="1400" dirty="0"/>
                    </a:p>
                  </a:txBody>
                  <a:tcPr/>
                </a:tc>
                <a:tc>
                  <a:txBody>
                    <a:bodyPr/>
                    <a:lstStyle/>
                    <a:p>
                      <a:r>
                        <a:rPr lang="el-GR" sz="1400" dirty="0" smtClean="0"/>
                        <a:t>Η γενίκευση αναφέρεται στην εμφάνιση της σχετικής συμπεριφοράς</a:t>
                      </a:r>
                      <a:r>
                        <a:rPr lang="el-GR" sz="1400" baseline="0" dirty="0" smtClean="0"/>
                        <a:t> κάτω από διαφορετικές, όχι εκπαιδευτικές συνθήκες (σε διάφορα θέματα, περιβάλλοντα, άτομα, συμπεριφορές) χωρίς τον προγραμματισμό αυτής της συμπεριφοράς όπως γινόταν σε εκπαιδευτικές συνθήκες (</a:t>
                      </a:r>
                      <a:r>
                        <a:rPr lang="en-US" sz="1400" baseline="0" dirty="0" smtClean="0"/>
                        <a:t>Stokes &amp; Baer, 1977, 350</a:t>
                      </a:r>
                      <a:r>
                        <a:rPr lang="el-GR" sz="1400" baseline="0" dirty="0" smtClean="0"/>
                        <a:t>)</a:t>
                      </a:r>
                      <a:r>
                        <a:rPr lang="en-US" sz="1400" baseline="0" dirty="0" smtClean="0"/>
                        <a:t>.</a:t>
                      </a:r>
                    </a:p>
                    <a:p>
                      <a:r>
                        <a:rPr lang="el-GR" sz="1400" baseline="0" dirty="0" smtClean="0"/>
                        <a:t>Η Διατήρηση αναφέρεται στον βαθμό κατά τον οποίο η αλλαγή συμπεριφοράς διατηρείται σε βάθος χρόνου αφού η παρέμβαση έχει εφαρμοστεί.</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571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0528" y="1772816"/>
            <a:ext cx="9324528" cy="5589240"/>
          </a:xfrm>
        </p:spPr>
        <p:txBody>
          <a:bodyPr>
            <a:normAutofit fontScale="77500" lnSpcReduction="20000"/>
          </a:bodyPr>
          <a:lstStyle/>
          <a:p>
            <a:pPr>
              <a:lnSpc>
                <a:spcPct val="160000"/>
              </a:lnSpc>
            </a:pPr>
            <a:r>
              <a:rPr lang="el-GR" sz="2900" i="1" u="sng" dirty="0" smtClean="0"/>
              <a:t>Η</a:t>
            </a:r>
            <a:r>
              <a:rPr lang="el-GR" sz="2900" i="1" u="sng" dirty="0" smtClean="0">
                <a:solidFill>
                  <a:schemeClr val="accent3">
                    <a:lumMod val="60000"/>
                    <a:lumOff val="40000"/>
                  </a:schemeClr>
                </a:solidFill>
              </a:rPr>
              <a:t> </a:t>
            </a:r>
            <a:r>
              <a:rPr lang="el-GR" sz="2900" b="1" i="1" u="sng" dirty="0" smtClean="0">
                <a:solidFill>
                  <a:schemeClr val="accent2">
                    <a:lumMod val="75000"/>
                  </a:schemeClr>
                </a:solidFill>
              </a:rPr>
              <a:t>Λειτουργική Ανάλυση Συμπεριφοράς </a:t>
            </a:r>
            <a:r>
              <a:rPr lang="el-GR" sz="2900" dirty="0" smtClean="0"/>
              <a:t>(</a:t>
            </a:r>
            <a:r>
              <a:rPr lang="en-US" sz="2900" dirty="0" smtClean="0"/>
              <a:t>Functional Behavior Analysis</a:t>
            </a:r>
            <a:r>
              <a:rPr lang="el-GR" sz="2900" dirty="0" smtClean="0"/>
              <a:t>) θεωρείται η πιο ενδεδειγμένη μέθοδος αξιολόγησης  προβλημάτων συμπεριφοράς</a:t>
            </a:r>
          </a:p>
          <a:p>
            <a:pPr>
              <a:lnSpc>
                <a:spcPct val="160000"/>
              </a:lnSpc>
            </a:pPr>
            <a:r>
              <a:rPr lang="el-GR" sz="2900" dirty="0" smtClean="0"/>
              <a:t>Ανάλυση της αλληλεπίδρασης συμπεριφοράς και περιβάλλοντος, δηλαδή Προγενόμενα (</a:t>
            </a:r>
            <a:r>
              <a:rPr lang="en-US" sz="2900" dirty="0" smtClean="0"/>
              <a:t>Antecedents</a:t>
            </a:r>
            <a:r>
              <a:rPr lang="el-GR" sz="2900" dirty="0" smtClean="0"/>
              <a:t>), Συνθήκες εμφάνισης (</a:t>
            </a:r>
            <a:r>
              <a:rPr lang="en-US" sz="2900" dirty="0" smtClean="0"/>
              <a:t>Setting events</a:t>
            </a:r>
            <a:r>
              <a:rPr lang="el-GR" sz="2900" dirty="0" smtClean="0"/>
              <a:t>) και Συνέπειες (</a:t>
            </a:r>
            <a:r>
              <a:rPr lang="en-US" sz="2900" dirty="0" smtClean="0"/>
              <a:t>Consequences</a:t>
            </a:r>
            <a:r>
              <a:rPr lang="el-GR" sz="2900" dirty="0" smtClean="0"/>
              <a:t>) αναζητώντας τη λειτουργία-στόχο  (</a:t>
            </a:r>
            <a:r>
              <a:rPr lang="en-US" sz="2900" dirty="0" smtClean="0"/>
              <a:t>function</a:t>
            </a:r>
            <a:r>
              <a:rPr lang="el-GR" sz="2900" dirty="0" smtClean="0"/>
              <a:t>)</a:t>
            </a:r>
            <a:r>
              <a:rPr lang="en-US" sz="2900" dirty="0" smtClean="0"/>
              <a:t> </a:t>
            </a:r>
            <a:r>
              <a:rPr lang="el-GR" sz="2900" dirty="0" smtClean="0"/>
              <a:t>της συμπεριφοράς</a:t>
            </a:r>
          </a:p>
          <a:p>
            <a:pPr>
              <a:lnSpc>
                <a:spcPct val="160000"/>
              </a:lnSpc>
            </a:pPr>
            <a:r>
              <a:rPr lang="el-GR" sz="2900" u="sng" dirty="0" smtClean="0">
                <a:solidFill>
                  <a:schemeClr val="accent2">
                    <a:lumMod val="75000"/>
                  </a:schemeClr>
                </a:solidFill>
              </a:rPr>
              <a:t>Μέθοδοι συλλογής πληροφοριών</a:t>
            </a:r>
            <a:r>
              <a:rPr lang="el-GR" sz="2900" dirty="0" smtClean="0"/>
              <a:t>: φυσική παρατήρηση, κλίμακες μέτρησης συμπεριφοράς, συνέντευξη άμεσα εμπλεκόμενων</a:t>
            </a:r>
          </a:p>
        </p:txBody>
      </p:sp>
      <p:sp>
        <p:nvSpPr>
          <p:cNvPr id="4" name="Τίτλος 3"/>
          <p:cNvSpPr>
            <a:spLocks noGrp="1"/>
          </p:cNvSpPr>
          <p:nvPr>
            <p:ph type="title"/>
          </p:nvPr>
        </p:nvSpPr>
        <p:spPr/>
        <p:txBody>
          <a:bodyPr>
            <a:normAutofit fontScale="90000"/>
          </a:bodyPr>
          <a:lstStyle/>
          <a:p>
            <a:r>
              <a:rPr lang="el-GR" dirty="0" smtClean="0"/>
              <a:t>Ενδεδειγμένη μέθοδος αξιολόγησης συμπεριφοράς</a:t>
            </a:r>
            <a:endParaRPr lang="en-US" dirty="0"/>
          </a:p>
        </p:txBody>
      </p:sp>
    </p:spTree>
    <p:extLst>
      <p:ext uri="{BB962C8B-B14F-4D97-AF65-F5344CB8AC3E}">
        <p14:creationId xmlns:p14="http://schemas.microsoft.com/office/powerpoint/2010/main" val="184646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3736"/>
            <a:ext cx="8229600" cy="1111664"/>
          </a:xfrm>
        </p:spPr>
        <p:txBody>
          <a:bodyPr>
            <a:normAutofit fontScale="90000"/>
          </a:bodyPr>
          <a:lstStyle/>
          <a:p>
            <a:r>
              <a:rPr lang="el-GR" dirty="0" smtClean="0"/>
              <a:t>Εμπειρικά τεκμηριωμένα προγράμματα παρέμβασης </a:t>
            </a:r>
            <a:endParaRPr lang="en-US" dirty="0"/>
          </a:p>
        </p:txBody>
      </p:sp>
      <p:sp>
        <p:nvSpPr>
          <p:cNvPr id="3" name="Θέση περιεχομένου 2"/>
          <p:cNvSpPr>
            <a:spLocks noGrp="1"/>
          </p:cNvSpPr>
          <p:nvPr>
            <p:ph idx="1"/>
          </p:nvPr>
        </p:nvSpPr>
        <p:spPr>
          <a:xfrm>
            <a:off x="228600" y="1600200"/>
            <a:ext cx="8839200" cy="5029200"/>
          </a:xfrm>
        </p:spPr>
        <p:txBody>
          <a:bodyPr>
            <a:normAutofit/>
          </a:bodyPr>
          <a:lstStyle/>
          <a:p>
            <a:pPr algn="ctr"/>
            <a:r>
              <a:rPr lang="el-GR" dirty="0" smtClean="0"/>
              <a:t> «Η εξάρτηση από τη μείωση συμπτωμάτων ως τον κύριο, αν όχι τον μοναδικό, δείκτη της αποτελεσματικότητας μίας παρέμβασης έχει σημαντικές επιπτώσεις στο πώς βραβεύουμε με τον τίτλο </a:t>
            </a:r>
            <a:r>
              <a:rPr lang="en-US" dirty="0" smtClean="0"/>
              <a:t>“</a:t>
            </a:r>
            <a:r>
              <a:rPr lang="el-GR" dirty="0" smtClean="0"/>
              <a:t>εμπειρικά τεκμηριωμένες θεραπείες</a:t>
            </a:r>
            <a:r>
              <a:rPr lang="en-US" dirty="0" smtClean="0"/>
              <a:t>” </a:t>
            </a:r>
            <a:r>
              <a:rPr lang="el-GR" dirty="0" smtClean="0"/>
              <a:t>(</a:t>
            </a:r>
            <a:r>
              <a:rPr lang="en-US" dirty="0" smtClean="0"/>
              <a:t>evidence based treatment</a:t>
            </a:r>
            <a:r>
              <a:rPr lang="el-GR" dirty="0" smtClean="0"/>
              <a:t>)</a:t>
            </a:r>
            <a:r>
              <a:rPr lang="en-US" dirty="0" smtClean="0"/>
              <a:t> </a:t>
            </a:r>
            <a:r>
              <a:rPr lang="el-GR" dirty="0" smtClean="0"/>
              <a:t>σε οποιαδήποτε παρέμβαση» (</a:t>
            </a:r>
            <a:r>
              <a:rPr lang="en-US" dirty="0" smtClean="0"/>
              <a:t>Becker, </a:t>
            </a:r>
            <a:r>
              <a:rPr lang="en-US" dirty="0" err="1" smtClean="0"/>
              <a:t>Chorpita</a:t>
            </a:r>
            <a:r>
              <a:rPr lang="en-US" dirty="0" smtClean="0"/>
              <a:t> &amp; </a:t>
            </a:r>
            <a:r>
              <a:rPr lang="en-US" dirty="0" err="1" smtClean="0"/>
              <a:t>Daleiden</a:t>
            </a:r>
            <a:r>
              <a:rPr lang="en-US" dirty="0" smtClean="0"/>
              <a:t>, 2011, 441</a:t>
            </a:r>
            <a:r>
              <a:rPr lang="el-GR" dirty="0" smtClean="0"/>
              <a:t>)</a:t>
            </a:r>
            <a:endParaRPr lang="en-US" dirty="0" smtClean="0"/>
          </a:p>
          <a:p>
            <a:pPr algn="ctr"/>
            <a:endParaRPr lang="en-US" dirty="0"/>
          </a:p>
          <a:p>
            <a:pPr algn="ctr"/>
            <a:r>
              <a:rPr lang="el-GR" dirty="0" smtClean="0"/>
              <a:t>Προτεινόμενο μοντέλο</a:t>
            </a:r>
            <a:r>
              <a:rPr lang="en-US" dirty="0"/>
              <a:t> </a:t>
            </a:r>
            <a:r>
              <a:rPr lang="el-GR" dirty="0" smtClean="0"/>
              <a:t>των </a:t>
            </a:r>
            <a:r>
              <a:rPr lang="en-US" dirty="0" smtClean="0"/>
              <a:t> </a:t>
            </a:r>
            <a:r>
              <a:rPr lang="en-US" dirty="0" err="1" smtClean="0"/>
              <a:t>Hoagwood</a:t>
            </a:r>
            <a:r>
              <a:rPr lang="en-US" dirty="0" smtClean="0"/>
              <a:t>, Jensen, Petti &amp; Burns (1996)</a:t>
            </a:r>
            <a:r>
              <a:rPr lang="el-GR" dirty="0" smtClean="0"/>
              <a:t>:</a:t>
            </a:r>
            <a:endParaRPr lang="en-US" dirty="0" smtClean="0"/>
          </a:p>
          <a:p>
            <a:pPr marL="0" indent="0" algn="ctr">
              <a:buNone/>
            </a:pPr>
            <a:r>
              <a:rPr lang="el-GR" dirty="0" smtClean="0"/>
              <a:t>Εκτίμηση 5 τομέων: συμπτώματα, λειτουργικότητα, απόψεις των συμμετεχόντων, περιβάλλοντα και συστήματα</a:t>
            </a:r>
          </a:p>
          <a:p>
            <a:pPr algn="ctr"/>
            <a:endParaRPr lang="el-GR" dirty="0" smtClean="0"/>
          </a:p>
          <a:p>
            <a:pPr algn="ctr"/>
            <a:endParaRPr lang="en-US" dirty="0" smtClean="0"/>
          </a:p>
          <a:p>
            <a:endParaRPr lang="en-US" dirty="0"/>
          </a:p>
          <a:p>
            <a:endParaRPr lang="en-US" dirty="0"/>
          </a:p>
        </p:txBody>
      </p:sp>
    </p:spTree>
    <p:extLst>
      <p:ext uri="{BB962C8B-B14F-4D97-AF65-F5344CB8AC3E}">
        <p14:creationId xmlns:p14="http://schemas.microsoft.com/office/powerpoint/2010/main" val="178814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72" y="1489364"/>
            <a:ext cx="9056619" cy="53686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152400" y="182880"/>
            <a:ext cx="8686800" cy="1111664"/>
          </a:xfrm>
        </p:spPr>
        <p:txBody>
          <a:bodyPr>
            <a:normAutofit fontScale="90000"/>
          </a:bodyPr>
          <a:lstStyle/>
          <a:p>
            <a:r>
              <a:rPr lang="el-GR" dirty="0" smtClean="0"/>
              <a:t>Ευχαριστώ για την προσοχή σας!</a:t>
            </a:r>
            <a:endParaRPr lang="en-US" dirty="0"/>
          </a:p>
        </p:txBody>
      </p:sp>
      <p:pic>
        <p:nvPicPr>
          <p:cNvPr id="717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9681" r="76298"/>
                    </a14:imgEffect>
                  </a14:imgLayer>
                </a14:imgProps>
              </a:ext>
              <a:ext uri="{28A0092B-C50C-407E-A947-70E740481C1C}">
                <a14:useLocalDpi xmlns:a14="http://schemas.microsoft.com/office/drawing/2010/main" val="0"/>
              </a:ext>
            </a:extLst>
          </a:blip>
          <a:srcRect l="12604" r="16625"/>
          <a:stretch/>
        </p:blipFill>
        <p:spPr bwMode="auto">
          <a:xfrm>
            <a:off x="3962400" y="990600"/>
            <a:ext cx="10357450" cy="50034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91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2400"/>
            <a:ext cx="8229600" cy="1111664"/>
          </a:xfrm>
        </p:spPr>
        <p:txBody>
          <a:bodyPr>
            <a:noAutofit/>
          </a:bodyPr>
          <a:lstStyle/>
          <a:p>
            <a:pPr algn="l"/>
            <a:r>
              <a:rPr lang="el-GR" sz="4000" dirty="0" smtClean="0"/>
              <a:t>Ερευνητικός σχεδιασμός </a:t>
            </a:r>
            <a:br>
              <a:rPr lang="el-GR" sz="4000" dirty="0" smtClean="0"/>
            </a:br>
            <a:r>
              <a:rPr lang="en-US" sz="4000" dirty="0" smtClean="0"/>
              <a:t>(Research design)</a:t>
            </a:r>
            <a:endParaRPr lang="en-US" sz="4000" dirty="0"/>
          </a:p>
        </p:txBody>
      </p:sp>
      <p:sp>
        <p:nvSpPr>
          <p:cNvPr id="3" name="Θέση περιεχομένου 2"/>
          <p:cNvSpPr>
            <a:spLocks noGrp="1"/>
          </p:cNvSpPr>
          <p:nvPr>
            <p:ph idx="1"/>
          </p:nvPr>
        </p:nvSpPr>
        <p:spPr>
          <a:xfrm>
            <a:off x="0" y="1600200"/>
            <a:ext cx="9220200" cy="5257800"/>
          </a:xfrm>
        </p:spPr>
        <p:txBody>
          <a:bodyPr>
            <a:normAutofit fontScale="92500"/>
          </a:bodyPr>
          <a:lstStyle/>
          <a:p>
            <a:r>
              <a:rPr lang="el-GR" dirty="0" smtClean="0"/>
              <a:t>Ο ερευνητικός σχεδιασμός είναι </a:t>
            </a:r>
            <a:r>
              <a:rPr lang="el-GR" i="1" dirty="0" smtClean="0"/>
              <a:t>ένα πλάνο δράσης που  «καθοδηγεί τον ερευνητή σε μία διαδικασία συλλογής, ανάλυσης και ερμηνείας παρατηρήσεων. Είναι ένα λογικό μοντέλο απόδειξης που επιτρέπει στον ερευνητή να εξάγει συμπεράσματα αναφορικά με τις </a:t>
            </a:r>
            <a:r>
              <a:rPr lang="el-GR" i="1" dirty="0" err="1" smtClean="0"/>
              <a:t>αιτιακές</a:t>
            </a:r>
            <a:r>
              <a:rPr lang="el-GR" i="1" dirty="0" smtClean="0"/>
              <a:t> σχέσεις ανάμεσα στις υπό διερεύνηση μεταβλητές. </a:t>
            </a:r>
            <a:endParaRPr lang="en-US" i="1" dirty="0" smtClean="0"/>
          </a:p>
          <a:p>
            <a:r>
              <a:rPr lang="el-GR" i="1" dirty="0" smtClean="0"/>
              <a:t>Ο ερευνητικός σχεδιασμός, επίσης, καθορίζει το πεδίο της </a:t>
            </a:r>
            <a:r>
              <a:rPr lang="el-GR" i="1" dirty="0" err="1" smtClean="0"/>
              <a:t>γενικευσιμότητας</a:t>
            </a:r>
            <a:r>
              <a:rPr lang="el-GR" i="1" dirty="0" smtClean="0"/>
              <a:t>, δηλαδή αν οι αποκτηθείσες ερμηνείες μπορούν να γενικευθούν σε μεγαλύτερο πληθυσμό ή σε διαφορετικές καταστάσεις »</a:t>
            </a:r>
          </a:p>
          <a:p>
            <a:pPr marL="0" indent="0">
              <a:buNone/>
            </a:pPr>
            <a:r>
              <a:rPr lang="el-GR" sz="1800" i="1" dirty="0"/>
              <a:t> </a:t>
            </a:r>
            <a:r>
              <a:rPr lang="el-GR" sz="1800" i="1" dirty="0" smtClean="0"/>
              <a:t>  </a:t>
            </a:r>
            <a:r>
              <a:rPr lang="el-GR" sz="1800" dirty="0" smtClean="0"/>
              <a:t>(</a:t>
            </a:r>
            <a:r>
              <a:rPr lang="en-US" sz="1800" dirty="0" err="1" smtClean="0"/>
              <a:t>Nachmias</a:t>
            </a:r>
            <a:r>
              <a:rPr lang="en-US" sz="1800" dirty="0" smtClean="0"/>
              <a:t> &amp; </a:t>
            </a:r>
            <a:r>
              <a:rPr lang="en-US" sz="1800" dirty="0" err="1" smtClean="0"/>
              <a:t>Nachmias</a:t>
            </a:r>
            <a:r>
              <a:rPr lang="en-US" sz="1800" dirty="0" smtClean="0"/>
              <a:t>, 1992, 77-78, </a:t>
            </a:r>
            <a:r>
              <a:rPr lang="el-GR" sz="1800" dirty="0" smtClean="0"/>
              <a:t>στο </a:t>
            </a:r>
            <a:r>
              <a:rPr lang="en-US" sz="1800" dirty="0" smtClean="0"/>
              <a:t>Yin</a:t>
            </a:r>
            <a:r>
              <a:rPr lang="el-GR" sz="1800" dirty="0" smtClean="0"/>
              <a:t>, 1994, 20)</a:t>
            </a:r>
            <a:r>
              <a:rPr lang="en-US" sz="1800" dirty="0" smtClean="0"/>
              <a:t> </a:t>
            </a:r>
          </a:p>
          <a:p>
            <a:pPr marL="0" indent="0">
              <a:buNone/>
            </a:pPr>
            <a:endParaRPr lang="el-GR" sz="1800" dirty="0" smtClean="0"/>
          </a:p>
          <a:p>
            <a:pPr>
              <a:buFont typeface="Wingdings" pitchFamily="2" charset="2"/>
              <a:buChar char="v"/>
            </a:pPr>
            <a:r>
              <a:rPr lang="el-GR" sz="1800" dirty="0"/>
              <a:t> </a:t>
            </a:r>
            <a:r>
              <a:rPr lang="el-GR" sz="2200" dirty="0" smtClean="0"/>
              <a:t>Ο πλήρης ερευνητικός σχεδιασμός αποτελεί κατά μία έννοια μία «θεωρία» του ερευνητή σχετικά με το αντικείμενο της έρευνας, η οποία σε καμία περίπτωση, βέβαια, δεν αποτελεί διαπιστευμένη θεωρία των κοινωνικών επιστημών, αλλά απαιτεί</a:t>
            </a:r>
            <a:r>
              <a:rPr lang="en-US" sz="2200" dirty="0" smtClean="0"/>
              <a:t> </a:t>
            </a:r>
            <a:r>
              <a:rPr lang="el-GR" sz="2200" dirty="0" smtClean="0"/>
              <a:t>την ύπαρξη ενός επαρκούς προσχεδίου για τη μελέτη, άρα και θεωρητικές δηλώσεις (ερευνητικές υποθέσεις) </a:t>
            </a:r>
            <a:r>
              <a:rPr lang="el-GR" sz="1800" dirty="0" smtClean="0"/>
              <a:t>(</a:t>
            </a:r>
            <a:r>
              <a:rPr lang="en-US" sz="1800" dirty="0" smtClean="0"/>
              <a:t>Yin, 1994</a:t>
            </a:r>
            <a:r>
              <a:rPr lang="el-GR" sz="1800" dirty="0" smtClean="0"/>
              <a:t>)</a:t>
            </a:r>
          </a:p>
          <a:p>
            <a:pPr>
              <a:buFont typeface="Wingdings" pitchFamily="2" charset="2"/>
              <a:buChar char="v"/>
            </a:pPr>
            <a:endParaRPr lang="en-US" sz="1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925" y="228600"/>
            <a:ext cx="3267075"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42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Μελέτη περίπτωσης-Ορισμός</a:t>
            </a:r>
            <a:endParaRPr lang="en-US" dirty="0"/>
          </a:p>
        </p:txBody>
      </p:sp>
      <p:sp>
        <p:nvSpPr>
          <p:cNvPr id="3" name="Θέση περιεχομένου 2"/>
          <p:cNvSpPr>
            <a:spLocks noGrp="1"/>
          </p:cNvSpPr>
          <p:nvPr>
            <p:ph idx="1"/>
          </p:nvPr>
        </p:nvSpPr>
        <p:spPr>
          <a:xfrm>
            <a:off x="228600" y="1219200"/>
            <a:ext cx="8915400" cy="5638800"/>
          </a:xfrm>
        </p:spPr>
        <p:txBody>
          <a:bodyPr>
            <a:normAutofit/>
          </a:bodyPr>
          <a:lstStyle/>
          <a:p>
            <a:pPr marL="0" indent="0" algn="ctr">
              <a:buNone/>
            </a:pPr>
            <a:endParaRPr lang="el-GR" sz="2800" i="1" dirty="0"/>
          </a:p>
          <a:p>
            <a:r>
              <a:rPr lang="el-GR" sz="2800" i="1" dirty="0" smtClean="0"/>
              <a:t> Η μελέτη περίπτωσης ορίζεται ως «μία εντατική μελέτη μίας μονάδας ανάλυσης με τον σκοπό της κατανόησης μίας ευρύτερης ομάδας (παρόμοιων) μονάδων»</a:t>
            </a:r>
            <a:r>
              <a:rPr lang="en-US" sz="2800" i="1" dirty="0" smtClean="0"/>
              <a:t> (</a:t>
            </a:r>
            <a:r>
              <a:rPr lang="en-US" sz="2800" i="1" dirty="0" err="1" smtClean="0"/>
              <a:t>Gerring</a:t>
            </a:r>
            <a:r>
              <a:rPr lang="en-US" sz="2800" i="1" dirty="0" smtClean="0"/>
              <a:t>, 2004, 342)</a:t>
            </a:r>
            <a:endParaRPr lang="el-GR" sz="2800" i="1" dirty="0" smtClean="0"/>
          </a:p>
          <a:p>
            <a:endParaRPr lang="el-GR" sz="2800" i="1" dirty="0" smtClean="0"/>
          </a:p>
          <a:p>
            <a:r>
              <a:rPr lang="el-GR" sz="2800" i="1" dirty="0" smtClean="0"/>
              <a:t>«Η μελέτη περίπτωσης είναι </a:t>
            </a:r>
            <a:r>
              <a:rPr lang="el-GR" sz="2800" i="1" dirty="0"/>
              <a:t>μία εμπειρική </a:t>
            </a:r>
            <a:r>
              <a:rPr lang="el-GR" sz="2800" i="1" dirty="0" smtClean="0"/>
              <a:t>έρευνα</a:t>
            </a:r>
            <a:r>
              <a:rPr lang="en-US" sz="2800" i="1" dirty="0" smtClean="0"/>
              <a:t> </a:t>
            </a:r>
            <a:r>
              <a:rPr lang="el-GR" sz="2800" i="1" dirty="0" smtClean="0"/>
              <a:t>που ερευνά ένα σύγχρονο φαινόμενο μέσα στο πραγματικό του περιβάλλον, ειδικά όταν τα όρια ανάμεσα στο φαινόμενο και το περιβάλλον δεν είναι σαφή»</a:t>
            </a:r>
            <a:r>
              <a:rPr lang="en-US" sz="2800" i="1" dirty="0"/>
              <a:t> (Yin, 1994, </a:t>
            </a:r>
            <a:r>
              <a:rPr lang="el-GR" sz="2800" i="1" dirty="0" smtClean="0"/>
              <a:t>13</a:t>
            </a:r>
            <a:r>
              <a:rPr lang="en-US" sz="2800" i="1" dirty="0" smtClean="0"/>
              <a:t>)</a:t>
            </a:r>
            <a:r>
              <a:rPr lang="el-GR" sz="2800" i="1" dirty="0" smtClean="0"/>
              <a:t> και  επικεντρώνεται στο Γιατί και Πώς </a:t>
            </a:r>
            <a:r>
              <a:rPr lang="el-GR" sz="2800" i="1" dirty="0" smtClean="0">
                <a:latin typeface="Franklin Gothic Book" pitchFamily="34" charset="0"/>
              </a:rPr>
              <a:t>(</a:t>
            </a:r>
            <a:r>
              <a:rPr lang="en-US" sz="2800" i="1" dirty="0" smtClean="0">
                <a:latin typeface="Franklin Gothic Book" pitchFamily="34" charset="0"/>
              </a:rPr>
              <a:t>Yin, 1994</a:t>
            </a:r>
            <a:r>
              <a:rPr lang="el-GR" sz="2800" i="1" dirty="0" smtClean="0">
                <a:latin typeface="Franklin Gothic Book" pitchFamily="34" charset="0"/>
              </a:rPr>
              <a:t>, 5-6)</a:t>
            </a:r>
          </a:p>
          <a:p>
            <a:endParaRPr lang="el-GR" sz="2800" i="1" dirty="0"/>
          </a:p>
          <a:p>
            <a:endParaRPr lang="el-GR" sz="2800" i="1" dirty="0" smtClean="0"/>
          </a:p>
          <a:p>
            <a:pPr algn="ctr"/>
            <a:endParaRPr lang="en-US" sz="2800" i="1" dirty="0"/>
          </a:p>
        </p:txBody>
      </p:sp>
    </p:spTree>
    <p:extLst>
      <p:ext uri="{BB962C8B-B14F-4D97-AF65-F5344CB8AC3E}">
        <p14:creationId xmlns:p14="http://schemas.microsoft.com/office/powerpoint/2010/main" val="179581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2880"/>
            <a:ext cx="9144000" cy="1111664"/>
          </a:xfrm>
        </p:spPr>
        <p:txBody>
          <a:bodyPr>
            <a:normAutofit fontScale="90000"/>
          </a:bodyPr>
          <a:lstStyle/>
          <a:p>
            <a:r>
              <a:rPr lang="el-GR" dirty="0" smtClean="0"/>
              <a:t>Σκοποί του ερευνητή στη μελέτη περίπτωσης</a:t>
            </a:r>
            <a:endParaRPr lang="en-US" dirty="0"/>
          </a:p>
        </p:txBody>
      </p:sp>
      <p:sp>
        <p:nvSpPr>
          <p:cNvPr id="3" name="Θέση περιεχομένου 2"/>
          <p:cNvSpPr>
            <a:spLocks noGrp="1"/>
          </p:cNvSpPr>
          <p:nvPr>
            <p:ph idx="1"/>
          </p:nvPr>
        </p:nvSpPr>
        <p:spPr>
          <a:xfrm>
            <a:off x="0" y="2438400"/>
            <a:ext cx="9144000" cy="3200400"/>
          </a:xfrm>
        </p:spPr>
        <p:txBody>
          <a:bodyPr>
            <a:normAutofit lnSpcReduction="10000"/>
          </a:bodyPr>
          <a:lstStyle/>
          <a:p>
            <a:r>
              <a:rPr lang="el-GR" dirty="0" smtClean="0"/>
              <a:t> Να εκμαιεύσει και να καταγράψει γεγονότα σχετικά με τα ερευνητικά ερωτήματα</a:t>
            </a:r>
          </a:p>
          <a:p>
            <a:r>
              <a:rPr lang="el-GR" dirty="0" smtClean="0"/>
              <a:t>Να καταλάβει τι σημαίνουν αυτά τα γεγονότα στο φυσικό περιβάλλον </a:t>
            </a:r>
          </a:p>
          <a:p>
            <a:r>
              <a:rPr lang="el-GR" dirty="0" smtClean="0"/>
              <a:t>Να ανιχνεύσει μοτίβα και σχέσεις που εξηγούν τα δεδομένα της έρευνας</a:t>
            </a:r>
          </a:p>
          <a:p>
            <a:endParaRPr lang="el-GR" dirty="0"/>
          </a:p>
          <a:p>
            <a:pPr marL="0" indent="0" algn="r">
              <a:buNone/>
            </a:pPr>
            <a:r>
              <a:rPr lang="el-GR" dirty="0" smtClean="0"/>
              <a:t>(</a:t>
            </a:r>
            <a:r>
              <a:rPr lang="en-US" dirty="0" smtClean="0"/>
              <a:t>Greene </a:t>
            </a:r>
            <a:r>
              <a:rPr lang="en-US" dirty="0"/>
              <a:t>&amp;</a:t>
            </a:r>
            <a:r>
              <a:rPr lang="en-US" dirty="0" smtClean="0"/>
              <a:t> David, 1984</a:t>
            </a:r>
            <a:r>
              <a:rPr lang="el-GR" dirty="0" smtClean="0"/>
              <a:t>)</a:t>
            </a:r>
            <a:endParaRPr lang="en-US" dirty="0"/>
          </a:p>
        </p:txBody>
      </p:sp>
    </p:spTree>
    <p:extLst>
      <p:ext uri="{BB962C8B-B14F-4D97-AF65-F5344CB8AC3E}">
        <p14:creationId xmlns:p14="http://schemas.microsoft.com/office/powerpoint/2010/main" val="185568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6136"/>
            <a:ext cx="8229600" cy="1111664"/>
          </a:xfrm>
        </p:spPr>
        <p:txBody>
          <a:bodyPr>
            <a:noAutofit/>
          </a:bodyPr>
          <a:lstStyle/>
          <a:p>
            <a:r>
              <a:rPr lang="el-GR" sz="3200" dirty="0"/>
              <a:t>Τύποι </a:t>
            </a:r>
            <a:r>
              <a:rPr lang="el-GR" sz="3200" dirty="0" smtClean="0"/>
              <a:t>μελέτης περίπτωσης ως προς το πλήθος μονάδων ανάλυσης (</a:t>
            </a:r>
            <a:r>
              <a:rPr lang="en-US" sz="3200" dirty="0" err="1"/>
              <a:t>Ghesqière</a:t>
            </a:r>
            <a:r>
              <a:rPr lang="en-US" sz="3200" dirty="0"/>
              <a:t>, </a:t>
            </a:r>
            <a:r>
              <a:rPr lang="en-US" sz="3200" dirty="0" err="1"/>
              <a:t>Maes</a:t>
            </a:r>
            <a:r>
              <a:rPr lang="en-US" sz="3200" dirty="0"/>
              <a:t>, &amp; </a:t>
            </a:r>
            <a:r>
              <a:rPr lang="en-US" sz="3200" dirty="0" err="1"/>
              <a:t>Vandenberghe</a:t>
            </a:r>
            <a:r>
              <a:rPr lang="en-US" sz="3200" dirty="0"/>
              <a:t>, 2004)</a:t>
            </a:r>
            <a:br>
              <a:rPr lang="en-US" sz="3200" dirty="0"/>
            </a:br>
            <a:endParaRPr lang="en-US" sz="3200" dirty="0"/>
          </a:p>
        </p:txBody>
      </p:sp>
      <p:sp>
        <p:nvSpPr>
          <p:cNvPr id="3" name="Θέση περιεχομένου 2"/>
          <p:cNvSpPr>
            <a:spLocks noGrp="1"/>
          </p:cNvSpPr>
          <p:nvPr>
            <p:ph idx="1"/>
          </p:nvPr>
        </p:nvSpPr>
        <p:spPr>
          <a:xfrm>
            <a:off x="0" y="1524000"/>
            <a:ext cx="9144000" cy="5257800"/>
          </a:xfrm>
        </p:spPr>
        <p:txBody>
          <a:bodyPr/>
          <a:lstStyle/>
          <a:p>
            <a:endParaRPr lang="en-US" dirty="0"/>
          </a:p>
          <a:p>
            <a:r>
              <a:rPr lang="el-GR" u="sng" dirty="0"/>
              <a:t>Εσωτερική μελέτη περίπτωσης </a:t>
            </a:r>
            <a:r>
              <a:rPr lang="el-GR" dirty="0"/>
              <a:t>(</a:t>
            </a:r>
            <a:r>
              <a:rPr lang="en-US" dirty="0"/>
              <a:t>Intrinsic case </a:t>
            </a:r>
            <a:r>
              <a:rPr lang="en-US" dirty="0" smtClean="0"/>
              <a:t>study</a:t>
            </a:r>
            <a:r>
              <a:rPr lang="el-GR" dirty="0" smtClean="0"/>
              <a:t>):</a:t>
            </a:r>
          </a:p>
          <a:p>
            <a:pPr marL="0" indent="0">
              <a:buNone/>
            </a:pPr>
            <a:r>
              <a:rPr lang="el-GR" dirty="0" smtClean="0"/>
              <a:t>Αφορά μελέτη μίας και μόνο περίπτωσης χωρίς  πρόθεση γενίκευσης των ευρημάτων</a:t>
            </a:r>
            <a:endParaRPr lang="en-US" dirty="0"/>
          </a:p>
          <a:p>
            <a:r>
              <a:rPr lang="el-GR" u="sng" dirty="0"/>
              <a:t>Συντελεστική μελέτη περίπτωσης </a:t>
            </a:r>
            <a:r>
              <a:rPr lang="el-GR" dirty="0"/>
              <a:t>(</a:t>
            </a:r>
            <a:r>
              <a:rPr lang="en-US" dirty="0"/>
              <a:t>Instrumental case </a:t>
            </a:r>
            <a:r>
              <a:rPr lang="en-US" dirty="0" smtClean="0"/>
              <a:t>study</a:t>
            </a:r>
            <a:r>
              <a:rPr lang="el-GR" dirty="0"/>
              <a:t>): </a:t>
            </a:r>
            <a:endParaRPr lang="el-GR" dirty="0" smtClean="0"/>
          </a:p>
          <a:p>
            <a:pPr marL="0" indent="0">
              <a:buNone/>
            </a:pPr>
            <a:r>
              <a:rPr lang="el-GR" dirty="0" smtClean="0"/>
              <a:t>Αφορά </a:t>
            </a:r>
            <a:r>
              <a:rPr lang="el-GR" dirty="0"/>
              <a:t>μελέτη μίας </a:t>
            </a:r>
            <a:r>
              <a:rPr lang="el-GR" dirty="0" smtClean="0"/>
              <a:t>περίπτωσης με πρόθεση </a:t>
            </a:r>
            <a:r>
              <a:rPr lang="el-GR" dirty="0"/>
              <a:t>γενίκευσης των </a:t>
            </a:r>
            <a:r>
              <a:rPr lang="el-GR" dirty="0" smtClean="0"/>
              <a:t>ευρημάτων σε ομάδα περιπτώσεων με ίδια χαρακτηριστικά</a:t>
            </a:r>
            <a:endParaRPr lang="en-US" dirty="0"/>
          </a:p>
          <a:p>
            <a:r>
              <a:rPr lang="el-GR" u="sng" dirty="0"/>
              <a:t>Πολλαπλή μελέτη περίπτωσης </a:t>
            </a:r>
            <a:r>
              <a:rPr lang="el-GR" dirty="0"/>
              <a:t>(</a:t>
            </a:r>
            <a:r>
              <a:rPr lang="en-US" dirty="0"/>
              <a:t>Multiple case study</a:t>
            </a:r>
            <a:r>
              <a:rPr lang="en-US" dirty="0" smtClean="0"/>
              <a:t>)</a:t>
            </a:r>
            <a:r>
              <a:rPr lang="el-GR" dirty="0" smtClean="0"/>
              <a:t>: </a:t>
            </a:r>
          </a:p>
          <a:p>
            <a:pPr marL="0" indent="0">
              <a:buNone/>
            </a:pPr>
            <a:r>
              <a:rPr lang="el-GR" dirty="0" smtClean="0"/>
              <a:t>Αφορά την σύγκριση περιπτώσεων για την εξαγωγή συμπερασμάτων σχετικά με τα κοινά στοιχεία σε μία ομάδα περιπτώσεων</a:t>
            </a:r>
            <a:endParaRPr lang="en-US" dirty="0"/>
          </a:p>
          <a:p>
            <a:endParaRPr lang="en-US" dirty="0"/>
          </a:p>
        </p:txBody>
      </p:sp>
    </p:spTree>
    <p:extLst>
      <p:ext uri="{BB962C8B-B14F-4D97-AF65-F5344CB8AC3E}">
        <p14:creationId xmlns:p14="http://schemas.microsoft.com/office/powerpoint/2010/main" val="271752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 y="182880"/>
            <a:ext cx="8915400" cy="1111664"/>
          </a:xfrm>
        </p:spPr>
        <p:txBody>
          <a:bodyPr>
            <a:normAutofit fontScale="90000"/>
          </a:bodyPr>
          <a:lstStyle/>
          <a:p>
            <a:r>
              <a:rPr lang="el-GR" dirty="0" smtClean="0"/>
              <a:t>Περιεχόμενα μελέτης περίπτωσης</a:t>
            </a:r>
            <a:endParaRPr lang="en-US" dirty="0"/>
          </a:p>
        </p:txBody>
      </p:sp>
      <p:sp>
        <p:nvSpPr>
          <p:cNvPr id="3" name="Θέση περιεχομένου 2"/>
          <p:cNvSpPr>
            <a:spLocks noGrp="1"/>
          </p:cNvSpPr>
          <p:nvPr>
            <p:ph idx="1"/>
          </p:nvPr>
        </p:nvSpPr>
        <p:spPr>
          <a:xfrm>
            <a:off x="457200" y="1600200"/>
            <a:ext cx="8229600" cy="5181600"/>
          </a:xfrm>
        </p:spPr>
        <p:txBody>
          <a:bodyPr>
            <a:normAutofit fontScale="92500" lnSpcReduction="10000"/>
          </a:bodyPr>
          <a:lstStyle/>
          <a:p>
            <a:r>
              <a:rPr lang="el-GR" u="sng" dirty="0" smtClean="0"/>
              <a:t>Πέντε είναι τα συστατικά του ερευνητικού σχεδιασμού της:</a:t>
            </a:r>
          </a:p>
          <a:p>
            <a:pPr>
              <a:buFont typeface="Wingdings" pitchFamily="2" charset="2"/>
              <a:buChar char="§"/>
            </a:pPr>
            <a:r>
              <a:rPr lang="el-GR" dirty="0"/>
              <a:t>Ε</a:t>
            </a:r>
            <a:r>
              <a:rPr lang="el-GR" dirty="0" smtClean="0"/>
              <a:t>ρευνητικά ερωτήματα (</a:t>
            </a:r>
            <a:r>
              <a:rPr lang="en-US" dirty="0" smtClean="0"/>
              <a:t>research questions</a:t>
            </a:r>
            <a:r>
              <a:rPr lang="el-GR" dirty="0" smtClean="0"/>
              <a:t>)</a:t>
            </a:r>
          </a:p>
          <a:p>
            <a:pPr>
              <a:buFont typeface="Wingdings" pitchFamily="2" charset="2"/>
              <a:buChar char="§"/>
            </a:pPr>
            <a:r>
              <a:rPr lang="el-GR" dirty="0" smtClean="0"/>
              <a:t>Δηλώσεις-Υποθέσεις (</a:t>
            </a:r>
            <a:r>
              <a:rPr lang="en-US" dirty="0" smtClean="0"/>
              <a:t>Propositions</a:t>
            </a:r>
            <a:r>
              <a:rPr lang="el-GR" dirty="0" smtClean="0"/>
              <a:t>)</a:t>
            </a:r>
            <a:endParaRPr lang="en-US" dirty="0" smtClean="0"/>
          </a:p>
          <a:p>
            <a:pPr>
              <a:buFont typeface="Wingdings" pitchFamily="2" charset="2"/>
              <a:buChar char="§"/>
            </a:pPr>
            <a:r>
              <a:rPr lang="el-GR" dirty="0" smtClean="0"/>
              <a:t>Μονάδες ανάλυσης- Δείγμα (</a:t>
            </a:r>
            <a:r>
              <a:rPr lang="en-US" dirty="0" smtClean="0"/>
              <a:t>Units of analysis</a:t>
            </a:r>
            <a:r>
              <a:rPr lang="el-GR" dirty="0" smtClean="0"/>
              <a:t>)</a:t>
            </a:r>
            <a:endParaRPr lang="en-US" dirty="0" smtClean="0"/>
          </a:p>
          <a:p>
            <a:pPr>
              <a:buFont typeface="Wingdings" pitchFamily="2" charset="2"/>
              <a:buChar char="§"/>
            </a:pPr>
            <a:r>
              <a:rPr lang="el-GR" dirty="0" smtClean="0"/>
              <a:t>Τη λογική με βάση την οποία συνδέονται τα δεδομένα με τις δηλώσεις </a:t>
            </a:r>
            <a:endParaRPr lang="en-US" dirty="0" smtClean="0"/>
          </a:p>
          <a:p>
            <a:pPr>
              <a:buFont typeface="Wingdings" pitchFamily="2" charset="2"/>
              <a:buChar char="§"/>
            </a:pPr>
            <a:r>
              <a:rPr lang="el-GR" dirty="0" smtClean="0"/>
              <a:t>Τα κριτήρια ερμηνείας των αποτελεσμάτων (</a:t>
            </a:r>
            <a:r>
              <a:rPr lang="en-US" dirty="0" smtClean="0"/>
              <a:t>Yin, 1994</a:t>
            </a:r>
            <a:r>
              <a:rPr lang="el-GR" dirty="0" smtClean="0"/>
              <a:t>)</a:t>
            </a:r>
          </a:p>
          <a:p>
            <a:endParaRPr lang="el-GR" u="sng" dirty="0"/>
          </a:p>
          <a:p>
            <a:r>
              <a:rPr lang="el-GR" u="sng" dirty="0" smtClean="0"/>
              <a:t>Μια μελέτη περίπτωσης είναι πιο αξιόπιστη όταν:</a:t>
            </a:r>
          </a:p>
          <a:p>
            <a:pPr>
              <a:buFont typeface="Wingdings" pitchFamily="2" charset="2"/>
              <a:buChar char="§"/>
            </a:pPr>
            <a:r>
              <a:rPr lang="el-GR" dirty="0"/>
              <a:t>π</a:t>
            </a:r>
            <a:r>
              <a:rPr lang="el-GR" dirty="0" smtClean="0"/>
              <a:t>εριέχει πλούσια παρουσίαση των αποδείξεων σε πίνακες και σχήματα</a:t>
            </a:r>
          </a:p>
          <a:p>
            <a:pPr>
              <a:buFont typeface="Wingdings" pitchFamily="2" charset="2"/>
              <a:buChar char="§"/>
            </a:pPr>
            <a:r>
              <a:rPr lang="el-GR" dirty="0"/>
              <a:t>π</a:t>
            </a:r>
            <a:r>
              <a:rPr lang="el-GR" dirty="0" smtClean="0"/>
              <a:t>εριέχει παραρτήματα με συγκεκριμένες πληροφορίες </a:t>
            </a:r>
          </a:p>
          <a:p>
            <a:pPr>
              <a:buFont typeface="Wingdings" pitchFamily="2" charset="2"/>
              <a:buChar char="§"/>
            </a:pPr>
            <a:r>
              <a:rPr lang="el-GR" dirty="0"/>
              <a:t>έ</a:t>
            </a:r>
            <a:r>
              <a:rPr lang="el-GR" dirty="0" smtClean="0"/>
              <a:t>χει γίνει κατάλληλη δειγματοληψία της περίπτωσης ή των περιπτώσεων (</a:t>
            </a:r>
            <a:r>
              <a:rPr lang="en-US" dirty="0" err="1" smtClean="0"/>
              <a:t>Eisenhardt</a:t>
            </a:r>
            <a:r>
              <a:rPr lang="en-US" dirty="0" smtClean="0"/>
              <a:t> &amp; </a:t>
            </a:r>
            <a:r>
              <a:rPr lang="en-US" dirty="0" err="1" smtClean="0"/>
              <a:t>Graebner</a:t>
            </a:r>
            <a:r>
              <a:rPr lang="en-US" dirty="0" smtClean="0"/>
              <a:t>, 2007</a:t>
            </a:r>
            <a:r>
              <a:rPr lang="el-GR" dirty="0" smtClean="0"/>
              <a:t>)</a:t>
            </a:r>
          </a:p>
          <a:p>
            <a:pPr>
              <a:buFont typeface="Wingdings" pitchFamily="2" charset="2"/>
              <a:buChar char="§"/>
            </a:pPr>
            <a:endParaRPr lang="el-GR" dirty="0"/>
          </a:p>
          <a:p>
            <a:pPr>
              <a:buFont typeface="Wingdings" pitchFamily="2" charset="2"/>
              <a:buChar char="§"/>
            </a:pPr>
            <a:endParaRPr lang="en-US" dirty="0"/>
          </a:p>
        </p:txBody>
      </p:sp>
    </p:spTree>
    <p:extLst>
      <p:ext uri="{BB962C8B-B14F-4D97-AF65-F5344CB8AC3E}">
        <p14:creationId xmlns:p14="http://schemas.microsoft.com/office/powerpoint/2010/main" val="390035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Μονάδες ανάλυσης</a:t>
            </a:r>
            <a:r>
              <a:rPr lang="en-US" dirty="0"/>
              <a:t>-</a:t>
            </a:r>
            <a:r>
              <a:rPr lang="el-GR" dirty="0" smtClean="0"/>
              <a:t>Δείγμα</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743201"/>
            <a:ext cx="1386381" cy="121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55772" y="1553898"/>
            <a:ext cx="1600200" cy="11867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881155"/>
            <a:ext cx="6858000" cy="2677656"/>
          </a:xfrm>
          <a:prstGeom prst="rect">
            <a:avLst/>
          </a:prstGeom>
          <a:noFill/>
        </p:spPr>
        <p:txBody>
          <a:bodyPr wrap="square" rtlCol="0">
            <a:spAutoFit/>
          </a:bodyPr>
          <a:lstStyle/>
          <a:p>
            <a:r>
              <a:rPr lang="el-GR" sz="2400" dirty="0">
                <a:solidFill>
                  <a:srgbClr val="2F2B20"/>
                </a:solidFill>
              </a:rPr>
              <a:t>Μία μονάδα ανάλυσης μπορεί να είναι: </a:t>
            </a:r>
          </a:p>
          <a:p>
            <a:pPr marL="285750" indent="-285750">
              <a:buFont typeface="Wingdings" pitchFamily="2" charset="2"/>
              <a:buChar char="v"/>
            </a:pPr>
            <a:r>
              <a:rPr lang="el-GR" sz="2400" dirty="0">
                <a:solidFill>
                  <a:srgbClr val="2F2B20"/>
                </a:solidFill>
              </a:rPr>
              <a:t>Ένα άτομο</a:t>
            </a:r>
          </a:p>
          <a:p>
            <a:pPr marL="285750" indent="-285750">
              <a:buFont typeface="Wingdings" pitchFamily="2" charset="2"/>
              <a:buChar char="v"/>
            </a:pPr>
            <a:r>
              <a:rPr lang="el-GR" sz="2400" dirty="0">
                <a:solidFill>
                  <a:srgbClr val="2F2B20"/>
                </a:solidFill>
              </a:rPr>
              <a:t>Πολλά άτομα με παρόμοια χαρακτηριστικά</a:t>
            </a:r>
          </a:p>
          <a:p>
            <a:pPr marL="285750" indent="-285750">
              <a:buFont typeface="Wingdings" pitchFamily="2" charset="2"/>
              <a:buChar char="v"/>
            </a:pPr>
            <a:r>
              <a:rPr lang="el-GR" sz="2400" dirty="0">
                <a:solidFill>
                  <a:srgbClr val="2F2B20"/>
                </a:solidFill>
              </a:rPr>
              <a:t>Ένας οργανισμός </a:t>
            </a:r>
            <a:endParaRPr lang="en-US" sz="2400" dirty="0">
              <a:solidFill>
                <a:srgbClr val="2F2B20"/>
              </a:solidFill>
            </a:endParaRPr>
          </a:p>
          <a:p>
            <a:pPr marL="285750" indent="-285750">
              <a:buFont typeface="Wingdings" pitchFamily="2" charset="2"/>
              <a:buChar char="v"/>
            </a:pPr>
            <a:r>
              <a:rPr lang="el-GR" sz="2400" dirty="0">
                <a:solidFill>
                  <a:srgbClr val="2F2B20"/>
                </a:solidFill>
              </a:rPr>
              <a:t>Ένα γεγονός ή μία εκδήλωση </a:t>
            </a:r>
          </a:p>
          <a:p>
            <a:pPr marL="285750" indent="-285750">
              <a:buFont typeface="Wingdings" pitchFamily="2" charset="2"/>
              <a:buChar char="v"/>
            </a:pPr>
            <a:r>
              <a:rPr lang="el-GR" sz="2400" dirty="0">
                <a:solidFill>
                  <a:srgbClr val="2F2B20"/>
                </a:solidFill>
              </a:rPr>
              <a:t>Ένα κοινωνικό θέμα (</a:t>
            </a:r>
            <a:r>
              <a:rPr lang="en-US" sz="2400" dirty="0">
                <a:solidFill>
                  <a:srgbClr val="2F2B20"/>
                </a:solidFill>
              </a:rPr>
              <a:t>Yin, 1994</a:t>
            </a:r>
            <a:r>
              <a:rPr lang="el-GR" sz="2400" dirty="0">
                <a:solidFill>
                  <a:srgbClr val="2F2B20"/>
                </a:solidFill>
              </a:rPr>
              <a:t>)</a:t>
            </a:r>
            <a:endParaRPr lang="en-US" sz="2400" dirty="0">
              <a:solidFill>
                <a:srgbClr val="2F2B20"/>
              </a:solidFill>
            </a:endParaRPr>
          </a:p>
          <a:p>
            <a:pPr marL="285750" indent="-285750">
              <a:buFont typeface="Wingdings" pitchFamily="2" charset="2"/>
              <a:buChar char="v"/>
            </a:pPr>
            <a:endParaRPr lang="el-GR" sz="2400" dirty="0">
              <a:solidFill>
                <a:srgbClr val="2F2B20"/>
              </a:solidFill>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294" y="1881155"/>
            <a:ext cx="1391706" cy="1043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58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Πολλαπλή μελέτη περίπτωσης</a:t>
            </a:r>
            <a:endParaRPr lang="en-US" dirty="0"/>
          </a:p>
        </p:txBody>
      </p:sp>
      <p:sp>
        <p:nvSpPr>
          <p:cNvPr id="3" name="Θέση περιεχομένου 2"/>
          <p:cNvSpPr>
            <a:spLocks noGrp="1"/>
          </p:cNvSpPr>
          <p:nvPr>
            <p:ph idx="1"/>
          </p:nvPr>
        </p:nvSpPr>
        <p:spPr>
          <a:xfrm>
            <a:off x="152400" y="1600200"/>
            <a:ext cx="8991600" cy="5029200"/>
          </a:xfrm>
        </p:spPr>
        <p:txBody>
          <a:bodyPr>
            <a:normAutofit lnSpcReduction="10000"/>
          </a:bodyPr>
          <a:lstStyle/>
          <a:p>
            <a:r>
              <a:rPr lang="el-GR" i="1" u="sng" dirty="0" smtClean="0"/>
              <a:t>Ορισμός</a:t>
            </a:r>
            <a:r>
              <a:rPr lang="el-GR" dirty="0" smtClean="0"/>
              <a:t>: «Η πολλαπλή μελέτη περίπτωσης είναι μία ερευνητική στρατηγική για τη γενίκευση σε έναν </a:t>
            </a:r>
            <a:r>
              <a:rPr lang="el-GR" dirty="0" err="1" smtClean="0"/>
              <a:t>στοχευμένο</a:t>
            </a:r>
            <a:r>
              <a:rPr lang="el-GR" dirty="0" smtClean="0"/>
              <a:t> πληθυσμό περιπτώσεων μέσα από τα αποτελέσματα μίας σκόπιμης δειγματοληψίας περιπτώσεων» </a:t>
            </a:r>
          </a:p>
          <a:p>
            <a:pPr marL="0" indent="0">
              <a:buNone/>
            </a:pPr>
            <a:r>
              <a:rPr lang="el-GR" dirty="0"/>
              <a:t> </a:t>
            </a:r>
            <a:r>
              <a:rPr lang="el-GR" dirty="0" smtClean="0"/>
              <a:t>     (</a:t>
            </a:r>
            <a:r>
              <a:rPr lang="en-US" dirty="0" smtClean="0"/>
              <a:t>Greene &amp; David, 1984</a:t>
            </a:r>
            <a:r>
              <a:rPr lang="el-GR" dirty="0" smtClean="0"/>
              <a:t>, 75)</a:t>
            </a:r>
          </a:p>
          <a:p>
            <a:endParaRPr lang="en-US" dirty="0" smtClean="0"/>
          </a:p>
          <a:p>
            <a:r>
              <a:rPr lang="en-US" dirty="0" smtClean="0"/>
              <a:t>H</a:t>
            </a:r>
            <a:r>
              <a:rPr lang="el-GR" dirty="0" smtClean="0"/>
              <a:t> χρήση πολλαπλών περιπτώσεων θα </a:t>
            </a:r>
          </a:p>
          <a:p>
            <a:pPr marL="0" indent="0">
              <a:buNone/>
            </a:pPr>
            <a:r>
              <a:rPr lang="el-GR" dirty="0" smtClean="0"/>
              <a:t>πρέπει να θεωρηθεί παρόμοια με την </a:t>
            </a:r>
          </a:p>
          <a:p>
            <a:pPr marL="0" indent="0">
              <a:buNone/>
            </a:pPr>
            <a:r>
              <a:rPr lang="el-GR" dirty="0" smtClean="0"/>
              <a:t>αναπαραγωγή ενός πειράματος ή μίας </a:t>
            </a:r>
          </a:p>
          <a:p>
            <a:pPr marL="0" indent="0">
              <a:buNone/>
            </a:pPr>
            <a:r>
              <a:rPr lang="el-GR" dirty="0" smtClean="0"/>
              <a:t>μελέτης (</a:t>
            </a:r>
            <a:r>
              <a:rPr lang="en-US" dirty="0" err="1" smtClean="0"/>
              <a:t>Bengtsson</a:t>
            </a:r>
            <a:r>
              <a:rPr lang="en-US" dirty="0" smtClean="0"/>
              <a:t>, 1999, 2</a:t>
            </a:r>
            <a:r>
              <a:rPr lang="el-GR" dirty="0" smtClean="0"/>
              <a:t>)</a:t>
            </a:r>
          </a:p>
          <a:p>
            <a:pPr marL="0" indent="0">
              <a:buNone/>
            </a:pPr>
            <a:endParaRPr lang="en-US" dirty="0" smtClean="0"/>
          </a:p>
          <a:p>
            <a:r>
              <a:rPr lang="el-GR" dirty="0" smtClean="0"/>
              <a:t>Διαφορές με τη μελέτη μίας Περίπτωσης: ως προς την επιλογή </a:t>
            </a:r>
          </a:p>
          <a:p>
            <a:pPr marL="0" indent="0">
              <a:buNone/>
            </a:pPr>
            <a:r>
              <a:rPr lang="el-GR" dirty="0" smtClean="0"/>
              <a:t>μονάδων ανάλυσης και τον τρόπο ανάλυσης των δεδομένων </a:t>
            </a:r>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190875"/>
            <a:ext cx="2857500"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39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Γενίκευση (</a:t>
            </a:r>
            <a:r>
              <a:rPr lang="en-US" dirty="0" smtClean="0"/>
              <a:t>Generalization</a:t>
            </a:r>
            <a:r>
              <a:rPr lang="el-GR" dirty="0" smtClean="0"/>
              <a:t>)</a:t>
            </a:r>
            <a:endParaRPr lang="en-US" dirty="0"/>
          </a:p>
        </p:txBody>
      </p:sp>
      <p:sp>
        <p:nvSpPr>
          <p:cNvPr id="3" name="Θέση περιεχομένου 2"/>
          <p:cNvSpPr>
            <a:spLocks noGrp="1"/>
          </p:cNvSpPr>
          <p:nvPr>
            <p:ph idx="1"/>
          </p:nvPr>
        </p:nvSpPr>
        <p:spPr>
          <a:xfrm>
            <a:off x="0" y="1600200"/>
            <a:ext cx="9144000" cy="5181600"/>
          </a:xfrm>
        </p:spPr>
        <p:txBody>
          <a:bodyPr>
            <a:normAutofit lnSpcReduction="10000"/>
          </a:bodyPr>
          <a:lstStyle/>
          <a:p>
            <a:r>
              <a:rPr lang="el-GR" dirty="0" smtClean="0"/>
              <a:t>Αποτελεί το θέμα κριτικής για τις μελέτες περίπτωσης</a:t>
            </a:r>
          </a:p>
          <a:p>
            <a:pPr marL="0" indent="0">
              <a:buNone/>
            </a:pPr>
            <a:r>
              <a:rPr lang="el-GR" dirty="0" smtClean="0"/>
              <a:t>          </a:t>
            </a:r>
            <a:r>
              <a:rPr lang="el-GR" dirty="0"/>
              <a:t>εξ ορισμού, όμως, </a:t>
            </a:r>
            <a:r>
              <a:rPr lang="el-GR" dirty="0" smtClean="0"/>
              <a:t>συνεισφέρει «κατανόηση </a:t>
            </a:r>
            <a:r>
              <a:rPr lang="el-GR" dirty="0"/>
              <a:t>μίας ευρύτερης ομάδας (παρόμοιων) μονάδων</a:t>
            </a:r>
            <a:r>
              <a:rPr lang="el-GR" dirty="0" smtClean="0"/>
              <a:t>» </a:t>
            </a:r>
            <a:r>
              <a:rPr lang="en-US" sz="2000" dirty="0" smtClean="0"/>
              <a:t>(</a:t>
            </a:r>
            <a:r>
              <a:rPr lang="en-US" sz="2000" dirty="0" err="1" smtClean="0"/>
              <a:t>Gerring</a:t>
            </a:r>
            <a:r>
              <a:rPr lang="en-US" sz="2000" dirty="0" smtClean="0"/>
              <a:t>, 2004, 342)</a:t>
            </a:r>
            <a:endParaRPr lang="el-GR" sz="2000" dirty="0"/>
          </a:p>
          <a:p>
            <a:endParaRPr lang="el-GR" dirty="0" smtClean="0"/>
          </a:p>
          <a:p>
            <a:r>
              <a:rPr lang="el-GR" dirty="0" smtClean="0"/>
              <a:t> Υπάρχουν δύο είδη γενίκευσης</a:t>
            </a:r>
            <a:r>
              <a:rPr lang="en-US" dirty="0" smtClean="0"/>
              <a:t> (</a:t>
            </a:r>
            <a:r>
              <a:rPr lang="el-GR" dirty="0" smtClean="0"/>
              <a:t>π.χ. </a:t>
            </a:r>
            <a:r>
              <a:rPr lang="en-US" dirty="0" err="1" smtClean="0"/>
              <a:t>Bengtsson</a:t>
            </a:r>
            <a:r>
              <a:rPr lang="en-US" dirty="0" smtClean="0"/>
              <a:t>, 1999</a:t>
            </a:r>
            <a:r>
              <a:rPr lang="el-GR" dirty="0" smtClean="0"/>
              <a:t>, 6</a:t>
            </a:r>
            <a:r>
              <a:rPr lang="en-US" dirty="0" smtClean="0"/>
              <a:t>)</a:t>
            </a:r>
            <a:r>
              <a:rPr lang="el-GR" dirty="0" smtClean="0"/>
              <a:t>: η «</a:t>
            </a:r>
            <a:r>
              <a:rPr lang="el-GR" u="sng" dirty="0" smtClean="0"/>
              <a:t>στατιστική»</a:t>
            </a:r>
            <a:r>
              <a:rPr lang="el-GR" dirty="0" smtClean="0"/>
              <a:t> και η «</a:t>
            </a:r>
            <a:r>
              <a:rPr lang="el-GR" u="sng" dirty="0" smtClean="0"/>
              <a:t>αναλυτική» </a:t>
            </a:r>
          </a:p>
          <a:p>
            <a:r>
              <a:rPr lang="el-GR" dirty="0" smtClean="0"/>
              <a:t>Στη μελέτη περίπτωσης εφαρμόζεται η αναλυτική γενίκευση, όπου σκοπός δεν είναι το μεγάλο σε αριθμό δείγμα για να είναι αντιπροσωπευτικό, αλλά η ανάλυση των δεδομένων με βάση τη σύγκριση των περιπτώσεων μεταξύ τους και τη γενίκευση των συμπερασμάτων σε άλλες περιπτώσεις με παρόμοια χαρακτηριστικά </a:t>
            </a:r>
          </a:p>
          <a:p>
            <a:r>
              <a:rPr lang="el-GR" dirty="0" smtClean="0"/>
              <a:t>Σημαντικός, λοιπόν, </a:t>
            </a:r>
            <a:r>
              <a:rPr lang="el-GR" dirty="0"/>
              <a:t>ο άρτιος ερευνητικός </a:t>
            </a:r>
            <a:r>
              <a:rPr lang="el-GR" dirty="0" smtClean="0"/>
              <a:t>σχεδιασμός και η επιλογή κατάλληλου και επαρκούς δείγματος </a:t>
            </a:r>
            <a:endParaRPr lang="en-US" dirty="0"/>
          </a:p>
        </p:txBody>
      </p:sp>
      <p:sp>
        <p:nvSpPr>
          <p:cNvPr id="4" name="Δεξιό βέλος 3"/>
          <p:cNvSpPr/>
          <p:nvPr/>
        </p:nvSpPr>
        <p:spPr>
          <a:xfrm>
            <a:off x="152400" y="2057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93488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Decatur">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1311</Words>
  <Application>Microsoft Office PowerPoint</Application>
  <PresentationFormat>Προβολή στην οθόνη (4:3)</PresentationFormat>
  <Paragraphs>124</Paragraphs>
  <Slides>15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15</vt:i4>
      </vt:variant>
    </vt:vector>
  </HeadingPairs>
  <TitlesOfParts>
    <vt:vector size="24" baseType="lpstr">
      <vt:lpstr>Arial</vt:lpstr>
      <vt:lpstr>Bodoni MT Condensed</vt:lpstr>
      <vt:lpstr>Courier New</vt:lpstr>
      <vt:lpstr>Franklin Gothic Book</vt:lpstr>
      <vt:lpstr>Times New Roman</vt:lpstr>
      <vt:lpstr>Wingdings</vt:lpstr>
      <vt:lpstr>Wingdings 2</vt:lpstr>
      <vt:lpstr>Decatur</vt:lpstr>
      <vt:lpstr>1_Decatur</vt:lpstr>
      <vt:lpstr>Μεθοδολογία έρευνας: Μελέτη περίπτωσης και σχεδιασμός προγράμματος παρέμβασης</vt:lpstr>
      <vt:lpstr>Ερευνητικός σχεδιασμός  (Research design)</vt:lpstr>
      <vt:lpstr>Μελέτη περίπτωσης-Ορισμός</vt:lpstr>
      <vt:lpstr>Σκοποί του ερευνητή στη μελέτη περίπτωσης</vt:lpstr>
      <vt:lpstr>Τύποι μελέτης περίπτωσης ως προς το πλήθος μονάδων ανάλυσης (Ghesqière, Maes, &amp; Vandenberghe, 2004) </vt:lpstr>
      <vt:lpstr>Περιεχόμενα μελέτης περίπτωσης</vt:lpstr>
      <vt:lpstr>Μονάδες ανάλυσης-Δείγμα</vt:lpstr>
      <vt:lpstr>Πολλαπλή μελέτη περίπτωσης</vt:lpstr>
      <vt:lpstr>Γενίκευση (Generalization)</vt:lpstr>
      <vt:lpstr>Πρόγραμμα παρέμβασης</vt:lpstr>
      <vt:lpstr>Στάδια Σχεδιασμού προγράμματος παρέμβασης</vt:lpstr>
      <vt:lpstr>Κριτήρια αξιολόγησης του ερευνητικού σχεδιασμού του προγράμματος παρέμβασης </vt:lpstr>
      <vt:lpstr>Ενδεδειγμένη μέθοδος αξιολόγησης συμπεριφοράς</vt:lpstr>
      <vt:lpstr>Εμπειρικά τεκμηριωμένα προγράμματα παρέμβασης </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Μεθοδολογία έρευνας: Μελέτη περίπτωσης και σχεδιασμός προγράμματος παρέμβασης</dc:title>
  <dc:creator>ToniaLeonidou</dc:creator>
  <cp:lastModifiedBy>Lefka17</cp:lastModifiedBy>
  <cp:revision>6</cp:revision>
  <dcterms:created xsi:type="dcterms:W3CDTF">2017-11-06T07:28:46Z</dcterms:created>
  <dcterms:modified xsi:type="dcterms:W3CDTF">2020-09-30T03:59:47Z</dcterms:modified>
</cp:coreProperties>
</file>