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handoutMasterIdLst>
    <p:handoutMasterId r:id="rId60"/>
  </p:handoutMasterIdLst>
  <p:sldIdLst>
    <p:sldId id="264" r:id="rId5"/>
    <p:sldId id="295" r:id="rId6"/>
    <p:sldId id="308" r:id="rId7"/>
    <p:sldId id="309" r:id="rId8"/>
    <p:sldId id="310" r:id="rId9"/>
    <p:sldId id="311" r:id="rId10"/>
    <p:sldId id="312" r:id="rId11"/>
    <p:sldId id="313" r:id="rId12"/>
    <p:sldId id="315" r:id="rId13"/>
    <p:sldId id="316" r:id="rId14"/>
    <p:sldId id="314" r:id="rId15"/>
    <p:sldId id="317" r:id="rId16"/>
    <p:sldId id="319" r:id="rId17"/>
    <p:sldId id="296" r:id="rId18"/>
    <p:sldId id="276" r:id="rId19"/>
    <p:sldId id="277" r:id="rId20"/>
    <p:sldId id="297" r:id="rId21"/>
    <p:sldId id="298" r:id="rId22"/>
    <p:sldId id="318" r:id="rId23"/>
    <p:sldId id="299" r:id="rId24"/>
    <p:sldId id="300" r:id="rId25"/>
    <p:sldId id="303" r:id="rId26"/>
    <p:sldId id="278" r:id="rId27"/>
    <p:sldId id="279" r:id="rId28"/>
    <p:sldId id="268" r:id="rId29"/>
    <p:sldId id="306" r:id="rId30"/>
    <p:sldId id="269" r:id="rId31"/>
    <p:sldId id="266" r:id="rId32"/>
    <p:sldId id="282" r:id="rId33"/>
    <p:sldId id="270" r:id="rId34"/>
    <p:sldId id="281" r:id="rId35"/>
    <p:sldId id="283" r:id="rId36"/>
    <p:sldId id="285" r:id="rId37"/>
    <p:sldId id="324" r:id="rId38"/>
    <p:sldId id="325" r:id="rId39"/>
    <p:sldId id="321" r:id="rId40"/>
    <p:sldId id="322" r:id="rId41"/>
    <p:sldId id="326" r:id="rId42"/>
    <p:sldId id="327" r:id="rId43"/>
    <p:sldId id="328" r:id="rId44"/>
    <p:sldId id="329" r:id="rId45"/>
    <p:sldId id="330" r:id="rId46"/>
    <p:sldId id="323" r:id="rId47"/>
    <p:sldId id="286" r:id="rId48"/>
    <p:sldId id="287" r:id="rId49"/>
    <p:sldId id="288" r:id="rId50"/>
    <p:sldId id="289" r:id="rId51"/>
    <p:sldId id="290" r:id="rId52"/>
    <p:sldId id="304" r:id="rId53"/>
    <p:sldId id="305" r:id="rId54"/>
    <p:sldId id="291" r:id="rId55"/>
    <p:sldId id="292" r:id="rId56"/>
    <p:sldId id="334" r:id="rId57"/>
    <p:sldId id="332" r:id="rId58"/>
  </p:sldIdLst>
  <p:sldSz cx="12188825" cy="6858000"/>
  <p:notesSz cx="6858000" cy="9144000"/>
  <p:defaultTextStyle>
    <a:defPPr rtl="0">
      <a:defRPr lang="el-g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p:scale>
          <a:sx n="90" d="100"/>
          <a:sy n="90" d="100"/>
        </p:scale>
        <p:origin x="1392" y="630"/>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solidFill>
                <a:schemeClr val="tx2"/>
              </a:solidFill>
            </a:endParaRPr>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BEF74E3-54A9-4A9D-B141-8420ADB3F669}" type="datetime1">
              <a:rPr lang="el-GR" smtClean="0">
                <a:solidFill>
                  <a:schemeClr val="tx2"/>
                </a:solidFill>
              </a:rPr>
              <a:t>15/8/2024</a:t>
            </a:fld>
            <a:endParaRPr lang="el-GR" dirty="0">
              <a:solidFill>
                <a:schemeClr val="tx2"/>
              </a:solidFill>
            </a:endParaRPr>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solidFill>
                <a:schemeClr val="tx2"/>
              </a:solidFill>
            </a:endParaRPr>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l-GR">
                <a:solidFill>
                  <a:schemeClr val="tx2"/>
                </a:solidFill>
              </a:rPr>
              <a:pPr algn="r" rtl="0"/>
              <a:t>‹#›</a:t>
            </a:fld>
            <a:endParaRPr lang="el-G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46D304B2-A66F-4731-9CAE-20E1EFD40B0A}" type="datetime1">
              <a:rPr lang="el-GR" smtClean="0"/>
              <a:pPr/>
              <a:t>15/8/2024</a:t>
            </a:fld>
            <a:endParaRPr lang="el-GR" dirty="0"/>
          </a:p>
        </p:txBody>
      </p:sp>
      <p:sp>
        <p:nvSpPr>
          <p:cNvPr id="4" name="Σύμβολο κράτησης θέσης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el-GR" smtClean="0"/>
              <a:pPr/>
              <a:t>‹#›</a:t>
            </a:fld>
            <a:endParaRPr lang="el-G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a:t>
            </a:fld>
            <a:endParaRPr lang="el-GR" dirty="0"/>
          </a:p>
        </p:txBody>
      </p:sp>
    </p:spTree>
    <p:extLst>
      <p:ext uri="{BB962C8B-B14F-4D97-AF65-F5344CB8AC3E}">
        <p14:creationId xmlns:p14="http://schemas.microsoft.com/office/powerpoint/2010/main" val="66284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30</a:t>
            </a:fld>
            <a:endParaRPr lang="el-GR" dirty="0"/>
          </a:p>
        </p:txBody>
      </p:sp>
    </p:spTree>
    <p:extLst>
      <p:ext uri="{BB962C8B-B14F-4D97-AF65-F5344CB8AC3E}">
        <p14:creationId xmlns:p14="http://schemas.microsoft.com/office/powerpoint/2010/main" val="724277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31</a:t>
            </a:fld>
            <a:endParaRPr lang="el-GR" dirty="0"/>
          </a:p>
        </p:txBody>
      </p:sp>
    </p:spTree>
    <p:extLst>
      <p:ext uri="{BB962C8B-B14F-4D97-AF65-F5344CB8AC3E}">
        <p14:creationId xmlns:p14="http://schemas.microsoft.com/office/powerpoint/2010/main" val="2725701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33</a:t>
            </a:fld>
            <a:endParaRPr lang="el-GR" dirty="0"/>
          </a:p>
        </p:txBody>
      </p:sp>
    </p:spTree>
    <p:extLst>
      <p:ext uri="{BB962C8B-B14F-4D97-AF65-F5344CB8AC3E}">
        <p14:creationId xmlns:p14="http://schemas.microsoft.com/office/powerpoint/2010/main" val="173612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44</a:t>
            </a:fld>
            <a:endParaRPr lang="el-GR" dirty="0"/>
          </a:p>
        </p:txBody>
      </p:sp>
    </p:spTree>
    <p:extLst>
      <p:ext uri="{BB962C8B-B14F-4D97-AF65-F5344CB8AC3E}">
        <p14:creationId xmlns:p14="http://schemas.microsoft.com/office/powerpoint/2010/main" val="4184337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45</a:t>
            </a:fld>
            <a:endParaRPr lang="el-GR" dirty="0"/>
          </a:p>
        </p:txBody>
      </p:sp>
    </p:spTree>
    <p:extLst>
      <p:ext uri="{BB962C8B-B14F-4D97-AF65-F5344CB8AC3E}">
        <p14:creationId xmlns:p14="http://schemas.microsoft.com/office/powerpoint/2010/main" val="230768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46</a:t>
            </a:fld>
            <a:endParaRPr lang="el-GR" dirty="0"/>
          </a:p>
        </p:txBody>
      </p:sp>
    </p:spTree>
    <p:extLst>
      <p:ext uri="{BB962C8B-B14F-4D97-AF65-F5344CB8AC3E}">
        <p14:creationId xmlns:p14="http://schemas.microsoft.com/office/powerpoint/2010/main" val="2991817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47</a:t>
            </a:fld>
            <a:endParaRPr lang="el-GR" dirty="0"/>
          </a:p>
        </p:txBody>
      </p:sp>
    </p:spTree>
    <p:extLst>
      <p:ext uri="{BB962C8B-B14F-4D97-AF65-F5344CB8AC3E}">
        <p14:creationId xmlns:p14="http://schemas.microsoft.com/office/powerpoint/2010/main" val="4116375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48</a:t>
            </a:fld>
            <a:endParaRPr lang="el-GR" dirty="0"/>
          </a:p>
        </p:txBody>
      </p:sp>
    </p:spTree>
    <p:extLst>
      <p:ext uri="{BB962C8B-B14F-4D97-AF65-F5344CB8AC3E}">
        <p14:creationId xmlns:p14="http://schemas.microsoft.com/office/powerpoint/2010/main" val="2379493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49</a:t>
            </a:fld>
            <a:endParaRPr lang="el-GR" dirty="0"/>
          </a:p>
        </p:txBody>
      </p:sp>
    </p:spTree>
    <p:extLst>
      <p:ext uri="{BB962C8B-B14F-4D97-AF65-F5344CB8AC3E}">
        <p14:creationId xmlns:p14="http://schemas.microsoft.com/office/powerpoint/2010/main" val="4287805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50</a:t>
            </a:fld>
            <a:endParaRPr lang="el-GR" dirty="0"/>
          </a:p>
        </p:txBody>
      </p:sp>
    </p:spTree>
    <p:extLst>
      <p:ext uri="{BB962C8B-B14F-4D97-AF65-F5344CB8AC3E}">
        <p14:creationId xmlns:p14="http://schemas.microsoft.com/office/powerpoint/2010/main" val="16397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15</a:t>
            </a:fld>
            <a:endParaRPr lang="el-GR" dirty="0"/>
          </a:p>
        </p:txBody>
      </p:sp>
    </p:spTree>
    <p:extLst>
      <p:ext uri="{BB962C8B-B14F-4D97-AF65-F5344CB8AC3E}">
        <p14:creationId xmlns:p14="http://schemas.microsoft.com/office/powerpoint/2010/main" val="2514766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51</a:t>
            </a:fld>
            <a:endParaRPr lang="el-GR" dirty="0"/>
          </a:p>
        </p:txBody>
      </p:sp>
    </p:spTree>
    <p:extLst>
      <p:ext uri="{BB962C8B-B14F-4D97-AF65-F5344CB8AC3E}">
        <p14:creationId xmlns:p14="http://schemas.microsoft.com/office/powerpoint/2010/main" val="3847543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52</a:t>
            </a:fld>
            <a:endParaRPr lang="el-GR" dirty="0"/>
          </a:p>
        </p:txBody>
      </p:sp>
    </p:spTree>
    <p:extLst>
      <p:ext uri="{BB962C8B-B14F-4D97-AF65-F5344CB8AC3E}">
        <p14:creationId xmlns:p14="http://schemas.microsoft.com/office/powerpoint/2010/main" val="369340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16</a:t>
            </a:fld>
            <a:endParaRPr lang="el-GR" dirty="0"/>
          </a:p>
        </p:txBody>
      </p:sp>
    </p:spTree>
    <p:extLst>
      <p:ext uri="{BB962C8B-B14F-4D97-AF65-F5344CB8AC3E}">
        <p14:creationId xmlns:p14="http://schemas.microsoft.com/office/powerpoint/2010/main" val="183921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23</a:t>
            </a:fld>
            <a:endParaRPr lang="el-GR" dirty="0"/>
          </a:p>
        </p:txBody>
      </p:sp>
    </p:spTree>
    <p:extLst>
      <p:ext uri="{BB962C8B-B14F-4D97-AF65-F5344CB8AC3E}">
        <p14:creationId xmlns:p14="http://schemas.microsoft.com/office/powerpoint/2010/main" val="344109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24</a:t>
            </a:fld>
            <a:endParaRPr lang="el-GR" dirty="0"/>
          </a:p>
        </p:txBody>
      </p:sp>
    </p:spTree>
    <p:extLst>
      <p:ext uri="{BB962C8B-B14F-4D97-AF65-F5344CB8AC3E}">
        <p14:creationId xmlns:p14="http://schemas.microsoft.com/office/powerpoint/2010/main" val="300841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25</a:t>
            </a:fld>
            <a:endParaRPr lang="el-GR" dirty="0"/>
          </a:p>
        </p:txBody>
      </p:sp>
    </p:spTree>
    <p:extLst>
      <p:ext uri="{BB962C8B-B14F-4D97-AF65-F5344CB8AC3E}">
        <p14:creationId xmlns:p14="http://schemas.microsoft.com/office/powerpoint/2010/main" val="402119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27</a:t>
            </a:fld>
            <a:endParaRPr lang="el-GR" dirty="0"/>
          </a:p>
        </p:txBody>
      </p:sp>
    </p:spTree>
    <p:extLst>
      <p:ext uri="{BB962C8B-B14F-4D97-AF65-F5344CB8AC3E}">
        <p14:creationId xmlns:p14="http://schemas.microsoft.com/office/powerpoint/2010/main" val="51569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28</a:t>
            </a:fld>
            <a:endParaRPr lang="el-GR" dirty="0"/>
          </a:p>
        </p:txBody>
      </p:sp>
    </p:spTree>
    <p:extLst>
      <p:ext uri="{BB962C8B-B14F-4D97-AF65-F5344CB8AC3E}">
        <p14:creationId xmlns:p14="http://schemas.microsoft.com/office/powerpoint/2010/main" val="152132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29</a:t>
            </a:fld>
            <a:endParaRPr lang="el-GR" dirty="0"/>
          </a:p>
        </p:txBody>
      </p:sp>
    </p:spTree>
    <p:extLst>
      <p:ext uri="{BB962C8B-B14F-4D97-AF65-F5344CB8AC3E}">
        <p14:creationId xmlns:p14="http://schemas.microsoft.com/office/powerpoint/2010/main" val="4230279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el-GR"/>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l-GR" noProof="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9880AA97-953C-4EAA-86BE-6A0DBD6A0A38}" type="datetime1">
              <a:rPr lang="el-GR" smtClean="0"/>
              <a:pPr/>
              <a:t>15/8/2024</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591C5AD9-787D-40FA-8A4D-16A055B9AF81}" type="slidenum">
              <a:rPr lang="el-GR" noProof="0"/>
              <a:t>‹#›</a:t>
            </a:fld>
            <a:endParaRPr lang="el-G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52633" y="274638"/>
            <a:ext cx="1422030" cy="5897561"/>
          </a:xfrm>
        </p:spPr>
        <p:txBody>
          <a:bodyPr vert="eaVert"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a:xfrm>
            <a:off x="1117309" y="274638"/>
            <a:ext cx="8532178" cy="5897561"/>
          </a:xfrm>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A58DD0F3-758F-47DA-AAFC-C11174804C19}" type="datetime1">
              <a:rPr lang="el-GR" smtClean="0"/>
              <a:pPr/>
              <a:t>15/8/2024</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591C5AD9-787D-40FA-8A4D-16A055B9AF81}" type="slidenum">
              <a:rPr lang="el-GR" noProof="0"/>
              <a:t>‹#›</a:t>
            </a:fld>
            <a:endParaRPr lang="el-G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B69B4CA7-6BD6-4AB5-BC79-1C59A6F2A519}" type="datetime1">
              <a:rPr lang="el-GR" smtClean="0"/>
              <a:pPr/>
              <a:t>15/8/2024</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DA60BA0E-20D0-4E7C-B286-26C960A6788F}" type="slidenum">
              <a:rPr lang="el-GR" noProof="0"/>
              <a:t>‹#›</a:t>
            </a:fld>
            <a:endParaRPr lang="el-G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l-GR" noProof="0"/>
              <a:t>Στυλ κειμένου υποδείγματος</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περιεχομένου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A6810064-C6E1-4DEC-8EC2-2E91B552ED99}" type="datetime1">
              <a:rPr lang="el-GR" smtClean="0"/>
              <a:pPr/>
              <a:t>15/8/2024</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l-GR" noProof="0"/>
              <a:t>Στυλ κειμένου υποδείγματος</a:t>
            </a:r>
          </a:p>
        </p:txBody>
      </p:sp>
      <p:sp>
        <p:nvSpPr>
          <p:cNvPr id="4" name="Σύμβολο κράτησης θέσης περιεχομένου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κειμένου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l-GR" noProof="0"/>
              <a:t>Στυλ κειμένου υποδείγματος</a:t>
            </a:r>
          </a:p>
        </p:txBody>
      </p:sp>
      <p:sp>
        <p:nvSpPr>
          <p:cNvPr id="6" name="Σύμβολο κράτησης θέσης περιεχομένου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9157A326-7C51-402D-86CD-24FEAF6B572D}" type="datetime1">
              <a:rPr lang="el-GR" smtClean="0"/>
              <a:pPr/>
              <a:t>15/8/2024</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1EE9EEF2-F58A-4BD4-95AA-03C0C135DA5B}" type="datetime1">
              <a:rPr lang="el-GR" smtClean="0"/>
              <a:pPr/>
              <a:t>15/8/2024</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66452EC1-260E-46B9-B267-CDB552480A3D}" type="datetime1">
              <a:rPr lang="el-GR" smtClean="0"/>
              <a:pPr/>
              <a:t>15/8/2024</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Τίτλος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κειμένου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l-GR" noProof="0"/>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AE6C9C3F-82B8-44D0-8ABF-56EC902E6BBC}" type="datetime1">
              <a:rPr lang="el-GR" smtClean="0"/>
              <a:pPr/>
              <a:t>15/8/2024</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DFBB78A-01B4-41F2-96B0-677A4A282832}" type="slidenum">
              <a:rPr lang="el-GR" noProof="0"/>
              <a:t>‹#›</a:t>
            </a:fld>
            <a:endParaRPr lang="el-G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Ορθογώνιο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Τίτλος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εικόνας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l-GR" noProof="0"/>
              <a:t>Κάντε κλικ στο εικονίδιο για να προσθέσετε εικόνα</a:t>
            </a:r>
            <a:endParaRPr lang="el-GR" noProof="0" dirty="0"/>
          </a:p>
        </p:txBody>
      </p:sp>
      <p:sp>
        <p:nvSpPr>
          <p:cNvPr id="4" name="Σύμβολο κράτησης θέσης κειμένου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l-GR" noProof="0"/>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A250D58F-30C3-440F-85B2-B500B6ADF663}" type="datetime1">
              <a:rPr lang="el-GR" smtClean="0"/>
              <a:pPr/>
              <a:t>15/8/2024</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DFBB78A-01B4-41F2-96B0-677A4A282832}" type="slidenum">
              <a:rPr lang="el-GR" noProof="0"/>
              <a:t>‹#›</a:t>
            </a:fld>
            <a:endParaRPr lang="el-G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Ορθογώνιο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Σύμβολο κράτησης θέσης τίτλου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l-GR" dirty="0"/>
              <a:t>Στυλ κύριου τίτλου</a:t>
            </a:r>
            <a:endParaRPr lang="el-GR" noProof="0" dirty="0"/>
          </a:p>
        </p:txBody>
      </p:sp>
      <p:sp>
        <p:nvSpPr>
          <p:cNvPr id="3" name="Σύμβολο κράτησης θέσης κειμένου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Σύμβολο κράτησης θέσης ημερομηνίας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3BCFB36F-F189-41F2-9925-2F22B6B6E554}" type="datetime1">
              <a:rPr lang="el-GR" smtClean="0"/>
              <a:pPr/>
              <a:t>15/8/2024</a:t>
            </a:fld>
            <a:endParaRPr lang="el-GR" dirty="0"/>
          </a:p>
        </p:txBody>
      </p:sp>
      <p:sp>
        <p:nvSpPr>
          <p:cNvPr id="5" name="Σύμβολο κράτησης θέσης υποσέλιδου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el-GR" noProof="0" dirty="0"/>
          </a:p>
        </p:txBody>
      </p:sp>
      <p:sp>
        <p:nvSpPr>
          <p:cNvPr id="6" name="Σύμβολο κράτησης θέσης αριθμού διαφάνειας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el-GR" smtClean="0"/>
              <a:pPr/>
              <a:t>‹#›</a:t>
            </a:fld>
            <a:endParaRPr lang="el-G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libguides.exeter.ac.uk/c.php?g=702858&amp;p=505483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gr.weblogographic.com/difference-between-literature-review#menu-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2" Type="http://schemas.openxmlformats.org/officeDocument/2006/relationships/hyperlink" Target="https://gr.weblogographic.com/difference-between-literature-review#menu-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gr.weblogographic.com/difference-between-literature-review#menu-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research.lib.buffalo.edu/literature-scoping-systematicreviews/introduction"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gr.weblogographic.com/difference-between-literature-review#menu-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gr.weblogographic.com/difference-between-literature-review#menu-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sychology.uoc.gr/wp-content/uploads/2020/09/odigos_systimatikon_anaskopiseon.pdf" TargetMode="External"/><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openarchives.gr"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ndltd.org/home" TargetMode="External"/><Relationship Id="rId5" Type="http://schemas.openxmlformats.org/officeDocument/2006/relationships/hyperlink" Target="https://dspace.lib.uom.gr/" TargetMode="External"/><Relationship Id="rId4" Type="http://schemas.openxmlformats.org/officeDocument/2006/relationships/hyperlink" Target="http://www.ekt.gr/"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ib.uom.gr"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www.heal-link.gr/"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copus.com/" TargetMode="External"/><Relationship Id="rId7" Type="http://schemas.openxmlformats.org/officeDocument/2006/relationships/hyperlink" Target="https://www.researchrabbit.ai/"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eric.ed.gov/" TargetMode="External"/><Relationship Id="rId5" Type="http://schemas.openxmlformats.org/officeDocument/2006/relationships/hyperlink" Target="http://www.ssrn.com" TargetMode="External"/><Relationship Id="rId4" Type="http://schemas.openxmlformats.org/officeDocument/2006/relationships/hyperlink" Target="http://www.doaj.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ritingcenter.unc.edu/tips-and-tools/literature-reviews/" TargetMode="External"/><Relationship Id="rId2" Type="http://schemas.openxmlformats.org/officeDocument/2006/relationships/hyperlink" Target="https://www.youtube.com/watch?v=t2d7y_r65H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mendeley.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lib.uom.gr/images/pdf/odhgoi/plagiarism/plagiarism%20for%20unisite.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apastyle.apa.org/" TargetMode="External"/><Relationship Id="rId4" Type="http://schemas.openxmlformats.org/officeDocument/2006/relationships/hyperlink" Target="https://www.lib.auth.gr/sites/default/files/docs_files/APA-examples-gre.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ouromed.libguides.com/c.php?g=927240&amp;p=6680715"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4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egJlW4vkb1Y" TargetMode="External"/><Relationship Id="rId2" Type="http://schemas.openxmlformats.org/officeDocument/2006/relationships/hyperlink" Target="https://cebma.org/faq/what-is-a-systematic-review/" TargetMode="External"/><Relationship Id="rId1" Type="http://schemas.openxmlformats.org/officeDocument/2006/relationships/slideLayout" Target="../slideLayouts/slideLayout2.xml"/><Relationship Id="rId4" Type="http://schemas.openxmlformats.org/officeDocument/2006/relationships/hyperlink" Target="https://www.campbellcollaboration.org/better-evidence"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www.psychology.uoc.gr/wp-content/uploads/2020/09/odigos_systimatikon_anaskopiseon.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datanalysis.net/research-design/the-prisma-statement/" TargetMode="External"/><Relationship Id="rId3" Type="http://schemas.openxmlformats.org/officeDocument/2006/relationships/hyperlink" Target="https://www.aje.com/arc/what-is-a-scoping-review/" TargetMode="External"/><Relationship Id="rId7" Type="http://schemas.openxmlformats.org/officeDocument/2006/relationships/hyperlink" Target="https://www.prisma-statement.org/" TargetMode="External"/><Relationship Id="rId2" Type="http://schemas.openxmlformats.org/officeDocument/2006/relationships/hyperlink" Target="https://www.youtube.com/watch?v=YVckIl8_ZCg" TargetMode="External"/><Relationship Id="rId1" Type="http://schemas.openxmlformats.org/officeDocument/2006/relationships/slideLayout" Target="../slideLayouts/slideLayout2.xml"/><Relationship Id="rId6" Type="http://schemas.openxmlformats.org/officeDocument/2006/relationships/hyperlink" Target="https://www.prisma-statement.org/prisma-2020" TargetMode="External"/><Relationship Id="rId5" Type="http://schemas.openxmlformats.org/officeDocument/2006/relationships/hyperlink" Target="https://libguides.exeter.ac.uk/scopingreviews" TargetMode="External"/><Relationship Id="rId10" Type="http://schemas.openxmlformats.org/officeDocument/2006/relationships/hyperlink" Target="https://www.youtube.com/watch?v=_8R6ScVauXQ&amp;ab_channel=saeedsharif" TargetMode="External"/><Relationship Id="rId4" Type="http://schemas.openxmlformats.org/officeDocument/2006/relationships/hyperlink" Target="https://touromed.libguides.com/c.php?g=927240&amp;p=6680713" TargetMode="External"/><Relationship Id="rId9" Type="http://schemas.openxmlformats.org/officeDocument/2006/relationships/hyperlink" Target="https://en.wikipedia.org/wiki/Preferred_Reporting_Items_for_Systematic_Reviews_and_Meta-Analyse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research.lib.buffalo.edu/literature-scoping-systematicreviews/protocolandwritingstep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research.lib.buffalo.edu/literature-scoping-systematicreviews/protocolandwritingstep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research.lib.buffalo.edu/literature-scoping-systematicreviews/protocolandwritingstep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aTQbacIha2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862164" y="764704"/>
            <a:ext cx="7746785" cy="4176464"/>
          </a:xfrm>
        </p:spPr>
        <p:txBody>
          <a:bodyPr rtlCol="0">
            <a:normAutofit/>
          </a:bodyPr>
          <a:lstStyle/>
          <a:p>
            <a:pPr algn="ctr" rtl="0"/>
            <a:r>
              <a:rPr lang="el-GR" sz="6000" dirty="0" smtClean="0">
                <a:effectLst>
                  <a:outerShdw blurRad="38100" dist="38100" dir="2700000" algn="tl">
                    <a:srgbClr val="000000">
                      <a:alpha val="43137"/>
                    </a:srgbClr>
                  </a:outerShdw>
                </a:effectLst>
              </a:rPr>
              <a:t>ΑΝΑΣΚΟΠΗΣΕΙΣ</a:t>
            </a:r>
            <a:br>
              <a:rPr lang="el-GR" sz="6000" dirty="0" smtClean="0">
                <a:effectLst>
                  <a:outerShdw blurRad="38100" dist="38100" dir="2700000" algn="tl">
                    <a:srgbClr val="000000">
                      <a:alpha val="43137"/>
                    </a:srgbClr>
                  </a:outerShdw>
                </a:effectLst>
              </a:rPr>
            </a:br>
            <a:r>
              <a:rPr lang="el-GR" sz="6000" dirty="0" smtClean="0">
                <a:effectLst>
                  <a:outerShdw blurRad="38100" dist="38100" dir="2700000" algn="tl">
                    <a:srgbClr val="000000">
                      <a:alpha val="43137"/>
                    </a:srgbClr>
                  </a:outerShdw>
                </a:effectLst>
              </a:rPr>
              <a:t>-</a:t>
            </a:r>
            <a:r>
              <a:rPr lang="el-GR" sz="6000" dirty="0">
                <a:effectLst>
                  <a:outerShdw blurRad="38100" dist="38100" dir="2700000" algn="tl">
                    <a:srgbClr val="000000">
                      <a:alpha val="43137"/>
                    </a:srgbClr>
                  </a:outerShdw>
                </a:effectLst>
              </a:rPr>
              <a:t/>
            </a:r>
            <a:br>
              <a:rPr lang="el-GR" sz="6000" dirty="0">
                <a:effectLst>
                  <a:outerShdw blurRad="38100" dist="38100" dir="2700000" algn="tl">
                    <a:srgbClr val="000000">
                      <a:alpha val="43137"/>
                    </a:srgbClr>
                  </a:outerShdw>
                </a:effectLst>
              </a:rPr>
            </a:br>
            <a:r>
              <a:rPr lang="el-GR" sz="6000" dirty="0" smtClean="0">
                <a:effectLst>
                  <a:outerShdw blurRad="38100" dist="38100" dir="2700000" algn="tl">
                    <a:srgbClr val="000000">
                      <a:alpha val="43137"/>
                    </a:srgbClr>
                  </a:outerShdw>
                </a:effectLst>
              </a:rPr>
              <a:t>ΜΙΑ ΕΡΕΥΝΗΤΙΚΗ ΣΤΡΑΤΗΓΙΚΗ</a:t>
            </a:r>
            <a:endParaRPr lang="el-GR"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7309" y="76200"/>
            <a:ext cx="10157354" cy="976536"/>
          </a:xfrm>
        </p:spPr>
        <p:txBody>
          <a:bodyPr/>
          <a:lstStyle/>
          <a:p>
            <a:r>
              <a:rPr lang="el-GR" dirty="0" smtClean="0"/>
              <a:t>ΑΝΑΠΤΥΞΥ ΣΤΡΑΤΗΓΙΚΗΣ ΑΝΑΖΗΤΗΣΗΣ</a:t>
            </a:r>
            <a:endParaRPr lang="el-GR" dirty="0"/>
          </a:p>
        </p:txBody>
      </p:sp>
      <p:sp>
        <p:nvSpPr>
          <p:cNvPr id="3" name="Θέση περιεχομένου 2"/>
          <p:cNvSpPr>
            <a:spLocks noGrp="1"/>
          </p:cNvSpPr>
          <p:nvPr>
            <p:ph idx="1"/>
          </p:nvPr>
        </p:nvSpPr>
        <p:spPr>
          <a:xfrm>
            <a:off x="261764" y="1052736"/>
            <a:ext cx="11521280" cy="5616624"/>
          </a:xfrm>
        </p:spPr>
        <p:txBody>
          <a:bodyPr>
            <a:normAutofit fontScale="92500" lnSpcReduction="20000"/>
          </a:bodyPr>
          <a:lstStyle/>
          <a:p>
            <a:pPr marL="0" indent="0">
              <a:buNone/>
            </a:pPr>
            <a:r>
              <a:rPr lang="el-GR" dirty="0" smtClean="0"/>
              <a:t>Καταγράψτε </a:t>
            </a:r>
            <a:r>
              <a:rPr lang="el-GR" dirty="0"/>
              <a:t>το θέμα της έρευνάς σας - βγάλτε λέξεις-κλειδιά και φράσεις. Περιγράψτε το θέμα σας όσο το δυνατόν καλύτερα με λέξεις-κλειδιά</a:t>
            </a:r>
            <a:r>
              <a:rPr lang="el-GR" dirty="0" smtClean="0"/>
              <a:t>.</a:t>
            </a:r>
          </a:p>
          <a:p>
            <a:pPr>
              <a:buFont typeface="Courier New" panose="02070309020205020404" pitchFamily="49" charset="0"/>
              <a:buChar char="o"/>
            </a:pPr>
            <a:r>
              <a:rPr lang="el-GR" dirty="0" smtClean="0"/>
              <a:t>Χρησιμοποιήστε </a:t>
            </a:r>
            <a:r>
              <a:rPr lang="el-GR" dirty="0"/>
              <a:t>έναν </a:t>
            </a:r>
            <a:r>
              <a:rPr lang="el-GR" dirty="0" smtClean="0"/>
              <a:t>λεξικό συνωνύμων (</a:t>
            </a:r>
            <a:r>
              <a:rPr lang="en-US" dirty="0" smtClean="0"/>
              <a:t>thesaurus)</a:t>
            </a:r>
            <a:r>
              <a:rPr lang="el-GR" dirty="0" smtClean="0"/>
              <a:t> </a:t>
            </a:r>
            <a:r>
              <a:rPr lang="el-GR" dirty="0"/>
              <a:t>για να σας βοηθήσει να βρείτε συνώνυμα για τις λέξεις-κλειδιά </a:t>
            </a:r>
            <a:r>
              <a:rPr lang="el-GR" dirty="0" smtClean="0"/>
              <a:t>σας</a:t>
            </a:r>
          </a:p>
          <a:p>
            <a:pPr>
              <a:buFont typeface="Courier New" panose="02070309020205020404" pitchFamily="49" charset="0"/>
              <a:buChar char="o"/>
            </a:pPr>
            <a:r>
              <a:rPr lang="el-GR" dirty="0" smtClean="0"/>
              <a:t>Σε </a:t>
            </a:r>
            <a:r>
              <a:rPr lang="el-GR" dirty="0"/>
              <a:t>μια βάση δεδομένων ξεκινήστε με μια αναζήτηση με λέξεις-κλειδιά, χρησιμοποιώντας λέξεις/φράσεις που περιγράφουν το θέμα </a:t>
            </a:r>
            <a:r>
              <a:rPr lang="el-GR" dirty="0" smtClean="0"/>
              <a:t>σας</a:t>
            </a:r>
          </a:p>
          <a:p>
            <a:pPr>
              <a:buFont typeface="Courier New" panose="02070309020205020404" pitchFamily="49" charset="0"/>
              <a:buChar char="o"/>
            </a:pPr>
            <a:r>
              <a:rPr lang="el-GR" dirty="0" smtClean="0"/>
              <a:t>Περιηγηθείτε </a:t>
            </a:r>
            <a:r>
              <a:rPr lang="el-GR" dirty="0"/>
              <a:t>στα αποτελέσματα- επιλέξτε τα άρθρα που είναι τα πιο σχετικά</a:t>
            </a:r>
            <a:r>
              <a:rPr lang="el-GR" dirty="0" smtClean="0"/>
              <a:t>.</a:t>
            </a:r>
          </a:p>
          <a:p>
            <a:pPr>
              <a:buFont typeface="Courier New" panose="02070309020205020404" pitchFamily="49" charset="0"/>
              <a:buChar char="o"/>
            </a:pPr>
            <a:r>
              <a:rPr lang="el-GR" dirty="0" smtClean="0"/>
              <a:t>Κοιτάξτε </a:t>
            </a:r>
            <a:r>
              <a:rPr lang="el-GR" dirty="0"/>
              <a:t>το πεδίο θέμα/περιγραφικό στοιχείο/όρος και καταγράψτε τους όρους που </a:t>
            </a:r>
            <a:r>
              <a:rPr lang="el-GR" dirty="0" smtClean="0"/>
              <a:t>χρησιμοποιούνται</a:t>
            </a:r>
          </a:p>
          <a:p>
            <a:pPr>
              <a:buFont typeface="Courier New" panose="02070309020205020404" pitchFamily="49" charset="0"/>
              <a:buChar char="o"/>
            </a:pPr>
            <a:r>
              <a:rPr lang="el-GR" dirty="0" smtClean="0"/>
              <a:t>Επαναλάβετε </a:t>
            </a:r>
            <a:r>
              <a:rPr lang="el-GR" dirty="0"/>
              <a:t>την αναζήτησή σας χρησιμοποιώντας αυτούς τους </a:t>
            </a:r>
            <a:r>
              <a:rPr lang="el-GR" dirty="0" smtClean="0"/>
              <a:t>όρους</a:t>
            </a:r>
          </a:p>
          <a:p>
            <a:pPr>
              <a:buFont typeface="Courier New" panose="02070309020205020404" pitchFamily="49" charset="0"/>
              <a:buChar char="o"/>
            </a:pPr>
            <a:r>
              <a:rPr lang="el-GR" dirty="0" smtClean="0"/>
              <a:t>Τα </a:t>
            </a:r>
            <a:r>
              <a:rPr lang="el-GR" dirty="0"/>
              <a:t>αποτελέσματά σας θα είναι πιο ακριβή από την αρχική σας αναζήτηση με </a:t>
            </a:r>
            <a:r>
              <a:rPr lang="el-GR" dirty="0" smtClean="0"/>
              <a:t>λέξεις-κλειδιά</a:t>
            </a:r>
          </a:p>
          <a:p>
            <a:pPr>
              <a:buFont typeface="Courier New" panose="02070309020205020404" pitchFamily="49" charset="0"/>
              <a:buChar char="o"/>
            </a:pPr>
            <a:r>
              <a:rPr lang="el-GR" dirty="0" smtClean="0"/>
              <a:t>Κοιτάξτε </a:t>
            </a:r>
            <a:r>
              <a:rPr lang="el-GR" dirty="0"/>
              <a:t>τη βιβλιογραφία των άρθρων που ταιριάζουν καλύτερα στο θέμα σας για πρόσθετα άρθρα</a:t>
            </a:r>
          </a:p>
        </p:txBody>
      </p:sp>
    </p:spTree>
    <p:extLst>
      <p:ext uri="{BB962C8B-B14F-4D97-AF65-F5344CB8AC3E}">
        <p14:creationId xmlns:p14="http://schemas.microsoft.com/office/powerpoint/2010/main" val="374476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502124" y="232193"/>
            <a:ext cx="490038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4800" b="0" i="0" u="none" strike="noStrike" cap="none" normalizeH="0" baseline="0" dirty="0" err="1" smtClean="0">
                <a:ln>
                  <a:noFill/>
                </a:ln>
                <a:solidFill>
                  <a:srgbClr val="0070C0"/>
                </a:solidFill>
                <a:effectLst/>
                <a:latin typeface="Sofia"/>
              </a:rPr>
              <a:t>Boolean</a:t>
            </a:r>
            <a:r>
              <a:rPr kumimoji="0" lang="el-GR" altLang="el-GR" sz="4800" b="0" i="0" u="none" strike="noStrike" cap="none" normalizeH="0" baseline="0" dirty="0" smtClean="0">
                <a:ln>
                  <a:noFill/>
                </a:ln>
                <a:solidFill>
                  <a:srgbClr val="0070C0"/>
                </a:solidFill>
                <a:effectLst/>
                <a:latin typeface="Sofia"/>
              </a:rPr>
              <a:t> </a:t>
            </a:r>
            <a:r>
              <a:rPr kumimoji="0" lang="el-GR" altLang="el-GR" sz="4800" b="0" i="0" u="none" strike="noStrike" cap="none" normalizeH="0" baseline="0" dirty="0" err="1" smtClean="0">
                <a:ln>
                  <a:noFill/>
                </a:ln>
                <a:solidFill>
                  <a:srgbClr val="0070C0"/>
                </a:solidFill>
                <a:effectLst/>
                <a:latin typeface="Sofia"/>
              </a:rPr>
              <a:t>seaching</a:t>
            </a:r>
            <a:endParaRPr kumimoji="0" lang="el-GR" altLang="el-GR" sz="4800" b="0" i="0" u="none" strike="noStrike" cap="none" normalizeH="0" baseline="0" dirty="0" smtClean="0">
              <a:ln>
                <a:noFill/>
              </a:ln>
              <a:solidFill>
                <a:srgbClr val="0070C0"/>
              </a:solidFill>
              <a:effectLst/>
              <a:latin typeface="Sofi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dirty="0" smtClean="0">
                <a:ln>
                  <a:noFill/>
                </a:ln>
                <a:solidFill>
                  <a:srgbClr val="000000"/>
                </a:solidFill>
                <a:effectLst/>
                <a:latin typeface="inherit"/>
              </a:rPr>
              <a:t>  </a:t>
            </a:r>
            <a:endParaRPr kumimoji="0" lang="el-GR" altLang="el-GR" sz="45200" b="0" i="0" u="none" strike="noStrike" cap="none" normalizeH="0" baseline="0" dirty="0" smtClean="0">
              <a:ln>
                <a:noFill/>
              </a:ln>
              <a:solidFill>
                <a:srgbClr val="000000"/>
              </a:solidFill>
              <a:effectLst/>
              <a:latin typeface="inherit"/>
            </a:endParaRPr>
          </a:p>
        </p:txBody>
      </p:sp>
      <p:pic>
        <p:nvPicPr>
          <p:cNvPr id="1027" name="Picture 3" descr="https://libapps.s3.amazonaws.com/accounts/100410/images/Keyword_Searc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88" y="1772816"/>
            <a:ext cx="11597679" cy="432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7309" y="76200"/>
            <a:ext cx="10157354" cy="976536"/>
          </a:xfrm>
        </p:spPr>
        <p:txBody>
          <a:bodyPr/>
          <a:lstStyle/>
          <a:p>
            <a:r>
              <a:rPr lang="en-US" dirty="0" smtClean="0"/>
              <a:t>Grey Literature-</a:t>
            </a:r>
            <a:r>
              <a:rPr lang="el-GR" dirty="0" smtClean="0"/>
              <a:t>Γκρίζα Βιβλιογραφία</a:t>
            </a:r>
            <a:endParaRPr lang="el-GR" dirty="0"/>
          </a:p>
        </p:txBody>
      </p:sp>
      <p:sp>
        <p:nvSpPr>
          <p:cNvPr id="3" name="Θέση περιεχομένου 2"/>
          <p:cNvSpPr>
            <a:spLocks noGrp="1"/>
          </p:cNvSpPr>
          <p:nvPr>
            <p:ph idx="1"/>
          </p:nvPr>
        </p:nvSpPr>
        <p:spPr>
          <a:xfrm>
            <a:off x="261764" y="1268760"/>
            <a:ext cx="11737304" cy="5589240"/>
          </a:xfrm>
        </p:spPr>
        <p:txBody>
          <a:bodyPr/>
          <a:lstStyle/>
          <a:p>
            <a:r>
              <a:rPr lang="el-GR" dirty="0"/>
              <a:t>Ο όρος γκρίζα </a:t>
            </a:r>
            <a:r>
              <a:rPr lang="el-GR" dirty="0" smtClean="0"/>
              <a:t>βιβλιογραφία (</a:t>
            </a:r>
            <a:r>
              <a:rPr lang="en-US" dirty="0" smtClean="0"/>
              <a:t>grey literature)</a:t>
            </a:r>
            <a:r>
              <a:rPr lang="el-GR" dirty="0" smtClean="0"/>
              <a:t> </a:t>
            </a:r>
            <a:r>
              <a:rPr lang="el-GR" dirty="0"/>
              <a:t>χρησιμοποιείται για να περιγράψει ένα ευρύ φάσμα διαφορετικών πληροφοριών που παράγονται εκτός των παραδοσιακών καναλιών δημοσίευσης και διανομής και οι οποίες συχνά δεν αντιπροσωπεύονται καλά στις βάσεις δεδομένων ευρετηρίασης</a:t>
            </a:r>
            <a:r>
              <a:rPr lang="el-GR" dirty="0" smtClean="0"/>
              <a:t>. Ένας </a:t>
            </a:r>
            <a:r>
              <a:rPr lang="el-GR" dirty="0"/>
              <a:t>ευρέως αποδεκτός ορισμός στην επιστημονική κοινότητα για την γκρίζα βιβλιογραφία </a:t>
            </a:r>
            <a:r>
              <a:rPr lang="el-GR" dirty="0" smtClean="0"/>
              <a:t>είναι «</a:t>
            </a:r>
            <a:r>
              <a:rPr lang="el-GR" dirty="0"/>
              <a:t>πληροφορίες που παράγονται σε όλα τα επίπεδα της κυβέρνησης, της ακαδημαϊκής κοινότητας, των επιχειρήσεων και της βιομηχανίας σε ηλεκτρονικές και έντυπες μορφές που δεν ελέγχονται από τις εμπορικές </a:t>
            </a:r>
            <a:r>
              <a:rPr lang="el-GR" dirty="0" smtClean="0"/>
              <a:t>εκδόσεις δηλαδή </a:t>
            </a:r>
            <a:r>
              <a:rPr lang="el-GR" dirty="0"/>
              <a:t>όπου η δημοσίευση δεν είναι η κύρια δραστηριότητα του φορέα παραγωγής</a:t>
            </a:r>
            <a:r>
              <a:rPr lang="el-GR" dirty="0" smtClean="0"/>
              <a:t>». [</a:t>
            </a:r>
            <a:r>
              <a:rPr lang="en-US" dirty="0" smtClean="0"/>
              <a:t>Third </a:t>
            </a:r>
            <a:r>
              <a:rPr lang="en-US" dirty="0"/>
              <a:t>International Conference on Grey Literature in 1997 (ICGL Luxembourg definition, 1997  - Expanded in New York, 2004</a:t>
            </a:r>
            <a:r>
              <a:rPr lang="en-US" dirty="0" smtClean="0"/>
              <a:t>)</a:t>
            </a:r>
            <a:r>
              <a:rPr lang="el-GR" dirty="0" smtClean="0"/>
              <a:t>]</a:t>
            </a:r>
            <a:r>
              <a:rPr lang="en-US" dirty="0" smtClean="0"/>
              <a:t>.</a:t>
            </a:r>
            <a:endParaRPr lang="el-GR" dirty="0" smtClean="0"/>
          </a:p>
          <a:p>
            <a:pPr marL="0" indent="0">
              <a:buNone/>
            </a:pPr>
            <a:r>
              <a:rPr lang="el-GR" dirty="0" smtClean="0"/>
              <a:t>Πηγή: </a:t>
            </a:r>
            <a:r>
              <a:rPr lang="es-AR" dirty="0">
                <a:hlinkClick r:id="rId2"/>
              </a:rPr>
              <a:t>https://</a:t>
            </a:r>
            <a:r>
              <a:rPr lang="es-AR" dirty="0" smtClean="0">
                <a:hlinkClick r:id="rId2"/>
              </a:rPr>
              <a:t>libguides.exeter.ac.uk/c.php?g=702858&amp;p=5054833</a:t>
            </a:r>
            <a:r>
              <a:rPr lang="el-GR" dirty="0" smtClean="0"/>
              <a:t> </a:t>
            </a:r>
            <a:endParaRPr lang="el-GR" dirty="0"/>
          </a:p>
        </p:txBody>
      </p:sp>
    </p:spTree>
    <p:extLst>
      <p:ext uri="{BB962C8B-B14F-4D97-AF65-F5344CB8AC3E}">
        <p14:creationId xmlns:p14="http://schemas.microsoft.com/office/powerpoint/2010/main" val="206334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ΒΙΒΛΙΟΓΡΑΦΙΚΗ ΑΝΑΣΚΟΠΗΣΗ</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323338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Βιβλιογραφική ανασκόπηση</a:t>
            </a:r>
            <a:endParaRPr lang="el-GR" dirty="0"/>
          </a:p>
        </p:txBody>
      </p:sp>
      <p:sp>
        <p:nvSpPr>
          <p:cNvPr id="3" name="Θέση περιεχομένου 2"/>
          <p:cNvSpPr>
            <a:spLocks noGrp="1"/>
          </p:cNvSpPr>
          <p:nvPr>
            <p:ph idx="1"/>
          </p:nvPr>
        </p:nvSpPr>
        <p:spPr/>
        <p:txBody>
          <a:bodyPr/>
          <a:lstStyle/>
          <a:p>
            <a:r>
              <a:rPr lang="el-GR" dirty="0"/>
              <a:t>Μια βιβλιογραφική ανασκόπηση είναι ένα απαραίτητο στοιχείο μιας ερευνητικής μελέτης. Αυτός είναι ο τόπος όπου ο ερευνητής δείχνει τις γνώσεις του σχετικά με τον τομέα στον οποίο διεξάγει έρευνα. Μια ανασκόπηση της βιβλιογραφίας είναι μια συζήτηση για το ήδη υπάρχον υλικό στο θέμα. Έτσι, θα απαιτηθεί συλλογή δημοσιευμένων (σε έντυπη ή ηλεκτρονική μορφή) εργασιών σχετικά με τον επιλεγμένο ερευνητικό τομέα. Με απλά λόγια, μια βιβλιογραφία είναι μια ανασκόπηση της βιβλιογραφίας στον σχετικό </a:t>
            </a:r>
            <a:r>
              <a:rPr lang="el-GR" dirty="0" smtClean="0"/>
              <a:t>τομέα</a:t>
            </a:r>
          </a:p>
          <a:p>
            <a:pPr marL="0" indent="0">
              <a:buNone/>
            </a:pPr>
            <a:r>
              <a:rPr lang="el-GR" sz="2000" dirty="0">
                <a:solidFill>
                  <a:srgbClr val="414141"/>
                </a:solidFill>
                <a:latin typeface="Open Sans"/>
              </a:rPr>
              <a:t>Πηγή: </a:t>
            </a:r>
            <a:r>
              <a:rPr lang="es-AR" sz="2000" dirty="0">
                <a:solidFill>
                  <a:srgbClr val="414141"/>
                </a:solidFill>
                <a:latin typeface="Open Sans"/>
                <a:hlinkClick r:id="rId2"/>
              </a:rPr>
              <a:t>https://gr.weblogographic.com/difference-between-literature-review#menu-3</a:t>
            </a:r>
            <a:r>
              <a:rPr lang="el-GR" sz="2000" dirty="0">
                <a:solidFill>
                  <a:srgbClr val="414141"/>
                </a:solidFill>
                <a:latin typeface="Open Sans"/>
              </a:rPr>
              <a:t> </a:t>
            </a:r>
            <a:endParaRPr lang="el-GR" sz="2000" dirty="0"/>
          </a:p>
          <a:p>
            <a:endParaRPr lang="el-GR" dirty="0"/>
          </a:p>
        </p:txBody>
      </p:sp>
    </p:spTree>
    <p:extLst>
      <p:ext uri="{BB962C8B-B14F-4D97-AF65-F5344CB8AC3E}">
        <p14:creationId xmlns:p14="http://schemas.microsoft.com/office/powerpoint/2010/main" val="208068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pPr rtl="0"/>
            <a:r>
              <a:rPr lang="el" dirty="0"/>
              <a:t>Τι είναι βιβλιογραφική ανασκόπηση; </a:t>
            </a:r>
            <a:endParaRPr lang="el-GR" dirty="0"/>
          </a:p>
        </p:txBody>
      </p:sp>
      <p:sp>
        <p:nvSpPr>
          <p:cNvPr id="14" name="Σύμβολο κράτησης θέσης περιεχομένου 13"/>
          <p:cNvSpPr>
            <a:spLocks noGrp="1"/>
          </p:cNvSpPr>
          <p:nvPr>
            <p:ph idx="1"/>
          </p:nvPr>
        </p:nvSpPr>
        <p:spPr/>
        <p:txBody>
          <a:bodyPr rtlCol="0"/>
          <a:lstStyle/>
          <a:p>
            <a:pPr marL="457200" lvl="0" indent="-322262" algn="l" rtl="0">
              <a:spcBef>
                <a:spcPts val="0"/>
              </a:spcBef>
              <a:spcAft>
                <a:spcPts val="0"/>
              </a:spcAft>
              <a:buClr>
                <a:schemeClr val="dk1"/>
              </a:buClr>
              <a:buSzPct val="100000"/>
              <a:buChar char="●"/>
            </a:pPr>
            <a:r>
              <a:rPr lang="el-GR" dirty="0">
                <a:solidFill>
                  <a:schemeClr val="dk1"/>
                </a:solidFill>
              </a:rPr>
              <a:t>συνοπτική εξέταση ή παρουσίαση των δημοσιευμένων πηγών που μελετήθηκαν στο παρελθόν</a:t>
            </a:r>
          </a:p>
          <a:p>
            <a:pPr marL="457200" lvl="0" indent="-324860" algn="l" rtl="0">
              <a:spcBef>
                <a:spcPts val="0"/>
              </a:spcBef>
              <a:spcAft>
                <a:spcPts val="0"/>
              </a:spcAft>
              <a:buClr>
                <a:schemeClr val="dk1"/>
              </a:buClr>
              <a:buSzPct val="100000"/>
              <a:buChar char="●"/>
            </a:pPr>
            <a:r>
              <a:rPr lang="el-GR" dirty="0">
                <a:solidFill>
                  <a:schemeClr val="dk1"/>
                </a:solidFill>
              </a:rPr>
              <a:t>αποτίμηση της υπάρχουσας </a:t>
            </a:r>
            <a:r>
              <a:rPr lang="el-GR" sz="2400" dirty="0">
                <a:solidFill>
                  <a:schemeClr val="dk1"/>
                </a:solidFill>
              </a:rPr>
              <a:t>βιβλιογραφίας και διαπίστωση των ερευνητικών ελλειμμάτων/κενών</a:t>
            </a:r>
          </a:p>
          <a:p>
            <a:pPr marL="0" lvl="0" indent="0" algn="l" rtl="0">
              <a:spcBef>
                <a:spcPts val="1200"/>
              </a:spcBef>
              <a:spcAft>
                <a:spcPts val="0"/>
              </a:spcAft>
              <a:buNone/>
            </a:pPr>
            <a:endParaRPr lang="el-GR" sz="2400" dirty="0">
              <a:solidFill>
                <a:schemeClr val="dk1"/>
              </a:solidFill>
            </a:endParaRPr>
          </a:p>
          <a:p>
            <a:pPr marL="0" lvl="0" indent="0" algn="l" rtl="0">
              <a:spcBef>
                <a:spcPts val="1200"/>
              </a:spcBef>
              <a:spcAft>
                <a:spcPts val="0"/>
              </a:spcAft>
              <a:buNone/>
            </a:pPr>
            <a:r>
              <a:rPr lang="el-GR" sz="2400" dirty="0">
                <a:solidFill>
                  <a:schemeClr val="dk1"/>
                </a:solidFill>
              </a:rPr>
              <a:t>Σκοπός:</a:t>
            </a:r>
          </a:p>
          <a:p>
            <a:pPr marL="457200" lvl="0" indent="-327820" algn="l" rtl="0">
              <a:spcBef>
                <a:spcPts val="1200"/>
              </a:spcBef>
              <a:spcAft>
                <a:spcPts val="0"/>
              </a:spcAft>
              <a:buClr>
                <a:schemeClr val="dk1"/>
              </a:buClr>
              <a:buSzPct val="100000"/>
              <a:buChar char="❖"/>
            </a:pPr>
            <a:r>
              <a:rPr lang="el-GR" sz="2400" dirty="0">
                <a:solidFill>
                  <a:schemeClr val="dk1"/>
                </a:solidFill>
              </a:rPr>
              <a:t>ο εντοπισμός της ερευνητικής δραστηριότητας στο επιστημονικό πεδίο</a:t>
            </a:r>
          </a:p>
          <a:p>
            <a:pPr marL="457200" lvl="0" indent="-327820" algn="l" rtl="0">
              <a:spcBef>
                <a:spcPts val="0"/>
              </a:spcBef>
              <a:spcAft>
                <a:spcPts val="0"/>
              </a:spcAft>
              <a:buClr>
                <a:schemeClr val="dk1"/>
              </a:buClr>
              <a:buSzPct val="100000"/>
              <a:buChar char="❖"/>
            </a:pPr>
            <a:r>
              <a:rPr lang="el-GR" sz="2400" dirty="0">
                <a:solidFill>
                  <a:schemeClr val="dk1"/>
                </a:solidFill>
              </a:rPr>
              <a:t>η μελέτη και η κριτική αξιολόγηση ερευνητικών αποτελεσμάτων</a:t>
            </a:r>
            <a:r>
              <a:rPr lang="el-GR" sz="2400" dirty="0" smtClean="0">
                <a:solidFill>
                  <a:schemeClr val="dk1"/>
                </a:solidFill>
              </a:rPr>
              <a:t>, συμπερασμάτων </a:t>
            </a:r>
            <a:r>
              <a:rPr lang="el-GR" sz="2400" dirty="0">
                <a:solidFill>
                  <a:schemeClr val="dk1"/>
                </a:solidFill>
              </a:rPr>
              <a:t>και μεθόδων</a:t>
            </a:r>
          </a:p>
          <a:p>
            <a:pPr marL="457200" lvl="0" indent="-327820" algn="l" rtl="0">
              <a:spcBef>
                <a:spcPts val="0"/>
              </a:spcBef>
              <a:spcAft>
                <a:spcPts val="0"/>
              </a:spcAft>
              <a:buClr>
                <a:schemeClr val="dk1"/>
              </a:buClr>
              <a:buSzPct val="100000"/>
              <a:buChar char="❖"/>
            </a:pPr>
            <a:r>
              <a:rPr lang="el-GR" sz="2400" dirty="0">
                <a:solidFill>
                  <a:schemeClr val="dk1"/>
                </a:solidFill>
              </a:rPr>
              <a:t>η διαμόρφωση και ο σχηματισμός νέων ερωτημάτων</a:t>
            </a:r>
            <a:endParaRPr lang="el-GR"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9257" y="1268760"/>
            <a:ext cx="10157354" cy="1397000"/>
          </a:xfrm>
        </p:spPr>
        <p:txBody>
          <a:bodyPr rtlCol="0"/>
          <a:lstStyle/>
          <a:p>
            <a:pPr rtl="0"/>
            <a:r>
              <a:rPr lang="el" dirty="0"/>
              <a:t>Τι δεν είναι βιβλιογραφική ανασκόπηση;</a:t>
            </a:r>
            <a:endParaRPr lang="el-GR" dirty="0"/>
          </a:p>
        </p:txBody>
      </p:sp>
      <p:sp>
        <p:nvSpPr>
          <p:cNvPr id="4" name="Θέση περιεχομένου 3">
            <a:extLst>
              <a:ext uri="{FF2B5EF4-FFF2-40B4-BE49-F238E27FC236}">
                <a16:creationId xmlns:a16="http://schemas.microsoft.com/office/drawing/2014/main" id="{37A8EB48-4D64-65CB-7A54-F19EE60B241E}"/>
              </a:ext>
            </a:extLst>
          </p:cNvPr>
          <p:cNvSpPr>
            <a:spLocks noGrp="1"/>
          </p:cNvSpPr>
          <p:nvPr>
            <p:ph idx="1"/>
          </p:nvPr>
        </p:nvSpPr>
        <p:spPr>
          <a:xfrm>
            <a:off x="1117309" y="2924944"/>
            <a:ext cx="10157354" cy="3247256"/>
          </a:xfrm>
        </p:spPr>
        <p:txBody>
          <a:bodyPr/>
          <a:lstStyle/>
          <a:p>
            <a:pPr marL="457200" lvl="0" indent="-317182" algn="l" rtl="0">
              <a:spcBef>
                <a:spcPts val="0"/>
              </a:spcBef>
              <a:spcAft>
                <a:spcPts val="0"/>
              </a:spcAft>
              <a:buSzPct val="100000"/>
              <a:buChar char="●"/>
            </a:pPr>
            <a:r>
              <a:rPr lang="el-GR" dirty="0"/>
              <a:t>απλή γραμμική παράθεση ερευνών </a:t>
            </a:r>
          </a:p>
          <a:p>
            <a:pPr marL="457200" lvl="0" indent="-317182" algn="l" rtl="0">
              <a:spcBef>
                <a:spcPts val="0"/>
              </a:spcBef>
              <a:spcAft>
                <a:spcPts val="0"/>
              </a:spcAft>
              <a:buSzPct val="100000"/>
              <a:buChar char="●"/>
            </a:pPr>
            <a:r>
              <a:rPr lang="el-GR" dirty="0"/>
              <a:t>χρονολογική αναφορά των ερευνών </a:t>
            </a:r>
          </a:p>
          <a:p>
            <a:pPr marL="457200" lvl="0" indent="-317182" algn="l" rtl="0">
              <a:spcBef>
                <a:spcPts val="0"/>
              </a:spcBef>
              <a:spcAft>
                <a:spcPts val="0"/>
              </a:spcAft>
              <a:buSzPct val="100000"/>
              <a:buChar char="●"/>
            </a:pPr>
            <a:r>
              <a:rPr lang="el-GR" dirty="0"/>
              <a:t>η απλή παράθεση της βιβλιογραφίας που μπαίνει στο τέλος</a:t>
            </a:r>
          </a:p>
          <a:p>
            <a:pPr marL="0" lvl="0" indent="0" algn="l" rtl="0">
              <a:spcBef>
                <a:spcPts val="1200"/>
              </a:spcBef>
              <a:spcAft>
                <a:spcPts val="0"/>
              </a:spcAft>
              <a:buNone/>
            </a:pPr>
            <a:endParaRPr lang="el-GR" dirty="0"/>
          </a:p>
          <a:p>
            <a:pPr marL="0" lvl="0" indent="0" algn="l" rtl="0">
              <a:spcBef>
                <a:spcPts val="1200"/>
              </a:spcBef>
              <a:spcAft>
                <a:spcPts val="0"/>
              </a:spcAft>
              <a:buNone/>
            </a:pPr>
            <a:r>
              <a:rPr lang="el-GR" sz="3200" b="1" dirty="0"/>
              <a:t>Κριτική αποτίμηση</a:t>
            </a:r>
          </a:p>
          <a:p>
            <a:pPr marL="0" indent="0">
              <a:buNone/>
            </a:pPr>
            <a:endParaRPr lang="el-GR" dirty="0"/>
          </a:p>
        </p:txBody>
      </p:sp>
      <p:pic>
        <p:nvPicPr>
          <p:cNvPr id="8" name="Γραφικό 7" descr="Εξαιρετικό περίγραμμα">
            <a:extLst>
              <a:ext uri="{FF2B5EF4-FFF2-40B4-BE49-F238E27FC236}">
                <a16:creationId xmlns:a16="http://schemas.microsoft.com/office/drawing/2014/main" id="{D5F140F7-1DB4-4E31-383C-C1F1AAE9CD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942284" y="4509120"/>
            <a:ext cx="914400" cy="914400"/>
          </a:xfrm>
          <a:prstGeom prst="rect">
            <a:avLst/>
          </a:prstGeom>
        </p:spPr>
      </p:pic>
    </p:spTree>
    <p:extLst>
      <p:ext uri="{BB962C8B-B14F-4D97-AF65-F5344CB8AC3E}">
        <p14:creationId xmlns:p14="http://schemas.microsoft.com/office/powerpoint/2010/main" val="24749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17309" y="692696"/>
            <a:ext cx="10157354" cy="5479504"/>
          </a:xfrm>
        </p:spPr>
        <p:txBody>
          <a:bodyPr>
            <a:normAutofit fontScale="70000" lnSpcReduction="20000"/>
          </a:bodyPr>
          <a:lstStyle/>
          <a:p>
            <a:pPr marL="0" indent="0">
              <a:buNone/>
            </a:pPr>
            <a:r>
              <a:rPr lang="el-GR" dirty="0" smtClean="0"/>
              <a:t>Μια </a:t>
            </a:r>
            <a:r>
              <a:rPr lang="el-GR" dirty="0"/>
              <a:t>βιβλιογραφική ανασκόπηση θα πρέπει να έχει τα ακόλουθα χαρακτηριστικά (</a:t>
            </a:r>
            <a:r>
              <a:rPr lang="el-GR" dirty="0" err="1"/>
              <a:t>Caulley</a:t>
            </a:r>
            <a:r>
              <a:rPr lang="el-GR" dirty="0"/>
              <a:t>, 1992)</a:t>
            </a:r>
          </a:p>
          <a:p>
            <a:r>
              <a:rPr lang="el-GR" dirty="0"/>
              <a:t>Συγκρίνετε και αντιπαραθέστε τις απόψεις των διαφορετικών ερευνητών</a:t>
            </a:r>
          </a:p>
          <a:p>
            <a:r>
              <a:rPr lang="el-GR" dirty="0"/>
              <a:t>Προσδιορίστε τομείς στους οποίους οι ερευνητές διαφωνούν</a:t>
            </a:r>
          </a:p>
          <a:p>
            <a:r>
              <a:rPr lang="el-GR" dirty="0"/>
              <a:t>Ομάδα ερευνητών που έχουν παρόμοια συμπεράσματα</a:t>
            </a:r>
          </a:p>
          <a:p>
            <a:r>
              <a:rPr lang="el-GR" dirty="0"/>
              <a:t>Επικρίνετε τη μεθοδολογία</a:t>
            </a:r>
          </a:p>
          <a:p>
            <a:r>
              <a:rPr lang="el-GR" dirty="0"/>
              <a:t>Επισημάνετε υποδειγματικές μελέτες</a:t>
            </a:r>
          </a:p>
          <a:p>
            <a:r>
              <a:rPr lang="el-GR" dirty="0"/>
              <a:t>Επισημάνετε τα κενά στην έρευνα</a:t>
            </a:r>
          </a:p>
          <a:p>
            <a:r>
              <a:rPr lang="el-GR" dirty="0"/>
              <a:t>Υποδείξτε τη σχέση μεταξύ της μελέτης σας και των προηγούμενων μελετών</a:t>
            </a:r>
          </a:p>
          <a:p>
            <a:r>
              <a:rPr lang="el-GR" dirty="0"/>
              <a:t>Αναφέρετε πώς η μελέτη σας θα συμβάλει γενικά στη λογοτεχνία</a:t>
            </a:r>
          </a:p>
          <a:p>
            <a:r>
              <a:rPr lang="el-GR" dirty="0"/>
              <a:t>Συμπεραίνουμε συνοπτικά τι υποδεικνύει η </a:t>
            </a:r>
            <a:r>
              <a:rPr lang="el-GR" dirty="0" smtClean="0"/>
              <a:t>βιβλιογραφία</a:t>
            </a:r>
          </a:p>
          <a:p>
            <a:pPr marL="0" indent="0">
              <a:buNone/>
            </a:pPr>
            <a:endParaRPr lang="el-GR" dirty="0"/>
          </a:p>
          <a:p>
            <a:pPr marL="0" indent="0">
              <a:buNone/>
            </a:pPr>
            <a:r>
              <a:rPr lang="el-GR" dirty="0">
                <a:solidFill>
                  <a:srgbClr val="414141"/>
                </a:solidFill>
                <a:latin typeface="Open Sans"/>
              </a:rPr>
              <a:t>Πηγή: </a:t>
            </a:r>
            <a:r>
              <a:rPr lang="es-AR" dirty="0">
                <a:solidFill>
                  <a:srgbClr val="414141"/>
                </a:solidFill>
                <a:latin typeface="Open Sans"/>
                <a:hlinkClick r:id="rId2"/>
              </a:rPr>
              <a:t>https://gr.weblogographic.com/difference-between-literature-review#menu-3</a:t>
            </a:r>
            <a:r>
              <a:rPr lang="el-GR" dirty="0">
                <a:solidFill>
                  <a:srgbClr val="414141"/>
                </a:solidFill>
                <a:latin typeface="Open Sans"/>
              </a:rPr>
              <a:t> </a:t>
            </a:r>
            <a:endParaRPr lang="el-GR" dirty="0"/>
          </a:p>
          <a:p>
            <a:pPr marL="0" indent="0">
              <a:buNone/>
            </a:pPr>
            <a:endParaRPr lang="el-GR" dirty="0"/>
          </a:p>
          <a:p>
            <a:endParaRPr lang="el-GR" dirty="0"/>
          </a:p>
        </p:txBody>
      </p:sp>
    </p:spTree>
    <p:extLst>
      <p:ext uri="{BB962C8B-B14F-4D97-AF65-F5344CB8AC3E}">
        <p14:creationId xmlns:p14="http://schemas.microsoft.com/office/powerpoint/2010/main" val="320847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SOS</a:t>
            </a:r>
            <a:endParaRPr lang="el-GR" dirty="0"/>
          </a:p>
        </p:txBody>
      </p:sp>
      <p:sp>
        <p:nvSpPr>
          <p:cNvPr id="3" name="Θέση περιεχομένου 2"/>
          <p:cNvSpPr>
            <a:spLocks noGrp="1"/>
          </p:cNvSpPr>
          <p:nvPr>
            <p:ph idx="1"/>
          </p:nvPr>
        </p:nvSpPr>
        <p:spPr/>
        <p:txBody>
          <a:bodyPr/>
          <a:lstStyle/>
          <a:p>
            <a:r>
              <a:rPr lang="el-GR" dirty="0"/>
              <a:t>Η δομή μιας βιβλιογραφικής ανασκόπησης είναι παρόμοια με εκείνη ενός άρθρου ή ενός </a:t>
            </a:r>
            <a:r>
              <a:rPr lang="el-GR" dirty="0" smtClean="0"/>
              <a:t>δοκιμίου, </a:t>
            </a:r>
            <a:r>
              <a:rPr lang="el-GR" dirty="0"/>
              <a:t>σε αντίθεση με μια σχολιασμένη βιβλιογραφία. Οι πληροφορίες που συλλέγονται ενσωματώνονται σε παραγράφους που βασίζονται στη συνάφεια τους. Οι ανασκοπήσεις βιβλιογραφίας βοηθούν τους ερευνητές να αξιολογήσουν την υπάρχουσα βιβλιογραφία, να εντοπίσουν ένα κενό στον ερευνητικό τομέα, να τοποθετήσουν τη μελέτη τους στην υπάρχουσα έρευνα και να προσδιορίσουν τη μελλοντική έρευνα</a:t>
            </a:r>
            <a:r>
              <a:rPr lang="el-GR" dirty="0" smtClean="0"/>
              <a:t>.</a:t>
            </a:r>
            <a:endParaRPr lang="en-US" dirty="0" smtClean="0"/>
          </a:p>
          <a:p>
            <a:pPr marL="0" indent="0">
              <a:buNone/>
            </a:pPr>
            <a:r>
              <a:rPr lang="el-GR" dirty="0">
                <a:solidFill>
                  <a:srgbClr val="414141"/>
                </a:solidFill>
                <a:latin typeface="Open Sans"/>
              </a:rPr>
              <a:t>Πηγή: </a:t>
            </a:r>
            <a:r>
              <a:rPr lang="es-AR" dirty="0">
                <a:solidFill>
                  <a:srgbClr val="414141"/>
                </a:solidFill>
                <a:latin typeface="Open Sans"/>
                <a:hlinkClick r:id="rId2"/>
              </a:rPr>
              <a:t>https://gr.weblogographic.com/difference-between-literature-review#menu-3</a:t>
            </a:r>
            <a:r>
              <a:rPr lang="el-GR" dirty="0">
                <a:solidFill>
                  <a:srgbClr val="414141"/>
                </a:solidFill>
                <a:latin typeface="Open Sans"/>
              </a:rPr>
              <a:t> </a:t>
            </a:r>
            <a:endParaRPr lang="el-GR" dirty="0"/>
          </a:p>
          <a:p>
            <a:pPr marL="0" indent="0">
              <a:buNone/>
            </a:pPr>
            <a:endParaRPr lang="el-GR" dirty="0"/>
          </a:p>
        </p:txBody>
      </p:sp>
    </p:spTree>
    <p:extLst>
      <p:ext uri="{BB962C8B-B14F-4D97-AF65-F5344CB8AC3E}">
        <p14:creationId xmlns:p14="http://schemas.microsoft.com/office/powerpoint/2010/main" val="124519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ΣΥΣΤΗΜΑΤΙΚΗ ΑΝΑΣΚΟΠΗΣΗ</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304880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93812" y="692696"/>
            <a:ext cx="10729192" cy="4893647"/>
          </a:xfrm>
          <a:prstGeom prst="rect">
            <a:avLst/>
          </a:prstGeom>
        </p:spPr>
        <p:txBody>
          <a:bodyPr wrap="square">
            <a:spAutoFit/>
          </a:bodyPr>
          <a:lstStyle/>
          <a:p>
            <a:pPr algn="just"/>
            <a:r>
              <a:rPr lang="el-GR" sz="4000" dirty="0">
                <a:solidFill>
                  <a:srgbClr val="414141"/>
                </a:solidFill>
                <a:latin typeface="Open Sans"/>
              </a:rPr>
              <a:t>Η </a:t>
            </a:r>
            <a:r>
              <a:rPr lang="el-GR" sz="4000" dirty="0">
                <a:solidFill>
                  <a:srgbClr val="FF0000"/>
                </a:solidFill>
                <a:latin typeface="Open Sans"/>
              </a:rPr>
              <a:t>βιβλιογραφική </a:t>
            </a:r>
            <a:r>
              <a:rPr lang="el-GR" sz="4000" dirty="0" smtClean="0">
                <a:solidFill>
                  <a:srgbClr val="FF0000"/>
                </a:solidFill>
                <a:latin typeface="Open Sans"/>
              </a:rPr>
              <a:t>ανασκόπηση</a:t>
            </a:r>
            <a:r>
              <a:rPr lang="en-US" sz="4000" dirty="0" smtClean="0">
                <a:solidFill>
                  <a:srgbClr val="414141"/>
                </a:solidFill>
                <a:latin typeface="Open Sans"/>
              </a:rPr>
              <a:t>, </a:t>
            </a:r>
            <a:r>
              <a:rPr lang="el-GR" sz="4000" dirty="0" smtClean="0">
                <a:solidFill>
                  <a:srgbClr val="414141"/>
                </a:solidFill>
                <a:latin typeface="Open Sans"/>
              </a:rPr>
              <a:t>η </a:t>
            </a:r>
            <a:r>
              <a:rPr lang="el-GR" sz="4000" dirty="0" smtClean="0">
                <a:solidFill>
                  <a:srgbClr val="00B050"/>
                </a:solidFill>
                <a:latin typeface="Open Sans"/>
              </a:rPr>
              <a:t>οριοθετημένη ανασκόπηση άρθρων</a:t>
            </a:r>
            <a:r>
              <a:rPr lang="el-GR" sz="4000" dirty="0" smtClean="0">
                <a:solidFill>
                  <a:srgbClr val="414141"/>
                </a:solidFill>
                <a:latin typeface="Open Sans"/>
              </a:rPr>
              <a:t> </a:t>
            </a:r>
            <a:r>
              <a:rPr lang="el-GR" sz="4000" dirty="0">
                <a:solidFill>
                  <a:srgbClr val="414141"/>
                </a:solidFill>
                <a:latin typeface="Open Sans"/>
              </a:rPr>
              <a:t>και η </a:t>
            </a:r>
            <a:r>
              <a:rPr lang="el-GR" sz="4000" dirty="0">
                <a:solidFill>
                  <a:srgbClr val="0070C0"/>
                </a:solidFill>
                <a:latin typeface="Open Sans"/>
              </a:rPr>
              <a:t>συστηματική ανασκόπηση</a:t>
            </a:r>
            <a:r>
              <a:rPr lang="el-GR" sz="4000" dirty="0">
                <a:solidFill>
                  <a:srgbClr val="414141"/>
                </a:solidFill>
                <a:latin typeface="Open Sans"/>
              </a:rPr>
              <a:t> είναι </a:t>
            </a:r>
            <a:r>
              <a:rPr lang="el-GR" sz="4000" dirty="0" smtClean="0">
                <a:solidFill>
                  <a:srgbClr val="414141"/>
                </a:solidFill>
                <a:latin typeface="Open Sans"/>
              </a:rPr>
              <a:t>ερευνητικές στρατηγικές</a:t>
            </a:r>
            <a:r>
              <a:rPr lang="el-GR" sz="4000" dirty="0" smtClean="0">
                <a:solidFill>
                  <a:srgbClr val="414141"/>
                </a:solidFill>
                <a:latin typeface="Open Sans"/>
              </a:rPr>
              <a:t> που </a:t>
            </a:r>
            <a:r>
              <a:rPr lang="el-GR" sz="4000" dirty="0">
                <a:solidFill>
                  <a:srgbClr val="414141"/>
                </a:solidFill>
                <a:latin typeface="Open Sans"/>
              </a:rPr>
              <a:t>συμβάλλουν στην εισαγωγή νέων γνώσεων σε διάφορους τομείς. </a:t>
            </a:r>
            <a:endParaRPr lang="el-GR" sz="4000" dirty="0">
              <a:solidFill>
                <a:srgbClr val="414141"/>
              </a:solidFill>
              <a:latin typeface="Open Sans"/>
            </a:endParaRPr>
          </a:p>
          <a:p>
            <a:pPr algn="just"/>
            <a:endParaRPr lang="el-GR" sz="4000" dirty="0">
              <a:solidFill>
                <a:srgbClr val="414141"/>
              </a:solidFill>
              <a:latin typeface="Open Sans"/>
            </a:endParaRPr>
          </a:p>
          <a:p>
            <a:pPr algn="just"/>
            <a:r>
              <a:rPr lang="el-GR" sz="3200" dirty="0" smtClean="0">
                <a:solidFill>
                  <a:srgbClr val="414141"/>
                </a:solidFill>
                <a:latin typeface="Open Sans"/>
              </a:rPr>
              <a:t>Πηγή: </a:t>
            </a:r>
            <a:r>
              <a:rPr lang="es-AR" sz="3200" dirty="0">
                <a:solidFill>
                  <a:srgbClr val="414141"/>
                </a:solidFill>
                <a:latin typeface="Open Sans"/>
                <a:hlinkClick r:id="rId2"/>
              </a:rPr>
              <a:t>https://</a:t>
            </a:r>
            <a:r>
              <a:rPr lang="es-AR" sz="3200" dirty="0" smtClean="0">
                <a:solidFill>
                  <a:srgbClr val="414141"/>
                </a:solidFill>
                <a:latin typeface="Open Sans"/>
                <a:hlinkClick r:id="rId2"/>
              </a:rPr>
              <a:t>research.lib.buffalo.edu/literature-scoping-systematicreviews/introduction</a:t>
            </a:r>
            <a:r>
              <a:rPr lang="el-GR" sz="3200" dirty="0" smtClean="0">
                <a:solidFill>
                  <a:srgbClr val="414141"/>
                </a:solidFill>
                <a:latin typeface="Open Sans"/>
              </a:rPr>
              <a:t> </a:t>
            </a:r>
            <a:endParaRPr lang="el-GR" sz="3200" dirty="0">
              <a:solidFill>
                <a:srgbClr val="414141"/>
              </a:solidFill>
              <a:latin typeface="Open Sans"/>
            </a:endParaRPr>
          </a:p>
        </p:txBody>
      </p:sp>
    </p:spTree>
    <p:extLst>
      <p:ext uri="{BB962C8B-B14F-4D97-AF65-F5344CB8AC3E}">
        <p14:creationId xmlns:p14="http://schemas.microsoft.com/office/powerpoint/2010/main" val="348839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ΣΥΣΤΗΜΑΤΙΚΗ ΑΝΑΣΚΟΠΗΣΗ</a:t>
            </a:r>
            <a:endParaRPr lang="el-GR" dirty="0"/>
          </a:p>
        </p:txBody>
      </p:sp>
      <p:sp>
        <p:nvSpPr>
          <p:cNvPr id="3" name="Θέση περιεχομένου 2"/>
          <p:cNvSpPr>
            <a:spLocks noGrp="1"/>
          </p:cNvSpPr>
          <p:nvPr>
            <p:ph idx="1"/>
          </p:nvPr>
        </p:nvSpPr>
        <p:spPr/>
        <p:txBody>
          <a:bodyPr>
            <a:normAutofit lnSpcReduction="10000"/>
          </a:bodyPr>
          <a:lstStyle/>
          <a:p>
            <a:r>
              <a:rPr lang="el-GR" dirty="0"/>
              <a:t>Μια συστηματική ανασκόπηση είναι ένας τύπος συστηματικής ανασκόπησης που επικεντρώνεται σε ένα συγκεκριμένο ερευνητικό ζήτημα. Ο κύριος σκοπός αυτού του είδους έρευνας είναι να εντοπίσει, να αναθεωρήσει και να συνοψίσει την καλύτερη διαθέσιμη έρευνα σε συγκεκριμένη ερευνητική ερώτηση. Οι συστηματικές αξιολογήσεις χρησιμοποιούνται κυρίως επειδή η ανασκόπηση των υφιστάμενων μελετών είναι συχνά πιο βολική από τη διεξαγωγή μιας νέας μελέτης. Αυτά χρησιμοποιούνται κυρίως στον τομέα της υγείας και της ιατρικής, αλλά δεν είναι σπάνια σε τομείς όπως οι κοινωνικές επιστήμες και η περιβαλλοντική επιστήμη</a:t>
            </a:r>
            <a:r>
              <a:rPr lang="el-GR" dirty="0" smtClean="0"/>
              <a:t>.</a:t>
            </a:r>
          </a:p>
          <a:p>
            <a:pPr marL="0" indent="0">
              <a:buNone/>
            </a:pPr>
            <a:r>
              <a:rPr lang="el-GR" dirty="0">
                <a:solidFill>
                  <a:srgbClr val="414141"/>
                </a:solidFill>
                <a:latin typeface="Open Sans"/>
              </a:rPr>
              <a:t>Πηγή: </a:t>
            </a:r>
            <a:r>
              <a:rPr lang="es-AR" dirty="0">
                <a:solidFill>
                  <a:srgbClr val="414141"/>
                </a:solidFill>
                <a:latin typeface="Open Sans"/>
                <a:hlinkClick r:id="rId2"/>
              </a:rPr>
              <a:t>https://gr.weblogographic.com/difference-between-literature-review#menu-3</a:t>
            </a:r>
            <a:r>
              <a:rPr lang="el-GR" dirty="0">
                <a:solidFill>
                  <a:srgbClr val="414141"/>
                </a:solidFill>
                <a:latin typeface="Open Sans"/>
              </a:rPr>
              <a:t> </a:t>
            </a:r>
            <a:endParaRPr lang="el-GR" dirty="0"/>
          </a:p>
          <a:p>
            <a:pPr marL="0" indent="0">
              <a:buNone/>
            </a:pPr>
            <a:endParaRPr lang="el-GR" dirty="0"/>
          </a:p>
        </p:txBody>
      </p:sp>
    </p:spTree>
    <p:extLst>
      <p:ext uri="{BB962C8B-B14F-4D97-AF65-F5344CB8AC3E}">
        <p14:creationId xmlns:p14="http://schemas.microsoft.com/office/powerpoint/2010/main" val="36434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ΒΑΣΙΚΑ ΣΤΑΔΙΑ ΣΥΣΤΗΜΑΤΙΚΗΣ ΑΝΑΣΚΟΠΗΣΗΣ</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Ορισμός του ερευνητικού ερωτήματος και προσδιορισμός μιας αντικειμενικής μεθόδου</a:t>
            </a:r>
          </a:p>
          <a:p>
            <a:r>
              <a:rPr lang="el-GR" dirty="0"/>
              <a:t>Αναζητώντας σχετικά δεδομένα από τις υπάρχουσες μελέτες έρευνας που πληρούν ορισμένα κριτήρια (οι ερευνητικές μελέτες πρέπει να είναι αξιόπιστες και έγκυρες).</a:t>
            </a:r>
          </a:p>
          <a:p>
            <a:r>
              <a:rPr lang="el-GR" dirty="0"/>
              <a:t>Εξαγωγή δεδομένων από τις επιλεγμένες μελέτες (στοιχεία όπως οι συμμετέχοντες, οι μέθοδοι, τα αποτελέσματα κ.λπ.</a:t>
            </a:r>
          </a:p>
          <a:p>
            <a:r>
              <a:rPr lang="el-GR" dirty="0"/>
              <a:t>Αξιολόγηση της ποιότητας των πληροφοριών</a:t>
            </a:r>
          </a:p>
          <a:p>
            <a:r>
              <a:rPr lang="el-GR" dirty="0"/>
              <a:t>Αναλύοντας και συνδυάζοντας όλα τα δεδομένα που θα έδιναν ένα συνολικό αποτέλεσμα</a:t>
            </a:r>
            <a:r>
              <a:rPr lang="el-GR" dirty="0" smtClean="0"/>
              <a:t>.</a:t>
            </a:r>
          </a:p>
          <a:p>
            <a:pPr marL="0" indent="0">
              <a:buNone/>
            </a:pPr>
            <a:r>
              <a:rPr lang="el-GR" dirty="0">
                <a:solidFill>
                  <a:srgbClr val="414141"/>
                </a:solidFill>
                <a:latin typeface="Open Sans"/>
              </a:rPr>
              <a:t>Πηγή: </a:t>
            </a:r>
            <a:r>
              <a:rPr lang="es-AR" dirty="0">
                <a:solidFill>
                  <a:srgbClr val="414141"/>
                </a:solidFill>
                <a:latin typeface="Open Sans"/>
                <a:hlinkClick r:id="rId2"/>
              </a:rPr>
              <a:t>https://gr.weblogographic.com/difference-between-literature-review#menu-3</a:t>
            </a:r>
            <a:r>
              <a:rPr lang="el-GR" dirty="0">
                <a:solidFill>
                  <a:srgbClr val="414141"/>
                </a:solidFill>
                <a:latin typeface="Open Sans"/>
              </a:rPr>
              <a:t> </a:t>
            </a:r>
            <a:endParaRPr lang="el-GR" dirty="0"/>
          </a:p>
          <a:p>
            <a:pPr marL="0" indent="0">
              <a:buNone/>
            </a:pPr>
            <a:endParaRPr lang="el-GR" dirty="0"/>
          </a:p>
          <a:p>
            <a:endParaRPr lang="el-GR" dirty="0"/>
          </a:p>
        </p:txBody>
      </p:sp>
    </p:spTree>
    <p:extLst>
      <p:ext uri="{BB962C8B-B14F-4D97-AF65-F5344CB8AC3E}">
        <p14:creationId xmlns:p14="http://schemas.microsoft.com/office/powerpoint/2010/main" val="94397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89756" y="188640"/>
            <a:ext cx="5256584" cy="6451797"/>
          </a:xfrm>
          <a:prstGeom prst="rect">
            <a:avLst/>
          </a:prstGeom>
        </p:spPr>
      </p:pic>
      <p:sp>
        <p:nvSpPr>
          <p:cNvPr id="3" name="Ορθογώνιο 2"/>
          <p:cNvSpPr/>
          <p:nvPr/>
        </p:nvSpPr>
        <p:spPr>
          <a:xfrm>
            <a:off x="5734372" y="404664"/>
            <a:ext cx="6092825" cy="5386090"/>
          </a:xfrm>
          <a:prstGeom prst="rect">
            <a:avLst/>
          </a:prstGeom>
        </p:spPr>
        <p:txBody>
          <a:bodyPr>
            <a:spAutoFit/>
          </a:bodyPr>
          <a:lstStyle/>
          <a:p>
            <a:r>
              <a:rPr lang="el-GR" dirty="0">
                <a:solidFill>
                  <a:srgbClr val="000000"/>
                </a:solidFill>
                <a:latin typeface="Times New Roman" panose="02020603050405020304" pitchFamily="18" charset="0"/>
              </a:rPr>
              <a:t>Στο γράφημα 1 παρουσιάζονται τα βασικά βήματα πραγματοποίησης της συστηματικής ανασκόπησης. Με άλλα λόγια, η συστηματική ανασκόπηση εξετάζεται υπό το πρίσμα της </a:t>
            </a:r>
            <a:r>
              <a:rPr lang="el-GR" i="1" dirty="0">
                <a:solidFill>
                  <a:srgbClr val="000000"/>
                </a:solidFill>
                <a:latin typeface="Times New Roman" panose="02020603050405020304" pitchFamily="18" charset="0"/>
              </a:rPr>
              <a:t>διαδικασίας </a:t>
            </a:r>
            <a:r>
              <a:rPr lang="el-GR" dirty="0">
                <a:solidFill>
                  <a:srgbClr val="000000"/>
                </a:solidFill>
                <a:latin typeface="Times New Roman" panose="02020603050405020304" pitchFamily="18" charset="0"/>
              </a:rPr>
              <a:t>πραγματοποίησής της. Στην συνέχεια, η συστηματική ανασκόπηση εξετάζεται υπό το πρίσμα της έκθεσης/παρουσίασης των αποτελεσμάτων της. Έμφαση δίνεται στη δομή και στα συστατικά μέρη της δημοσιοποιούμενης τελικής αναφοράς/παρουσίασης των αποτελεσμάτων της έρευνας. </a:t>
            </a:r>
            <a:endParaRPr lang="el-GR" dirty="0" smtClean="0">
              <a:solidFill>
                <a:srgbClr val="000000"/>
              </a:solidFill>
              <a:latin typeface="Times New Roman" panose="02020603050405020304" pitchFamily="18" charset="0"/>
            </a:endParaRPr>
          </a:p>
          <a:p>
            <a:endParaRPr lang="el-GR" dirty="0" smtClean="0">
              <a:solidFill>
                <a:srgbClr val="000000"/>
              </a:solidFill>
              <a:latin typeface="Times New Roman" panose="02020603050405020304" pitchFamily="18" charset="0"/>
            </a:endParaRPr>
          </a:p>
          <a:p>
            <a:r>
              <a:rPr lang="el-GR" sz="1600" dirty="0" smtClean="0">
                <a:solidFill>
                  <a:srgbClr val="000000"/>
                </a:solidFill>
                <a:latin typeface="Times New Roman" panose="02020603050405020304" pitchFamily="18" charset="0"/>
              </a:rPr>
              <a:t>Πηγή: </a:t>
            </a:r>
            <a:r>
              <a:rPr lang="es-AR" sz="1600" dirty="0">
                <a:solidFill>
                  <a:srgbClr val="000000"/>
                </a:solidFill>
                <a:latin typeface="Times New Roman" panose="02020603050405020304" pitchFamily="18" charset="0"/>
                <a:hlinkClick r:id="rId3"/>
              </a:rPr>
              <a:t>http://</a:t>
            </a:r>
            <a:r>
              <a:rPr lang="es-AR" sz="1600" dirty="0" smtClean="0">
                <a:solidFill>
                  <a:srgbClr val="000000"/>
                </a:solidFill>
                <a:latin typeface="Times New Roman" panose="02020603050405020304" pitchFamily="18" charset="0"/>
                <a:hlinkClick r:id="rId3"/>
              </a:rPr>
              <a:t>www.psychology.uoc.gr/wp-content/uploads/2020/09/odigos_systimatikon_anaskopiseon.pdf</a:t>
            </a:r>
            <a:r>
              <a:rPr lang="el-GR" sz="1600" dirty="0" smtClean="0">
                <a:solidFill>
                  <a:srgbClr val="000000"/>
                </a:solidFill>
                <a:latin typeface="Times New Roman" panose="02020603050405020304" pitchFamily="18" charset="0"/>
              </a:rPr>
              <a:t> </a:t>
            </a:r>
            <a:endParaRPr lang="el-GR" sz="1600" dirty="0"/>
          </a:p>
        </p:txBody>
      </p:sp>
    </p:spTree>
    <p:extLst>
      <p:ext uri="{BB962C8B-B14F-4D97-AF65-F5344CB8AC3E}">
        <p14:creationId xmlns:p14="http://schemas.microsoft.com/office/powerpoint/2010/main" val="413086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35225" y="188640"/>
            <a:ext cx="10157354" cy="1080120"/>
          </a:xfrm>
        </p:spPr>
        <p:txBody>
          <a:bodyPr rtlCol="0"/>
          <a:lstStyle/>
          <a:p>
            <a:pPr rtl="0"/>
            <a:r>
              <a:rPr lang="el" dirty="0"/>
              <a:t>ΒΗΜΑΤΑ </a:t>
            </a:r>
            <a:r>
              <a:rPr lang="el" dirty="0" smtClean="0"/>
              <a:t>ΑΝΑΣΚΟΠΗΣΗΣ</a:t>
            </a:r>
            <a:endParaRPr lang="el-GR" dirty="0"/>
          </a:p>
        </p:txBody>
      </p:sp>
      <p:graphicFrame>
        <p:nvGraphicFramePr>
          <p:cNvPr id="10" name="Πίνακας 9">
            <a:extLst>
              <a:ext uri="{FF2B5EF4-FFF2-40B4-BE49-F238E27FC236}">
                <a16:creationId xmlns:a16="http://schemas.microsoft.com/office/drawing/2014/main" id="{05C950D5-35D4-8C04-6C93-FF8CF93E2235}"/>
              </a:ext>
            </a:extLst>
          </p:cNvPr>
          <p:cNvGraphicFramePr>
            <a:graphicFrameLocks noGrp="1"/>
          </p:cNvGraphicFramePr>
          <p:nvPr>
            <p:extLst>
              <p:ext uri="{D42A27DB-BD31-4B8C-83A1-F6EECF244321}">
                <p14:modId xmlns:p14="http://schemas.microsoft.com/office/powerpoint/2010/main" val="1876844872"/>
              </p:ext>
            </p:extLst>
          </p:nvPr>
        </p:nvGraphicFramePr>
        <p:xfrm>
          <a:off x="1413892" y="1772816"/>
          <a:ext cx="8640960" cy="4032446"/>
        </p:xfrm>
        <a:graphic>
          <a:graphicData uri="http://schemas.openxmlformats.org/drawingml/2006/table">
            <a:tbl>
              <a:tblPr>
                <a:noFill/>
              </a:tblPr>
              <a:tblGrid>
                <a:gridCol w="8640960">
                  <a:extLst>
                    <a:ext uri="{9D8B030D-6E8A-4147-A177-3AD203B41FA5}">
                      <a16:colId xmlns:a16="http://schemas.microsoft.com/office/drawing/2014/main" val="678647552"/>
                    </a:ext>
                  </a:extLst>
                </a:gridCol>
              </a:tblGrid>
              <a:tr h="796022">
                <a:tc>
                  <a:txBody>
                    <a:bodyPr/>
                    <a:lstStyle/>
                    <a:p>
                      <a:pPr marL="0" lvl="0" indent="0" algn="l" rtl="0">
                        <a:spcBef>
                          <a:spcPts val="0"/>
                        </a:spcBef>
                        <a:spcAft>
                          <a:spcPts val="0"/>
                        </a:spcAft>
                        <a:buNone/>
                      </a:pPr>
                      <a:r>
                        <a:rPr lang="el" dirty="0"/>
                        <a:t>1. Ακριβής προσδιορισμός του θέματος</a:t>
                      </a:r>
                      <a:endParaRPr dirty="0"/>
                    </a:p>
                  </a:txBody>
                  <a:tcPr marL="91425" marR="91425" marT="91425" marB="91425"/>
                </a:tc>
                <a:extLst>
                  <a:ext uri="{0D108BD9-81ED-4DB2-BD59-A6C34878D82A}">
                    <a16:rowId xmlns:a16="http://schemas.microsoft.com/office/drawing/2014/main" val="2835152648"/>
                  </a:ext>
                </a:extLst>
              </a:tr>
              <a:tr h="571130">
                <a:tc>
                  <a:txBody>
                    <a:bodyPr/>
                    <a:lstStyle/>
                    <a:p>
                      <a:pPr marL="0" lvl="0" indent="0" algn="l" rtl="0">
                        <a:spcBef>
                          <a:spcPts val="0"/>
                        </a:spcBef>
                        <a:spcAft>
                          <a:spcPts val="0"/>
                        </a:spcAft>
                        <a:buNone/>
                      </a:pPr>
                      <a:r>
                        <a:rPr lang="el" dirty="0"/>
                        <a:t>2. Υποβολή του θέματος σε δοκιμασία ελέγχου</a:t>
                      </a:r>
                      <a:endParaRPr dirty="0"/>
                    </a:p>
                  </a:txBody>
                  <a:tcPr marL="91425" marR="91425" marT="91425" marB="9142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762156"/>
                  </a:ext>
                </a:extLst>
              </a:tr>
              <a:tr h="571130">
                <a:tc>
                  <a:txBody>
                    <a:bodyPr/>
                    <a:lstStyle/>
                    <a:p>
                      <a:pPr marL="0" lvl="0" indent="0" algn="l" rtl="0">
                        <a:spcBef>
                          <a:spcPts val="0"/>
                        </a:spcBef>
                        <a:spcAft>
                          <a:spcPts val="0"/>
                        </a:spcAft>
                        <a:buNone/>
                      </a:pPr>
                      <a:r>
                        <a:rPr lang="el" dirty="0"/>
                        <a:t>3. Αναζήτηση βιβλιογραφίας</a:t>
                      </a:r>
                      <a:endParaRPr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51618"/>
                  </a:ext>
                </a:extLst>
              </a:tr>
              <a:tr h="571130">
                <a:tc>
                  <a:txBody>
                    <a:bodyPr/>
                    <a:lstStyle/>
                    <a:p>
                      <a:pPr marL="0" lvl="0" indent="0" algn="l" rtl="0">
                        <a:spcBef>
                          <a:spcPts val="0"/>
                        </a:spcBef>
                        <a:spcAft>
                          <a:spcPts val="0"/>
                        </a:spcAft>
                        <a:buNone/>
                      </a:pPr>
                      <a:r>
                        <a:rPr lang="el" dirty="0"/>
                        <a:t>4. Αξιολόγηση πηγών</a:t>
                      </a:r>
                      <a:endParaRPr dirty="0"/>
                    </a:p>
                  </a:txBody>
                  <a:tcPr marL="91425" marR="91425" marT="91425" marB="91425">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25072812"/>
                  </a:ext>
                </a:extLst>
              </a:tr>
              <a:tr h="951904">
                <a:tc>
                  <a:txBody>
                    <a:bodyPr/>
                    <a:lstStyle/>
                    <a:p>
                      <a:pPr marL="0" lvl="0" indent="0" algn="l" rtl="0">
                        <a:spcBef>
                          <a:spcPts val="0"/>
                        </a:spcBef>
                        <a:spcAft>
                          <a:spcPts val="0"/>
                        </a:spcAft>
                        <a:buNone/>
                      </a:pPr>
                      <a:r>
                        <a:rPr lang="el" dirty="0"/>
                        <a:t>5. Σύνταξη κειμένου βιβλιογραφικής ανασκόπησης</a:t>
                      </a:r>
                      <a:endParaRPr dirty="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3165661555"/>
                  </a:ext>
                </a:extLst>
              </a:tr>
              <a:tr h="571130">
                <a:tc>
                  <a:txBody>
                    <a:bodyPr/>
                    <a:lstStyle/>
                    <a:p>
                      <a:pPr marL="0" lvl="0" indent="0" algn="l" rtl="0">
                        <a:spcBef>
                          <a:spcPts val="0"/>
                        </a:spcBef>
                        <a:spcAft>
                          <a:spcPts val="0"/>
                        </a:spcAft>
                        <a:buNone/>
                      </a:pPr>
                      <a:r>
                        <a:rPr lang="el" dirty="0"/>
                        <a:t>6. Βιβλιογραφικές αναφορές και παραπομπές</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2308638465"/>
                  </a:ext>
                </a:extLst>
              </a:tr>
            </a:tbl>
          </a:graphicData>
        </a:graphic>
      </p:graphicFrame>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7308" y="332656"/>
            <a:ext cx="10157354" cy="1397000"/>
          </a:xfrm>
        </p:spPr>
        <p:txBody>
          <a:bodyPr rtlCol="0"/>
          <a:lstStyle/>
          <a:p>
            <a:pPr rtl="0"/>
            <a:r>
              <a:rPr lang="el" dirty="0"/>
              <a:t>1. Ακριβής προσδιορισμός του θέματος</a:t>
            </a:r>
            <a:endParaRPr lang="el-GR" dirty="0"/>
          </a:p>
        </p:txBody>
      </p:sp>
      <p:sp>
        <p:nvSpPr>
          <p:cNvPr id="5" name="Θέση περιεχομένου 4">
            <a:extLst>
              <a:ext uri="{FF2B5EF4-FFF2-40B4-BE49-F238E27FC236}">
                <a16:creationId xmlns:a16="http://schemas.microsoft.com/office/drawing/2014/main" id="{25B61D6F-1E5C-2C13-BB6C-9CECC39A8400}"/>
              </a:ext>
            </a:extLst>
          </p:cNvPr>
          <p:cNvSpPr>
            <a:spLocks noGrp="1"/>
          </p:cNvSpPr>
          <p:nvPr>
            <p:ph sz="half" idx="1"/>
          </p:nvPr>
        </p:nvSpPr>
        <p:spPr>
          <a:xfrm>
            <a:off x="1117308" y="1772816"/>
            <a:ext cx="9873647" cy="4399384"/>
          </a:xfrm>
        </p:spPr>
        <p:txBody>
          <a:bodyPr>
            <a:normAutofit fontScale="85000" lnSpcReduction="20000"/>
          </a:bodyPr>
          <a:lstStyle/>
          <a:p>
            <a:pPr>
              <a:spcBef>
                <a:spcPts val="0"/>
              </a:spcBef>
            </a:pPr>
            <a:r>
              <a:rPr lang="el-GR" dirty="0"/>
              <a:t>Τι θέλω να μελετήσω και γιατί;</a:t>
            </a:r>
          </a:p>
          <a:p>
            <a:pPr>
              <a:spcBef>
                <a:spcPts val="1200"/>
              </a:spcBef>
            </a:pPr>
            <a:r>
              <a:rPr lang="el-GR" dirty="0"/>
              <a:t>Προσδιορίζω το σκοπό της έρευνας και τα ερευνητικά ερωτήματα</a:t>
            </a:r>
          </a:p>
          <a:p>
            <a:pPr>
              <a:spcBef>
                <a:spcPts val="1200"/>
              </a:spcBef>
            </a:pPr>
            <a:r>
              <a:rPr lang="el-GR" dirty="0"/>
              <a:t>Βάσει των ερευνητικών ερωτημάτων, ορίζω τις βασικές λέξεις-κλειδιά</a:t>
            </a:r>
            <a:endParaRPr lang="en-US" dirty="0"/>
          </a:p>
          <a:p>
            <a:pPr marL="0" lvl="0" indent="0" algn="l" rtl="0">
              <a:spcBef>
                <a:spcPts val="1200"/>
              </a:spcBef>
              <a:spcAft>
                <a:spcPts val="0"/>
              </a:spcAft>
              <a:buNone/>
            </a:pPr>
            <a:endParaRPr lang="el-GR" dirty="0" smtClean="0"/>
          </a:p>
          <a:p>
            <a:pPr marL="0" lvl="0" indent="0" algn="l" rtl="0">
              <a:spcBef>
                <a:spcPts val="1200"/>
              </a:spcBef>
              <a:spcAft>
                <a:spcPts val="0"/>
              </a:spcAft>
              <a:buNone/>
            </a:pPr>
            <a:r>
              <a:rPr lang="el-GR" dirty="0" smtClean="0"/>
              <a:t>Αναζητώ </a:t>
            </a:r>
            <a:r>
              <a:rPr lang="el-GR" dirty="0"/>
              <a:t>και μελετώ παλαιότερες εργασίες </a:t>
            </a:r>
          </a:p>
          <a:p>
            <a:pPr marL="457200" lvl="0" indent="-308610" algn="l" rtl="0">
              <a:spcBef>
                <a:spcPts val="1200"/>
              </a:spcBef>
              <a:spcAft>
                <a:spcPts val="0"/>
              </a:spcAft>
              <a:buSzPct val="90000"/>
              <a:buChar char="●"/>
            </a:pPr>
            <a:r>
              <a:rPr lang="el-GR" dirty="0"/>
              <a:t>Ελληνικό Επιστημ</a:t>
            </a:r>
            <a:r>
              <a:rPr lang="el-GR" sz="2400" dirty="0"/>
              <a:t>ονικό Περιεχόμενο στον Δημόσιο Ψηφιακό Χώρο: </a:t>
            </a:r>
            <a:r>
              <a:rPr lang="el-GR" sz="2400" u="sng" dirty="0">
                <a:solidFill>
                  <a:schemeClr val="hlink"/>
                </a:solidFill>
                <a:hlinkClick r:id="rId3"/>
              </a:rPr>
              <a:t>www.openarchives.gr</a:t>
            </a:r>
            <a:endParaRPr lang="el-GR" sz="2400" dirty="0"/>
          </a:p>
          <a:p>
            <a:pPr marL="457200" lvl="0" indent="-317500" algn="l" rtl="0">
              <a:spcBef>
                <a:spcPts val="0"/>
              </a:spcBef>
              <a:spcAft>
                <a:spcPts val="0"/>
              </a:spcAft>
              <a:buSzPct val="100000"/>
              <a:buChar char="●"/>
            </a:pPr>
            <a:r>
              <a:rPr lang="el-GR" sz="2400" dirty="0"/>
              <a:t>Εθνικό Κέντρο Τεκμηρίωσης: </a:t>
            </a:r>
            <a:r>
              <a:rPr lang="el-GR" sz="2400" u="sng" dirty="0">
                <a:solidFill>
                  <a:srgbClr val="0000FF"/>
                </a:solidFill>
                <a:hlinkClick r:id="rId4">
                  <a:extLst>
                    <a:ext uri="{A12FA001-AC4F-418D-AE19-62706E023703}">
                      <ahyp:hlinkClr xmlns:ahyp="http://schemas.microsoft.com/office/drawing/2018/hyperlinkcolor" xmlns="" val="tx"/>
                    </a:ext>
                  </a:extLst>
                </a:hlinkClick>
              </a:rPr>
              <a:t>www.ekt.gr</a:t>
            </a:r>
            <a:endParaRPr lang="el-GR" sz="2400" dirty="0"/>
          </a:p>
          <a:p>
            <a:pPr marL="457200" lvl="0" indent="-317500" algn="l" rtl="0">
              <a:spcBef>
                <a:spcPts val="0"/>
              </a:spcBef>
              <a:spcAft>
                <a:spcPts val="0"/>
              </a:spcAft>
              <a:buSzPct val="100000"/>
              <a:buChar char="●"/>
            </a:pPr>
            <a:r>
              <a:rPr lang="el-GR" sz="2400" dirty="0"/>
              <a:t>Ψηφίδα: </a:t>
            </a:r>
            <a:r>
              <a:rPr lang="el-GR" sz="2400" u="sng" dirty="0">
                <a:solidFill>
                  <a:schemeClr val="hlink"/>
                </a:solidFill>
                <a:hlinkClick r:id="rId5"/>
              </a:rPr>
              <a:t>https://dspace.lib.uom.gr/</a:t>
            </a:r>
            <a:r>
              <a:rPr lang="el-GR" sz="2400" dirty="0"/>
              <a:t> </a:t>
            </a:r>
          </a:p>
          <a:p>
            <a:pPr marL="457200" lvl="0" indent="-317500" algn="l" rtl="0">
              <a:spcBef>
                <a:spcPts val="0"/>
              </a:spcBef>
              <a:spcAft>
                <a:spcPts val="0"/>
              </a:spcAft>
              <a:buSzPct val="100000"/>
              <a:buChar char="●"/>
            </a:pPr>
            <a:r>
              <a:rPr lang="el-GR" sz="2400" dirty="0" err="1">
                <a:solidFill>
                  <a:schemeClr val="dk1"/>
                </a:solidFill>
              </a:rPr>
              <a:t>Networked</a:t>
            </a:r>
            <a:r>
              <a:rPr lang="el-GR" sz="2400" dirty="0">
                <a:solidFill>
                  <a:schemeClr val="dk1"/>
                </a:solidFill>
              </a:rPr>
              <a:t> </a:t>
            </a:r>
            <a:r>
              <a:rPr lang="el-GR" sz="2400" dirty="0" err="1">
                <a:solidFill>
                  <a:schemeClr val="dk1"/>
                </a:solidFill>
              </a:rPr>
              <a:t>Digital</a:t>
            </a:r>
            <a:r>
              <a:rPr lang="el-GR" sz="2400" dirty="0">
                <a:solidFill>
                  <a:schemeClr val="dk1"/>
                </a:solidFill>
              </a:rPr>
              <a:t> </a:t>
            </a:r>
            <a:r>
              <a:rPr lang="el-GR" sz="2400" dirty="0" err="1">
                <a:solidFill>
                  <a:schemeClr val="dk1"/>
                </a:solidFill>
              </a:rPr>
              <a:t>Library</a:t>
            </a:r>
            <a:r>
              <a:rPr lang="el-GR" sz="2400" dirty="0">
                <a:solidFill>
                  <a:schemeClr val="dk1"/>
                </a:solidFill>
              </a:rPr>
              <a:t> of </a:t>
            </a:r>
            <a:r>
              <a:rPr lang="el-GR" sz="2400" dirty="0" err="1">
                <a:solidFill>
                  <a:schemeClr val="dk1"/>
                </a:solidFill>
              </a:rPr>
              <a:t>Theses</a:t>
            </a:r>
            <a:r>
              <a:rPr lang="el-GR" sz="2400" dirty="0">
                <a:solidFill>
                  <a:schemeClr val="dk1"/>
                </a:solidFill>
              </a:rPr>
              <a:t> and </a:t>
            </a:r>
            <a:r>
              <a:rPr lang="el-GR" sz="2400" dirty="0" err="1">
                <a:solidFill>
                  <a:schemeClr val="dk1"/>
                </a:solidFill>
              </a:rPr>
              <a:t>Dissertations</a:t>
            </a:r>
            <a:r>
              <a:rPr lang="el-GR" sz="2400" dirty="0">
                <a:solidFill>
                  <a:schemeClr val="dk1"/>
                </a:solidFill>
              </a:rPr>
              <a:t> (NDLTD):</a:t>
            </a:r>
            <a:r>
              <a:rPr lang="el-GR" sz="2400" b="1" dirty="0">
                <a:solidFill>
                  <a:schemeClr val="dk1"/>
                </a:solidFill>
              </a:rPr>
              <a:t> </a:t>
            </a:r>
            <a:r>
              <a:rPr lang="el-GR" sz="2400" u="sng" dirty="0">
                <a:solidFill>
                  <a:schemeClr val="hlink"/>
                </a:solidFill>
                <a:hlinkClick r:id="rId6"/>
              </a:rPr>
              <a:t>http://www.ndltd.org/home</a:t>
            </a:r>
            <a:r>
              <a:rPr lang="el-GR" sz="2400" dirty="0">
                <a:solidFill>
                  <a:schemeClr val="dk1"/>
                </a:solidFill>
              </a:rPr>
              <a:t> </a:t>
            </a:r>
            <a:endParaRPr lang="el-GR" sz="2400" dirty="0" smtClean="0">
              <a:solidFill>
                <a:schemeClr val="dk1"/>
              </a:solidFill>
            </a:endParaRPr>
          </a:p>
          <a:p>
            <a:pPr marL="457200" lvl="0" indent="-317500" algn="l" rtl="0">
              <a:spcBef>
                <a:spcPts val="0"/>
              </a:spcBef>
              <a:spcAft>
                <a:spcPts val="0"/>
              </a:spcAft>
              <a:buSzPct val="100000"/>
              <a:buChar char="●"/>
            </a:pPr>
            <a:endParaRPr lang="el-GR" dirty="0">
              <a:solidFill>
                <a:schemeClr val="dk1"/>
              </a:solidFill>
            </a:endParaRPr>
          </a:p>
          <a:p>
            <a:pPr marL="139700" lvl="0" indent="0" algn="ctr" rtl="0">
              <a:spcBef>
                <a:spcPts val="0"/>
              </a:spcBef>
              <a:spcAft>
                <a:spcPts val="0"/>
              </a:spcAft>
              <a:buSzPct val="100000"/>
              <a:buNone/>
            </a:pPr>
            <a:r>
              <a:rPr lang="el-GR" sz="2800" b="1" dirty="0" smtClean="0">
                <a:solidFill>
                  <a:srgbClr val="FF0000"/>
                </a:solidFill>
              </a:rPr>
              <a:t>ΠΡΟΣΟΧΗ ΠΑΛΑΙΟΤΕΡΕΣ ΕΡΓΑΣΙΕΣ ΑΠΟΤΕΛΟΥΝ ΕΝΑ ΕΝΑΥΣΜΑ, ΤΡΟΦΗ ΠΡΟΣ ΣΚΕΨΗ ΚΑΙ ΑΝΑΣΤΟΧΑΣΜΟ</a:t>
            </a:r>
            <a:endParaRPr lang="el-GR" sz="2800" b="1" dirty="0">
              <a:solidFill>
                <a:srgbClr val="FF0000"/>
              </a:solidFill>
            </a:endParaRPr>
          </a:p>
          <a:p>
            <a:endParaRPr lang="el-GR" dirty="0"/>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81844" y="116632"/>
            <a:ext cx="10157354" cy="1397000"/>
          </a:xfrm>
        </p:spPr>
        <p:txBody>
          <a:bodyPr rtlCol="0"/>
          <a:lstStyle/>
          <a:p>
            <a:pPr rtl="0"/>
            <a:r>
              <a:rPr lang="el" dirty="0"/>
              <a:t>2. Υποβολή του θέματος σε δοκιμασία ελέγχου</a:t>
            </a:r>
            <a:endParaRPr lang="el-GR" dirty="0"/>
          </a:p>
        </p:txBody>
      </p:sp>
      <p:sp>
        <p:nvSpPr>
          <p:cNvPr id="4" name="Σύμβολο κράτησης θέσης περιεχομένου 3"/>
          <p:cNvSpPr>
            <a:spLocks noGrp="1"/>
          </p:cNvSpPr>
          <p:nvPr>
            <p:ph sz="quarter" idx="4"/>
          </p:nvPr>
        </p:nvSpPr>
        <p:spPr>
          <a:xfrm>
            <a:off x="963428" y="1844824"/>
            <a:ext cx="10157354" cy="4248472"/>
          </a:xfrm>
        </p:spPr>
        <p:txBody>
          <a:bodyPr rtlCol="0">
            <a:normAutofit fontScale="92500"/>
          </a:bodyPr>
          <a:lstStyle/>
          <a:p>
            <a:pPr marL="0" lvl="0" indent="0" algn="l" rtl="0">
              <a:spcBef>
                <a:spcPts val="0"/>
              </a:spcBef>
              <a:spcAft>
                <a:spcPts val="0"/>
              </a:spcAft>
              <a:buNone/>
            </a:pPr>
            <a:r>
              <a:rPr lang="el-GR" dirty="0"/>
              <a:t>Αναζητώ με </a:t>
            </a:r>
            <a:r>
              <a:rPr lang="el-GR" b="1" dirty="0"/>
              <a:t>λέξεις-κλειδιά</a:t>
            </a:r>
          </a:p>
          <a:p>
            <a:pPr marL="0" lvl="0" indent="0" algn="l" rtl="0">
              <a:spcBef>
                <a:spcPts val="1200"/>
              </a:spcBef>
              <a:spcAft>
                <a:spcPts val="0"/>
              </a:spcAft>
              <a:buNone/>
            </a:pPr>
            <a:r>
              <a:rPr lang="el-GR" b="1" dirty="0"/>
              <a:t>“ ”</a:t>
            </a:r>
            <a:r>
              <a:rPr lang="el-GR" dirty="0"/>
              <a:t> όταν θέλω να βρω </a:t>
            </a:r>
            <a:r>
              <a:rPr lang="el-GR" dirty="0" smtClean="0"/>
              <a:t>φράση</a:t>
            </a:r>
          </a:p>
          <a:p>
            <a:pPr marL="0" lvl="0" indent="0">
              <a:spcBef>
                <a:spcPts val="1200"/>
              </a:spcBef>
              <a:buNone/>
            </a:pPr>
            <a:r>
              <a:rPr lang="el-GR" dirty="0"/>
              <a:t>Γίνεται αναφορά στις </a:t>
            </a:r>
            <a:r>
              <a:rPr lang="el-GR" i="1" dirty="0"/>
              <a:t>λέξεις κλειδιά </a:t>
            </a:r>
            <a:r>
              <a:rPr lang="el-GR" dirty="0"/>
              <a:t>που έχουν χρησιμοποιηθεί για τον εντοπισμό και την συλλογή των υφιστάμενων μελετών, όπως επίσης ο αλγόριθμος της αναζήτησης των λέξεων κλειδιών στη βάση της λογικής </a:t>
            </a:r>
            <a:r>
              <a:rPr lang="el-GR" dirty="0" err="1"/>
              <a:t>Boolean</a:t>
            </a:r>
            <a:r>
              <a:rPr lang="el-GR" dirty="0"/>
              <a:t> (AND/ OR/ NOT). Η λογική </a:t>
            </a:r>
            <a:r>
              <a:rPr lang="el-GR" dirty="0" err="1"/>
              <a:t>Boolean</a:t>
            </a:r>
            <a:r>
              <a:rPr lang="el-GR" dirty="0"/>
              <a:t> αναφέρεται στην συνδυασμό λέξεων κλειδιών που χρησιμοποιούνται (ή αποκλείονται) από την έρευνα σε βιβλιογραφικές βάσεις δεδομένων. </a:t>
            </a:r>
          </a:p>
          <a:p>
            <a:pPr marL="0" lvl="0" indent="0" algn="l" rtl="0">
              <a:spcBef>
                <a:spcPts val="1200"/>
              </a:spcBef>
              <a:spcAft>
                <a:spcPts val="0"/>
              </a:spcAft>
              <a:buClr>
                <a:schemeClr val="dk1"/>
              </a:buClr>
              <a:buSzPts val="1100"/>
              <a:buFont typeface="Arial"/>
              <a:buNone/>
            </a:pPr>
            <a:r>
              <a:rPr lang="el-GR" b="1" dirty="0">
                <a:solidFill>
                  <a:schemeClr val="dk1"/>
                </a:solidFill>
              </a:rPr>
              <a:t>AND</a:t>
            </a:r>
            <a:r>
              <a:rPr lang="el-GR" dirty="0">
                <a:solidFill>
                  <a:schemeClr val="dk1"/>
                </a:solidFill>
              </a:rPr>
              <a:t>: εμφανίζονται όλοι οι όροι στα αποτελέσματα</a:t>
            </a:r>
          </a:p>
          <a:p>
            <a:pPr marL="0" lvl="0" indent="0" algn="l" rtl="0">
              <a:spcBef>
                <a:spcPts val="1200"/>
              </a:spcBef>
              <a:spcAft>
                <a:spcPts val="0"/>
              </a:spcAft>
              <a:buClr>
                <a:schemeClr val="dk1"/>
              </a:buClr>
              <a:buSzPts val="1100"/>
              <a:buFont typeface="Arial"/>
              <a:buNone/>
            </a:pPr>
            <a:r>
              <a:rPr lang="el-GR" b="1" dirty="0">
                <a:solidFill>
                  <a:schemeClr val="dk1"/>
                </a:solidFill>
              </a:rPr>
              <a:t>OR</a:t>
            </a:r>
            <a:r>
              <a:rPr lang="el-GR" dirty="0">
                <a:solidFill>
                  <a:schemeClr val="dk1"/>
                </a:solidFill>
              </a:rPr>
              <a:t>: τουλάχιστον ένας από τους όρους</a:t>
            </a:r>
          </a:p>
          <a:p>
            <a:pPr marL="0" lvl="0" indent="0" algn="l" rtl="0">
              <a:spcBef>
                <a:spcPts val="1200"/>
              </a:spcBef>
              <a:spcAft>
                <a:spcPts val="0"/>
              </a:spcAft>
              <a:buClr>
                <a:schemeClr val="dk1"/>
              </a:buClr>
              <a:buSzPts val="1100"/>
              <a:buFont typeface="Arial"/>
              <a:buNone/>
            </a:pPr>
            <a:r>
              <a:rPr lang="el-GR" b="1" dirty="0">
                <a:solidFill>
                  <a:schemeClr val="dk1"/>
                </a:solidFill>
              </a:rPr>
              <a:t>NOT</a:t>
            </a:r>
            <a:r>
              <a:rPr lang="el-GR" dirty="0">
                <a:solidFill>
                  <a:schemeClr val="dk1"/>
                </a:solidFill>
              </a:rPr>
              <a:t>: αποκλείεται ο όρος μετά το NOT</a:t>
            </a:r>
          </a:p>
          <a:p>
            <a:pPr marL="0" lvl="0" indent="0" algn="l" rtl="0">
              <a:spcBef>
                <a:spcPts val="1200"/>
              </a:spcBef>
              <a:spcAft>
                <a:spcPts val="1200"/>
              </a:spcAft>
              <a:buNone/>
            </a:pPr>
            <a:r>
              <a:rPr lang="el-GR" dirty="0"/>
              <a:t>Ελέγχω τι βρίσκω, κρίνω και επανεξετάζω το θέμα μου.</a:t>
            </a:r>
          </a:p>
          <a:p>
            <a:pPr rtl="0"/>
            <a:endParaRPr lang="el-GR" dirty="0"/>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ΣΗΜΑΝΤΙΚΟ</a:t>
            </a:r>
            <a:endParaRPr lang="el-GR" dirty="0"/>
          </a:p>
        </p:txBody>
      </p:sp>
      <p:sp>
        <p:nvSpPr>
          <p:cNvPr id="3" name="Θέση περιεχομένου 2"/>
          <p:cNvSpPr>
            <a:spLocks noGrp="1"/>
          </p:cNvSpPr>
          <p:nvPr>
            <p:ph idx="1"/>
          </p:nvPr>
        </p:nvSpPr>
        <p:spPr/>
        <p:txBody>
          <a:bodyPr/>
          <a:lstStyle/>
          <a:p>
            <a:r>
              <a:rPr lang="el-GR" dirty="0"/>
              <a:t>Ν</a:t>
            </a:r>
            <a:r>
              <a:rPr lang="el-GR" dirty="0" smtClean="0"/>
              <a:t>α </a:t>
            </a:r>
            <a:r>
              <a:rPr lang="el-GR" dirty="0"/>
              <a:t>διασαφηνίζεται η </a:t>
            </a:r>
            <a:r>
              <a:rPr lang="el-GR" i="1" dirty="0"/>
              <a:t>προοπτική/οπτική γωνία </a:t>
            </a:r>
            <a:r>
              <a:rPr lang="el-GR" dirty="0"/>
              <a:t>της έρευνας, </a:t>
            </a:r>
            <a:r>
              <a:rPr lang="el-GR" i="1" dirty="0"/>
              <a:t>τα κριτήρια που χρησιμοποιούνται για την επιλογή των πηγών</a:t>
            </a:r>
            <a:r>
              <a:rPr lang="el-GR" dirty="0"/>
              <a:t>, όπως επίσης τον ενδεχόμενο αποκλεισμό κάποιων από αυτές. Με σαφήνεια θα πρέπει να παρουσιάζεται η μέθοδος ανάλυσης των πηγών, οι κατηγορίες/υποκατηγορίες στη βάση των οποίων αυτή πραγματοποιείται. </a:t>
            </a:r>
          </a:p>
          <a:p>
            <a:r>
              <a:rPr lang="el-GR" dirty="0"/>
              <a:t>Περιγράφονται οι μέθοδοι που χρησιμοποιούνται για την αποτίμηση του κινδύνου μεροληψίας των ερευνών, όπως επίσης ο τρόπος που χρησιμοποιήθηκαν οι πληροφορίες για την σύνθεση των δεδομένων. </a:t>
            </a:r>
          </a:p>
        </p:txBody>
      </p:sp>
    </p:spTree>
    <p:extLst>
      <p:ext uri="{BB962C8B-B14F-4D97-AF65-F5344CB8AC3E}">
        <p14:creationId xmlns:p14="http://schemas.microsoft.com/office/powerpoint/2010/main" val="376466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7309" y="76200"/>
            <a:ext cx="10157354" cy="1397000"/>
          </a:xfrm>
        </p:spPr>
        <p:txBody>
          <a:bodyPr vert="horz" lIns="121899" tIns="60949" rIns="121899" bIns="60949" rtlCol="0" anchor="b">
            <a:normAutofit/>
          </a:bodyPr>
          <a:lstStyle/>
          <a:p>
            <a:r>
              <a:rPr lang="el-GR" dirty="0"/>
              <a:t>3. Αναζήτηση της βιβλιογραφίας</a:t>
            </a:r>
          </a:p>
        </p:txBody>
      </p:sp>
      <p:sp>
        <p:nvSpPr>
          <p:cNvPr id="4" name="TextBox 3">
            <a:extLst>
              <a:ext uri="{FF2B5EF4-FFF2-40B4-BE49-F238E27FC236}">
                <a16:creationId xmlns:a16="http://schemas.microsoft.com/office/drawing/2014/main" id="{B18FAB4B-39AA-F392-A82D-2EB504810FD7}"/>
              </a:ext>
            </a:extLst>
          </p:cNvPr>
          <p:cNvSpPr txBox="1"/>
          <p:nvPr/>
        </p:nvSpPr>
        <p:spPr>
          <a:xfrm>
            <a:off x="909836" y="1700808"/>
            <a:ext cx="9784537" cy="4470400"/>
          </a:xfrm>
          <a:prstGeom prst="rect">
            <a:avLst/>
          </a:prstGeom>
        </p:spPr>
        <p:txBody>
          <a:bodyPr vert="horz" lIns="121899" tIns="60949" rIns="121899" bIns="60949" rtlCol="0">
            <a:normAutofit/>
          </a:bodyPr>
          <a:lstStyle/>
          <a:p>
            <a:pPr marL="457200" lvl="0" indent="-304747">
              <a:lnSpc>
                <a:spcPct val="95000"/>
              </a:lnSpc>
              <a:spcBef>
                <a:spcPts val="0"/>
              </a:spcBef>
              <a:spcAft>
                <a:spcPts val="0"/>
              </a:spcAft>
              <a:buSzPct val="100000"/>
              <a:buChar char="●"/>
            </a:pPr>
            <a:r>
              <a:rPr lang="el-GR" sz="2200" dirty="0"/>
              <a:t>Βιβλιοθήκη  Πανεπιστημίου (</a:t>
            </a:r>
            <a:r>
              <a:rPr lang="el-GR" sz="2200" u="sng" dirty="0">
                <a:hlinkClick r:id="rId3"/>
              </a:rPr>
              <a:t>https://www.lib.uom.gr</a:t>
            </a:r>
            <a:r>
              <a:rPr lang="el-GR" sz="2200" dirty="0"/>
              <a:t>  για </a:t>
            </a:r>
            <a:r>
              <a:rPr lang="el-GR" sz="2200" dirty="0" err="1"/>
              <a:t>online</a:t>
            </a:r>
            <a:r>
              <a:rPr lang="el-GR" sz="2200" dirty="0"/>
              <a:t> αναζήτηση από το σπίτι σας, πρέπει να συνδεθείτε με </a:t>
            </a:r>
            <a:r>
              <a:rPr lang="el-GR" sz="2200" dirty="0" err="1"/>
              <a:t>vpn</a:t>
            </a:r>
            <a:r>
              <a:rPr lang="el-GR" sz="2200" dirty="0"/>
              <a:t>)</a:t>
            </a:r>
          </a:p>
          <a:p>
            <a:pPr marL="457200" lvl="0" indent="-304747">
              <a:lnSpc>
                <a:spcPct val="95000"/>
              </a:lnSpc>
              <a:spcBef>
                <a:spcPts val="0"/>
              </a:spcBef>
              <a:spcAft>
                <a:spcPts val="0"/>
              </a:spcAft>
              <a:buSzPct val="100000"/>
              <a:buChar char="●"/>
            </a:pPr>
            <a:r>
              <a:rPr lang="el-GR" sz="2200" dirty="0"/>
              <a:t>Σύνδεσμος των Ελληνικών Ακαδημαϊκών Βιβλιοθηκών </a:t>
            </a:r>
            <a:r>
              <a:rPr lang="el-GR" sz="2200" dirty="0">
                <a:hlinkClick r:id="rId4"/>
              </a:rPr>
              <a:t>http://www.heal-link.gr/</a:t>
            </a:r>
            <a:r>
              <a:rPr lang="el-GR" sz="2200" dirty="0"/>
              <a:t> </a:t>
            </a:r>
          </a:p>
          <a:p>
            <a:pPr marL="457200" lvl="0" indent="-304747">
              <a:lnSpc>
                <a:spcPct val="95000"/>
              </a:lnSpc>
              <a:spcBef>
                <a:spcPts val="0"/>
              </a:spcBef>
              <a:spcAft>
                <a:spcPts val="0"/>
              </a:spcAft>
              <a:buSzPct val="100000"/>
              <a:buChar char="●"/>
            </a:pPr>
            <a:r>
              <a:rPr lang="el-GR" sz="2200" dirty="0"/>
              <a:t>Μηχανές αναζήτησης (</a:t>
            </a:r>
            <a:r>
              <a:rPr lang="el-GR" sz="2200" dirty="0" err="1"/>
              <a:t>Google</a:t>
            </a:r>
            <a:r>
              <a:rPr lang="el-GR" sz="2200" dirty="0"/>
              <a:t> </a:t>
            </a:r>
            <a:r>
              <a:rPr lang="el-GR" sz="2200" dirty="0" err="1"/>
              <a:t>Scholar</a:t>
            </a:r>
            <a:r>
              <a:rPr lang="el-GR" sz="2200" dirty="0"/>
              <a:t>)</a:t>
            </a:r>
          </a:p>
          <a:p>
            <a:pPr marL="457200" lvl="0" indent="-304747">
              <a:lnSpc>
                <a:spcPct val="95000"/>
              </a:lnSpc>
              <a:spcBef>
                <a:spcPts val="0"/>
              </a:spcBef>
              <a:spcAft>
                <a:spcPts val="0"/>
              </a:spcAft>
              <a:buSzPct val="100000"/>
              <a:buChar char="●"/>
            </a:pPr>
            <a:r>
              <a:rPr lang="el-GR" sz="2200" dirty="0"/>
              <a:t>Ιστοσελίδες ερευνητικών κέντρων ή οργανισμών (</a:t>
            </a:r>
            <a:r>
              <a:rPr lang="el-GR" sz="2200" dirty="0" err="1"/>
              <a:t>π.χ.ΕΛΣΤΑΤ</a:t>
            </a:r>
            <a:r>
              <a:rPr lang="el-GR" sz="2200" dirty="0"/>
              <a:t>)</a:t>
            </a:r>
          </a:p>
          <a:p>
            <a:pPr marL="0" lvl="0" indent="-304747">
              <a:lnSpc>
                <a:spcPct val="95000"/>
              </a:lnSpc>
              <a:spcBef>
                <a:spcPts val="1200"/>
              </a:spcBef>
              <a:spcAft>
                <a:spcPts val="1200"/>
              </a:spcAft>
              <a:buSzPct val="100000"/>
              <a:buNone/>
            </a:pPr>
            <a:endParaRPr lang="el-GR" sz="2200" dirty="0"/>
          </a:p>
        </p:txBody>
      </p:sp>
      <p:pic>
        <p:nvPicPr>
          <p:cNvPr id="5" name="Εικόνα 4">
            <a:extLst>
              <a:ext uri="{FF2B5EF4-FFF2-40B4-BE49-F238E27FC236}">
                <a16:creationId xmlns:a16="http://schemas.microsoft.com/office/drawing/2014/main" id="{84A5E5FD-AE3D-D0E7-2473-878661A361C4}"/>
              </a:ext>
            </a:extLst>
          </p:cNvPr>
          <p:cNvPicPr>
            <a:picLocks noChangeAspect="1"/>
          </p:cNvPicPr>
          <p:nvPr/>
        </p:nvPicPr>
        <p:blipFill>
          <a:blip r:embed="rId5"/>
          <a:stretch>
            <a:fillRect/>
          </a:stretch>
        </p:blipFill>
        <p:spPr>
          <a:xfrm>
            <a:off x="3071482" y="3936008"/>
            <a:ext cx="5668717" cy="2664296"/>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5" y="116632"/>
            <a:ext cx="9269787" cy="936104"/>
          </a:xfrm>
        </p:spPr>
        <p:txBody>
          <a:bodyPr rtlCol="0">
            <a:normAutofit/>
          </a:bodyPr>
          <a:lstStyle/>
          <a:p>
            <a:pPr rtl="0"/>
            <a:r>
              <a:rPr lang="el" sz="4400" dirty="0"/>
              <a:t>3. Αναζήτηση της</a:t>
            </a:r>
            <a:r>
              <a:rPr lang="en-US" sz="4400" dirty="0"/>
              <a:t> </a:t>
            </a:r>
            <a:r>
              <a:rPr lang="el" sz="4400" dirty="0"/>
              <a:t>βιβλιογραφίας</a:t>
            </a:r>
            <a:endParaRPr lang="el-GR" sz="4400" dirty="0"/>
          </a:p>
        </p:txBody>
      </p:sp>
      <p:sp>
        <p:nvSpPr>
          <p:cNvPr id="3" name="Σύμβολο κράτησης θέσης κειμένου 2"/>
          <p:cNvSpPr>
            <a:spLocks noGrp="1"/>
          </p:cNvSpPr>
          <p:nvPr>
            <p:ph type="body" idx="1"/>
          </p:nvPr>
        </p:nvSpPr>
        <p:spPr>
          <a:xfrm>
            <a:off x="117748" y="1196752"/>
            <a:ext cx="9577064" cy="5400600"/>
          </a:xfrm>
        </p:spPr>
        <p:txBody>
          <a:bodyPr rtlCol="0">
            <a:normAutofit fontScale="92500"/>
          </a:bodyPr>
          <a:lstStyle/>
          <a:p>
            <a:pPr marL="0" lvl="0" indent="0" algn="l" rtl="0">
              <a:spcBef>
                <a:spcPts val="0"/>
              </a:spcBef>
              <a:spcAft>
                <a:spcPts val="0"/>
              </a:spcAft>
              <a:buNone/>
            </a:pPr>
            <a:r>
              <a:rPr lang="el-GR" b="1" dirty="0" smtClean="0"/>
              <a:t>Πηγές πληροφοριών: </a:t>
            </a:r>
            <a:r>
              <a:rPr lang="en-US" sz="2800" b="1" dirty="0" err="1" smtClean="0"/>
              <a:t>Βάσεις</a:t>
            </a:r>
            <a:r>
              <a:rPr lang="en-US" sz="2800" b="1" dirty="0" smtClean="0"/>
              <a:t> </a:t>
            </a:r>
            <a:r>
              <a:rPr lang="en-US" sz="2800" b="1" dirty="0" err="1"/>
              <a:t>δεδομένων</a:t>
            </a:r>
            <a:r>
              <a:rPr lang="en-US" sz="2800" b="1" dirty="0"/>
              <a:t> </a:t>
            </a:r>
          </a:p>
          <a:p>
            <a:pPr marL="457200" lvl="0" indent="-330200" algn="l" rtl="0">
              <a:spcBef>
                <a:spcPts val="1200"/>
              </a:spcBef>
              <a:spcAft>
                <a:spcPts val="0"/>
              </a:spcAft>
              <a:buSzPts val="1600"/>
              <a:buChar char="●"/>
            </a:pPr>
            <a:r>
              <a:rPr lang="en-US" u="sng" dirty="0">
                <a:solidFill>
                  <a:schemeClr val="hlink"/>
                </a:solidFill>
                <a:hlinkClick r:id="rId3"/>
              </a:rPr>
              <a:t>SCOPUS (</a:t>
            </a:r>
            <a:r>
              <a:rPr lang="en-US" sz="2800" u="sng" dirty="0">
                <a:solidFill>
                  <a:schemeClr val="hlink"/>
                </a:solidFill>
                <a:hlinkClick r:id="rId3"/>
              </a:rPr>
              <a:t>https://www.scopus.com/</a:t>
            </a:r>
            <a:r>
              <a:rPr lang="en-US" sz="2800" u="sng" dirty="0">
                <a:solidFill>
                  <a:schemeClr val="hlink"/>
                </a:solidFill>
              </a:rPr>
              <a:t>)</a:t>
            </a:r>
            <a:endParaRPr lang="en-US" sz="2800" dirty="0"/>
          </a:p>
          <a:p>
            <a:pPr marL="457200" lvl="0" indent="-330200" algn="l" rtl="0">
              <a:spcBef>
                <a:spcPts val="0"/>
              </a:spcBef>
              <a:spcAft>
                <a:spcPts val="0"/>
              </a:spcAft>
              <a:buSzPts val="1600"/>
              <a:buChar char="●"/>
            </a:pPr>
            <a:r>
              <a:rPr lang="en-US" sz="2800" dirty="0">
                <a:solidFill>
                  <a:schemeClr val="dk1"/>
                </a:solidFill>
              </a:rPr>
              <a:t>Directory of Open Access Journals (</a:t>
            </a:r>
            <a:r>
              <a:rPr lang="en-US" sz="2800" u="sng" dirty="0">
                <a:solidFill>
                  <a:schemeClr val="hlink"/>
                </a:solidFill>
                <a:hlinkClick r:id="rId4"/>
              </a:rPr>
              <a:t>www.doaj.org</a:t>
            </a:r>
            <a:r>
              <a:rPr lang="en-US" sz="2800" dirty="0">
                <a:solidFill>
                  <a:srgbClr val="000080"/>
                </a:solidFill>
              </a:rPr>
              <a:t> </a:t>
            </a:r>
            <a:r>
              <a:rPr lang="en-US" sz="2800" dirty="0">
                <a:solidFill>
                  <a:schemeClr val="dk1"/>
                </a:solidFill>
              </a:rPr>
              <a:t>) </a:t>
            </a:r>
          </a:p>
          <a:p>
            <a:pPr marL="457200" lvl="0" indent="-330200" algn="l" rtl="0">
              <a:spcBef>
                <a:spcPts val="0"/>
              </a:spcBef>
              <a:spcAft>
                <a:spcPts val="0"/>
              </a:spcAft>
              <a:buSzPts val="1600"/>
              <a:buChar char="●"/>
            </a:pPr>
            <a:r>
              <a:rPr lang="en-US" sz="2800" dirty="0">
                <a:solidFill>
                  <a:schemeClr val="dk1"/>
                </a:solidFill>
              </a:rPr>
              <a:t>Social Science Research Network (</a:t>
            </a:r>
            <a:r>
              <a:rPr lang="en-US" sz="2800" u="sng" dirty="0">
                <a:solidFill>
                  <a:schemeClr val="hlink"/>
                </a:solidFill>
                <a:hlinkClick r:id="rId5"/>
              </a:rPr>
              <a:t>www.ssrn.com</a:t>
            </a:r>
            <a:r>
              <a:rPr lang="en-US" sz="2800" dirty="0">
                <a:solidFill>
                  <a:schemeClr val="dk1"/>
                </a:solidFill>
              </a:rPr>
              <a:t>)</a:t>
            </a:r>
          </a:p>
          <a:p>
            <a:pPr marL="457200" lvl="0" indent="-330200" algn="l" rtl="0">
              <a:spcBef>
                <a:spcPts val="0"/>
              </a:spcBef>
              <a:spcAft>
                <a:spcPts val="0"/>
              </a:spcAft>
              <a:buSzPts val="1600"/>
              <a:buChar char="●"/>
            </a:pPr>
            <a:r>
              <a:rPr lang="en-US" sz="2800" u="sng" dirty="0">
                <a:solidFill>
                  <a:schemeClr val="accent5"/>
                </a:solidFill>
                <a:hlinkClick r:id="rId6">
                  <a:extLst>
                    <a:ext uri="{A12FA001-AC4F-418D-AE19-62706E023703}">
                      <ahyp:hlinkClr xmlns:ahyp="http://schemas.microsoft.com/office/drawing/2018/hyperlinkcolor" xmlns="" val="tx"/>
                    </a:ext>
                  </a:extLst>
                </a:hlinkClick>
              </a:rPr>
              <a:t>ERIC (https://eric.ed.gov/</a:t>
            </a:r>
            <a:r>
              <a:rPr lang="en-US" sz="2800" u="sng" dirty="0">
                <a:solidFill>
                  <a:schemeClr val="accent5"/>
                </a:solidFill>
              </a:rPr>
              <a:t>)</a:t>
            </a:r>
            <a:endParaRPr lang="en-US" sz="2800" dirty="0">
              <a:solidFill>
                <a:srgbClr val="292929"/>
              </a:solidFill>
              <a:highlight>
                <a:srgbClr val="FFFFFF"/>
              </a:highlight>
            </a:endParaRPr>
          </a:p>
          <a:p>
            <a:pPr marL="457200" lvl="0" indent="-330200" algn="l" rtl="0">
              <a:spcBef>
                <a:spcPts val="0"/>
              </a:spcBef>
              <a:spcAft>
                <a:spcPts val="0"/>
              </a:spcAft>
              <a:buSzPts val="1600"/>
              <a:buChar char="●"/>
            </a:pPr>
            <a:r>
              <a:rPr lang="en-US" sz="2800" dirty="0">
                <a:solidFill>
                  <a:srgbClr val="292929"/>
                </a:solidFill>
              </a:rPr>
              <a:t>Citation based Literature mapping service: </a:t>
            </a:r>
            <a:r>
              <a:rPr lang="en-US" sz="2800" u="sng" dirty="0">
                <a:solidFill>
                  <a:schemeClr val="hlink"/>
                </a:solidFill>
                <a:hlinkClick r:id="rId7"/>
              </a:rPr>
              <a:t>https://www.researchrabbit.ai</a:t>
            </a:r>
            <a:r>
              <a:rPr lang="en-US" sz="2800" u="sng" dirty="0" smtClean="0">
                <a:solidFill>
                  <a:schemeClr val="hlink"/>
                </a:solidFill>
                <a:hlinkClick r:id="rId7"/>
              </a:rPr>
              <a:t>/</a:t>
            </a:r>
            <a:endParaRPr lang="el-GR" sz="2800" u="sng" dirty="0" smtClean="0">
              <a:solidFill>
                <a:schemeClr val="hlink"/>
              </a:solidFill>
            </a:endParaRPr>
          </a:p>
          <a:p>
            <a:pPr marL="457200" lvl="0" indent="-330200" algn="l" rtl="0">
              <a:spcBef>
                <a:spcPts val="0"/>
              </a:spcBef>
              <a:spcAft>
                <a:spcPts val="0"/>
              </a:spcAft>
              <a:buSzPts val="1600"/>
              <a:buChar char="●"/>
            </a:pPr>
            <a:r>
              <a:rPr lang="en-US" u="sng" dirty="0" err="1" smtClean="0">
                <a:solidFill>
                  <a:schemeClr val="hlink"/>
                </a:solidFill>
              </a:rPr>
              <a:t>PudMed</a:t>
            </a:r>
            <a:r>
              <a:rPr lang="en-US" u="sng" dirty="0" smtClean="0">
                <a:solidFill>
                  <a:schemeClr val="hlink"/>
                </a:solidFill>
              </a:rPr>
              <a:t>, </a:t>
            </a:r>
            <a:r>
              <a:rPr lang="en-US" u="sng" dirty="0" err="1" smtClean="0">
                <a:solidFill>
                  <a:schemeClr val="hlink"/>
                </a:solidFill>
              </a:rPr>
              <a:t>PsycINFO</a:t>
            </a:r>
            <a:r>
              <a:rPr lang="en-US" u="sng" dirty="0" smtClean="0">
                <a:solidFill>
                  <a:schemeClr val="hlink"/>
                </a:solidFill>
              </a:rPr>
              <a:t> </a:t>
            </a:r>
            <a:r>
              <a:rPr lang="el-GR" u="sng" dirty="0" smtClean="0">
                <a:solidFill>
                  <a:schemeClr val="hlink"/>
                </a:solidFill>
              </a:rPr>
              <a:t>κ.λπ.</a:t>
            </a:r>
          </a:p>
          <a:p>
            <a:pPr marL="457200" lvl="0" indent="-330200" algn="l" rtl="0">
              <a:spcBef>
                <a:spcPts val="0"/>
              </a:spcBef>
              <a:spcAft>
                <a:spcPts val="0"/>
              </a:spcAft>
              <a:buSzPts val="1600"/>
              <a:buChar char="●"/>
            </a:pPr>
            <a:endParaRPr lang="el-GR" sz="2800" u="sng" dirty="0">
              <a:solidFill>
                <a:schemeClr val="hlink"/>
              </a:solidFill>
            </a:endParaRPr>
          </a:p>
          <a:p>
            <a:r>
              <a:rPr lang="el-GR" u="sng" dirty="0" smtClean="0">
                <a:solidFill>
                  <a:schemeClr val="hlink"/>
                </a:solidFill>
              </a:rPr>
              <a:t>ΣΗΜΕΙΩΣΗ: </a:t>
            </a:r>
            <a:r>
              <a:rPr lang="el-GR" dirty="0"/>
              <a:t>μέσω του «Συνδέσμου Ελληνικών Ακαδημαϊκών </a:t>
            </a:r>
          </a:p>
          <a:p>
            <a:r>
              <a:rPr lang="el-GR" dirty="0"/>
              <a:t>Βιβλιοθηκών» ( https://www.heal-link.gr) παρέχεται στα μέλη της ακαδημαϊκής κοινότητας του ΠΚ η δυνατότητα πρόσβασης σε εκδότες και βάσεις δεδομένων. </a:t>
            </a:r>
            <a:endParaRPr lang="en-US" sz="2800" dirty="0">
              <a:solidFill>
                <a:schemeClr val="dk1"/>
              </a:solidFill>
            </a:endParaRPr>
          </a:p>
          <a:p>
            <a:pPr rtl="0"/>
            <a:endParaRPr lang="el-GR" sz="4200"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BBBD66-6575-61E6-DD33-C409EBB99C27}"/>
              </a:ext>
            </a:extLst>
          </p:cNvPr>
          <p:cNvSpPr txBox="1"/>
          <p:nvPr/>
        </p:nvSpPr>
        <p:spPr>
          <a:xfrm>
            <a:off x="981844" y="620688"/>
            <a:ext cx="6096000" cy="769441"/>
          </a:xfrm>
          <a:prstGeom prst="rect">
            <a:avLst/>
          </a:prstGeom>
          <a:noFill/>
        </p:spPr>
        <p:txBody>
          <a:bodyPr wrap="square">
            <a:spAutoFit/>
          </a:bodyPr>
          <a:lstStyle/>
          <a:p>
            <a:r>
              <a:rPr lang="el" sz="4400" dirty="0"/>
              <a:t>4. Αξιολόγηση πηγών</a:t>
            </a:r>
            <a:endParaRPr lang="el-GR" sz="4400" dirty="0"/>
          </a:p>
        </p:txBody>
      </p:sp>
      <p:sp>
        <p:nvSpPr>
          <p:cNvPr id="5" name="TextBox 4">
            <a:extLst>
              <a:ext uri="{FF2B5EF4-FFF2-40B4-BE49-F238E27FC236}">
                <a16:creationId xmlns:a16="http://schemas.microsoft.com/office/drawing/2014/main" id="{7B811DB0-5A82-BFB5-419D-7C7ECFD02570}"/>
              </a:ext>
            </a:extLst>
          </p:cNvPr>
          <p:cNvSpPr txBox="1"/>
          <p:nvPr/>
        </p:nvSpPr>
        <p:spPr>
          <a:xfrm>
            <a:off x="837828" y="1700808"/>
            <a:ext cx="9865096" cy="4370427"/>
          </a:xfrm>
          <a:prstGeom prst="rect">
            <a:avLst/>
          </a:prstGeom>
          <a:noFill/>
        </p:spPr>
        <p:txBody>
          <a:bodyPr wrap="square">
            <a:spAutoFit/>
          </a:bodyPr>
          <a:lstStyle/>
          <a:p>
            <a:pPr marL="0" lvl="0" indent="0" algn="l" rtl="0">
              <a:spcBef>
                <a:spcPts val="0"/>
              </a:spcBef>
              <a:spcAft>
                <a:spcPts val="0"/>
              </a:spcAft>
              <a:buNone/>
            </a:pPr>
            <a:r>
              <a:rPr lang="el-GR" sz="3200" dirty="0">
                <a:solidFill>
                  <a:schemeClr val="dk1"/>
                </a:solidFill>
              </a:rPr>
              <a:t>Κριτήρια καλής αναζήτησης</a:t>
            </a:r>
          </a:p>
          <a:p>
            <a:pPr marL="457200" lvl="0" indent="-342900" algn="l" rtl="0">
              <a:spcBef>
                <a:spcPts val="1200"/>
              </a:spcBef>
              <a:spcAft>
                <a:spcPts val="0"/>
              </a:spcAft>
              <a:buSzPts val="1800"/>
              <a:buChar char="➔"/>
            </a:pPr>
            <a:r>
              <a:rPr lang="el-GR" dirty="0"/>
              <a:t>Αξιόπιστος Συγγραφέας</a:t>
            </a:r>
          </a:p>
          <a:p>
            <a:pPr marL="457200" lvl="0" indent="-342900" algn="l" rtl="0">
              <a:spcBef>
                <a:spcPts val="0"/>
              </a:spcBef>
              <a:spcAft>
                <a:spcPts val="0"/>
              </a:spcAft>
              <a:buSzPts val="1800"/>
              <a:buChar char="➔"/>
            </a:pPr>
            <a:r>
              <a:rPr lang="el-GR" dirty="0"/>
              <a:t>Αξιοπιστία-εγκυρότητα επιστημονικών άρθρων (</a:t>
            </a:r>
            <a:r>
              <a:rPr lang="el-GR" dirty="0" err="1"/>
              <a:t>Impact</a:t>
            </a:r>
            <a:r>
              <a:rPr lang="el-GR" dirty="0"/>
              <a:t> </a:t>
            </a:r>
            <a:r>
              <a:rPr lang="el-GR" dirty="0" err="1"/>
              <a:t>factor</a:t>
            </a:r>
            <a:r>
              <a:rPr lang="el-GR" dirty="0"/>
              <a:t>)</a:t>
            </a:r>
          </a:p>
          <a:p>
            <a:pPr marL="457200" lvl="0" indent="-342900" algn="l" rtl="0">
              <a:spcBef>
                <a:spcPts val="0"/>
              </a:spcBef>
              <a:spcAft>
                <a:spcPts val="0"/>
              </a:spcAft>
              <a:buSzPts val="1800"/>
              <a:buChar char="➔"/>
            </a:pPr>
            <a:r>
              <a:rPr lang="el-GR" dirty="0"/>
              <a:t>Να είναι πρόσφατες (ορίζουμε το χρονολογικό εύρος ως ένα από τα κριτήρια π.χ. τελευταία 20ετία)</a:t>
            </a:r>
          </a:p>
          <a:p>
            <a:pPr marL="457200" lvl="0" indent="-342900" algn="l" rtl="0">
              <a:spcBef>
                <a:spcPts val="0"/>
              </a:spcBef>
              <a:spcAft>
                <a:spcPts val="0"/>
              </a:spcAft>
              <a:buSzPts val="1800"/>
              <a:buChar char="➔"/>
            </a:pPr>
            <a:r>
              <a:rPr lang="el-GR" dirty="0"/>
              <a:t>Να σχετίζονται με τον ερευνητικό σκοπό και στόχο (στόχους)</a:t>
            </a:r>
          </a:p>
          <a:p>
            <a:pPr marL="457200" lvl="0" indent="-342900" algn="l" rtl="0">
              <a:spcBef>
                <a:spcPts val="0"/>
              </a:spcBef>
              <a:spcAft>
                <a:spcPts val="0"/>
              </a:spcAft>
              <a:buSzPts val="1800"/>
              <a:buChar char="➔"/>
            </a:pPr>
            <a:r>
              <a:rPr lang="el-GR" dirty="0"/>
              <a:t>Να είναι ποιοτική (αποφυγή ηλεκτρονικών πηγών, πτυχιακών / σχολικών εργασιών, παλιών βιβλίων ή άλλων ανασκοπήσεων)</a:t>
            </a:r>
          </a:p>
          <a:p>
            <a:pPr marL="457200" lvl="0" indent="0" algn="l" rtl="0">
              <a:spcBef>
                <a:spcPts val="1200"/>
              </a:spcBef>
              <a:spcAft>
                <a:spcPts val="0"/>
              </a:spcAft>
              <a:buNone/>
            </a:pPr>
            <a:endParaRPr lang="el-GR" dirty="0"/>
          </a:p>
          <a:p>
            <a:pPr marL="0" lvl="0" indent="0" algn="l" rtl="0">
              <a:spcBef>
                <a:spcPts val="1200"/>
              </a:spcBef>
              <a:spcAft>
                <a:spcPts val="1200"/>
              </a:spcAft>
              <a:buNone/>
            </a:pPr>
            <a:endParaRPr lang="el-GR" dirty="0"/>
          </a:p>
        </p:txBody>
      </p:sp>
    </p:spTree>
    <p:extLst>
      <p:ext uri="{BB962C8B-B14F-4D97-AF65-F5344CB8AC3E}">
        <p14:creationId xmlns:p14="http://schemas.microsoft.com/office/powerpoint/2010/main" val="38002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7308" y="76200"/>
            <a:ext cx="10737743" cy="1192560"/>
          </a:xfrm>
        </p:spPr>
        <p:txBody>
          <a:bodyPr>
            <a:normAutofit fontScale="90000"/>
          </a:bodyPr>
          <a:lstStyle/>
          <a:p>
            <a:r>
              <a:rPr lang="el-GR" dirty="0" smtClean="0"/>
              <a:t>ΒΙΒΛΙΟΓΡΑΦΙΚΗ ΑΝΑΣΚΟΠΗΣΗ</a:t>
            </a:r>
            <a:br>
              <a:rPr lang="el-GR" dirty="0" smtClean="0"/>
            </a:br>
            <a:r>
              <a:rPr lang="en-US" dirty="0" smtClean="0"/>
              <a:t>LITERATURE REVIEW</a:t>
            </a:r>
            <a:endParaRPr lang="el-GR" dirty="0"/>
          </a:p>
        </p:txBody>
      </p:sp>
      <p:sp>
        <p:nvSpPr>
          <p:cNvPr id="3" name="Θέση περιεχομένου 2"/>
          <p:cNvSpPr>
            <a:spLocks noGrp="1"/>
          </p:cNvSpPr>
          <p:nvPr>
            <p:ph idx="1"/>
          </p:nvPr>
        </p:nvSpPr>
        <p:spPr>
          <a:xfrm>
            <a:off x="693812" y="1268760"/>
            <a:ext cx="11089232" cy="5472608"/>
          </a:xfrm>
        </p:spPr>
        <p:txBody>
          <a:bodyPr>
            <a:normAutofit fontScale="55000" lnSpcReduction="20000"/>
          </a:bodyPr>
          <a:lstStyle/>
          <a:p>
            <a:r>
              <a:rPr lang="el-GR" sz="3300" dirty="0"/>
              <a:t>Βιβλιογραφική ανασκόπηση: είναι ένα προϊόν και μια διαδικασία</a:t>
            </a:r>
            <a:r>
              <a:rPr lang="el-GR" sz="3300" dirty="0" smtClean="0"/>
              <a:t>.</a:t>
            </a:r>
          </a:p>
          <a:p>
            <a:r>
              <a:rPr lang="el-GR" sz="3300" dirty="0" smtClean="0"/>
              <a:t>Ως </a:t>
            </a:r>
            <a:r>
              <a:rPr lang="el-GR" sz="3300" b="1" dirty="0"/>
              <a:t>προϊόν</a:t>
            </a:r>
            <a:r>
              <a:rPr lang="el-GR" sz="3300" dirty="0"/>
              <a:t>, είναι μια προσεκτικά γραμμένη εξέταση, ερμηνεία, αξιολόγηση και σύνθεση της δημοσιευμένης βιβλιογραφίας που σχετίζεται με το θέμα </a:t>
            </a:r>
            <a:r>
              <a:rPr lang="el-GR" sz="3300" dirty="0" smtClean="0"/>
              <a:t>σας. Επικεντρώνεται </a:t>
            </a:r>
            <a:r>
              <a:rPr lang="el-GR" sz="3300" dirty="0"/>
              <a:t>στο τι είναι γνωστό για το θέμα σας και ποιες μεθοδολογίες, μοντέλα, θεωρίες και έννοιες έχουν εφαρμοστεί σε αυτό από άλλους</a:t>
            </a:r>
            <a:r>
              <a:rPr lang="el-GR" sz="3300" dirty="0" smtClean="0"/>
              <a:t>.</a:t>
            </a:r>
          </a:p>
          <a:p>
            <a:r>
              <a:rPr lang="el-GR" sz="3300" dirty="0" smtClean="0"/>
              <a:t>Η </a:t>
            </a:r>
            <a:r>
              <a:rPr lang="el-GR" sz="3300" b="1" dirty="0"/>
              <a:t>διαδικασία</a:t>
            </a:r>
            <a:r>
              <a:rPr lang="el-GR" sz="3300" dirty="0"/>
              <a:t> είναι αυτό που περιλαμβάνεται στη διεξαγωγή μιας ανασκόπησης της βιβλιογραφίας</a:t>
            </a:r>
            <a:r>
              <a:rPr lang="el-GR" sz="3300" dirty="0" smtClean="0"/>
              <a:t>. </a:t>
            </a:r>
          </a:p>
          <a:p>
            <a:pPr marL="457200" indent="-457200">
              <a:buAutoNum type="arabicParenR"/>
            </a:pPr>
            <a:r>
              <a:rPr lang="el-GR" sz="3300" dirty="0" smtClean="0"/>
              <a:t>Είναι συνεχής. </a:t>
            </a:r>
          </a:p>
          <a:p>
            <a:pPr marL="457200" indent="-457200">
              <a:buAutoNum type="arabicParenR"/>
            </a:pPr>
            <a:r>
              <a:rPr lang="el-GR" sz="3300" dirty="0" smtClean="0"/>
              <a:t>Είναι </a:t>
            </a:r>
            <a:r>
              <a:rPr lang="el-GR" sz="3300" dirty="0"/>
              <a:t>επαναληπτική (</a:t>
            </a:r>
            <a:r>
              <a:rPr lang="el-GR" sz="3300" dirty="0" smtClean="0"/>
              <a:t>επαναλαμβανόμενη). </a:t>
            </a:r>
            <a:endParaRPr lang="el-GR" sz="3300" dirty="0"/>
          </a:p>
          <a:p>
            <a:pPr marL="457200" indent="-457200">
              <a:buAutoNum type="arabicParenR"/>
            </a:pPr>
            <a:r>
              <a:rPr lang="el-GR" sz="3300" dirty="0" smtClean="0"/>
              <a:t>Περιλαμβάνει </a:t>
            </a:r>
            <a:r>
              <a:rPr lang="el-GR" sz="3300" dirty="0"/>
              <a:t>την αναζήτηση και την εύρεση σχετικής βιβλιογραφίας</a:t>
            </a:r>
            <a:r>
              <a:rPr lang="el-GR" sz="3300" dirty="0" smtClean="0"/>
              <a:t>. </a:t>
            </a:r>
            <a:endParaRPr lang="el-GR" sz="3300" dirty="0"/>
          </a:p>
          <a:p>
            <a:pPr marL="457200" indent="-457200">
              <a:buAutoNum type="arabicParenR"/>
            </a:pPr>
            <a:r>
              <a:rPr lang="el-GR" sz="3300" dirty="0" smtClean="0"/>
              <a:t>Περιλαμβάνει </a:t>
            </a:r>
            <a:r>
              <a:rPr lang="el-GR" sz="3300" dirty="0"/>
              <a:t>την παρακολούθηση των αναφορών σας και την προετοιμασία και τη μορφοποίησή τους για τη βιβλιογραφία της διπλωματικής σας </a:t>
            </a:r>
            <a:r>
              <a:rPr lang="el-GR" sz="3300" dirty="0" smtClean="0"/>
              <a:t>εργασίας</a:t>
            </a:r>
          </a:p>
          <a:p>
            <a:pPr marL="0" indent="0">
              <a:buNone/>
            </a:pPr>
            <a:r>
              <a:rPr lang="el-GR" b="1" dirty="0"/>
              <a:t>Περισσότερες πληροφορίες:</a:t>
            </a:r>
          </a:p>
          <a:p>
            <a:r>
              <a:rPr lang="es-AR" b="1" dirty="0" smtClean="0">
                <a:hlinkClick r:id="rId2"/>
              </a:rPr>
              <a:t>https</a:t>
            </a:r>
            <a:r>
              <a:rPr lang="es-AR" b="1" dirty="0">
                <a:hlinkClick r:id="rId2"/>
              </a:rPr>
              <a:t>://</a:t>
            </a:r>
            <a:r>
              <a:rPr lang="es-AR" b="1" dirty="0" smtClean="0">
                <a:hlinkClick r:id="rId2"/>
              </a:rPr>
              <a:t>www.youtube.com/watch?v=t2d7y_r65HU</a:t>
            </a:r>
            <a:r>
              <a:rPr lang="el-GR" b="1" dirty="0" smtClean="0"/>
              <a:t> </a:t>
            </a:r>
          </a:p>
          <a:p>
            <a:r>
              <a:rPr lang="es-AR" b="1" dirty="0">
                <a:hlinkClick r:id="rId3"/>
              </a:rPr>
              <a:t>https://writingcenter.unc.edu/tips-and-tools/literature-reviews/</a:t>
            </a:r>
            <a:r>
              <a:rPr lang="el-GR" b="1" dirty="0"/>
              <a:t>  </a:t>
            </a:r>
          </a:p>
        </p:txBody>
      </p:sp>
    </p:spTree>
    <p:extLst>
      <p:ext uri="{BB962C8B-B14F-4D97-AF65-F5344CB8AC3E}">
        <p14:creationId xmlns:p14="http://schemas.microsoft.com/office/powerpoint/2010/main" val="400269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95D45F-4EB6-A8C9-F534-BF59D5C55F9E}"/>
              </a:ext>
            </a:extLst>
          </p:cNvPr>
          <p:cNvSpPr txBox="1"/>
          <p:nvPr/>
        </p:nvSpPr>
        <p:spPr>
          <a:xfrm>
            <a:off x="837828" y="919242"/>
            <a:ext cx="9289032" cy="769441"/>
          </a:xfrm>
          <a:prstGeom prst="rect">
            <a:avLst/>
          </a:prstGeom>
          <a:noFill/>
        </p:spPr>
        <p:txBody>
          <a:bodyPr wrap="square">
            <a:spAutoFit/>
          </a:bodyPr>
          <a:lstStyle/>
          <a:p>
            <a:r>
              <a:rPr lang="el" sz="4400" dirty="0"/>
              <a:t>4.</a:t>
            </a:r>
            <a:r>
              <a:rPr lang="en-US" sz="4400" dirty="0"/>
              <a:t>a</a:t>
            </a:r>
            <a:r>
              <a:rPr lang="el" sz="4400" dirty="0"/>
              <a:t> Μελέτη βιβλιογραφίας</a:t>
            </a:r>
            <a:endParaRPr lang="el-GR" sz="4400" dirty="0"/>
          </a:p>
        </p:txBody>
      </p:sp>
      <p:sp>
        <p:nvSpPr>
          <p:cNvPr id="5" name="TextBox 4">
            <a:extLst>
              <a:ext uri="{FF2B5EF4-FFF2-40B4-BE49-F238E27FC236}">
                <a16:creationId xmlns:a16="http://schemas.microsoft.com/office/drawing/2014/main" id="{825C17E7-A9F1-675B-7570-407E8948348D}"/>
              </a:ext>
            </a:extLst>
          </p:cNvPr>
          <p:cNvSpPr txBox="1"/>
          <p:nvPr/>
        </p:nvSpPr>
        <p:spPr>
          <a:xfrm>
            <a:off x="809818" y="1772816"/>
            <a:ext cx="11377264" cy="2246769"/>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l-GR" sz="2400" dirty="0">
                <a:solidFill>
                  <a:schemeClr val="dk1"/>
                </a:solidFill>
              </a:rPr>
              <a:t>1) ξεκινήστε από την περίληψη ενός άρθρου ή από τον πρόλογο και το αρχικό</a:t>
            </a:r>
            <a:r>
              <a:rPr lang="en-US" sz="2400" dirty="0">
                <a:solidFill>
                  <a:schemeClr val="dk1"/>
                </a:solidFill>
              </a:rPr>
              <a:t> </a:t>
            </a:r>
            <a:r>
              <a:rPr lang="el-GR" sz="2400" dirty="0">
                <a:solidFill>
                  <a:schemeClr val="dk1"/>
                </a:solidFill>
              </a:rPr>
              <a:t>κεφάλαιο ενός βιβλίου</a:t>
            </a:r>
          </a:p>
          <a:p>
            <a:pPr marL="0" lvl="0" indent="0" algn="l" rtl="0">
              <a:spcBef>
                <a:spcPts val="1200"/>
              </a:spcBef>
              <a:spcAft>
                <a:spcPts val="0"/>
              </a:spcAft>
              <a:buClr>
                <a:schemeClr val="dk1"/>
              </a:buClr>
              <a:buSzPts val="1100"/>
              <a:buFont typeface="Arial"/>
              <a:buNone/>
            </a:pPr>
            <a:r>
              <a:rPr lang="el-GR" sz="2400" dirty="0">
                <a:solidFill>
                  <a:schemeClr val="dk1"/>
                </a:solidFill>
              </a:rPr>
              <a:t>2) καταγράψτε τα κύρια χαρακτηριστικά της επιστημονικής εργασίας που μελετάτε</a:t>
            </a:r>
          </a:p>
          <a:p>
            <a:pPr marL="0" lvl="0" indent="0" algn="l" rtl="0">
              <a:spcBef>
                <a:spcPts val="1200"/>
              </a:spcBef>
              <a:spcAft>
                <a:spcPts val="1200"/>
              </a:spcAft>
              <a:buNone/>
            </a:pPr>
            <a:endParaRPr lang="el-GR" dirty="0"/>
          </a:p>
        </p:txBody>
      </p:sp>
      <p:graphicFrame>
        <p:nvGraphicFramePr>
          <p:cNvPr id="6" name="Google Shape;124;p24">
            <a:extLst>
              <a:ext uri="{FF2B5EF4-FFF2-40B4-BE49-F238E27FC236}">
                <a16:creationId xmlns:a16="http://schemas.microsoft.com/office/drawing/2014/main" id="{FFD46304-D864-2981-77F8-3B75D5A24FFE}"/>
              </a:ext>
            </a:extLst>
          </p:cNvPr>
          <p:cNvGraphicFramePr/>
          <p:nvPr>
            <p:extLst>
              <p:ext uri="{D42A27DB-BD31-4B8C-83A1-F6EECF244321}">
                <p14:modId xmlns:p14="http://schemas.microsoft.com/office/powerpoint/2010/main" val="3688976898"/>
              </p:ext>
            </p:extLst>
          </p:nvPr>
        </p:nvGraphicFramePr>
        <p:xfrm>
          <a:off x="837828" y="3573016"/>
          <a:ext cx="10614520" cy="2996952"/>
        </p:xfrm>
        <a:graphic>
          <a:graphicData uri="http://schemas.openxmlformats.org/drawingml/2006/table">
            <a:tbl>
              <a:tblPr>
                <a:noFill/>
              </a:tblPr>
              <a:tblGrid>
                <a:gridCol w="2653630">
                  <a:extLst>
                    <a:ext uri="{9D8B030D-6E8A-4147-A177-3AD203B41FA5}">
                      <a16:colId xmlns:a16="http://schemas.microsoft.com/office/drawing/2014/main" val="20000"/>
                    </a:ext>
                  </a:extLst>
                </a:gridCol>
                <a:gridCol w="2653630">
                  <a:extLst>
                    <a:ext uri="{9D8B030D-6E8A-4147-A177-3AD203B41FA5}">
                      <a16:colId xmlns:a16="http://schemas.microsoft.com/office/drawing/2014/main" val="20001"/>
                    </a:ext>
                  </a:extLst>
                </a:gridCol>
                <a:gridCol w="2653630">
                  <a:extLst>
                    <a:ext uri="{9D8B030D-6E8A-4147-A177-3AD203B41FA5}">
                      <a16:colId xmlns:a16="http://schemas.microsoft.com/office/drawing/2014/main" val="20002"/>
                    </a:ext>
                  </a:extLst>
                </a:gridCol>
                <a:gridCol w="2653630">
                  <a:extLst>
                    <a:ext uri="{9D8B030D-6E8A-4147-A177-3AD203B41FA5}">
                      <a16:colId xmlns:a16="http://schemas.microsoft.com/office/drawing/2014/main" val="20003"/>
                    </a:ext>
                  </a:extLst>
                </a:gridCol>
              </a:tblGrid>
              <a:tr h="2996952">
                <a:tc>
                  <a:txBody>
                    <a:bodyPr/>
                    <a:lstStyle/>
                    <a:p>
                      <a:pPr marL="0" lvl="0" indent="0" algn="l" rtl="0">
                        <a:spcBef>
                          <a:spcPts val="0"/>
                        </a:spcBef>
                        <a:spcAft>
                          <a:spcPts val="0"/>
                        </a:spcAft>
                        <a:buNone/>
                      </a:pPr>
                      <a:r>
                        <a:rPr lang="el" sz="2000" dirty="0"/>
                        <a:t>Στοιχεία του άρθρου</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l" sz="2000" dirty="0"/>
                        <a:t>Συγγραφείς</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l" sz="2000" dirty="0"/>
                        <a:t>Τίτλος</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l" sz="2000" dirty="0"/>
                        <a:t>Πού έχει δημοσιευτεί</a:t>
                      </a:r>
                      <a:endParaRPr sz="2000" dirty="0"/>
                    </a:p>
                  </a:txBody>
                  <a:tcPr marL="91425" marR="91425" marT="91425" marB="91425"/>
                </a:tc>
                <a:tc>
                  <a:txBody>
                    <a:bodyPr/>
                    <a:lstStyle/>
                    <a:p>
                      <a:pPr marL="0" lvl="0" indent="0" algn="l" rtl="0">
                        <a:spcBef>
                          <a:spcPts val="0"/>
                        </a:spcBef>
                        <a:spcAft>
                          <a:spcPts val="0"/>
                        </a:spcAft>
                        <a:buNone/>
                      </a:pPr>
                      <a:r>
                        <a:rPr lang="el" sz="2000" dirty="0"/>
                        <a:t>Σκοπός</a:t>
                      </a:r>
                      <a:endParaRPr sz="2000" dirty="0"/>
                    </a:p>
                  </a:txBody>
                  <a:tcPr marL="91425" marR="91425" marT="91425" marB="91425"/>
                </a:tc>
                <a:tc>
                  <a:txBody>
                    <a:bodyPr/>
                    <a:lstStyle/>
                    <a:p>
                      <a:pPr marL="0" lvl="0" indent="0" algn="l" rtl="0">
                        <a:spcBef>
                          <a:spcPts val="0"/>
                        </a:spcBef>
                        <a:spcAft>
                          <a:spcPts val="0"/>
                        </a:spcAft>
                        <a:buNone/>
                      </a:pPr>
                      <a:r>
                        <a:rPr lang="el" sz="2000" dirty="0"/>
                        <a:t>Μέθοδος</a:t>
                      </a:r>
                      <a:endParaRPr sz="2000" dirty="0"/>
                    </a:p>
                  </a:txBody>
                  <a:tcPr marL="91425" marR="91425" marT="91425" marB="91425"/>
                </a:tc>
                <a:tc>
                  <a:txBody>
                    <a:bodyPr/>
                    <a:lstStyle/>
                    <a:p>
                      <a:pPr marL="0" lvl="0" indent="0" algn="l" rtl="0">
                        <a:spcBef>
                          <a:spcPts val="0"/>
                        </a:spcBef>
                        <a:spcAft>
                          <a:spcPts val="0"/>
                        </a:spcAft>
                        <a:buNone/>
                      </a:pPr>
                      <a:r>
                        <a:rPr lang="el" sz="2000" dirty="0"/>
                        <a:t>Συμπέρασμα</a:t>
                      </a:r>
                      <a:endParaRPr sz="2000" dirty="0"/>
                    </a:p>
                  </a:txBody>
                  <a:tcPr marL="91425" marR="91425" marT="91425" marB="91425"/>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9B7691-A1E4-D1AD-B475-8A711D291785}"/>
              </a:ext>
            </a:extLst>
          </p:cNvPr>
          <p:cNvSpPr txBox="1"/>
          <p:nvPr/>
        </p:nvSpPr>
        <p:spPr>
          <a:xfrm>
            <a:off x="477788" y="725619"/>
            <a:ext cx="6888088" cy="769441"/>
          </a:xfrm>
          <a:prstGeom prst="rect">
            <a:avLst/>
          </a:prstGeom>
          <a:noFill/>
        </p:spPr>
        <p:txBody>
          <a:bodyPr wrap="square">
            <a:spAutoFit/>
          </a:bodyPr>
          <a:lstStyle/>
          <a:p>
            <a:r>
              <a:rPr lang="el" sz="4400" dirty="0" smtClean="0"/>
              <a:t>4.</a:t>
            </a:r>
            <a:r>
              <a:rPr lang="el-GR" sz="4400" dirty="0" smtClean="0"/>
              <a:t>β</a:t>
            </a:r>
            <a:r>
              <a:rPr lang="el" sz="4400" dirty="0" smtClean="0"/>
              <a:t> </a:t>
            </a:r>
            <a:r>
              <a:rPr lang="el" sz="4400" dirty="0"/>
              <a:t>Οργάνωση αρχείου</a:t>
            </a:r>
            <a:endParaRPr lang="el-GR" sz="4400" dirty="0"/>
          </a:p>
        </p:txBody>
      </p:sp>
      <p:sp>
        <p:nvSpPr>
          <p:cNvPr id="5" name="TextBox 4">
            <a:extLst>
              <a:ext uri="{FF2B5EF4-FFF2-40B4-BE49-F238E27FC236}">
                <a16:creationId xmlns:a16="http://schemas.microsoft.com/office/drawing/2014/main" id="{B7DB9456-64B2-C1DF-1F49-A857FAB13FBD}"/>
              </a:ext>
            </a:extLst>
          </p:cNvPr>
          <p:cNvSpPr txBox="1"/>
          <p:nvPr/>
        </p:nvSpPr>
        <p:spPr>
          <a:xfrm>
            <a:off x="225760" y="1495060"/>
            <a:ext cx="11737304" cy="1723549"/>
          </a:xfrm>
          <a:prstGeom prst="rect">
            <a:avLst/>
          </a:prstGeom>
          <a:noFill/>
        </p:spPr>
        <p:txBody>
          <a:bodyPr wrap="square">
            <a:spAutoFit/>
          </a:bodyPr>
          <a:lstStyle/>
          <a:p>
            <a:pPr marL="0" lvl="0" indent="0" algn="l" rtl="0">
              <a:spcBef>
                <a:spcPts val="0"/>
              </a:spcBef>
              <a:spcAft>
                <a:spcPts val="0"/>
              </a:spcAft>
              <a:buNone/>
            </a:pPr>
            <a:r>
              <a:rPr lang="el-GR" b="1" dirty="0" err="1"/>
              <a:t>Mendeley</a:t>
            </a:r>
            <a:r>
              <a:rPr lang="el-GR" dirty="0"/>
              <a:t> : </a:t>
            </a:r>
            <a:r>
              <a:rPr lang="el-GR" sz="2400" dirty="0">
                <a:solidFill>
                  <a:schemeClr val="dk1"/>
                </a:solidFill>
              </a:rPr>
              <a:t>ελεύθερη εφαρμογή που βοηθά στην οργάνωση και τη διαχείριση αναφορών. Διατίθεται σε τρεις εκδοχές (</a:t>
            </a:r>
            <a:r>
              <a:rPr lang="el-GR" sz="2400" dirty="0" err="1">
                <a:solidFill>
                  <a:schemeClr val="dk1"/>
                </a:solidFill>
              </a:rPr>
              <a:t>Desktop</a:t>
            </a:r>
            <a:r>
              <a:rPr lang="el-GR" sz="2400" dirty="0">
                <a:solidFill>
                  <a:schemeClr val="dk1"/>
                </a:solidFill>
              </a:rPr>
              <a:t>, Web και </a:t>
            </a:r>
            <a:r>
              <a:rPr lang="el-GR" sz="2400" dirty="0" err="1">
                <a:solidFill>
                  <a:schemeClr val="dk1"/>
                </a:solidFill>
              </a:rPr>
              <a:t>mobile</a:t>
            </a:r>
            <a:r>
              <a:rPr lang="el-GR" sz="2400" dirty="0">
                <a:solidFill>
                  <a:schemeClr val="dk1"/>
                </a:solidFill>
              </a:rPr>
              <a:t>) οι οποίες συγχρονίζονται μεταξύ τους. </a:t>
            </a:r>
            <a:r>
              <a:rPr lang="el-GR" sz="2400" dirty="0" err="1">
                <a:solidFill>
                  <a:schemeClr val="dk1"/>
                </a:solidFill>
              </a:rPr>
              <a:t>Ιστότοπος</a:t>
            </a:r>
            <a:r>
              <a:rPr lang="el-GR" sz="2400" dirty="0">
                <a:solidFill>
                  <a:schemeClr val="dk1"/>
                </a:solidFill>
              </a:rPr>
              <a:t>: </a:t>
            </a:r>
            <a:r>
              <a:rPr lang="el-GR" sz="2400" u="sng" dirty="0">
                <a:solidFill>
                  <a:schemeClr val="accent5"/>
                </a:solidFill>
                <a:highlight>
                  <a:schemeClr val="lt1"/>
                </a:highlight>
                <a:hlinkClick r:id="rId3">
                  <a:extLst>
                    <a:ext uri="{A12FA001-AC4F-418D-AE19-62706E023703}">
                      <ahyp:hlinkClr xmlns:ahyp="http://schemas.microsoft.com/office/drawing/2018/hyperlinkcolor" xmlns="" val="tx"/>
                    </a:ext>
                  </a:extLst>
                </a:hlinkClick>
              </a:rPr>
              <a:t>https://www.mendeley.com</a:t>
            </a:r>
            <a:endParaRPr lang="el-GR" sz="2400" dirty="0">
              <a:solidFill>
                <a:srgbClr val="006621"/>
              </a:solidFill>
              <a:highlight>
                <a:schemeClr val="lt1"/>
              </a:highlight>
            </a:endParaRPr>
          </a:p>
          <a:p>
            <a:pPr marL="0" lvl="0" indent="0" algn="l" rtl="0">
              <a:spcBef>
                <a:spcPts val="1200"/>
              </a:spcBef>
              <a:spcAft>
                <a:spcPts val="0"/>
              </a:spcAft>
              <a:buNone/>
            </a:pPr>
            <a:endParaRPr lang="el-GR" sz="2400" dirty="0">
              <a:solidFill>
                <a:schemeClr val="dk1"/>
              </a:solidFill>
            </a:endParaRPr>
          </a:p>
        </p:txBody>
      </p:sp>
      <p:pic>
        <p:nvPicPr>
          <p:cNvPr id="6" name="Εικόνα 5">
            <a:extLst>
              <a:ext uri="{FF2B5EF4-FFF2-40B4-BE49-F238E27FC236}">
                <a16:creationId xmlns:a16="http://schemas.microsoft.com/office/drawing/2014/main" id="{9119967C-9D18-DA4E-4789-3B0E23CF97A3}"/>
              </a:ext>
            </a:extLst>
          </p:cNvPr>
          <p:cNvPicPr>
            <a:picLocks noChangeAspect="1"/>
          </p:cNvPicPr>
          <p:nvPr/>
        </p:nvPicPr>
        <p:blipFill>
          <a:blip r:embed="rId4"/>
          <a:stretch>
            <a:fillRect/>
          </a:stretch>
        </p:blipFill>
        <p:spPr>
          <a:xfrm>
            <a:off x="1845940" y="2867977"/>
            <a:ext cx="8168662" cy="39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120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35552CA3-453E-76D8-F271-DB5E5EED04C1}"/>
              </a:ext>
            </a:extLst>
          </p:cNvPr>
          <p:cNvSpPr>
            <a:spLocks noGrp="1"/>
          </p:cNvSpPr>
          <p:nvPr>
            <p:ph type="body" idx="1"/>
          </p:nvPr>
        </p:nvSpPr>
        <p:spPr>
          <a:xfrm>
            <a:off x="371246" y="655700"/>
            <a:ext cx="9217024" cy="1785105"/>
          </a:xfrm>
        </p:spPr>
        <p:txBody>
          <a:bodyPr>
            <a:noAutofit/>
          </a:bodyPr>
          <a:lstStyle/>
          <a:p>
            <a:r>
              <a:rPr lang="el" sz="4400" dirty="0"/>
              <a:t>5. Σύνταξη κειμένου βιβλιογραφικής ανασκόπησης</a:t>
            </a:r>
            <a:endParaRPr lang="el-GR" sz="4400" dirty="0"/>
          </a:p>
        </p:txBody>
      </p:sp>
      <p:sp>
        <p:nvSpPr>
          <p:cNvPr id="5" name="TextBox 4">
            <a:extLst>
              <a:ext uri="{FF2B5EF4-FFF2-40B4-BE49-F238E27FC236}">
                <a16:creationId xmlns:a16="http://schemas.microsoft.com/office/drawing/2014/main" id="{94A64C4B-8AD5-D315-F72E-CF0872821570}"/>
              </a:ext>
            </a:extLst>
          </p:cNvPr>
          <p:cNvSpPr txBox="1"/>
          <p:nvPr/>
        </p:nvSpPr>
        <p:spPr>
          <a:xfrm>
            <a:off x="381762" y="2632092"/>
            <a:ext cx="8738220" cy="3570208"/>
          </a:xfrm>
          <a:prstGeom prst="rect">
            <a:avLst/>
          </a:prstGeom>
          <a:noFill/>
        </p:spPr>
        <p:txBody>
          <a:bodyPr wrap="square">
            <a:spAutoFit/>
          </a:bodyPr>
          <a:lstStyle/>
          <a:p>
            <a:pPr marL="0" lvl="0" indent="0" algn="l" rtl="0">
              <a:spcBef>
                <a:spcPts val="0"/>
              </a:spcBef>
              <a:spcAft>
                <a:spcPts val="0"/>
              </a:spcAft>
              <a:buNone/>
            </a:pPr>
            <a:r>
              <a:rPr lang="el-GR" dirty="0"/>
              <a:t>Χρησιμοποιούμε:</a:t>
            </a:r>
          </a:p>
          <a:p>
            <a:pPr marL="457200" lvl="0" indent="-342900" algn="l" rtl="0">
              <a:spcBef>
                <a:spcPts val="1200"/>
              </a:spcBef>
              <a:spcAft>
                <a:spcPts val="0"/>
              </a:spcAft>
              <a:buSzPts val="1800"/>
              <a:buChar char="★"/>
            </a:pPr>
            <a:r>
              <a:rPr lang="el-GR" dirty="0"/>
              <a:t>γ΄ πρόσωπο</a:t>
            </a:r>
          </a:p>
          <a:p>
            <a:pPr marL="457200" lvl="0" indent="-342900" algn="l" rtl="0">
              <a:spcBef>
                <a:spcPts val="0"/>
              </a:spcBef>
              <a:spcAft>
                <a:spcPts val="0"/>
              </a:spcAft>
              <a:buSzPts val="1800"/>
              <a:buChar char="★"/>
            </a:pPr>
            <a:r>
              <a:rPr lang="el-GR" dirty="0"/>
              <a:t>ορθογραφικό έλεγχο</a:t>
            </a:r>
          </a:p>
          <a:p>
            <a:pPr marL="457200" lvl="0" indent="-342900" algn="l" rtl="0">
              <a:spcBef>
                <a:spcPts val="0"/>
              </a:spcBef>
              <a:spcAft>
                <a:spcPts val="0"/>
              </a:spcAft>
              <a:buSzPts val="1800"/>
              <a:buChar char="★"/>
            </a:pPr>
            <a:r>
              <a:rPr lang="el-GR" dirty="0"/>
              <a:t>απλό και περιεκτικό λόγο</a:t>
            </a:r>
          </a:p>
          <a:p>
            <a:pPr marL="457200" lvl="0" indent="-342900" algn="l" rtl="0">
              <a:spcBef>
                <a:spcPts val="0"/>
              </a:spcBef>
              <a:spcAft>
                <a:spcPts val="0"/>
              </a:spcAft>
              <a:buSzPts val="1800"/>
              <a:buChar char="★"/>
            </a:pPr>
            <a:r>
              <a:rPr lang="el-GR" dirty="0"/>
              <a:t>επιστημονικά τεκμηριωμένες προτάσεις</a:t>
            </a:r>
          </a:p>
          <a:p>
            <a:pPr marL="457200" lvl="0" indent="-342900" algn="l" rtl="0">
              <a:spcBef>
                <a:spcPts val="0"/>
              </a:spcBef>
              <a:spcAft>
                <a:spcPts val="0"/>
              </a:spcAft>
              <a:buSzPts val="1800"/>
              <a:buChar char="★"/>
            </a:pPr>
            <a:r>
              <a:rPr lang="el-GR" dirty="0"/>
              <a:t>παραπομπές</a:t>
            </a:r>
          </a:p>
          <a:p>
            <a:pPr marL="457200" lvl="0" indent="-342900" algn="l" rtl="0">
              <a:spcBef>
                <a:spcPts val="0"/>
              </a:spcBef>
              <a:spcAft>
                <a:spcPts val="0"/>
              </a:spcAft>
              <a:buSzPts val="1800"/>
              <a:buChar char="★"/>
            </a:pPr>
            <a:r>
              <a:rPr lang="el-GR" dirty="0"/>
              <a:t>βιβλιογραφικές αναφορές στο τέλος (</a:t>
            </a:r>
            <a:r>
              <a:rPr lang="el-GR" dirty="0" smtClean="0"/>
              <a:t>APA 7</a:t>
            </a:r>
            <a:r>
              <a:rPr lang="en-US" baseline="30000" dirty="0" err="1" smtClean="0"/>
              <a:t>th</a:t>
            </a:r>
            <a:r>
              <a:rPr lang="en-US" dirty="0" smtClean="0"/>
              <a:t> Edition</a:t>
            </a:r>
            <a:r>
              <a:rPr lang="el-GR" dirty="0" smtClean="0"/>
              <a:t>)</a:t>
            </a:r>
            <a:endParaRPr lang="el-GR" dirty="0"/>
          </a:p>
          <a:p>
            <a:pPr marL="457200" lvl="0" indent="-342900" algn="l" rtl="0">
              <a:spcBef>
                <a:spcPts val="0"/>
              </a:spcBef>
              <a:spcAft>
                <a:spcPts val="0"/>
              </a:spcAft>
              <a:buSzPts val="1800"/>
              <a:buChar char="★"/>
            </a:pPr>
            <a:r>
              <a:rPr lang="el-GR" dirty="0"/>
              <a:t>πρωτογενείς βιβλιογραφικές πηγές (προσπαθούμε να αποφεύγουμε τις δευτερογενείς αναφορές)</a:t>
            </a:r>
          </a:p>
        </p:txBody>
      </p:sp>
    </p:spTree>
    <p:extLst>
      <p:ext uri="{BB962C8B-B14F-4D97-AF65-F5344CB8AC3E}">
        <p14:creationId xmlns:p14="http://schemas.microsoft.com/office/powerpoint/2010/main" val="419043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7309" y="476672"/>
            <a:ext cx="10157354" cy="1397000"/>
          </a:xfrm>
        </p:spPr>
        <p:txBody>
          <a:bodyPr rtlCol="0"/>
          <a:lstStyle/>
          <a:p>
            <a:pPr rtl="0"/>
            <a:r>
              <a:rPr lang="el" dirty="0"/>
              <a:t>6. Βιβλιογραφικές αναφορές και παραπομπές</a:t>
            </a:r>
            <a:endParaRPr lang="el-GR" dirty="0"/>
          </a:p>
        </p:txBody>
      </p:sp>
      <p:sp>
        <p:nvSpPr>
          <p:cNvPr id="5" name="Θέση περιεχομένου 4">
            <a:extLst>
              <a:ext uri="{FF2B5EF4-FFF2-40B4-BE49-F238E27FC236}">
                <a16:creationId xmlns:a16="http://schemas.microsoft.com/office/drawing/2014/main" id="{25B61D6F-1E5C-2C13-BB6C-9CECC39A8400}"/>
              </a:ext>
            </a:extLst>
          </p:cNvPr>
          <p:cNvSpPr>
            <a:spLocks noGrp="1"/>
          </p:cNvSpPr>
          <p:nvPr>
            <p:ph sz="half" idx="1"/>
          </p:nvPr>
        </p:nvSpPr>
        <p:spPr>
          <a:xfrm>
            <a:off x="1117309" y="2060848"/>
            <a:ext cx="9873647" cy="4470400"/>
          </a:xfrm>
        </p:spPr>
        <p:txBody>
          <a:bodyPr>
            <a:normAutofit lnSpcReduction="10000"/>
          </a:bodyPr>
          <a:lstStyle/>
          <a:p>
            <a:pPr marL="0" lvl="0" indent="0" algn="l" rtl="0">
              <a:spcBef>
                <a:spcPts val="0"/>
              </a:spcBef>
              <a:spcAft>
                <a:spcPts val="0"/>
              </a:spcAft>
              <a:buClr>
                <a:schemeClr val="dk1"/>
              </a:buClr>
              <a:buSzPts val="1100"/>
              <a:buFont typeface="Arial"/>
              <a:buNone/>
            </a:pPr>
            <a:r>
              <a:rPr lang="el-GR" sz="2000" dirty="0">
                <a:solidFill>
                  <a:schemeClr val="dk1"/>
                </a:solidFill>
              </a:rPr>
              <a:t>Όταν τα κείμενα και οι ιδέες ενός συγγραφέα χρησιμοποιούνται χωρίς να γίνεται αναφορά στην πηγή, θεωρείται </a:t>
            </a:r>
            <a:r>
              <a:rPr lang="el-GR" sz="2000" b="1" dirty="0">
                <a:solidFill>
                  <a:schemeClr val="dk1"/>
                </a:solidFill>
              </a:rPr>
              <a:t>λογοκλοπή.</a:t>
            </a:r>
          </a:p>
          <a:p>
            <a:pPr marL="0" lvl="0" indent="0" algn="l" rtl="0">
              <a:spcBef>
                <a:spcPts val="1200"/>
              </a:spcBef>
              <a:spcAft>
                <a:spcPts val="0"/>
              </a:spcAft>
              <a:buNone/>
            </a:pPr>
            <a:r>
              <a:rPr lang="el-GR" sz="2400" dirty="0"/>
              <a:t>Η λογοκλοπή αποτελεί παράπτωμα ακαδημαϊκής δεοντολογίας και ηθική αξιόποινη πράξη. Γι’ αυτό, απαιτείται προσοχή στην αναφορά των πηγών.</a:t>
            </a:r>
          </a:p>
          <a:p>
            <a:pPr marL="0" lvl="0" indent="0" algn="l" rtl="0">
              <a:spcBef>
                <a:spcPts val="1200"/>
              </a:spcBef>
              <a:spcAft>
                <a:spcPts val="0"/>
              </a:spcAft>
              <a:buNone/>
            </a:pPr>
            <a:r>
              <a:rPr lang="el-GR" sz="2400" u="sng" dirty="0">
                <a:solidFill>
                  <a:schemeClr val="hlink"/>
                </a:solidFill>
                <a:hlinkClick r:id="rId3"/>
              </a:rPr>
              <a:t>https://www.lib.uom.gr/images/pdf/odhgoi/plagiarism/plagiarism%20for%20unisite.pdf</a:t>
            </a:r>
            <a:r>
              <a:rPr lang="el-GR" sz="2400" dirty="0"/>
              <a:t> </a:t>
            </a:r>
          </a:p>
          <a:p>
            <a:pPr marL="0" lvl="0" indent="0" algn="l" rtl="0">
              <a:spcBef>
                <a:spcPts val="1200"/>
              </a:spcBef>
              <a:spcAft>
                <a:spcPts val="0"/>
              </a:spcAft>
              <a:buNone/>
            </a:pPr>
            <a:r>
              <a:rPr lang="el-GR" sz="2400" b="1" dirty="0"/>
              <a:t>APA: </a:t>
            </a:r>
          </a:p>
          <a:p>
            <a:pPr marL="0" lvl="0" indent="0" algn="l" rtl="0">
              <a:spcBef>
                <a:spcPts val="1200"/>
              </a:spcBef>
              <a:spcAft>
                <a:spcPts val="0"/>
              </a:spcAft>
              <a:buNone/>
            </a:pPr>
            <a:r>
              <a:rPr lang="el-GR" u="sng" dirty="0">
                <a:solidFill>
                  <a:schemeClr val="hlink"/>
                </a:solidFill>
                <a:hlinkClick r:id="rId4"/>
              </a:rPr>
              <a:t>https://www.lib.auth.gr/sites/default/files/docs_files/APA-examples-gre.pdf</a:t>
            </a:r>
            <a:endParaRPr lang="el-GR" dirty="0"/>
          </a:p>
          <a:p>
            <a:pPr marL="0" lvl="0" indent="0" algn="l" rtl="0">
              <a:spcBef>
                <a:spcPts val="1200"/>
              </a:spcBef>
              <a:spcAft>
                <a:spcPts val="0"/>
              </a:spcAft>
              <a:buNone/>
            </a:pPr>
            <a:r>
              <a:rPr lang="el-GR" u="sng" dirty="0">
                <a:solidFill>
                  <a:schemeClr val="hlink"/>
                </a:solidFill>
                <a:hlinkClick r:id="rId5"/>
              </a:rPr>
              <a:t>https://apastyle.apa.org/</a:t>
            </a:r>
            <a:endParaRPr lang="el-GR" dirty="0"/>
          </a:p>
          <a:p>
            <a:pPr marL="0" lvl="0" indent="0" algn="l" rtl="0">
              <a:spcBef>
                <a:spcPts val="1200"/>
              </a:spcBef>
              <a:spcAft>
                <a:spcPts val="1200"/>
              </a:spcAft>
              <a:buNone/>
            </a:pPr>
            <a:endParaRPr lang="el-GR" dirty="0"/>
          </a:p>
          <a:p>
            <a:endParaRPr lang="el-GR" dirty="0"/>
          </a:p>
        </p:txBody>
      </p:sp>
    </p:spTree>
    <p:extLst>
      <p:ext uri="{BB962C8B-B14F-4D97-AF65-F5344CB8AC3E}">
        <p14:creationId xmlns:p14="http://schemas.microsoft.com/office/powerpoint/2010/main" val="356969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ΚΡΙΤΙΚΗ ΑΠΟΤΙΜΗΣΗ</a:t>
            </a:r>
            <a:endParaRPr lang="el-GR" dirty="0"/>
          </a:p>
        </p:txBody>
      </p:sp>
      <p:sp>
        <p:nvSpPr>
          <p:cNvPr id="3" name="Θέση περιεχομένου 2"/>
          <p:cNvSpPr>
            <a:spLocks noGrp="1"/>
          </p:cNvSpPr>
          <p:nvPr>
            <p:ph idx="1"/>
          </p:nvPr>
        </p:nvSpPr>
        <p:spPr/>
        <p:txBody>
          <a:bodyPr/>
          <a:lstStyle/>
          <a:p>
            <a:r>
              <a:rPr lang="el-GR" dirty="0"/>
              <a:t>Η κριτική αποτίμηση των δημοσιευμένων ερευνών συνίσταται στην ανάδειξη της συμβολής των δημοσιευμένων μελετών στην προαγωγή της επιστημονικής γνώσης σε ένα συγκεκριμένο πεδίο, όπως επίσης στον εντοπισμό των περιορισμών και των ανεπαρκειών τους. </a:t>
            </a:r>
            <a:endParaRPr lang="el-GR" dirty="0" smtClean="0"/>
          </a:p>
          <a:p>
            <a:r>
              <a:rPr lang="el-GR" dirty="0" smtClean="0"/>
              <a:t>Η </a:t>
            </a:r>
            <a:r>
              <a:rPr lang="el-GR" dirty="0"/>
              <a:t>αποτίμηση/αξιολόγηση της ποιότητας των επιμέρους μελετών αποτελεί σημαντική διάσταση της συστηματικής ανασκόπησης. Για την κριτική αποτίμηση των ερευνών μπορούν να αξιοποιηθούν οι λίστες ελέγχου (</a:t>
            </a:r>
            <a:r>
              <a:rPr lang="el-GR" dirty="0" err="1"/>
              <a:t>checklist</a:t>
            </a:r>
            <a:r>
              <a:rPr lang="el-GR" dirty="0"/>
              <a:t>) του </a:t>
            </a:r>
            <a:r>
              <a:rPr lang="el-GR" dirty="0" err="1"/>
              <a:t>Critical</a:t>
            </a:r>
            <a:r>
              <a:rPr lang="el-GR" dirty="0"/>
              <a:t> </a:t>
            </a:r>
            <a:r>
              <a:rPr lang="el-GR" dirty="0" err="1"/>
              <a:t>Appraisal</a:t>
            </a:r>
            <a:r>
              <a:rPr lang="el-GR" dirty="0"/>
              <a:t> </a:t>
            </a:r>
            <a:r>
              <a:rPr lang="el-GR" dirty="0" err="1"/>
              <a:t>Skills</a:t>
            </a:r>
            <a:r>
              <a:rPr lang="el-GR" dirty="0"/>
              <a:t> Programme (CASP) (βλ. https://casp-uk.net/casp-tools-checklists/) </a:t>
            </a:r>
          </a:p>
        </p:txBody>
      </p:sp>
    </p:spTree>
    <p:extLst>
      <p:ext uri="{BB962C8B-B14F-4D97-AF65-F5344CB8AC3E}">
        <p14:creationId xmlns:p14="http://schemas.microsoft.com/office/powerpoint/2010/main" val="397528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81844" y="1052736"/>
            <a:ext cx="7008574" cy="1930400"/>
          </a:xfrm>
        </p:spPr>
        <p:txBody>
          <a:bodyPr>
            <a:normAutofit fontScale="90000"/>
          </a:bodyPr>
          <a:lstStyle/>
          <a:p>
            <a:r>
              <a:rPr lang="el-GR" dirty="0" smtClean="0"/>
              <a:t>ΒΙΒΛΙΟΓΡΑΦΙΚΗ </a:t>
            </a:r>
            <a:r>
              <a:rPr lang="en-US" dirty="0" smtClean="0"/>
              <a:t>vs </a:t>
            </a:r>
            <a:r>
              <a:rPr lang="el-GR" dirty="0" smtClean="0"/>
              <a:t>ΣΥΣΤΗΜΑΤΙΚΗ ΑΝΑΣΚΟΠΗΣΗ</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55768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ΔΙΑΦΟΡΕΣ</a:t>
            </a:r>
            <a:endParaRPr lang="el-GR" dirty="0"/>
          </a:p>
        </p:txBody>
      </p:sp>
      <p:sp>
        <p:nvSpPr>
          <p:cNvPr id="3" name="Θέση κειμένου 2"/>
          <p:cNvSpPr>
            <a:spLocks noGrp="1"/>
          </p:cNvSpPr>
          <p:nvPr>
            <p:ph type="body" idx="1"/>
          </p:nvPr>
        </p:nvSpPr>
        <p:spPr/>
        <p:txBody>
          <a:bodyPr/>
          <a:lstStyle/>
          <a:p>
            <a:r>
              <a:rPr lang="el-GR" dirty="0" smtClean="0"/>
              <a:t>ΒΙΒΛΙΟΓΡΑΦΙΚΗ ΑΝΑΣΚΟΠΗΣΗ</a:t>
            </a:r>
            <a:endParaRPr lang="el-GR" dirty="0"/>
          </a:p>
        </p:txBody>
      </p:sp>
      <p:sp>
        <p:nvSpPr>
          <p:cNvPr id="4" name="Θέση περιεχομένου 3"/>
          <p:cNvSpPr>
            <a:spLocks noGrp="1"/>
          </p:cNvSpPr>
          <p:nvPr>
            <p:ph sz="half" idx="2"/>
          </p:nvPr>
        </p:nvSpPr>
        <p:spPr/>
        <p:txBody>
          <a:bodyPr>
            <a:normAutofit fontScale="92500"/>
          </a:bodyPr>
          <a:lstStyle/>
          <a:p>
            <a:r>
              <a:rPr lang="el-GR" b="1" dirty="0"/>
              <a:t>Η βιβλιογραφική ανασκόπηση</a:t>
            </a:r>
            <a:r>
              <a:rPr lang="el-GR" dirty="0"/>
              <a:t> είναι μια κριτική αξιολόγηση της υπάρχουσας δημοσιευμένης εργασίας σε έναν επιλεγμένο ερευνητικό τομέα</a:t>
            </a:r>
            <a:r>
              <a:rPr lang="el-GR" dirty="0" smtClean="0"/>
              <a:t>.</a:t>
            </a:r>
          </a:p>
          <a:p>
            <a:r>
              <a:rPr lang="el-GR" b="1" dirty="0"/>
              <a:t>Η βιβλιογραφική ανασκόπηση</a:t>
            </a:r>
            <a:r>
              <a:rPr lang="el-GR" dirty="0"/>
              <a:t> έχει ως στόχο την ανασκόπηση της υπάρχουσας βιβλιογραφίας, τον εντοπισμό του ερευνητικού κενού, την τοποθέτηση της έρευνας σε σχέση με άλλες μελέτες, την αξιολόγηση των υποσχόμενων ερευνητικών μεθόδων και την υποβολή περαιτέρω ερευνών.</a:t>
            </a:r>
          </a:p>
        </p:txBody>
      </p:sp>
      <p:sp>
        <p:nvSpPr>
          <p:cNvPr id="5" name="Θέση κειμένου 4"/>
          <p:cNvSpPr>
            <a:spLocks noGrp="1"/>
          </p:cNvSpPr>
          <p:nvPr>
            <p:ph type="body" sz="quarter" idx="3"/>
          </p:nvPr>
        </p:nvSpPr>
        <p:spPr/>
        <p:txBody>
          <a:bodyPr/>
          <a:lstStyle/>
          <a:p>
            <a:r>
              <a:rPr lang="el-GR" dirty="0" smtClean="0"/>
              <a:t>ΣΥΣΤΗΜΑΤΙΚΗ ΑΝΑΣΚΟΠΗΣΗ</a:t>
            </a:r>
            <a:endParaRPr lang="el-GR" dirty="0"/>
          </a:p>
        </p:txBody>
      </p:sp>
      <p:sp>
        <p:nvSpPr>
          <p:cNvPr id="6" name="Θέση περιεχομένου 5"/>
          <p:cNvSpPr>
            <a:spLocks noGrp="1"/>
          </p:cNvSpPr>
          <p:nvPr>
            <p:ph sz="quarter" idx="4"/>
          </p:nvPr>
        </p:nvSpPr>
        <p:spPr/>
        <p:txBody>
          <a:bodyPr/>
          <a:lstStyle/>
          <a:p>
            <a:r>
              <a:rPr lang="el-GR" b="1" dirty="0"/>
              <a:t>Η συστηματική αναθεώρηση</a:t>
            </a:r>
            <a:r>
              <a:rPr lang="el-GR" dirty="0"/>
              <a:t> είναι ένας τύπος βιβλιογραφικής ανασκόπησης που επικεντρώνεται σε μια συγκεκριμένη ερευνητική ερώτηση</a:t>
            </a:r>
            <a:r>
              <a:rPr lang="el-GR" dirty="0" smtClean="0"/>
              <a:t>.</a:t>
            </a:r>
          </a:p>
          <a:p>
            <a:r>
              <a:rPr lang="el-GR" b="1" dirty="0"/>
              <a:t>Η συστηματική ανασκόπηση</a:t>
            </a:r>
            <a:r>
              <a:rPr lang="el-GR" dirty="0"/>
              <a:t> αποσκοπεί στον εντοπισμό, την επανεξέταση και τη σύνοψη της βέλτιστης διαθέσιμης έρευνας σε ένα συγκεκριμένο ερευνητικό ζήτημα.</a:t>
            </a:r>
          </a:p>
        </p:txBody>
      </p:sp>
    </p:spTree>
    <p:extLst>
      <p:ext uri="{BB962C8B-B14F-4D97-AF65-F5344CB8AC3E}">
        <p14:creationId xmlns:p14="http://schemas.microsoft.com/office/powerpoint/2010/main" val="180354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ΔΙΑΦΟΡΕΣ</a:t>
            </a:r>
            <a:endParaRPr lang="el-GR" dirty="0"/>
          </a:p>
        </p:txBody>
      </p:sp>
      <p:sp>
        <p:nvSpPr>
          <p:cNvPr id="3" name="Θέση κειμένου 2"/>
          <p:cNvSpPr>
            <a:spLocks noGrp="1"/>
          </p:cNvSpPr>
          <p:nvPr>
            <p:ph type="body" idx="1"/>
          </p:nvPr>
        </p:nvSpPr>
        <p:spPr/>
        <p:txBody>
          <a:bodyPr/>
          <a:lstStyle/>
          <a:p>
            <a:r>
              <a:rPr lang="el-GR" dirty="0" smtClean="0"/>
              <a:t>ΒΙΒΛΙΟΓΡΑΦΙΚΗ ΑΝΑΣΚΟΠΗΣΗ</a:t>
            </a:r>
            <a:endParaRPr lang="el-GR" dirty="0"/>
          </a:p>
        </p:txBody>
      </p:sp>
      <p:sp>
        <p:nvSpPr>
          <p:cNvPr id="4" name="Θέση περιεχομένου 3"/>
          <p:cNvSpPr>
            <a:spLocks noGrp="1"/>
          </p:cNvSpPr>
          <p:nvPr>
            <p:ph sz="half" idx="2"/>
          </p:nvPr>
        </p:nvSpPr>
        <p:spPr/>
        <p:txBody>
          <a:bodyPr>
            <a:normAutofit/>
          </a:bodyPr>
          <a:lstStyle/>
          <a:p>
            <a:r>
              <a:rPr lang="el-GR" dirty="0"/>
              <a:t>Στην </a:t>
            </a:r>
            <a:r>
              <a:rPr lang="el-GR" b="1" dirty="0"/>
              <a:t>βιβλιογραφική ανασκόπηση, δημιουργείται</a:t>
            </a:r>
            <a:r>
              <a:rPr lang="el-GR" dirty="0"/>
              <a:t> μια ερευνητική ερώτηση αφού γράψαμε την ανασκόπηση της βιβλιογραφίας και εντοπίσαμε το ερευνητικό κενό.</a:t>
            </a:r>
          </a:p>
          <a:p>
            <a:r>
              <a:rPr lang="el-GR" b="1" dirty="0"/>
              <a:t>Η αναθεώρηση της βιβλιογραφίας</a:t>
            </a:r>
            <a:r>
              <a:rPr lang="el-GR" dirty="0"/>
              <a:t> αποτελεί ουσιαστικό στοιχείο μιας ερευνητικής μελέτης και γίνεται στην αρχή της μελέτης.</a:t>
            </a:r>
          </a:p>
        </p:txBody>
      </p:sp>
      <p:sp>
        <p:nvSpPr>
          <p:cNvPr id="5" name="Θέση κειμένου 4"/>
          <p:cNvSpPr>
            <a:spLocks noGrp="1"/>
          </p:cNvSpPr>
          <p:nvPr>
            <p:ph type="body" sz="quarter" idx="3"/>
          </p:nvPr>
        </p:nvSpPr>
        <p:spPr/>
        <p:txBody>
          <a:bodyPr/>
          <a:lstStyle/>
          <a:p>
            <a:r>
              <a:rPr lang="el-GR" dirty="0" smtClean="0"/>
              <a:t>ΣΥΣΤΗΜΑΤΙΚΗ ΑΝΑΣΚΟΠΗΣΗ</a:t>
            </a:r>
            <a:endParaRPr lang="el-GR" dirty="0"/>
          </a:p>
        </p:txBody>
      </p:sp>
      <p:sp>
        <p:nvSpPr>
          <p:cNvPr id="6" name="Θέση περιεχομένου 5"/>
          <p:cNvSpPr>
            <a:spLocks noGrp="1"/>
          </p:cNvSpPr>
          <p:nvPr>
            <p:ph sz="quarter" idx="4"/>
          </p:nvPr>
        </p:nvSpPr>
        <p:spPr/>
        <p:txBody>
          <a:bodyPr/>
          <a:lstStyle/>
          <a:p>
            <a:r>
              <a:rPr lang="el-GR" dirty="0"/>
              <a:t>Στη </a:t>
            </a:r>
            <a:r>
              <a:rPr lang="el-GR" b="1" dirty="0"/>
              <a:t>συστηματική ανασκόπηση δημιουργείται</a:t>
            </a:r>
            <a:r>
              <a:rPr lang="el-GR" dirty="0"/>
              <a:t> μια ερευνητική ερώτηση στην αρχή της συστηματικής ανασκόπησης</a:t>
            </a:r>
            <a:r>
              <a:rPr lang="el-GR" dirty="0" smtClean="0"/>
              <a:t>.</a:t>
            </a:r>
          </a:p>
          <a:p>
            <a:r>
              <a:rPr lang="el-GR" b="1" dirty="0"/>
              <a:t>Η συστηματική ανασκόπηση</a:t>
            </a:r>
            <a:r>
              <a:rPr lang="el-GR" dirty="0"/>
              <a:t> δεν ακολουθείται από ξεχωριστή ερευνητική μελέτη.</a:t>
            </a:r>
          </a:p>
        </p:txBody>
      </p:sp>
    </p:spTree>
    <p:extLst>
      <p:ext uri="{BB962C8B-B14F-4D97-AF65-F5344CB8AC3E}">
        <p14:creationId xmlns:p14="http://schemas.microsoft.com/office/powerpoint/2010/main" val="237004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1804" y="692696"/>
            <a:ext cx="7008574" cy="1930400"/>
          </a:xfrm>
        </p:spPr>
        <p:txBody>
          <a:bodyPr>
            <a:normAutofit fontScale="90000"/>
          </a:bodyPr>
          <a:lstStyle/>
          <a:p>
            <a:r>
              <a:rPr lang="el-GR" dirty="0" smtClean="0"/>
              <a:t>ΟΡΙΟΘΕΤΗΜΕΝΗ ΑΝΑΣΚΟΠΗΣΗ ΑΡΘΡΩΝ</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344770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7309" y="76200"/>
            <a:ext cx="10157354" cy="832520"/>
          </a:xfrm>
        </p:spPr>
        <p:txBody>
          <a:bodyPr/>
          <a:lstStyle/>
          <a:p>
            <a:r>
              <a:rPr lang="el-GR" dirty="0" smtClean="0"/>
              <a:t>Οριοθετημένη ανασκόπηση άρθρων</a:t>
            </a:r>
            <a:endParaRPr lang="el-GR" dirty="0"/>
          </a:p>
        </p:txBody>
      </p:sp>
      <p:sp>
        <p:nvSpPr>
          <p:cNvPr id="3" name="Θέση περιεχομένου 2"/>
          <p:cNvSpPr>
            <a:spLocks noGrp="1"/>
          </p:cNvSpPr>
          <p:nvPr>
            <p:ph idx="1"/>
          </p:nvPr>
        </p:nvSpPr>
        <p:spPr>
          <a:xfrm>
            <a:off x="765820" y="918950"/>
            <a:ext cx="10508843" cy="5534385"/>
          </a:xfrm>
        </p:spPr>
        <p:txBody>
          <a:bodyPr>
            <a:normAutofit lnSpcReduction="10000"/>
          </a:bodyPr>
          <a:lstStyle/>
          <a:p>
            <a:r>
              <a:rPr lang="el-GR" dirty="0" smtClean="0"/>
              <a:t>Οι οριοθετημένες ανασκοπήσεις άρθρων αποσκοπούν </a:t>
            </a:r>
            <a:r>
              <a:rPr lang="el-GR" dirty="0"/>
              <a:t>στη χαρτογράφηση των βασικών εννοιών σε έναν ερευνητικό τομέα και των τύπων των διαθέσιμων στοιχείων (</a:t>
            </a:r>
            <a:r>
              <a:rPr lang="el-GR" dirty="0" err="1"/>
              <a:t>Arksey</a:t>
            </a:r>
            <a:r>
              <a:rPr lang="el-GR" dirty="0"/>
              <a:t> and </a:t>
            </a:r>
            <a:r>
              <a:rPr lang="el-GR" dirty="0" err="1"/>
              <a:t>O'Malley</a:t>
            </a:r>
            <a:r>
              <a:rPr lang="el-GR" dirty="0"/>
              <a:t>, 2005). Ενώ οι συστηματικές </a:t>
            </a:r>
            <a:r>
              <a:rPr lang="el-GR" dirty="0" smtClean="0"/>
              <a:t>ανασκοπήσεις </a:t>
            </a:r>
            <a:r>
              <a:rPr lang="el-GR" dirty="0"/>
              <a:t>επικεντρώνονται σε ένα σαφώς καθορισμένο ερώτημα και συνήθως προσδιορίζουν εκ των προτέρων τους πιο σχετικούς τύπους μελετών για συμπερίληψη, οι οριοθετημένες ανασκοπήσεις άρθρων </a:t>
            </a:r>
            <a:r>
              <a:rPr lang="el-GR" dirty="0" smtClean="0"/>
              <a:t>είναι </a:t>
            </a:r>
            <a:r>
              <a:rPr lang="el-GR" dirty="0"/>
              <a:t>ευρύτερες ως προς το πεδίο εφαρμογής τους και μπορούν να συμπεριλάβουν μια σειρά διαφορετικών τύπων μελετών στο πλαίσιο της </a:t>
            </a:r>
            <a:r>
              <a:rPr lang="el-GR" dirty="0" smtClean="0"/>
              <a:t>ανασκόπησης. </a:t>
            </a:r>
          </a:p>
          <a:p>
            <a:r>
              <a:rPr lang="el-GR" dirty="0" smtClean="0"/>
              <a:t>Οι </a:t>
            </a:r>
            <a:r>
              <a:rPr lang="el-GR" dirty="0"/>
              <a:t>στρατηγικές αναζήτησης για τις οριοθετημένες ανασκοπήσεις άρθρων </a:t>
            </a:r>
            <a:r>
              <a:rPr lang="el-GR" dirty="0" smtClean="0"/>
              <a:t>καθορίζονται </a:t>
            </a:r>
            <a:r>
              <a:rPr lang="el-GR" dirty="0"/>
              <a:t>από τον διαθέσιμο χρόνο και το συγκεκριμένο πεδίο εφαρμογής της θεματικής περιοχής. Συνήθως δεν περιλαμβάνουν κανενός είδους αξιολόγηση της ποιότητας (ενώ οι μελέτες στο πλαίσιο των συστηματικών </a:t>
            </a:r>
            <a:r>
              <a:rPr lang="el-GR" dirty="0" smtClean="0"/>
              <a:t>ανασκοπήσεων </a:t>
            </a:r>
            <a:r>
              <a:rPr lang="el-GR" dirty="0"/>
              <a:t>αξιολογούνται κριτικά ως προς την ποιότητα και τον κίνδυνο μεροληψίας) (</a:t>
            </a:r>
            <a:r>
              <a:rPr lang="el-GR" dirty="0" err="1"/>
              <a:t>Grant</a:t>
            </a:r>
            <a:r>
              <a:rPr lang="el-GR" dirty="0"/>
              <a:t> and </a:t>
            </a:r>
            <a:r>
              <a:rPr lang="el-GR" dirty="0" err="1"/>
              <a:t>Booth</a:t>
            </a:r>
            <a:r>
              <a:rPr lang="el-GR" dirty="0"/>
              <a:t>, 2009</a:t>
            </a:r>
            <a:r>
              <a:rPr lang="el-GR" dirty="0" smtClean="0"/>
              <a:t>).</a:t>
            </a:r>
          </a:p>
        </p:txBody>
      </p:sp>
    </p:spTree>
    <p:extLst>
      <p:ext uri="{BB962C8B-B14F-4D97-AF65-F5344CB8AC3E}">
        <p14:creationId xmlns:p14="http://schemas.microsoft.com/office/powerpoint/2010/main" val="23451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9796" y="76200"/>
            <a:ext cx="11305256" cy="1192560"/>
          </a:xfrm>
        </p:spPr>
        <p:txBody>
          <a:bodyPr>
            <a:normAutofit fontScale="90000"/>
          </a:bodyPr>
          <a:lstStyle/>
          <a:p>
            <a:r>
              <a:rPr lang="el-GR" dirty="0" smtClean="0"/>
              <a:t>ΟΡΙΟΘΕΤΗΜΕΝΗ ΑΝΑΣΚΟΠΗΣΗ ΑΡΘΡΩΝ</a:t>
            </a:r>
            <a:br>
              <a:rPr lang="el-GR" dirty="0" smtClean="0"/>
            </a:br>
            <a:r>
              <a:rPr lang="en-US" dirty="0" smtClean="0"/>
              <a:t>SCOPING REVIEW</a:t>
            </a:r>
            <a:endParaRPr lang="el-GR" dirty="0"/>
          </a:p>
        </p:txBody>
      </p:sp>
      <p:sp>
        <p:nvSpPr>
          <p:cNvPr id="3" name="Θέση περιεχομένου 2"/>
          <p:cNvSpPr>
            <a:spLocks noGrp="1"/>
          </p:cNvSpPr>
          <p:nvPr>
            <p:ph idx="1"/>
          </p:nvPr>
        </p:nvSpPr>
        <p:spPr>
          <a:xfrm>
            <a:off x="549796" y="1196752"/>
            <a:ext cx="11377264" cy="5661248"/>
          </a:xfrm>
        </p:spPr>
        <p:txBody>
          <a:bodyPr>
            <a:normAutofit fontScale="70000" lnSpcReduction="20000"/>
          </a:bodyPr>
          <a:lstStyle/>
          <a:p>
            <a:r>
              <a:rPr lang="el-GR" dirty="0" smtClean="0"/>
              <a:t>Η οριοθετημένη ανασκόπηση άρθρων είναι </a:t>
            </a:r>
            <a:r>
              <a:rPr lang="el-GR" dirty="0"/>
              <a:t>μια «προκαταρκτική αξιολόγηση του δυνητικού μεγέθους και του πεδίου εφαρμογής της διαθέσιμης ερευνητικής βιβλιογραφίας. Αποσκοπεί στον προσδιορισμό της φύσης και της έκτασης των ερευνητικών στοιχείων (συνήθως συμπεριλαμβανομένης της τρέχουσας έρευνας</a:t>
            </a:r>
            <a:r>
              <a:rPr lang="el-GR" dirty="0" smtClean="0"/>
              <a:t>)» (</a:t>
            </a:r>
            <a:r>
              <a:rPr lang="el-GR" dirty="0" err="1" smtClean="0"/>
              <a:t>Grant</a:t>
            </a:r>
            <a:r>
              <a:rPr lang="el-GR" dirty="0" smtClean="0"/>
              <a:t> &amp; </a:t>
            </a:r>
            <a:r>
              <a:rPr lang="el-GR" dirty="0" err="1" smtClean="0"/>
              <a:t>Booth</a:t>
            </a:r>
            <a:r>
              <a:rPr lang="el-GR" dirty="0" smtClean="0"/>
              <a:t>, 2009).</a:t>
            </a:r>
          </a:p>
          <a:p>
            <a:r>
              <a:rPr lang="el-GR" dirty="0"/>
              <a:t>Η οριοθετημένη ανασκόπηση άρθρων </a:t>
            </a:r>
            <a:r>
              <a:rPr lang="el-GR" dirty="0" smtClean="0"/>
              <a:t>δεν </a:t>
            </a:r>
            <a:r>
              <a:rPr lang="el-GR" dirty="0"/>
              <a:t>είναι </a:t>
            </a:r>
            <a:r>
              <a:rPr lang="el-GR" dirty="0" smtClean="0"/>
              <a:t>ανασκόπηση χαρτογράφησης (</a:t>
            </a:r>
            <a:r>
              <a:rPr lang="en-US" dirty="0" smtClean="0"/>
              <a:t>mapping reviews)</a:t>
            </a:r>
            <a:r>
              <a:rPr lang="el-GR" dirty="0" smtClean="0"/>
              <a:t>: </a:t>
            </a:r>
            <a:r>
              <a:rPr lang="el-GR" dirty="0"/>
              <a:t>Η οριοθετημένη ανασκόπηση άρθρων </a:t>
            </a:r>
            <a:r>
              <a:rPr lang="el-GR" dirty="0" smtClean="0"/>
              <a:t>βασίζεται </a:t>
            </a:r>
            <a:r>
              <a:rPr lang="el-GR" dirty="0"/>
              <a:t>περισσότερο σε θέματα και </a:t>
            </a:r>
            <a:r>
              <a:rPr lang="el-GR" dirty="0" smtClean="0"/>
              <a:t>η ανασκόπηση χαρτογράφησης </a:t>
            </a:r>
            <a:r>
              <a:rPr lang="el-GR" dirty="0"/>
              <a:t>βασίζονται περισσότερο σε ερωτήματα</a:t>
            </a:r>
            <a:r>
              <a:rPr lang="el-GR" dirty="0" smtClean="0"/>
              <a:t>.</a:t>
            </a:r>
          </a:p>
          <a:p>
            <a:pPr>
              <a:buFont typeface="Wingdings" panose="05000000000000000000" pitchFamily="2" charset="2"/>
              <a:buChar char="q"/>
            </a:pPr>
            <a:r>
              <a:rPr lang="el-GR" dirty="0" smtClean="0"/>
              <a:t>Εξετάζει αναδυόμενα στοιχεία </a:t>
            </a:r>
            <a:r>
              <a:rPr lang="el-GR" dirty="0"/>
              <a:t>όταν τα συγκεκριμένα ερωτήματα είναι ασαφή - αποσαφήνιση ορισμών και εννοιολογικών </a:t>
            </a:r>
            <a:r>
              <a:rPr lang="el-GR" dirty="0" smtClean="0"/>
              <a:t>ορίων</a:t>
            </a:r>
          </a:p>
          <a:p>
            <a:pPr>
              <a:buFont typeface="Wingdings" panose="05000000000000000000" pitchFamily="2" charset="2"/>
              <a:buChar char="q"/>
            </a:pPr>
            <a:r>
              <a:rPr lang="el-GR" dirty="0" smtClean="0"/>
              <a:t>Προσδιορίζει και χαρτογραφεί τα διαθέσιμα αποδεικτικά στοιχεία</a:t>
            </a:r>
          </a:p>
          <a:p>
            <a:pPr>
              <a:buFont typeface="Wingdings" panose="05000000000000000000" pitchFamily="2" charset="2"/>
              <a:buChar char="q"/>
            </a:pPr>
            <a:r>
              <a:rPr lang="el-GR" dirty="0" smtClean="0"/>
              <a:t>Η </a:t>
            </a:r>
            <a:r>
              <a:rPr lang="el-GR" dirty="0"/>
              <a:t>οριοθετημένη ανασκόπηση άρθρων </a:t>
            </a:r>
            <a:r>
              <a:rPr lang="el-GR" dirty="0" smtClean="0"/>
              <a:t>γίνεται </a:t>
            </a:r>
            <a:r>
              <a:rPr lang="el-GR" dirty="0"/>
              <a:t>πριν από μια συστηματική </a:t>
            </a:r>
            <a:r>
              <a:rPr lang="el-GR" dirty="0" smtClean="0"/>
              <a:t>ανασκόπηση </a:t>
            </a:r>
          </a:p>
          <a:p>
            <a:pPr>
              <a:buFont typeface="Wingdings" panose="05000000000000000000" pitchFamily="2" charset="2"/>
              <a:buChar char="q"/>
            </a:pPr>
            <a:r>
              <a:rPr lang="el-GR" dirty="0" smtClean="0"/>
              <a:t>Συνοψίζει και διαχέει τα ερευνητικά </a:t>
            </a:r>
            <a:r>
              <a:rPr lang="el-GR" dirty="0" err="1" smtClean="0"/>
              <a:t>ευρημάτα</a:t>
            </a:r>
            <a:r>
              <a:rPr lang="el-GR" dirty="0" smtClean="0"/>
              <a:t> </a:t>
            </a:r>
            <a:r>
              <a:rPr lang="el-GR" dirty="0"/>
              <a:t>της ερευνητικής </a:t>
            </a:r>
            <a:r>
              <a:rPr lang="el-GR" dirty="0" smtClean="0"/>
              <a:t>βιβλιογραφίας </a:t>
            </a:r>
          </a:p>
          <a:p>
            <a:pPr>
              <a:buFont typeface="Wingdings" panose="05000000000000000000" pitchFamily="2" charset="2"/>
              <a:buChar char="q"/>
            </a:pPr>
            <a:r>
              <a:rPr lang="el-GR" dirty="0" smtClean="0"/>
              <a:t>Αναγνωρίζει και </a:t>
            </a:r>
            <a:r>
              <a:rPr lang="el-GR" dirty="0"/>
              <a:t>εντοπίζει κενά με πρόθεση επίλυσης </a:t>
            </a:r>
            <a:r>
              <a:rPr lang="el-GR" dirty="0" smtClean="0"/>
              <a:t>μέσα από </a:t>
            </a:r>
            <a:r>
              <a:rPr lang="el-GR" dirty="0"/>
              <a:t>μελλοντικές </a:t>
            </a:r>
            <a:r>
              <a:rPr lang="el-GR" dirty="0" smtClean="0"/>
              <a:t>δημοσιεύσεις</a:t>
            </a:r>
          </a:p>
          <a:p>
            <a:pPr marL="0" indent="0">
              <a:buNone/>
            </a:pPr>
            <a:r>
              <a:rPr lang="el-GR" sz="2200" b="1" dirty="0" smtClean="0"/>
              <a:t>Περισσότερες πληροφορίες:</a:t>
            </a:r>
          </a:p>
          <a:p>
            <a:r>
              <a:rPr lang="es-AR" sz="2200" b="1" dirty="0" smtClean="0"/>
              <a:t>https</a:t>
            </a:r>
            <a:r>
              <a:rPr lang="es-AR" sz="2200" b="1" dirty="0"/>
              <a:t>://</a:t>
            </a:r>
            <a:r>
              <a:rPr lang="es-AR" sz="2200" b="1" dirty="0" smtClean="0"/>
              <a:t>www.youtube.com/watch?v=R87FBVGrO-E&amp;t=3s</a:t>
            </a:r>
            <a:endParaRPr lang="el-GR" sz="2200" b="1" dirty="0" smtClean="0"/>
          </a:p>
          <a:p>
            <a:r>
              <a:rPr lang="es-AR" sz="2200" b="1" dirty="0">
                <a:hlinkClick r:id="rId2"/>
              </a:rPr>
              <a:t>https://</a:t>
            </a:r>
            <a:r>
              <a:rPr lang="es-AR" sz="2200" b="1" dirty="0" smtClean="0">
                <a:hlinkClick r:id="rId2"/>
              </a:rPr>
              <a:t>touromed.libguides.com/c.php?g=927240&amp;p=6680715</a:t>
            </a:r>
            <a:r>
              <a:rPr lang="el-GR" sz="2200" b="1" dirty="0" smtClean="0"/>
              <a:t> </a:t>
            </a:r>
            <a:endParaRPr lang="el-GR" sz="2200" b="1" dirty="0"/>
          </a:p>
        </p:txBody>
      </p:sp>
    </p:spTree>
    <p:extLst>
      <p:ext uri="{BB962C8B-B14F-4D97-AF65-F5344CB8AC3E}">
        <p14:creationId xmlns:p14="http://schemas.microsoft.com/office/powerpoint/2010/main" val="310814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Γιατί;</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Μπορεί να επιθυμείτε να διεξάγετε μια οριοθετημένη ανασκόπηση άρθρων για τους ακόλουθους λόγους: </a:t>
            </a:r>
            <a:endParaRPr lang="el-GR" dirty="0" smtClean="0"/>
          </a:p>
          <a:p>
            <a:r>
              <a:rPr lang="el-GR" dirty="0" smtClean="0"/>
              <a:t>Για </a:t>
            </a:r>
            <a:r>
              <a:rPr lang="el-GR" dirty="0"/>
              <a:t>να υποδείξετε εάν μια πλήρης συστηματική ανασκόπηση θα ήταν εφικτή ή επωφελής</a:t>
            </a:r>
            <a:r>
              <a:rPr lang="el-GR" dirty="0" smtClean="0"/>
              <a:t>.</a:t>
            </a:r>
          </a:p>
          <a:p>
            <a:r>
              <a:rPr lang="el-GR" dirty="0" smtClean="0"/>
              <a:t> </a:t>
            </a:r>
            <a:r>
              <a:rPr lang="el-GR" dirty="0"/>
              <a:t>Να εντοπίσετε κενά στη γνώση για ένα συγκεκριμένο θέμα. </a:t>
            </a:r>
            <a:endParaRPr lang="el-GR" dirty="0" smtClean="0"/>
          </a:p>
          <a:p>
            <a:r>
              <a:rPr lang="el-GR" dirty="0" smtClean="0"/>
              <a:t>Να </a:t>
            </a:r>
            <a:r>
              <a:rPr lang="el-GR" dirty="0"/>
              <a:t>χαρτογραφήσετε την υπάρχουσα βιβλιογραφία για ένα θέμα. </a:t>
            </a:r>
            <a:endParaRPr lang="el-GR" dirty="0" smtClean="0"/>
          </a:p>
          <a:p>
            <a:r>
              <a:rPr lang="el-GR" dirty="0" smtClean="0"/>
              <a:t>Για </a:t>
            </a:r>
            <a:r>
              <a:rPr lang="el-GR" dirty="0"/>
              <a:t>να κατανοήσετε καλύτερα τα είδη της έρευνας που διεξάγεται στο πλαίσιο ενός θέματος. </a:t>
            </a:r>
            <a:endParaRPr lang="el-GR" dirty="0" smtClean="0"/>
          </a:p>
          <a:p>
            <a:r>
              <a:rPr lang="el-GR" dirty="0" smtClean="0"/>
              <a:t>Να </a:t>
            </a:r>
            <a:r>
              <a:rPr lang="el-GR" dirty="0"/>
              <a:t>αποσαφηνιστούν έννοιες, ορισμοί ή ορολογία σε μια συγκεκριμένη θεματική περιοχή</a:t>
            </a:r>
          </a:p>
          <a:p>
            <a:endParaRPr lang="el-GR" dirty="0"/>
          </a:p>
        </p:txBody>
      </p:sp>
    </p:spTree>
    <p:extLst>
      <p:ext uri="{BB962C8B-B14F-4D97-AF65-F5344CB8AC3E}">
        <p14:creationId xmlns:p14="http://schemas.microsoft.com/office/powerpoint/2010/main" val="381565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Οριοθετημένη ανασκόπηση άρθρων </a:t>
            </a:r>
            <a:r>
              <a:rPr lang="en-US" dirty="0" smtClean="0"/>
              <a:t>vs </a:t>
            </a:r>
            <a:r>
              <a:rPr lang="el-GR" dirty="0" smtClean="0"/>
              <a:t>Συστηματική ανασκόπηση</a:t>
            </a:r>
            <a:endParaRPr lang="el-GR" dirty="0"/>
          </a:p>
        </p:txBody>
      </p:sp>
      <p:sp>
        <p:nvSpPr>
          <p:cNvPr id="3" name="Θέση περιεχομένου 2"/>
          <p:cNvSpPr>
            <a:spLocks noGrp="1"/>
          </p:cNvSpPr>
          <p:nvPr>
            <p:ph idx="1"/>
          </p:nvPr>
        </p:nvSpPr>
        <p:spPr>
          <a:xfrm>
            <a:off x="1117309" y="1701800"/>
            <a:ext cx="10157354" cy="4823544"/>
          </a:xfrm>
        </p:spPr>
        <p:txBody>
          <a:bodyPr>
            <a:normAutofit/>
          </a:bodyPr>
          <a:lstStyle/>
          <a:p>
            <a:r>
              <a:rPr lang="el-GR" dirty="0"/>
              <a:t>Αν και πολλές από τις προσεγγίσεις για τη διαμόρφωση μιας ολοκληρωμένης και συστηματικής στρατηγικής αναζήτησης είναι παρόμοιες και στους δύο τύπους </a:t>
            </a:r>
            <a:r>
              <a:rPr lang="el-GR" dirty="0" smtClean="0"/>
              <a:t>ανασκόπησης, </a:t>
            </a:r>
            <a:r>
              <a:rPr lang="el-GR" dirty="0"/>
              <a:t>οι δύο μέθοδοι έχουν διαφορετικούς σκοπούς και στόχους</a:t>
            </a:r>
            <a:r>
              <a:rPr lang="el-GR" dirty="0" smtClean="0"/>
              <a:t>.</a:t>
            </a:r>
          </a:p>
          <a:p>
            <a:r>
              <a:rPr lang="el-GR" dirty="0" smtClean="0"/>
              <a:t>Ενώ </a:t>
            </a:r>
            <a:r>
              <a:rPr lang="el-GR" dirty="0"/>
              <a:t>οι συστηματικές ανασκοπήσεις αποσκοπούν στον εντοπισμό και τη σύνθεση όλων των στοιχείων που σχετίζονται με την απάντηση ενός συγκεκριμένου ερωτήματος, προκειμένου να διατυπωθούν συστάσεις για την πολιτική ή την πρακτική, ο στόχος μιας </a:t>
            </a:r>
            <a:r>
              <a:rPr lang="el-GR" dirty="0" smtClean="0"/>
              <a:t>οριοθετημένης ανασκόπησης άρθρων </a:t>
            </a:r>
            <a:r>
              <a:rPr lang="el-GR" dirty="0"/>
              <a:t>είναι να χαρτογραφηθούν τα διαθέσιμα στοιχεία για ένα θέμα, χωρίς να ακολουθηθεί μια διαδικασία αξιολόγησης της ποιότητας των μελετών που περιλαμβάνονται.</a:t>
            </a:r>
          </a:p>
        </p:txBody>
      </p:sp>
    </p:spTree>
    <p:extLst>
      <p:ext uri="{BB962C8B-B14F-4D97-AF65-F5344CB8AC3E}">
        <p14:creationId xmlns:p14="http://schemas.microsoft.com/office/powerpoint/2010/main" val="195417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7308" y="76200"/>
            <a:ext cx="10665735" cy="1120552"/>
          </a:xfrm>
        </p:spPr>
        <p:txBody>
          <a:bodyPr>
            <a:normAutofit fontScale="90000"/>
          </a:bodyPr>
          <a:lstStyle/>
          <a:p>
            <a:r>
              <a:rPr lang="el-GR" dirty="0"/>
              <a:t>Οριοθετημένη ανασκόπηση άρθρων </a:t>
            </a:r>
            <a:r>
              <a:rPr lang="en-US" dirty="0"/>
              <a:t>vs </a:t>
            </a:r>
            <a:r>
              <a:rPr lang="el-GR" dirty="0"/>
              <a:t>Συστηματική ανασκόπηση</a:t>
            </a:r>
          </a:p>
        </p:txBody>
      </p:sp>
      <p:sp>
        <p:nvSpPr>
          <p:cNvPr id="3" name="Θέση περιεχομένου 2"/>
          <p:cNvSpPr>
            <a:spLocks noGrp="1"/>
          </p:cNvSpPr>
          <p:nvPr>
            <p:ph idx="1"/>
          </p:nvPr>
        </p:nvSpPr>
        <p:spPr>
          <a:xfrm>
            <a:off x="189756" y="1196752"/>
            <a:ext cx="11881320" cy="5661248"/>
          </a:xfrm>
        </p:spPr>
        <p:txBody>
          <a:bodyPr>
            <a:noAutofit/>
          </a:bodyPr>
          <a:lstStyle/>
          <a:p>
            <a:r>
              <a:rPr lang="el-GR" sz="1600" b="1" dirty="0"/>
              <a:t>Χρονοδιάγραμμα</a:t>
            </a:r>
            <a:r>
              <a:rPr lang="el-GR" sz="1600" dirty="0"/>
              <a:t>: </a:t>
            </a:r>
            <a:r>
              <a:rPr lang="el-GR" sz="1600" dirty="0" smtClean="0"/>
              <a:t> 12+ μήνες (το </a:t>
            </a:r>
            <a:r>
              <a:rPr lang="el-GR" sz="1600" dirty="0"/>
              <a:t>ίδιο χρονικό διάστημα με μια συστηματική ανασκόπηση ή περισσότερο</a:t>
            </a:r>
            <a:r>
              <a:rPr lang="el-GR" sz="1600" dirty="0" smtClean="0"/>
              <a:t>).</a:t>
            </a:r>
          </a:p>
          <a:p>
            <a:r>
              <a:rPr lang="el-GR" sz="1600" b="1" dirty="0" smtClean="0"/>
              <a:t>Ερώτηση</a:t>
            </a:r>
            <a:r>
              <a:rPr lang="el-GR" sz="1600" dirty="0"/>
              <a:t>: Απαντά σε ευρύτερα ερωτήματα πέραν εκείνων που σχετίζονται με την αποτελεσματικότητα των θεραπειών ή των παρεμβάσεων.  Συνιστάται πρωτόκολλο αναθεώρησης εκ των προτέρων</a:t>
            </a:r>
            <a:r>
              <a:rPr lang="el-GR" sz="1600" dirty="0" smtClean="0"/>
              <a:t>.</a:t>
            </a:r>
          </a:p>
          <a:p>
            <a:r>
              <a:rPr lang="el-GR" sz="1600" b="1" dirty="0" smtClean="0"/>
              <a:t>Πηγές </a:t>
            </a:r>
            <a:r>
              <a:rPr lang="el-GR" sz="1600" b="1" dirty="0"/>
              <a:t>και αναζητήσεις</a:t>
            </a:r>
            <a:r>
              <a:rPr lang="el-GR" sz="1600" dirty="0"/>
              <a:t>: Εξακολουθεί να είναι εξίσου περιεκτική με μια συστηματική ανασκόπηση, αλλά πολύ ευρύτερη.  Μπορεί να περιλαμβάνει πολλαπλές δομημένες αναζητήσεις και όχι μία μόνο δομημένη αναζήτηση.  Θα παράγει περισσότερα αποτελέσματα από ό,τι μια συστηματική ανασκόπηση.  Πρέπει να περιλαμβάνει ένα τροποποιημένο διάγραμμα ροής PRISMA</a:t>
            </a:r>
            <a:r>
              <a:rPr lang="el-GR" sz="1600" dirty="0" smtClean="0"/>
              <a:t>.</a:t>
            </a:r>
          </a:p>
          <a:p>
            <a:r>
              <a:rPr lang="el-GR" sz="1600" b="1" dirty="0" smtClean="0"/>
              <a:t>Επιλογή</a:t>
            </a:r>
            <a:r>
              <a:rPr lang="el-GR" sz="1600" dirty="0"/>
              <a:t>: Με βάση τα κριτήρια ένταξης/αποκλεισμού, λόγω του επαναληπτικού χαρακτήρα μιας επισκόπησης εμβέλειας ενδέχεται να χρειαστούν ορισμένες αλλαγές.  Μπορεί να απαιτηθεί περισσότερος χρόνος για τον έλεγχο των άρθρων λόγω του μεγαλύτερου όγκου αποτελεσμάτων από ευρύτερα ερωτήματα</a:t>
            </a:r>
            <a:r>
              <a:rPr lang="el-GR" sz="1600" dirty="0" smtClean="0"/>
              <a:t>.</a:t>
            </a:r>
          </a:p>
          <a:p>
            <a:r>
              <a:rPr lang="el-GR" sz="1600" b="1" dirty="0" smtClean="0"/>
              <a:t>Αξιολόγηση</a:t>
            </a:r>
            <a:r>
              <a:rPr lang="el-GR" sz="1600" dirty="0"/>
              <a:t>: Δεν ισχύει για τις επισκοπήσεις εμβέλειας. </a:t>
            </a:r>
            <a:endParaRPr lang="el-GR" sz="1600" dirty="0" smtClean="0"/>
          </a:p>
          <a:p>
            <a:r>
              <a:rPr lang="el-GR" sz="1600" b="1" dirty="0" smtClean="0"/>
              <a:t>Σύνθεση</a:t>
            </a:r>
            <a:r>
              <a:rPr lang="el-GR" sz="1600" dirty="0"/>
              <a:t>: Η άντληση δεδομένων για μια ανασκόπηση εμβέλειας μπορεί να περιλαμβάνει έναν πίνακα διαγραμμάτων ή ένα έντυπο.  Τα αποτελέσματα μπορεί να περιλαμβάνουν ένα λογικό διάγραμμα ή πίνακα ή οποιαδήποτε περιγραφική μορφή που ευθυγραμμίζεται με το πεδίο εφαρμογής και τους στόχους της ανασκόπησης.  Μπορεί να περιλαμβάνει αριθμητική σύνοψη και ποιοτική θεματική ανάλυση</a:t>
            </a:r>
            <a:r>
              <a:rPr lang="el-GR" sz="1600" dirty="0" smtClean="0"/>
              <a:t>.</a:t>
            </a:r>
            <a:endParaRPr lang="el-GR" sz="1600" dirty="0"/>
          </a:p>
          <a:p>
            <a:pPr marL="0" indent="0">
              <a:buNone/>
            </a:pPr>
            <a:r>
              <a:rPr lang="el-GR" sz="1600" dirty="0" smtClean="0"/>
              <a:t>Πηγή</a:t>
            </a:r>
            <a:r>
              <a:rPr lang="el-GR" sz="1600" dirty="0"/>
              <a:t>: MDJ </a:t>
            </a:r>
            <a:r>
              <a:rPr lang="el-GR" sz="1600" dirty="0" err="1"/>
              <a:t>Peters</a:t>
            </a:r>
            <a:r>
              <a:rPr lang="el-GR" sz="1600" dirty="0"/>
              <a:t> </a:t>
            </a:r>
            <a:r>
              <a:rPr lang="el-GR" sz="1600" dirty="0" err="1"/>
              <a:t>et</a:t>
            </a:r>
            <a:r>
              <a:rPr lang="el-GR" sz="1600" dirty="0"/>
              <a:t> </a:t>
            </a:r>
            <a:r>
              <a:rPr lang="el-GR" sz="1600" dirty="0" err="1"/>
              <a:t>al</a:t>
            </a:r>
            <a:r>
              <a:rPr lang="el-GR" sz="1600" dirty="0"/>
              <a:t>. (2015), </a:t>
            </a:r>
            <a:r>
              <a:rPr lang="el-GR" sz="1600" dirty="0" err="1"/>
              <a:t>Levac</a:t>
            </a:r>
            <a:r>
              <a:rPr lang="el-GR" sz="1600" dirty="0"/>
              <a:t> </a:t>
            </a:r>
            <a:r>
              <a:rPr lang="el-GR" sz="1600" dirty="0" err="1"/>
              <a:t>et</a:t>
            </a:r>
            <a:r>
              <a:rPr lang="el-GR" sz="1600" dirty="0"/>
              <a:t> </a:t>
            </a:r>
            <a:r>
              <a:rPr lang="el-GR" sz="1600" dirty="0" err="1"/>
              <a:t>al</a:t>
            </a:r>
            <a:r>
              <a:rPr lang="el-GR" sz="1600" dirty="0"/>
              <a:t>. (2010)</a:t>
            </a:r>
          </a:p>
        </p:txBody>
      </p:sp>
    </p:spTree>
    <p:extLst>
      <p:ext uri="{BB962C8B-B14F-4D97-AF65-F5344CB8AC3E}">
        <p14:creationId xmlns:p14="http://schemas.microsoft.com/office/powerpoint/2010/main" val="335047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2589" y="1170578"/>
            <a:ext cx="7008574" cy="1930400"/>
          </a:xfrm>
        </p:spPr>
        <p:txBody>
          <a:bodyPr/>
          <a:lstStyle/>
          <a:p>
            <a:r>
              <a:rPr lang="el-GR" dirty="0" smtClean="0"/>
              <a:t>ΔΙΑΓΡΑΜΜΑ </a:t>
            </a:r>
            <a:r>
              <a:rPr lang="en-US" dirty="0" smtClean="0"/>
              <a:t>PRISMA</a:t>
            </a:r>
            <a:endParaRPr lang="el-GR" dirty="0"/>
          </a:p>
        </p:txBody>
      </p:sp>
      <p:sp>
        <p:nvSpPr>
          <p:cNvPr id="3" name="Θέση κειμένου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428804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25860" y="1628800"/>
            <a:ext cx="10157354" cy="1397000"/>
          </a:xfrm>
        </p:spPr>
        <p:txBody>
          <a:bodyPr rtlCol="0">
            <a:noAutofit/>
          </a:bodyPr>
          <a:lstStyle/>
          <a:p>
            <a:pPr marL="0" lvl="0" indent="0" algn="ctr" rtl="0">
              <a:spcBef>
                <a:spcPts val="0"/>
              </a:spcBef>
              <a:spcAft>
                <a:spcPts val="0"/>
              </a:spcAft>
              <a:buClr>
                <a:schemeClr val="dk1"/>
              </a:buClr>
              <a:buSzPts val="1100"/>
              <a:buFont typeface="Arial"/>
              <a:buNone/>
            </a:pPr>
            <a:r>
              <a:rPr lang="el-GR" dirty="0" smtClean="0">
                <a:solidFill>
                  <a:schemeClr val="dk1"/>
                </a:solidFill>
              </a:rPr>
              <a:t>Διάγραμμα </a:t>
            </a:r>
            <a:r>
              <a:rPr lang="en-US" dirty="0">
                <a:solidFill>
                  <a:schemeClr val="dk1"/>
                </a:solidFill>
              </a:rPr>
              <a:t>PRISMA</a:t>
            </a:r>
            <a:br>
              <a:rPr lang="en-US" dirty="0">
                <a:solidFill>
                  <a:schemeClr val="dk1"/>
                </a:solidFill>
              </a:rPr>
            </a:br>
            <a:endParaRPr lang="en-US" dirty="0">
              <a:solidFill>
                <a:schemeClr val="dk1"/>
              </a:solidFill>
            </a:endParaRPr>
          </a:p>
        </p:txBody>
      </p:sp>
      <p:sp>
        <p:nvSpPr>
          <p:cNvPr id="5" name="Θέση περιεχομένου 4">
            <a:extLst>
              <a:ext uri="{FF2B5EF4-FFF2-40B4-BE49-F238E27FC236}">
                <a16:creationId xmlns:a16="http://schemas.microsoft.com/office/drawing/2014/main" id="{25B61D6F-1E5C-2C13-BB6C-9CECC39A8400}"/>
              </a:ext>
            </a:extLst>
          </p:cNvPr>
          <p:cNvSpPr>
            <a:spLocks noGrp="1"/>
          </p:cNvSpPr>
          <p:nvPr>
            <p:ph sz="half" idx="1"/>
          </p:nvPr>
        </p:nvSpPr>
        <p:spPr>
          <a:xfrm>
            <a:off x="1157588" y="2204864"/>
            <a:ext cx="9873647" cy="2891505"/>
          </a:xfrm>
        </p:spPr>
        <p:txBody>
          <a:bodyPr>
            <a:normAutofit fontScale="77500" lnSpcReduction="20000"/>
          </a:bodyPr>
          <a:lstStyle/>
          <a:p>
            <a:pPr marL="457200" lvl="0" indent="0" algn="l" rtl="0">
              <a:lnSpc>
                <a:spcPct val="115000"/>
              </a:lnSpc>
              <a:spcBef>
                <a:spcPts val="0"/>
              </a:spcBef>
              <a:spcAft>
                <a:spcPts val="0"/>
              </a:spcAft>
              <a:buNone/>
            </a:pPr>
            <a:endParaRPr lang="en-US" sz="800" dirty="0">
              <a:solidFill>
                <a:srgbClr val="595959"/>
              </a:solidFill>
              <a:highlight>
                <a:srgbClr val="999999"/>
              </a:highlight>
            </a:endParaRPr>
          </a:p>
          <a:p>
            <a:pPr marL="457200" lvl="0" indent="0" algn="l" rtl="0">
              <a:lnSpc>
                <a:spcPct val="115000"/>
              </a:lnSpc>
              <a:spcBef>
                <a:spcPts val="1200"/>
              </a:spcBef>
              <a:spcAft>
                <a:spcPts val="0"/>
              </a:spcAft>
              <a:buNone/>
            </a:pPr>
            <a:endParaRPr lang="en-US" sz="800" dirty="0">
              <a:solidFill>
                <a:srgbClr val="595959"/>
              </a:solidFill>
            </a:endParaRPr>
          </a:p>
          <a:p>
            <a:pPr marL="457200" lvl="0" indent="0" algn="l" rtl="0">
              <a:lnSpc>
                <a:spcPct val="115000"/>
              </a:lnSpc>
              <a:spcBef>
                <a:spcPts val="1200"/>
              </a:spcBef>
              <a:spcAft>
                <a:spcPts val="0"/>
              </a:spcAft>
              <a:buNone/>
            </a:pPr>
            <a:endParaRPr lang="en-US" sz="800" dirty="0">
              <a:solidFill>
                <a:srgbClr val="595959"/>
              </a:solidFill>
            </a:endParaRPr>
          </a:p>
          <a:p>
            <a:pPr marL="457200" lvl="0" indent="-374650" algn="just" rtl="0">
              <a:lnSpc>
                <a:spcPct val="115000"/>
              </a:lnSpc>
              <a:spcBef>
                <a:spcPts val="1200"/>
              </a:spcBef>
              <a:spcAft>
                <a:spcPts val="0"/>
              </a:spcAft>
              <a:buClr>
                <a:srgbClr val="1155CC"/>
              </a:buClr>
              <a:buSzPct val="100000"/>
              <a:buChar char="●"/>
            </a:pPr>
            <a:r>
              <a:rPr lang="en-US" sz="2800" dirty="0">
                <a:solidFill>
                  <a:srgbClr val="1155CC"/>
                </a:solidFill>
              </a:rPr>
              <a:t>PRISMA: Preferred Reporting Items for Systematic Reviews and Meta-Analyses </a:t>
            </a:r>
          </a:p>
          <a:p>
            <a:pPr marL="457200" lvl="0" indent="0" algn="just" rtl="0">
              <a:lnSpc>
                <a:spcPct val="115000"/>
              </a:lnSpc>
              <a:spcBef>
                <a:spcPts val="1200"/>
              </a:spcBef>
              <a:spcAft>
                <a:spcPts val="0"/>
              </a:spcAft>
              <a:buNone/>
            </a:pPr>
            <a:endParaRPr lang="en-US" sz="2800" dirty="0">
              <a:solidFill>
                <a:srgbClr val="1155CC"/>
              </a:solidFill>
            </a:endParaRPr>
          </a:p>
          <a:p>
            <a:pPr marL="457200" lvl="0" indent="-374650" algn="just" rtl="0">
              <a:lnSpc>
                <a:spcPct val="115000"/>
              </a:lnSpc>
              <a:spcBef>
                <a:spcPts val="1200"/>
              </a:spcBef>
              <a:spcAft>
                <a:spcPts val="0"/>
              </a:spcAft>
              <a:buClr>
                <a:srgbClr val="1155CC"/>
              </a:buClr>
              <a:buSzPct val="100000"/>
              <a:buChar char="●"/>
            </a:pPr>
            <a:r>
              <a:rPr lang="el-GR" sz="2800" dirty="0">
                <a:solidFill>
                  <a:srgbClr val="1155CC"/>
                </a:solidFill>
              </a:rPr>
              <a:t>Αναφορά Προτιμώμενων Στοιχείων για Συστηματικές Ανασκοπήσεις και Μετά-Αναλύσεις</a:t>
            </a:r>
          </a:p>
          <a:p>
            <a:pPr marL="0" lvl="0" indent="0" algn="l" rtl="0">
              <a:lnSpc>
                <a:spcPct val="115000"/>
              </a:lnSpc>
              <a:spcBef>
                <a:spcPts val="1200"/>
              </a:spcBef>
              <a:spcAft>
                <a:spcPts val="0"/>
              </a:spcAft>
              <a:buNone/>
            </a:pPr>
            <a:endParaRPr lang="el-GR" sz="800" dirty="0">
              <a:solidFill>
                <a:srgbClr val="333333"/>
              </a:solidFill>
              <a:highlight>
                <a:srgbClr val="FFFFFF"/>
              </a:highlight>
            </a:endParaRPr>
          </a:p>
          <a:p>
            <a:pPr marL="0" lvl="0" indent="0" algn="l" rtl="0">
              <a:lnSpc>
                <a:spcPct val="115000"/>
              </a:lnSpc>
              <a:spcBef>
                <a:spcPts val="1200"/>
              </a:spcBef>
              <a:spcAft>
                <a:spcPts val="0"/>
              </a:spcAft>
              <a:buNone/>
            </a:pPr>
            <a:endParaRPr lang="el-GR" sz="800" dirty="0">
              <a:solidFill>
                <a:srgbClr val="333333"/>
              </a:solidFill>
              <a:highlight>
                <a:srgbClr val="FFFFFF"/>
              </a:highlight>
            </a:endParaRPr>
          </a:p>
          <a:p>
            <a:pPr marL="0" lvl="0" indent="0" algn="l" rtl="0">
              <a:lnSpc>
                <a:spcPct val="115000"/>
              </a:lnSpc>
              <a:spcBef>
                <a:spcPts val="1200"/>
              </a:spcBef>
              <a:spcAft>
                <a:spcPts val="1200"/>
              </a:spcAft>
              <a:buNone/>
            </a:pPr>
            <a:endParaRPr lang="el-GR" sz="800" dirty="0">
              <a:solidFill>
                <a:srgbClr val="595959"/>
              </a:solidFill>
            </a:endParaRPr>
          </a:p>
          <a:p>
            <a:endParaRPr lang="el-GR" dirty="0"/>
          </a:p>
        </p:txBody>
      </p:sp>
    </p:spTree>
    <p:extLst>
      <p:ext uri="{BB962C8B-B14F-4D97-AF65-F5344CB8AC3E}">
        <p14:creationId xmlns:p14="http://schemas.microsoft.com/office/powerpoint/2010/main" val="256813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15735" y="908720"/>
            <a:ext cx="10157354" cy="1180976"/>
          </a:xfrm>
        </p:spPr>
        <p:txBody>
          <a:bodyPr rtlCol="0">
            <a:noAutofit/>
          </a:bodyPr>
          <a:lstStyle/>
          <a:p>
            <a:pPr marL="0" lvl="0" indent="0" algn="ctr" rtl="0">
              <a:spcBef>
                <a:spcPts val="0"/>
              </a:spcBef>
              <a:spcAft>
                <a:spcPts val="0"/>
              </a:spcAft>
              <a:buClr>
                <a:schemeClr val="dk1"/>
              </a:buClr>
              <a:buSzPts val="1100"/>
              <a:buFont typeface="Arial"/>
              <a:buNone/>
            </a:pPr>
            <a:r>
              <a:rPr lang="en-US" dirty="0" smtClean="0">
                <a:solidFill>
                  <a:schemeClr val="dk1"/>
                </a:solidFill>
              </a:rPr>
              <a:t>PRISMA</a:t>
            </a:r>
            <a:r>
              <a:rPr lang="en-US" dirty="0">
                <a:solidFill>
                  <a:schemeClr val="dk1"/>
                </a:solidFill>
              </a:rPr>
              <a:t/>
            </a:r>
            <a:br>
              <a:rPr lang="en-US" dirty="0">
                <a:solidFill>
                  <a:schemeClr val="dk1"/>
                </a:solidFill>
              </a:rPr>
            </a:br>
            <a:endParaRPr lang="en-US" dirty="0">
              <a:solidFill>
                <a:schemeClr val="dk1"/>
              </a:solidFill>
            </a:endParaRPr>
          </a:p>
        </p:txBody>
      </p:sp>
      <p:sp>
        <p:nvSpPr>
          <p:cNvPr id="5" name="Θέση περιεχομένου 4">
            <a:extLst>
              <a:ext uri="{FF2B5EF4-FFF2-40B4-BE49-F238E27FC236}">
                <a16:creationId xmlns:a16="http://schemas.microsoft.com/office/drawing/2014/main" id="{25B61D6F-1E5C-2C13-BB6C-9CECC39A8400}"/>
              </a:ext>
            </a:extLst>
          </p:cNvPr>
          <p:cNvSpPr>
            <a:spLocks noGrp="1"/>
          </p:cNvSpPr>
          <p:nvPr>
            <p:ph sz="half" idx="1"/>
          </p:nvPr>
        </p:nvSpPr>
        <p:spPr>
          <a:xfrm>
            <a:off x="387778" y="1700808"/>
            <a:ext cx="11413268" cy="5157192"/>
          </a:xfrm>
        </p:spPr>
        <p:txBody>
          <a:bodyPr>
            <a:normAutofit fontScale="85000" lnSpcReduction="20000"/>
          </a:bodyPr>
          <a:lstStyle/>
          <a:p>
            <a:pPr marL="457200" lvl="0" indent="0" algn="l" rtl="0">
              <a:lnSpc>
                <a:spcPct val="115000"/>
              </a:lnSpc>
              <a:spcBef>
                <a:spcPts val="1200"/>
              </a:spcBef>
              <a:spcAft>
                <a:spcPts val="0"/>
              </a:spcAft>
              <a:buNone/>
            </a:pPr>
            <a:endParaRPr lang="en-US" sz="800" dirty="0">
              <a:solidFill>
                <a:srgbClr val="595959"/>
              </a:solidFill>
            </a:endParaRPr>
          </a:p>
          <a:p>
            <a:pPr marL="457200" lvl="0" indent="-329882" algn="just" rtl="0">
              <a:lnSpc>
                <a:spcPct val="95000"/>
              </a:lnSpc>
              <a:spcBef>
                <a:spcPts val="0"/>
              </a:spcBef>
              <a:spcAft>
                <a:spcPts val="0"/>
              </a:spcAft>
              <a:buSzPts val="1595"/>
              <a:buChar char="●"/>
            </a:pPr>
            <a:r>
              <a:rPr lang="el-GR" sz="2800" b="1" dirty="0"/>
              <a:t>Τι είναι;</a:t>
            </a:r>
          </a:p>
          <a:p>
            <a:pPr marL="457200" lvl="0" indent="-329882" algn="just" rtl="0">
              <a:lnSpc>
                <a:spcPct val="95000"/>
              </a:lnSpc>
              <a:spcBef>
                <a:spcPts val="0"/>
              </a:spcBef>
              <a:spcAft>
                <a:spcPts val="0"/>
              </a:spcAft>
              <a:buSzPts val="1595"/>
              <a:buAutoNum type="arabicPeriod"/>
            </a:pPr>
            <a:r>
              <a:rPr lang="el-GR" sz="2800" dirty="0" err="1"/>
              <a:t>Tρόπος</a:t>
            </a:r>
            <a:r>
              <a:rPr lang="el-GR" sz="2800" dirty="0"/>
              <a:t> βασισμένος σε επιστημονικά δεδομένα (</a:t>
            </a:r>
            <a:r>
              <a:rPr lang="el-GR" sz="2800" dirty="0" err="1"/>
              <a:t>evidence-based</a:t>
            </a:r>
            <a:r>
              <a:rPr lang="el-GR" sz="2800" dirty="0"/>
              <a:t>) μέσω του οποίου υπάρχει διαφάνεια από τον συγγραφέα ως προς τους σκοπούς της έρευνάς του, τον τρόπο με τον οποίο υλοποιήθηκε και τα αποτελέσματα που εξήγαγε. </a:t>
            </a:r>
          </a:p>
          <a:p>
            <a:pPr marL="457200" lvl="0" indent="-329882" algn="just" rtl="0">
              <a:lnSpc>
                <a:spcPct val="95000"/>
              </a:lnSpc>
              <a:spcBef>
                <a:spcPts val="0"/>
              </a:spcBef>
              <a:spcAft>
                <a:spcPts val="0"/>
              </a:spcAft>
              <a:buSzPts val="1595"/>
              <a:buAutoNum type="arabicPeriod"/>
            </a:pPr>
            <a:r>
              <a:rPr lang="el-GR" sz="2800" dirty="0" err="1"/>
              <a:t>Eργαλείο</a:t>
            </a:r>
            <a:r>
              <a:rPr lang="el-GR" sz="2800" dirty="0"/>
              <a:t> για την κριτική αξιολόγηση των συστημικών ανασκοπήσεων και των μετά-αναλύσεων. </a:t>
            </a:r>
          </a:p>
          <a:p>
            <a:pPr marL="457200" lvl="0" indent="-329882" algn="just" rtl="0">
              <a:lnSpc>
                <a:spcPct val="95000"/>
              </a:lnSpc>
              <a:spcBef>
                <a:spcPts val="0"/>
              </a:spcBef>
              <a:spcAft>
                <a:spcPts val="0"/>
              </a:spcAft>
              <a:buSzPts val="1595"/>
              <a:buAutoNum type="arabicPeriod"/>
            </a:pPr>
            <a:r>
              <a:rPr lang="el-GR" sz="2800" dirty="0" err="1"/>
              <a:t>Eξετάζει</a:t>
            </a:r>
            <a:r>
              <a:rPr lang="el-GR" sz="2800" dirty="0"/>
              <a:t> τα αποτελέσματα παρεμβάσεων αλλά μπορεί να χρησιμοποιηθεί και για τη μελέτη ερευνών με άλλα αντικείμενα όπως, αξιολόγηση αιτιολογίας, </a:t>
            </a:r>
            <a:r>
              <a:rPr lang="el-GR" sz="2800" dirty="0" err="1"/>
              <a:t>επιπολασμού</a:t>
            </a:r>
            <a:r>
              <a:rPr lang="el-GR" sz="2800" dirty="0"/>
              <a:t>, διάγνωσης ή πρόγνωσης</a:t>
            </a:r>
            <a:r>
              <a:rPr lang="el-GR" sz="2800" dirty="0">
                <a:solidFill>
                  <a:srgbClr val="666666"/>
                </a:solidFill>
              </a:rPr>
              <a:t>.</a:t>
            </a:r>
          </a:p>
          <a:p>
            <a:pPr marL="914400" lvl="0" indent="0" algn="just" rtl="0">
              <a:lnSpc>
                <a:spcPct val="95000"/>
              </a:lnSpc>
              <a:spcBef>
                <a:spcPts val="1200"/>
              </a:spcBef>
              <a:spcAft>
                <a:spcPts val="0"/>
              </a:spcAft>
              <a:buSzPts val="852"/>
              <a:buNone/>
            </a:pPr>
            <a:endParaRPr lang="el-GR" sz="2800" dirty="0"/>
          </a:p>
          <a:p>
            <a:pPr marL="457200" lvl="0" indent="-329882" algn="just" rtl="0">
              <a:lnSpc>
                <a:spcPct val="95000"/>
              </a:lnSpc>
              <a:spcBef>
                <a:spcPts val="1200"/>
              </a:spcBef>
              <a:spcAft>
                <a:spcPts val="0"/>
              </a:spcAft>
              <a:buSzPts val="1595"/>
              <a:buChar char="●"/>
            </a:pPr>
            <a:r>
              <a:rPr lang="el-GR" sz="2800" b="1" dirty="0"/>
              <a:t>Τι ΔΕΝ είναι;</a:t>
            </a:r>
          </a:p>
          <a:p>
            <a:pPr marL="457200" lvl="0" indent="0" algn="just" rtl="0">
              <a:lnSpc>
                <a:spcPct val="95000"/>
              </a:lnSpc>
              <a:spcBef>
                <a:spcPts val="1200"/>
              </a:spcBef>
              <a:spcAft>
                <a:spcPts val="1200"/>
              </a:spcAft>
              <a:buSzPts val="852"/>
              <a:buNone/>
            </a:pPr>
            <a:r>
              <a:rPr lang="el-GR" sz="2800" dirty="0"/>
              <a:t>Δεν είναι εργαλείο μέτρησης της ποιότητας των συστημικών ανασκοπήσεων και των μετά-αναλύσεων.</a:t>
            </a:r>
            <a:endParaRPr lang="el-GR" sz="800" dirty="0">
              <a:solidFill>
                <a:srgbClr val="333333"/>
              </a:solidFill>
              <a:highlight>
                <a:srgbClr val="FFFFFF"/>
              </a:highlight>
            </a:endParaRPr>
          </a:p>
          <a:p>
            <a:pPr marL="0" lvl="0" indent="0" algn="l" rtl="0">
              <a:lnSpc>
                <a:spcPct val="115000"/>
              </a:lnSpc>
              <a:spcBef>
                <a:spcPts val="1200"/>
              </a:spcBef>
              <a:spcAft>
                <a:spcPts val="1200"/>
              </a:spcAft>
              <a:buNone/>
            </a:pPr>
            <a:endParaRPr lang="el-GR" sz="800" dirty="0">
              <a:solidFill>
                <a:srgbClr val="595959"/>
              </a:solidFill>
            </a:endParaRPr>
          </a:p>
          <a:p>
            <a:endParaRPr lang="el-GR" dirty="0"/>
          </a:p>
        </p:txBody>
      </p:sp>
    </p:spTree>
    <p:extLst>
      <p:ext uri="{BB962C8B-B14F-4D97-AF65-F5344CB8AC3E}">
        <p14:creationId xmlns:p14="http://schemas.microsoft.com/office/powerpoint/2010/main" val="533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15735" y="1124744"/>
            <a:ext cx="10157354" cy="936104"/>
          </a:xfrm>
        </p:spPr>
        <p:txBody>
          <a:bodyPr rtlCol="0">
            <a:noAutofit/>
          </a:bodyPr>
          <a:lstStyle/>
          <a:p>
            <a:pPr marL="0" lvl="0" indent="0" algn="ctr" rtl="0">
              <a:spcBef>
                <a:spcPts val="0"/>
              </a:spcBef>
              <a:spcAft>
                <a:spcPts val="0"/>
              </a:spcAft>
              <a:buClr>
                <a:schemeClr val="dk1"/>
              </a:buClr>
              <a:buSzPts val="1100"/>
              <a:buFont typeface="Arial"/>
              <a:buNone/>
            </a:pPr>
            <a:r>
              <a:rPr lang="el-GR" dirty="0">
                <a:solidFill>
                  <a:schemeClr val="dk1"/>
                </a:solidFill>
              </a:rPr>
              <a:t>Μέθοδος </a:t>
            </a:r>
            <a:r>
              <a:rPr lang="en-US" dirty="0">
                <a:solidFill>
                  <a:schemeClr val="dk1"/>
                </a:solidFill>
              </a:rPr>
              <a:t>PRISMA</a:t>
            </a:r>
            <a:br>
              <a:rPr lang="en-US" dirty="0">
                <a:solidFill>
                  <a:schemeClr val="dk1"/>
                </a:solidFill>
              </a:rPr>
            </a:br>
            <a:endParaRPr lang="en-US" dirty="0">
              <a:solidFill>
                <a:schemeClr val="dk1"/>
              </a:solidFill>
            </a:endParaRPr>
          </a:p>
        </p:txBody>
      </p:sp>
      <p:sp>
        <p:nvSpPr>
          <p:cNvPr id="5" name="Θέση περιεχομένου 4">
            <a:extLst>
              <a:ext uri="{FF2B5EF4-FFF2-40B4-BE49-F238E27FC236}">
                <a16:creationId xmlns:a16="http://schemas.microsoft.com/office/drawing/2014/main" id="{25B61D6F-1E5C-2C13-BB6C-9CECC39A8400}"/>
              </a:ext>
            </a:extLst>
          </p:cNvPr>
          <p:cNvSpPr>
            <a:spLocks noGrp="1"/>
          </p:cNvSpPr>
          <p:nvPr>
            <p:ph sz="half" idx="1"/>
          </p:nvPr>
        </p:nvSpPr>
        <p:spPr>
          <a:xfrm>
            <a:off x="261764" y="1340768"/>
            <a:ext cx="11665295" cy="5517232"/>
          </a:xfrm>
        </p:spPr>
        <p:txBody>
          <a:bodyPr>
            <a:normAutofit fontScale="92500" lnSpcReduction="20000"/>
          </a:bodyPr>
          <a:lstStyle/>
          <a:p>
            <a:pPr marL="457200" lvl="0" indent="0" algn="l" rtl="0">
              <a:lnSpc>
                <a:spcPct val="115000"/>
              </a:lnSpc>
              <a:spcBef>
                <a:spcPts val="1200"/>
              </a:spcBef>
              <a:spcAft>
                <a:spcPts val="0"/>
              </a:spcAft>
              <a:buNone/>
            </a:pPr>
            <a:endParaRPr lang="en-US" sz="1700" dirty="0">
              <a:solidFill>
                <a:srgbClr val="595959"/>
              </a:solidFill>
            </a:endParaRPr>
          </a:p>
          <a:p>
            <a:pPr marL="0" lvl="0" indent="0" algn="just" rtl="0">
              <a:spcBef>
                <a:spcPts val="0"/>
              </a:spcBef>
              <a:spcAft>
                <a:spcPts val="0"/>
              </a:spcAft>
              <a:buNone/>
            </a:pPr>
            <a:r>
              <a:rPr lang="el-GR" sz="2200" b="1" dirty="0"/>
              <a:t>Αποτελείται από:</a:t>
            </a:r>
          </a:p>
          <a:p>
            <a:pPr marL="457200" lvl="0" indent="-317182" algn="just" rtl="0">
              <a:spcBef>
                <a:spcPts val="1200"/>
              </a:spcBef>
              <a:spcAft>
                <a:spcPts val="0"/>
              </a:spcAft>
              <a:buSzPct val="100000"/>
              <a:buChar char="●"/>
            </a:pPr>
            <a:r>
              <a:rPr lang="el-GR" sz="2200" dirty="0"/>
              <a:t>Μία </a:t>
            </a:r>
            <a:r>
              <a:rPr lang="el-GR" sz="2200" b="1" dirty="0">
                <a:solidFill>
                  <a:srgbClr val="1155CC"/>
                </a:solidFill>
              </a:rPr>
              <a:t>λίστα ελέγχου (</a:t>
            </a:r>
            <a:r>
              <a:rPr lang="el-GR" sz="2200" b="1" dirty="0" err="1">
                <a:solidFill>
                  <a:srgbClr val="1155CC"/>
                </a:solidFill>
              </a:rPr>
              <a:t>checklist</a:t>
            </a:r>
            <a:r>
              <a:rPr lang="el-GR" sz="2200" b="1" dirty="0">
                <a:solidFill>
                  <a:srgbClr val="1155CC"/>
                </a:solidFill>
              </a:rPr>
              <a:t>) με τα 27 στοιχεία (</a:t>
            </a:r>
            <a:r>
              <a:rPr lang="el-GR" sz="2200" b="1" dirty="0" err="1">
                <a:solidFill>
                  <a:srgbClr val="1155CC"/>
                </a:solidFill>
              </a:rPr>
              <a:t>items</a:t>
            </a:r>
            <a:r>
              <a:rPr lang="el-GR" sz="2200" b="1" dirty="0">
                <a:solidFill>
                  <a:srgbClr val="1155CC"/>
                </a:solidFill>
              </a:rPr>
              <a:t>)</a:t>
            </a:r>
            <a:r>
              <a:rPr lang="el-GR" sz="2200" dirty="0"/>
              <a:t> που είναι απαραίτητα για τη διεξαγωγή συστηματικής ανασκόπησης ή μετά-ανάλυσης.</a:t>
            </a:r>
          </a:p>
          <a:p>
            <a:pPr marL="719999" lvl="0" indent="-300357" algn="just" rtl="0">
              <a:lnSpc>
                <a:spcPct val="185714"/>
              </a:lnSpc>
              <a:spcBef>
                <a:spcPts val="0"/>
              </a:spcBef>
              <a:spcAft>
                <a:spcPts val="0"/>
              </a:spcAft>
              <a:buClr>
                <a:srgbClr val="666666"/>
              </a:buClr>
              <a:buSzPct val="100000"/>
              <a:buAutoNum type="arabicPeriod"/>
            </a:pPr>
            <a:r>
              <a:rPr lang="el-GR" sz="1700" b="1" dirty="0">
                <a:solidFill>
                  <a:srgbClr val="666666"/>
                </a:solidFill>
              </a:rPr>
              <a:t>Τίτλος (</a:t>
            </a:r>
            <a:r>
              <a:rPr lang="el-GR" sz="1700" b="1" dirty="0" err="1">
                <a:solidFill>
                  <a:srgbClr val="666666"/>
                </a:solidFill>
              </a:rPr>
              <a:t>Title</a:t>
            </a:r>
            <a:r>
              <a:rPr lang="el-GR" sz="1700" b="1" dirty="0">
                <a:solidFill>
                  <a:srgbClr val="666666"/>
                </a:solidFill>
              </a:rPr>
              <a:t>)</a:t>
            </a:r>
            <a:endParaRPr lang="el-GR" sz="1700" dirty="0">
              <a:solidFill>
                <a:srgbClr val="666666"/>
              </a:solidFill>
            </a:endParaRPr>
          </a:p>
          <a:p>
            <a:pPr marL="719999" lvl="0" indent="-300357" algn="just" rtl="0">
              <a:lnSpc>
                <a:spcPct val="185714"/>
              </a:lnSpc>
              <a:spcBef>
                <a:spcPts val="0"/>
              </a:spcBef>
              <a:spcAft>
                <a:spcPts val="0"/>
              </a:spcAft>
              <a:buClr>
                <a:srgbClr val="666666"/>
              </a:buClr>
              <a:buSzPct val="100000"/>
              <a:buAutoNum type="arabicPeriod"/>
            </a:pPr>
            <a:r>
              <a:rPr lang="el-GR" sz="1700" b="1" dirty="0">
                <a:solidFill>
                  <a:srgbClr val="666666"/>
                </a:solidFill>
              </a:rPr>
              <a:t>Περίληψη (</a:t>
            </a:r>
            <a:r>
              <a:rPr lang="el-GR" sz="1700" b="1" dirty="0" err="1">
                <a:solidFill>
                  <a:srgbClr val="666666"/>
                </a:solidFill>
              </a:rPr>
              <a:t>Abstract</a:t>
            </a:r>
            <a:r>
              <a:rPr lang="el-GR" sz="1700" b="1" dirty="0">
                <a:solidFill>
                  <a:srgbClr val="666666"/>
                </a:solidFill>
              </a:rPr>
              <a:t>)</a:t>
            </a:r>
          </a:p>
          <a:p>
            <a:pPr marL="719999" lvl="0" indent="-300357" algn="just" rtl="0">
              <a:lnSpc>
                <a:spcPct val="185714"/>
              </a:lnSpc>
              <a:spcBef>
                <a:spcPts val="0"/>
              </a:spcBef>
              <a:spcAft>
                <a:spcPts val="0"/>
              </a:spcAft>
              <a:buClr>
                <a:srgbClr val="666666"/>
              </a:buClr>
              <a:buSzPct val="100000"/>
              <a:buAutoNum type="arabicPeriod"/>
            </a:pPr>
            <a:r>
              <a:rPr lang="el-GR" sz="1700" b="1" dirty="0">
                <a:solidFill>
                  <a:srgbClr val="666666"/>
                </a:solidFill>
              </a:rPr>
              <a:t>Εισαγωγή (</a:t>
            </a:r>
            <a:r>
              <a:rPr lang="el-GR" sz="1700" b="1" dirty="0" err="1">
                <a:solidFill>
                  <a:srgbClr val="666666"/>
                </a:solidFill>
              </a:rPr>
              <a:t>Introduction</a:t>
            </a:r>
            <a:r>
              <a:rPr lang="el-GR" sz="1700" b="1" dirty="0">
                <a:solidFill>
                  <a:srgbClr val="666666"/>
                </a:solidFill>
              </a:rPr>
              <a:t>)</a:t>
            </a:r>
            <a:endParaRPr lang="el-GR" sz="1700" dirty="0">
              <a:solidFill>
                <a:srgbClr val="666666"/>
              </a:solidFill>
            </a:endParaRPr>
          </a:p>
          <a:p>
            <a:pPr marL="719999" lvl="0" indent="-300357" algn="just" rtl="0">
              <a:lnSpc>
                <a:spcPct val="185714"/>
              </a:lnSpc>
              <a:spcBef>
                <a:spcPts val="0"/>
              </a:spcBef>
              <a:spcAft>
                <a:spcPts val="0"/>
              </a:spcAft>
              <a:buClr>
                <a:srgbClr val="666666"/>
              </a:buClr>
              <a:buSzPct val="100000"/>
              <a:buAutoNum type="arabicPeriod"/>
            </a:pPr>
            <a:r>
              <a:rPr lang="el-GR" sz="1700" b="1" dirty="0">
                <a:solidFill>
                  <a:srgbClr val="666666"/>
                </a:solidFill>
              </a:rPr>
              <a:t>Μέθοδοι (</a:t>
            </a:r>
            <a:r>
              <a:rPr lang="el-GR" sz="1700" b="1" dirty="0" err="1">
                <a:solidFill>
                  <a:srgbClr val="666666"/>
                </a:solidFill>
              </a:rPr>
              <a:t>Methods</a:t>
            </a:r>
            <a:r>
              <a:rPr lang="el-GR" sz="1700" b="1" dirty="0">
                <a:solidFill>
                  <a:srgbClr val="666666"/>
                </a:solidFill>
              </a:rPr>
              <a:t>)</a:t>
            </a:r>
            <a:endParaRPr lang="el-GR" sz="1700" dirty="0">
              <a:solidFill>
                <a:srgbClr val="666666"/>
              </a:solidFill>
            </a:endParaRPr>
          </a:p>
          <a:p>
            <a:pPr marL="719999" lvl="0" indent="-300357" algn="just" rtl="0">
              <a:lnSpc>
                <a:spcPct val="185714"/>
              </a:lnSpc>
              <a:spcBef>
                <a:spcPts val="0"/>
              </a:spcBef>
              <a:spcAft>
                <a:spcPts val="0"/>
              </a:spcAft>
              <a:buClr>
                <a:srgbClr val="666666"/>
              </a:buClr>
              <a:buSzPct val="100000"/>
              <a:buAutoNum type="arabicPeriod"/>
            </a:pPr>
            <a:r>
              <a:rPr lang="el-GR" sz="1700" b="1" dirty="0">
                <a:solidFill>
                  <a:srgbClr val="666666"/>
                </a:solidFill>
              </a:rPr>
              <a:t>Αποτελέσματα (</a:t>
            </a:r>
            <a:r>
              <a:rPr lang="el-GR" sz="1700" b="1" dirty="0" err="1">
                <a:solidFill>
                  <a:srgbClr val="666666"/>
                </a:solidFill>
              </a:rPr>
              <a:t>Results</a:t>
            </a:r>
            <a:r>
              <a:rPr lang="el-GR" sz="1700" b="1" dirty="0">
                <a:solidFill>
                  <a:srgbClr val="666666"/>
                </a:solidFill>
              </a:rPr>
              <a:t>)</a:t>
            </a:r>
            <a:endParaRPr lang="el-GR" sz="1700" dirty="0">
              <a:solidFill>
                <a:srgbClr val="666666"/>
              </a:solidFill>
            </a:endParaRPr>
          </a:p>
          <a:p>
            <a:pPr marL="719999" lvl="0" indent="-300357" algn="just" rtl="0">
              <a:lnSpc>
                <a:spcPct val="185714"/>
              </a:lnSpc>
              <a:spcBef>
                <a:spcPts val="0"/>
              </a:spcBef>
              <a:spcAft>
                <a:spcPts val="0"/>
              </a:spcAft>
              <a:buClr>
                <a:srgbClr val="666666"/>
              </a:buClr>
              <a:buSzPct val="100000"/>
              <a:buAutoNum type="arabicPeriod"/>
            </a:pPr>
            <a:r>
              <a:rPr lang="el-GR" sz="1700" b="1" dirty="0">
                <a:solidFill>
                  <a:srgbClr val="666666"/>
                </a:solidFill>
              </a:rPr>
              <a:t>Συζήτηση (</a:t>
            </a:r>
            <a:r>
              <a:rPr lang="el-GR" sz="1700" b="1" dirty="0" err="1">
                <a:solidFill>
                  <a:srgbClr val="666666"/>
                </a:solidFill>
              </a:rPr>
              <a:t>Discussion</a:t>
            </a:r>
            <a:r>
              <a:rPr lang="el-GR" sz="1700" b="1" dirty="0">
                <a:solidFill>
                  <a:srgbClr val="666666"/>
                </a:solidFill>
              </a:rPr>
              <a:t>)</a:t>
            </a:r>
          </a:p>
          <a:p>
            <a:pPr marL="719999" lvl="0" indent="-300357" algn="just" rtl="0">
              <a:lnSpc>
                <a:spcPct val="185714"/>
              </a:lnSpc>
              <a:spcBef>
                <a:spcPts val="0"/>
              </a:spcBef>
              <a:spcAft>
                <a:spcPts val="0"/>
              </a:spcAft>
              <a:buClr>
                <a:srgbClr val="666666"/>
              </a:buClr>
              <a:buSzPct val="100000"/>
              <a:buAutoNum type="arabicPeriod"/>
            </a:pPr>
            <a:r>
              <a:rPr lang="el-GR" sz="1700" b="1" dirty="0">
                <a:solidFill>
                  <a:srgbClr val="666666"/>
                </a:solidFill>
              </a:rPr>
              <a:t>Άλλες πληροφορίες (</a:t>
            </a:r>
            <a:r>
              <a:rPr lang="el-GR" sz="1700" b="1" dirty="0" err="1">
                <a:solidFill>
                  <a:srgbClr val="666666"/>
                </a:solidFill>
              </a:rPr>
              <a:t>Other</a:t>
            </a:r>
            <a:r>
              <a:rPr lang="el-GR" sz="1700" b="1" dirty="0">
                <a:solidFill>
                  <a:srgbClr val="666666"/>
                </a:solidFill>
              </a:rPr>
              <a:t> </a:t>
            </a:r>
            <a:r>
              <a:rPr lang="el-GR" sz="1700" b="1" dirty="0" err="1">
                <a:solidFill>
                  <a:srgbClr val="666666"/>
                </a:solidFill>
              </a:rPr>
              <a:t>information</a:t>
            </a:r>
            <a:r>
              <a:rPr lang="el-GR" sz="1700" b="1" dirty="0">
                <a:solidFill>
                  <a:srgbClr val="666666"/>
                </a:solidFill>
              </a:rPr>
              <a:t>)</a:t>
            </a:r>
          </a:p>
          <a:p>
            <a:pPr marL="719999" lvl="0" indent="0" algn="just" rtl="0">
              <a:lnSpc>
                <a:spcPct val="185714"/>
              </a:lnSpc>
              <a:spcBef>
                <a:spcPts val="0"/>
              </a:spcBef>
              <a:spcAft>
                <a:spcPts val="0"/>
              </a:spcAft>
              <a:buNone/>
            </a:pPr>
            <a:endParaRPr lang="el-GR" sz="1700" b="1" dirty="0">
              <a:solidFill>
                <a:srgbClr val="666666"/>
              </a:solidFill>
            </a:endParaRPr>
          </a:p>
          <a:p>
            <a:pPr marL="457200" lvl="0" indent="-317182" algn="just" rtl="0">
              <a:lnSpc>
                <a:spcPct val="185714"/>
              </a:lnSpc>
              <a:spcBef>
                <a:spcPts val="0"/>
              </a:spcBef>
              <a:spcAft>
                <a:spcPts val="0"/>
              </a:spcAft>
              <a:buSzPct val="87461"/>
              <a:buChar char="●"/>
            </a:pPr>
            <a:r>
              <a:rPr lang="el-GR" sz="1900" dirty="0"/>
              <a:t>Τα </a:t>
            </a:r>
            <a:r>
              <a:rPr lang="el-GR" sz="1900" b="1" dirty="0">
                <a:solidFill>
                  <a:srgbClr val="1155CC"/>
                </a:solidFill>
              </a:rPr>
              <a:t>διαγράμματα ροής (</a:t>
            </a:r>
            <a:r>
              <a:rPr lang="el-GR" sz="1900" b="1" dirty="0" err="1">
                <a:solidFill>
                  <a:srgbClr val="1155CC"/>
                </a:solidFill>
              </a:rPr>
              <a:t>flow</a:t>
            </a:r>
            <a:r>
              <a:rPr lang="el-GR" sz="1900" b="1" dirty="0">
                <a:solidFill>
                  <a:srgbClr val="1155CC"/>
                </a:solidFill>
              </a:rPr>
              <a:t> </a:t>
            </a:r>
            <a:r>
              <a:rPr lang="el-GR" sz="1900" b="1" dirty="0" err="1">
                <a:solidFill>
                  <a:srgbClr val="1155CC"/>
                </a:solidFill>
              </a:rPr>
              <a:t>diagrams</a:t>
            </a:r>
            <a:r>
              <a:rPr lang="el-GR" sz="1900" b="1" dirty="0">
                <a:solidFill>
                  <a:srgbClr val="1155CC"/>
                </a:solidFill>
              </a:rPr>
              <a:t>):</a:t>
            </a:r>
            <a:r>
              <a:rPr lang="el-GR" sz="1900" dirty="0">
                <a:solidFill>
                  <a:schemeClr val="accent1"/>
                </a:solidFill>
              </a:rPr>
              <a:t> </a:t>
            </a:r>
            <a:r>
              <a:rPr lang="el-GR" sz="1900" dirty="0"/>
              <a:t>απεικονίζουν τη ροή των πληροφοριών κατά τις διαφορετικές φάσεις μιας συστηματικής ανασκόπησης και  διατίθενται 4 πρότυπα.</a:t>
            </a:r>
            <a:endParaRPr lang="el-GR" sz="800" dirty="0">
              <a:solidFill>
                <a:srgbClr val="595959"/>
              </a:solidFill>
            </a:endParaRPr>
          </a:p>
          <a:p>
            <a:endParaRPr lang="el-GR" dirty="0"/>
          </a:p>
        </p:txBody>
      </p:sp>
    </p:spTree>
    <p:extLst>
      <p:ext uri="{BB962C8B-B14F-4D97-AF65-F5344CB8AC3E}">
        <p14:creationId xmlns:p14="http://schemas.microsoft.com/office/powerpoint/2010/main" val="82049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2928" y="136342"/>
            <a:ext cx="12025336" cy="936104"/>
          </a:xfrm>
        </p:spPr>
        <p:txBody>
          <a:bodyPr rtlCol="0">
            <a:noAutofit/>
          </a:bodyPr>
          <a:lstStyle/>
          <a:p>
            <a:pPr marL="0" lvl="0" indent="0" algn="ctr" rtl="0">
              <a:spcBef>
                <a:spcPts val="0"/>
              </a:spcBef>
              <a:spcAft>
                <a:spcPts val="0"/>
              </a:spcAft>
              <a:buClr>
                <a:schemeClr val="dk1"/>
              </a:buClr>
              <a:buSzPts val="1100"/>
              <a:buFont typeface="Arial"/>
              <a:buNone/>
            </a:pPr>
            <a:r>
              <a:rPr lang="el" sz="4400" dirty="0"/>
              <a:t>Λίστα </a:t>
            </a:r>
            <a:r>
              <a:rPr lang="el" sz="4400" dirty="0" smtClean="0"/>
              <a:t>ελέγχου </a:t>
            </a:r>
            <a:r>
              <a:rPr lang="el" sz="4400" dirty="0"/>
              <a:t>(</a:t>
            </a:r>
            <a:r>
              <a:rPr lang="el" sz="4400" dirty="0" smtClean="0"/>
              <a:t>checklist)</a:t>
            </a:r>
            <a:r>
              <a:rPr lang="el" sz="1800" dirty="0" smtClean="0"/>
              <a:t>1</a:t>
            </a:r>
            <a:r>
              <a:rPr lang="el" sz="4400" dirty="0" smtClean="0"/>
              <a:t> </a:t>
            </a:r>
            <a:r>
              <a:rPr lang="el" sz="4400" dirty="0"/>
              <a:t>με τα 27 </a:t>
            </a:r>
            <a:r>
              <a:rPr lang="el" sz="4400" dirty="0" smtClean="0"/>
              <a:t>στοιχεία</a:t>
            </a:r>
            <a:endParaRPr lang="en-US" dirty="0">
              <a:solidFill>
                <a:schemeClr val="dk1"/>
              </a:solidFill>
            </a:endParaRPr>
          </a:p>
        </p:txBody>
      </p:sp>
      <p:pic>
        <p:nvPicPr>
          <p:cNvPr id="3" name="Εικόνα 2"/>
          <p:cNvPicPr>
            <a:picLocks noChangeAspect="1"/>
          </p:cNvPicPr>
          <p:nvPr/>
        </p:nvPicPr>
        <p:blipFill>
          <a:blip r:embed="rId3"/>
          <a:stretch>
            <a:fillRect/>
          </a:stretch>
        </p:blipFill>
        <p:spPr>
          <a:xfrm>
            <a:off x="1298784" y="1164165"/>
            <a:ext cx="9315451" cy="4529668"/>
          </a:xfrm>
          <a:prstGeom prst="rect">
            <a:avLst/>
          </a:prstGeom>
        </p:spPr>
      </p:pic>
      <p:pic>
        <p:nvPicPr>
          <p:cNvPr id="5" name="Εικόνα 4"/>
          <p:cNvPicPr>
            <a:picLocks noChangeAspect="1"/>
          </p:cNvPicPr>
          <p:nvPr/>
        </p:nvPicPr>
        <p:blipFill>
          <a:blip r:embed="rId4"/>
          <a:stretch>
            <a:fillRect/>
          </a:stretch>
        </p:blipFill>
        <p:spPr>
          <a:xfrm>
            <a:off x="1053852" y="5877272"/>
            <a:ext cx="9001126" cy="756133"/>
          </a:xfrm>
          <a:prstGeom prst="rect">
            <a:avLst/>
          </a:prstGeom>
        </p:spPr>
      </p:pic>
    </p:spTree>
    <p:extLst>
      <p:ext uri="{BB962C8B-B14F-4D97-AF65-F5344CB8AC3E}">
        <p14:creationId xmlns:p14="http://schemas.microsoft.com/office/powerpoint/2010/main" val="105928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3643" y="404664"/>
            <a:ext cx="12025336" cy="936104"/>
          </a:xfrm>
        </p:spPr>
        <p:txBody>
          <a:bodyPr rtlCol="0">
            <a:noAutofit/>
          </a:bodyPr>
          <a:lstStyle/>
          <a:p>
            <a:pPr marL="0" lvl="0" indent="0" algn="ctr" rtl="0">
              <a:spcBef>
                <a:spcPts val="0"/>
              </a:spcBef>
              <a:spcAft>
                <a:spcPts val="0"/>
              </a:spcAft>
              <a:buClr>
                <a:schemeClr val="dk1"/>
              </a:buClr>
              <a:buSzPts val="1100"/>
              <a:buFont typeface="Arial"/>
              <a:buNone/>
            </a:pPr>
            <a:r>
              <a:rPr lang="el" sz="4400" dirty="0"/>
              <a:t>Λίστα ελέγχου (checklist) με τα 27 στοιχεία</a:t>
            </a:r>
            <a:r>
              <a:rPr lang="en-US" dirty="0">
                <a:solidFill>
                  <a:schemeClr val="dk1"/>
                </a:solidFill>
              </a:rPr>
              <a:t/>
            </a:r>
            <a:br>
              <a:rPr lang="en-US" dirty="0">
                <a:solidFill>
                  <a:schemeClr val="dk1"/>
                </a:solidFill>
              </a:rPr>
            </a:br>
            <a:endParaRPr lang="en-US" dirty="0">
              <a:solidFill>
                <a:schemeClr val="dk1"/>
              </a:solidFill>
            </a:endParaRPr>
          </a:p>
        </p:txBody>
      </p:sp>
      <p:sp>
        <p:nvSpPr>
          <p:cNvPr id="4" name="Θέση περιεχομένου 3">
            <a:extLst>
              <a:ext uri="{FF2B5EF4-FFF2-40B4-BE49-F238E27FC236}">
                <a16:creationId xmlns:a16="http://schemas.microsoft.com/office/drawing/2014/main" id="{C82ED626-F22D-278D-9891-01322D7ED017}"/>
              </a:ext>
            </a:extLst>
          </p:cNvPr>
          <p:cNvSpPr>
            <a:spLocks noGrp="1"/>
          </p:cNvSpPr>
          <p:nvPr>
            <p:ph sz="half" idx="1"/>
          </p:nvPr>
        </p:nvSpPr>
        <p:spPr/>
        <p:txBody>
          <a:bodyPr/>
          <a:lstStyle/>
          <a:p>
            <a:endParaRPr lang="el-GR"/>
          </a:p>
        </p:txBody>
      </p:sp>
      <p:pic>
        <p:nvPicPr>
          <p:cNvPr id="5" name="Εικόνα 4"/>
          <p:cNvPicPr>
            <a:picLocks noChangeAspect="1"/>
          </p:cNvPicPr>
          <p:nvPr/>
        </p:nvPicPr>
        <p:blipFill>
          <a:blip r:embed="rId3"/>
          <a:stretch>
            <a:fillRect/>
          </a:stretch>
        </p:blipFill>
        <p:spPr>
          <a:xfrm>
            <a:off x="1117309" y="676689"/>
            <a:ext cx="9363366" cy="6056201"/>
          </a:xfrm>
          <a:prstGeom prst="rect">
            <a:avLst/>
          </a:prstGeom>
        </p:spPr>
      </p:pic>
      <p:sp>
        <p:nvSpPr>
          <p:cNvPr id="6" name="TextBox 5"/>
          <p:cNvSpPr txBox="1"/>
          <p:nvPr/>
        </p:nvSpPr>
        <p:spPr>
          <a:xfrm>
            <a:off x="9478788" y="6394336"/>
            <a:ext cx="2520280" cy="338554"/>
          </a:xfrm>
          <a:prstGeom prst="rect">
            <a:avLst/>
          </a:prstGeom>
          <a:noFill/>
        </p:spPr>
        <p:txBody>
          <a:bodyPr wrap="square" rtlCol="0">
            <a:spAutoFit/>
          </a:bodyPr>
          <a:lstStyle/>
          <a:p>
            <a:r>
              <a:rPr lang="el-GR" sz="1600" dirty="0" smtClean="0">
                <a:solidFill>
                  <a:schemeClr val="tx2"/>
                </a:solidFill>
              </a:rPr>
              <a:t>σύνθεση δεδομένων</a:t>
            </a:r>
            <a:endParaRPr lang="el-GR" sz="1600" dirty="0">
              <a:solidFill>
                <a:schemeClr val="tx2"/>
              </a:solidFill>
            </a:endParaRPr>
          </a:p>
        </p:txBody>
      </p:sp>
    </p:spTree>
    <p:extLst>
      <p:ext uri="{BB962C8B-B14F-4D97-AF65-F5344CB8AC3E}">
        <p14:creationId xmlns:p14="http://schemas.microsoft.com/office/powerpoint/2010/main" val="363269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3643" y="404664"/>
            <a:ext cx="12025336" cy="936104"/>
          </a:xfrm>
        </p:spPr>
        <p:txBody>
          <a:bodyPr rtlCol="0">
            <a:noAutofit/>
          </a:bodyPr>
          <a:lstStyle/>
          <a:p>
            <a:pPr marL="0" lvl="0" indent="0" algn="ctr" rtl="0">
              <a:spcBef>
                <a:spcPts val="0"/>
              </a:spcBef>
              <a:spcAft>
                <a:spcPts val="0"/>
              </a:spcAft>
              <a:buClr>
                <a:schemeClr val="dk1"/>
              </a:buClr>
              <a:buSzPts val="1100"/>
              <a:buFont typeface="Arial"/>
              <a:buNone/>
            </a:pPr>
            <a:r>
              <a:rPr lang="el" sz="4400" dirty="0"/>
              <a:t>Λίστα ελέγχου (checklist) με τα 27 στοιχεία</a:t>
            </a:r>
            <a:r>
              <a:rPr lang="en-US" dirty="0">
                <a:solidFill>
                  <a:schemeClr val="dk1"/>
                </a:solidFill>
              </a:rPr>
              <a:t/>
            </a:r>
            <a:br>
              <a:rPr lang="en-US" dirty="0">
                <a:solidFill>
                  <a:schemeClr val="dk1"/>
                </a:solidFill>
              </a:rPr>
            </a:br>
            <a:endParaRPr lang="en-US" dirty="0">
              <a:solidFill>
                <a:schemeClr val="dk1"/>
              </a:solidFill>
            </a:endParaRPr>
          </a:p>
        </p:txBody>
      </p:sp>
      <p:pic>
        <p:nvPicPr>
          <p:cNvPr id="3" name="Εικόνα 2"/>
          <p:cNvPicPr>
            <a:picLocks noChangeAspect="1"/>
          </p:cNvPicPr>
          <p:nvPr/>
        </p:nvPicPr>
        <p:blipFill>
          <a:blip r:embed="rId3"/>
          <a:stretch>
            <a:fillRect/>
          </a:stretch>
        </p:blipFill>
        <p:spPr>
          <a:xfrm>
            <a:off x="1708149" y="2130733"/>
            <a:ext cx="8772526" cy="2596534"/>
          </a:xfrm>
          <a:prstGeom prst="rect">
            <a:avLst/>
          </a:prstGeom>
        </p:spPr>
      </p:pic>
    </p:spTree>
    <p:extLst>
      <p:ext uri="{BB962C8B-B14F-4D97-AF65-F5344CB8AC3E}">
        <p14:creationId xmlns:p14="http://schemas.microsoft.com/office/powerpoint/2010/main" val="286542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7308" y="76200"/>
            <a:ext cx="10737743" cy="1192560"/>
          </a:xfrm>
        </p:spPr>
        <p:txBody>
          <a:bodyPr>
            <a:normAutofit fontScale="90000"/>
          </a:bodyPr>
          <a:lstStyle/>
          <a:p>
            <a:r>
              <a:rPr lang="el-GR" dirty="0" smtClean="0"/>
              <a:t>ΣΥΣΤΗΜΑΤΙΚΗ ΑΝΑΣΚΟΠΗΣΗ</a:t>
            </a:r>
            <a:br>
              <a:rPr lang="el-GR" dirty="0" smtClean="0"/>
            </a:br>
            <a:r>
              <a:rPr lang="en-US" dirty="0" smtClean="0"/>
              <a:t>SYSTEMATIC REVIEW</a:t>
            </a:r>
            <a:endParaRPr lang="el-GR" dirty="0"/>
          </a:p>
        </p:txBody>
      </p:sp>
      <p:sp>
        <p:nvSpPr>
          <p:cNvPr id="3" name="Θέση περιεχομένου 2"/>
          <p:cNvSpPr>
            <a:spLocks noGrp="1"/>
          </p:cNvSpPr>
          <p:nvPr>
            <p:ph idx="1"/>
          </p:nvPr>
        </p:nvSpPr>
        <p:spPr>
          <a:xfrm>
            <a:off x="549796" y="1268760"/>
            <a:ext cx="10724867" cy="5472608"/>
          </a:xfrm>
        </p:spPr>
        <p:txBody>
          <a:bodyPr>
            <a:normAutofit fontScale="77500" lnSpcReduction="20000"/>
          </a:bodyPr>
          <a:lstStyle/>
          <a:p>
            <a:r>
              <a:rPr lang="el-GR" dirty="0"/>
              <a:t>Πολλοί επιστημονικοί κλάδοι </a:t>
            </a:r>
            <a:r>
              <a:rPr lang="el-GR" dirty="0" smtClean="0"/>
              <a:t>βασισμένοι σε αποδείξεις (</a:t>
            </a:r>
            <a:r>
              <a:rPr lang="en-US" dirty="0" smtClean="0"/>
              <a:t>evidence-based disciplines) </a:t>
            </a:r>
            <a:r>
              <a:rPr lang="el-GR" dirty="0" smtClean="0"/>
              <a:t>χρησιμοποιούν </a:t>
            </a:r>
            <a:r>
              <a:rPr lang="el-GR" dirty="0"/>
              <a:t>«συστηματικές ανασκοπήσεις</a:t>
            </a:r>
            <a:r>
              <a:rPr lang="el-GR" dirty="0" smtClean="0"/>
              <a:t>»</a:t>
            </a:r>
            <a:r>
              <a:rPr lang="en-US" dirty="0" smtClean="0"/>
              <a:t>. A</a:t>
            </a:r>
            <a:r>
              <a:rPr lang="el-GR" dirty="0" err="1" smtClean="0"/>
              <a:t>υτός</a:t>
            </a:r>
            <a:r>
              <a:rPr lang="el-GR" dirty="0" smtClean="0"/>
              <a:t> </a:t>
            </a:r>
            <a:r>
              <a:rPr lang="el-GR" dirty="0"/>
              <a:t>ο τύπος ανασκόπησης είναι μια ειδική μεθοδολογία που αποσκοπεί στον ολοκληρωμένο εντοπισμό όλων των σχετικών μελετών για ένα συγκεκριμένο θέμα και στην επιλογή των κατάλληλων μελετών βάσει ρητών κριτηρίων.(</a:t>
            </a:r>
            <a:r>
              <a:rPr lang="el-GR" dirty="0">
                <a:hlinkClick r:id="rId2"/>
              </a:rPr>
              <a:t>https://cebma.org/faq/what-is-a-systematic-review</a:t>
            </a:r>
            <a:r>
              <a:rPr lang="el-GR" dirty="0" smtClean="0">
                <a:hlinkClick r:id="rId2"/>
              </a:rPr>
              <a:t>/</a:t>
            </a:r>
            <a:r>
              <a:rPr lang="el-GR" dirty="0" smtClean="0"/>
              <a:t>)</a:t>
            </a:r>
            <a:endParaRPr lang="en-US" dirty="0" smtClean="0"/>
          </a:p>
          <a:p>
            <a:pPr>
              <a:buFont typeface="Wingdings" panose="05000000000000000000" pitchFamily="2" charset="2"/>
              <a:buChar char="q"/>
            </a:pPr>
            <a:r>
              <a:rPr lang="el-GR" dirty="0" smtClean="0"/>
              <a:t>σαφώς </a:t>
            </a:r>
            <a:r>
              <a:rPr lang="el-GR" dirty="0"/>
              <a:t>καθορισμένα κριτήρια </a:t>
            </a:r>
            <a:r>
              <a:rPr lang="el-GR" dirty="0" smtClean="0"/>
              <a:t>αναζήτησης</a:t>
            </a:r>
            <a:endParaRPr lang="en-US" dirty="0" smtClean="0"/>
          </a:p>
          <a:p>
            <a:pPr>
              <a:buFont typeface="Wingdings" panose="05000000000000000000" pitchFamily="2" charset="2"/>
              <a:buChar char="q"/>
            </a:pPr>
            <a:r>
              <a:rPr lang="el-GR" dirty="0" smtClean="0"/>
              <a:t>ρητή </a:t>
            </a:r>
            <a:r>
              <a:rPr lang="el-GR" dirty="0" err="1"/>
              <a:t>αναπαραγώγιμη</a:t>
            </a:r>
            <a:r>
              <a:rPr lang="el-GR" dirty="0"/>
              <a:t> </a:t>
            </a:r>
            <a:r>
              <a:rPr lang="el-GR" dirty="0" smtClean="0"/>
              <a:t>μεθοδολογία</a:t>
            </a:r>
            <a:r>
              <a:rPr lang="en-US" dirty="0" smtClean="0"/>
              <a:t> </a:t>
            </a:r>
          </a:p>
          <a:p>
            <a:pPr>
              <a:buFont typeface="Wingdings" panose="05000000000000000000" pitchFamily="2" charset="2"/>
              <a:buChar char="q"/>
            </a:pPr>
            <a:r>
              <a:rPr lang="el-GR" dirty="0" smtClean="0"/>
              <a:t>συστηματική </a:t>
            </a:r>
            <a:r>
              <a:rPr lang="el-GR" dirty="0"/>
              <a:t>αναζήτηση της βιβλιογραφίας με τήρηση των καθορισμένων </a:t>
            </a:r>
            <a:r>
              <a:rPr lang="el-GR" dirty="0" smtClean="0"/>
              <a:t>κριτηρίων</a:t>
            </a:r>
            <a:r>
              <a:rPr lang="en-US" dirty="0" smtClean="0"/>
              <a:t> </a:t>
            </a:r>
          </a:p>
          <a:p>
            <a:pPr>
              <a:buFont typeface="Wingdings" panose="05000000000000000000" pitchFamily="2" charset="2"/>
              <a:buChar char="q"/>
            </a:pPr>
            <a:r>
              <a:rPr lang="el-GR" dirty="0" smtClean="0"/>
              <a:t>αξιολογεί </a:t>
            </a:r>
            <a:r>
              <a:rPr lang="el-GR" dirty="0"/>
              <a:t>την εγκυρότητα των ευρημάτων - δεν υπάρχει κίνδυνος </a:t>
            </a:r>
            <a:r>
              <a:rPr lang="el-GR" dirty="0" smtClean="0"/>
              <a:t>μεροληψίας</a:t>
            </a:r>
            <a:endParaRPr lang="en-US" dirty="0" smtClean="0"/>
          </a:p>
          <a:p>
            <a:pPr>
              <a:buFont typeface="Wingdings" panose="05000000000000000000" pitchFamily="2" charset="2"/>
              <a:buChar char="q"/>
            </a:pPr>
            <a:r>
              <a:rPr lang="el-GR" dirty="0" smtClean="0"/>
              <a:t>ολοκληρωμένη </a:t>
            </a:r>
            <a:r>
              <a:rPr lang="el-GR" dirty="0"/>
              <a:t>έκθεση των ευρημάτων, προφανής διαφάνεια των </a:t>
            </a:r>
            <a:r>
              <a:rPr lang="el-GR" dirty="0" smtClean="0"/>
              <a:t>αποτελεσμάτων</a:t>
            </a:r>
            <a:endParaRPr lang="en-US" dirty="0" smtClean="0"/>
          </a:p>
          <a:p>
            <a:pPr marL="0" indent="0">
              <a:buNone/>
            </a:pPr>
            <a:r>
              <a:rPr lang="el-GR" b="1" dirty="0"/>
              <a:t>Περισσότερες πληροφορίες</a:t>
            </a:r>
            <a:r>
              <a:rPr lang="el-GR" b="1" dirty="0" smtClean="0"/>
              <a:t>:</a:t>
            </a:r>
            <a:endParaRPr lang="en-US" b="1" dirty="0" smtClean="0"/>
          </a:p>
          <a:p>
            <a:pPr>
              <a:buFont typeface="Wingdings" panose="05000000000000000000" pitchFamily="2" charset="2"/>
              <a:buChar char="v"/>
            </a:pPr>
            <a:r>
              <a:rPr lang="es-AR" b="1" dirty="0">
                <a:hlinkClick r:id="rId3"/>
              </a:rPr>
              <a:t>https://</a:t>
            </a:r>
            <a:r>
              <a:rPr lang="es-AR" b="1" dirty="0" smtClean="0">
                <a:hlinkClick r:id="rId3"/>
              </a:rPr>
              <a:t>www.youtube.com/watch?v=egJlW4vkb1Y</a:t>
            </a:r>
            <a:endParaRPr lang="es-AR" b="1" dirty="0" smtClean="0"/>
          </a:p>
          <a:p>
            <a:pPr>
              <a:buFont typeface="Wingdings" panose="05000000000000000000" pitchFamily="2" charset="2"/>
              <a:buChar char="v"/>
            </a:pPr>
            <a:r>
              <a:rPr lang="es-AR" b="1" dirty="0">
                <a:hlinkClick r:id="rId4"/>
              </a:rPr>
              <a:t>https://</a:t>
            </a:r>
            <a:r>
              <a:rPr lang="es-AR" b="1" dirty="0" smtClean="0">
                <a:hlinkClick r:id="rId4"/>
              </a:rPr>
              <a:t>www.campbellcollaboration.org/better-evidence</a:t>
            </a:r>
            <a:endParaRPr lang="es-AR" b="1" dirty="0" smtClean="0"/>
          </a:p>
          <a:p>
            <a:pPr>
              <a:buFont typeface="Wingdings" panose="05000000000000000000" pitchFamily="2" charset="2"/>
              <a:buChar char="v"/>
            </a:pPr>
            <a:r>
              <a:rPr lang="es-AR" b="1" dirty="0"/>
              <a:t>https://research.lib.buffalo.edu/systematicreviews</a:t>
            </a:r>
            <a:endParaRPr lang="el-GR" b="1" dirty="0"/>
          </a:p>
          <a:p>
            <a:pPr marL="0" indent="0">
              <a:buNone/>
            </a:pPr>
            <a:endParaRPr lang="el-GR" dirty="0"/>
          </a:p>
        </p:txBody>
      </p:sp>
    </p:spTree>
    <p:extLst>
      <p:ext uri="{BB962C8B-B14F-4D97-AF65-F5344CB8AC3E}">
        <p14:creationId xmlns:p14="http://schemas.microsoft.com/office/powerpoint/2010/main" val="293541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3643" y="404664"/>
            <a:ext cx="12025336" cy="936104"/>
          </a:xfrm>
        </p:spPr>
        <p:txBody>
          <a:bodyPr rtlCol="0">
            <a:noAutofit/>
          </a:bodyPr>
          <a:lstStyle/>
          <a:p>
            <a:pPr marL="0" lvl="0" indent="0" algn="ctr" rtl="0">
              <a:spcBef>
                <a:spcPts val="0"/>
              </a:spcBef>
              <a:spcAft>
                <a:spcPts val="0"/>
              </a:spcAft>
              <a:buClr>
                <a:schemeClr val="dk1"/>
              </a:buClr>
              <a:buSzPts val="1100"/>
              <a:buFont typeface="Arial"/>
              <a:buNone/>
            </a:pPr>
            <a:r>
              <a:rPr lang="el" sz="4400" dirty="0"/>
              <a:t>Λίστα ελέγχου (checklist) με τα 27 στοιχεία</a:t>
            </a:r>
            <a:r>
              <a:rPr lang="en-US" dirty="0">
                <a:solidFill>
                  <a:schemeClr val="dk1"/>
                </a:solidFill>
              </a:rPr>
              <a:t/>
            </a:r>
            <a:br>
              <a:rPr lang="en-US" dirty="0">
                <a:solidFill>
                  <a:schemeClr val="dk1"/>
                </a:solidFill>
              </a:rPr>
            </a:br>
            <a:endParaRPr lang="en-US" dirty="0">
              <a:solidFill>
                <a:schemeClr val="dk1"/>
              </a:solidFill>
            </a:endParaRPr>
          </a:p>
        </p:txBody>
      </p:sp>
      <p:pic>
        <p:nvPicPr>
          <p:cNvPr id="4" name="Εικόνα 3"/>
          <p:cNvPicPr>
            <a:picLocks noChangeAspect="1"/>
          </p:cNvPicPr>
          <p:nvPr/>
        </p:nvPicPr>
        <p:blipFill>
          <a:blip r:embed="rId3"/>
          <a:stretch>
            <a:fillRect/>
          </a:stretch>
        </p:blipFill>
        <p:spPr>
          <a:xfrm>
            <a:off x="1701924" y="1556792"/>
            <a:ext cx="8772526" cy="2753467"/>
          </a:xfrm>
          <a:prstGeom prst="rect">
            <a:avLst/>
          </a:prstGeom>
        </p:spPr>
      </p:pic>
      <p:sp>
        <p:nvSpPr>
          <p:cNvPr id="5" name="Ορθογώνιο 4"/>
          <p:cNvSpPr/>
          <p:nvPr/>
        </p:nvSpPr>
        <p:spPr>
          <a:xfrm>
            <a:off x="1485901" y="5373216"/>
            <a:ext cx="8844534" cy="707886"/>
          </a:xfrm>
          <a:prstGeom prst="rect">
            <a:avLst/>
          </a:prstGeom>
        </p:spPr>
        <p:txBody>
          <a:bodyPr wrap="square">
            <a:spAutoFit/>
          </a:bodyPr>
          <a:lstStyle/>
          <a:p>
            <a:r>
              <a:rPr lang="el-GR" sz="2000" dirty="0">
                <a:solidFill>
                  <a:srgbClr val="000000"/>
                </a:solidFill>
                <a:latin typeface="Times New Roman" panose="02020603050405020304" pitchFamily="18" charset="0"/>
              </a:rPr>
              <a:t>Πηγή: </a:t>
            </a:r>
            <a:r>
              <a:rPr lang="es-AR" sz="2000" dirty="0">
                <a:solidFill>
                  <a:srgbClr val="000000"/>
                </a:solidFill>
                <a:latin typeface="Times New Roman" panose="02020603050405020304" pitchFamily="18" charset="0"/>
                <a:hlinkClick r:id="rId4"/>
              </a:rPr>
              <a:t>http://www.psychology.uoc.gr/wp-content/uploads/2020/09/odigos_systimatikon_anaskopiseon.pdf</a:t>
            </a:r>
            <a:r>
              <a:rPr lang="el-GR" sz="2000" dirty="0">
                <a:solidFill>
                  <a:srgbClr val="000000"/>
                </a:solidFill>
                <a:latin typeface="Times New Roman" panose="02020603050405020304" pitchFamily="18" charset="0"/>
              </a:rPr>
              <a:t> </a:t>
            </a:r>
            <a:endParaRPr lang="el-GR" sz="2000" dirty="0"/>
          </a:p>
        </p:txBody>
      </p:sp>
    </p:spTree>
    <p:extLst>
      <p:ext uri="{BB962C8B-B14F-4D97-AF65-F5344CB8AC3E}">
        <p14:creationId xmlns:p14="http://schemas.microsoft.com/office/powerpoint/2010/main" val="410955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71400"/>
            <a:ext cx="12377255" cy="936104"/>
          </a:xfrm>
        </p:spPr>
        <p:txBody>
          <a:bodyPr rtlCol="0">
            <a:noAutofit/>
          </a:bodyPr>
          <a:lstStyle/>
          <a:p>
            <a:pPr marL="0" lvl="0" indent="0" algn="ctr" rtl="0">
              <a:spcBef>
                <a:spcPts val="0"/>
              </a:spcBef>
              <a:spcAft>
                <a:spcPts val="0"/>
              </a:spcAft>
              <a:buClr>
                <a:schemeClr val="dk1"/>
              </a:buClr>
              <a:buSzPts val="1100"/>
              <a:buFont typeface="Arial"/>
              <a:buNone/>
            </a:pPr>
            <a:r>
              <a:rPr lang="el" sz="4400" dirty="0"/>
              <a:t>Διάγραμμα ροής (flow diagram) (ενδεικτικά)</a:t>
            </a:r>
            <a:endParaRPr lang="en-US" dirty="0">
              <a:solidFill>
                <a:schemeClr val="dk1"/>
              </a:solidFill>
            </a:endParaRPr>
          </a:p>
        </p:txBody>
      </p:sp>
      <p:pic>
        <p:nvPicPr>
          <p:cNvPr id="7" name="Google Shape;187;p34">
            <a:extLst>
              <a:ext uri="{FF2B5EF4-FFF2-40B4-BE49-F238E27FC236}">
                <a16:creationId xmlns:a16="http://schemas.microsoft.com/office/drawing/2014/main" id="{3EC330A3-ED8D-9CEF-8104-FAC506C5A87D}"/>
              </a:ext>
            </a:extLst>
          </p:cNvPr>
          <p:cNvPicPr preferRelativeResize="0"/>
          <p:nvPr/>
        </p:nvPicPr>
        <p:blipFill>
          <a:blip r:embed="rId3">
            <a:alphaModFix/>
          </a:blip>
          <a:stretch>
            <a:fillRect/>
          </a:stretch>
        </p:blipFill>
        <p:spPr>
          <a:xfrm>
            <a:off x="2205980" y="1052736"/>
            <a:ext cx="8064896" cy="5805264"/>
          </a:xfrm>
          <a:prstGeom prst="rect">
            <a:avLst/>
          </a:prstGeom>
          <a:noFill/>
          <a:ln>
            <a:noFill/>
          </a:ln>
        </p:spPr>
      </p:pic>
    </p:spTree>
    <p:extLst>
      <p:ext uri="{BB962C8B-B14F-4D97-AF65-F5344CB8AC3E}">
        <p14:creationId xmlns:p14="http://schemas.microsoft.com/office/powerpoint/2010/main" val="165023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02532" y="930300"/>
            <a:ext cx="10157354" cy="1397000"/>
          </a:xfrm>
        </p:spPr>
        <p:txBody>
          <a:bodyPr vert="horz" lIns="121899" tIns="60949" rIns="121899" bIns="60949" rtlCol="0" anchor="b">
            <a:normAutofit/>
          </a:bodyPr>
          <a:lstStyle/>
          <a:p>
            <a:pPr marL="0" lvl="0" indent="0" algn="ctr">
              <a:spcAft>
                <a:spcPts val="0"/>
              </a:spcAft>
              <a:buClr>
                <a:schemeClr val="dk1"/>
              </a:buClr>
              <a:buSzPts val="1100"/>
            </a:pPr>
            <a:r>
              <a:rPr lang="el-GR" dirty="0"/>
              <a:t>Μέθοδος PRISMA</a:t>
            </a:r>
          </a:p>
        </p:txBody>
      </p:sp>
      <p:sp>
        <p:nvSpPr>
          <p:cNvPr id="4" name="TextBox 3">
            <a:extLst>
              <a:ext uri="{FF2B5EF4-FFF2-40B4-BE49-F238E27FC236}">
                <a16:creationId xmlns:a16="http://schemas.microsoft.com/office/drawing/2014/main" id="{3ABCE624-6047-C15D-A51A-7EB8D653DCEB}"/>
              </a:ext>
            </a:extLst>
          </p:cNvPr>
          <p:cNvSpPr txBox="1"/>
          <p:nvPr/>
        </p:nvSpPr>
        <p:spPr>
          <a:xfrm>
            <a:off x="409636" y="2642535"/>
            <a:ext cx="5112568" cy="3307432"/>
          </a:xfrm>
          <a:prstGeom prst="rect">
            <a:avLst/>
          </a:prstGeom>
        </p:spPr>
        <p:txBody>
          <a:bodyPr vert="horz" lIns="121899" tIns="60949" rIns="121899" bIns="60949" rtlCol="0">
            <a:normAutofit/>
          </a:bodyPr>
          <a:lstStyle/>
          <a:p>
            <a:pPr marL="0" lvl="0" indent="-304747">
              <a:lnSpc>
                <a:spcPct val="95000"/>
              </a:lnSpc>
              <a:spcBef>
                <a:spcPts val="0"/>
              </a:spcBef>
              <a:spcAft>
                <a:spcPts val="0"/>
              </a:spcAft>
              <a:buSzPct val="100000"/>
              <a:buNone/>
            </a:pPr>
            <a:r>
              <a:rPr lang="el-GR" sz="2000" dirty="0"/>
              <a:t>Το PRISMA έχει δημιουργήσει επιπλέον κάποιες επεκτάσεις (</a:t>
            </a:r>
            <a:r>
              <a:rPr lang="el-GR" sz="2000" dirty="0" err="1"/>
              <a:t>extensions</a:t>
            </a:r>
            <a:r>
              <a:rPr lang="el-GR" sz="2000" dirty="0"/>
              <a:t>) για να διευκολύνει στην αναφορά των διαφορετικών τύπων ή πλευρών της συστηματικής ανασκόπησης. Ένα από αυτά τα </a:t>
            </a:r>
            <a:r>
              <a:rPr lang="el-GR" sz="2000" dirty="0" err="1"/>
              <a:t>extensions</a:t>
            </a:r>
            <a:r>
              <a:rPr lang="el-GR" sz="2000" dirty="0"/>
              <a:t> είναι η λίστα ελέγχου</a:t>
            </a:r>
          </a:p>
          <a:p>
            <a:pPr marL="0" lvl="0" indent="-304747">
              <a:lnSpc>
                <a:spcPct val="95000"/>
              </a:lnSpc>
              <a:spcBef>
                <a:spcPts val="0"/>
              </a:spcBef>
              <a:spcAft>
                <a:spcPts val="0"/>
              </a:spcAft>
              <a:buSzPct val="100000"/>
              <a:buNone/>
            </a:pPr>
            <a:r>
              <a:rPr lang="el-GR" sz="2000" dirty="0"/>
              <a:t>για την Περίληψη (</a:t>
            </a:r>
            <a:r>
              <a:rPr lang="el-GR" sz="2000" dirty="0" err="1"/>
              <a:t>Abstract</a:t>
            </a:r>
            <a:r>
              <a:rPr lang="el-GR" sz="2000" dirty="0"/>
              <a:t> </a:t>
            </a:r>
            <a:r>
              <a:rPr lang="el-GR" sz="2000" dirty="0" err="1"/>
              <a:t>Checklist</a:t>
            </a:r>
            <a:r>
              <a:rPr lang="el-GR" sz="2000" dirty="0"/>
              <a:t>).</a:t>
            </a:r>
          </a:p>
          <a:p>
            <a:pPr marL="0" lvl="0" indent="-304747">
              <a:lnSpc>
                <a:spcPct val="95000"/>
              </a:lnSpc>
              <a:spcBef>
                <a:spcPts val="1200"/>
              </a:spcBef>
              <a:spcAft>
                <a:spcPts val="1200"/>
              </a:spcAft>
              <a:buSzPct val="100000"/>
              <a:buNone/>
            </a:pPr>
            <a:endParaRPr lang="el-GR" sz="2000" dirty="0"/>
          </a:p>
        </p:txBody>
      </p:sp>
      <p:pic>
        <p:nvPicPr>
          <p:cNvPr id="5" name="Google Shape;194;p35">
            <a:extLst>
              <a:ext uri="{FF2B5EF4-FFF2-40B4-BE49-F238E27FC236}">
                <a16:creationId xmlns:a16="http://schemas.microsoft.com/office/drawing/2014/main" id="{68C2A31B-23AC-7151-D977-DACF8B8E0215}"/>
              </a:ext>
            </a:extLst>
          </p:cNvPr>
          <p:cNvPicPr preferRelativeResize="0"/>
          <p:nvPr/>
        </p:nvPicPr>
        <p:blipFill>
          <a:blip r:embed="rId3"/>
          <a:stretch>
            <a:fillRect/>
          </a:stretch>
        </p:blipFill>
        <p:spPr>
          <a:xfrm>
            <a:off x="5518348" y="1628800"/>
            <a:ext cx="6553159" cy="4968552"/>
          </a:xfrm>
          <a:prstGeom prst="rect">
            <a:avLst/>
          </a:prstGeom>
          <a:noFill/>
          <a:ln>
            <a:noFill/>
          </a:ln>
        </p:spPr>
      </p:pic>
    </p:spTree>
    <p:extLst>
      <p:ext uri="{BB962C8B-B14F-4D97-AF65-F5344CB8AC3E}">
        <p14:creationId xmlns:p14="http://schemas.microsoft.com/office/powerpoint/2010/main" val="96023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2662" y="0"/>
            <a:ext cx="5143500" cy="6858000"/>
          </a:xfrm>
          <a:prstGeom prst="rect">
            <a:avLst/>
          </a:prstGeom>
        </p:spPr>
      </p:pic>
    </p:spTree>
    <p:extLst>
      <p:ext uri="{BB962C8B-B14F-4D97-AF65-F5344CB8AC3E}">
        <p14:creationId xmlns:p14="http://schemas.microsoft.com/office/powerpoint/2010/main" val="367420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ΠΗΓΕΣ</a:t>
            </a:r>
            <a:endParaRPr lang="el-GR" dirty="0"/>
          </a:p>
        </p:txBody>
      </p:sp>
      <p:sp>
        <p:nvSpPr>
          <p:cNvPr id="3" name="Θέση περιεχομένου 2"/>
          <p:cNvSpPr>
            <a:spLocks noGrp="1"/>
          </p:cNvSpPr>
          <p:nvPr>
            <p:ph idx="1"/>
          </p:nvPr>
        </p:nvSpPr>
        <p:spPr/>
        <p:txBody>
          <a:bodyPr>
            <a:normAutofit fontScale="85000" lnSpcReduction="20000"/>
          </a:bodyPr>
          <a:lstStyle/>
          <a:p>
            <a:r>
              <a:rPr lang="es-AR" dirty="0">
                <a:hlinkClick r:id="rId2"/>
              </a:rPr>
              <a:t>https://</a:t>
            </a:r>
            <a:r>
              <a:rPr lang="es-AR" dirty="0" smtClean="0">
                <a:hlinkClick r:id="rId2"/>
              </a:rPr>
              <a:t>www.youtube.com/watch?v=YVckIl8_ZCg</a:t>
            </a:r>
            <a:endParaRPr lang="el-GR" dirty="0" smtClean="0"/>
          </a:p>
          <a:p>
            <a:r>
              <a:rPr lang="es-AR" dirty="0">
                <a:hlinkClick r:id="rId3"/>
              </a:rPr>
              <a:t>https://www.aje.com/arc/what-is-a-scoping-review</a:t>
            </a:r>
            <a:r>
              <a:rPr lang="es-AR" dirty="0" smtClean="0">
                <a:hlinkClick r:id="rId3"/>
              </a:rPr>
              <a:t>/</a:t>
            </a:r>
            <a:endParaRPr lang="el-GR" dirty="0" smtClean="0"/>
          </a:p>
          <a:p>
            <a:r>
              <a:rPr lang="es-AR" dirty="0">
                <a:hlinkClick r:id="rId4"/>
              </a:rPr>
              <a:t>https://</a:t>
            </a:r>
            <a:r>
              <a:rPr lang="es-AR" dirty="0" smtClean="0">
                <a:hlinkClick r:id="rId4"/>
              </a:rPr>
              <a:t>touromed.libguides.com/c.php?g=927240&amp;p=6680713</a:t>
            </a:r>
            <a:endParaRPr lang="el-GR" dirty="0" smtClean="0"/>
          </a:p>
          <a:p>
            <a:r>
              <a:rPr lang="es-AR" dirty="0">
                <a:hlinkClick r:id="rId5"/>
              </a:rPr>
              <a:t>https://</a:t>
            </a:r>
            <a:r>
              <a:rPr lang="es-AR" dirty="0" smtClean="0">
                <a:hlinkClick r:id="rId5"/>
              </a:rPr>
              <a:t>libguides.exeter.ac.uk/scopingreviews</a:t>
            </a:r>
            <a:r>
              <a:rPr lang="el-GR" dirty="0" smtClean="0"/>
              <a:t> </a:t>
            </a:r>
          </a:p>
          <a:p>
            <a:r>
              <a:rPr lang="es-AR" dirty="0">
                <a:hlinkClick r:id="rId6"/>
              </a:rPr>
              <a:t>https://</a:t>
            </a:r>
            <a:r>
              <a:rPr lang="es-AR" dirty="0" smtClean="0">
                <a:hlinkClick r:id="rId6"/>
              </a:rPr>
              <a:t>www.prisma-statement.org/prisma-2020</a:t>
            </a:r>
            <a:r>
              <a:rPr lang="el-GR" dirty="0" smtClean="0"/>
              <a:t> </a:t>
            </a:r>
          </a:p>
          <a:p>
            <a:r>
              <a:rPr lang="el-GR" u="sng" dirty="0" smtClean="0">
                <a:solidFill>
                  <a:schemeClr val="hlink"/>
                </a:solidFill>
                <a:hlinkClick r:id="rId7"/>
              </a:rPr>
              <a:t>https</a:t>
            </a:r>
            <a:r>
              <a:rPr lang="el-GR" u="sng" dirty="0">
                <a:solidFill>
                  <a:schemeClr val="hlink"/>
                </a:solidFill>
                <a:hlinkClick r:id="rId7"/>
              </a:rPr>
              <a:t>://</a:t>
            </a:r>
            <a:r>
              <a:rPr lang="el-GR" u="sng" dirty="0" smtClean="0">
                <a:solidFill>
                  <a:schemeClr val="hlink"/>
                </a:solidFill>
                <a:hlinkClick r:id="rId7"/>
              </a:rPr>
              <a:t>www.prisma-statement.org/</a:t>
            </a:r>
            <a:endParaRPr lang="el-GR" dirty="0" smtClean="0"/>
          </a:p>
          <a:p>
            <a:r>
              <a:rPr lang="el-GR" u="sng" dirty="0" smtClean="0">
                <a:solidFill>
                  <a:schemeClr val="hlink"/>
                </a:solidFill>
                <a:hlinkClick r:id="rId8"/>
              </a:rPr>
              <a:t>https</a:t>
            </a:r>
            <a:r>
              <a:rPr lang="el-GR" u="sng" dirty="0">
                <a:solidFill>
                  <a:schemeClr val="hlink"/>
                </a:solidFill>
                <a:hlinkClick r:id="rId8"/>
              </a:rPr>
              <a:t>://</a:t>
            </a:r>
            <a:r>
              <a:rPr lang="el-GR" u="sng" dirty="0" smtClean="0">
                <a:solidFill>
                  <a:schemeClr val="hlink"/>
                </a:solidFill>
                <a:hlinkClick r:id="rId8"/>
              </a:rPr>
              <a:t>datanalysis.net/research-design/the-prisma-statement/</a:t>
            </a:r>
            <a:endParaRPr lang="el-GR" dirty="0" smtClean="0"/>
          </a:p>
          <a:p>
            <a:r>
              <a:rPr lang="el-GR" u="sng" dirty="0" smtClean="0">
                <a:solidFill>
                  <a:schemeClr val="hlink"/>
                </a:solidFill>
                <a:hlinkClick r:id="rId9"/>
              </a:rPr>
              <a:t>https</a:t>
            </a:r>
            <a:r>
              <a:rPr lang="el-GR" u="sng" dirty="0">
                <a:solidFill>
                  <a:schemeClr val="hlink"/>
                </a:solidFill>
                <a:hlinkClick r:id="rId9"/>
              </a:rPr>
              <a:t>://</a:t>
            </a:r>
            <a:r>
              <a:rPr lang="el-GR" u="sng" dirty="0" smtClean="0">
                <a:solidFill>
                  <a:schemeClr val="hlink"/>
                </a:solidFill>
                <a:hlinkClick r:id="rId9"/>
              </a:rPr>
              <a:t>en.wikipedia.org/wiki/Preferred_Reporting_Items_for_Systematic_Reviews_and_Meta-Analyses</a:t>
            </a:r>
            <a:endParaRPr lang="el-GR" dirty="0" smtClean="0"/>
          </a:p>
          <a:p>
            <a:r>
              <a:rPr lang="el-GR" u="sng" dirty="0" smtClean="0">
                <a:solidFill>
                  <a:schemeClr val="hlink"/>
                </a:solidFill>
                <a:hlinkClick r:id="rId10"/>
              </a:rPr>
              <a:t>https</a:t>
            </a:r>
            <a:r>
              <a:rPr lang="el-GR" u="sng" dirty="0">
                <a:solidFill>
                  <a:schemeClr val="hlink"/>
                </a:solidFill>
                <a:hlinkClick r:id="rId10"/>
              </a:rPr>
              <a:t>://www.youtube.com/watch?v=_8R6ScVauXQ&amp;ab_channel=saeedsharif</a:t>
            </a:r>
            <a:endParaRPr lang="el-GR" dirty="0"/>
          </a:p>
          <a:p>
            <a:endParaRPr lang="el-GR" dirty="0"/>
          </a:p>
        </p:txBody>
      </p:sp>
    </p:spTree>
    <p:extLst>
      <p:ext uri="{BB962C8B-B14F-4D97-AF65-F5344CB8AC3E}">
        <p14:creationId xmlns:p14="http://schemas.microsoft.com/office/powerpoint/2010/main" val="70130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748" y="76200"/>
            <a:ext cx="11881320" cy="904528"/>
          </a:xfrm>
        </p:spPr>
        <p:txBody>
          <a:bodyPr/>
          <a:lstStyle/>
          <a:p>
            <a:r>
              <a:rPr lang="el-GR" dirty="0" smtClean="0"/>
              <a:t>ΒΗΜΑΤΑ ΣΤΗ ΒΙΒΛΙΟΓΡΑΦΙΚΗ ΑΝΑΣΚΟΠΗΣΗ</a:t>
            </a:r>
            <a:endParaRPr lang="el-GR" dirty="0"/>
          </a:p>
        </p:txBody>
      </p:sp>
      <p:sp>
        <p:nvSpPr>
          <p:cNvPr id="3" name="Θέση περιεχομένου 2"/>
          <p:cNvSpPr>
            <a:spLocks noGrp="1"/>
          </p:cNvSpPr>
          <p:nvPr>
            <p:ph idx="1"/>
          </p:nvPr>
        </p:nvSpPr>
        <p:spPr>
          <a:xfrm>
            <a:off x="405780" y="1124744"/>
            <a:ext cx="11665296" cy="5733256"/>
          </a:xfrm>
        </p:spPr>
        <p:txBody>
          <a:bodyPr>
            <a:normAutofit fontScale="55000" lnSpcReduction="20000"/>
          </a:bodyPr>
          <a:lstStyle/>
          <a:p>
            <a:r>
              <a:rPr lang="el-GR" sz="3600" dirty="0"/>
              <a:t>Βήμα 1: Καθορίστε το θέμα της έρευνάς σας (καθορίστε/εξειδικεύστε το πεδίο εφαρμογής</a:t>
            </a:r>
            <a:r>
              <a:rPr lang="el-GR" sz="3600" dirty="0" smtClean="0"/>
              <a:t>)</a:t>
            </a:r>
          </a:p>
          <a:p>
            <a:r>
              <a:rPr lang="el-GR" sz="3600" dirty="0" smtClean="0"/>
              <a:t>Βήμα </a:t>
            </a:r>
            <a:r>
              <a:rPr lang="el-GR" sz="3600" dirty="0"/>
              <a:t>2: Προσδιορίστε το είδος της βιβλιογραφίας που θα αναζητήσετε (κεφάλαια βιβλίων, άρθρα, γκρίζα βιβλιογραφία, μελέτες περιπτώσεων) κριτήρια: ημερομηνίες, γεωγραφική περιοχή, </a:t>
            </a:r>
            <a:r>
              <a:rPr lang="el-GR" sz="3600" dirty="0" smtClean="0"/>
              <a:t>μεθοδολογία</a:t>
            </a:r>
          </a:p>
          <a:p>
            <a:r>
              <a:rPr lang="el-GR" sz="3600" dirty="0" smtClean="0"/>
              <a:t>Βήμα </a:t>
            </a:r>
            <a:r>
              <a:rPr lang="el-GR" sz="3600" dirty="0"/>
              <a:t>3: Αναζήτηση της βιβλιογραφίας, παρακολούθηση λέξεων-κλειδιών, εξέταση θεματικών επικεφαλίδων, παρακολούθηση παραπομπών (</a:t>
            </a:r>
            <a:r>
              <a:rPr lang="el-GR" sz="3600" dirty="0" err="1"/>
              <a:t>EndNote</a:t>
            </a:r>
            <a:r>
              <a:rPr lang="el-GR" sz="3600" dirty="0" smtClean="0"/>
              <a:t>)</a:t>
            </a:r>
          </a:p>
          <a:p>
            <a:r>
              <a:rPr lang="el-GR" sz="3600" dirty="0" smtClean="0"/>
              <a:t>Βήμα </a:t>
            </a:r>
            <a:r>
              <a:rPr lang="el-GR" sz="3600" dirty="0"/>
              <a:t>4: Αναλύστε και αξιολογήστε τη βιβλιογραφία που συλλέξατε: κύρια θέματα, αντίθετα θέματα, ειδικοί στον τομέα, μεθοδολογίες, δημοφιλείς θεωρίες, αλλαγές στην αντίληψη ή τις σκέψεις με την πάροδο του </a:t>
            </a:r>
            <a:r>
              <a:rPr lang="el-GR" sz="3600" dirty="0" smtClean="0"/>
              <a:t>χρόνου</a:t>
            </a:r>
          </a:p>
          <a:p>
            <a:r>
              <a:rPr lang="el-GR" sz="3600" dirty="0" smtClean="0"/>
              <a:t>Βήμα </a:t>
            </a:r>
            <a:r>
              <a:rPr lang="el-GR" sz="3600" dirty="0"/>
              <a:t>5: Κατηγοριοποιήστε τις αναφορές σας: θεματικές, χρονολογικές, θεωρητικές, </a:t>
            </a:r>
            <a:r>
              <a:rPr lang="el-GR" sz="3600" dirty="0" smtClean="0"/>
              <a:t>μεθοδολογικές</a:t>
            </a:r>
          </a:p>
          <a:p>
            <a:r>
              <a:rPr lang="el-GR" sz="3600" dirty="0" smtClean="0"/>
              <a:t>Βήμα 6: </a:t>
            </a:r>
            <a:r>
              <a:rPr lang="el-GR" sz="3600" dirty="0"/>
              <a:t>Αναπτύξτε δήλωση θέσης ή δήλωση </a:t>
            </a:r>
            <a:r>
              <a:rPr lang="el-GR" sz="3600" dirty="0" smtClean="0"/>
              <a:t>σκοπού</a:t>
            </a:r>
          </a:p>
          <a:p>
            <a:r>
              <a:rPr lang="el-GR" sz="3600" dirty="0" smtClean="0"/>
              <a:t>Βήμα 7: </a:t>
            </a:r>
            <a:r>
              <a:rPr lang="el-GR" sz="3600" dirty="0"/>
              <a:t>Συγγραφή </a:t>
            </a:r>
            <a:r>
              <a:rPr lang="el-GR" sz="3600" dirty="0" smtClean="0"/>
              <a:t>εργασίας</a:t>
            </a:r>
          </a:p>
          <a:p>
            <a:r>
              <a:rPr lang="el-GR" sz="3600" dirty="0" smtClean="0"/>
              <a:t>Βήμα 8: </a:t>
            </a:r>
            <a:r>
              <a:rPr lang="el-GR" sz="3600" dirty="0"/>
              <a:t>Αναθεωρήστε την εργασία </a:t>
            </a:r>
            <a:r>
              <a:rPr lang="el-GR" sz="3600" dirty="0" smtClean="0"/>
              <a:t>σας</a:t>
            </a:r>
          </a:p>
          <a:p>
            <a:pPr marL="0" indent="0">
              <a:buNone/>
            </a:pPr>
            <a:r>
              <a:rPr lang="el-GR" b="1" dirty="0" smtClean="0"/>
              <a:t>Πηγή: </a:t>
            </a:r>
            <a:r>
              <a:rPr lang="es-AR" b="1" dirty="0">
                <a:hlinkClick r:id="rId2"/>
              </a:rPr>
              <a:t>https://</a:t>
            </a:r>
            <a:r>
              <a:rPr lang="es-AR" b="1" dirty="0" smtClean="0">
                <a:hlinkClick r:id="rId2"/>
              </a:rPr>
              <a:t>research.lib.buffalo.edu/literature-scoping-systematicreviews/protocolandwritingsteps</a:t>
            </a:r>
            <a:r>
              <a:rPr lang="el-GR" b="1" dirty="0" smtClean="0"/>
              <a:t> </a:t>
            </a:r>
            <a:endParaRPr lang="el-GR" b="1" dirty="0"/>
          </a:p>
        </p:txBody>
      </p:sp>
    </p:spTree>
    <p:extLst>
      <p:ext uri="{BB962C8B-B14F-4D97-AF65-F5344CB8AC3E}">
        <p14:creationId xmlns:p14="http://schemas.microsoft.com/office/powerpoint/2010/main" val="258808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1764" y="76200"/>
            <a:ext cx="11665296" cy="1192560"/>
          </a:xfrm>
        </p:spPr>
        <p:txBody>
          <a:bodyPr>
            <a:normAutofit fontScale="90000"/>
          </a:bodyPr>
          <a:lstStyle/>
          <a:p>
            <a:pPr algn="ctr"/>
            <a:r>
              <a:rPr lang="el-GR" dirty="0" smtClean="0"/>
              <a:t>ΒΗΜΑΤΑ ΣΤΗΝ ΟΡΙΟΘΕΤΗΜΕΝΗ </a:t>
            </a:r>
            <a:br>
              <a:rPr lang="el-GR" dirty="0" smtClean="0"/>
            </a:br>
            <a:r>
              <a:rPr lang="el-GR" dirty="0" smtClean="0"/>
              <a:t>ΑΝΑΣΚΟΠΗΣΗ ΑΡΘΡΩΝ</a:t>
            </a:r>
            <a:endParaRPr lang="el-GR" dirty="0"/>
          </a:p>
        </p:txBody>
      </p:sp>
      <p:sp>
        <p:nvSpPr>
          <p:cNvPr id="3" name="Θέση περιεχομένου 2"/>
          <p:cNvSpPr>
            <a:spLocks noGrp="1"/>
          </p:cNvSpPr>
          <p:nvPr>
            <p:ph idx="1"/>
          </p:nvPr>
        </p:nvSpPr>
        <p:spPr>
          <a:xfrm>
            <a:off x="333773" y="1268760"/>
            <a:ext cx="11855052" cy="5400600"/>
          </a:xfrm>
        </p:spPr>
        <p:txBody>
          <a:bodyPr>
            <a:normAutofit fontScale="77500" lnSpcReduction="20000"/>
          </a:bodyPr>
          <a:lstStyle/>
          <a:p>
            <a:r>
              <a:rPr lang="el-GR" dirty="0"/>
              <a:t>Βήμα 1: Ανάπτυξη </a:t>
            </a:r>
            <a:r>
              <a:rPr lang="el-GR" dirty="0" smtClean="0"/>
              <a:t>πρωτοκόλλου</a:t>
            </a:r>
          </a:p>
          <a:p>
            <a:r>
              <a:rPr lang="el-GR" dirty="0" smtClean="0"/>
              <a:t>Βήμα </a:t>
            </a:r>
            <a:r>
              <a:rPr lang="el-GR" dirty="0"/>
              <a:t>2: Διατυπώστε με σαφήνεια το ερώτημα/τους στόχους της </a:t>
            </a:r>
            <a:r>
              <a:rPr lang="el-GR" dirty="0" smtClean="0"/>
              <a:t>ανασκόπησης</a:t>
            </a:r>
          </a:p>
          <a:p>
            <a:r>
              <a:rPr lang="el-GR" dirty="0" smtClean="0"/>
              <a:t>Βήμα </a:t>
            </a:r>
            <a:r>
              <a:rPr lang="el-GR" dirty="0"/>
              <a:t>3: Καθορίστε τα κριτήριά σας με </a:t>
            </a:r>
            <a:r>
              <a:rPr lang="el-GR" dirty="0" smtClean="0"/>
              <a:t>αιτιολόγηση</a:t>
            </a:r>
          </a:p>
          <a:p>
            <a:r>
              <a:rPr lang="el-GR" dirty="0" smtClean="0"/>
              <a:t>Βήμα </a:t>
            </a:r>
            <a:r>
              <a:rPr lang="el-GR" dirty="0"/>
              <a:t>4: Αναζήτηση πρώτης βάσης δεδομένων, σάρωση </a:t>
            </a:r>
            <a:r>
              <a:rPr lang="el-GR" dirty="0" smtClean="0"/>
              <a:t>αναφορών, </a:t>
            </a:r>
            <a:r>
              <a:rPr lang="el-GR" dirty="0"/>
              <a:t>αναζήτηση στις κατάλληλες βάσεις </a:t>
            </a:r>
            <a:r>
              <a:rPr lang="el-GR" dirty="0" smtClean="0"/>
              <a:t>δεδομένων</a:t>
            </a:r>
          </a:p>
          <a:p>
            <a:r>
              <a:rPr lang="el-GR" dirty="0" smtClean="0"/>
              <a:t>Βήμα </a:t>
            </a:r>
            <a:r>
              <a:rPr lang="el-GR" dirty="0"/>
              <a:t>5: Αναζήτηση γκρίζας βιβλιογραφίας, εάν </a:t>
            </a:r>
            <a:r>
              <a:rPr lang="el-GR" dirty="0" smtClean="0"/>
              <a:t>υπάρχει</a:t>
            </a:r>
          </a:p>
          <a:p>
            <a:r>
              <a:rPr lang="el-GR" dirty="0" smtClean="0"/>
              <a:t>Βήμα </a:t>
            </a:r>
            <a:r>
              <a:rPr lang="el-GR" dirty="0"/>
              <a:t>6: Ελέγξτε τους τίτλους και μια περίληψη από τουλάχιστον 2 </a:t>
            </a:r>
            <a:r>
              <a:rPr lang="el-GR" dirty="0" smtClean="0"/>
              <a:t>κριτές</a:t>
            </a:r>
          </a:p>
          <a:p>
            <a:r>
              <a:rPr lang="el-GR" dirty="0" smtClean="0"/>
              <a:t>Βήμα </a:t>
            </a:r>
            <a:r>
              <a:rPr lang="el-GR" dirty="0"/>
              <a:t>7: Έλεγχος πλήρους κειμένου από τουλάχιστον 2 </a:t>
            </a:r>
            <a:r>
              <a:rPr lang="el-GR" dirty="0" smtClean="0"/>
              <a:t>κριτές</a:t>
            </a:r>
          </a:p>
          <a:p>
            <a:r>
              <a:rPr lang="el-GR" dirty="0" smtClean="0"/>
              <a:t>Βήμα </a:t>
            </a:r>
            <a:r>
              <a:rPr lang="el-GR" dirty="0"/>
              <a:t>8: Φόρμα </a:t>
            </a:r>
            <a:r>
              <a:rPr lang="el-GR" dirty="0" smtClean="0"/>
              <a:t>διαγράμματος</a:t>
            </a:r>
          </a:p>
          <a:p>
            <a:r>
              <a:rPr lang="el-GR" dirty="0" smtClean="0"/>
              <a:t>Βήμα </a:t>
            </a:r>
            <a:r>
              <a:rPr lang="el-GR" dirty="0"/>
              <a:t>9: Διάγραμμα δεδομένων από τουλάχιστον 2 </a:t>
            </a:r>
            <a:r>
              <a:rPr lang="el-GR" dirty="0" smtClean="0"/>
              <a:t>κριτές</a:t>
            </a:r>
          </a:p>
          <a:p>
            <a:r>
              <a:rPr lang="el-GR" dirty="0" smtClean="0"/>
              <a:t>Βήμα </a:t>
            </a:r>
            <a:r>
              <a:rPr lang="el-GR" dirty="0"/>
              <a:t>10: Παρουσίαση των ευρημάτων σε διαγράμματα ή </a:t>
            </a:r>
            <a:r>
              <a:rPr lang="el-GR" dirty="0" smtClean="0"/>
              <a:t>πίνακες</a:t>
            </a:r>
          </a:p>
          <a:p>
            <a:pPr marL="0" indent="0">
              <a:buNone/>
            </a:pPr>
            <a:r>
              <a:rPr lang="el-GR" dirty="0"/>
              <a:t>Πηγή: </a:t>
            </a:r>
            <a:r>
              <a:rPr lang="es-AR" dirty="0">
                <a:hlinkClick r:id="rId2"/>
              </a:rPr>
              <a:t>https://research.lib.buffalo.edu/literature-scoping-systematicreviews/protocolandwritingsteps</a:t>
            </a:r>
            <a:r>
              <a:rPr lang="el-GR" dirty="0"/>
              <a:t> </a:t>
            </a:r>
          </a:p>
          <a:p>
            <a:pPr marL="0" indent="0">
              <a:buNone/>
            </a:pPr>
            <a:endParaRPr lang="el-GR" dirty="0"/>
          </a:p>
        </p:txBody>
      </p:sp>
    </p:spTree>
    <p:extLst>
      <p:ext uri="{BB962C8B-B14F-4D97-AF65-F5344CB8AC3E}">
        <p14:creationId xmlns:p14="http://schemas.microsoft.com/office/powerpoint/2010/main" val="63501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1804" y="76200"/>
            <a:ext cx="11161239" cy="904528"/>
          </a:xfrm>
        </p:spPr>
        <p:txBody>
          <a:bodyPr/>
          <a:lstStyle/>
          <a:p>
            <a:r>
              <a:rPr lang="el-GR" dirty="0" smtClean="0"/>
              <a:t>ΒΗΜΑΤΑ ΣΤΗ ΣΥΣΤΗΜΑΤΙΚΗ ΑΝΑΣΚΟΠΗΣΗ</a:t>
            </a:r>
            <a:endParaRPr lang="el-GR" dirty="0"/>
          </a:p>
        </p:txBody>
      </p:sp>
      <p:sp>
        <p:nvSpPr>
          <p:cNvPr id="3" name="Θέση περιεχομένου 2"/>
          <p:cNvSpPr>
            <a:spLocks noGrp="1"/>
          </p:cNvSpPr>
          <p:nvPr>
            <p:ph idx="1"/>
          </p:nvPr>
        </p:nvSpPr>
        <p:spPr>
          <a:xfrm>
            <a:off x="621804" y="1473200"/>
            <a:ext cx="10652859" cy="5340176"/>
          </a:xfrm>
        </p:spPr>
        <p:txBody>
          <a:bodyPr>
            <a:normAutofit fontScale="85000" lnSpcReduction="20000"/>
          </a:bodyPr>
          <a:lstStyle/>
          <a:p>
            <a:pPr fontAlgn="base"/>
            <a:r>
              <a:rPr lang="el-GR" dirty="0"/>
              <a:t>Βήμα 1: Διαμόρφωση του ερευνητικού </a:t>
            </a:r>
            <a:r>
              <a:rPr lang="el-GR" dirty="0" smtClean="0"/>
              <a:t>ερωτήματος</a:t>
            </a:r>
          </a:p>
          <a:p>
            <a:pPr fontAlgn="base"/>
            <a:r>
              <a:rPr lang="el-GR" dirty="0" smtClean="0"/>
              <a:t>Βήμα </a:t>
            </a:r>
            <a:r>
              <a:rPr lang="el-GR" dirty="0"/>
              <a:t>2: Ανάπτυξη του </a:t>
            </a:r>
            <a:r>
              <a:rPr lang="el-GR" dirty="0" smtClean="0"/>
              <a:t>πρωτοκόλλου </a:t>
            </a:r>
          </a:p>
          <a:p>
            <a:pPr fontAlgn="base"/>
            <a:r>
              <a:rPr lang="el-GR" dirty="0" smtClean="0"/>
              <a:t>Βήμα </a:t>
            </a:r>
            <a:r>
              <a:rPr lang="el-GR" dirty="0"/>
              <a:t>3: Αναθέστε σε έναν βιβλιοθηκονόμο να σας βοηθήσει με μια ολοκληρωμένη αναζήτηση της </a:t>
            </a:r>
            <a:r>
              <a:rPr lang="el-GR" dirty="0" smtClean="0"/>
              <a:t>βιβλιογραφίας</a:t>
            </a:r>
          </a:p>
          <a:p>
            <a:pPr fontAlgn="base"/>
            <a:r>
              <a:rPr lang="el-GR" dirty="0" smtClean="0"/>
              <a:t>Βήμα </a:t>
            </a:r>
            <a:r>
              <a:rPr lang="el-GR" dirty="0"/>
              <a:t>4: Αξιολογήστε τα ανακτηθέντα άρθρα σαρώνοντας τους τίτλους και τις περιλήψεις βάσει κριτηρίων με τουλάχιστον 2 κριτές</a:t>
            </a:r>
            <a:r>
              <a:rPr lang="el-GR" dirty="0" smtClean="0"/>
              <a:t>.</a:t>
            </a:r>
          </a:p>
          <a:p>
            <a:pPr fontAlgn="base"/>
            <a:r>
              <a:rPr lang="el-GR" dirty="0" smtClean="0"/>
              <a:t>Βήμα </a:t>
            </a:r>
            <a:r>
              <a:rPr lang="el-GR" dirty="0"/>
              <a:t>5: Αξιολόγηση και αξιολόγηση των αποτελεσμάτων με τουλάχιστον 2 κριτές (πλήρες κείμενο</a:t>
            </a:r>
            <a:r>
              <a:rPr lang="el-GR" dirty="0" smtClean="0"/>
              <a:t>)</a:t>
            </a:r>
          </a:p>
          <a:p>
            <a:pPr fontAlgn="base"/>
            <a:r>
              <a:rPr lang="el-GR" dirty="0" smtClean="0"/>
              <a:t>Βήμα 6: </a:t>
            </a:r>
            <a:r>
              <a:rPr lang="el-GR" dirty="0"/>
              <a:t>Διαχείριση και αναφορά δεδομένων (PRISMA 2020</a:t>
            </a:r>
            <a:r>
              <a:rPr lang="el-GR" dirty="0" smtClean="0"/>
              <a:t>)</a:t>
            </a:r>
          </a:p>
          <a:p>
            <a:pPr fontAlgn="base"/>
            <a:r>
              <a:rPr lang="el-GR" dirty="0" smtClean="0"/>
              <a:t>Βήμα 7: </a:t>
            </a:r>
            <a:r>
              <a:rPr lang="el-GR" dirty="0"/>
              <a:t>Εξαγωγή δεδομένων με τουλάχιστον 2 </a:t>
            </a:r>
            <a:r>
              <a:rPr lang="el-GR" dirty="0" smtClean="0"/>
              <a:t>κριτές</a:t>
            </a:r>
          </a:p>
          <a:p>
            <a:pPr fontAlgn="base"/>
            <a:r>
              <a:rPr lang="el-GR" dirty="0" smtClean="0"/>
              <a:t>Βήμα 8: </a:t>
            </a:r>
            <a:r>
              <a:rPr lang="el-GR" dirty="0"/>
              <a:t>Ανάλυση των αποτελεσμάτων Βήμα 8: Ερμηνεία των </a:t>
            </a:r>
            <a:r>
              <a:rPr lang="el-GR" dirty="0" smtClean="0"/>
              <a:t>αποτελεσμάτων</a:t>
            </a:r>
          </a:p>
          <a:p>
            <a:pPr marL="0" indent="0" fontAlgn="base">
              <a:buNone/>
            </a:pPr>
            <a:r>
              <a:rPr lang="el-GR" dirty="0"/>
              <a:t>Πηγή: </a:t>
            </a:r>
            <a:r>
              <a:rPr lang="es-AR" dirty="0">
                <a:hlinkClick r:id="rId2"/>
              </a:rPr>
              <a:t>https://research.lib.buffalo.edu/literature-scoping-systematicreviews/protocolandwritingsteps</a:t>
            </a:r>
            <a:r>
              <a:rPr lang="el-GR" dirty="0"/>
              <a:t> </a:t>
            </a:r>
          </a:p>
          <a:p>
            <a:pPr marL="0" indent="0" fontAlgn="base">
              <a:buNone/>
            </a:pPr>
            <a:endParaRPr lang="el-GR" dirty="0"/>
          </a:p>
        </p:txBody>
      </p:sp>
    </p:spTree>
    <p:extLst>
      <p:ext uri="{BB962C8B-B14F-4D97-AF65-F5344CB8AC3E}">
        <p14:creationId xmlns:p14="http://schemas.microsoft.com/office/powerpoint/2010/main" val="224185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9756" y="76200"/>
            <a:ext cx="11593288" cy="832520"/>
          </a:xfrm>
        </p:spPr>
        <p:txBody>
          <a:bodyPr/>
          <a:lstStyle/>
          <a:p>
            <a:r>
              <a:rPr lang="el-GR" dirty="0" smtClean="0"/>
              <a:t>ΛΕΞΕΙΣ ΚΛΕΙΔΙΑ &amp; ΘΕΜΑΤΙΚΕΣ ΚΕΦΑΛΙΔΕΣ</a:t>
            </a:r>
            <a:endParaRPr lang="el-GR" dirty="0"/>
          </a:p>
        </p:txBody>
      </p:sp>
      <p:sp>
        <p:nvSpPr>
          <p:cNvPr id="3" name="Θέση περιεχομένου 2"/>
          <p:cNvSpPr>
            <a:spLocks noGrp="1"/>
          </p:cNvSpPr>
          <p:nvPr>
            <p:ph idx="1"/>
          </p:nvPr>
        </p:nvSpPr>
        <p:spPr>
          <a:xfrm>
            <a:off x="405780" y="1052736"/>
            <a:ext cx="11521280" cy="5472608"/>
          </a:xfrm>
        </p:spPr>
        <p:txBody>
          <a:bodyPr>
            <a:normAutofit fontScale="92500"/>
          </a:bodyPr>
          <a:lstStyle/>
          <a:p>
            <a:pPr marL="0" indent="0">
              <a:buNone/>
            </a:pPr>
            <a:r>
              <a:rPr lang="el-GR" dirty="0"/>
              <a:t>Η διαφορά μεταξύ λέξεων-κλειδιών και θεματικών επικεφαλίδων</a:t>
            </a:r>
            <a:r>
              <a:rPr lang="el-GR" dirty="0" smtClean="0"/>
              <a:t>: </a:t>
            </a:r>
            <a:endParaRPr lang="en-US" dirty="0" smtClean="0"/>
          </a:p>
          <a:p>
            <a:r>
              <a:rPr lang="el-GR" dirty="0" smtClean="0"/>
              <a:t>Η </a:t>
            </a:r>
            <a:r>
              <a:rPr lang="el-GR" dirty="0"/>
              <a:t>αναζήτηση με λέξεις-κλειδιά χρησιμοποιεί οποιεσδήποτε λέξεις ή φράσεις που περιγράφουν καλύτερα το θέμα σας. Οι λέξεις-κλειδιά είναι γενικά ευρείες και χρησιμοποιούν διαλογική γλώσσα- σας δίνει μεγαλύτερη ευελιξία και θα αποφέρει επίσης περισσότερα αποτελέσματα. Η αναζήτηση με λέξεις-κλειδιά σε μια βάση δεδομένων αναζητά τον όρο παντού - στον τίτλο, στην περίληψη, στις θεματικές επικεφαλίδες και στις σημειώσεις. Οι λέξεις-κλειδιά μπορεί να εμφανίζονται στην περίληψη αλλά όχι στο πλήρες κείμενο</a:t>
            </a:r>
            <a:r>
              <a:rPr lang="el-GR" dirty="0" smtClean="0"/>
              <a:t>.</a:t>
            </a:r>
            <a:endParaRPr lang="en-US" dirty="0" smtClean="0"/>
          </a:p>
          <a:p>
            <a:r>
              <a:rPr lang="el-GR" dirty="0" smtClean="0"/>
              <a:t>Στις </a:t>
            </a:r>
            <a:r>
              <a:rPr lang="el-GR" dirty="0"/>
              <a:t>θεματικές επικεφαλίδες ανατίθενται θέματα από έναν προκαθορισμένο κατάλογο και συνδέονται με άλλα άρθρα στη βάση δεδομένων με το ίδιο θέμα. Η χρήση μιας θεματικής επικεφαλίδας για την αναζήτηση σε μια βάση δεδομένων μπορεί να οδηγήσει σε μια πιο ακριβή αναζήτηση. Σε μια βάση δεδομένων, οι θεματικές επικεφαλίδες μπορεί επίσης να ονομάζονται Περιγραφές ή Όροι</a:t>
            </a:r>
            <a:r>
              <a:rPr lang="el-GR" dirty="0" smtClean="0"/>
              <a:t>.</a:t>
            </a:r>
            <a:endParaRPr lang="en-US" dirty="0" smtClean="0"/>
          </a:p>
          <a:p>
            <a:pPr marL="0" indent="0">
              <a:buNone/>
            </a:pPr>
            <a:r>
              <a:rPr lang="en-US" b="1" dirty="0">
                <a:hlinkClick r:id="rId2"/>
              </a:rPr>
              <a:t>https://</a:t>
            </a:r>
            <a:r>
              <a:rPr lang="en-US" b="1" dirty="0" smtClean="0">
                <a:hlinkClick r:id="rId2"/>
              </a:rPr>
              <a:t>www.youtube.com/watch?v=aTQbacIha2Q</a:t>
            </a:r>
            <a:r>
              <a:rPr lang="en-US" b="1" dirty="0" smtClean="0"/>
              <a:t> </a:t>
            </a:r>
            <a:endParaRPr lang="en-US" b="1" dirty="0"/>
          </a:p>
        </p:txBody>
      </p:sp>
    </p:spTree>
    <p:extLst>
      <p:ext uri="{BB962C8B-B14F-4D97-AF65-F5344CB8AC3E}">
        <p14:creationId xmlns:p14="http://schemas.microsoft.com/office/powerpoint/2010/main" val="329067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Βιβλία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7_TF02787940_TF02787940" id="{990CCF52-0B98-4E6E-A440-8F37C7CA403B}" vid="{35E72EB8-7ADB-4349-9B43-2221BE89132E}"/>
    </a:ext>
  </a:extLst>
</a:theme>
</file>

<file path=ppt/theme/theme2.xml><?xml version="1.0" encoding="utf-8"?>
<a:theme xmlns:a="http://schemas.openxmlformats.org/drawingml/2006/main" name="Θέμα του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Θέμα του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 ds:uri="http://purl.org/dc/terms/"/>
    <ds:schemaRef ds:uri="http://schemas.microsoft.com/office/infopath/2007/PartnerControls"/>
    <ds:schemaRef ds:uri="4873beb7-5857-4685-be1f-d57550cc96cc"/>
    <ds:schemaRef ds:uri="http://www.w3.org/XML/1998/namespac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Παρουσίαση με μπλε στοίβα βιβλίων (ευρεία οθόνη)</Template>
  <TotalTime>345</TotalTime>
  <Words>3368</Words>
  <Application>Microsoft Office PowerPoint</Application>
  <PresentationFormat>Προσαρμογή</PresentationFormat>
  <Paragraphs>332</Paragraphs>
  <Slides>54</Slides>
  <Notes>21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54</vt:i4>
      </vt:variant>
    </vt:vector>
  </HeadingPairs>
  <TitlesOfParts>
    <vt:vector size="63" baseType="lpstr">
      <vt:lpstr>Arial</vt:lpstr>
      <vt:lpstr>Century Gothic</vt:lpstr>
      <vt:lpstr>Courier New</vt:lpstr>
      <vt:lpstr>inherit</vt:lpstr>
      <vt:lpstr>Open Sans</vt:lpstr>
      <vt:lpstr>Sofia</vt:lpstr>
      <vt:lpstr>Times New Roman</vt:lpstr>
      <vt:lpstr>Wingdings</vt:lpstr>
      <vt:lpstr>Βιβλία 16x9</vt:lpstr>
      <vt:lpstr>ΑΝΑΣΚΟΠΗΣΕΙΣ - ΜΙΑ ΕΡΕΥΝΗΤΙΚΗ ΣΤΡΑΤΗΓΙΚΗ</vt:lpstr>
      <vt:lpstr>Παρουσίαση του PowerPoint</vt:lpstr>
      <vt:lpstr>ΒΙΒΛΙΟΓΡΑΦΙΚΗ ΑΝΑΣΚΟΠΗΣΗ LITERATURE REVIEW</vt:lpstr>
      <vt:lpstr>ΟΡΙΟΘΕΤΗΜΕΝΗ ΑΝΑΣΚΟΠΗΣΗ ΑΡΘΡΩΝ SCOPING REVIEW</vt:lpstr>
      <vt:lpstr>ΣΥΣΤΗΜΑΤΙΚΗ ΑΝΑΣΚΟΠΗΣΗ SYSTEMATIC REVIEW</vt:lpstr>
      <vt:lpstr>ΒΗΜΑΤΑ ΣΤΗ ΒΙΒΛΙΟΓΡΑΦΙΚΗ ΑΝΑΣΚΟΠΗΣΗ</vt:lpstr>
      <vt:lpstr>ΒΗΜΑΤΑ ΣΤΗΝ ΟΡΙΟΘΕΤΗΜΕΝΗ  ΑΝΑΣΚΟΠΗΣΗ ΑΡΘΡΩΝ</vt:lpstr>
      <vt:lpstr>ΒΗΜΑΤΑ ΣΤΗ ΣΥΣΤΗΜΑΤΙΚΗ ΑΝΑΣΚΟΠΗΣΗ</vt:lpstr>
      <vt:lpstr>ΛΕΞΕΙΣ ΚΛΕΙΔΙΑ &amp; ΘΕΜΑΤΙΚΕΣ ΚΕΦΑΛΙΔΕΣ</vt:lpstr>
      <vt:lpstr>ΑΝΑΠΤΥΞΥ ΣΤΡΑΤΗΓΙΚΗΣ ΑΝΑΖΗΤΗΣΗΣ</vt:lpstr>
      <vt:lpstr>Παρουσίαση του PowerPoint</vt:lpstr>
      <vt:lpstr>Grey Literature-Γκρίζα Βιβλιογραφία</vt:lpstr>
      <vt:lpstr>ΒΙΒΛΙΟΓΡΑΦΙΚΗ ΑΝΑΣΚΟΠΗΣΗ</vt:lpstr>
      <vt:lpstr>Βιβλιογραφική ανασκόπηση</vt:lpstr>
      <vt:lpstr>Τι είναι βιβλιογραφική ανασκόπηση; </vt:lpstr>
      <vt:lpstr>Τι δεν είναι βιβλιογραφική ανασκόπηση;</vt:lpstr>
      <vt:lpstr>Παρουσίαση του PowerPoint</vt:lpstr>
      <vt:lpstr>SOS</vt:lpstr>
      <vt:lpstr>ΣΥΣΤΗΜΑΤΙΚΗ ΑΝΑΣΚΟΠΗΣΗ</vt:lpstr>
      <vt:lpstr>ΣΥΣΤΗΜΑΤΙΚΗ ΑΝΑΣΚΟΠΗΣΗ</vt:lpstr>
      <vt:lpstr>ΒΑΣΙΚΑ ΣΤΑΔΙΑ ΣΥΣΤΗΜΑΤΙΚΗΣ ΑΝΑΣΚΟΠΗΣΗΣ</vt:lpstr>
      <vt:lpstr>Παρουσίαση του PowerPoint</vt:lpstr>
      <vt:lpstr>ΒΗΜΑΤΑ ΑΝΑΣΚΟΠΗΣΗΣ</vt:lpstr>
      <vt:lpstr>1. Ακριβής προσδιορισμός του θέματος</vt:lpstr>
      <vt:lpstr>2. Υποβολή του θέματος σε δοκιμασία ελέγχου</vt:lpstr>
      <vt:lpstr>ΣΗΜΑΝΤΙΚΟ</vt:lpstr>
      <vt:lpstr>3. Αναζήτηση της βιβλιογραφίας</vt:lpstr>
      <vt:lpstr>3. Αναζήτηση της βιβλιογραφίας</vt:lpstr>
      <vt:lpstr>Παρουσίαση του PowerPoint</vt:lpstr>
      <vt:lpstr>Παρουσίαση του PowerPoint</vt:lpstr>
      <vt:lpstr>Παρουσίαση του PowerPoint</vt:lpstr>
      <vt:lpstr>Παρουσίαση του PowerPoint</vt:lpstr>
      <vt:lpstr>6. Βιβλιογραφικές αναφορές και παραπομπές</vt:lpstr>
      <vt:lpstr>ΚΡΙΤΙΚΗ ΑΠΟΤΙΜΗΣΗ</vt:lpstr>
      <vt:lpstr>ΒΙΒΛΙΟΓΡΑΦΙΚΗ vs ΣΥΣΤΗΜΑΤΙΚΗ ΑΝΑΣΚΟΠΗΣΗ</vt:lpstr>
      <vt:lpstr>ΔΙΑΦΟΡΕΣ</vt:lpstr>
      <vt:lpstr>ΔΙΑΦΟΡΕΣ</vt:lpstr>
      <vt:lpstr>ΟΡΙΟΘΕΤΗΜΕΝΗ ΑΝΑΣΚΟΠΗΣΗ ΑΡΘΡΩΝ</vt:lpstr>
      <vt:lpstr>Οριοθετημένη ανασκόπηση άρθρων</vt:lpstr>
      <vt:lpstr>Γιατί;</vt:lpstr>
      <vt:lpstr>Οριοθετημένη ανασκόπηση άρθρων vs Συστηματική ανασκόπηση</vt:lpstr>
      <vt:lpstr>Οριοθετημένη ανασκόπηση άρθρων vs Συστηματική ανασκόπηση</vt:lpstr>
      <vt:lpstr>ΔΙΑΓΡΑΜΜΑ PRISMA</vt:lpstr>
      <vt:lpstr>Διάγραμμα PRISMA </vt:lpstr>
      <vt:lpstr>PRISMA </vt:lpstr>
      <vt:lpstr>Μέθοδος PRISMA </vt:lpstr>
      <vt:lpstr>Λίστα ελέγχου (checklist)1 με τα 27 στοιχεία</vt:lpstr>
      <vt:lpstr>Λίστα ελέγχου (checklist) με τα 27 στοιχεία </vt:lpstr>
      <vt:lpstr>Λίστα ελέγχου (checklist) με τα 27 στοιχεία </vt:lpstr>
      <vt:lpstr>Λίστα ελέγχου (checklist) με τα 27 στοιχεία </vt:lpstr>
      <vt:lpstr>Διάγραμμα ροής (flow diagram) (ενδεικτικά)</vt:lpstr>
      <vt:lpstr>Μέθοδος PRISMA</vt:lpstr>
      <vt:lpstr>Παρουσίαση του PowerPoint</vt:lpstr>
      <vt:lpstr>ΠΗΓΕΣ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ΒΙΒΛΙΟΓΡΑΦΙΚΗ ΑΝΑΣΚΟΠΗΣΗ</dc:title>
  <dc:creator>Elena Kuriakidou</dc:creator>
  <cp:lastModifiedBy> user 10</cp:lastModifiedBy>
  <cp:revision>21</cp:revision>
  <dcterms:created xsi:type="dcterms:W3CDTF">2022-09-24T10:34:10Z</dcterms:created>
  <dcterms:modified xsi:type="dcterms:W3CDTF">2024-08-15T11:41:48Z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