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9" r:id="rId4"/>
    <p:sldId id="261" r:id="rId5"/>
    <p:sldId id="262" r:id="rId6"/>
    <p:sldId id="263" r:id="rId7"/>
    <p:sldId id="270" r:id="rId8"/>
    <p:sldId id="279" r:id="rId9"/>
    <p:sldId id="278" r:id="rId10"/>
    <p:sldId id="272" r:id="rId11"/>
    <p:sldId id="273" r:id="rId12"/>
    <p:sldId id="274" r:id="rId13"/>
    <p:sldId id="275" r:id="rId14"/>
    <p:sldId id="277" r:id="rId15"/>
    <p:sldId id="280" r:id="rId16"/>
    <p:sldId id="265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FEBD1-00BC-462C-BF7F-259E8ECF8F71}" type="datetimeFigureOut">
              <a:rPr lang="el-GR" smtClean="0"/>
              <a:pPr/>
              <a:t>22/5/2024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8E6DC-3597-45D2-AF42-42B18112489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1C01A-0D6D-4737-B019-5FABED6526C1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A589-E082-4E07-AFC9-195E481B5C61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23B2-0B2F-4904-B61E-B1D93A637B1C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E0FD-9E59-4A2D-9A3E-A474485CA650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1615-BD7D-49CA-B8EB-AD220E08162B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6FD5-FA43-42E0-8382-44E6D0480116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B2EE-E112-422D-9137-7B9E48DC308E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8975-6872-4808-A93B-61CF4AECFE6A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3E0C-40A2-4C82-839B-FB2BA6631B34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9CAF-1349-4410-8860-447A61DEC60D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83EB-DB92-4E57-B288-D78E4AF36C19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EDC4-4B07-430F-8A1F-CE65E255588A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EBDB7-5E5A-42ED-B460-3B317E0C38E7}" type="datetime1">
              <a:rPr lang="el-GR" smtClean="0"/>
              <a:pPr/>
              <a:t>22/5/2024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E359F-F3C3-4FCE-8C08-C1D09326D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.unipi.gr/files/Pliroforiakes_Piges/Pliroforiakes_Piges/2.%20&#928;&#961;&#969;&#964;&#959;&#947;&#949;&#957;&#949;&#943;&#962;%20&#954;&#945;&#953;%20&#916;&#949;&#965;&#964;&#949;&#961;&#959;&#947;&#949;&#957;&#949;&#943;&#962;%20&#928;&#951;&#947;&#941;&#962;.pdf" TargetMode="External"/><Relationship Id="rId2" Type="http://schemas.openxmlformats.org/officeDocument/2006/relationships/hyperlink" Target="https://www.google.com/intl/el/scholar/help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braries.psu.edu/using-google-scholar-tutorial" TargetMode="External"/><Relationship Id="rId5" Type="http://schemas.openxmlformats.org/officeDocument/2006/relationships/hyperlink" Target="http://www.library.arizona.edu/applications/quickHelp/tutorial/google-scholar" TargetMode="External"/><Relationship Id="rId4" Type="http://schemas.openxmlformats.org/officeDocument/2006/relationships/hyperlink" Target="https://www.youtube.com/watch?v=yDbghsm_d6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k-language.gr/greekLang/modern_greek/tools/lexica/triantafyllides/search.html?lq=&#945;&#965;&#964;&#953;&#963;&#956;&#972;&#962;&amp;dq" TargetMode="External"/><Relationship Id="rId2" Type="http://schemas.openxmlformats.org/officeDocument/2006/relationships/hyperlink" Target="https://www.britannica.com/search?query=autis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i="1" dirty="0" smtClean="0"/>
              <a:t>Θεωρητική θεμελίωση της Έρευνας - Ανασκόπηση Βιβλιογραφίας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928662" y="3886200"/>
            <a:ext cx="7572428" cy="1752600"/>
          </a:xfrm>
        </p:spPr>
        <p:txBody>
          <a:bodyPr/>
          <a:lstStyle/>
          <a:p>
            <a:pPr algn="l"/>
            <a:endParaRPr lang="el-GR" sz="1800" dirty="0" smtClean="0"/>
          </a:p>
          <a:p>
            <a:pPr algn="l"/>
            <a:endParaRPr lang="el-GR" sz="1800" dirty="0" smtClean="0"/>
          </a:p>
        </p:txBody>
      </p:sp>
      <p:pic>
        <p:nvPicPr>
          <p:cNvPr id="4" name="3 - Εικόνα" descr="UOM_logo new GR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57356" cy="1071546"/>
          </a:xfrm>
          <a:prstGeom prst="rect">
            <a:avLst/>
          </a:prstGeom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2915816" y="2276872"/>
            <a:ext cx="331236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8748464" y="476672"/>
            <a:ext cx="395536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971600" y="548680"/>
            <a:ext cx="79208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251520" y="188640"/>
            <a:ext cx="151216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16" y="5786454"/>
            <a:ext cx="2133600" cy="365125"/>
          </a:xfrm>
        </p:spPr>
        <p:txBody>
          <a:bodyPr/>
          <a:lstStyle/>
          <a:p>
            <a:fld id="{DAFE359F-F3C3-4FCE-8C08-C1D09326D2B7}" type="slidenum">
              <a:rPr lang="el-GR" smtClean="0"/>
              <a:pPr/>
              <a:t>10</a:t>
            </a:fld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5 - Θέση περιεχομένου" descr="Screenshot-2017-10-17 transition skills + quality of life + college - Μελετητής Googl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8" name="7 - TextBox"/>
          <p:cNvSpPr txBox="1"/>
          <p:nvPr/>
        </p:nvSpPr>
        <p:spPr>
          <a:xfrm>
            <a:off x="107504" y="764704"/>
            <a:ext cx="1008112" cy="258532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1571604" y="3573016"/>
            <a:ext cx="2424332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l-GR" dirty="0"/>
          </a:p>
        </p:txBody>
      </p:sp>
      <p:pic>
        <p:nvPicPr>
          <p:cNvPr id="7" name="6 - Εικόνα" descr="Screenshot-2017-10-17 transition skills + quality of life + college - Μελετητής Google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1484784"/>
            <a:ext cx="1809750" cy="1009650"/>
          </a:xfrm>
          <a:prstGeom prst="rect">
            <a:avLst/>
          </a:prstGeom>
          <a:ln w="25400">
            <a:solidFill>
              <a:schemeClr val="accent2"/>
            </a:solidFill>
          </a:ln>
        </p:spPr>
      </p:pic>
      <p:sp>
        <p:nvSpPr>
          <p:cNvPr id="12" name="11 - TextBox"/>
          <p:cNvSpPr txBox="1"/>
          <p:nvPr/>
        </p:nvSpPr>
        <p:spPr>
          <a:xfrm>
            <a:off x="1259632" y="4509120"/>
            <a:ext cx="432048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1259632" y="116632"/>
            <a:ext cx="295232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11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- Εικόνα" descr="Screenshot-2017-10-17 Η βιβλιοθήκη μου - Μελετητής Google(3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6633"/>
            <a:ext cx="9144000" cy="5904656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107504" y="764705"/>
            <a:ext cx="1008112" cy="203132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6" name="5 - Εικόνα" descr="Screenshot-2017-10-17 Η βιβλιοθήκη μου - Μελετητής Google(5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764704"/>
            <a:ext cx="2124075" cy="2581275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- Εικόνα" descr="Screenshot-2017-10-17 Η βιβλιοθήκη μου - Μελετητής Google(3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6633"/>
            <a:ext cx="9144000" cy="5904656"/>
          </a:xfrm>
          <a:prstGeom prst="rect">
            <a:avLst/>
          </a:prstGeom>
        </p:spPr>
      </p:pic>
      <p:sp>
        <p:nvSpPr>
          <p:cNvPr id="14" name="13 - TextBox"/>
          <p:cNvSpPr txBox="1"/>
          <p:nvPr/>
        </p:nvSpPr>
        <p:spPr>
          <a:xfrm>
            <a:off x="1331640" y="1268760"/>
            <a:ext cx="360040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l-GR" dirty="0"/>
          </a:p>
        </p:txBody>
      </p:sp>
      <p:pic>
        <p:nvPicPr>
          <p:cNvPr id="16" name="15 - Εικόνα" descr="Screenshot-2017-10-17 Η βιβλιοθήκη μου - Μελετητής Google(4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1412776"/>
            <a:ext cx="4953000" cy="3162300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500"/>
              </a:spcAft>
            </a:pPr>
            <a:r>
              <a:rPr lang="el-GR" u="sng" dirty="0" smtClean="0"/>
              <a:t>Κάθε βήμα να αντιμετωπίζεται σαν να μην πρόκειται να επαναληφθεί.</a:t>
            </a:r>
            <a:r>
              <a:rPr lang="el-GR" b="1" dirty="0" smtClean="0"/>
              <a:t> </a:t>
            </a:r>
          </a:p>
          <a:p>
            <a:pPr>
              <a:spcAft>
                <a:spcPts val="500"/>
              </a:spcAft>
            </a:pPr>
            <a:r>
              <a:rPr lang="el-GR" u="sng" dirty="0" smtClean="0"/>
              <a:t>Σχεδιάγραμμα ανάπτυξης θεωρητικού πλαισίου</a:t>
            </a:r>
            <a:r>
              <a:rPr lang="el-GR" dirty="0" smtClean="0"/>
              <a:t>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dirty="0" smtClean="0"/>
              <a:t>Καλός σχεδιασμός, συνοχή και πληρότητα.</a:t>
            </a:r>
          </a:p>
          <a:p>
            <a:pPr>
              <a:spcAft>
                <a:spcPts val="500"/>
              </a:spcAft>
            </a:pPr>
            <a:r>
              <a:rPr lang="el-GR" dirty="0" smtClean="0"/>
              <a:t>Αποφυγή θεωρητικών, μεθοδολογικών, κ. ά. </a:t>
            </a:r>
            <a:r>
              <a:rPr lang="el-GR" u="sng" dirty="0" smtClean="0"/>
              <a:t>ακροβατισμών</a:t>
            </a:r>
            <a:r>
              <a:rPr lang="el-GR" dirty="0" smtClean="0"/>
              <a:t>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b="1" dirty="0" smtClean="0">
                <a:sym typeface="Wingdings" pitchFamily="2" charset="2"/>
              </a:rPr>
              <a:t>τεκμηρίωση</a:t>
            </a:r>
            <a:r>
              <a:rPr lang="el-GR" dirty="0" smtClean="0">
                <a:sym typeface="Wingdings" pitchFamily="2" charset="2"/>
              </a:rPr>
              <a:t>.</a:t>
            </a:r>
            <a:endParaRPr lang="el-GR" dirty="0" smtClean="0"/>
          </a:p>
          <a:p>
            <a:pPr>
              <a:spcAft>
                <a:spcPts val="500"/>
              </a:spcAft>
            </a:pPr>
            <a:r>
              <a:rPr lang="el-GR" u="sng" dirty="0" smtClean="0"/>
              <a:t>Εστιασμένες</a:t>
            </a:r>
            <a:r>
              <a:rPr lang="el-GR" dirty="0" smtClean="0"/>
              <a:t> πηγές: Επικέντρωση στην ανάπτυξη του </a:t>
            </a:r>
            <a:r>
              <a:rPr lang="el-GR" u="sng" dirty="0" smtClean="0"/>
              <a:t>συγκεκριμένου</a:t>
            </a:r>
            <a:r>
              <a:rPr lang="el-GR" dirty="0" smtClean="0"/>
              <a:t> θέματός μας (π.χ.</a:t>
            </a:r>
            <a:r>
              <a:rPr lang="en-US" dirty="0" smtClean="0"/>
              <a:t> </a:t>
            </a:r>
            <a:r>
              <a:rPr lang="el-GR" dirty="0" smtClean="0"/>
              <a:t>κατάθλιψη και φιλικές σχέσεις στα άτομα με σύνδρομο </a:t>
            </a:r>
            <a:r>
              <a:rPr lang="en-US" dirty="0" smtClean="0"/>
              <a:t>down</a:t>
            </a:r>
            <a:r>
              <a:rPr lang="el-GR" dirty="0" smtClean="0"/>
              <a:t>) και όχι στο γενικότερο φάσμα του θέματος (σύνδρομο </a:t>
            </a:r>
            <a:r>
              <a:rPr lang="en-US" dirty="0" smtClean="0"/>
              <a:t>down</a:t>
            </a:r>
            <a:r>
              <a:rPr lang="el-GR" dirty="0" smtClean="0"/>
              <a:t>)</a:t>
            </a:r>
            <a:r>
              <a:rPr lang="en-US" dirty="0" smtClean="0"/>
              <a:t>, </a:t>
            </a:r>
            <a:r>
              <a:rPr lang="el-GR" dirty="0" smtClean="0"/>
              <a:t>για το οποίο και αρκεί μία πληροφοριακή εισαγωγή.</a:t>
            </a:r>
          </a:p>
          <a:p>
            <a:pPr>
              <a:spcAft>
                <a:spcPts val="500"/>
              </a:spcAft>
            </a:pPr>
            <a:r>
              <a:rPr lang="el-GR" u="sng" dirty="0" smtClean="0"/>
              <a:t>Οργάνωση υλικού (ντοσιέ, </a:t>
            </a:r>
            <a:r>
              <a:rPr lang="en-US" u="sng" dirty="0" smtClean="0"/>
              <a:t>dir</a:t>
            </a:r>
            <a:r>
              <a:rPr lang="el-GR" u="sng" dirty="0" smtClean="0"/>
              <a:t>, κτλ.).</a:t>
            </a:r>
          </a:p>
          <a:p>
            <a:pPr lvl="2">
              <a:buNone/>
            </a:pPr>
            <a:endParaRPr lang="el-GR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i="1" dirty="0" smtClean="0"/>
              <a:t>Θεωρητική θεμελίωση της Έρευνας - Ανασκόπηση Βιβλιογραφίας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sz="4000" i="1" dirty="0" smtClean="0"/>
          </a:p>
          <a:p>
            <a:pPr algn="ctr">
              <a:buNone/>
            </a:pPr>
            <a:r>
              <a:rPr lang="el-GR" sz="4000" i="1" dirty="0" smtClean="0"/>
              <a:t>Η ικανότητα </a:t>
            </a:r>
            <a:r>
              <a:rPr lang="el-GR" sz="4000" i="1" u="sng" dirty="0" smtClean="0"/>
              <a:t>εντοπισμού, αξιολόγησης </a:t>
            </a:r>
            <a:r>
              <a:rPr lang="el-GR" sz="4000" i="1" dirty="0" smtClean="0"/>
              <a:t>και </a:t>
            </a:r>
            <a:r>
              <a:rPr lang="el-GR" sz="4000" i="1" u="sng" dirty="0" smtClean="0"/>
              <a:t>χρήσης</a:t>
            </a:r>
            <a:r>
              <a:rPr lang="el-GR" sz="4000" i="1" dirty="0" smtClean="0"/>
              <a:t> των πηγών είναι το πρωταρχικό προσόν του ερευνητή</a:t>
            </a:r>
            <a:r>
              <a:rPr lang="el-GR" sz="4000" dirty="0" smtClean="0"/>
              <a:t>.</a:t>
            </a:r>
            <a:endParaRPr lang="el-GR" sz="4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2000" dirty="0" smtClean="0"/>
              <a:t>Βιβλία</a:t>
            </a:r>
          </a:p>
          <a:p>
            <a:pPr>
              <a:buNone/>
            </a:pPr>
            <a:r>
              <a:rPr lang="en-US" sz="2100" dirty="0" smtClean="0"/>
              <a:t>Cooper, H. M. (1998). </a:t>
            </a:r>
            <a:r>
              <a:rPr lang="en-US" sz="2100" i="1" dirty="0" smtClean="0"/>
              <a:t>Synthesizing research: A guide for literature reviews</a:t>
            </a:r>
            <a:r>
              <a:rPr lang="en-US" sz="2100" dirty="0" smtClean="0"/>
              <a:t> (Vol. 2). Sage.</a:t>
            </a:r>
          </a:p>
          <a:p>
            <a:pPr>
              <a:buNone/>
            </a:pPr>
            <a:r>
              <a:rPr lang="el-GR" sz="2000" dirty="0" err="1" smtClean="0"/>
              <a:t>Howard</a:t>
            </a:r>
            <a:r>
              <a:rPr lang="en-US" sz="2000" dirty="0" smtClean="0"/>
              <a:t>, </a:t>
            </a:r>
            <a:r>
              <a:rPr lang="el-GR" sz="2000" dirty="0" smtClean="0"/>
              <a:t>K</a:t>
            </a:r>
            <a:r>
              <a:rPr lang="en-US" sz="2000" dirty="0" smtClean="0"/>
              <a:t>.</a:t>
            </a:r>
            <a:r>
              <a:rPr lang="el-GR" sz="2000" dirty="0" smtClean="0"/>
              <a:t> &amp; </a:t>
            </a:r>
            <a:r>
              <a:rPr lang="el-GR" sz="2000" dirty="0" err="1" smtClean="0"/>
              <a:t>Sharp</a:t>
            </a:r>
            <a:r>
              <a:rPr lang="el-GR" sz="2000" dirty="0" smtClean="0"/>
              <a:t> J</a:t>
            </a:r>
            <a:r>
              <a:rPr lang="en-US" sz="2000" dirty="0" smtClean="0"/>
              <a:t>. </a:t>
            </a:r>
            <a:r>
              <a:rPr lang="el-GR" sz="2000" dirty="0" smtClean="0"/>
              <a:t>A. </a:t>
            </a:r>
            <a:r>
              <a:rPr lang="en-US" sz="2000" dirty="0" smtClean="0"/>
              <a:t>(1994). </a:t>
            </a:r>
            <a:r>
              <a:rPr lang="el-GR" sz="2000" i="1" dirty="0" smtClean="0"/>
              <a:t>Η επιστημονική μελέτη : οδηγός σχεδιασμού και διαχείρισης πανεπιστημιακών ερευνητικών εργασιών</a:t>
            </a:r>
            <a:r>
              <a:rPr lang="en-US" sz="2000" i="1" dirty="0" smtClean="0"/>
              <a:t>. </a:t>
            </a:r>
            <a:r>
              <a:rPr lang="en-US" sz="2000" dirty="0" smtClean="0"/>
              <a:t>(B. </a:t>
            </a:r>
            <a:r>
              <a:rPr lang="el-GR" sz="2000" dirty="0" smtClean="0"/>
              <a:t>Π. </a:t>
            </a:r>
            <a:r>
              <a:rPr lang="el-GR" sz="2000" dirty="0" err="1" smtClean="0"/>
              <a:t>Νταλάκου</a:t>
            </a:r>
            <a:r>
              <a:rPr lang="el-GR" sz="2000" dirty="0" smtClean="0"/>
              <a:t>, </a:t>
            </a:r>
            <a:r>
              <a:rPr lang="el-GR" sz="2000" dirty="0" err="1" smtClean="0"/>
              <a:t>μεταφρ</a:t>
            </a:r>
            <a:r>
              <a:rPr lang="el-GR" sz="2000" dirty="0" smtClean="0"/>
              <a:t>.</a:t>
            </a:r>
            <a:r>
              <a:rPr lang="en-US" sz="2000" dirty="0" smtClean="0"/>
              <a:t>)</a:t>
            </a:r>
            <a:r>
              <a:rPr lang="el-GR" sz="2000" dirty="0" smtClean="0"/>
              <a:t>. Αθήνα: </a:t>
            </a:r>
            <a:r>
              <a:rPr lang="en-US" sz="2000" dirty="0" smtClean="0"/>
              <a:t>Gutenberg.</a:t>
            </a:r>
            <a:r>
              <a:rPr lang="el-GR" sz="2000" dirty="0" smtClean="0"/>
              <a:t> (το πρωτότυπο εκδόθηκε 1983).</a:t>
            </a:r>
            <a:endParaRPr lang="en-US" sz="2000" dirty="0" smtClean="0"/>
          </a:p>
          <a:p>
            <a:pPr>
              <a:buNone/>
            </a:pPr>
            <a:r>
              <a:rPr lang="el-GR" sz="2000" dirty="0" smtClean="0"/>
              <a:t>Αβραμίδης, Η. &amp; Καλυβά Ε. (2006). </a:t>
            </a:r>
            <a:r>
              <a:rPr lang="el-GR" sz="2000" i="1" dirty="0" smtClean="0"/>
              <a:t>Μέθοδοι έρευνας στην ειδική αγωγή: θεωρία και εφαρμογές</a:t>
            </a:r>
            <a:r>
              <a:rPr lang="el-GR" sz="2000" dirty="0" smtClean="0"/>
              <a:t>. Αθήνα: </a:t>
            </a:r>
            <a:r>
              <a:rPr lang="el-GR" sz="2000" dirty="0" err="1" smtClean="0"/>
              <a:t>Παπαζήση</a:t>
            </a:r>
            <a:r>
              <a:rPr lang="el-GR" sz="2000" dirty="0" smtClean="0"/>
              <a:t>. </a:t>
            </a:r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Ηλεκτρονικές πηγές</a:t>
            </a:r>
          </a:p>
          <a:p>
            <a:pPr>
              <a:buNone/>
            </a:pPr>
            <a:r>
              <a:rPr lang="en-US" sz="2000" dirty="0" smtClean="0">
                <a:hlinkClick r:id="rId2"/>
              </a:rPr>
              <a:t>https://www.google.com/intl/el/scholar/help.html</a:t>
            </a:r>
            <a:r>
              <a:rPr lang="el-GR" sz="2000" dirty="0" smtClean="0"/>
              <a:t>, ημερομηνία ανάκτησης 25/10/2017.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hlinkClick r:id="rId3"/>
              </a:rPr>
              <a:t>http://www.lib.unipi.gr/files/Pliroforiakes_Piges/</a:t>
            </a:r>
            <a:r>
              <a:rPr lang="el-GR" sz="2000" dirty="0" smtClean="0">
                <a:hlinkClick r:id="rId3"/>
              </a:rPr>
              <a:t>Pliroforiakes_Piges/2. Πρωτογενείς και Δευτερογενείς Πηγές</a:t>
            </a:r>
            <a:r>
              <a:rPr lang="en-US" sz="2000" dirty="0" smtClean="0">
                <a:hlinkClick r:id="rId3"/>
              </a:rPr>
              <a:t>.</a:t>
            </a:r>
            <a:r>
              <a:rPr lang="en-US" sz="2000" dirty="0" err="1" smtClean="0">
                <a:hlinkClick r:id="rId3"/>
              </a:rPr>
              <a:t>pdf</a:t>
            </a:r>
            <a:r>
              <a:rPr lang="en-US" sz="2000" dirty="0" smtClean="0"/>
              <a:t>, </a:t>
            </a:r>
            <a:r>
              <a:rPr lang="el-GR" sz="2000" dirty="0" smtClean="0"/>
              <a:t>ημερομηνία ανάκτησης 14/10/2017  </a:t>
            </a:r>
          </a:p>
          <a:p>
            <a:pPr>
              <a:buNone/>
            </a:pPr>
            <a:endParaRPr lang="en-US" sz="2000" dirty="0" smtClean="0">
              <a:hlinkClick r:id="rId4"/>
            </a:endParaRPr>
          </a:p>
          <a:p>
            <a:pPr>
              <a:buNone/>
            </a:pPr>
            <a:r>
              <a:rPr lang="el-GR" sz="2000" dirty="0" smtClean="0"/>
              <a:t>Ηλεκτρονικά μέσα (βίντεο)</a:t>
            </a:r>
          </a:p>
          <a:p>
            <a:pPr>
              <a:buNone/>
            </a:pPr>
            <a:r>
              <a:rPr lang="en-US" sz="2000" dirty="0" smtClean="0">
                <a:hlinkClick r:id="rId4"/>
              </a:rPr>
              <a:t>https://www.youtube.com/watch?v=yDbghsm_d6Q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hlinkClick r:id="rId5"/>
              </a:rPr>
              <a:t>http://www.library.arizona.edu/applications/quickHelp/tutorial/google-scholar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hlinkClick r:id="rId6"/>
              </a:rPr>
              <a:t>https://libraries.psu.edu/using-google-scholar-tutorial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l-GR" sz="16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i="1" dirty="0" smtClean="0"/>
              <a:t>Θεωρητική θεμελίωση της Έρευνας - Ανασκόπηση Βιβλιογραφίας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000" dirty="0" smtClean="0"/>
              <a:t>Αφορά στην </a:t>
            </a:r>
            <a:r>
              <a:rPr lang="el-GR" sz="4000" u="sng" dirty="0" smtClean="0"/>
              <a:t>κριτική</a:t>
            </a:r>
            <a:r>
              <a:rPr lang="el-GR" sz="4000" dirty="0" smtClean="0"/>
              <a:t> παρουσίαση</a:t>
            </a:r>
            <a:r>
              <a:rPr lang="en-US" sz="4000" dirty="0" smtClean="0"/>
              <a:t>:</a:t>
            </a:r>
            <a:r>
              <a:rPr lang="el-GR" sz="4000" dirty="0" smtClean="0"/>
              <a:t> </a:t>
            </a:r>
          </a:p>
          <a:p>
            <a:pPr lvl="2">
              <a:buNone/>
            </a:pPr>
            <a:r>
              <a:rPr lang="el-GR" sz="4000" dirty="0" smtClean="0"/>
              <a:t>α) του θέματος της έρευνας,</a:t>
            </a:r>
          </a:p>
          <a:p>
            <a:pPr lvl="2">
              <a:buNone/>
            </a:pPr>
            <a:r>
              <a:rPr lang="el-GR" sz="4000" dirty="0" smtClean="0"/>
              <a:t>β) των προγενεστέρων </a:t>
            </a:r>
            <a:r>
              <a:rPr lang="el-GR" sz="4000" u="sng" dirty="0" smtClean="0"/>
              <a:t>σχετικών</a:t>
            </a:r>
            <a:r>
              <a:rPr lang="el-GR" sz="4000" dirty="0" smtClean="0"/>
              <a:t> μελετών,</a:t>
            </a:r>
            <a:endParaRPr lang="en-US" sz="4000" dirty="0" smtClean="0"/>
          </a:p>
          <a:p>
            <a:pPr lvl="2">
              <a:buNone/>
            </a:pPr>
            <a:r>
              <a:rPr lang="el-GR" sz="4000" dirty="0" smtClean="0"/>
              <a:t>γ</a:t>
            </a:r>
            <a:r>
              <a:rPr lang="en-US" sz="4000" dirty="0" smtClean="0"/>
              <a:t>)</a:t>
            </a:r>
            <a:r>
              <a:rPr lang="el-GR" sz="4000" dirty="0" smtClean="0"/>
              <a:t> των </a:t>
            </a:r>
            <a:r>
              <a:rPr lang="el-GR" sz="4000" u="sng" dirty="0" smtClean="0"/>
              <a:t>ερευνητικών υποθέσεων</a:t>
            </a:r>
            <a:r>
              <a:rPr lang="el-GR" sz="4000" dirty="0" smtClean="0"/>
              <a:t> ή των </a:t>
            </a:r>
            <a:r>
              <a:rPr lang="el-GR" sz="4000" u="sng" dirty="0" smtClean="0"/>
              <a:t>ερευνητικών ερωτημάτων</a:t>
            </a:r>
            <a:r>
              <a:rPr lang="el-GR" sz="4000" dirty="0" smtClean="0"/>
              <a:t>.</a:t>
            </a:r>
          </a:p>
          <a:p>
            <a:pPr>
              <a:buNone/>
            </a:pPr>
            <a:endParaRPr lang="el-GR" sz="4000" i="1" dirty="0" smtClean="0"/>
          </a:p>
          <a:p>
            <a:pPr marL="0">
              <a:buNone/>
            </a:pPr>
            <a:r>
              <a:rPr lang="el-GR" sz="4000" dirty="0" smtClean="0"/>
              <a:t>Η </a:t>
            </a:r>
            <a:r>
              <a:rPr lang="el-GR" sz="4000" u="sng" dirty="0" smtClean="0"/>
              <a:t>θεωρητική θεμελίωση</a:t>
            </a:r>
            <a:r>
              <a:rPr lang="el-GR" sz="4000" dirty="0" smtClean="0"/>
              <a:t> διενεργείται διά της </a:t>
            </a:r>
            <a:r>
              <a:rPr lang="el-GR" sz="4000" u="sng" dirty="0" smtClean="0"/>
              <a:t>ανασκόπησης της βιβλιογραφίας</a:t>
            </a:r>
            <a:r>
              <a:rPr lang="el-GR" sz="4000" dirty="0" smtClean="0"/>
              <a:t>, του </a:t>
            </a:r>
            <a:r>
              <a:rPr lang="el-GR" sz="4000" u="sng" dirty="0" smtClean="0"/>
              <a:t>εστιασμένου</a:t>
            </a:r>
            <a:r>
              <a:rPr lang="el-GR" sz="4000" dirty="0" smtClean="0"/>
              <a:t> και </a:t>
            </a:r>
            <a:r>
              <a:rPr lang="el-GR" sz="4000" u="sng" dirty="0" smtClean="0"/>
              <a:t>σύγχρονου</a:t>
            </a:r>
            <a:r>
              <a:rPr lang="el-GR" sz="4000" dirty="0" smtClean="0"/>
              <a:t> υλικού που προκύπτει από τη </a:t>
            </a:r>
            <a:r>
              <a:rPr lang="el-GR" sz="4000" u="sng" dirty="0" smtClean="0"/>
              <a:t>βιβλιογραφική έρευνα</a:t>
            </a:r>
            <a:r>
              <a:rPr lang="el-GR" sz="4000" dirty="0" smtClean="0"/>
              <a:t>.</a:t>
            </a:r>
          </a:p>
          <a:p>
            <a:pPr>
              <a:buNone/>
            </a:pPr>
            <a:endParaRPr lang="el-GR" sz="4000" dirty="0" smtClean="0"/>
          </a:p>
          <a:p>
            <a:pPr algn="ctr">
              <a:buNone/>
            </a:pPr>
            <a:r>
              <a:rPr lang="el-GR" sz="4500" dirty="0" smtClean="0"/>
              <a:t>Άρα: </a:t>
            </a:r>
            <a:r>
              <a:rPr lang="el-GR" sz="4500" i="1" u="sng" dirty="0" smtClean="0"/>
              <a:t>τί θα κάνω</a:t>
            </a:r>
            <a:r>
              <a:rPr lang="el-GR" sz="4500" i="1" dirty="0" smtClean="0"/>
              <a:t>, βάσει του </a:t>
            </a:r>
            <a:r>
              <a:rPr lang="el-GR" sz="4500" i="1" u="sng" dirty="0" smtClean="0"/>
              <a:t>τί έχει ήδη γίνει</a:t>
            </a:r>
            <a:r>
              <a:rPr lang="el-GR" sz="4500" i="1" dirty="0" smtClean="0"/>
              <a:t>.</a:t>
            </a:r>
          </a:p>
          <a:p>
            <a:pPr lvl="2">
              <a:buNone/>
            </a:pPr>
            <a:endParaRPr lang="el-GR" i="1" dirty="0" smtClean="0"/>
          </a:p>
          <a:p>
            <a:pPr lvl="2">
              <a:buNone/>
            </a:pPr>
            <a:r>
              <a:rPr lang="el-GR" dirty="0" smtClean="0"/>
              <a:t>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Βήματα της διαδικασίας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Καθορισμός του </a:t>
            </a:r>
            <a:r>
              <a:rPr lang="el-GR" u="sng" dirty="0" smtClean="0"/>
              <a:t>ερευνητικού θέματος</a:t>
            </a:r>
            <a:r>
              <a:rPr lang="en-US" u="sng" dirty="0" smtClean="0"/>
              <a:t>,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Ανασκόπηση </a:t>
            </a:r>
            <a:r>
              <a:rPr lang="el-GR" i="1" u="sng" dirty="0" smtClean="0"/>
              <a:t>δευτερογενών</a:t>
            </a:r>
            <a:r>
              <a:rPr lang="el-GR" dirty="0" smtClean="0"/>
              <a:t> πηγών,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Εντοπισμός</a:t>
            </a:r>
            <a:r>
              <a:rPr lang="en-US" dirty="0" smtClean="0"/>
              <a:t> </a:t>
            </a:r>
            <a:r>
              <a:rPr lang="el-GR" dirty="0" smtClean="0"/>
              <a:t>και ενσωμάτωση </a:t>
            </a:r>
            <a:r>
              <a:rPr lang="el-GR" i="1" u="sng" dirty="0" smtClean="0"/>
              <a:t>πρωτογενών</a:t>
            </a:r>
            <a:r>
              <a:rPr lang="el-GR" dirty="0" smtClean="0"/>
              <a:t> πηγών,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Σύνθεση και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Διατύπωση των ερευνητικών ερωτημάτων και υποθέσεων</a:t>
            </a:r>
            <a:r>
              <a:rPr lang="el-GR" dirty="0" smtClean="0">
                <a:sym typeface="Wingdings" pitchFamily="2" charset="2"/>
              </a:rPr>
              <a:t>, που, </a:t>
            </a:r>
            <a:r>
              <a:rPr lang="el-GR" u="sng" dirty="0" smtClean="0">
                <a:sym typeface="Wingdings" pitchFamily="2" charset="2"/>
              </a:rPr>
              <a:t>πλέον</a:t>
            </a:r>
            <a:r>
              <a:rPr lang="el-GR" dirty="0" smtClean="0">
                <a:sym typeface="Wingdings" pitchFamily="2" charset="2"/>
              </a:rPr>
              <a:t>, θεμελιώνονται θεωρητικά.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Πρωτογενείς πηγές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u="sng" dirty="0" smtClean="0"/>
              <a:t>Πρωτότυπα δημοσιεύματα</a:t>
            </a:r>
          </a:p>
          <a:p>
            <a:pPr lvl="1"/>
            <a:r>
              <a:rPr lang="el-GR" dirty="0" smtClean="0"/>
              <a:t>Επιστημονικά περιοδικά (</a:t>
            </a:r>
            <a:r>
              <a:rPr lang="el-GR" u="sng" dirty="0" smtClean="0"/>
              <a:t>επιστημονικά</a:t>
            </a:r>
            <a:r>
              <a:rPr lang="el-GR" dirty="0" smtClean="0"/>
              <a:t> άρθρα)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Πρακτικά συνεδρίων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Επιστημονικά βιβλία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Αρχειακό υλικό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Κυβερνητικά έγγραφα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Φωτογραφίες, ταινίες, ντοκιμαντέρ, συνεντεύξεις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Π.χ. άρθρα, μεταπτυχιακές/ διδακτορικές εργασίες, νόμοι, κτλ.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Δευτερογενείς πηγές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Επεξεργασμένα αποτελέσματα πρωτογενών δημοσιευμάτων</a:t>
            </a:r>
          </a:p>
          <a:p>
            <a:pPr lvl="1"/>
            <a:r>
              <a:rPr lang="el-GR" dirty="0" smtClean="0"/>
              <a:t>Επιστημονικά περιοδικά (άρθρα </a:t>
            </a:r>
            <a:r>
              <a:rPr lang="el-GR" u="sng" dirty="0" smtClean="0"/>
              <a:t>επισκοπήσεων</a:t>
            </a:r>
            <a:r>
              <a:rPr lang="el-GR" dirty="0" smtClean="0"/>
              <a:t> πρωτογενών πηγών </a:t>
            </a:r>
            <a:r>
              <a:rPr lang="el-GR" dirty="0" err="1" smtClean="0"/>
              <a:t>π.χ</a:t>
            </a:r>
            <a:r>
              <a:rPr lang="en-US" dirty="0" smtClean="0"/>
              <a:t>. Hendricks, D. R., &amp; </a:t>
            </a:r>
            <a:r>
              <a:rPr lang="en-US" dirty="0" err="1" smtClean="0"/>
              <a:t>Wehman</a:t>
            </a:r>
            <a:r>
              <a:rPr lang="en-US" dirty="0" smtClean="0"/>
              <a:t>, P. (2009). Transition from school to adulthood for youth with autism spectrum disorders: </a:t>
            </a:r>
            <a:r>
              <a:rPr lang="en-US" u="sng" dirty="0" smtClean="0"/>
              <a:t>Review</a:t>
            </a:r>
            <a:r>
              <a:rPr lang="en-US" dirty="0" smtClean="0"/>
              <a:t> and recommendations. </a:t>
            </a:r>
            <a:r>
              <a:rPr lang="en-US" i="1" dirty="0" smtClean="0"/>
              <a:t>Focus on Autism and Other Developmental Disabilities</a:t>
            </a:r>
            <a:r>
              <a:rPr lang="en-US" dirty="0" smtClean="0"/>
              <a:t>, </a:t>
            </a:r>
            <a:r>
              <a:rPr lang="en-US" i="1" dirty="0" smtClean="0"/>
              <a:t>24</a:t>
            </a:r>
            <a:r>
              <a:rPr lang="en-US" dirty="0" smtClean="0"/>
              <a:t>(2), 77-88</a:t>
            </a:r>
            <a:r>
              <a:rPr lang="el-GR" dirty="0" smtClean="0"/>
              <a:t>)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Εφημερίδες και περιοδικά </a:t>
            </a:r>
            <a:r>
              <a:rPr lang="el-GR" u="sng" dirty="0" smtClean="0"/>
              <a:t>ποικίλης ύλης</a:t>
            </a:r>
            <a:r>
              <a:rPr lang="en-US" u="sng" dirty="0" smtClean="0"/>
              <a:t>.</a:t>
            </a:r>
            <a:endParaRPr lang="el-GR" u="sng" dirty="0" smtClean="0"/>
          </a:p>
          <a:p>
            <a:pPr lvl="1"/>
            <a:r>
              <a:rPr lang="el-GR" dirty="0" smtClean="0"/>
              <a:t>Εκπαιδευτικά εγχειρίδια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Διάφορα πληροφορικά έγγραφα (π.χ. Υπουργείου Υγείας)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Π.χ. επιτομές έργων, διανεμηθέντα συγγράμματα, κτλ.</a:t>
            </a:r>
          </a:p>
          <a:p>
            <a:endParaRPr lang="el-GR" dirty="0" smtClean="0"/>
          </a:p>
          <a:p>
            <a:pPr lvl="1"/>
            <a:endParaRPr lang="el-GR" dirty="0" smtClean="0"/>
          </a:p>
          <a:p>
            <a:pPr lvl="1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Τριτογενείς πηγές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Βασίζονται σε πρωτογενείς και δευτερογενείς πηγές</a:t>
            </a:r>
          </a:p>
          <a:p>
            <a:pPr lvl="1"/>
            <a:r>
              <a:rPr lang="el-GR" dirty="0" smtClean="0"/>
              <a:t>Εγκυκλοπαίδειες</a:t>
            </a:r>
            <a:r>
              <a:rPr lang="en-US" dirty="0" smtClean="0"/>
              <a:t> (</a:t>
            </a:r>
            <a:r>
              <a:rPr lang="el-GR" dirty="0" smtClean="0"/>
              <a:t>π.χ. </a:t>
            </a:r>
            <a:r>
              <a:rPr lang="en-US" dirty="0" smtClean="0"/>
              <a:t>Britannica, </a:t>
            </a:r>
            <a:r>
              <a:rPr lang="en-US" dirty="0" smtClean="0">
                <a:hlinkClick r:id="rId2"/>
              </a:rPr>
              <a:t>https://www.britannica.com/search?query=autism</a:t>
            </a:r>
            <a:r>
              <a:rPr lang="el-GR" dirty="0" smtClean="0"/>
              <a:t>).</a:t>
            </a:r>
          </a:p>
          <a:p>
            <a:pPr lvl="1"/>
            <a:r>
              <a:rPr lang="el-GR" dirty="0" smtClean="0"/>
              <a:t>Λεξικά (π.χ. Λεξικό της κοινής νεοελληνικής, του Υπουργείου Παιδείας, </a:t>
            </a:r>
            <a:r>
              <a:rPr lang="en-US" dirty="0" smtClean="0">
                <a:hlinkClick r:id="rId3"/>
              </a:rPr>
              <a:t>http://www.greek-language.gr/greekLang/modern_greek/tools/lexica/triantafyllides/search.html?lq=</a:t>
            </a:r>
            <a:r>
              <a:rPr lang="el-GR" dirty="0" smtClean="0">
                <a:hlinkClick r:id="rId3"/>
              </a:rPr>
              <a:t>αυτισμός</a:t>
            </a:r>
            <a:r>
              <a:rPr lang="en-US" dirty="0" smtClean="0">
                <a:hlinkClick r:id="rId3"/>
              </a:rPr>
              <a:t>&amp;</a:t>
            </a:r>
            <a:r>
              <a:rPr lang="en-US" dirty="0" err="1" smtClean="0">
                <a:hlinkClick r:id="rId3"/>
              </a:rPr>
              <a:t>dq</a:t>
            </a:r>
            <a:r>
              <a:rPr lang="en-US" dirty="0" smtClean="0"/>
              <a:t>=</a:t>
            </a:r>
            <a:r>
              <a:rPr lang="el-GR" dirty="0" smtClean="0"/>
              <a:t>).</a:t>
            </a:r>
          </a:p>
          <a:p>
            <a:pPr lvl="1"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lvl="1"/>
            <a:endParaRPr lang="el-GR" dirty="0" smtClean="0"/>
          </a:p>
          <a:p>
            <a:pPr lvl="1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Βιβλιογραφική έρευνα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sz="3400" u="sng" dirty="0" smtClean="0"/>
              <a:t>Βήματα</a:t>
            </a:r>
          </a:p>
          <a:p>
            <a:pPr marL="514350" indent="-514350">
              <a:buAutoNum type="arabicParenR"/>
            </a:pPr>
            <a:r>
              <a:rPr lang="el-GR" sz="3400" dirty="0" smtClean="0"/>
              <a:t>Προσδιορισμός προβλήματος προς ανασκόπηση,</a:t>
            </a:r>
          </a:p>
          <a:p>
            <a:pPr marL="514350" indent="-514350">
              <a:buAutoNum type="arabicParenR"/>
            </a:pPr>
            <a:r>
              <a:rPr lang="el-GR" sz="3400" dirty="0" smtClean="0"/>
              <a:t>Εύρεση δεδομένων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l-GR" sz="3400" dirty="0" smtClean="0"/>
              <a:t>Καθορισμός πρωτεύοντος όρου, θέματος-κλειδιού, λέξεων-κλειδιών, ομάδας στόχου,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l-GR" sz="3400" dirty="0" smtClean="0"/>
              <a:t>Αναζητήσεις με (1) σε διάφορους συνδυασμούς και προσθαφαιρέσεις</a:t>
            </a:r>
            <a:r>
              <a:rPr lang="en-US" sz="3400" dirty="0" smtClean="0"/>
              <a:t>,</a:t>
            </a:r>
            <a:endParaRPr lang="el-GR" sz="3400" dirty="0" smtClean="0"/>
          </a:p>
          <a:p>
            <a:pPr marL="514350" indent="-514350">
              <a:buFont typeface="Arial" pitchFamily="34" charset="0"/>
              <a:buAutoNum type="arabicParenR"/>
            </a:pPr>
            <a:r>
              <a:rPr lang="el-GR" sz="3400" dirty="0" smtClean="0"/>
              <a:t>Αξιολόγηση και επιλογή υλικού (βάσει κριτηρίων </a:t>
            </a:r>
            <a:r>
              <a:rPr lang="el-GR" sz="3400" i="1" dirty="0" smtClean="0"/>
              <a:t>καταλληλότητας</a:t>
            </a:r>
            <a:r>
              <a:rPr lang="el-GR" sz="3400" dirty="0" smtClean="0"/>
              <a:t> </a:t>
            </a:r>
            <a:r>
              <a:rPr lang="el-GR" sz="3400" u="sng" dirty="0" smtClean="0"/>
              <a:t>και</a:t>
            </a:r>
            <a:r>
              <a:rPr lang="el-GR" sz="3400" dirty="0" smtClean="0"/>
              <a:t> </a:t>
            </a:r>
            <a:r>
              <a:rPr lang="el-GR" sz="3400" i="1" dirty="0" err="1" smtClean="0"/>
              <a:t>εφικτότητας</a:t>
            </a:r>
            <a:r>
              <a:rPr lang="el-GR" sz="3400" dirty="0" smtClean="0"/>
              <a:t>) ή Επανεξέταση (1,2) και επανάληψη διαδικασίας (προσαρμοσμένη χρήση τεχνικής «γενεαλογικού δέντρου»)</a:t>
            </a:r>
            <a:r>
              <a:rPr lang="en-US" sz="3400" dirty="0" smtClean="0"/>
              <a:t>.</a:t>
            </a:r>
            <a:endParaRPr lang="el-GR" sz="3400" dirty="0" smtClean="0"/>
          </a:p>
          <a:p>
            <a:pPr marL="514350" indent="-514350">
              <a:buFont typeface="Arial" pitchFamily="34" charset="0"/>
              <a:buAutoNum type="arabicParenR"/>
            </a:pPr>
            <a:r>
              <a:rPr lang="el-GR" sz="3400" dirty="0" smtClean="0"/>
              <a:t>Ανάλυση και ερμηνεία δεδομένων,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el-GR" sz="3400" dirty="0" smtClean="0"/>
              <a:t>Παρουσίαση.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Τεχνική του «γενεαλογικού δέντρου»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Συστηματική αναζήτηση και εντοπισμός των </a:t>
            </a:r>
            <a:r>
              <a:rPr lang="el-GR" u="sng" dirty="0" smtClean="0"/>
              <a:t>πηγών</a:t>
            </a:r>
            <a:r>
              <a:rPr lang="el-GR" dirty="0" smtClean="0"/>
              <a:t> που αναφέρονται </a:t>
            </a:r>
            <a:r>
              <a:rPr lang="el-GR" u="sng" dirty="0" smtClean="0"/>
              <a:t>σε μία εργασία</a:t>
            </a:r>
            <a:r>
              <a:rPr lang="el-GR" dirty="0" smtClean="0"/>
              <a:t> σχετική με το θέμα της έρευνας </a:t>
            </a:r>
            <a:r>
              <a:rPr lang="el-GR" dirty="0" smtClean="0">
                <a:sym typeface="Wingdings" pitchFamily="2" charset="2"/>
              </a:rPr>
              <a:t>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Συστηματική αναζήτηση και εντοπισμός των ακόμα παλαιότερων πηγών </a:t>
            </a:r>
            <a:r>
              <a:rPr lang="el-GR" dirty="0" smtClean="0">
                <a:sym typeface="Wingdings" pitchFamily="2" charset="2"/>
              </a:rPr>
              <a:t>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Η διαδικασία ολοκληρώνεται όταν δεν μπορούν να εντοπιστούν άλλες πηγές.</a:t>
            </a:r>
            <a:endParaRPr lang="en-US" dirty="0" smtClean="0"/>
          </a:p>
          <a:p>
            <a:pPr marL="514350" indent="-514350">
              <a:buNone/>
            </a:pPr>
            <a:endParaRPr lang="el-GR" dirty="0" smtClean="0"/>
          </a:p>
          <a:p>
            <a:pPr marL="514350" indent="-514350" algn="ctr">
              <a:buNone/>
            </a:pPr>
            <a:r>
              <a:rPr lang="el-GR" dirty="0" smtClean="0"/>
              <a:t>Προσαρμοσμένη/απλουστευμένη χρήση τεχνικής «γενεαλογικού δέντρου»</a:t>
            </a:r>
          </a:p>
          <a:p>
            <a:pPr marL="514350" indent="-514350">
              <a:buNone/>
            </a:pPr>
            <a:endParaRPr lang="el-GR" dirty="0" smtClean="0"/>
          </a:p>
          <a:p>
            <a:endParaRPr lang="el-GR" dirty="0" smtClean="0"/>
          </a:p>
          <a:p>
            <a:pPr lvl="2">
              <a:buNone/>
            </a:pPr>
            <a:r>
              <a:rPr lang="el-GR" dirty="0" smtClean="0"/>
              <a:t>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el-GR" dirty="0" smtClean="0"/>
              <a:t>Μηχανή αναζήτησης</a:t>
            </a:r>
            <a:r>
              <a:rPr lang="en-US" dirty="0" smtClean="0"/>
              <a:t> </a:t>
            </a:r>
            <a:r>
              <a:rPr lang="el-GR" dirty="0" smtClean="0"/>
              <a:t>ακαδημαϊκής βιβλιογραφίας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Google Scholar</a:t>
            </a:r>
            <a:endParaRPr lang="el-GR" sz="4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359F-F3C3-4FCE-8C08-C1D09326D2B7}" type="slidenum">
              <a:rPr lang="el-GR" smtClean="0"/>
              <a:pPr/>
              <a:t>9</a:t>
            </a:fld>
            <a:endParaRPr lang="el-GR"/>
          </a:p>
        </p:txBody>
      </p:sp>
      <p:pic>
        <p:nvPicPr>
          <p:cNvPr id="5" name="4 - Εικόνα" descr="Screenshot-2017-10-17 Μελετητής Google(3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3286124"/>
            <a:ext cx="4500594" cy="8810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673</Words>
  <Application>Microsoft Office PowerPoint</Application>
  <PresentationFormat>Προβολή στην οθόνη (4:3)</PresentationFormat>
  <Paragraphs>118</Paragraphs>
  <Slides>16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Θέμα του Office</vt:lpstr>
      <vt:lpstr>Θεωρητική θεμελίωση της Έρευνας - Ανασκόπηση Βιβλιογραφίας</vt:lpstr>
      <vt:lpstr>Θεωρητική θεμελίωση της Έρευνας - Ανασκόπηση Βιβλιογραφίας</vt:lpstr>
      <vt:lpstr>Βήματα της διαδικασίας</vt:lpstr>
      <vt:lpstr>Πρωτογενείς πηγές </vt:lpstr>
      <vt:lpstr>Δευτερογενείς πηγές </vt:lpstr>
      <vt:lpstr>Τριτογενείς πηγές </vt:lpstr>
      <vt:lpstr>Βιβλιογραφική έρευνα</vt:lpstr>
      <vt:lpstr>Τεχνική του «γενεαλογικού δέντρου»</vt:lpstr>
      <vt:lpstr>Μηχανή αναζήτησης ακαδημαϊκής βιβλιογραφίας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Προσοχή</vt:lpstr>
      <vt:lpstr>Θεωρητική θεμελίωση της Έρευνας - Ανασκόπηση Βιβλιογραφίας</vt:lpstr>
      <vt:lpstr>Πηγές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Επισκόπηση βιβλιογραφίας</dc:title>
  <dc:creator>BarboV</dc:creator>
  <cp:lastModifiedBy> user 10</cp:lastModifiedBy>
  <cp:revision>48</cp:revision>
  <dcterms:created xsi:type="dcterms:W3CDTF">2017-10-13T17:04:21Z</dcterms:created>
  <dcterms:modified xsi:type="dcterms:W3CDTF">2024-05-22T17:07:14Z</dcterms:modified>
</cp:coreProperties>
</file>