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3" r:id="rId1"/>
  </p:sldMasterIdLst>
  <p:sldIdLst>
    <p:sldId id="256" r:id="rId2"/>
    <p:sldId id="257" r:id="rId3"/>
    <p:sldId id="258" r:id="rId4"/>
    <p:sldId id="259" r:id="rId5"/>
    <p:sldId id="260" r:id="rId6"/>
    <p:sldId id="261" r:id="rId7"/>
    <p:sldId id="262" r:id="rId8"/>
    <p:sldId id="263" r:id="rId9"/>
    <p:sldId id="264" r:id="rId10"/>
    <p:sldId id="265" r:id="rId11"/>
    <p:sldId id="270" r:id="rId12"/>
    <p:sldId id="266" r:id="rId13"/>
    <p:sldId id="267" r:id="rId14"/>
    <p:sldId id="268" r:id="rId15"/>
    <p:sldId id="269" r:id="rId16"/>
    <p:sldId id="271" r:id="rId17"/>
    <p:sldId id="272" r:id="rId18"/>
    <p:sldId id="273" r:id="rId19"/>
    <p:sldId id="275" r:id="rId20"/>
    <p:sldId id="274" r:id="rId21"/>
    <p:sldId id="276" r:id="rId22"/>
    <p:sldId id="288" r:id="rId23"/>
    <p:sldId id="289" r:id="rId24"/>
    <p:sldId id="290" r:id="rId25"/>
    <p:sldId id="291" r:id="rId26"/>
    <p:sldId id="292" r:id="rId27"/>
    <p:sldId id="293" r:id="rId28"/>
    <p:sldId id="294" r:id="rId29"/>
    <p:sldId id="280" r:id="rId30"/>
    <p:sldId id="281" r:id="rId31"/>
    <p:sldId id="277" r:id="rId32"/>
    <p:sldId id="282" r:id="rId33"/>
    <p:sldId id="283" r:id="rId34"/>
    <p:sldId id="284" r:id="rId35"/>
    <p:sldId id="285" r:id="rId36"/>
    <p:sldId id="286" r:id="rId37"/>
    <p:sldId id="278" r:id="rId38"/>
    <p:sldId id="279" r:id="rId3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65" autoAdjust="0"/>
    <p:restoredTop sz="94660"/>
  </p:normalViewPr>
  <p:slideViewPr>
    <p:cSldViewPr>
      <p:cViewPr varScale="1">
        <p:scale>
          <a:sx n="108" d="100"/>
          <a:sy n="108" d="100"/>
        </p:scale>
        <p:origin x="1728"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Rectangle 7"/>
          <p:cNvSpPr/>
          <p:nvPr/>
        </p:nvSpPr>
        <p:spPr>
          <a:xfrm>
            <a:off x="0" y="0"/>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Pictur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993334" y="0"/>
            <a:ext cx="1310643" cy="2292094"/>
          </a:xfrm>
          <a:prstGeom prst="rect">
            <a:avLst/>
          </a:prstGeom>
        </p:spPr>
      </p:pic>
      <p:sp>
        <p:nvSpPr>
          <p:cNvPr id="2" name="Title 1"/>
          <p:cNvSpPr>
            <a:spLocks noGrp="1"/>
          </p:cNvSpPr>
          <p:nvPr>
            <p:ph type="ctrTitle"/>
          </p:nvPr>
        </p:nvSpPr>
        <p:spPr>
          <a:xfrm>
            <a:off x="828675" y="2292095"/>
            <a:ext cx="7572375" cy="2219691"/>
          </a:xfrm>
        </p:spPr>
        <p:txBody>
          <a:bodyPr anchor="ctr">
            <a:normAutofit/>
          </a:bodyPr>
          <a:lstStyle>
            <a:lvl1pPr algn="l">
              <a:defRPr sz="4400" cap="all" baseline="0"/>
            </a:lvl1pPr>
          </a:lstStyle>
          <a:p>
            <a:r>
              <a:rPr lang="el-GR" smtClean="0"/>
              <a:t>Kλικ για επεξεργασία του τίτλου</a:t>
            </a:r>
            <a:endParaRPr/>
          </a:p>
        </p:txBody>
      </p:sp>
      <p:sp>
        <p:nvSpPr>
          <p:cNvPr id="3" name="Subtitle 2"/>
          <p:cNvSpPr>
            <a:spLocks noGrp="1"/>
          </p:cNvSpPr>
          <p:nvPr>
            <p:ph type="subTitle" idx="1"/>
          </p:nvPr>
        </p:nvSpPr>
        <p:spPr>
          <a:xfrm>
            <a:off x="828674" y="4511785"/>
            <a:ext cx="7572376"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a:p>
        </p:txBody>
      </p:sp>
      <p:sp>
        <p:nvSpPr>
          <p:cNvPr id="7" name="Rectangle 6"/>
          <p:cNvSpPr/>
          <p:nvPr/>
        </p:nvSpPr>
        <p:spPr>
          <a:xfrm>
            <a:off x="0" y="5778124"/>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Date Placeholder 3"/>
          <p:cNvSpPr>
            <a:spLocks noGrp="1"/>
          </p:cNvSpPr>
          <p:nvPr>
            <p:ph type="dt" sz="half" idx="10"/>
          </p:nvPr>
        </p:nvSpPr>
        <p:spPr/>
        <p:txBody>
          <a:bodyPr/>
          <a:lstStyle>
            <a:lvl1pPr>
              <a:defRPr baseline="0">
                <a:solidFill>
                  <a:schemeClr val="tx1">
                    <a:lumMod val="20000"/>
                    <a:lumOff val="80000"/>
                  </a:schemeClr>
                </a:solidFill>
              </a:defRPr>
            </a:lvl1pPr>
          </a:lstStyle>
          <a:p>
            <a:fld id="{3DC2205A-8ACB-4CD8-A8AA-FDF4B1E9A1A6}" type="datetimeFigureOut">
              <a:rPr lang="el-GR" smtClean="0"/>
              <a:pPr/>
              <a:t>27/11/2024</a:t>
            </a:fld>
            <a:endParaRPr lang="el-GR"/>
          </a:p>
        </p:txBody>
      </p:sp>
      <p:sp>
        <p:nvSpPr>
          <p:cNvPr id="5" name="Footer Placeholder 4"/>
          <p:cNvSpPr>
            <a:spLocks noGrp="1"/>
          </p:cNvSpPr>
          <p:nvPr>
            <p:ph type="ftr" sz="quarter" idx="11"/>
          </p:nvPr>
        </p:nvSpPr>
        <p:spPr/>
        <p:txBody>
          <a:bodyPr/>
          <a:lstStyle>
            <a:lvl1pPr>
              <a:defRPr baseline="0">
                <a:solidFill>
                  <a:schemeClr val="tx1">
                    <a:lumMod val="20000"/>
                    <a:lumOff val="80000"/>
                  </a:schemeClr>
                </a:solidFill>
              </a:defRPr>
            </a:lvl1pPr>
          </a:lstStyle>
          <a:p>
            <a:endParaRPr lang="el-GR"/>
          </a:p>
        </p:txBody>
      </p:sp>
      <p:sp>
        <p:nvSpPr>
          <p:cNvPr id="6" name="Slide Number Placeholder 5"/>
          <p:cNvSpPr>
            <a:spLocks noGrp="1"/>
          </p:cNvSpPr>
          <p:nvPr>
            <p:ph type="sldNum" sz="quarter" idx="12"/>
          </p:nvPr>
        </p:nvSpPr>
        <p:spPr/>
        <p:txBody>
          <a:bodyPr/>
          <a:lstStyle>
            <a:lvl1pPr>
              <a:defRPr baseline="0">
                <a:solidFill>
                  <a:schemeClr val="tx1">
                    <a:lumMod val="20000"/>
                    <a:lumOff val="80000"/>
                  </a:schemeClr>
                </a:solidFill>
              </a:defRPr>
            </a:lvl1pPr>
          </a:lstStyle>
          <a:p>
            <a:fld id="{AE61008F-1B9B-4A25-98B6-A9C5E53F3487}" type="slidenum">
              <a:rPr lang="el-GR" smtClean="0"/>
              <a:pPr/>
              <a:t>‹#›</a:t>
            </a:fld>
            <a:endParaRPr lang="el-GR"/>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l-GR" smtClean="0"/>
              <a:t>Kλικ για επεξεργασία του τίτλου</a:t>
            </a:r>
            <a:endParaRPr/>
          </a:p>
        </p:txBody>
      </p:sp>
      <p:sp>
        <p:nvSpPr>
          <p:cNvPr id="4" name="Text Placeholder 3"/>
          <p:cNvSpPr>
            <a:spLocks noGrp="1"/>
          </p:cNvSpPr>
          <p:nvPr>
            <p:ph type="body" sz="half" idx="2"/>
          </p:nvPr>
        </p:nvSpPr>
        <p:spPr>
          <a:xfrm>
            <a:off x="828675" y="1600200"/>
            <a:ext cx="2547747"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Kλικ για επεξεργασία των στυλ του υποδείγματος</a:t>
            </a:r>
          </a:p>
        </p:txBody>
      </p:sp>
      <p:sp>
        <p:nvSpPr>
          <p:cNvPr id="3" name="Picture Placeholder 2" descr="An empty placeholder to add an image. Click on the placeholder and select the image that you wish to add."/>
          <p:cNvSpPr>
            <a:spLocks noGrp="1"/>
          </p:cNvSpPr>
          <p:nvPr>
            <p:ph type="pic" idx="1"/>
          </p:nvPr>
        </p:nvSpPr>
        <p:spPr>
          <a:xfrm>
            <a:off x="3491003" y="1600200"/>
            <a:ext cx="4823184" cy="4572001"/>
          </a:xfrm>
        </p:spPr>
        <p:txBody>
          <a:bodyPr tIns="118872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a:p>
        </p:txBody>
      </p:sp>
      <p:sp>
        <p:nvSpPr>
          <p:cNvPr id="5" name="Date Placeholder 4"/>
          <p:cNvSpPr>
            <a:spLocks noGrp="1"/>
          </p:cNvSpPr>
          <p:nvPr>
            <p:ph type="dt" sz="half" idx="10"/>
          </p:nvPr>
        </p:nvSpPr>
        <p:spPr/>
        <p:txBody>
          <a:bodyPr/>
          <a:lstStyle/>
          <a:p>
            <a:fld id="{3DC2205A-8ACB-4CD8-A8AA-FDF4B1E9A1A6}" type="datetimeFigureOut">
              <a:rPr lang="el-GR" smtClean="0"/>
              <a:pPr/>
              <a:t>27/11/2024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E61008F-1B9B-4A25-98B6-A9C5E53F3487}" type="slidenum">
              <a:rPr lang="el-GR" smtClean="0"/>
              <a:pPr/>
              <a:t>‹#›</a:t>
            </a:fld>
            <a:endParaRPr lang="el-GR"/>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a:p>
        </p:txBody>
      </p:sp>
      <p:sp>
        <p:nvSpPr>
          <p:cNvPr id="3" name="Vertical Text Placeholder 2"/>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4" name="Date Placeholder 3"/>
          <p:cNvSpPr>
            <a:spLocks noGrp="1"/>
          </p:cNvSpPr>
          <p:nvPr>
            <p:ph type="dt" sz="half" idx="10"/>
          </p:nvPr>
        </p:nvSpPr>
        <p:spPr/>
        <p:txBody>
          <a:bodyPr/>
          <a:lstStyle/>
          <a:p>
            <a:fld id="{3DC2205A-8ACB-4CD8-A8AA-FDF4B1E9A1A6}" type="datetimeFigureOut">
              <a:rPr lang="el-GR" smtClean="0"/>
              <a:pPr/>
              <a:t>27/11/2024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E61008F-1B9B-4A25-98B6-A9C5E53F3487}" type="slidenum">
              <a:rPr lang="el-GR" smtClean="0"/>
              <a:pPr/>
              <a:t>‹#›</a:t>
            </a:fld>
            <a:endParaRPr lang="el-GR"/>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365125"/>
            <a:ext cx="1285875" cy="5811838"/>
          </a:xfrm>
        </p:spPr>
        <p:txBody>
          <a:bodyPr vert="eaVert"/>
          <a:lstStyle/>
          <a:p>
            <a:r>
              <a:rPr lang="el-GR" smtClean="0"/>
              <a:t>Kλικ για επεξεργασία του τίτλου</a:t>
            </a:r>
            <a:endParaRPr/>
          </a:p>
        </p:txBody>
      </p:sp>
      <p:sp>
        <p:nvSpPr>
          <p:cNvPr id="3" name="Vertical Text Placeholder 2"/>
          <p:cNvSpPr>
            <a:spLocks noGrp="1"/>
          </p:cNvSpPr>
          <p:nvPr>
            <p:ph type="body" orient="vert" idx="1"/>
          </p:nvPr>
        </p:nvSpPr>
        <p:spPr>
          <a:xfrm>
            <a:off x="828675" y="365125"/>
            <a:ext cx="6074172" cy="5811838"/>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4" name="Date Placeholder 3"/>
          <p:cNvSpPr>
            <a:spLocks noGrp="1"/>
          </p:cNvSpPr>
          <p:nvPr>
            <p:ph type="dt" sz="half" idx="10"/>
          </p:nvPr>
        </p:nvSpPr>
        <p:spPr/>
        <p:txBody>
          <a:bodyPr/>
          <a:lstStyle/>
          <a:p>
            <a:fld id="{3DC2205A-8ACB-4CD8-A8AA-FDF4B1E9A1A6}" type="datetimeFigureOut">
              <a:rPr lang="el-GR" smtClean="0"/>
              <a:pPr/>
              <a:t>27/11/2024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E61008F-1B9B-4A25-98B6-A9C5E53F3487}" type="slidenum">
              <a:rPr lang="el-GR" smtClean="0"/>
              <a:pPr/>
              <a:t>‹#›</a:t>
            </a:fld>
            <a:endParaRPr lang="el-GR"/>
          </a:p>
        </p:txBody>
      </p:sp>
      <p:grpSp>
        <p:nvGrpSpPr>
          <p:cNvPr id="7" name="Group 6"/>
          <p:cNvGrpSpPr/>
          <p:nvPr/>
        </p:nvGrpSpPr>
        <p:grpSpPr>
          <a:xfrm rot="5400000">
            <a:off x="4181447" y="3239394"/>
            <a:ext cx="5632704" cy="63302"/>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a:p>
        </p:txBody>
      </p:sp>
      <p:sp>
        <p:nvSpPr>
          <p:cNvPr id="3" name="Content Placeholder 2"/>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4" name="Date Placeholder 3"/>
          <p:cNvSpPr>
            <a:spLocks noGrp="1"/>
          </p:cNvSpPr>
          <p:nvPr>
            <p:ph type="dt" sz="half" idx="10"/>
          </p:nvPr>
        </p:nvSpPr>
        <p:spPr/>
        <p:txBody>
          <a:bodyPr/>
          <a:lstStyle/>
          <a:p>
            <a:fld id="{3DC2205A-8ACB-4CD8-A8AA-FDF4B1E9A1A6}" type="datetimeFigureOut">
              <a:rPr lang="el-GR" smtClean="0"/>
              <a:pPr/>
              <a:t>27/11/2024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E61008F-1B9B-4A25-98B6-A9C5E53F3487}" type="slidenum">
              <a:rPr lang="el-GR" smtClean="0"/>
              <a:pPr/>
              <a:t>‹#›</a:t>
            </a:fld>
            <a:endParaRPr lang="el-GR"/>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828675" y="2292095"/>
            <a:ext cx="4300538" cy="2219691"/>
          </a:xfrm>
        </p:spPr>
        <p:txBody>
          <a:bodyPr anchor="ctr">
            <a:normAutofit/>
          </a:bodyPr>
          <a:lstStyle>
            <a:lvl1pPr algn="l">
              <a:defRPr sz="4400" cap="all" baseline="0"/>
            </a:lvl1pPr>
          </a:lstStyle>
          <a:p>
            <a:r>
              <a:rPr lang="el-GR" smtClean="0"/>
              <a:t>Kλικ για επεξεργασία του τίτλου</a:t>
            </a:r>
            <a:endParaRPr/>
          </a:p>
        </p:txBody>
      </p:sp>
      <p:sp>
        <p:nvSpPr>
          <p:cNvPr id="3" name="Subtitle 2"/>
          <p:cNvSpPr>
            <a:spLocks noGrp="1"/>
          </p:cNvSpPr>
          <p:nvPr>
            <p:ph type="subTitle" idx="1"/>
          </p:nvPr>
        </p:nvSpPr>
        <p:spPr>
          <a:xfrm>
            <a:off x="828675" y="4511785"/>
            <a:ext cx="4300538"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5235798" y="1310656"/>
            <a:ext cx="3908203" cy="4208604"/>
          </a:xfrm>
          <a:solidFill>
            <a:schemeClr val="tx1">
              <a:lumMod val="20000"/>
              <a:lumOff val="80000"/>
            </a:schemeClr>
          </a:solidFill>
        </p:spPr>
        <p:txBody>
          <a:bodyPr tIns="1005840"/>
          <a:lstStyle>
            <a:lvl1pPr marL="0" indent="0" algn="ctr">
              <a:buNone/>
              <a:defRPr/>
            </a:lvl1pPr>
          </a:lstStyle>
          <a:p>
            <a:r>
              <a:rPr lang="el-GR" smtClean="0"/>
              <a:t>Κάντε κλικ στο εικονίδιο για να προσθέσετε μια εικόνα</a:t>
            </a:r>
            <a:endParaRPr/>
          </a:p>
        </p:txBody>
      </p:sp>
      <p:sp>
        <p:nvSpPr>
          <p:cNvPr id="8" name="Rectangle 7"/>
          <p:cNvSpPr/>
          <p:nvPr/>
        </p:nvSpPr>
        <p:spPr>
          <a:xfrm>
            <a:off x="0" y="0"/>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4" name="Group 13"/>
          <p:cNvGrpSpPr/>
          <p:nvPr/>
        </p:nvGrpSpPr>
        <p:grpSpPr>
          <a:xfrm>
            <a:off x="0" y="1143001"/>
            <a:ext cx="9144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994410" y="0"/>
            <a:ext cx="1310643" cy="2292094"/>
          </a:xfrm>
          <a:prstGeom prst="rect">
            <a:avLst/>
          </a:prstGeom>
        </p:spPr>
      </p:pic>
      <p:grpSp>
        <p:nvGrpSpPr>
          <p:cNvPr id="5" name="Group 12"/>
          <p:cNvGrpSpPr/>
          <p:nvPr/>
        </p:nvGrpSpPr>
        <p:grpSpPr>
          <a:xfrm rot="10800000">
            <a:off x="0" y="5645511"/>
            <a:ext cx="9144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Group 7"/>
          <p:cNvGrpSpPr/>
          <p:nvPr/>
        </p:nvGrpSpPr>
        <p:grpSpPr>
          <a:xfrm>
            <a:off x="0" y="2514601"/>
            <a:ext cx="9144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Pictur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94410" y="0"/>
            <a:ext cx="1337391" cy="2971806"/>
          </a:xfrm>
          <a:prstGeom prst="rect">
            <a:avLst/>
          </a:prstGeom>
        </p:spPr>
      </p:pic>
      <p:sp>
        <p:nvSpPr>
          <p:cNvPr id="2" name="Title 1"/>
          <p:cNvSpPr>
            <a:spLocks noGrp="1"/>
          </p:cNvSpPr>
          <p:nvPr>
            <p:ph type="title"/>
          </p:nvPr>
        </p:nvSpPr>
        <p:spPr>
          <a:xfrm>
            <a:off x="828675" y="2971806"/>
            <a:ext cx="7553324" cy="1684150"/>
          </a:xfrm>
        </p:spPr>
        <p:txBody>
          <a:bodyPr anchor="ctr">
            <a:normAutofit/>
          </a:bodyPr>
          <a:lstStyle>
            <a:lvl1pPr>
              <a:defRPr sz="4400" cap="all" baseline="0">
                <a:solidFill>
                  <a:schemeClr val="bg1"/>
                </a:solidFill>
              </a:defRPr>
            </a:lvl1pPr>
          </a:lstStyle>
          <a:p>
            <a:r>
              <a:rPr lang="el-GR" smtClean="0"/>
              <a:t>Kλικ για επεξεργασία του τίτλου</a:t>
            </a:r>
            <a:endParaRPr/>
          </a:p>
        </p:txBody>
      </p:sp>
      <p:sp>
        <p:nvSpPr>
          <p:cNvPr id="3" name="Text Placeholder 2"/>
          <p:cNvSpPr>
            <a:spLocks noGrp="1"/>
          </p:cNvSpPr>
          <p:nvPr>
            <p:ph type="body" idx="1"/>
          </p:nvPr>
        </p:nvSpPr>
        <p:spPr>
          <a:xfrm>
            <a:off x="828675" y="4655956"/>
            <a:ext cx="7553324" cy="509750"/>
          </a:xfrm>
        </p:spPr>
        <p:txBody>
          <a:bodyPr>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Kλικ για επεξεργασία των στυλ του υποδείγματος</a:t>
            </a:r>
          </a:p>
        </p:txBody>
      </p:sp>
      <p:sp>
        <p:nvSpPr>
          <p:cNvPr id="4" name="Date Placeholder 3"/>
          <p:cNvSpPr>
            <a:spLocks noGrp="1"/>
          </p:cNvSpPr>
          <p:nvPr>
            <p:ph type="dt" sz="half" idx="10"/>
          </p:nvPr>
        </p:nvSpPr>
        <p:spPr/>
        <p:txBody>
          <a:bodyPr/>
          <a:lstStyle/>
          <a:p>
            <a:fld id="{3DC2205A-8ACB-4CD8-A8AA-FDF4B1E9A1A6}" type="datetimeFigureOut">
              <a:rPr lang="el-GR" smtClean="0"/>
              <a:pPr/>
              <a:t>27/11/2024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E61008F-1B9B-4A25-98B6-A9C5E53F3487}" type="slidenum">
              <a:rPr lang="el-GR" smtClean="0"/>
              <a:pPr/>
              <a:t>‹#›</a:t>
            </a:fld>
            <a:endParaRPr lang="el-GR"/>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a:p>
        </p:txBody>
      </p:sp>
      <p:sp>
        <p:nvSpPr>
          <p:cNvPr id="3" name="Content Placeholder 2"/>
          <p:cNvSpPr>
            <a:spLocks noGrp="1"/>
          </p:cNvSpPr>
          <p:nvPr>
            <p:ph sz="half" idx="1"/>
          </p:nvPr>
        </p:nvSpPr>
        <p:spPr>
          <a:xfrm>
            <a:off x="828675" y="1600201"/>
            <a:ext cx="3686175" cy="4571999"/>
          </a:xfrm>
        </p:spPr>
        <p:txBody>
          <a:bodyPr/>
          <a:lstStyle>
            <a:lvl5pPr>
              <a:defRPr/>
            </a:lvl5pPr>
            <a:lvl6pPr>
              <a:defRPr/>
            </a:lvl6pPr>
            <a:lvl7pPr>
              <a:defRPr/>
            </a:lvl7pPr>
            <a:lvl8pPr>
              <a:defRPr/>
            </a:lvl8pPr>
            <a:lvl9pPr>
              <a:defRPr/>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4" name="Content Placeholder 3"/>
          <p:cNvSpPr>
            <a:spLocks noGrp="1"/>
          </p:cNvSpPr>
          <p:nvPr>
            <p:ph sz="half" idx="2"/>
          </p:nvPr>
        </p:nvSpPr>
        <p:spPr>
          <a:xfrm>
            <a:off x="4629150" y="1600201"/>
            <a:ext cx="3686175" cy="4571999"/>
          </a:xfrm>
        </p:spPr>
        <p:txBody>
          <a:bodyPr/>
          <a:lstStyle>
            <a:lvl5pPr>
              <a:defRPr/>
            </a:lvl5pPr>
            <a:lvl6pPr>
              <a:defRPr/>
            </a:lvl6pPr>
            <a:lvl7pPr>
              <a:defRPr/>
            </a:lvl7pPr>
            <a:lvl8pPr>
              <a:defRPr/>
            </a:lvl8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5" name="Date Placeholder 4"/>
          <p:cNvSpPr>
            <a:spLocks noGrp="1"/>
          </p:cNvSpPr>
          <p:nvPr>
            <p:ph type="dt" sz="half" idx="10"/>
          </p:nvPr>
        </p:nvSpPr>
        <p:spPr/>
        <p:txBody>
          <a:bodyPr/>
          <a:lstStyle/>
          <a:p>
            <a:fld id="{3DC2205A-8ACB-4CD8-A8AA-FDF4B1E9A1A6}" type="datetimeFigureOut">
              <a:rPr lang="el-GR" smtClean="0"/>
              <a:pPr/>
              <a:t>27/11/2024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E61008F-1B9B-4A25-98B6-A9C5E53F3487}" type="slidenum">
              <a:rPr lang="el-GR" smtClean="0"/>
              <a:pPr/>
              <a:t>‹#›</a:t>
            </a:fld>
            <a:endParaRPr lang="el-GR"/>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a:p>
        </p:txBody>
      </p:sp>
      <p:sp>
        <p:nvSpPr>
          <p:cNvPr id="3" name="Text Placeholder 2"/>
          <p:cNvSpPr>
            <a:spLocks noGrp="1"/>
          </p:cNvSpPr>
          <p:nvPr>
            <p:ph type="body" idx="1"/>
          </p:nvPr>
        </p:nvSpPr>
        <p:spPr>
          <a:xfrm>
            <a:off x="828675" y="1600200"/>
            <a:ext cx="3689604"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Content Placeholder 3"/>
          <p:cNvSpPr>
            <a:spLocks noGrp="1"/>
          </p:cNvSpPr>
          <p:nvPr>
            <p:ph sz="half" idx="2"/>
          </p:nvPr>
        </p:nvSpPr>
        <p:spPr>
          <a:xfrm>
            <a:off x="828675" y="2424112"/>
            <a:ext cx="3689604" cy="374808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5" name="Text Placeholder 4"/>
          <p:cNvSpPr>
            <a:spLocks noGrp="1"/>
          </p:cNvSpPr>
          <p:nvPr>
            <p:ph type="body" sz="quarter" idx="3"/>
          </p:nvPr>
        </p:nvSpPr>
        <p:spPr>
          <a:xfrm>
            <a:off x="4624583" y="1600200"/>
            <a:ext cx="3689604"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Content Placeholder 5"/>
          <p:cNvSpPr>
            <a:spLocks noGrp="1"/>
          </p:cNvSpPr>
          <p:nvPr>
            <p:ph sz="quarter" idx="4"/>
          </p:nvPr>
        </p:nvSpPr>
        <p:spPr>
          <a:xfrm>
            <a:off x="4624583" y="2424112"/>
            <a:ext cx="3689604" cy="374808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7" name="Date Placeholder 6"/>
          <p:cNvSpPr>
            <a:spLocks noGrp="1"/>
          </p:cNvSpPr>
          <p:nvPr>
            <p:ph type="dt" sz="half" idx="10"/>
          </p:nvPr>
        </p:nvSpPr>
        <p:spPr/>
        <p:txBody>
          <a:bodyPr/>
          <a:lstStyle/>
          <a:p>
            <a:fld id="{3DC2205A-8ACB-4CD8-A8AA-FDF4B1E9A1A6}" type="datetimeFigureOut">
              <a:rPr lang="el-GR" smtClean="0"/>
              <a:pPr/>
              <a:t>27/11/2024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E61008F-1B9B-4A25-98B6-A9C5E53F3487}" type="slidenum">
              <a:rPr lang="el-GR" smtClean="0"/>
              <a:pPr/>
              <a:t>‹#›</a:t>
            </a:fld>
            <a:endParaRPr lang="el-GR"/>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a:p>
        </p:txBody>
      </p:sp>
      <p:sp>
        <p:nvSpPr>
          <p:cNvPr id="3" name="Date Placeholder 2"/>
          <p:cNvSpPr>
            <a:spLocks noGrp="1"/>
          </p:cNvSpPr>
          <p:nvPr>
            <p:ph type="dt" sz="half" idx="10"/>
          </p:nvPr>
        </p:nvSpPr>
        <p:spPr/>
        <p:txBody>
          <a:bodyPr/>
          <a:lstStyle/>
          <a:p>
            <a:fld id="{3DC2205A-8ACB-4CD8-A8AA-FDF4B1E9A1A6}" type="datetimeFigureOut">
              <a:rPr lang="el-GR" smtClean="0"/>
              <a:pPr/>
              <a:t>27/11/2024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E61008F-1B9B-4A25-98B6-A9C5E53F3487}" type="slidenum">
              <a:rPr lang="el-GR" smtClean="0"/>
              <a:pPr/>
              <a:t>‹#›</a:t>
            </a:fld>
            <a:endParaRPr lang="el-GR"/>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C2205A-8ACB-4CD8-A8AA-FDF4B1E9A1A6}" type="datetimeFigureOut">
              <a:rPr lang="el-GR" smtClean="0"/>
              <a:pPr/>
              <a:t>27/11/2024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E61008F-1B9B-4A25-98B6-A9C5E53F3487}" type="slidenum">
              <a:rPr lang="el-GR" smtClean="0"/>
              <a:pPr/>
              <a:t>‹#›</a:t>
            </a:fld>
            <a:endParaRPr lang="el-GR"/>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l-GR" smtClean="0"/>
              <a:t>Kλικ για επεξεργασία του τίτλου</a:t>
            </a:r>
            <a:endParaRPr/>
          </a:p>
        </p:txBody>
      </p:sp>
      <p:sp>
        <p:nvSpPr>
          <p:cNvPr id="4" name="Text Placeholder 3"/>
          <p:cNvSpPr>
            <a:spLocks noGrp="1"/>
          </p:cNvSpPr>
          <p:nvPr>
            <p:ph type="body" sz="half" idx="2"/>
          </p:nvPr>
        </p:nvSpPr>
        <p:spPr>
          <a:xfrm>
            <a:off x="828675" y="1600200"/>
            <a:ext cx="3288411"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Kλικ για επεξεργασία των στυλ του υποδείγματος</a:t>
            </a:r>
          </a:p>
        </p:txBody>
      </p:sp>
      <p:sp>
        <p:nvSpPr>
          <p:cNvPr id="3" name="Content Placeholder 2"/>
          <p:cNvSpPr>
            <a:spLocks noGrp="1"/>
          </p:cNvSpPr>
          <p:nvPr>
            <p:ph idx="1"/>
          </p:nvPr>
        </p:nvSpPr>
        <p:spPr>
          <a:xfrm>
            <a:off x="4231386" y="1600200"/>
            <a:ext cx="4083939" cy="4572001"/>
          </a:xfrm>
        </p:spPr>
        <p:txBody>
          <a:bodyPr>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5" name="Date Placeholder 4"/>
          <p:cNvSpPr>
            <a:spLocks noGrp="1"/>
          </p:cNvSpPr>
          <p:nvPr>
            <p:ph type="dt" sz="half" idx="10"/>
          </p:nvPr>
        </p:nvSpPr>
        <p:spPr/>
        <p:txBody>
          <a:bodyPr/>
          <a:lstStyle/>
          <a:p>
            <a:fld id="{3DC2205A-8ACB-4CD8-A8AA-FDF4B1E9A1A6}" type="datetimeFigureOut">
              <a:rPr lang="el-GR" smtClean="0"/>
              <a:pPr/>
              <a:t>27/11/2024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E61008F-1B9B-4A25-98B6-A9C5E53F3487}" type="slidenum">
              <a:rPr lang="el-GR" smtClean="0"/>
              <a:pPr/>
              <a:t>‹#›</a:t>
            </a:fld>
            <a:endParaRPr lang="el-GR"/>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8675" y="76200"/>
            <a:ext cx="7485512" cy="1096962"/>
          </a:xfrm>
          <a:prstGeom prst="rect">
            <a:avLst/>
          </a:prstGeom>
        </p:spPr>
        <p:txBody>
          <a:bodyPr vert="horz" lIns="0" tIns="45720" rIns="0" bIns="45720" rtlCol="0" anchor="b">
            <a:normAutofit/>
          </a:bodyPr>
          <a:lstStyle/>
          <a:p>
            <a:r>
              <a:rPr lang="el-GR" smtClean="0"/>
              <a:t>Kλικ για επεξεργασία του τίτλου</a:t>
            </a:r>
            <a:endParaRPr/>
          </a:p>
        </p:txBody>
      </p:sp>
      <p:sp>
        <p:nvSpPr>
          <p:cNvPr id="3" name="Text Placeholder 2"/>
          <p:cNvSpPr>
            <a:spLocks noGrp="1"/>
          </p:cNvSpPr>
          <p:nvPr>
            <p:ph type="body" idx="1"/>
          </p:nvPr>
        </p:nvSpPr>
        <p:spPr>
          <a:xfrm>
            <a:off x="828675" y="1600200"/>
            <a:ext cx="7486650" cy="4572000"/>
          </a:xfrm>
          <a:prstGeom prst="rect">
            <a:avLst/>
          </a:prstGeom>
        </p:spPr>
        <p:txBody>
          <a:bodyPr vert="horz" lIns="0" tIns="45720" rIns="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4" name="Date Placeholder 3"/>
          <p:cNvSpPr>
            <a:spLocks noGrp="1"/>
          </p:cNvSpPr>
          <p:nvPr>
            <p:ph type="dt" sz="half" idx="2"/>
          </p:nvPr>
        </p:nvSpPr>
        <p:spPr>
          <a:xfrm>
            <a:off x="828675" y="6356352"/>
            <a:ext cx="1372169" cy="365125"/>
          </a:xfrm>
          <a:prstGeom prst="rect">
            <a:avLst/>
          </a:prstGeom>
        </p:spPr>
        <p:txBody>
          <a:bodyPr vert="horz" lIns="0" tIns="45720" rIns="0" bIns="45720" rtlCol="0" anchor="ctr"/>
          <a:lstStyle>
            <a:lvl1pPr algn="l">
              <a:defRPr sz="1200" baseline="0">
                <a:solidFill>
                  <a:schemeClr val="tx1">
                    <a:lumMod val="75000"/>
                  </a:schemeClr>
                </a:solidFill>
              </a:defRPr>
            </a:lvl1pPr>
          </a:lstStyle>
          <a:p>
            <a:fld id="{3DC2205A-8ACB-4CD8-A8AA-FDF4B1E9A1A6}" type="datetimeFigureOut">
              <a:rPr lang="el-GR" smtClean="0"/>
              <a:pPr/>
              <a:t>27/11/2024</a:t>
            </a:fld>
            <a:endParaRPr lang="el-GR"/>
          </a:p>
        </p:txBody>
      </p:sp>
      <p:sp>
        <p:nvSpPr>
          <p:cNvPr id="5" name="Footer Placeholder 4"/>
          <p:cNvSpPr>
            <a:spLocks noGrp="1"/>
          </p:cNvSpPr>
          <p:nvPr>
            <p:ph type="ftr" sz="quarter" idx="3"/>
          </p:nvPr>
        </p:nvSpPr>
        <p:spPr>
          <a:xfrm>
            <a:off x="2200844" y="6356350"/>
            <a:ext cx="4742312" cy="365126"/>
          </a:xfrm>
          <a:prstGeom prst="rect">
            <a:avLst/>
          </a:prstGeom>
        </p:spPr>
        <p:txBody>
          <a:bodyPr vert="horz" lIns="0" tIns="45720" rIns="0" bIns="45720" rtlCol="0" anchor="ctr"/>
          <a:lstStyle>
            <a:lvl1pPr algn="ctr">
              <a:defRPr sz="1200" baseline="0">
                <a:solidFill>
                  <a:schemeClr val="tx1">
                    <a:lumMod val="75000"/>
                  </a:schemeClr>
                </a:solidFill>
              </a:defRPr>
            </a:lvl1pPr>
          </a:lstStyle>
          <a:p>
            <a:endParaRPr lang="el-GR"/>
          </a:p>
        </p:txBody>
      </p:sp>
      <p:sp>
        <p:nvSpPr>
          <p:cNvPr id="6" name="Slide Number Placeholder 5"/>
          <p:cNvSpPr>
            <a:spLocks noGrp="1"/>
          </p:cNvSpPr>
          <p:nvPr>
            <p:ph type="sldNum" sz="quarter" idx="4"/>
          </p:nvPr>
        </p:nvSpPr>
        <p:spPr>
          <a:xfrm>
            <a:off x="6942587" y="6356352"/>
            <a:ext cx="1371600" cy="365125"/>
          </a:xfrm>
          <a:prstGeom prst="rect">
            <a:avLst/>
          </a:prstGeom>
        </p:spPr>
        <p:txBody>
          <a:bodyPr vert="horz" lIns="0" tIns="45720" rIns="0" bIns="45720" rtlCol="0" anchor="ctr"/>
          <a:lstStyle>
            <a:lvl1pPr algn="r">
              <a:defRPr sz="1200" baseline="0">
                <a:solidFill>
                  <a:schemeClr val="tx1">
                    <a:lumMod val="75000"/>
                  </a:schemeClr>
                </a:solidFill>
              </a:defRPr>
            </a:lvl1pPr>
          </a:lstStyle>
          <a:p>
            <a:fld id="{AE61008F-1B9B-4A25-98B6-A9C5E53F3487}" type="slidenum">
              <a:rPr lang="el-GR" smtClean="0"/>
              <a:pPr/>
              <a:t>‹#›</a:t>
            </a:fld>
            <a:endParaRPr lang="el-GR"/>
          </a:p>
        </p:txBody>
      </p:sp>
      <p:grpSp>
        <p:nvGrpSpPr>
          <p:cNvPr id="7" name="Group 14"/>
          <p:cNvGrpSpPr/>
          <p:nvPr/>
        </p:nvGrpSpPr>
        <p:grpSpPr>
          <a:xfrm>
            <a:off x="827532" y="1219202"/>
            <a:ext cx="7488936"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pPr algn="ctr"/>
            <a:r>
              <a:rPr lang="el-GR" dirty="0" smtClean="0"/>
              <a:t>Οδηγοσ Συγγραφησ </a:t>
            </a:r>
            <a:r>
              <a:rPr lang="en-US" dirty="0" smtClean="0"/>
              <a:t/>
            </a:r>
            <a:br>
              <a:rPr lang="en-US" dirty="0" smtClean="0"/>
            </a:br>
            <a:r>
              <a:rPr lang="el-GR" dirty="0" smtClean="0"/>
              <a:t>ΜΔΕ</a:t>
            </a:r>
            <a:endParaRPr lang="el-GR" dirty="0"/>
          </a:p>
        </p:txBody>
      </p:sp>
      <p:sp>
        <p:nvSpPr>
          <p:cNvPr id="4" name="Υπότιτλος 3"/>
          <p:cNvSpPr>
            <a:spLocks noGrp="1"/>
          </p:cNvSpPr>
          <p:nvPr>
            <p:ph type="subTitle" idx="1"/>
          </p:nvPr>
        </p:nvSpPr>
        <p:spPr/>
        <p:txBody>
          <a:bodyPr/>
          <a:lstStyle/>
          <a:p>
            <a:endParaRPr lang="el-G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Περίληψη</a:t>
            </a:r>
            <a:endParaRPr lang="el-GR" dirty="0"/>
          </a:p>
        </p:txBody>
      </p:sp>
      <p:sp>
        <p:nvSpPr>
          <p:cNvPr id="3" name="2 - Θέση περιεχομένου"/>
          <p:cNvSpPr>
            <a:spLocks noGrp="1"/>
          </p:cNvSpPr>
          <p:nvPr>
            <p:ph idx="1"/>
          </p:nvPr>
        </p:nvSpPr>
        <p:spPr>
          <a:xfrm>
            <a:off x="457200" y="1600200"/>
            <a:ext cx="8435280" cy="4997152"/>
          </a:xfrm>
        </p:spPr>
        <p:txBody>
          <a:bodyPr>
            <a:normAutofit lnSpcReduction="10000"/>
          </a:bodyPr>
          <a:lstStyle/>
          <a:p>
            <a:r>
              <a:rPr lang="el-GR" dirty="0" smtClean="0"/>
              <a:t>Είναι μια σύντομη ανακεφαλαίωση </a:t>
            </a:r>
            <a:r>
              <a:rPr lang="el-GR" dirty="0"/>
              <a:t>των κύριων ερωτημάτων, ευρημάτων και </a:t>
            </a:r>
            <a:r>
              <a:rPr lang="el-GR" dirty="0" smtClean="0"/>
              <a:t>συμπερασμάτων της εργασίας και είναι νοηματικά αυτόνομη</a:t>
            </a:r>
          </a:p>
          <a:p>
            <a:r>
              <a:rPr lang="el-GR" dirty="0" smtClean="0"/>
              <a:t>Δίνονται απαντήσεις στα εξής ερωτήματα</a:t>
            </a:r>
            <a:r>
              <a:rPr lang="el-GR" dirty="0"/>
              <a:t>: </a:t>
            </a:r>
            <a:endParaRPr lang="el-GR" dirty="0" smtClean="0"/>
          </a:p>
          <a:p>
            <a:pPr lvl="1"/>
            <a:r>
              <a:rPr lang="el-GR" dirty="0" smtClean="0"/>
              <a:t>Τι </a:t>
            </a:r>
            <a:r>
              <a:rPr lang="el-GR" dirty="0"/>
              <a:t>μελέτησα; </a:t>
            </a:r>
            <a:endParaRPr lang="el-GR" dirty="0" smtClean="0"/>
          </a:p>
          <a:p>
            <a:pPr lvl="1"/>
            <a:r>
              <a:rPr lang="el-GR" dirty="0" smtClean="0"/>
              <a:t>Για </a:t>
            </a:r>
            <a:r>
              <a:rPr lang="el-GR" dirty="0"/>
              <a:t>ποιο λόγο; </a:t>
            </a:r>
            <a:endParaRPr lang="el-GR" dirty="0" smtClean="0"/>
          </a:p>
          <a:p>
            <a:pPr lvl="1"/>
            <a:r>
              <a:rPr lang="el-GR" dirty="0" smtClean="0"/>
              <a:t>Πώς </a:t>
            </a:r>
            <a:r>
              <a:rPr lang="el-GR" dirty="0"/>
              <a:t>το μελέτησα; </a:t>
            </a:r>
            <a:endParaRPr lang="el-GR" dirty="0" smtClean="0"/>
          </a:p>
          <a:p>
            <a:pPr lvl="1"/>
            <a:r>
              <a:rPr lang="el-GR" dirty="0" smtClean="0"/>
              <a:t>Τι </a:t>
            </a:r>
            <a:r>
              <a:rPr lang="el-GR" dirty="0"/>
              <a:t>προέκυψε; </a:t>
            </a:r>
            <a:endParaRPr lang="el-GR" dirty="0" smtClean="0"/>
          </a:p>
          <a:p>
            <a:pPr lvl="1"/>
            <a:r>
              <a:rPr lang="el-GR" dirty="0" smtClean="0"/>
              <a:t>Για </a:t>
            </a:r>
            <a:r>
              <a:rPr lang="el-GR" dirty="0"/>
              <a:t>ποιο λόγο είναι σημαντικό</a:t>
            </a:r>
            <a:r>
              <a:rPr lang="el-GR" dirty="0" smtClean="0"/>
              <a:t>; </a:t>
            </a:r>
            <a:endParaRPr lang="el-GR" dirty="0"/>
          </a:p>
          <a:p>
            <a:r>
              <a:rPr lang="el-GR" dirty="0"/>
              <a:t>Επισημαίνεται η ανάγκη να προσεχτεί ιδιαίτερα η ποιότητα της μετάφρασης της περίληψης στα Αγγλικά. </a:t>
            </a:r>
            <a:endParaRPr lang="el-GR" dirty="0" smtClean="0"/>
          </a:p>
          <a:p>
            <a:r>
              <a:rPr lang="el-GR" dirty="0" smtClean="0"/>
              <a:t>Έχει μικρή έκταση</a:t>
            </a:r>
            <a:r>
              <a:rPr lang="en-US" dirty="0" smtClean="0"/>
              <a:t>:</a:t>
            </a:r>
            <a:r>
              <a:rPr lang="el-GR" dirty="0" smtClean="0"/>
              <a:t> 250-300 λέξεις</a:t>
            </a:r>
          </a:p>
          <a:p>
            <a:r>
              <a:rPr lang="el-GR" dirty="0" smtClean="0"/>
              <a:t>Έχει ως επικεφαλίδα (στο κέντρο της σελίδας) τη λέξη </a:t>
            </a:r>
            <a:r>
              <a:rPr lang="el-GR" b="1" dirty="0" smtClean="0"/>
              <a:t>Περίληψη</a:t>
            </a:r>
          </a:p>
          <a:p>
            <a:r>
              <a:rPr lang="el-GR" dirty="0" smtClean="0"/>
              <a:t>Συνοδεύεται από 4-5 λέξεις κλειδιά για σκοπούς βιβλιογραφικής αποδελτίωσης.</a:t>
            </a:r>
            <a:endParaRPr lang="el-GR" dirty="0"/>
          </a:p>
          <a:p>
            <a:endParaRPr lang="el-GR" dirty="0"/>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0"/>
            <a:ext cx="3286001" cy="1162050"/>
          </a:xfrm>
        </p:spPr>
        <p:txBody>
          <a:bodyPr>
            <a:normAutofit/>
          </a:bodyPr>
          <a:lstStyle/>
          <a:p>
            <a:r>
              <a:rPr lang="el-GR" sz="3600" dirty="0" smtClean="0"/>
              <a:t>Περιεχόμενα</a:t>
            </a:r>
            <a:endParaRPr lang="el-GR" sz="3600" dirty="0"/>
          </a:p>
        </p:txBody>
      </p:sp>
      <p:sp>
        <p:nvSpPr>
          <p:cNvPr id="5" name="4 - Θέση κειμένου"/>
          <p:cNvSpPr>
            <a:spLocks noGrp="1"/>
          </p:cNvSpPr>
          <p:nvPr>
            <p:ph type="body" sz="half" idx="2"/>
          </p:nvPr>
        </p:nvSpPr>
        <p:spPr>
          <a:xfrm>
            <a:off x="395536" y="1700808"/>
            <a:ext cx="2880320" cy="4392488"/>
          </a:xfrm>
        </p:spPr>
        <p:txBody>
          <a:bodyPr>
            <a:normAutofit/>
          </a:bodyPr>
          <a:lstStyle/>
          <a:p>
            <a:r>
              <a:rPr lang="el-GR" dirty="0" smtClean="0"/>
              <a:t>   </a:t>
            </a:r>
            <a:endParaRPr lang="el-GR" dirty="0"/>
          </a:p>
        </p:txBody>
      </p:sp>
      <p:pic>
        <p:nvPicPr>
          <p:cNvPr id="2050" name="Picture 2"/>
          <p:cNvPicPr>
            <a:picLocks noGrp="1" noChangeAspect="1" noChangeArrowheads="1"/>
          </p:cNvPicPr>
          <p:nvPr>
            <p:ph idx="1"/>
          </p:nvPr>
        </p:nvPicPr>
        <p:blipFill>
          <a:blip r:embed="rId2" cstate="print"/>
          <a:stretch>
            <a:fillRect/>
          </a:stretch>
        </p:blipFill>
        <p:spPr bwMode="auto">
          <a:xfrm>
            <a:off x="3779912" y="1484784"/>
            <a:ext cx="5043269" cy="4792003"/>
          </a:xfrm>
          <a:prstGeom prst="rect">
            <a:avLst/>
          </a:prstGeom>
          <a:noFill/>
          <a:ln w="9525">
            <a:noFill/>
            <a:miter lim="800000"/>
            <a:headEnd/>
            <a:tailEnd/>
          </a:ln>
        </p:spPr>
      </p:pic>
      <p:sp>
        <p:nvSpPr>
          <p:cNvPr id="6" name="5 - Ορθογώνιο"/>
          <p:cNvSpPr/>
          <p:nvPr/>
        </p:nvSpPr>
        <p:spPr>
          <a:xfrm>
            <a:off x="251520" y="1844824"/>
            <a:ext cx="3312368" cy="4247317"/>
          </a:xfrm>
          <a:prstGeom prst="rect">
            <a:avLst/>
          </a:prstGeom>
        </p:spPr>
        <p:txBody>
          <a:bodyPr wrap="square">
            <a:spAutoFit/>
          </a:bodyPr>
          <a:lstStyle/>
          <a:p>
            <a:pPr algn="just"/>
            <a:r>
              <a:rPr lang="el-GR" dirty="0" smtClean="0"/>
              <a:t>Κατάλογος  που περιλαμβάνει τις ενότητες και τις υποενότητες της εργασίας με την αριθμημένη σελίδα έναρξής τους</a:t>
            </a:r>
          </a:p>
          <a:p>
            <a:pPr algn="just"/>
            <a:endParaRPr lang="el-GR" dirty="0" smtClean="0"/>
          </a:p>
          <a:p>
            <a:pPr algn="just"/>
            <a:endParaRPr lang="el-GR" dirty="0" smtClean="0"/>
          </a:p>
          <a:p>
            <a:pPr algn="just"/>
            <a:r>
              <a:rPr lang="el-GR" dirty="0" smtClean="0"/>
              <a:t>Βοηθά η δημιουργία του μέσω </a:t>
            </a:r>
            <a:r>
              <a:rPr lang="en-US" b="1" dirty="0" smtClean="0"/>
              <a:t>word</a:t>
            </a:r>
            <a:r>
              <a:rPr lang="en-US" dirty="0" smtClean="0"/>
              <a:t>, </a:t>
            </a:r>
            <a:r>
              <a:rPr lang="el-GR" dirty="0" smtClean="0"/>
              <a:t>από την καρτέλα </a:t>
            </a:r>
            <a:r>
              <a:rPr lang="el-GR" b="1" dirty="0" smtClean="0"/>
              <a:t>Αναφορές</a:t>
            </a:r>
            <a:r>
              <a:rPr lang="el-GR" dirty="0" smtClean="0"/>
              <a:t>, επιλογή </a:t>
            </a:r>
            <a:r>
              <a:rPr lang="el-GR" b="1" dirty="0" smtClean="0"/>
              <a:t>Πίνακα Περιεχομένων</a:t>
            </a:r>
            <a:r>
              <a:rPr lang="el-GR" dirty="0" smtClean="0"/>
              <a:t> και επιλογή </a:t>
            </a:r>
            <a:r>
              <a:rPr lang="el-GR" b="1" dirty="0" smtClean="0"/>
              <a:t>Στυλ</a:t>
            </a:r>
            <a:r>
              <a:rPr lang="el-GR" dirty="0" smtClean="0"/>
              <a:t>. </a:t>
            </a:r>
          </a:p>
          <a:p>
            <a:endParaRPr lang="el-GR" dirty="0" smtClean="0"/>
          </a:p>
          <a:p>
            <a:endParaRPr lang="el-GR" dirty="0" smtClean="0"/>
          </a:p>
          <a:p>
            <a:endParaRPr lang="el-GR" dirty="0" smtClean="0"/>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Πρόλογος</a:t>
            </a:r>
            <a:endParaRPr lang="el-GR" dirty="0"/>
          </a:p>
        </p:txBody>
      </p:sp>
      <p:sp>
        <p:nvSpPr>
          <p:cNvPr id="5" name="4 - Θέση περιεχομένου"/>
          <p:cNvSpPr>
            <a:spLocks noGrp="1"/>
          </p:cNvSpPr>
          <p:nvPr>
            <p:ph idx="1"/>
          </p:nvPr>
        </p:nvSpPr>
        <p:spPr/>
        <p:txBody>
          <a:bodyPr>
            <a:normAutofit/>
          </a:bodyPr>
          <a:lstStyle/>
          <a:p>
            <a:r>
              <a:rPr lang="el-GR" sz="2400" dirty="0" smtClean="0"/>
              <a:t>Αναφορά στα κίνητρα ή τα κριτήρια επιλογής του συγκεκριμένου θέματος προς διερεύνηση</a:t>
            </a:r>
          </a:p>
          <a:p>
            <a:r>
              <a:rPr lang="el-GR" sz="2400" dirty="0" smtClean="0"/>
              <a:t>Ευχαριστίες σε αγαπημένα πρόσωπα, επόπτες και συμμετέχοντες </a:t>
            </a:r>
          </a:p>
          <a:p>
            <a:r>
              <a:rPr lang="el-GR" sz="2400" dirty="0" smtClean="0"/>
              <a:t>Εφόσον υπάρχει άδεια διεξαγωγής της έρευνας από Υπουργείο, αναφέρεται σε αυτό το σημείο (αλλά παρατίθεται στο Παράρτημα)</a:t>
            </a:r>
          </a:p>
          <a:p>
            <a:r>
              <a:rPr lang="el-GR" sz="2400" dirty="0" smtClean="0"/>
              <a:t>Έκταση, έως μία σελίδα</a:t>
            </a:r>
          </a:p>
          <a:p>
            <a:r>
              <a:rPr lang="el-GR" sz="2400" dirty="0" smtClean="0"/>
              <a:t>Είναι προαιρετικός</a:t>
            </a:r>
            <a:endParaRPr lang="el-GR" sz="2400" dirty="0"/>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Εισαγωγή</a:t>
            </a:r>
            <a:endParaRPr lang="el-GR" dirty="0"/>
          </a:p>
        </p:txBody>
      </p:sp>
      <p:sp>
        <p:nvSpPr>
          <p:cNvPr id="3" name="2 - Θέση περιεχομένου"/>
          <p:cNvSpPr>
            <a:spLocks noGrp="1"/>
          </p:cNvSpPr>
          <p:nvPr>
            <p:ph idx="1"/>
          </p:nvPr>
        </p:nvSpPr>
        <p:spPr>
          <a:xfrm>
            <a:off x="179512" y="1673424"/>
            <a:ext cx="8712968" cy="5184576"/>
          </a:xfrm>
        </p:spPr>
        <p:txBody>
          <a:bodyPr>
            <a:normAutofit/>
          </a:bodyPr>
          <a:lstStyle/>
          <a:p>
            <a:pPr algn="just"/>
            <a:r>
              <a:rPr lang="el-GR" dirty="0" smtClean="0"/>
              <a:t>Ενημερώνει τον αναγνώστη </a:t>
            </a:r>
            <a:r>
              <a:rPr lang="el-GR" dirty="0"/>
              <a:t>για </a:t>
            </a:r>
            <a:r>
              <a:rPr lang="el-GR" dirty="0" smtClean="0"/>
              <a:t>το θέμα που μελετάται και το συσχετίζει </a:t>
            </a:r>
            <a:r>
              <a:rPr lang="el-GR" dirty="0"/>
              <a:t>με προγενέστερες έρευνες, τόσο στο διεθνές περιβάλλον όσο και στο ελληνικό</a:t>
            </a:r>
            <a:r>
              <a:rPr lang="el-GR" dirty="0" smtClean="0"/>
              <a:t>.</a:t>
            </a:r>
          </a:p>
          <a:p>
            <a:pPr algn="just"/>
            <a:r>
              <a:rPr lang="el-GR" dirty="0" smtClean="0"/>
              <a:t>Γίνεται αναφορά στη σημαντικότητα </a:t>
            </a:r>
            <a:r>
              <a:rPr lang="el-GR" dirty="0"/>
              <a:t>της </a:t>
            </a:r>
            <a:r>
              <a:rPr lang="el-GR" dirty="0" smtClean="0"/>
              <a:t>μελέτης</a:t>
            </a:r>
          </a:p>
          <a:p>
            <a:pPr algn="just"/>
            <a:r>
              <a:rPr lang="el-GR" dirty="0"/>
              <a:t>Ε</a:t>
            </a:r>
            <a:r>
              <a:rPr lang="el-GR" dirty="0" smtClean="0"/>
              <a:t>ξηγούνται σύντομα οι λόγοι που επιλέχθηκαν συγκεκριμένες διαδικασίες, πληθυσμοί, εργαλεία </a:t>
            </a:r>
            <a:r>
              <a:rPr lang="el-GR" dirty="0"/>
              <a:t>και </a:t>
            </a:r>
            <a:r>
              <a:rPr lang="el-GR" dirty="0" smtClean="0"/>
              <a:t>αναλύσεις</a:t>
            </a:r>
          </a:p>
          <a:p>
            <a:pPr algn="just"/>
            <a:r>
              <a:rPr lang="el-GR" dirty="0" smtClean="0"/>
              <a:t>Γίνεται </a:t>
            </a:r>
            <a:r>
              <a:rPr lang="el-GR" dirty="0"/>
              <a:t>χωριστή αναφορά σε κάθε κεφάλαιο της εργασίας (με τη σειρά) και σύντομη περιγραφή (υπό μορφή περίληψης) του περιεχομένου </a:t>
            </a:r>
            <a:r>
              <a:rPr lang="el-GR" dirty="0" smtClean="0"/>
              <a:t>του</a:t>
            </a:r>
          </a:p>
          <a:p>
            <a:pPr algn="just"/>
            <a:r>
              <a:rPr lang="el-GR" dirty="0" smtClean="0"/>
              <a:t>Έκταση,  </a:t>
            </a:r>
            <a:r>
              <a:rPr lang="el-GR" dirty="0"/>
              <a:t>2-4 </a:t>
            </a:r>
            <a:r>
              <a:rPr lang="el-GR" dirty="0" smtClean="0"/>
              <a:t>σελίδες</a:t>
            </a:r>
          </a:p>
          <a:p>
            <a:pPr algn="just"/>
            <a:r>
              <a:rPr lang="el-GR" dirty="0" smtClean="0"/>
              <a:t>Προτεινόμενοι Χρόνοι</a:t>
            </a:r>
            <a:r>
              <a:rPr lang="en-US" dirty="0" smtClean="0"/>
              <a:t>: </a:t>
            </a:r>
            <a:r>
              <a:rPr lang="el-GR" dirty="0" smtClean="0"/>
              <a:t>Αόριστος και Παρακείμενος</a:t>
            </a:r>
            <a:endParaRPr lang="el-GR" dirty="0"/>
          </a:p>
          <a:p>
            <a:pPr algn="just"/>
            <a:endParaRPr lang="el-GR" dirty="0"/>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i="1" dirty="0"/>
              <a:t>Θεωρητική θεμελίωση της </a:t>
            </a:r>
            <a:r>
              <a:rPr lang="el-GR" i="1" dirty="0" smtClean="0"/>
              <a:t>Έρευνας </a:t>
            </a:r>
            <a:r>
              <a:rPr lang="el-GR" i="1" dirty="0"/>
              <a:t>- Ανασκόπηση </a:t>
            </a:r>
            <a:r>
              <a:rPr lang="el-GR" i="1" dirty="0" smtClean="0"/>
              <a:t>Βιβλιογραφίας</a:t>
            </a:r>
            <a:endParaRPr lang="el-GR" dirty="0"/>
          </a:p>
        </p:txBody>
      </p:sp>
      <p:sp>
        <p:nvSpPr>
          <p:cNvPr id="3" name="2 - Θέση περιεχομένου"/>
          <p:cNvSpPr>
            <a:spLocks noGrp="1"/>
          </p:cNvSpPr>
          <p:nvPr>
            <p:ph idx="1"/>
          </p:nvPr>
        </p:nvSpPr>
        <p:spPr>
          <a:xfrm>
            <a:off x="323528" y="1412776"/>
            <a:ext cx="8568952" cy="5040560"/>
          </a:xfrm>
        </p:spPr>
        <p:txBody>
          <a:bodyPr>
            <a:normAutofit/>
          </a:bodyPr>
          <a:lstStyle/>
          <a:p>
            <a:pPr algn="just"/>
            <a:r>
              <a:rPr lang="el-GR" sz="2200" dirty="0" smtClean="0"/>
              <a:t>Κριτική παρουσίαση</a:t>
            </a:r>
          </a:p>
          <a:p>
            <a:pPr lvl="1" algn="just"/>
            <a:r>
              <a:rPr lang="el-GR" sz="2200" dirty="0" smtClean="0"/>
              <a:t>της </a:t>
            </a:r>
            <a:r>
              <a:rPr lang="el-GR" sz="2200" dirty="0"/>
              <a:t>φύσης και της σημασίας του θέματος που </a:t>
            </a:r>
            <a:r>
              <a:rPr lang="el-GR" sz="2200" dirty="0" smtClean="0"/>
              <a:t>μελετάται</a:t>
            </a:r>
          </a:p>
          <a:p>
            <a:pPr lvl="1" algn="just"/>
            <a:r>
              <a:rPr lang="el-GR" sz="2200" dirty="0" smtClean="0"/>
              <a:t>των  </a:t>
            </a:r>
            <a:r>
              <a:rPr lang="el-GR" sz="2200" dirty="0"/>
              <a:t>προγενέστερων προσπαθειών μελέτης του θέματος </a:t>
            </a:r>
            <a:r>
              <a:rPr lang="el-GR" sz="2200" dirty="0" smtClean="0"/>
              <a:t>αυτού</a:t>
            </a:r>
          </a:p>
          <a:p>
            <a:pPr marL="342900" lvl="1" indent="-342900" algn="just">
              <a:buFont typeface="Arial" pitchFamily="34" charset="0"/>
              <a:buChar char="•"/>
            </a:pPr>
            <a:r>
              <a:rPr lang="el-GR" sz="2200" dirty="0" smtClean="0"/>
              <a:t>Ανάδειξη τυχόν αναπάντητων ερωτημάτων, που θα αποτελέσουν την αιτιολογική βάση της έρευνας</a:t>
            </a:r>
          </a:p>
          <a:p>
            <a:pPr marL="342900" lvl="1" indent="-342900" algn="just">
              <a:buFont typeface="Arial" pitchFamily="34" charset="0"/>
              <a:buChar char="•"/>
            </a:pPr>
            <a:r>
              <a:rPr lang="el-GR" sz="2200" dirty="0" smtClean="0"/>
              <a:t>Επιλογή κυρίως σύγχρονης ή πρόσφατης βιβλιογραφίας </a:t>
            </a:r>
          </a:p>
          <a:p>
            <a:pPr marL="342900" lvl="1" indent="-342900" algn="just">
              <a:buFont typeface="Arial" pitchFamily="34" charset="0"/>
              <a:buChar char="•"/>
            </a:pPr>
            <a:r>
              <a:rPr lang="el-GR" sz="2200" dirty="0" smtClean="0"/>
              <a:t>Εστιασμένη τα διερευνητικά ερωτήματα αναφορά της βιβλιογραφίας </a:t>
            </a:r>
          </a:p>
          <a:p>
            <a:pPr marL="342900" lvl="1" indent="-342900" algn="just">
              <a:buFont typeface="Arial" pitchFamily="34" charset="0"/>
              <a:buChar char="•"/>
            </a:pPr>
            <a:r>
              <a:rPr lang="el-GR" sz="2200" dirty="0" smtClean="0"/>
              <a:t>Στο τέλος του κεφαλαίου αναφέρονται οι ερευνητικές υποθέσεις ή τα διερευνητικά ερωτήματα</a:t>
            </a:r>
          </a:p>
          <a:p>
            <a:pPr marL="342900" lvl="1" indent="-342900" algn="just">
              <a:buFont typeface="Arial" pitchFamily="34" charset="0"/>
              <a:buChar char="•"/>
            </a:pPr>
            <a:r>
              <a:rPr lang="el-GR" sz="2200" dirty="0" smtClean="0"/>
              <a:t>Το τελευταίο κεφάλαιο της συζήτησης θα πρέπει να συνδέεται με το πρώτο νοηματικά</a:t>
            </a:r>
          </a:p>
          <a:p>
            <a:pPr marL="342900" lvl="1" indent="-342900" algn="just">
              <a:buFont typeface="Arial" pitchFamily="34" charset="0"/>
              <a:buChar char="•"/>
            </a:pPr>
            <a:r>
              <a:rPr lang="el-GR" sz="2200" dirty="0" smtClean="0"/>
              <a:t>Χρόνοι</a:t>
            </a:r>
            <a:r>
              <a:rPr lang="en-US" sz="2200" dirty="0" smtClean="0"/>
              <a:t>: </a:t>
            </a:r>
            <a:r>
              <a:rPr lang="el-GR" sz="2200" dirty="0" smtClean="0"/>
              <a:t>Ενεστώτας (για συμπεράσματα, θεωρίες κ.τ.λ.), Αόριστος (για προηγούμενες έρευνες)</a:t>
            </a:r>
          </a:p>
          <a:p>
            <a:pPr algn="just"/>
            <a:endParaRPr lang="el-GR" dirty="0" smtClean="0"/>
          </a:p>
          <a:p>
            <a:pPr algn="just"/>
            <a:endParaRPr lang="el-GR" dirty="0"/>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Μεθοδολογία Έρευνας</a:t>
            </a:r>
            <a:endParaRPr lang="el-GR" dirty="0"/>
          </a:p>
        </p:txBody>
      </p:sp>
      <p:sp>
        <p:nvSpPr>
          <p:cNvPr id="3" name="2 - Θέση περιεχομένου"/>
          <p:cNvSpPr>
            <a:spLocks noGrp="1"/>
          </p:cNvSpPr>
          <p:nvPr>
            <p:ph idx="1"/>
          </p:nvPr>
        </p:nvSpPr>
        <p:spPr>
          <a:xfrm>
            <a:off x="457200" y="1600200"/>
            <a:ext cx="8291264" cy="4925144"/>
          </a:xfrm>
        </p:spPr>
        <p:txBody>
          <a:bodyPr>
            <a:normAutofit lnSpcReduction="10000"/>
          </a:bodyPr>
          <a:lstStyle/>
          <a:p>
            <a:pPr algn="just">
              <a:buNone/>
            </a:pPr>
            <a:r>
              <a:rPr lang="el-GR" dirty="0" smtClean="0"/>
              <a:t>Έχει τα εξής υποκεφάλαια</a:t>
            </a:r>
            <a:r>
              <a:rPr lang="en-US" dirty="0" smtClean="0"/>
              <a:t>:</a:t>
            </a:r>
          </a:p>
          <a:p>
            <a:pPr algn="just">
              <a:buNone/>
            </a:pPr>
            <a:r>
              <a:rPr lang="el-GR" dirty="0" smtClean="0"/>
              <a:t>1. </a:t>
            </a:r>
            <a:r>
              <a:rPr lang="el-GR" b="1" dirty="0" smtClean="0"/>
              <a:t>Ερευνητική στρατηγική/μέθοδος</a:t>
            </a:r>
            <a:r>
              <a:rPr lang="el-GR" dirty="0" smtClean="0"/>
              <a:t>, όπου αναφέρεται </a:t>
            </a:r>
            <a:r>
              <a:rPr lang="el-GR" dirty="0"/>
              <a:t>και αιτιολογείται σύντομα ο σχεδιασμός (το είδος) της </a:t>
            </a:r>
            <a:r>
              <a:rPr lang="el-GR" dirty="0" smtClean="0"/>
              <a:t>έρευνας</a:t>
            </a:r>
          </a:p>
          <a:p>
            <a:pPr algn="just">
              <a:buNone/>
            </a:pPr>
            <a:r>
              <a:rPr lang="el-GR" dirty="0" smtClean="0"/>
              <a:t>2. </a:t>
            </a:r>
            <a:r>
              <a:rPr lang="el-GR" b="1" dirty="0"/>
              <a:t>Συμμετέχοντες</a:t>
            </a:r>
            <a:r>
              <a:rPr lang="el-GR" dirty="0"/>
              <a:t> </a:t>
            </a:r>
            <a:r>
              <a:rPr lang="el-GR" dirty="0" smtClean="0"/>
              <a:t>(για έμψυχα) </a:t>
            </a:r>
            <a:r>
              <a:rPr lang="el-GR" dirty="0"/>
              <a:t>ή </a:t>
            </a:r>
            <a:r>
              <a:rPr lang="el-GR" b="1" dirty="0"/>
              <a:t>Δείγμα </a:t>
            </a:r>
            <a:r>
              <a:rPr lang="el-GR" dirty="0" smtClean="0"/>
              <a:t>(για άψυχα), όπου γίνεται λεπτομερής παρουσίαση (</a:t>
            </a:r>
            <a:r>
              <a:rPr lang="el-GR" dirty="0"/>
              <a:t>π.χ. </a:t>
            </a:r>
            <a:r>
              <a:rPr lang="el-GR" dirty="0" smtClean="0"/>
              <a:t>αριθμός, φύλο και ηλικία των συμμετεχόντων, </a:t>
            </a:r>
            <a:r>
              <a:rPr lang="el-GR" dirty="0"/>
              <a:t>ημερομηνία και συνθήκες παραγωγής του προγράμματος κ.λπ.), ώστε </a:t>
            </a:r>
            <a:r>
              <a:rPr lang="el-GR" dirty="0" smtClean="0"/>
              <a:t>μπορεί να συγκριθεί με παρόμοιες ή να επαναληφθεί μελλοντικά</a:t>
            </a:r>
          </a:p>
          <a:p>
            <a:pPr algn="just">
              <a:buNone/>
            </a:pPr>
            <a:r>
              <a:rPr lang="el-GR" dirty="0" smtClean="0"/>
              <a:t>3. </a:t>
            </a:r>
            <a:r>
              <a:rPr lang="el-GR" b="1" dirty="0" smtClean="0"/>
              <a:t>Εργαλείο συλλογής δεδομένων</a:t>
            </a:r>
            <a:r>
              <a:rPr lang="el-GR" dirty="0" smtClean="0"/>
              <a:t> (για ποσοτική έρευνα), όπου παρουσιάζεται το ερωτηματολόγιο και τα μέρη του. Αναφέρονται οι κατηγορίες των ερωτημάτων και οι κλίμακες αξιολόγησης</a:t>
            </a:r>
          </a:p>
          <a:p>
            <a:pPr algn="just">
              <a:buNone/>
            </a:pPr>
            <a:r>
              <a:rPr lang="el-GR" dirty="0"/>
              <a:t>	</a:t>
            </a:r>
            <a:r>
              <a:rPr lang="el-GR" dirty="0" smtClean="0"/>
              <a:t>Για τα </a:t>
            </a:r>
            <a:r>
              <a:rPr lang="el-GR" u="sng" dirty="0" smtClean="0"/>
              <a:t>αυτοσχέδια ερωτηματολόγια</a:t>
            </a:r>
            <a:r>
              <a:rPr lang="el-GR" dirty="0"/>
              <a:t> </a:t>
            </a:r>
            <a:r>
              <a:rPr lang="el-GR" dirty="0" smtClean="0"/>
              <a:t>επιπλέον, πρέπει να γίνει αναφορά στη διαδικασία κατασκευής τους και στον έλεγχο των ψυχομετρικών τους χαρακτηριστικών (π.χ., αξιοπιστία, εγκυρότητα). Τα αυτοσχέδια ερωτηματολόγια παρατίθενται σε Παράρτημα στο τέλος της έκθεσης</a:t>
            </a:r>
          </a:p>
          <a:p>
            <a:pPr algn="just">
              <a:buNone/>
            </a:pPr>
            <a:endParaRPr lang="el-GR" dirty="0" smtClean="0"/>
          </a:p>
          <a:p>
            <a:pPr algn="just">
              <a:buNone/>
            </a:pPr>
            <a:endParaRPr lang="el-GR" dirty="0" smtClean="0"/>
          </a:p>
          <a:p>
            <a:pPr algn="just"/>
            <a:endParaRPr lang="el-GR" dirty="0"/>
          </a:p>
          <a:p>
            <a:pPr algn="just"/>
            <a:endParaRPr lang="el-GR" dirty="0"/>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Μεθοδολογία Έρευνας</a:t>
            </a:r>
            <a:endParaRPr lang="el-GR" dirty="0"/>
          </a:p>
        </p:txBody>
      </p:sp>
      <p:sp>
        <p:nvSpPr>
          <p:cNvPr id="3" name="2 - Θέση περιεχομένου"/>
          <p:cNvSpPr>
            <a:spLocks noGrp="1"/>
          </p:cNvSpPr>
          <p:nvPr>
            <p:ph idx="1"/>
          </p:nvPr>
        </p:nvSpPr>
        <p:spPr>
          <a:xfrm>
            <a:off x="251520" y="1628800"/>
            <a:ext cx="8712968" cy="4896544"/>
          </a:xfrm>
        </p:spPr>
        <p:txBody>
          <a:bodyPr>
            <a:normAutofit fontScale="92500"/>
          </a:bodyPr>
          <a:lstStyle/>
          <a:p>
            <a:pPr algn="just">
              <a:buNone/>
            </a:pPr>
            <a:r>
              <a:rPr lang="el-GR" dirty="0" smtClean="0"/>
              <a:t>4</a:t>
            </a:r>
            <a:r>
              <a:rPr lang="el-GR" sz="2600" dirty="0" smtClean="0"/>
              <a:t>. </a:t>
            </a:r>
            <a:r>
              <a:rPr lang="el-GR" sz="2600" b="1" dirty="0" smtClean="0"/>
              <a:t>Διαδικασία</a:t>
            </a:r>
            <a:r>
              <a:rPr lang="el-GR" sz="2600" dirty="0" smtClean="0"/>
              <a:t>, όπου γίνεται αναφορά</a:t>
            </a:r>
          </a:p>
          <a:p>
            <a:pPr algn="just">
              <a:buNone/>
            </a:pPr>
            <a:r>
              <a:rPr lang="el-GR" sz="2600" dirty="0"/>
              <a:t>	</a:t>
            </a:r>
            <a:r>
              <a:rPr lang="el-GR" sz="2600" dirty="0" smtClean="0"/>
              <a:t> - στον </a:t>
            </a:r>
            <a:r>
              <a:rPr lang="el-GR" sz="2600" dirty="0"/>
              <a:t>τρόπο εμπλοκής των </a:t>
            </a:r>
            <a:r>
              <a:rPr lang="el-GR" sz="2600" dirty="0" smtClean="0"/>
              <a:t>συμμετεχόντων</a:t>
            </a:r>
          </a:p>
          <a:p>
            <a:pPr algn="just">
              <a:buNone/>
            </a:pPr>
            <a:r>
              <a:rPr lang="el-GR" sz="2600" dirty="0"/>
              <a:t> </a:t>
            </a:r>
            <a:r>
              <a:rPr lang="el-GR" sz="2600" dirty="0" smtClean="0"/>
              <a:t>     - στις </a:t>
            </a:r>
            <a:r>
              <a:rPr lang="el-GR" sz="2600" dirty="0"/>
              <a:t>οδηγίες που τους </a:t>
            </a:r>
            <a:r>
              <a:rPr lang="el-GR" sz="2600" dirty="0" smtClean="0"/>
              <a:t>δόθηκαν</a:t>
            </a:r>
            <a:endParaRPr lang="el-GR" sz="2600" dirty="0"/>
          </a:p>
          <a:p>
            <a:pPr algn="just">
              <a:buNone/>
            </a:pPr>
            <a:r>
              <a:rPr lang="el-GR" sz="2600" dirty="0" smtClean="0"/>
              <a:t>      - στον </a:t>
            </a:r>
            <a:r>
              <a:rPr lang="el-GR" sz="2600" dirty="0"/>
              <a:t>τρόπο διαμόρφωσης των ομάδων της </a:t>
            </a:r>
            <a:r>
              <a:rPr lang="el-GR" sz="2600" dirty="0" smtClean="0"/>
              <a:t>έρευνας</a:t>
            </a:r>
          </a:p>
          <a:p>
            <a:pPr algn="just">
              <a:buNone/>
            </a:pPr>
            <a:r>
              <a:rPr lang="el-GR" sz="2600" dirty="0" smtClean="0"/>
              <a:t>      - στη </a:t>
            </a:r>
            <a:r>
              <a:rPr lang="el-GR" sz="2600" dirty="0"/>
              <a:t>σειρά παρουσίασης των εργαλείων ή των δοκιμασιών της έρευνας </a:t>
            </a:r>
            <a:endParaRPr lang="el-GR" sz="2600" dirty="0" smtClean="0"/>
          </a:p>
          <a:p>
            <a:pPr algn="just">
              <a:buNone/>
            </a:pPr>
            <a:r>
              <a:rPr lang="el-GR" sz="2600" dirty="0"/>
              <a:t> </a:t>
            </a:r>
            <a:r>
              <a:rPr lang="el-GR" sz="2600" dirty="0" smtClean="0"/>
              <a:t>      - γενικά σε κάθε </a:t>
            </a:r>
            <a:r>
              <a:rPr lang="el-GR" sz="2600" dirty="0"/>
              <a:t>παράμετρο που </a:t>
            </a:r>
            <a:r>
              <a:rPr lang="el-GR" sz="2600" dirty="0" smtClean="0"/>
              <a:t>βοηθά </a:t>
            </a:r>
            <a:r>
              <a:rPr lang="el-GR" sz="2600" dirty="0"/>
              <a:t>στην κατανόηση της διαδικασίας συγκέντρωσης των δεδομένων (π.χ. αναγκαίος χρόνος συμπλήρωσης ερωτηματολογίου, τόπος διεξαγωγής της έρευνας, διαδικασία προσαρμογής ξενόγλωσσου ερωτηματολογίου</a:t>
            </a:r>
            <a:r>
              <a:rPr lang="el-GR" sz="2600" dirty="0" smtClean="0"/>
              <a:t>)</a:t>
            </a:r>
            <a:endParaRPr lang="el-GR" sz="2600" dirty="0"/>
          </a:p>
          <a:p>
            <a:pPr algn="just">
              <a:buNone/>
            </a:pPr>
            <a:endParaRPr lang="el-GR" dirty="0"/>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Μεθοδολογία έρευνας</a:t>
            </a:r>
            <a:endParaRPr lang="el-GR" dirty="0"/>
          </a:p>
        </p:txBody>
      </p:sp>
      <p:sp>
        <p:nvSpPr>
          <p:cNvPr id="3" name="2 - Θέση περιεχομένου"/>
          <p:cNvSpPr>
            <a:spLocks noGrp="1"/>
          </p:cNvSpPr>
          <p:nvPr>
            <p:ph idx="1"/>
          </p:nvPr>
        </p:nvSpPr>
        <p:spPr/>
        <p:txBody>
          <a:bodyPr>
            <a:normAutofit/>
          </a:bodyPr>
          <a:lstStyle/>
          <a:p>
            <a:pPr algn="just">
              <a:buNone/>
            </a:pPr>
            <a:r>
              <a:rPr lang="el-GR" dirty="0" smtClean="0"/>
              <a:t>5</a:t>
            </a:r>
            <a:r>
              <a:rPr lang="el-GR" sz="2400" dirty="0" smtClean="0"/>
              <a:t>. </a:t>
            </a:r>
            <a:r>
              <a:rPr lang="el-GR" sz="2400" b="1" dirty="0" smtClean="0"/>
              <a:t>Ανάλυση δεδομένων</a:t>
            </a:r>
            <a:r>
              <a:rPr lang="el-GR" sz="2400" dirty="0" smtClean="0"/>
              <a:t>, όπου αναφέρεται και αιτιολογείται χρήση </a:t>
            </a:r>
            <a:r>
              <a:rPr lang="el-GR" sz="2400" dirty="0"/>
              <a:t>περιγραφικών και/ή επαγωγικών στατιστικών αναλύσεων ή ποιοτικών μεθόδων </a:t>
            </a:r>
            <a:r>
              <a:rPr lang="el-GR" sz="2400" dirty="0" smtClean="0"/>
              <a:t>ανάλυσης</a:t>
            </a:r>
          </a:p>
          <a:p>
            <a:pPr algn="just">
              <a:buNone/>
            </a:pPr>
            <a:r>
              <a:rPr lang="el-GR" sz="2400" dirty="0" smtClean="0"/>
              <a:t>6. </a:t>
            </a:r>
            <a:r>
              <a:rPr lang="el-GR" sz="2400" b="1" dirty="0"/>
              <a:t>Προβλήματα στη διεξαγωγή της έρευνας </a:t>
            </a:r>
            <a:r>
              <a:rPr lang="el-GR" sz="2400" dirty="0"/>
              <a:t>(</a:t>
            </a:r>
            <a:r>
              <a:rPr lang="el-GR" sz="2400" dirty="0" smtClean="0"/>
              <a:t>προαιρετικό), όπου </a:t>
            </a:r>
            <a:r>
              <a:rPr lang="el-GR" sz="2400" dirty="0"/>
              <a:t>επισημαίνονται τυχόν δυσκολίες στη συγκέντρωση και ανάλυση των </a:t>
            </a:r>
            <a:r>
              <a:rPr lang="el-GR" sz="2400" dirty="0" smtClean="0"/>
              <a:t>δεδομένων</a:t>
            </a:r>
          </a:p>
          <a:p>
            <a:pPr algn="just">
              <a:buNone/>
            </a:pPr>
            <a:endParaRPr lang="el-GR" sz="2400" dirty="0" smtClean="0"/>
          </a:p>
          <a:p>
            <a:pPr algn="just">
              <a:buNone/>
            </a:pPr>
            <a:r>
              <a:rPr lang="el-GR" sz="2400" dirty="0" smtClean="0"/>
              <a:t>Προτεινόμενοι Χρόνοι</a:t>
            </a:r>
            <a:r>
              <a:rPr lang="en-US" sz="2400" dirty="0" smtClean="0"/>
              <a:t>: </a:t>
            </a:r>
            <a:r>
              <a:rPr lang="el-GR" sz="2400" dirty="0" smtClean="0"/>
              <a:t>Αόριστος και Παρακείμενος</a:t>
            </a:r>
          </a:p>
          <a:p>
            <a:pPr algn="just">
              <a:buNone/>
            </a:pPr>
            <a:r>
              <a:rPr lang="el-GR" sz="2400" dirty="0" smtClean="0"/>
              <a:t>,</a:t>
            </a:r>
            <a:endParaRPr lang="el-GR" sz="2400" dirty="0"/>
          </a:p>
          <a:p>
            <a:pPr>
              <a:buNone/>
            </a:pPr>
            <a:endParaRPr lang="el-GR" dirty="0"/>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Αποτελέσματα Έρευνας</a:t>
            </a:r>
            <a:endParaRPr lang="el-GR" dirty="0"/>
          </a:p>
        </p:txBody>
      </p:sp>
      <p:sp>
        <p:nvSpPr>
          <p:cNvPr id="3" name="2 - Θέση περιεχομένου"/>
          <p:cNvSpPr>
            <a:spLocks noGrp="1"/>
          </p:cNvSpPr>
          <p:nvPr>
            <p:ph idx="1"/>
          </p:nvPr>
        </p:nvSpPr>
        <p:spPr>
          <a:xfrm>
            <a:off x="457200" y="1600200"/>
            <a:ext cx="8435280" cy="4925144"/>
          </a:xfrm>
        </p:spPr>
        <p:txBody>
          <a:bodyPr>
            <a:normAutofit/>
          </a:bodyPr>
          <a:lstStyle/>
          <a:p>
            <a:pPr algn="just"/>
            <a:r>
              <a:rPr lang="el-GR" dirty="0" smtClean="0"/>
              <a:t>Παρουσιάζονται και περιγράφονται τα στατιστικά αποτελέσματα που προέκυψαν </a:t>
            </a:r>
            <a:r>
              <a:rPr lang="el-GR" dirty="0"/>
              <a:t>από τη σύνθεση, ανάλυση σύγκριση ή συσχέτιση των δεδομένων που </a:t>
            </a:r>
            <a:r>
              <a:rPr lang="el-GR" dirty="0" smtClean="0"/>
              <a:t>συγκεντρώθηκαν </a:t>
            </a:r>
            <a:r>
              <a:rPr lang="el-GR" dirty="0"/>
              <a:t>διαμέσου των εργαλείων της έρευνας και </a:t>
            </a:r>
            <a:r>
              <a:rPr lang="el-GR" dirty="0" smtClean="0"/>
              <a:t>υποβλήθηκαν </a:t>
            </a:r>
            <a:r>
              <a:rPr lang="el-GR" dirty="0"/>
              <a:t>σε κατάλληλες ποσοτικές ή ποιοτικές </a:t>
            </a:r>
            <a:r>
              <a:rPr lang="el-GR" dirty="0" smtClean="0"/>
              <a:t>επεξεργασίες</a:t>
            </a:r>
          </a:p>
          <a:p>
            <a:pPr algn="just"/>
            <a:r>
              <a:rPr lang="el-GR" dirty="0" smtClean="0"/>
              <a:t>Η παρουσίαση γίνεται σε αντιστοιχία με τα συγκεκριμένα ερευνητικά ερωτήματα της εργασίας</a:t>
            </a:r>
          </a:p>
          <a:p>
            <a:pPr algn="just"/>
            <a:r>
              <a:rPr lang="el-GR" dirty="0" smtClean="0"/>
              <a:t>Χρησιμοποιούνται συχνά διαφωτιστικοί </a:t>
            </a:r>
            <a:r>
              <a:rPr lang="el-GR" dirty="0"/>
              <a:t>πίνακες ή </a:t>
            </a:r>
            <a:r>
              <a:rPr lang="el-GR" dirty="0" smtClean="0"/>
              <a:t>σχεδιαγράμματα </a:t>
            </a:r>
            <a:r>
              <a:rPr lang="el-GR" dirty="0"/>
              <a:t>(ιστογράμματα, «πίτες» </a:t>
            </a:r>
            <a:r>
              <a:rPr lang="el-GR" dirty="0" err="1" smtClean="0"/>
              <a:t>κ.λ.π</a:t>
            </a:r>
            <a:r>
              <a:rPr lang="el-GR" dirty="0" smtClean="0"/>
              <a:t>), τα οποία αριθμούνται κι έχουν τίτλο (με πλάγια γράμματα)</a:t>
            </a:r>
          </a:p>
          <a:p>
            <a:pPr algn="just"/>
            <a:r>
              <a:rPr lang="el-GR" dirty="0" smtClean="0"/>
              <a:t>Επισημαίνονται, </a:t>
            </a:r>
            <a:r>
              <a:rPr lang="el-GR" b="1" dirty="0" smtClean="0"/>
              <a:t>χωρίς να σχολιάζονται</a:t>
            </a:r>
            <a:r>
              <a:rPr lang="el-GR" dirty="0" smtClean="0"/>
              <a:t>, σημαντικά ευρήματα, ομοιότητες </a:t>
            </a:r>
            <a:r>
              <a:rPr lang="el-GR" dirty="0"/>
              <a:t>διαφορές ή αριθμητικές σχέσεις </a:t>
            </a:r>
            <a:endParaRPr lang="el-GR" dirty="0" smtClean="0"/>
          </a:p>
          <a:p>
            <a:pPr algn="just"/>
            <a:r>
              <a:rPr lang="el-GR" dirty="0" smtClean="0"/>
              <a:t>Χρόνος</a:t>
            </a:r>
            <a:r>
              <a:rPr lang="en-US" dirty="0" smtClean="0"/>
              <a:t>: </a:t>
            </a:r>
            <a:r>
              <a:rPr lang="el-GR" dirty="0" smtClean="0"/>
              <a:t>Αόριστος </a:t>
            </a:r>
            <a:endParaRPr lang="el-GR" dirty="0"/>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Αποτελέσματα Έρευνας</a:t>
            </a:r>
            <a:endParaRPr lang="el-GR" dirty="0"/>
          </a:p>
        </p:txBody>
      </p:sp>
      <p:sp>
        <p:nvSpPr>
          <p:cNvPr id="3" name="2 - Θέση περιεχομένου"/>
          <p:cNvSpPr>
            <a:spLocks noGrp="1"/>
          </p:cNvSpPr>
          <p:nvPr>
            <p:ph idx="1"/>
          </p:nvPr>
        </p:nvSpPr>
        <p:spPr>
          <a:xfrm>
            <a:off x="457200" y="1600200"/>
            <a:ext cx="8363272" cy="4925144"/>
          </a:xfrm>
        </p:spPr>
        <p:txBody>
          <a:bodyPr>
            <a:normAutofit/>
          </a:bodyPr>
          <a:lstStyle/>
          <a:p>
            <a:pPr marL="274320" indent="-274320" algn="just" fontAlgn="auto">
              <a:spcAft>
                <a:spcPts val="0"/>
              </a:spcAft>
              <a:buFont typeface="Wingdings 2"/>
              <a:buChar char=""/>
              <a:defRPr/>
            </a:pPr>
            <a:r>
              <a:rPr lang="el-GR" b="1" dirty="0"/>
              <a:t>Η δομή </a:t>
            </a:r>
            <a:r>
              <a:rPr lang="el-GR" b="1" dirty="0" smtClean="0"/>
              <a:t>τυπικής </a:t>
            </a:r>
            <a:r>
              <a:rPr lang="el-GR" b="1" dirty="0"/>
              <a:t>παραγράφου στα Αποτελέσματα </a:t>
            </a:r>
            <a:r>
              <a:rPr lang="el-GR" dirty="0" smtClean="0"/>
              <a:t>περιλαμβάνει:</a:t>
            </a:r>
            <a:endParaRPr lang="en-US" dirty="0" smtClean="0"/>
          </a:p>
          <a:p>
            <a:pPr marL="731520" lvl="1" indent="-274320" algn="just">
              <a:buFont typeface="Wingdings 2"/>
              <a:buChar char=""/>
              <a:defRPr/>
            </a:pPr>
            <a:r>
              <a:rPr lang="el-GR" sz="2000" dirty="0" smtClean="0"/>
              <a:t>Μια </a:t>
            </a:r>
            <a:r>
              <a:rPr lang="el-GR" sz="2000" dirty="0"/>
              <a:t>αναφορά στο σκοπό της </a:t>
            </a:r>
            <a:r>
              <a:rPr lang="el-GR" sz="2000" dirty="0" smtClean="0"/>
              <a:t>ανάλυσης</a:t>
            </a:r>
            <a:endParaRPr lang="en-US" sz="2000" dirty="0" smtClean="0"/>
          </a:p>
          <a:p>
            <a:pPr marL="731520" lvl="1" indent="-274320" algn="just">
              <a:buFont typeface="Wingdings 2"/>
              <a:buChar char=""/>
              <a:defRPr/>
            </a:pPr>
            <a:r>
              <a:rPr lang="el-GR" sz="2000" dirty="0" smtClean="0"/>
              <a:t>Τον </a:t>
            </a:r>
            <a:r>
              <a:rPr lang="el-GR" sz="2000" dirty="0"/>
              <a:t>καθορισμό του κατάλληλου </a:t>
            </a:r>
            <a:r>
              <a:rPr lang="el-GR" sz="2000" dirty="0" smtClean="0"/>
              <a:t>περιγραφικού στατιστικού δείκτη για τη σύνοψη των δεδομένων</a:t>
            </a:r>
            <a:endParaRPr lang="en-US" sz="2000" dirty="0" smtClean="0"/>
          </a:p>
          <a:p>
            <a:pPr marL="731520" lvl="1" indent="-274320" algn="just">
              <a:buFont typeface="Wingdings 2"/>
              <a:buChar char=""/>
              <a:defRPr/>
            </a:pPr>
            <a:r>
              <a:rPr lang="el-GR" sz="2000" dirty="0" smtClean="0"/>
              <a:t>Την </a:t>
            </a:r>
            <a:r>
              <a:rPr lang="el-GR" sz="2000" dirty="0"/>
              <a:t>παρουσίαση των περιγραφικών στατιστικών δεικτών είτε </a:t>
            </a:r>
            <a:r>
              <a:rPr lang="el-GR" sz="2000" dirty="0" smtClean="0"/>
              <a:t>                          μέσα </a:t>
            </a:r>
            <a:r>
              <a:rPr lang="el-GR" sz="2000" dirty="0"/>
              <a:t>στο κείμενο είτε με ένα πίνακα είτε με ένα </a:t>
            </a:r>
            <a:r>
              <a:rPr lang="el-GR" sz="2000" dirty="0" smtClean="0"/>
              <a:t>σχήμα</a:t>
            </a:r>
            <a:endParaRPr lang="en-US" sz="2000" dirty="0" smtClean="0"/>
          </a:p>
          <a:p>
            <a:pPr marL="731520" lvl="1" indent="-274320" algn="just">
              <a:buFont typeface="Wingdings 2"/>
              <a:buChar char=""/>
              <a:defRPr/>
            </a:pPr>
            <a:r>
              <a:rPr lang="en-US" sz="2000" dirty="0" smtClean="0"/>
              <a:t>A</a:t>
            </a:r>
            <a:r>
              <a:rPr lang="el-GR" sz="2000" dirty="0" smtClean="0"/>
              <a:t>ναφορά στα </a:t>
            </a:r>
            <a:r>
              <a:rPr lang="el-GR" sz="2000" dirty="0"/>
              <a:t>σημαντικότερα δεδομένα που πρέπει να προσέξει ο </a:t>
            </a:r>
            <a:r>
              <a:rPr lang="el-GR" sz="2000" dirty="0" smtClean="0"/>
              <a:t>     αναγνώστης</a:t>
            </a:r>
            <a:endParaRPr lang="en-US" sz="2000" dirty="0" smtClean="0"/>
          </a:p>
          <a:p>
            <a:pPr marL="731520" lvl="1" indent="-274320" algn="just">
              <a:buFont typeface="Wingdings 2"/>
              <a:buChar char=""/>
              <a:defRPr/>
            </a:pPr>
            <a:r>
              <a:rPr lang="el-GR" sz="2000" dirty="0" smtClean="0"/>
              <a:t>Επιλογή </a:t>
            </a:r>
            <a:r>
              <a:rPr lang="el-GR" sz="2000" dirty="0"/>
              <a:t>(και αιτιολόγησή της) του κατάλληλου στατιστικού τεστ/κριτηρίου για την επεξεργασία των δεδομένων και   παρουσίαση των </a:t>
            </a:r>
            <a:r>
              <a:rPr lang="el-GR" sz="2000" dirty="0" smtClean="0"/>
              <a:t>αποτελεσμάτων</a:t>
            </a:r>
            <a:endParaRPr lang="en-US" sz="2000" dirty="0" smtClean="0"/>
          </a:p>
          <a:p>
            <a:pPr marL="731520" lvl="1" indent="-274320" algn="just">
              <a:buFont typeface="Wingdings 2"/>
              <a:buChar char=""/>
              <a:defRPr/>
            </a:pPr>
            <a:r>
              <a:rPr lang="el-GR" sz="2000" dirty="0" smtClean="0"/>
              <a:t>Αναφορά </a:t>
            </a:r>
            <a:r>
              <a:rPr lang="el-GR" sz="2000" dirty="0"/>
              <a:t>στα συμπεράσματα από τη στατιστική επεξεργασία, αλλά όχι συζήτησή τους. Αυτό θα γίνει στην επόμενη ενότητα της εργασίας, τη </a:t>
            </a:r>
            <a:r>
              <a:rPr lang="el-GR" sz="2000" dirty="0" smtClean="0"/>
              <a:t>Συζήτηση</a:t>
            </a:r>
            <a:endParaRPr lang="el-GR" sz="2000" dirty="0"/>
          </a:p>
          <a:p>
            <a:pPr algn="just"/>
            <a:endParaRPr lang="el-GR" dirty="0"/>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Βασικές Αρχές</a:t>
            </a:r>
            <a:endParaRPr lang="el-GR" dirty="0"/>
          </a:p>
        </p:txBody>
      </p:sp>
      <p:sp>
        <p:nvSpPr>
          <p:cNvPr id="3" name="2 - Θέση περιεχομένου"/>
          <p:cNvSpPr>
            <a:spLocks noGrp="1"/>
          </p:cNvSpPr>
          <p:nvPr>
            <p:ph idx="1"/>
          </p:nvPr>
        </p:nvSpPr>
        <p:spPr>
          <a:xfrm>
            <a:off x="179512" y="1556792"/>
            <a:ext cx="8507288" cy="4968552"/>
          </a:xfrm>
        </p:spPr>
        <p:txBody>
          <a:bodyPr>
            <a:normAutofit/>
          </a:bodyPr>
          <a:lstStyle/>
          <a:p>
            <a:pPr algn="just"/>
            <a:r>
              <a:rPr lang="el-GR" sz="2400" dirty="0" smtClean="0"/>
              <a:t>Η θεωρητική ανασκόπηση στηρίζεται στην υπάρχουσα βιβλιογραφία</a:t>
            </a:r>
          </a:p>
          <a:p>
            <a:pPr algn="just"/>
            <a:r>
              <a:rPr lang="el-GR" sz="2400" dirty="0" smtClean="0"/>
              <a:t>Τα ερευνητικά ερωτήματα  είναι σαφή</a:t>
            </a:r>
          </a:p>
          <a:p>
            <a:pPr algn="just"/>
            <a:r>
              <a:rPr lang="el-GR" sz="2400" dirty="0" smtClean="0"/>
              <a:t>Ορθή επιλογή των εργαλείων συλλογής δεδομένων της έρευνας και στατιστικής ανάλυσης των αποτελεσμάτων</a:t>
            </a:r>
          </a:p>
          <a:p>
            <a:pPr algn="just"/>
            <a:r>
              <a:rPr lang="el-GR" sz="2400" dirty="0" smtClean="0"/>
              <a:t>Η εργασία συμβάλλει στον εμπλουτισμό της γνώσης και στη διαλεύκανση επιστημονικών ζητημάτων</a:t>
            </a:r>
          </a:p>
          <a:p>
            <a:pPr algn="just"/>
            <a:r>
              <a:rPr lang="el-GR" sz="2400" dirty="0" smtClean="0"/>
              <a:t>Τηρούνται οι κανόνες προστασίας προσωπικών δεδομένων</a:t>
            </a:r>
          </a:p>
          <a:p>
            <a:endParaRPr lang="el-GR" dirty="0"/>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i="1" dirty="0"/>
              <a:t>Συζήτηση – Συμπεράσματα – Προτάσεις</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Κριτική προσέγγιση όλων των αποτελεσμάτων βασισμένη στα</a:t>
            </a:r>
            <a:r>
              <a:rPr lang="en-US" dirty="0" smtClean="0"/>
              <a:t> </a:t>
            </a:r>
            <a:r>
              <a:rPr lang="el-GR" dirty="0" smtClean="0"/>
              <a:t>παρακάτω</a:t>
            </a:r>
            <a:r>
              <a:rPr lang="en-US" dirty="0" smtClean="0"/>
              <a:t>:</a:t>
            </a:r>
            <a:r>
              <a:rPr lang="el-GR" dirty="0" smtClean="0"/>
              <a:t> </a:t>
            </a:r>
          </a:p>
          <a:p>
            <a:pPr algn="just">
              <a:buNone/>
            </a:pPr>
            <a:r>
              <a:rPr lang="el-GR" dirty="0" smtClean="0"/>
              <a:t>	- αν συμφωνούν με προϋπάρχουσες έρευνες</a:t>
            </a:r>
          </a:p>
          <a:p>
            <a:pPr algn="just">
              <a:buNone/>
            </a:pPr>
            <a:r>
              <a:rPr lang="el-GR" dirty="0" smtClean="0"/>
              <a:t>	- πώς μπορούν πιθανώς να εξηγηθούν </a:t>
            </a:r>
          </a:p>
          <a:p>
            <a:pPr algn="just">
              <a:buNone/>
            </a:pPr>
            <a:r>
              <a:rPr lang="el-GR" dirty="0" smtClean="0"/>
              <a:t>	- ποια σημασία έχουν για το μελετώμενο θέμα</a:t>
            </a:r>
          </a:p>
          <a:p>
            <a:pPr algn="just"/>
            <a:r>
              <a:rPr lang="el-GR" dirty="0" smtClean="0"/>
              <a:t>Γίνεται </a:t>
            </a:r>
            <a:r>
              <a:rPr lang="el-GR" dirty="0"/>
              <a:t>σύνδεση – σύγκριση – συσχέτιση των αποτελεσμάτων της έρευνας με το θεωρητικό πλαίσιο </a:t>
            </a:r>
            <a:endParaRPr lang="el-GR" dirty="0" smtClean="0"/>
          </a:p>
          <a:p>
            <a:pPr algn="just"/>
            <a:r>
              <a:rPr lang="el-GR" dirty="0" smtClean="0"/>
              <a:t>Αξιολογούνται τα ευρήματα και οι επιπτώσεις τους, ώστε να απαντηθούν τα ερευνητικά ερωτήματα</a:t>
            </a:r>
          </a:p>
          <a:p>
            <a:pPr algn="just"/>
            <a:r>
              <a:rPr lang="el-GR" dirty="0" smtClean="0"/>
              <a:t>Τα συμπεράσματα πρέπει να είναι βάσιμα, συγκεκριμένα και να διατυπώνονται με διαλλακτική διάθεση </a:t>
            </a:r>
          </a:p>
          <a:p>
            <a:pPr>
              <a:buNone/>
            </a:pPr>
            <a:endParaRPr lang="el-GR" dirty="0" smtClean="0"/>
          </a:p>
          <a:p>
            <a:pPr>
              <a:buNone/>
            </a:pPr>
            <a:endParaRPr lang="el-GR" dirty="0" smtClean="0"/>
          </a:p>
          <a:p>
            <a:pPr>
              <a:buNone/>
            </a:pPr>
            <a:endParaRPr lang="en-US" dirty="0" smtClean="0"/>
          </a:p>
          <a:p>
            <a:endParaRPr lang="en-US" dirty="0" smtClean="0"/>
          </a:p>
          <a:p>
            <a:endParaRPr lang="en-US" dirty="0" smtClean="0"/>
          </a:p>
          <a:p>
            <a:pPr>
              <a:buNone/>
            </a:pPr>
            <a:endParaRPr lang="en-US" dirty="0" smtClean="0"/>
          </a:p>
          <a:p>
            <a:pPr>
              <a:buNone/>
            </a:pPr>
            <a:endParaRPr lang="el-GR" dirty="0"/>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Συζήτηση – Συμπεράσματα – Προτάσεις</a:t>
            </a:r>
            <a:endParaRPr lang="el-GR" dirty="0"/>
          </a:p>
        </p:txBody>
      </p:sp>
      <p:sp>
        <p:nvSpPr>
          <p:cNvPr id="3" name="2 - Θέση περιεχομένου"/>
          <p:cNvSpPr>
            <a:spLocks noGrp="1"/>
          </p:cNvSpPr>
          <p:nvPr>
            <p:ph idx="1"/>
          </p:nvPr>
        </p:nvSpPr>
        <p:spPr/>
        <p:txBody>
          <a:bodyPr>
            <a:normAutofit/>
          </a:bodyPr>
          <a:lstStyle/>
          <a:p>
            <a:pPr algn="just"/>
            <a:r>
              <a:rPr lang="el-GR" sz="2400" dirty="0" smtClean="0"/>
              <a:t>Αναφορά στους περιορισμούς της έρευνας (αν υπάρχουν), δηλαδή ατέλειες, ανεπάρκειες ή αστοχίες </a:t>
            </a:r>
          </a:p>
          <a:p>
            <a:pPr algn="just"/>
            <a:r>
              <a:rPr lang="el-GR" sz="2400" dirty="0" smtClean="0"/>
              <a:t>Προτάσεις για βελτιωμένες προσεγγίσεις του τομέα που μελετήθηκε</a:t>
            </a:r>
          </a:p>
          <a:p>
            <a:pPr algn="just"/>
            <a:r>
              <a:rPr lang="el-GR" sz="2400" dirty="0" smtClean="0"/>
              <a:t>Υποδείξεις για μελλοντική έρευνα</a:t>
            </a:r>
            <a:endParaRPr lang="en-US" sz="2400" dirty="0" smtClean="0"/>
          </a:p>
          <a:p>
            <a:pPr algn="just"/>
            <a:r>
              <a:rPr lang="el-GR" sz="2400" dirty="0" smtClean="0"/>
              <a:t>Προτεινόμενος χρόνος</a:t>
            </a:r>
            <a:r>
              <a:rPr lang="en-US" sz="2400" dirty="0" smtClean="0"/>
              <a:t>: </a:t>
            </a:r>
            <a:r>
              <a:rPr lang="el-GR" sz="2400" dirty="0" smtClean="0"/>
              <a:t>Ενεστώτας</a:t>
            </a:r>
            <a:endParaRPr lang="el-GR" sz="24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Επικεφαλίδες</a:t>
            </a:r>
            <a:endParaRPr lang="el-GR" dirty="0"/>
          </a:p>
        </p:txBody>
      </p:sp>
      <p:sp>
        <p:nvSpPr>
          <p:cNvPr id="3" name="2 - Θέση περιεχομένου"/>
          <p:cNvSpPr>
            <a:spLocks noGrp="1"/>
          </p:cNvSpPr>
          <p:nvPr>
            <p:ph idx="1"/>
          </p:nvPr>
        </p:nvSpPr>
        <p:spPr/>
        <p:txBody>
          <a:bodyPr/>
          <a:lstStyle/>
          <a:p>
            <a:pPr algn="just"/>
            <a:r>
              <a:rPr lang="el-GR" sz="2400" dirty="0" smtClean="0"/>
              <a:t>Οι επικεφαλίδες δείχνουν την οργάνωση της εργασίας και τονίζουν τη σημασία κάθε τμήματός της. </a:t>
            </a:r>
          </a:p>
          <a:p>
            <a:pPr algn="just"/>
            <a:r>
              <a:rPr lang="el-GR" sz="2400" dirty="0" smtClean="0"/>
              <a:t>Υπάρχουν πέντε ειδών επικεφαλίδες, αλλά δεν είναι απαραίτητο να εμφανίζονται όλες σε μια πτυχιακή εργασία</a:t>
            </a:r>
          </a:p>
          <a:p>
            <a:pPr algn="just"/>
            <a:r>
              <a:rPr lang="el-GR" sz="2400" dirty="0" smtClean="0"/>
              <a:t>Δεν πρέπει να αριθμούνται με νούμερα ή γράμματα. Τα διαφορετικά είδη επικεφαλίδων και η διάταξή τους αποκαλύπτουν επαρκώς την οργάνωση της εργασίας</a:t>
            </a:r>
            <a:endParaRPr lang="el-GR" dirty="0" smtClean="0"/>
          </a:p>
          <a:p>
            <a:endParaRPr lang="el-G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Επικεφαλίδες</a:t>
            </a:r>
            <a:endParaRPr lang="el-GR" dirty="0"/>
          </a:p>
        </p:txBody>
      </p:sp>
      <p:sp>
        <p:nvSpPr>
          <p:cNvPr id="3" name="2 - Θέση περιεχομένου"/>
          <p:cNvSpPr>
            <a:spLocks noGrp="1"/>
          </p:cNvSpPr>
          <p:nvPr>
            <p:ph idx="1"/>
          </p:nvPr>
        </p:nvSpPr>
        <p:spPr>
          <a:xfrm>
            <a:off x="395536" y="1484784"/>
            <a:ext cx="8496943" cy="5184576"/>
          </a:xfrm>
        </p:spPr>
        <p:txBody>
          <a:bodyPr>
            <a:normAutofit fontScale="70000" lnSpcReduction="20000"/>
          </a:bodyPr>
          <a:lstStyle/>
          <a:p>
            <a:pPr marL="274320" indent="-274320" algn="ctr" fontAlgn="auto">
              <a:spcAft>
                <a:spcPts val="0"/>
              </a:spcAft>
              <a:buFont typeface="Wingdings 2"/>
              <a:buNone/>
              <a:defRPr/>
            </a:pPr>
            <a:r>
              <a:rPr lang="el-GR" sz="2600" b="1" dirty="0" smtClean="0"/>
              <a:t>Επικεφαλίδα Πρώτου Επιπέδου (Κύρια Επικεφαλίδα</a:t>
            </a:r>
            <a:r>
              <a:rPr lang="el-GR" sz="2600" dirty="0" smtClean="0"/>
              <a:t>)</a:t>
            </a:r>
          </a:p>
          <a:p>
            <a:pPr marL="274320" indent="-274320" algn="just" fontAlgn="auto">
              <a:spcAft>
                <a:spcPts val="0"/>
              </a:spcAft>
              <a:buFont typeface="Wingdings 2"/>
              <a:buChar char=""/>
              <a:defRPr/>
            </a:pPr>
            <a:r>
              <a:rPr lang="el-GR" sz="2600" dirty="0" smtClean="0"/>
              <a:t>Κεντραρισμένη </a:t>
            </a:r>
          </a:p>
          <a:p>
            <a:pPr marL="274320" indent="-274320" algn="just" fontAlgn="auto">
              <a:spcAft>
                <a:spcPts val="0"/>
              </a:spcAft>
              <a:buFont typeface="Wingdings 2"/>
              <a:buChar char=""/>
              <a:defRPr/>
            </a:pPr>
            <a:r>
              <a:rPr lang="el-GR" sz="2600" dirty="0" smtClean="0"/>
              <a:t>Οι κύριες λέξεις ξεκινούν με κεφαλαία γράμματα</a:t>
            </a:r>
          </a:p>
          <a:p>
            <a:pPr marL="274320" indent="-274320" algn="just" fontAlgn="auto">
              <a:spcAft>
                <a:spcPts val="0"/>
              </a:spcAft>
              <a:buFont typeface="Wingdings 2"/>
              <a:buChar char=""/>
              <a:defRPr/>
            </a:pPr>
            <a:r>
              <a:rPr lang="el-GR" sz="2600" dirty="0" smtClean="0"/>
              <a:t>Δεν τυπώνεται ολόκληρη η επικεφαλίδα με κεφαλαία γράμματα</a:t>
            </a:r>
          </a:p>
          <a:p>
            <a:pPr marL="274320" indent="-274320" algn="just" fontAlgn="auto">
              <a:spcAft>
                <a:spcPts val="0"/>
              </a:spcAft>
              <a:buFont typeface="Wingdings 2"/>
              <a:buChar char=""/>
              <a:defRPr/>
            </a:pPr>
            <a:r>
              <a:rPr lang="el-GR" sz="2600" dirty="0" smtClean="0"/>
              <a:t>Δε χρησιμοποιείται τελεία μετά την επικεφαλίδα.</a:t>
            </a:r>
          </a:p>
          <a:p>
            <a:pPr marL="274320" indent="-274320" algn="just" fontAlgn="auto">
              <a:spcAft>
                <a:spcPts val="0"/>
              </a:spcAft>
              <a:buFont typeface="Wingdings 2"/>
              <a:buChar char=""/>
              <a:defRPr/>
            </a:pPr>
            <a:r>
              <a:rPr lang="el-GR" sz="2600" dirty="0" smtClean="0"/>
              <a:t>Χρησιμοποιούνται για να διαχωρίσουν την εργασία στα βασικά της </a:t>
            </a:r>
            <a:r>
              <a:rPr lang="el-GR" sz="2600" dirty="0" err="1" smtClean="0"/>
              <a:t>τμήματα:</a:t>
            </a:r>
            <a:r>
              <a:rPr lang="el-GR" sz="2600" i="1" dirty="0" err="1" smtClean="0"/>
              <a:t>Περίληψη</a:t>
            </a:r>
            <a:r>
              <a:rPr lang="el-GR" sz="2600" i="1" dirty="0" smtClean="0"/>
              <a:t>, Περιεχόμενα και Πρόλογος (ή Περιεχόμενα), Εισαγωγή, Μέθοδος, Αποτελέσματα (ή Ευρήματα), Συζήτηση, Βιβλιογραφία, Παράρτημα).</a:t>
            </a:r>
          </a:p>
          <a:p>
            <a:pPr marL="274320" indent="-274320" algn="ctr" fontAlgn="auto">
              <a:spcAft>
                <a:spcPts val="0"/>
              </a:spcAft>
              <a:buFont typeface="Wingdings 2"/>
              <a:buNone/>
              <a:defRPr/>
            </a:pPr>
            <a:r>
              <a:rPr lang="el-GR" sz="2600" b="1" i="1" dirty="0" smtClean="0"/>
              <a:t>Επικεφαλίδα Δεύτερου Επιπέδου</a:t>
            </a:r>
          </a:p>
          <a:p>
            <a:pPr marL="274320" indent="-274320" algn="just" fontAlgn="auto">
              <a:spcAft>
                <a:spcPts val="0"/>
              </a:spcAft>
              <a:buFont typeface="Wingdings 2"/>
              <a:buChar char=""/>
              <a:defRPr/>
            </a:pPr>
            <a:r>
              <a:rPr lang="el-GR" sz="2600" dirty="0" smtClean="0"/>
              <a:t>Κεντραρισμένη</a:t>
            </a:r>
          </a:p>
          <a:p>
            <a:pPr marL="274320" indent="-274320" algn="just" fontAlgn="auto">
              <a:spcAft>
                <a:spcPts val="0"/>
              </a:spcAft>
              <a:buFont typeface="Wingdings 2"/>
              <a:buChar char=""/>
              <a:defRPr/>
            </a:pPr>
            <a:r>
              <a:rPr lang="el-GR" sz="2600" dirty="0" smtClean="0"/>
              <a:t>Τα αρχικά γράμματα των κυρίων λέξεων είναι κεφαλαία, και δεν υπάρχει τελεία. </a:t>
            </a:r>
          </a:p>
          <a:p>
            <a:pPr marL="274320" indent="-274320" algn="just" fontAlgn="auto">
              <a:spcAft>
                <a:spcPts val="0"/>
              </a:spcAft>
              <a:buFont typeface="Wingdings 2"/>
              <a:buChar char=""/>
              <a:defRPr/>
            </a:pPr>
            <a:r>
              <a:rPr lang="el-GR" sz="2600" dirty="0" smtClean="0"/>
              <a:t>Τυπωμένη με πλάγια γράμματα. </a:t>
            </a:r>
          </a:p>
          <a:p>
            <a:pPr marL="274320" indent="-274320" algn="just" fontAlgn="auto">
              <a:spcAft>
                <a:spcPts val="0"/>
              </a:spcAft>
              <a:buFont typeface="Wingdings 2"/>
              <a:buChar char=""/>
              <a:defRPr/>
            </a:pPr>
            <a:r>
              <a:rPr lang="el-GR" sz="2600" dirty="0" smtClean="0"/>
              <a:t>Χρησιμοποιούνται συνήθως σε άρθρα ή εργασίες μεγάλου μεγέθους (π.χ. διδακτορικές διατριβές).</a:t>
            </a:r>
          </a:p>
          <a:p>
            <a:endParaRPr lang="el-G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Επικεφαλίδες </a:t>
            </a:r>
            <a:endParaRPr lang="el-GR" dirty="0"/>
          </a:p>
        </p:txBody>
      </p:sp>
      <p:sp>
        <p:nvSpPr>
          <p:cNvPr id="3" name="2 - Θέση περιεχομένου"/>
          <p:cNvSpPr>
            <a:spLocks noGrp="1"/>
          </p:cNvSpPr>
          <p:nvPr>
            <p:ph idx="1"/>
          </p:nvPr>
        </p:nvSpPr>
        <p:spPr>
          <a:xfrm>
            <a:off x="251520" y="1484784"/>
            <a:ext cx="8568951" cy="5112568"/>
          </a:xfrm>
        </p:spPr>
        <p:txBody>
          <a:bodyPr>
            <a:noAutofit/>
          </a:bodyPr>
          <a:lstStyle/>
          <a:p>
            <a:pPr marL="274320" indent="-274320" algn="ctr" fontAlgn="auto">
              <a:spcAft>
                <a:spcPts val="0"/>
              </a:spcAft>
              <a:buFont typeface="Wingdings 2"/>
              <a:buNone/>
              <a:defRPr/>
            </a:pPr>
            <a:r>
              <a:rPr lang="el-GR" b="1" dirty="0" smtClean="0"/>
              <a:t>Επικεφαλίδα Τρίτου Επιπέδου: Πλευρικές Επικεφαλίδες (</a:t>
            </a:r>
            <a:r>
              <a:rPr lang="el-GR" b="1" dirty="0" err="1" smtClean="0"/>
              <a:t>Side</a:t>
            </a:r>
            <a:r>
              <a:rPr lang="el-GR" b="1" dirty="0" smtClean="0"/>
              <a:t> </a:t>
            </a:r>
            <a:r>
              <a:rPr lang="el-GR" b="1" dirty="0" err="1" smtClean="0"/>
              <a:t>Headings</a:t>
            </a:r>
            <a:r>
              <a:rPr lang="el-GR" b="1" dirty="0" smtClean="0"/>
              <a:t>)</a:t>
            </a:r>
          </a:p>
          <a:p>
            <a:pPr marL="274320" indent="-274320" algn="just" fontAlgn="auto">
              <a:spcAft>
                <a:spcPts val="0"/>
              </a:spcAft>
              <a:buFont typeface="Wingdings 2"/>
              <a:buChar char=""/>
              <a:defRPr/>
            </a:pPr>
            <a:r>
              <a:rPr lang="el-GR" dirty="0" smtClean="0"/>
              <a:t>Τυπωμένη στο αριστερό περιθώριο, </a:t>
            </a:r>
          </a:p>
          <a:p>
            <a:pPr marL="274320" indent="-274320" algn="just" fontAlgn="auto">
              <a:spcAft>
                <a:spcPts val="0"/>
              </a:spcAft>
              <a:buFont typeface="Wingdings 2"/>
              <a:buChar char=""/>
              <a:defRPr/>
            </a:pPr>
            <a:r>
              <a:rPr lang="el-GR" dirty="0" smtClean="0"/>
              <a:t>οι κύριες λέξεις της ξεκινούν με κεφαλαία γράμματα </a:t>
            </a:r>
          </a:p>
          <a:p>
            <a:pPr marL="274320" indent="-274320" algn="just" fontAlgn="auto">
              <a:spcAft>
                <a:spcPts val="0"/>
              </a:spcAft>
              <a:buFont typeface="Wingdings 2"/>
              <a:buChar char=""/>
              <a:defRPr/>
            </a:pPr>
            <a:r>
              <a:rPr lang="el-GR" dirty="0" smtClean="0"/>
              <a:t>Είναι τυπωμένη με πλάγια γράμματα. </a:t>
            </a:r>
          </a:p>
          <a:p>
            <a:pPr marL="274320" indent="-274320" algn="just" fontAlgn="auto">
              <a:spcAft>
                <a:spcPts val="0"/>
              </a:spcAft>
              <a:buFont typeface="Wingdings 2"/>
              <a:buChar char=""/>
              <a:defRPr/>
            </a:pPr>
            <a:r>
              <a:rPr lang="el-GR" dirty="0" smtClean="0"/>
              <a:t>Το κείμενο ακολουθεί στην επόμενη αράδα διπλού διαστήματος και ξεκινά με παράγραφο. </a:t>
            </a:r>
          </a:p>
          <a:p>
            <a:pPr marL="274320" indent="-274320" algn="just" fontAlgn="auto">
              <a:spcAft>
                <a:spcPts val="0"/>
              </a:spcAft>
              <a:buFont typeface="Wingdings 2"/>
              <a:buChar char=""/>
              <a:defRPr/>
            </a:pPr>
            <a:r>
              <a:rPr lang="el-GR" dirty="0" smtClean="0"/>
              <a:t>Χρησιμοποιούνται για να διαχωριστούν η Εισαγωγή, τα Αποτελέσματα/Ευρήματα και η Συζήτηση σε </a:t>
            </a:r>
            <a:r>
              <a:rPr lang="el-GR" dirty="0" err="1" smtClean="0"/>
              <a:t>υπο</a:t>
            </a:r>
            <a:r>
              <a:rPr lang="el-GR" dirty="0" smtClean="0"/>
              <a:t>-ενότητες, καθώς και η Μέθοδος στα επιμέρους τμήματά της (Συμμετέχοντες, Υλικό, Διαδικασία)</a:t>
            </a:r>
          </a:p>
          <a:p>
            <a:pPr marL="274320" indent="-274320" algn="just" fontAlgn="auto">
              <a:spcAft>
                <a:spcPts val="0"/>
              </a:spcAft>
              <a:buFont typeface="Wingdings 2"/>
              <a:buChar char=""/>
              <a:defRPr/>
            </a:pPr>
            <a:endParaRPr lang="el-GR" sz="1800" i="1" u="sng" dirty="0" smtClean="0"/>
          </a:p>
          <a:p>
            <a:pPr marL="274320" indent="-274320" algn="just" fontAlgn="auto">
              <a:spcAft>
                <a:spcPts val="0"/>
              </a:spcAft>
              <a:buFont typeface="Wingdings 2"/>
              <a:buNone/>
              <a:defRPr/>
            </a:pPr>
            <a:r>
              <a:rPr lang="el-GR" sz="1800" i="1" dirty="0" smtClean="0"/>
              <a:t>	</a:t>
            </a:r>
            <a:endParaRPr lang="el-GR" sz="18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Επικεφαλίδες</a:t>
            </a:r>
            <a:endParaRPr lang="el-GR" dirty="0"/>
          </a:p>
        </p:txBody>
      </p:sp>
      <p:sp>
        <p:nvSpPr>
          <p:cNvPr id="3" name="2 - Θέση περιεχομένου"/>
          <p:cNvSpPr>
            <a:spLocks noGrp="1"/>
          </p:cNvSpPr>
          <p:nvPr>
            <p:ph idx="1"/>
          </p:nvPr>
        </p:nvSpPr>
        <p:spPr>
          <a:xfrm>
            <a:off x="323528" y="1556792"/>
            <a:ext cx="8352928" cy="4896544"/>
          </a:xfrm>
        </p:spPr>
        <p:txBody>
          <a:bodyPr>
            <a:normAutofit/>
          </a:bodyPr>
          <a:lstStyle/>
          <a:p>
            <a:pPr marL="274320" indent="-274320" algn="ctr" fontAlgn="auto">
              <a:spcAft>
                <a:spcPts val="0"/>
              </a:spcAft>
              <a:buFont typeface="Wingdings 2"/>
              <a:buNone/>
              <a:defRPr/>
            </a:pPr>
            <a:r>
              <a:rPr lang="el-GR" b="1" dirty="0" smtClean="0"/>
              <a:t>Επικεφαλίδα Τέταρτου επιπέδου: Επικεφαλίδες παραγράφου</a:t>
            </a:r>
          </a:p>
          <a:p>
            <a:pPr marL="274320" indent="-274320" algn="just" fontAlgn="auto">
              <a:spcAft>
                <a:spcPts val="0"/>
              </a:spcAft>
              <a:buFont typeface="Wingdings 2"/>
              <a:buChar char=""/>
              <a:defRPr/>
            </a:pPr>
            <a:r>
              <a:rPr lang="el-GR" dirty="0" smtClean="0"/>
              <a:t>Έχουν κεφαλαίο μόνο το αρχικό γράμμα της πρώτης λέξης </a:t>
            </a:r>
          </a:p>
          <a:p>
            <a:pPr marL="274320" indent="-274320" algn="just">
              <a:buFont typeface="Wingdings 2"/>
              <a:buChar char=""/>
              <a:defRPr/>
            </a:pPr>
            <a:r>
              <a:rPr lang="el-GR" dirty="0" smtClean="0"/>
              <a:t>Τυπώνεται αρχίζοντας με κενό διάστημα παραγράφου. </a:t>
            </a:r>
          </a:p>
          <a:p>
            <a:pPr marL="274320" indent="-274320" algn="just" fontAlgn="auto">
              <a:spcAft>
                <a:spcPts val="0"/>
              </a:spcAft>
              <a:buFont typeface="Wingdings 2"/>
              <a:buChar char=""/>
              <a:defRPr/>
            </a:pPr>
            <a:r>
              <a:rPr lang="el-GR" dirty="0" smtClean="0"/>
              <a:t>Πάντα τυπωμένη με πλάγια γράμματα</a:t>
            </a:r>
          </a:p>
          <a:p>
            <a:pPr marL="274320" indent="-274320" algn="just" fontAlgn="auto">
              <a:spcAft>
                <a:spcPts val="0"/>
              </a:spcAft>
              <a:buFont typeface="Wingdings 2"/>
              <a:buChar char=""/>
              <a:defRPr/>
            </a:pPr>
            <a:r>
              <a:rPr lang="el-GR" dirty="0" smtClean="0"/>
              <a:t>Καταλήγει σε τελεία και το κείμενο ακολουθεί στην ίδια αράδα με την επικεφαλίδα χωρίς να αφήνεται κενό διάστημα.</a:t>
            </a:r>
          </a:p>
          <a:p>
            <a:pPr marL="274320" indent="-274320" algn="just" fontAlgn="auto">
              <a:spcAft>
                <a:spcPts val="0"/>
              </a:spcAft>
              <a:buFont typeface="Wingdings 2"/>
              <a:buChar char=""/>
              <a:defRPr/>
            </a:pPr>
            <a:r>
              <a:rPr lang="el-GR" dirty="0" smtClean="0"/>
              <a:t>Χρησιμοποιούνται για να διαχωριστούν τα επιμέρους τμήματα της μεθόδου σε περαιτέρω </a:t>
            </a:r>
            <a:r>
              <a:rPr lang="el-GR" dirty="0" err="1" smtClean="0"/>
              <a:t>υπο</a:t>
            </a:r>
            <a:r>
              <a:rPr lang="el-GR" dirty="0" smtClean="0"/>
              <a:t>-ενότητες, όπως διαφορετικά είδη μετρήσεων στο Υλικό</a:t>
            </a:r>
          </a:p>
          <a:p>
            <a:endParaRPr lang="el-G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Επικεφαλίδες</a:t>
            </a:r>
            <a:endParaRPr lang="el-GR" dirty="0"/>
          </a:p>
        </p:txBody>
      </p:sp>
      <p:sp>
        <p:nvSpPr>
          <p:cNvPr id="3" name="2 - Θέση περιεχομένου"/>
          <p:cNvSpPr>
            <a:spLocks noGrp="1"/>
          </p:cNvSpPr>
          <p:nvPr>
            <p:ph idx="1"/>
          </p:nvPr>
        </p:nvSpPr>
        <p:spPr/>
        <p:txBody>
          <a:bodyPr/>
          <a:lstStyle/>
          <a:p>
            <a:pPr algn="ctr">
              <a:buFont typeface="Wingdings 2" pitchFamily="18" charset="2"/>
              <a:buNone/>
            </a:pPr>
            <a:r>
              <a:rPr lang="el-GR" b="1" dirty="0" smtClean="0"/>
              <a:t>Επικεφαλίδα Πέμπτου επιπέδου</a:t>
            </a:r>
          </a:p>
          <a:p>
            <a:pPr algn="just"/>
            <a:r>
              <a:rPr lang="el-GR" dirty="0" smtClean="0"/>
              <a:t>Κεντραρισμένη</a:t>
            </a:r>
          </a:p>
          <a:p>
            <a:pPr algn="just"/>
            <a:r>
              <a:rPr lang="el-GR" dirty="0" smtClean="0"/>
              <a:t>Όλα τα γράμματα είναι κεφαλαία </a:t>
            </a:r>
          </a:p>
          <a:p>
            <a:pPr algn="just"/>
            <a:r>
              <a:rPr lang="el-GR" dirty="0" smtClean="0"/>
              <a:t>Χρησιμοποιούνται σε πολύ μεγάλες εργασίες (π.χ., διδακτορικές διατριβές), όπου ο συγγραφέας θεωρεί απαραίτητη τη χρήση όλων των επιπέδων επικεφαλίδων που αναφέρθηκαν</a:t>
            </a:r>
          </a:p>
          <a:p>
            <a:pPr algn="just"/>
            <a:endParaRPr lang="el-GR" dirty="0" smtClean="0"/>
          </a:p>
          <a:p>
            <a:pPr algn="just"/>
            <a:r>
              <a:rPr lang="el-GR" dirty="0" smtClean="0"/>
              <a:t>Ακολουθούν παραδείγματα χρήσης τους…</a:t>
            </a:r>
            <a:endParaRPr lang="el-G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a:stretch>
            <a:fillRect/>
          </a:stretch>
        </p:blipFill>
        <p:spPr>
          <a:xfrm>
            <a:off x="755576" y="-1"/>
            <a:ext cx="7780112" cy="6858001"/>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print"/>
          <a:srcRect/>
          <a:stretch>
            <a:fillRect/>
          </a:stretch>
        </p:blipFill>
        <p:spPr bwMode="auto">
          <a:xfrm>
            <a:off x="539552" y="0"/>
            <a:ext cx="7992690" cy="6858000"/>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i="1" dirty="0" smtClean="0"/>
              <a:t>Βιβλιογραφικές Παραπομπές </a:t>
            </a:r>
            <a:br>
              <a:rPr lang="el-GR" i="1" dirty="0" smtClean="0"/>
            </a:br>
            <a:r>
              <a:rPr lang="el-GR" dirty="0" smtClean="0"/>
              <a:t> </a:t>
            </a:r>
            <a:r>
              <a:rPr lang="el-GR" sz="2000" dirty="0" smtClean="0"/>
              <a:t>με βάση το εγχειρίδιο της </a:t>
            </a:r>
            <a:r>
              <a:rPr lang="en-US" sz="2000" dirty="0" smtClean="0"/>
              <a:t>American Psychological Association</a:t>
            </a:r>
            <a:r>
              <a:rPr lang="el-GR" sz="2000" dirty="0" smtClean="0"/>
              <a:t> (</a:t>
            </a:r>
            <a:r>
              <a:rPr lang="en-US" sz="2000" dirty="0" smtClean="0"/>
              <a:t>APA</a:t>
            </a:r>
            <a:r>
              <a:rPr lang="el-GR" sz="2000" dirty="0" smtClean="0"/>
              <a:t>)</a:t>
            </a:r>
            <a:endParaRPr lang="el-GR" sz="2000" dirty="0"/>
          </a:p>
        </p:txBody>
      </p:sp>
      <p:sp>
        <p:nvSpPr>
          <p:cNvPr id="3" name="2 - Θέση περιεχομένου"/>
          <p:cNvSpPr>
            <a:spLocks noGrp="1"/>
          </p:cNvSpPr>
          <p:nvPr>
            <p:ph idx="1"/>
          </p:nvPr>
        </p:nvSpPr>
        <p:spPr>
          <a:xfrm>
            <a:off x="539552" y="1600200"/>
            <a:ext cx="8280919" cy="4709120"/>
          </a:xfrm>
        </p:spPr>
        <p:txBody>
          <a:bodyPr>
            <a:normAutofit/>
          </a:bodyPr>
          <a:lstStyle/>
          <a:p>
            <a:pPr algn="just">
              <a:lnSpc>
                <a:spcPct val="80000"/>
              </a:lnSpc>
            </a:pPr>
            <a:r>
              <a:rPr lang="el-GR" dirty="0" smtClean="0"/>
              <a:t>Είτε παραφράζουμε, είτε παραθέτουμε αυτολεξεί την άποψη ή απόσπασμα της εργασίας κάποιου συγγραφέα, αναφέρουμε </a:t>
            </a:r>
            <a:r>
              <a:rPr lang="el-GR" b="1" dirty="0" smtClean="0"/>
              <a:t>πάντα</a:t>
            </a:r>
            <a:r>
              <a:rPr lang="el-GR" dirty="0" smtClean="0"/>
              <a:t> την πηγή μας</a:t>
            </a:r>
          </a:p>
          <a:p>
            <a:pPr algn="just">
              <a:lnSpc>
                <a:spcPct val="80000"/>
              </a:lnSpc>
            </a:pPr>
            <a:r>
              <a:rPr lang="el-GR" dirty="0" smtClean="0"/>
              <a:t> Όταν παραθέτουμε αυτολεξεί ένα τμήμα μιας δημοσίευσης, αναφέρουμε σε παρένθεση τον/τους συγγραφέα/είς, το έτος δημοσίευσης και τη/τις σελίδα/ες (π.χ. </a:t>
            </a:r>
            <a:r>
              <a:rPr lang="el-GR" dirty="0" smtClean="0">
                <a:solidFill>
                  <a:srgbClr val="002060"/>
                </a:solidFill>
              </a:rPr>
              <a:t>Bowlby, 1973, σ. 205</a:t>
            </a:r>
            <a:r>
              <a:rPr lang="el-GR" dirty="0" smtClean="0"/>
              <a:t>)</a:t>
            </a:r>
          </a:p>
          <a:p>
            <a:pPr lvl="1" algn="just">
              <a:lnSpc>
                <a:spcPct val="80000"/>
              </a:lnSpc>
            </a:pPr>
            <a:r>
              <a:rPr lang="el-GR" sz="2000" dirty="0" smtClean="0"/>
              <a:t> Αν από το απόσπασμα της δημοσίευσης που χρησιμοποιούμε εξαιρέσουμε κάποιο μέρος του, χρησιμοποιούμε τρία αποσιωπητικά (…) για υλικό που αφαιρέθηκε μέσα από μία περίοδο, τέσσερα αποσιωπητικά (….) όταν το υλικό που αφαιρέθηκε βρίσκεται μεταξύ δύο περιόδων</a:t>
            </a:r>
          </a:p>
          <a:p>
            <a:pPr lvl="1" algn="just">
              <a:lnSpc>
                <a:spcPct val="80000"/>
              </a:lnSpc>
            </a:pPr>
            <a:r>
              <a:rPr lang="el-GR" sz="2000" dirty="0" smtClean="0"/>
              <a:t>Αν μέσα σε αυτό το υλικό θέλουμε να εισαγάγουμε κάποια διευκρίνιση, το κάνουμε με αγκύλες και όχι με παρενθέσεις </a:t>
            </a:r>
          </a:p>
          <a:p>
            <a:r>
              <a:rPr lang="el-GR" dirty="0" smtClean="0"/>
              <a:t>Για παραπομπή σε δικτυακό τόπο, αναφέρεται η διεύθυνση της ιστοσελίδας π.χ. </a:t>
            </a:r>
            <a:r>
              <a:rPr lang="el-GR" dirty="0" smtClean="0">
                <a:solidFill>
                  <a:srgbClr val="002060"/>
                </a:solidFill>
              </a:rPr>
              <a:t>(</a:t>
            </a:r>
            <a:r>
              <a:rPr lang="en-US" dirty="0" smtClean="0">
                <a:solidFill>
                  <a:srgbClr val="002060"/>
                </a:solidFill>
              </a:rPr>
              <a:t>http://www.uom.gr/)</a:t>
            </a:r>
            <a:endParaRPr lang="el-GR" dirty="0">
              <a:solidFill>
                <a:srgbClr val="002060"/>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Κριτήρια Ποιότητας Εργασίας</a:t>
            </a:r>
            <a:endParaRPr lang="el-GR" dirty="0"/>
          </a:p>
        </p:txBody>
      </p:sp>
      <p:sp>
        <p:nvSpPr>
          <p:cNvPr id="3" name="2 - Θέση περιεχομένου"/>
          <p:cNvSpPr>
            <a:spLocks noGrp="1"/>
          </p:cNvSpPr>
          <p:nvPr>
            <p:ph idx="1"/>
          </p:nvPr>
        </p:nvSpPr>
        <p:spPr>
          <a:xfrm>
            <a:off x="395536" y="1556792"/>
            <a:ext cx="8064896" cy="4536504"/>
          </a:xfrm>
        </p:spPr>
        <p:txBody>
          <a:bodyPr/>
          <a:lstStyle/>
          <a:p>
            <a:pPr algn="just"/>
            <a:r>
              <a:rPr lang="el-GR" sz="2400" dirty="0" smtClean="0"/>
              <a:t>Κριτική ανασκόπηση βιβλιογραφίας και σύνδεση με τους στόχους της έρευνας</a:t>
            </a:r>
          </a:p>
          <a:p>
            <a:pPr algn="just"/>
            <a:r>
              <a:rPr lang="el-GR" sz="2400" dirty="0" smtClean="0"/>
              <a:t>Τεκμηρίωση αναγκαιότητας και σημασίας της έρευνας</a:t>
            </a:r>
          </a:p>
          <a:p>
            <a:pPr algn="just"/>
            <a:r>
              <a:rPr lang="el-GR" sz="2400" dirty="0" smtClean="0"/>
              <a:t>Συνοχή θεωρητικού μέρους με ευρήματα, συμπεράσματα και προτάσεις</a:t>
            </a:r>
          </a:p>
          <a:p>
            <a:pPr algn="just"/>
            <a:r>
              <a:rPr lang="el-GR" sz="2400" dirty="0" smtClean="0"/>
              <a:t>Ακαδημαϊκή γραφή</a:t>
            </a:r>
          </a:p>
          <a:p>
            <a:endParaRPr lang="el-GR" dirty="0"/>
          </a:p>
        </p:txBody>
      </p:sp>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i="1" dirty="0" smtClean="0"/>
              <a:t>Βιβλιογραφικές παραπομπές </a:t>
            </a:r>
            <a:br>
              <a:rPr lang="el-GR" i="1" dirty="0" smtClean="0"/>
            </a:br>
            <a:r>
              <a:rPr lang="el-GR" dirty="0" smtClean="0"/>
              <a:t> </a:t>
            </a:r>
            <a:r>
              <a:rPr lang="el-GR" sz="2000" dirty="0" smtClean="0"/>
              <a:t>με βάση το εγχειρίδιο της </a:t>
            </a:r>
            <a:r>
              <a:rPr lang="en-US" sz="2000" dirty="0" smtClean="0"/>
              <a:t>American Psychological Association</a:t>
            </a:r>
            <a:r>
              <a:rPr lang="el-GR" sz="2000" dirty="0" smtClean="0"/>
              <a:t> (</a:t>
            </a:r>
            <a:r>
              <a:rPr lang="en-US" sz="2000" dirty="0" smtClean="0"/>
              <a:t>APA</a:t>
            </a:r>
            <a:r>
              <a:rPr lang="el-GR" sz="2000" dirty="0" smtClean="0"/>
              <a:t>)</a:t>
            </a:r>
            <a:endParaRPr lang="el-GR" sz="2000" dirty="0"/>
          </a:p>
        </p:txBody>
      </p:sp>
      <p:sp>
        <p:nvSpPr>
          <p:cNvPr id="3" name="2 - Θέση περιεχομένου"/>
          <p:cNvSpPr>
            <a:spLocks noGrp="1"/>
          </p:cNvSpPr>
          <p:nvPr>
            <p:ph idx="1"/>
          </p:nvPr>
        </p:nvSpPr>
        <p:spPr>
          <a:xfrm>
            <a:off x="828674" y="1600200"/>
            <a:ext cx="7847781" cy="4997152"/>
          </a:xfrm>
        </p:spPr>
        <p:txBody>
          <a:bodyPr>
            <a:normAutofit/>
          </a:bodyPr>
          <a:lstStyle/>
          <a:p>
            <a:pPr lvl="0" algn="just">
              <a:lnSpc>
                <a:spcPct val="80000"/>
              </a:lnSpc>
            </a:pPr>
            <a:r>
              <a:rPr lang="el-GR" dirty="0" smtClean="0"/>
              <a:t>Η τοποθέτηση παραπομπών σε παρένθεση γίνεται με αλφαβητική σειρά </a:t>
            </a:r>
          </a:p>
          <a:p>
            <a:pPr algn="just">
              <a:lnSpc>
                <a:spcPct val="80000"/>
              </a:lnSpc>
            </a:pPr>
            <a:r>
              <a:rPr lang="el-GR" dirty="0" smtClean="0"/>
              <a:t>Όταν η παραπομπή γίνεται στην εργασία δύο ή περισσότερων συγγραφέων, ακολουθούμε τους ακόλουθους κανόνες:</a:t>
            </a:r>
          </a:p>
          <a:p>
            <a:pPr lvl="1" algn="just">
              <a:lnSpc>
                <a:spcPct val="80000"/>
              </a:lnSpc>
            </a:pPr>
            <a:r>
              <a:rPr lang="el-GR" sz="2000" i="1" dirty="0" smtClean="0"/>
              <a:t>Δύο συγγραφείς</a:t>
            </a:r>
            <a:r>
              <a:rPr lang="el-GR" sz="2000" dirty="0" smtClean="0"/>
              <a:t>. Πάντοτε αναφέρονται τα ονόματα και των δύο συγγραφέων. Π.χ. </a:t>
            </a:r>
            <a:r>
              <a:rPr lang="el-GR" sz="2000" dirty="0" smtClean="0">
                <a:solidFill>
                  <a:srgbClr val="002060"/>
                </a:solidFill>
              </a:rPr>
              <a:t>Οι Ιωάννου και Παπαδόπουλος (1994) βρήκαν … ή … (Ιωάννου &amp; Παπαδόπουλος, 1994) ή Το 1994, οι Ιωάννου και Παπαδόπουλος βρήκαν …</a:t>
            </a:r>
          </a:p>
          <a:p>
            <a:pPr lvl="1" algn="just">
              <a:lnSpc>
                <a:spcPct val="80000"/>
              </a:lnSpc>
            </a:pPr>
            <a:r>
              <a:rPr lang="el-GR" sz="2000" i="1" dirty="0" smtClean="0"/>
              <a:t>Τρεις ως πέντε συγγραφείς</a:t>
            </a:r>
            <a:r>
              <a:rPr lang="el-GR" sz="2000" dirty="0" smtClean="0"/>
              <a:t>. Αναφέρονται όλοι οι συγγραφείς την πρώτη φορά που γίνεται η παραπομπή στην εργασία τους. Στις επόμενες αναφορές στην ίδια εργασία, ωστόσο, χρησιμοποιείται μόνο το όνομα του πρώτου συγγραφέα ακολουθούμενο από το </a:t>
            </a:r>
            <a:r>
              <a:rPr lang="el-GR" sz="2000" dirty="0" smtClean="0">
                <a:solidFill>
                  <a:srgbClr val="002060"/>
                </a:solidFill>
              </a:rPr>
              <a:t>“et </a:t>
            </a:r>
            <a:r>
              <a:rPr lang="el-GR" sz="2000" dirty="0" err="1" smtClean="0">
                <a:solidFill>
                  <a:srgbClr val="002060"/>
                </a:solidFill>
              </a:rPr>
              <a:t>al</a:t>
            </a:r>
            <a:r>
              <a:rPr lang="el-GR" sz="2000" dirty="0" smtClean="0">
                <a:solidFill>
                  <a:srgbClr val="002060"/>
                </a:solidFill>
              </a:rPr>
              <a:t>.” </a:t>
            </a:r>
            <a:r>
              <a:rPr lang="el-GR" sz="2000" dirty="0" smtClean="0"/>
              <a:t>ή το “</a:t>
            </a:r>
            <a:r>
              <a:rPr lang="el-GR" sz="2000" dirty="0" smtClean="0">
                <a:solidFill>
                  <a:srgbClr val="002060"/>
                </a:solidFill>
              </a:rPr>
              <a:t>και συν</a:t>
            </a:r>
            <a:r>
              <a:rPr lang="el-GR" sz="2000" dirty="0" smtClean="0"/>
              <a:t>.” αν πρόκειται για ελληνική δημοσίευση</a:t>
            </a:r>
          </a:p>
          <a:p>
            <a:pPr algn="just"/>
            <a:r>
              <a:rPr lang="el-GR" dirty="0" smtClean="0"/>
              <a:t>Ο διαχωρισμός των παραπομπών που βρίσκονται στην ίδια παρένθεση γίνεται με τη χρήση της </a:t>
            </a:r>
            <a:r>
              <a:rPr lang="el-GR" b="1" dirty="0" smtClean="0"/>
              <a:t>ελληνικής άνω τελείας </a:t>
            </a:r>
            <a:r>
              <a:rPr lang="el-GR" b="1" baseline="30000" dirty="0" smtClean="0"/>
              <a:t>.</a:t>
            </a:r>
            <a:r>
              <a:rPr lang="el-GR" b="1" dirty="0" smtClean="0"/>
              <a:t> </a:t>
            </a:r>
            <a:r>
              <a:rPr lang="el-GR" dirty="0" smtClean="0"/>
              <a:t> και </a:t>
            </a:r>
            <a:r>
              <a:rPr lang="el-GR" b="1" dirty="0" smtClean="0"/>
              <a:t>όχι της αγγλικής </a:t>
            </a:r>
            <a:r>
              <a:rPr lang="en-US" b="1" dirty="0" smtClean="0"/>
              <a:t>;</a:t>
            </a:r>
            <a:r>
              <a:rPr lang="el-GR" b="1" dirty="0" smtClean="0"/>
              <a:t>  </a:t>
            </a:r>
            <a:r>
              <a:rPr lang="el-GR" dirty="0" smtClean="0"/>
              <a:t>π.χ.  </a:t>
            </a:r>
            <a:r>
              <a:rPr lang="en-US" dirty="0" err="1" smtClean="0">
                <a:solidFill>
                  <a:srgbClr val="002060"/>
                </a:solidFill>
              </a:rPr>
              <a:t>Bartoldi</a:t>
            </a:r>
            <a:r>
              <a:rPr lang="el-GR" dirty="0" smtClean="0">
                <a:solidFill>
                  <a:srgbClr val="002060"/>
                </a:solidFill>
              </a:rPr>
              <a:t>, 2014</a:t>
            </a:r>
            <a:r>
              <a:rPr lang="el-GR" baseline="30000" dirty="0" smtClean="0">
                <a:solidFill>
                  <a:srgbClr val="002060"/>
                </a:solidFill>
              </a:rPr>
              <a:t>.</a:t>
            </a:r>
            <a:r>
              <a:rPr lang="el-GR" dirty="0" smtClean="0">
                <a:solidFill>
                  <a:srgbClr val="002060"/>
                </a:solidFill>
              </a:rPr>
              <a:t> </a:t>
            </a:r>
            <a:r>
              <a:rPr lang="en-US" dirty="0" err="1" smtClean="0">
                <a:solidFill>
                  <a:srgbClr val="002060"/>
                </a:solidFill>
              </a:rPr>
              <a:t>Mayers</a:t>
            </a:r>
            <a:r>
              <a:rPr lang="el-GR" dirty="0" smtClean="0">
                <a:solidFill>
                  <a:srgbClr val="002060"/>
                </a:solidFill>
              </a:rPr>
              <a:t>, 2011</a:t>
            </a:r>
            <a:r>
              <a:rPr lang="el-GR" baseline="30000" dirty="0" smtClean="0">
                <a:solidFill>
                  <a:srgbClr val="002060"/>
                </a:solidFill>
              </a:rPr>
              <a:t>.</a:t>
            </a:r>
            <a:r>
              <a:rPr lang="el-GR" dirty="0" smtClean="0">
                <a:solidFill>
                  <a:srgbClr val="002060"/>
                </a:solidFill>
              </a:rPr>
              <a:t> </a:t>
            </a:r>
            <a:r>
              <a:rPr lang="en-US" dirty="0" err="1" smtClean="0">
                <a:solidFill>
                  <a:srgbClr val="002060"/>
                </a:solidFill>
              </a:rPr>
              <a:t>Wims</a:t>
            </a:r>
            <a:r>
              <a:rPr lang="el-GR" dirty="0" smtClean="0">
                <a:solidFill>
                  <a:srgbClr val="002060"/>
                </a:solidFill>
              </a:rPr>
              <a:t>, 2012</a:t>
            </a:r>
            <a:r>
              <a:rPr lang="el-GR" dirty="0" smtClean="0"/>
              <a:t>)</a:t>
            </a:r>
          </a:p>
          <a:p>
            <a:endParaRPr lang="el-G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i="1" dirty="0" smtClean="0"/>
              <a:t>Βιβλιογραφία</a:t>
            </a:r>
            <a:br>
              <a:rPr lang="el-GR" i="1" dirty="0" smtClean="0"/>
            </a:br>
            <a:r>
              <a:rPr lang="el-GR" dirty="0" smtClean="0"/>
              <a:t> </a:t>
            </a:r>
            <a:r>
              <a:rPr lang="el-GR" sz="2000" dirty="0" smtClean="0"/>
              <a:t>με βάση το εγχειρίδιο της </a:t>
            </a:r>
            <a:r>
              <a:rPr lang="en-US" sz="2000" dirty="0" smtClean="0"/>
              <a:t>American Psychological Association</a:t>
            </a:r>
            <a:r>
              <a:rPr lang="el-GR" sz="2000" dirty="0" smtClean="0"/>
              <a:t> (</a:t>
            </a:r>
            <a:r>
              <a:rPr lang="en-US" sz="2000" dirty="0" smtClean="0"/>
              <a:t>APA</a:t>
            </a:r>
            <a:r>
              <a:rPr lang="el-GR" sz="2000" dirty="0" smtClean="0"/>
              <a:t>)</a:t>
            </a:r>
            <a:endParaRPr lang="el-GR" sz="2000" dirty="0"/>
          </a:p>
        </p:txBody>
      </p:sp>
      <p:sp>
        <p:nvSpPr>
          <p:cNvPr id="3" name="2 - Θέση περιεχομένου"/>
          <p:cNvSpPr>
            <a:spLocks noGrp="1"/>
          </p:cNvSpPr>
          <p:nvPr>
            <p:ph idx="1"/>
          </p:nvPr>
        </p:nvSpPr>
        <p:spPr>
          <a:xfrm>
            <a:off x="828674" y="1600200"/>
            <a:ext cx="7775773" cy="4853136"/>
          </a:xfrm>
        </p:spPr>
        <p:txBody>
          <a:bodyPr>
            <a:normAutofit fontScale="92500" lnSpcReduction="10000"/>
          </a:bodyPr>
          <a:lstStyle/>
          <a:p>
            <a:pPr algn="just"/>
            <a:r>
              <a:rPr lang="el-GR" dirty="0" smtClean="0"/>
              <a:t>Διάστιχο διπλό</a:t>
            </a:r>
          </a:p>
          <a:p>
            <a:pPr algn="just"/>
            <a:r>
              <a:rPr lang="el-GR" dirty="0" smtClean="0"/>
              <a:t>Εσοχή σε όλες τις αράδες κάθε δημοσίευσης, εκτός από την πρώτη σειρά ( </a:t>
            </a:r>
            <a:r>
              <a:rPr lang="el-GR" b="1" dirty="0" smtClean="0"/>
              <a:t>ΌΧΙ</a:t>
            </a:r>
            <a:r>
              <a:rPr lang="el-GR" dirty="0" smtClean="0"/>
              <a:t> κουκίδες)</a:t>
            </a:r>
            <a:endParaRPr lang="en-US" dirty="0" smtClean="0"/>
          </a:p>
          <a:p>
            <a:pPr algn="just"/>
            <a:r>
              <a:rPr lang="el-GR" dirty="0" smtClean="0"/>
              <a:t>Τηρείται αλφαβητική σειρά με βάση το επίθετο του πρώτου συγγραφέα</a:t>
            </a:r>
          </a:p>
          <a:p>
            <a:pPr algn="just"/>
            <a:r>
              <a:rPr lang="el-GR" dirty="0" smtClean="0"/>
              <a:t>Η βιβλιογραφία χωρίζεται σε ελληνόγλωσση, ξενόγλωσση και πηγές διαδικτύου</a:t>
            </a:r>
          </a:p>
          <a:p>
            <a:pPr algn="just"/>
            <a:r>
              <a:rPr lang="el-GR" dirty="0" smtClean="0"/>
              <a:t>Πρώτα  οι μονογραφίες κάθε συγγραφέα, μετά η από κοινού συγγραφή και τελευταία τα συλλογικά έργα</a:t>
            </a:r>
          </a:p>
          <a:p>
            <a:pPr algn="just"/>
            <a:r>
              <a:rPr lang="el-GR" dirty="0" smtClean="0"/>
              <a:t>Σε περίπτωση που δύο ή περισσότερες δημοσιεύσεις αναφέρουν την ίδια χρονολογία έκδοσης, τις παρουσιάζουμε με συνδυασμό αριθμών και γραμμάτων (π.χ. </a:t>
            </a:r>
            <a:r>
              <a:rPr lang="el-GR" dirty="0" smtClean="0">
                <a:solidFill>
                  <a:srgbClr val="002060"/>
                </a:solidFill>
              </a:rPr>
              <a:t>2004α, 20004β, 2004γ</a:t>
            </a:r>
            <a:r>
              <a:rPr lang="el-GR" dirty="0" smtClean="0"/>
              <a:t>, κλπ). </a:t>
            </a:r>
          </a:p>
          <a:p>
            <a:pPr algn="just"/>
            <a:r>
              <a:rPr lang="el-GR" dirty="0" smtClean="0"/>
              <a:t>Το πρόγραμμα Διαχείρισης Βιβλιογραφικών Αναφορών </a:t>
            </a:r>
            <a:r>
              <a:rPr lang="en-US" b="1" dirty="0" smtClean="0"/>
              <a:t>Mendeley </a:t>
            </a:r>
            <a:r>
              <a:rPr lang="el-GR" dirty="0" smtClean="0"/>
              <a:t>παρέχει τη δυνατότητα άμεσης εισαγωγής της βιβλιογραφίας στο Word (και όχι μόνο)</a:t>
            </a:r>
            <a:endParaRPr lang="el-GR" b="1" dirty="0" smtClean="0"/>
          </a:p>
          <a:p>
            <a:endParaRPr lang="el-G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Βιβλία</a:t>
            </a:r>
            <a:endParaRPr lang="el-GR" dirty="0"/>
          </a:p>
        </p:txBody>
      </p:sp>
      <p:sp>
        <p:nvSpPr>
          <p:cNvPr id="3" name="2 - Θέση περιεχομένου"/>
          <p:cNvSpPr>
            <a:spLocks noGrp="1"/>
          </p:cNvSpPr>
          <p:nvPr>
            <p:ph idx="1"/>
          </p:nvPr>
        </p:nvSpPr>
        <p:spPr>
          <a:xfrm>
            <a:off x="323528" y="1484784"/>
            <a:ext cx="8568952" cy="5112568"/>
          </a:xfrm>
        </p:spPr>
        <p:txBody>
          <a:bodyPr>
            <a:normAutofit fontScale="92500" lnSpcReduction="10000"/>
          </a:bodyPr>
          <a:lstStyle/>
          <a:p>
            <a:pPr algn="just"/>
            <a:r>
              <a:rPr lang="el-GR" sz="2100" dirty="0" smtClean="0"/>
              <a:t>Επίθετο συγγραφέα και αρχικά του ονόματός του. Έτος δημοσίευσης σε παρένθεση και ακολουθεί τελεία. Τίτλος του βιβλίου με πλάγια γράμματα και ακολουθεί τελεία. Τόπος έκδοσης ακολουθούμενος από άνω και κάτω τελεία. Εκδοτικός οίκος</a:t>
            </a:r>
          </a:p>
          <a:p>
            <a:pPr lvl="1" algn="just"/>
            <a:r>
              <a:rPr lang="el-GR" sz="2100" dirty="0" smtClean="0"/>
              <a:t>Στον τίτλο του βιβλίου εμφανίζονται με κεφαλαία γράμματα μόνο το πρώτο γράμμα της πρώτης λέξης, το πρώτο γράμμα της πρώτης λέξης που ακολουθεί άνω και κάτω τελεία και τα αρχικά των ονομάτων που πιθανόν περιέχονται στον τίτλο</a:t>
            </a:r>
          </a:p>
          <a:p>
            <a:pPr lvl="1" algn="just"/>
            <a:r>
              <a:rPr lang="el-GR" sz="2100" dirty="0" smtClean="0"/>
              <a:t>Μετά από τον τίτλο και μέσα σε παρένθεση εμφανίζεται ο αριθμός έκδοσης του βιβλίου (3η </a:t>
            </a:r>
            <a:r>
              <a:rPr lang="el-GR" sz="2100" dirty="0" err="1" smtClean="0"/>
              <a:t>έκδ</a:t>
            </a:r>
            <a:r>
              <a:rPr lang="el-GR" sz="2100" dirty="0" smtClean="0"/>
              <a:t>.) ή ο τόμος (αν πρόκειται για πολύτομο έργο) ώστε να διευκολύνεται ο αναγνώστης στην ανεύρεση του βιβλίου που χρησιμοποίησε ο συγγραφέας</a:t>
            </a:r>
          </a:p>
          <a:p>
            <a:pPr lvl="1" algn="just">
              <a:buNone/>
            </a:pPr>
            <a:endParaRPr lang="el-GR" b="1" u="sng" dirty="0" smtClean="0"/>
          </a:p>
          <a:p>
            <a:pPr lvl="1" algn="just">
              <a:buNone/>
            </a:pPr>
            <a:r>
              <a:rPr lang="el-GR" sz="1800" b="1" u="sng" dirty="0" smtClean="0">
                <a:solidFill>
                  <a:srgbClr val="002060"/>
                </a:solidFill>
              </a:rPr>
              <a:t>ΠΑΡΑΔΕΙΓΜΑΤΑ</a:t>
            </a:r>
          </a:p>
          <a:p>
            <a:pPr lvl="1" algn="just">
              <a:buNone/>
            </a:pPr>
            <a:endParaRPr lang="el-GR" sz="1800" b="1" u="sng" dirty="0" smtClean="0">
              <a:solidFill>
                <a:srgbClr val="002060"/>
              </a:solidFill>
            </a:endParaRPr>
          </a:p>
          <a:p>
            <a:pPr lvl="1" algn="just">
              <a:buNone/>
            </a:pPr>
            <a:r>
              <a:rPr lang="en-US" sz="1800" dirty="0" err="1" smtClean="0">
                <a:solidFill>
                  <a:srgbClr val="002060"/>
                </a:solidFill>
              </a:rPr>
              <a:t>Stipek</a:t>
            </a:r>
            <a:r>
              <a:rPr lang="en-US" sz="1800" dirty="0" smtClean="0">
                <a:solidFill>
                  <a:srgbClr val="002060"/>
                </a:solidFill>
              </a:rPr>
              <a:t>, D. J. (1993). Motivation to learn: From theory to practice (2nd ed.). Boston, MA: </a:t>
            </a:r>
            <a:r>
              <a:rPr lang="en-US" sz="1800" dirty="0" err="1" smtClean="0">
                <a:solidFill>
                  <a:srgbClr val="002060"/>
                </a:solidFill>
              </a:rPr>
              <a:t>Allyn</a:t>
            </a:r>
            <a:r>
              <a:rPr lang="en-US" sz="1800" dirty="0" smtClean="0">
                <a:solidFill>
                  <a:srgbClr val="002060"/>
                </a:solidFill>
              </a:rPr>
              <a:t> &amp; Bacon</a:t>
            </a:r>
            <a:endParaRPr lang="el-GR" sz="1800" dirty="0" smtClean="0">
              <a:solidFill>
                <a:srgbClr val="002060"/>
              </a:solidFill>
            </a:endParaRPr>
          </a:p>
          <a:p>
            <a:pPr lvl="1" algn="just">
              <a:buNone/>
            </a:pPr>
            <a:endParaRPr lang="el-GR" sz="1800" dirty="0" smtClean="0">
              <a:solidFill>
                <a:srgbClr val="002060"/>
              </a:solidFill>
            </a:endParaRPr>
          </a:p>
          <a:p>
            <a:pPr lvl="1" algn="just">
              <a:buNone/>
            </a:pPr>
            <a:r>
              <a:rPr lang="el-GR" sz="1800" dirty="0" smtClean="0">
                <a:solidFill>
                  <a:srgbClr val="002060"/>
                </a:solidFill>
              </a:rPr>
              <a:t>Ιωάννου, Ι. Κ. (1997). </a:t>
            </a:r>
            <a:r>
              <a:rPr lang="el-GR" sz="1800" i="1" dirty="0" smtClean="0">
                <a:solidFill>
                  <a:srgbClr val="002060"/>
                </a:solidFill>
              </a:rPr>
              <a:t>Κατάθλιψη (2η </a:t>
            </a:r>
            <a:r>
              <a:rPr lang="el-GR" sz="1800" i="1" dirty="0" err="1" smtClean="0">
                <a:solidFill>
                  <a:srgbClr val="002060"/>
                </a:solidFill>
              </a:rPr>
              <a:t>έκδ</a:t>
            </a:r>
            <a:r>
              <a:rPr lang="el-GR" sz="1800" i="1" dirty="0" smtClean="0">
                <a:solidFill>
                  <a:srgbClr val="002060"/>
                </a:solidFill>
              </a:rPr>
              <a:t>.). Αθήνα: Ψυχολογικές Εκδόσεις.</a:t>
            </a:r>
          </a:p>
          <a:p>
            <a:pPr lvl="1" algn="just">
              <a:buNone/>
            </a:pPr>
            <a:endParaRPr lang="el-GR" dirty="0" smtClean="0"/>
          </a:p>
          <a:p>
            <a:pPr lvl="1" algn="just">
              <a:buNone/>
            </a:pPr>
            <a:endParaRPr lang="el-GR" b="1" u="sng" dirty="0" smtClean="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476672"/>
            <a:ext cx="7485512" cy="1096962"/>
          </a:xfrm>
        </p:spPr>
        <p:txBody>
          <a:bodyPr>
            <a:normAutofit fontScale="90000"/>
          </a:bodyPr>
          <a:lstStyle/>
          <a:p>
            <a:r>
              <a:rPr lang="el-GR" i="1" dirty="0" smtClean="0"/>
              <a:t/>
            </a:r>
            <a:br>
              <a:rPr lang="el-GR" i="1" dirty="0" smtClean="0"/>
            </a:br>
            <a:r>
              <a:rPr lang="el-GR" i="1" dirty="0" smtClean="0"/>
              <a:t/>
            </a:r>
            <a:br>
              <a:rPr lang="el-GR" i="1" dirty="0" smtClean="0"/>
            </a:br>
            <a:r>
              <a:rPr lang="el-GR" i="1" dirty="0" smtClean="0"/>
              <a:t/>
            </a:r>
            <a:br>
              <a:rPr lang="el-GR" i="1" dirty="0" smtClean="0"/>
            </a:br>
            <a:r>
              <a:rPr lang="el-GR" i="1" dirty="0" smtClean="0"/>
              <a:t>Κεφάλαιο σε Τόμο</a:t>
            </a:r>
            <a:br>
              <a:rPr lang="el-GR" i="1" dirty="0" smtClean="0"/>
            </a:br>
            <a:endParaRPr lang="el-GR" dirty="0"/>
          </a:p>
        </p:txBody>
      </p:sp>
      <p:sp>
        <p:nvSpPr>
          <p:cNvPr id="3" name="2 - Θέση περιεχομένου"/>
          <p:cNvSpPr>
            <a:spLocks noGrp="1"/>
          </p:cNvSpPr>
          <p:nvPr>
            <p:ph idx="1"/>
          </p:nvPr>
        </p:nvSpPr>
        <p:spPr>
          <a:xfrm>
            <a:off x="467544" y="1600200"/>
            <a:ext cx="8208911" cy="4853136"/>
          </a:xfrm>
        </p:spPr>
        <p:txBody>
          <a:bodyPr/>
          <a:lstStyle/>
          <a:p>
            <a:pPr algn="just"/>
            <a:r>
              <a:rPr lang="el-GR" dirty="0" smtClean="0"/>
              <a:t>Επίθετο συγγραφέα του κεφαλαίου και αρχικά του ονόματός του. Έτος δημοσίευσης σε παρένθεση και ακολουθεί τελεία. Τίτλος του κεφαλαίου (ακολουθεί τελεία). Στοιχεία του επιμελητή του τόμου (τα αρχικά προηγούνται του επιθέτου και ακολουθεί κόμμα). Σε παρένθεση η συντομογραφία για την επιμέλεια (</a:t>
            </a:r>
            <a:r>
              <a:rPr lang="el-GR" dirty="0" err="1" smtClean="0"/>
              <a:t>Επιμ</a:t>
            </a:r>
            <a:r>
              <a:rPr lang="el-GR" dirty="0" smtClean="0"/>
              <a:t>. </a:t>
            </a:r>
            <a:r>
              <a:rPr lang="el-GR" dirty="0" err="1" smtClean="0"/>
              <a:t>Έκδ</a:t>
            </a:r>
            <a:r>
              <a:rPr lang="el-GR" dirty="0" smtClean="0"/>
              <a:t>.) και ακολουθεί κόμμα. Τίτλος του τόμου με πλάγια γράμματα. Σε παρένθεση ο αριθμός των σελίδων που καλύπτει το κεφάλαιο (ακολουθεί τελεία). Τόπος έκδοσης ακολουθούμενος από άνω και κάτω τελεία. Εκδοτικός οίκος, π.χ. </a:t>
            </a:r>
          </a:p>
          <a:p>
            <a:pPr algn="just"/>
            <a:r>
              <a:rPr lang="el-GR" b="1" u="sng" dirty="0" smtClean="0">
                <a:solidFill>
                  <a:srgbClr val="002060"/>
                </a:solidFill>
              </a:rPr>
              <a:t>ΠΑΡΑΔΕΙΓΜΑΤΑ</a:t>
            </a:r>
          </a:p>
          <a:p>
            <a:pPr lvl="1" algn="just">
              <a:buNone/>
            </a:pPr>
            <a:endParaRPr lang="el-GR" b="1" u="sng" dirty="0" smtClean="0">
              <a:solidFill>
                <a:srgbClr val="002060"/>
              </a:solidFill>
            </a:endParaRPr>
          </a:p>
          <a:p>
            <a:pPr lvl="1" algn="just">
              <a:buNone/>
            </a:pPr>
            <a:r>
              <a:rPr lang="el-GR" dirty="0" err="1" smtClean="0">
                <a:solidFill>
                  <a:srgbClr val="002060"/>
                </a:solidFill>
              </a:rPr>
              <a:t>Pintrich</a:t>
            </a:r>
            <a:r>
              <a:rPr lang="el-GR" dirty="0" smtClean="0">
                <a:solidFill>
                  <a:srgbClr val="002060"/>
                </a:solidFill>
              </a:rPr>
              <a:t>, P. R., &amp; </a:t>
            </a:r>
            <a:r>
              <a:rPr lang="el-GR" dirty="0" err="1" smtClean="0">
                <a:solidFill>
                  <a:srgbClr val="002060"/>
                </a:solidFill>
              </a:rPr>
              <a:t>Blazevski</a:t>
            </a:r>
            <a:r>
              <a:rPr lang="el-GR" dirty="0" smtClean="0">
                <a:solidFill>
                  <a:srgbClr val="002060"/>
                </a:solidFill>
              </a:rPr>
              <a:t>, J. L. (2004). </a:t>
            </a:r>
            <a:r>
              <a:rPr lang="el-GR" dirty="0" err="1" smtClean="0">
                <a:solidFill>
                  <a:srgbClr val="002060"/>
                </a:solidFill>
              </a:rPr>
              <a:t>Applications</a:t>
            </a:r>
            <a:r>
              <a:rPr lang="el-GR" dirty="0" smtClean="0">
                <a:solidFill>
                  <a:srgbClr val="002060"/>
                </a:solidFill>
              </a:rPr>
              <a:t> </a:t>
            </a:r>
            <a:r>
              <a:rPr lang="el-GR" dirty="0" err="1" smtClean="0">
                <a:solidFill>
                  <a:srgbClr val="002060"/>
                </a:solidFill>
              </a:rPr>
              <a:t>of</a:t>
            </a:r>
            <a:r>
              <a:rPr lang="el-GR" dirty="0" smtClean="0">
                <a:solidFill>
                  <a:srgbClr val="002060"/>
                </a:solidFill>
              </a:rPr>
              <a:t> a </a:t>
            </a:r>
            <a:r>
              <a:rPr lang="el-GR" dirty="0" err="1" smtClean="0">
                <a:solidFill>
                  <a:srgbClr val="002060"/>
                </a:solidFill>
              </a:rPr>
              <a:t>model</a:t>
            </a:r>
            <a:r>
              <a:rPr lang="el-GR" dirty="0" smtClean="0">
                <a:solidFill>
                  <a:srgbClr val="002060"/>
                </a:solidFill>
              </a:rPr>
              <a:t> </a:t>
            </a:r>
            <a:r>
              <a:rPr lang="el-GR" dirty="0" err="1" smtClean="0">
                <a:solidFill>
                  <a:srgbClr val="002060"/>
                </a:solidFill>
              </a:rPr>
              <a:t>of</a:t>
            </a:r>
            <a:r>
              <a:rPr lang="el-GR" dirty="0" smtClean="0">
                <a:solidFill>
                  <a:srgbClr val="002060"/>
                </a:solidFill>
              </a:rPr>
              <a:t> </a:t>
            </a:r>
            <a:r>
              <a:rPr lang="el-GR" dirty="0" err="1" smtClean="0">
                <a:solidFill>
                  <a:srgbClr val="002060"/>
                </a:solidFill>
              </a:rPr>
              <a:t>goal</a:t>
            </a:r>
            <a:r>
              <a:rPr lang="el-GR" dirty="0" smtClean="0">
                <a:solidFill>
                  <a:srgbClr val="002060"/>
                </a:solidFill>
              </a:rPr>
              <a:t> </a:t>
            </a:r>
            <a:r>
              <a:rPr lang="el-GR" dirty="0" err="1" smtClean="0">
                <a:solidFill>
                  <a:srgbClr val="002060"/>
                </a:solidFill>
              </a:rPr>
              <a:t>orientation</a:t>
            </a:r>
            <a:r>
              <a:rPr lang="el-GR" dirty="0" smtClean="0">
                <a:solidFill>
                  <a:srgbClr val="002060"/>
                </a:solidFill>
              </a:rPr>
              <a:t> </a:t>
            </a:r>
            <a:r>
              <a:rPr lang="el-GR" dirty="0" err="1" smtClean="0">
                <a:solidFill>
                  <a:srgbClr val="002060"/>
                </a:solidFill>
              </a:rPr>
              <a:t>and</a:t>
            </a:r>
            <a:r>
              <a:rPr lang="el-GR" dirty="0" smtClean="0">
                <a:solidFill>
                  <a:srgbClr val="002060"/>
                </a:solidFill>
              </a:rPr>
              <a:t> </a:t>
            </a:r>
            <a:r>
              <a:rPr lang="el-GR" dirty="0" err="1" smtClean="0">
                <a:solidFill>
                  <a:srgbClr val="002060"/>
                </a:solidFill>
              </a:rPr>
              <a:t>self</a:t>
            </a:r>
            <a:r>
              <a:rPr lang="el-GR" dirty="0" smtClean="0">
                <a:solidFill>
                  <a:srgbClr val="002060"/>
                </a:solidFill>
              </a:rPr>
              <a:t>-</a:t>
            </a:r>
            <a:r>
              <a:rPr lang="el-GR" dirty="0" err="1" smtClean="0">
                <a:solidFill>
                  <a:srgbClr val="002060"/>
                </a:solidFill>
              </a:rPr>
              <a:t>regulated</a:t>
            </a:r>
            <a:r>
              <a:rPr lang="el-GR" dirty="0" smtClean="0">
                <a:solidFill>
                  <a:srgbClr val="002060"/>
                </a:solidFill>
              </a:rPr>
              <a:t> </a:t>
            </a:r>
            <a:r>
              <a:rPr lang="el-GR" dirty="0" err="1" smtClean="0">
                <a:solidFill>
                  <a:srgbClr val="002060"/>
                </a:solidFill>
              </a:rPr>
              <a:t>learning</a:t>
            </a:r>
            <a:r>
              <a:rPr lang="el-GR" dirty="0" smtClean="0">
                <a:solidFill>
                  <a:srgbClr val="002060"/>
                </a:solidFill>
              </a:rPr>
              <a:t> </a:t>
            </a:r>
            <a:r>
              <a:rPr lang="el-GR" dirty="0" err="1" smtClean="0">
                <a:solidFill>
                  <a:srgbClr val="002060"/>
                </a:solidFill>
              </a:rPr>
              <a:t>to</a:t>
            </a:r>
            <a:r>
              <a:rPr lang="el-GR" dirty="0" smtClean="0">
                <a:solidFill>
                  <a:srgbClr val="002060"/>
                </a:solidFill>
              </a:rPr>
              <a:t> </a:t>
            </a:r>
            <a:r>
              <a:rPr lang="el-GR" dirty="0" err="1" smtClean="0">
                <a:solidFill>
                  <a:srgbClr val="002060"/>
                </a:solidFill>
              </a:rPr>
              <a:t>individuals</a:t>
            </a:r>
            <a:r>
              <a:rPr lang="el-GR" dirty="0" smtClean="0">
                <a:solidFill>
                  <a:srgbClr val="002060"/>
                </a:solidFill>
              </a:rPr>
              <a:t> </a:t>
            </a:r>
            <a:r>
              <a:rPr lang="el-GR" dirty="0" err="1" smtClean="0">
                <a:solidFill>
                  <a:srgbClr val="002060"/>
                </a:solidFill>
              </a:rPr>
              <a:t>with</a:t>
            </a:r>
            <a:r>
              <a:rPr lang="el-GR" dirty="0" smtClean="0">
                <a:solidFill>
                  <a:srgbClr val="002060"/>
                </a:solidFill>
              </a:rPr>
              <a:t> </a:t>
            </a:r>
            <a:r>
              <a:rPr lang="el-GR" dirty="0" err="1" smtClean="0">
                <a:solidFill>
                  <a:srgbClr val="002060"/>
                </a:solidFill>
              </a:rPr>
              <a:t>learning</a:t>
            </a:r>
            <a:r>
              <a:rPr lang="el-GR" dirty="0" smtClean="0">
                <a:solidFill>
                  <a:srgbClr val="002060"/>
                </a:solidFill>
              </a:rPr>
              <a:t> </a:t>
            </a:r>
            <a:r>
              <a:rPr lang="el-GR" dirty="0" err="1" smtClean="0">
                <a:solidFill>
                  <a:srgbClr val="002060"/>
                </a:solidFill>
              </a:rPr>
              <a:t>problems</a:t>
            </a:r>
            <a:r>
              <a:rPr lang="el-GR" dirty="0" smtClean="0">
                <a:solidFill>
                  <a:srgbClr val="002060"/>
                </a:solidFill>
              </a:rPr>
              <a:t>. </a:t>
            </a:r>
            <a:r>
              <a:rPr lang="el-GR" dirty="0" err="1" smtClean="0">
                <a:solidFill>
                  <a:srgbClr val="002060"/>
                </a:solidFill>
              </a:rPr>
              <a:t>In</a:t>
            </a:r>
            <a:r>
              <a:rPr lang="el-GR" dirty="0" smtClean="0">
                <a:solidFill>
                  <a:srgbClr val="002060"/>
                </a:solidFill>
              </a:rPr>
              <a:t> </a:t>
            </a:r>
            <a:r>
              <a:rPr lang="el-GR" dirty="0" err="1" smtClean="0">
                <a:solidFill>
                  <a:srgbClr val="002060"/>
                </a:solidFill>
              </a:rPr>
              <a:t>L.M.Glidden</a:t>
            </a:r>
            <a:r>
              <a:rPr lang="el-GR" dirty="0" smtClean="0">
                <a:solidFill>
                  <a:srgbClr val="002060"/>
                </a:solidFill>
              </a:rPr>
              <a:t> (</a:t>
            </a:r>
            <a:r>
              <a:rPr lang="el-GR" dirty="0" err="1" smtClean="0">
                <a:solidFill>
                  <a:srgbClr val="002060"/>
                </a:solidFill>
              </a:rPr>
              <a:t>Ed</a:t>
            </a:r>
            <a:r>
              <a:rPr lang="el-GR" dirty="0" smtClean="0">
                <a:solidFill>
                  <a:srgbClr val="002060"/>
                </a:solidFill>
              </a:rPr>
              <a:t>.), </a:t>
            </a:r>
            <a:r>
              <a:rPr lang="el-GR" dirty="0" err="1" smtClean="0">
                <a:solidFill>
                  <a:srgbClr val="002060"/>
                </a:solidFill>
              </a:rPr>
              <a:t>International</a:t>
            </a:r>
            <a:r>
              <a:rPr lang="el-GR" dirty="0" smtClean="0">
                <a:solidFill>
                  <a:srgbClr val="002060"/>
                </a:solidFill>
              </a:rPr>
              <a:t> </a:t>
            </a:r>
            <a:r>
              <a:rPr lang="el-GR" dirty="0" err="1" smtClean="0">
                <a:solidFill>
                  <a:srgbClr val="002060"/>
                </a:solidFill>
              </a:rPr>
              <a:t>Review</a:t>
            </a:r>
            <a:r>
              <a:rPr lang="el-GR" dirty="0" smtClean="0">
                <a:solidFill>
                  <a:srgbClr val="002060"/>
                </a:solidFill>
              </a:rPr>
              <a:t> </a:t>
            </a:r>
            <a:r>
              <a:rPr lang="el-GR" dirty="0" err="1" smtClean="0">
                <a:solidFill>
                  <a:srgbClr val="002060"/>
                </a:solidFill>
              </a:rPr>
              <a:t>of</a:t>
            </a:r>
            <a:r>
              <a:rPr lang="el-GR" dirty="0" smtClean="0">
                <a:solidFill>
                  <a:srgbClr val="002060"/>
                </a:solidFill>
              </a:rPr>
              <a:t> </a:t>
            </a:r>
            <a:r>
              <a:rPr lang="el-GR" dirty="0" err="1" smtClean="0">
                <a:solidFill>
                  <a:srgbClr val="002060"/>
                </a:solidFill>
              </a:rPr>
              <a:t>Research</a:t>
            </a:r>
            <a:r>
              <a:rPr lang="el-GR" dirty="0" smtClean="0">
                <a:solidFill>
                  <a:srgbClr val="002060"/>
                </a:solidFill>
              </a:rPr>
              <a:t> </a:t>
            </a:r>
            <a:r>
              <a:rPr lang="el-GR" dirty="0" err="1" smtClean="0">
                <a:solidFill>
                  <a:srgbClr val="002060"/>
                </a:solidFill>
              </a:rPr>
              <a:t>in</a:t>
            </a:r>
            <a:r>
              <a:rPr lang="el-GR" dirty="0" smtClean="0">
                <a:solidFill>
                  <a:srgbClr val="002060"/>
                </a:solidFill>
              </a:rPr>
              <a:t> </a:t>
            </a:r>
            <a:r>
              <a:rPr lang="el-GR" dirty="0" err="1" smtClean="0">
                <a:solidFill>
                  <a:srgbClr val="002060"/>
                </a:solidFill>
              </a:rPr>
              <a:t>Mental</a:t>
            </a:r>
            <a:r>
              <a:rPr lang="el-GR" dirty="0" smtClean="0">
                <a:solidFill>
                  <a:srgbClr val="002060"/>
                </a:solidFill>
              </a:rPr>
              <a:t> </a:t>
            </a:r>
            <a:r>
              <a:rPr lang="el-GR" dirty="0" err="1" smtClean="0">
                <a:solidFill>
                  <a:srgbClr val="002060"/>
                </a:solidFill>
              </a:rPr>
              <a:t>Retardation</a:t>
            </a:r>
            <a:r>
              <a:rPr lang="el-GR" dirty="0" smtClean="0">
                <a:solidFill>
                  <a:srgbClr val="002060"/>
                </a:solidFill>
              </a:rPr>
              <a:t> (</a:t>
            </a:r>
            <a:r>
              <a:rPr lang="el-GR" dirty="0" err="1" smtClean="0">
                <a:solidFill>
                  <a:srgbClr val="002060"/>
                </a:solidFill>
              </a:rPr>
              <a:t>pp</a:t>
            </a:r>
            <a:r>
              <a:rPr lang="el-GR" dirty="0" smtClean="0">
                <a:solidFill>
                  <a:srgbClr val="002060"/>
                </a:solidFill>
              </a:rPr>
              <a:t>. 31-83). </a:t>
            </a:r>
            <a:r>
              <a:rPr lang="el-GR" dirty="0" err="1" smtClean="0">
                <a:solidFill>
                  <a:srgbClr val="002060"/>
                </a:solidFill>
              </a:rPr>
              <a:t>San</a:t>
            </a:r>
            <a:r>
              <a:rPr lang="el-GR" dirty="0" smtClean="0">
                <a:solidFill>
                  <a:srgbClr val="002060"/>
                </a:solidFill>
              </a:rPr>
              <a:t> </a:t>
            </a:r>
            <a:r>
              <a:rPr lang="el-GR" dirty="0" err="1" smtClean="0">
                <a:solidFill>
                  <a:srgbClr val="002060"/>
                </a:solidFill>
              </a:rPr>
              <a:t>Diego</a:t>
            </a:r>
            <a:r>
              <a:rPr lang="el-GR" dirty="0" smtClean="0">
                <a:solidFill>
                  <a:srgbClr val="002060"/>
                </a:solidFill>
              </a:rPr>
              <a:t>: </a:t>
            </a:r>
            <a:r>
              <a:rPr lang="el-GR" dirty="0" err="1" smtClean="0">
                <a:solidFill>
                  <a:srgbClr val="002060"/>
                </a:solidFill>
              </a:rPr>
              <a:t>Elsevier</a:t>
            </a:r>
            <a:r>
              <a:rPr lang="el-GR" dirty="0" smtClean="0">
                <a:solidFill>
                  <a:srgbClr val="002060"/>
                </a:solidFill>
              </a:rPr>
              <a:t> </a:t>
            </a:r>
            <a:r>
              <a:rPr lang="el-GR" dirty="0" err="1" smtClean="0">
                <a:solidFill>
                  <a:srgbClr val="002060"/>
                </a:solidFill>
              </a:rPr>
              <a:t>Academic</a:t>
            </a:r>
            <a:r>
              <a:rPr lang="el-GR" dirty="0" smtClean="0">
                <a:solidFill>
                  <a:srgbClr val="002060"/>
                </a:solidFill>
              </a:rPr>
              <a:t> </a:t>
            </a:r>
            <a:r>
              <a:rPr lang="el-GR" dirty="0" err="1" smtClean="0">
                <a:solidFill>
                  <a:srgbClr val="002060"/>
                </a:solidFill>
              </a:rPr>
              <a:t>Press</a:t>
            </a:r>
            <a:endParaRPr lang="el-GR" dirty="0" smtClean="0">
              <a:solidFill>
                <a:srgbClr val="002060"/>
              </a:solidFill>
            </a:endParaRPr>
          </a:p>
          <a:p>
            <a:pPr lvl="1" algn="just">
              <a:buNone/>
            </a:pPr>
            <a:endParaRPr lang="el-GR" dirty="0" smtClean="0">
              <a:solidFill>
                <a:srgbClr val="002060"/>
              </a:solidFill>
            </a:endParaRPr>
          </a:p>
          <a:p>
            <a:pPr lvl="1" algn="just">
              <a:buNone/>
            </a:pPr>
            <a:r>
              <a:rPr lang="el-GR" dirty="0" smtClean="0">
                <a:solidFill>
                  <a:srgbClr val="002060"/>
                </a:solidFill>
              </a:rPr>
              <a:t> Ιωάννου, Ι. Κ. (1994). Κατάθλιψη. Στο Λ. Μ. Παπαδόπουλος &amp; Σ. Ν. Μαρίνος (</a:t>
            </a:r>
            <a:r>
              <a:rPr lang="el-GR" dirty="0" err="1" smtClean="0">
                <a:solidFill>
                  <a:srgbClr val="002060"/>
                </a:solidFill>
              </a:rPr>
              <a:t>Επιμ</a:t>
            </a:r>
            <a:r>
              <a:rPr lang="el-GR" dirty="0" smtClean="0">
                <a:solidFill>
                  <a:srgbClr val="002060"/>
                </a:solidFill>
              </a:rPr>
              <a:t>. </a:t>
            </a:r>
            <a:r>
              <a:rPr lang="el-GR" dirty="0" err="1" smtClean="0">
                <a:solidFill>
                  <a:srgbClr val="002060"/>
                </a:solidFill>
              </a:rPr>
              <a:t>Έκδ</a:t>
            </a:r>
            <a:r>
              <a:rPr lang="el-GR" dirty="0" smtClean="0">
                <a:solidFill>
                  <a:srgbClr val="002060"/>
                </a:solidFill>
              </a:rPr>
              <a:t>.), </a:t>
            </a:r>
            <a:r>
              <a:rPr lang="el-GR" i="1" dirty="0" smtClean="0">
                <a:solidFill>
                  <a:srgbClr val="002060"/>
                </a:solidFill>
              </a:rPr>
              <a:t>Ψυχοπαθολογία (σ. 234-258). Θεσσαλονίκη: Ψυχιατρικές Εκδόσεις.</a:t>
            </a:r>
          </a:p>
          <a:p>
            <a:pPr lvl="1" algn="just">
              <a:buNone/>
            </a:pPr>
            <a:endParaRPr lang="el-G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Άρθρο σε Επιστημονικό Περιοδικό</a:t>
            </a:r>
            <a:endParaRPr lang="el-GR" dirty="0"/>
          </a:p>
        </p:txBody>
      </p:sp>
      <p:sp>
        <p:nvSpPr>
          <p:cNvPr id="3" name="2 - Θέση περιεχομένου"/>
          <p:cNvSpPr>
            <a:spLocks noGrp="1"/>
          </p:cNvSpPr>
          <p:nvPr>
            <p:ph idx="1"/>
          </p:nvPr>
        </p:nvSpPr>
        <p:spPr>
          <a:xfrm>
            <a:off x="251520" y="1556792"/>
            <a:ext cx="8712968" cy="5112568"/>
          </a:xfrm>
        </p:spPr>
        <p:txBody>
          <a:bodyPr>
            <a:normAutofit fontScale="92500" lnSpcReduction="10000"/>
          </a:bodyPr>
          <a:lstStyle/>
          <a:p>
            <a:pPr algn="just"/>
            <a:r>
              <a:rPr lang="el-GR" dirty="0" smtClean="0"/>
              <a:t>Επίθετο συγγραφέα και αρχικά του ονόματός του. Έτος δημοσίευσης σε παρένθεση και ακολουθεί τελεία. Τίτλος του άρθρου. Τίτλος του περιοδικού με πλάγια γράμματα (ακολουθεί κόμμα), αριθμός τόμου με πλάγια γράμματα (ακολουθεί κόμμα), σελίδες (ακολουθεί τελεία)</a:t>
            </a:r>
          </a:p>
          <a:p>
            <a:pPr algn="just"/>
            <a:r>
              <a:rPr lang="el-GR" b="1" u="sng" dirty="0" smtClean="0">
                <a:solidFill>
                  <a:srgbClr val="002060"/>
                </a:solidFill>
              </a:rPr>
              <a:t>ΠΑΡΑΔΕΙΓΜΑΤΑ</a:t>
            </a:r>
          </a:p>
          <a:p>
            <a:pPr algn="just">
              <a:buNone/>
            </a:pPr>
            <a:r>
              <a:rPr lang="el-GR" dirty="0" smtClean="0"/>
              <a:t>	</a:t>
            </a:r>
            <a:r>
              <a:rPr lang="el-GR" sz="1700" dirty="0" smtClean="0"/>
              <a:t>    </a:t>
            </a:r>
            <a:r>
              <a:rPr lang="el-GR" sz="1700" dirty="0" smtClean="0">
                <a:solidFill>
                  <a:srgbClr val="002060"/>
                </a:solidFill>
              </a:rPr>
              <a:t>Ιωάννου, Ι. Κ., &amp; Παπαδόπουλος, Λ. Μ. (1997). Κατάθλιψη. </a:t>
            </a:r>
            <a:r>
              <a:rPr lang="el-GR" sz="1700" i="1" dirty="0" smtClean="0">
                <a:solidFill>
                  <a:srgbClr val="002060"/>
                </a:solidFill>
              </a:rPr>
              <a:t>Ψυχολογία, 5(2), 101-123.</a:t>
            </a:r>
          </a:p>
          <a:p>
            <a:pPr algn="just">
              <a:buNone/>
            </a:pPr>
            <a:r>
              <a:rPr lang="el-GR" sz="1700" i="1" dirty="0" smtClean="0">
                <a:solidFill>
                  <a:srgbClr val="002060"/>
                </a:solidFill>
              </a:rPr>
              <a:t>	    </a:t>
            </a:r>
            <a:r>
              <a:rPr lang="el-GR" sz="1700" dirty="0" err="1" smtClean="0">
                <a:solidFill>
                  <a:srgbClr val="002060"/>
                </a:solidFill>
              </a:rPr>
              <a:t>Flavell</a:t>
            </a:r>
            <a:r>
              <a:rPr lang="el-GR" sz="1700" dirty="0" smtClean="0">
                <a:solidFill>
                  <a:srgbClr val="002060"/>
                </a:solidFill>
              </a:rPr>
              <a:t>, J. H. (1979). </a:t>
            </a:r>
            <a:r>
              <a:rPr lang="el-GR" sz="1700" dirty="0" err="1" smtClean="0">
                <a:solidFill>
                  <a:srgbClr val="002060"/>
                </a:solidFill>
              </a:rPr>
              <a:t>Metacognition</a:t>
            </a:r>
            <a:r>
              <a:rPr lang="el-GR" sz="1700" dirty="0" smtClean="0">
                <a:solidFill>
                  <a:srgbClr val="002060"/>
                </a:solidFill>
              </a:rPr>
              <a:t> </a:t>
            </a:r>
            <a:r>
              <a:rPr lang="el-GR" sz="1700" dirty="0" err="1" smtClean="0">
                <a:solidFill>
                  <a:srgbClr val="002060"/>
                </a:solidFill>
              </a:rPr>
              <a:t>and</a:t>
            </a:r>
            <a:r>
              <a:rPr lang="el-GR" sz="1700" dirty="0" smtClean="0">
                <a:solidFill>
                  <a:srgbClr val="002060"/>
                </a:solidFill>
              </a:rPr>
              <a:t> </a:t>
            </a:r>
            <a:r>
              <a:rPr lang="el-GR" sz="1700" dirty="0" err="1" smtClean="0">
                <a:solidFill>
                  <a:srgbClr val="002060"/>
                </a:solidFill>
              </a:rPr>
              <a:t>Cognitive</a:t>
            </a:r>
            <a:r>
              <a:rPr lang="el-GR" sz="1700" dirty="0" smtClean="0">
                <a:solidFill>
                  <a:srgbClr val="002060"/>
                </a:solidFill>
              </a:rPr>
              <a:t> </a:t>
            </a:r>
            <a:r>
              <a:rPr lang="el-GR" sz="1700" dirty="0" err="1" smtClean="0">
                <a:solidFill>
                  <a:srgbClr val="002060"/>
                </a:solidFill>
              </a:rPr>
              <a:t>monitoring</a:t>
            </a:r>
            <a:r>
              <a:rPr lang="el-GR" sz="1700" dirty="0" smtClean="0">
                <a:solidFill>
                  <a:srgbClr val="002060"/>
                </a:solidFill>
              </a:rPr>
              <a:t>: A </a:t>
            </a:r>
            <a:r>
              <a:rPr lang="el-GR" sz="1700" dirty="0" err="1" smtClean="0">
                <a:solidFill>
                  <a:srgbClr val="002060"/>
                </a:solidFill>
              </a:rPr>
              <a:t>New</a:t>
            </a:r>
            <a:r>
              <a:rPr lang="el-GR" sz="1700" dirty="0" smtClean="0">
                <a:solidFill>
                  <a:srgbClr val="002060"/>
                </a:solidFill>
              </a:rPr>
              <a:t> </a:t>
            </a:r>
            <a:r>
              <a:rPr lang="el-GR" sz="1700" dirty="0" err="1" smtClean="0">
                <a:solidFill>
                  <a:srgbClr val="002060"/>
                </a:solidFill>
              </a:rPr>
              <a:t>Area</a:t>
            </a:r>
            <a:r>
              <a:rPr lang="el-GR" sz="1700" dirty="0" smtClean="0">
                <a:solidFill>
                  <a:srgbClr val="002060"/>
                </a:solidFill>
              </a:rPr>
              <a:t> </a:t>
            </a:r>
            <a:r>
              <a:rPr lang="el-GR" sz="1700" dirty="0" err="1" smtClean="0">
                <a:solidFill>
                  <a:srgbClr val="002060"/>
                </a:solidFill>
              </a:rPr>
              <a:t>of</a:t>
            </a:r>
            <a:r>
              <a:rPr lang="el-GR" sz="1700" dirty="0" smtClean="0">
                <a:solidFill>
                  <a:srgbClr val="002060"/>
                </a:solidFill>
              </a:rPr>
              <a:t>             	</a:t>
            </a:r>
            <a:r>
              <a:rPr lang="el-GR" sz="1700" dirty="0" err="1" smtClean="0">
                <a:solidFill>
                  <a:srgbClr val="002060"/>
                </a:solidFill>
              </a:rPr>
              <a:t>Cognitive</a:t>
            </a:r>
            <a:r>
              <a:rPr lang="el-GR" sz="1700" dirty="0" smtClean="0">
                <a:solidFill>
                  <a:srgbClr val="002060"/>
                </a:solidFill>
              </a:rPr>
              <a:t>-</a:t>
            </a:r>
            <a:r>
              <a:rPr lang="el-GR" sz="1700" dirty="0" err="1" smtClean="0">
                <a:solidFill>
                  <a:srgbClr val="002060"/>
                </a:solidFill>
              </a:rPr>
              <a:t>developmental</a:t>
            </a:r>
            <a:r>
              <a:rPr lang="el-GR" sz="1700" dirty="0" smtClean="0">
                <a:solidFill>
                  <a:srgbClr val="002060"/>
                </a:solidFill>
              </a:rPr>
              <a:t> </a:t>
            </a:r>
            <a:r>
              <a:rPr lang="el-GR" sz="1700" dirty="0" err="1" smtClean="0">
                <a:solidFill>
                  <a:srgbClr val="002060"/>
                </a:solidFill>
              </a:rPr>
              <a:t>Inquiry</a:t>
            </a:r>
            <a:r>
              <a:rPr lang="el-GR" sz="1700" dirty="0" smtClean="0">
                <a:solidFill>
                  <a:srgbClr val="002060"/>
                </a:solidFill>
              </a:rPr>
              <a:t>. </a:t>
            </a:r>
            <a:r>
              <a:rPr lang="el-GR" sz="1700" dirty="0" err="1" smtClean="0">
                <a:solidFill>
                  <a:srgbClr val="002060"/>
                </a:solidFill>
              </a:rPr>
              <a:t>American</a:t>
            </a:r>
            <a:r>
              <a:rPr lang="el-GR" sz="1700" dirty="0" smtClean="0">
                <a:solidFill>
                  <a:srgbClr val="002060"/>
                </a:solidFill>
              </a:rPr>
              <a:t> </a:t>
            </a:r>
            <a:r>
              <a:rPr lang="el-GR" sz="1700" dirty="0" err="1" smtClean="0">
                <a:solidFill>
                  <a:srgbClr val="002060"/>
                </a:solidFill>
              </a:rPr>
              <a:t>Psychologist</a:t>
            </a:r>
            <a:r>
              <a:rPr lang="el-GR" sz="1700" dirty="0" smtClean="0">
                <a:solidFill>
                  <a:srgbClr val="002060"/>
                </a:solidFill>
              </a:rPr>
              <a:t>, 34 (10), 906-911.</a:t>
            </a:r>
          </a:p>
          <a:p>
            <a:pPr algn="just">
              <a:buNone/>
            </a:pPr>
            <a:r>
              <a:rPr lang="el-GR" sz="1700" i="1" dirty="0" smtClean="0">
                <a:solidFill>
                  <a:srgbClr val="002060"/>
                </a:solidFill>
              </a:rPr>
              <a:t>	    </a:t>
            </a:r>
            <a:r>
              <a:rPr lang="fr-FR" sz="1700" dirty="0" err="1" smtClean="0">
                <a:solidFill>
                  <a:srgbClr val="002060"/>
                </a:solidFill>
              </a:rPr>
              <a:t>Fabrigoule</a:t>
            </a:r>
            <a:r>
              <a:rPr lang="fr-FR" sz="1700" dirty="0" smtClean="0">
                <a:solidFill>
                  <a:srgbClr val="002060"/>
                </a:solidFill>
              </a:rPr>
              <a:t>, C., Rouch, I., </a:t>
            </a:r>
            <a:r>
              <a:rPr lang="fr-FR" sz="1700" dirty="0" err="1" smtClean="0">
                <a:solidFill>
                  <a:srgbClr val="002060"/>
                </a:solidFill>
              </a:rPr>
              <a:t>Taberly</a:t>
            </a:r>
            <a:r>
              <a:rPr lang="fr-FR" sz="1700" dirty="0" smtClean="0">
                <a:solidFill>
                  <a:srgbClr val="002060"/>
                </a:solidFill>
              </a:rPr>
              <a:t>, A., </a:t>
            </a:r>
            <a:r>
              <a:rPr lang="fr-FR" sz="1700" dirty="0" err="1" smtClean="0">
                <a:solidFill>
                  <a:srgbClr val="002060"/>
                </a:solidFill>
              </a:rPr>
              <a:t>Letenneur</a:t>
            </a:r>
            <a:r>
              <a:rPr lang="fr-FR" sz="1700" dirty="0" smtClean="0">
                <a:solidFill>
                  <a:srgbClr val="002060"/>
                </a:solidFill>
              </a:rPr>
              <a:t>, L., </a:t>
            </a:r>
            <a:r>
              <a:rPr lang="fr-FR" sz="1700" dirty="0" err="1" smtClean="0">
                <a:solidFill>
                  <a:srgbClr val="002060"/>
                </a:solidFill>
              </a:rPr>
              <a:t>Commenges</a:t>
            </a:r>
            <a:r>
              <a:rPr lang="fr-FR" sz="1700" dirty="0" smtClean="0">
                <a:solidFill>
                  <a:srgbClr val="002060"/>
                </a:solidFill>
              </a:rPr>
              <a:t>, D., </a:t>
            </a:r>
            <a:r>
              <a:rPr lang="fr-FR" sz="1700" dirty="0" err="1" smtClean="0">
                <a:solidFill>
                  <a:srgbClr val="002060"/>
                </a:solidFill>
              </a:rPr>
              <a:t>Mazaux</a:t>
            </a:r>
            <a:r>
              <a:rPr lang="fr-FR" sz="1700" dirty="0" smtClean="0">
                <a:solidFill>
                  <a:srgbClr val="002060"/>
                </a:solidFill>
              </a:rPr>
              <a:t>, J. M., </a:t>
            </a:r>
            <a:r>
              <a:rPr lang="el-GR" sz="1700" dirty="0" smtClean="0">
                <a:solidFill>
                  <a:srgbClr val="002060"/>
                </a:solidFill>
              </a:rPr>
              <a:t>   	</a:t>
            </a:r>
            <a:r>
              <a:rPr lang="fr-FR" sz="1700" dirty="0" smtClean="0">
                <a:solidFill>
                  <a:srgbClr val="002060"/>
                </a:solidFill>
              </a:rPr>
              <a:t>et al.</a:t>
            </a:r>
            <a:r>
              <a:rPr lang="el-GR" sz="1700" dirty="0" smtClean="0">
                <a:solidFill>
                  <a:srgbClr val="002060"/>
                </a:solidFill>
              </a:rPr>
              <a:t> </a:t>
            </a:r>
            <a:r>
              <a:rPr lang="en-US" sz="1700" dirty="0" smtClean="0">
                <a:solidFill>
                  <a:srgbClr val="002060"/>
                </a:solidFill>
              </a:rPr>
              <a:t>(1998). Cognitive process in preclinical phase of dementia. </a:t>
            </a:r>
            <a:r>
              <a:rPr lang="en-US" sz="1700" i="1" dirty="0" smtClean="0">
                <a:solidFill>
                  <a:srgbClr val="002060"/>
                </a:solidFill>
              </a:rPr>
              <a:t>Brain, 121, 135-141</a:t>
            </a:r>
            <a:endParaRPr lang="el-GR" sz="1700" i="1" dirty="0" smtClean="0">
              <a:solidFill>
                <a:srgbClr val="002060"/>
              </a:solidFill>
            </a:endParaRPr>
          </a:p>
          <a:p>
            <a:pPr algn="just">
              <a:buNone/>
            </a:pPr>
            <a:r>
              <a:rPr lang="en-US" sz="1700" i="1" dirty="0" smtClean="0">
                <a:solidFill>
                  <a:srgbClr val="002060"/>
                </a:solidFill>
              </a:rPr>
              <a:t>.</a:t>
            </a:r>
            <a:endParaRPr lang="el-GR" sz="1700" dirty="0" smtClean="0">
              <a:solidFill>
                <a:srgbClr val="002060"/>
              </a:solidFill>
            </a:endParaRPr>
          </a:p>
          <a:p>
            <a:pPr lvl="1" algn="just"/>
            <a:r>
              <a:rPr lang="el-GR" sz="1700" dirty="0" smtClean="0"/>
              <a:t>Σημειώνεται ότι όταν, και μόνο όταν, κάθε τεύχος του περιοδικού ξεκινάει από τη σελίδα 1, παρατίθεται ο αριθμός του τεύχους σε παρένθεση αμέσως μετά από τον αριθμό του τόμου</a:t>
            </a:r>
          </a:p>
          <a:p>
            <a:pPr lvl="1" algn="just"/>
            <a:r>
              <a:rPr lang="el-GR" sz="1700" dirty="0" smtClean="0"/>
              <a:t>Σε περίπτωση που οι συγγραφείς είναι επτά ή περισσότεροι, χρησιμοποιήστε την σύντμηση «και συν.» για τον έβδομο και τους υπόλοιπους συγγραφείς. Για άρθρα στα αγγλικά, χρησιμοποιήστε “</a:t>
            </a:r>
            <a:r>
              <a:rPr lang="el-GR" sz="1700" dirty="0" err="1" smtClean="0"/>
              <a:t>et</a:t>
            </a:r>
            <a:r>
              <a:rPr lang="el-GR" sz="1700" dirty="0" smtClean="0"/>
              <a:t> </a:t>
            </a:r>
            <a:r>
              <a:rPr lang="el-GR" sz="1700" dirty="0" err="1" smtClean="0"/>
              <a:t>al</a:t>
            </a:r>
            <a:r>
              <a:rPr lang="el-GR" sz="1700" dirty="0" smtClean="0"/>
              <a: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Πρακτικά Συνεδρίων και Συμποσίων</a:t>
            </a:r>
            <a:endParaRPr lang="el-GR" dirty="0"/>
          </a:p>
        </p:txBody>
      </p:sp>
      <p:sp>
        <p:nvSpPr>
          <p:cNvPr id="3" name="2 - Θέση περιεχομένου"/>
          <p:cNvSpPr>
            <a:spLocks noGrp="1"/>
          </p:cNvSpPr>
          <p:nvPr>
            <p:ph idx="1"/>
          </p:nvPr>
        </p:nvSpPr>
        <p:spPr/>
        <p:txBody>
          <a:bodyPr/>
          <a:lstStyle/>
          <a:p>
            <a:pPr marL="274320" indent="-274320" fontAlgn="auto">
              <a:spcAft>
                <a:spcPts val="0"/>
              </a:spcAft>
              <a:buFont typeface="Wingdings 2"/>
              <a:buChar char=""/>
              <a:defRPr/>
            </a:pPr>
            <a:r>
              <a:rPr lang="el-GR" u="sng" dirty="0" smtClean="0"/>
              <a:t>Δημοσιευμένα:</a:t>
            </a:r>
          </a:p>
          <a:p>
            <a:pPr marL="274320" indent="-274320" fontAlgn="auto">
              <a:spcAft>
                <a:spcPts val="0"/>
              </a:spcAft>
              <a:buNone/>
              <a:defRPr/>
            </a:pPr>
            <a:r>
              <a:rPr lang="en-US" dirty="0" err="1" smtClean="0">
                <a:solidFill>
                  <a:srgbClr val="002060"/>
                </a:solidFill>
              </a:rPr>
              <a:t>Protopapas</a:t>
            </a:r>
            <a:r>
              <a:rPr lang="en-US" dirty="0" smtClean="0">
                <a:solidFill>
                  <a:srgbClr val="002060"/>
                </a:solidFill>
              </a:rPr>
              <a:t>, A., </a:t>
            </a:r>
            <a:r>
              <a:rPr lang="en-US" dirty="0" err="1" smtClean="0">
                <a:solidFill>
                  <a:srgbClr val="002060"/>
                </a:solidFill>
              </a:rPr>
              <a:t>Varlokosta</a:t>
            </a:r>
            <a:r>
              <a:rPr lang="en-US" dirty="0" smtClean="0">
                <a:solidFill>
                  <a:srgbClr val="002060"/>
                </a:solidFill>
              </a:rPr>
              <a:t>, S., </a:t>
            </a:r>
            <a:r>
              <a:rPr lang="en-US" dirty="0" err="1" smtClean="0">
                <a:solidFill>
                  <a:srgbClr val="002060"/>
                </a:solidFill>
              </a:rPr>
              <a:t>Economou</a:t>
            </a:r>
            <a:r>
              <a:rPr lang="en-US" dirty="0" smtClean="0">
                <a:solidFill>
                  <a:srgbClr val="002060"/>
                </a:solidFill>
              </a:rPr>
              <a:t>, A., &amp; </a:t>
            </a:r>
            <a:r>
              <a:rPr lang="en-US" dirty="0" err="1" smtClean="0">
                <a:solidFill>
                  <a:srgbClr val="002060"/>
                </a:solidFill>
              </a:rPr>
              <a:t>Kakavoulia</a:t>
            </a:r>
            <a:r>
              <a:rPr lang="en-US" dirty="0" smtClean="0">
                <a:solidFill>
                  <a:srgbClr val="002060"/>
                </a:solidFill>
              </a:rPr>
              <a:t>, M.</a:t>
            </a:r>
            <a:r>
              <a:rPr lang="el-GR" dirty="0" smtClean="0">
                <a:solidFill>
                  <a:srgbClr val="002060"/>
                </a:solidFill>
              </a:rPr>
              <a:t>  </a:t>
            </a:r>
            <a:r>
              <a:rPr lang="en-US" dirty="0" smtClean="0">
                <a:solidFill>
                  <a:srgbClr val="002060"/>
                </a:solidFill>
              </a:rPr>
              <a:t>(2006). Towards empirical</a:t>
            </a:r>
            <a:r>
              <a:rPr lang="el-GR" dirty="0" smtClean="0">
                <a:solidFill>
                  <a:srgbClr val="002060"/>
                </a:solidFill>
              </a:rPr>
              <a:t> </a:t>
            </a:r>
            <a:r>
              <a:rPr lang="en-US" dirty="0" smtClean="0">
                <a:solidFill>
                  <a:srgbClr val="002060"/>
                </a:solidFill>
              </a:rPr>
              <a:t>dimensions for the classification of aphasic performance. In A. </a:t>
            </a:r>
            <a:r>
              <a:rPr lang="en-US" dirty="0" err="1" smtClean="0">
                <a:solidFill>
                  <a:srgbClr val="002060"/>
                </a:solidFill>
              </a:rPr>
              <a:t>Botinis</a:t>
            </a:r>
            <a:r>
              <a:rPr lang="en-US" dirty="0" smtClean="0">
                <a:solidFill>
                  <a:srgbClr val="002060"/>
                </a:solidFill>
              </a:rPr>
              <a:t> (Ed.),</a:t>
            </a:r>
            <a:r>
              <a:rPr lang="el-GR" dirty="0" smtClean="0">
                <a:solidFill>
                  <a:srgbClr val="002060"/>
                </a:solidFill>
              </a:rPr>
              <a:t> </a:t>
            </a:r>
            <a:r>
              <a:rPr lang="en-US" i="1" dirty="0" smtClean="0">
                <a:solidFill>
                  <a:srgbClr val="002060"/>
                </a:solidFill>
              </a:rPr>
              <a:t>Proceedings of ISCA </a:t>
            </a:r>
            <a:r>
              <a:rPr lang="en-US" i="1" dirty="0" err="1" smtClean="0">
                <a:solidFill>
                  <a:srgbClr val="002060"/>
                </a:solidFill>
              </a:rPr>
              <a:t>Turorial</a:t>
            </a:r>
            <a:r>
              <a:rPr lang="en-US" i="1" dirty="0" smtClean="0">
                <a:solidFill>
                  <a:srgbClr val="002060"/>
                </a:solidFill>
              </a:rPr>
              <a:t> and Research Workshops on Experimental Linguistics</a:t>
            </a:r>
            <a:r>
              <a:rPr lang="el-GR" i="1" dirty="0" smtClean="0">
                <a:solidFill>
                  <a:srgbClr val="002060"/>
                </a:solidFill>
              </a:rPr>
              <a:t> </a:t>
            </a:r>
            <a:r>
              <a:rPr lang="el-GR" dirty="0" smtClean="0">
                <a:solidFill>
                  <a:srgbClr val="002060"/>
                </a:solidFill>
              </a:rPr>
              <a:t>    </a:t>
            </a:r>
            <a:r>
              <a:rPr lang="en-US" dirty="0" smtClean="0">
                <a:solidFill>
                  <a:srgbClr val="002060"/>
                </a:solidFill>
              </a:rPr>
              <a:t>(pp. 205-208).</a:t>
            </a:r>
            <a:endParaRPr lang="el-GR" dirty="0" smtClean="0">
              <a:solidFill>
                <a:srgbClr val="002060"/>
              </a:solidFill>
            </a:endParaRPr>
          </a:p>
          <a:p>
            <a:pPr marL="274320" indent="-274320" fontAlgn="auto">
              <a:spcAft>
                <a:spcPts val="0"/>
              </a:spcAft>
              <a:buFont typeface="Wingdings 2"/>
              <a:buChar char=""/>
              <a:defRPr/>
            </a:pPr>
            <a:endParaRPr lang="en-US" dirty="0" smtClean="0"/>
          </a:p>
          <a:p>
            <a:pPr marL="274320" indent="-274320" fontAlgn="auto">
              <a:spcAft>
                <a:spcPts val="0"/>
              </a:spcAft>
              <a:buFont typeface="Wingdings 2"/>
              <a:buChar char=""/>
              <a:defRPr/>
            </a:pPr>
            <a:r>
              <a:rPr lang="el-GR" u="sng" dirty="0" smtClean="0"/>
              <a:t>Μη δημοσιευμένα:</a:t>
            </a:r>
          </a:p>
          <a:p>
            <a:pPr marL="274320" indent="-274320" algn="just" fontAlgn="auto">
              <a:spcAft>
                <a:spcPts val="0"/>
              </a:spcAft>
              <a:buFont typeface="Wingdings 2"/>
              <a:buNone/>
              <a:defRPr/>
            </a:pPr>
            <a:r>
              <a:rPr lang="en-US" dirty="0" err="1" smtClean="0">
                <a:solidFill>
                  <a:srgbClr val="002060"/>
                </a:solidFill>
              </a:rPr>
              <a:t>Pavlou</a:t>
            </a:r>
            <a:r>
              <a:rPr lang="en-US" dirty="0" smtClean="0">
                <a:solidFill>
                  <a:srgbClr val="002060"/>
                </a:solidFill>
              </a:rPr>
              <a:t>, V., &amp; Roussos, P. (2006). </a:t>
            </a:r>
            <a:r>
              <a:rPr lang="en-US" i="1" dirty="0" smtClean="0">
                <a:solidFill>
                  <a:srgbClr val="002060"/>
                </a:solidFill>
              </a:rPr>
              <a:t>Building a Theoretical Model for Understanding Factors</a:t>
            </a:r>
            <a:r>
              <a:rPr lang="el-GR" i="1" dirty="0" smtClean="0">
                <a:solidFill>
                  <a:srgbClr val="002060"/>
                </a:solidFill>
              </a:rPr>
              <a:t> </a:t>
            </a:r>
            <a:r>
              <a:rPr lang="en-US" i="1" dirty="0" smtClean="0">
                <a:solidFill>
                  <a:srgbClr val="002060"/>
                </a:solidFill>
              </a:rPr>
              <a:t>that Support or Prevent Teachers from Using ICT in their Classrooms. Paper</a:t>
            </a:r>
            <a:r>
              <a:rPr lang="el-GR" i="1" dirty="0" smtClean="0">
                <a:solidFill>
                  <a:srgbClr val="002060"/>
                </a:solidFill>
              </a:rPr>
              <a:t> </a:t>
            </a:r>
            <a:r>
              <a:rPr lang="en-US" dirty="0" smtClean="0">
                <a:solidFill>
                  <a:srgbClr val="002060"/>
                </a:solidFill>
              </a:rPr>
              <a:t>presented at the European Conference on Educational Research (ECER 2006).</a:t>
            </a:r>
            <a:r>
              <a:rPr lang="el-GR" dirty="0" smtClean="0">
                <a:solidFill>
                  <a:srgbClr val="002060"/>
                </a:solidFill>
              </a:rPr>
              <a:t> </a:t>
            </a:r>
            <a:r>
              <a:rPr lang="en-US" dirty="0" smtClean="0">
                <a:solidFill>
                  <a:srgbClr val="002060"/>
                </a:solidFill>
              </a:rPr>
              <a:t>Geneva, Switzerland, 13-16 September.</a:t>
            </a:r>
            <a:endParaRPr lang="el-GR" dirty="0" smtClean="0">
              <a:solidFill>
                <a:srgbClr val="002060"/>
              </a:solidFill>
            </a:endParaRPr>
          </a:p>
          <a:p>
            <a:endParaRPr lang="el-G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Παγκόσμιος Ιστός</a:t>
            </a:r>
            <a:endParaRPr lang="el-GR" dirty="0"/>
          </a:p>
        </p:txBody>
      </p:sp>
      <p:sp>
        <p:nvSpPr>
          <p:cNvPr id="3" name="2 - Θέση περιεχομένου"/>
          <p:cNvSpPr>
            <a:spLocks noGrp="1"/>
          </p:cNvSpPr>
          <p:nvPr>
            <p:ph idx="1"/>
          </p:nvPr>
        </p:nvSpPr>
        <p:spPr>
          <a:xfrm>
            <a:off x="828674" y="1600200"/>
            <a:ext cx="7631757" cy="4637112"/>
          </a:xfrm>
        </p:spPr>
        <p:txBody>
          <a:bodyPr/>
          <a:lstStyle/>
          <a:p>
            <a:pPr marL="274320" indent="-274320" algn="just" fontAlgn="auto">
              <a:spcAft>
                <a:spcPts val="0"/>
              </a:spcAft>
              <a:buFont typeface="Wingdings 2"/>
              <a:buChar char=""/>
              <a:defRPr/>
            </a:pPr>
            <a:r>
              <a:rPr lang="el-GR" dirty="0" smtClean="0"/>
              <a:t>Τα κείμενα/έγγραφα που δημοσιεύονται στο Διαδίκτυο έχουν πολλά από τα</a:t>
            </a:r>
            <a:r>
              <a:rPr lang="en-US" dirty="0" smtClean="0"/>
              <a:t> </a:t>
            </a:r>
            <a:r>
              <a:rPr lang="el-GR" dirty="0" smtClean="0"/>
              <a:t>χαρακτηριστικά μιας κλασικής δημοσίευσης (τα οποία και πρέπει να παρατίθενται). Καθώς συχνά αλλάζουν </a:t>
            </a:r>
            <a:r>
              <a:rPr lang="el-GR" i="1" dirty="0" smtClean="0"/>
              <a:t>περιεχόμενο,</a:t>
            </a:r>
            <a:r>
              <a:rPr lang="en-US" i="1" dirty="0" smtClean="0"/>
              <a:t> </a:t>
            </a:r>
            <a:r>
              <a:rPr lang="el-GR" i="1" dirty="0" smtClean="0"/>
              <a:t>μεταφέρονται σε άλλες ιστοσελίδες ή ακόμη και διαγράφονται, θα πρέπει</a:t>
            </a:r>
            <a:r>
              <a:rPr lang="el-GR" dirty="0" smtClean="0"/>
              <a:t> να παρατίθεται η ημερομηνία πρόσβασης στο</a:t>
            </a:r>
            <a:r>
              <a:rPr lang="en-US" dirty="0" smtClean="0"/>
              <a:t> </a:t>
            </a:r>
            <a:r>
              <a:rPr lang="el-GR" dirty="0" smtClean="0"/>
              <a:t>ηλεκτρονικό έγγραφο</a:t>
            </a:r>
          </a:p>
          <a:p>
            <a:pPr marL="274320" indent="-274320" fontAlgn="auto">
              <a:spcAft>
                <a:spcPts val="0"/>
              </a:spcAft>
              <a:buFont typeface="Wingdings 2"/>
              <a:buNone/>
              <a:defRPr/>
            </a:pPr>
            <a:r>
              <a:rPr lang="el-GR" b="1" u="sng" dirty="0" smtClean="0">
                <a:solidFill>
                  <a:srgbClr val="002060"/>
                </a:solidFill>
              </a:rPr>
              <a:t>ΠΑΡΑΔΕΙΓΜΑ</a:t>
            </a:r>
            <a:endParaRPr lang="el-GR" dirty="0" smtClean="0"/>
          </a:p>
          <a:p>
            <a:pPr marL="274320" indent="-274320" algn="just" fontAlgn="auto">
              <a:spcAft>
                <a:spcPts val="0"/>
              </a:spcAft>
              <a:buFont typeface="Wingdings 2"/>
              <a:buNone/>
              <a:defRPr/>
            </a:pPr>
            <a:r>
              <a:rPr lang="en-US" dirty="0" smtClean="0">
                <a:solidFill>
                  <a:srgbClr val="002060"/>
                </a:solidFill>
              </a:rPr>
              <a:t>Dewey, R. (1996). </a:t>
            </a:r>
            <a:r>
              <a:rPr lang="en-US" i="1" dirty="0" smtClean="0">
                <a:solidFill>
                  <a:srgbClr val="002060"/>
                </a:solidFill>
              </a:rPr>
              <a:t>APA publication manual crib sheet. </a:t>
            </a:r>
            <a:r>
              <a:rPr lang="el-GR" i="1" dirty="0" smtClean="0">
                <a:solidFill>
                  <a:srgbClr val="002060"/>
                </a:solidFill>
              </a:rPr>
              <a:t>Ανακτήθηκε 20 Απριλίου 2000 από το </a:t>
            </a:r>
            <a:r>
              <a:rPr lang="el-GR" dirty="0" smtClean="0">
                <a:solidFill>
                  <a:srgbClr val="002060"/>
                </a:solidFill>
              </a:rPr>
              <a:t>Διαδίκτυο: </a:t>
            </a:r>
            <a:r>
              <a:rPr lang="en-US" dirty="0" smtClean="0">
                <a:solidFill>
                  <a:srgbClr val="002060"/>
                </a:solidFill>
              </a:rPr>
              <a:t>http://wwwGaSoU.edu/psychweb/tipsheet/apacrib.htm</a:t>
            </a:r>
            <a:endParaRPr lang="el-GR" dirty="0">
              <a:solidFill>
                <a:srgbClr val="002060"/>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Παραρτήματα</a:t>
            </a:r>
            <a:endParaRPr lang="el-GR" dirty="0"/>
          </a:p>
        </p:txBody>
      </p:sp>
      <p:sp>
        <p:nvSpPr>
          <p:cNvPr id="3" name="2 - Θέση περιεχομένου"/>
          <p:cNvSpPr>
            <a:spLocks noGrp="1"/>
          </p:cNvSpPr>
          <p:nvPr>
            <p:ph idx="1"/>
          </p:nvPr>
        </p:nvSpPr>
        <p:spPr/>
        <p:txBody>
          <a:bodyPr/>
          <a:lstStyle/>
          <a:p>
            <a:pPr algn="just">
              <a:buNone/>
            </a:pPr>
            <a:r>
              <a:rPr lang="el-GR" dirty="0" smtClean="0"/>
              <a:t>περιλαμβάνουν:</a:t>
            </a:r>
          </a:p>
          <a:p>
            <a:pPr algn="just"/>
            <a:r>
              <a:rPr lang="el-GR" dirty="0" smtClean="0"/>
              <a:t>Άδειες διεξαγωγής της έρευνας</a:t>
            </a:r>
          </a:p>
          <a:p>
            <a:pPr algn="just"/>
            <a:r>
              <a:rPr lang="el-GR" dirty="0" smtClean="0"/>
              <a:t>Φόρμες συναίνεσης για συμμετοχή στην έρευνα</a:t>
            </a:r>
          </a:p>
          <a:p>
            <a:pPr algn="just"/>
            <a:r>
              <a:rPr lang="el-GR" dirty="0" smtClean="0"/>
              <a:t>Εργαλεία συγκέντρωσης δεδομένων (εκτός από τις περιπτώσεις ύπαρξης </a:t>
            </a:r>
            <a:r>
              <a:rPr lang="en-US" dirty="0" smtClean="0"/>
              <a:t>copyright</a:t>
            </a:r>
            <a:r>
              <a:rPr lang="el-GR" dirty="0" smtClean="0"/>
              <a:t> ή άλλη τεκμηριωμένη περίπτωση διαφύλαξης αποκλειστικής χρήσης)</a:t>
            </a:r>
          </a:p>
          <a:p>
            <a:pPr algn="just"/>
            <a:r>
              <a:rPr lang="el-GR" dirty="0" smtClean="0"/>
              <a:t>Δείγματα υλικών διδασκαλίας στην περίπτωση παρεμβατικών ερευνών</a:t>
            </a:r>
          </a:p>
          <a:p>
            <a:pPr algn="just"/>
            <a:r>
              <a:rPr lang="el-GR" dirty="0" smtClean="0"/>
              <a:t>Όποιο άλλο στοιχείο διευκολύνει την παρουσίαση της διαδικασίας και των αποτελεσμάτων της έρευνας</a:t>
            </a:r>
            <a:endParaRPr lang="el-G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Λογοκλοπή (</a:t>
            </a:r>
            <a:r>
              <a:rPr lang="en-US" dirty="0" smtClean="0"/>
              <a:t>plagiarism)</a:t>
            </a:r>
            <a:endParaRPr lang="el-GR" dirty="0"/>
          </a:p>
        </p:txBody>
      </p:sp>
      <p:sp>
        <p:nvSpPr>
          <p:cNvPr id="3" name="2 - Θέση περιεχομένου"/>
          <p:cNvSpPr>
            <a:spLocks noGrp="1"/>
          </p:cNvSpPr>
          <p:nvPr>
            <p:ph idx="1"/>
          </p:nvPr>
        </p:nvSpPr>
        <p:spPr/>
        <p:txBody>
          <a:bodyPr/>
          <a:lstStyle/>
          <a:p>
            <a:pPr algn="just"/>
            <a:r>
              <a:rPr lang="el-GR" dirty="0" smtClean="0"/>
              <a:t>Επιφέρει νομικές κυρώσεις στην περίπτωση που αποδειχθεί (αφαίρεση τίτλου σπουδών, καταδίκη σε χρηματική αποζημίωση κ.λπ.)</a:t>
            </a:r>
            <a:endParaRPr lang="en-US" dirty="0" smtClean="0"/>
          </a:p>
          <a:p>
            <a:pPr algn="just"/>
            <a:r>
              <a:rPr lang="el-GR" dirty="0" smtClean="0"/>
              <a:t>Είναι η οικειοποίηση των απόψεων, ιδεών ή φράσεων άλλων ερευνητών - επιστημόνων, χωρίς αναφορά σε αυτούς</a:t>
            </a:r>
          </a:p>
          <a:p>
            <a:pPr algn="just"/>
            <a:r>
              <a:rPr lang="el-GR" dirty="0" smtClean="0"/>
              <a:t>Είναι η αυτούσια παράθεση αποσπασμάτων από μία βιβλιογραφική πηγή, χωρίς αναφορά σε αυτήν (συγγραφέα, σελίδα) </a:t>
            </a:r>
            <a:r>
              <a:rPr lang="el-GR" b="1" dirty="0" smtClean="0"/>
              <a:t>και</a:t>
            </a:r>
            <a:r>
              <a:rPr lang="el-GR" dirty="0" smtClean="0"/>
              <a:t> χωρίς την χρήση εισαγωγικών</a:t>
            </a:r>
            <a:endParaRPr lang="el-G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Βασικά Στοιχεία Μορφοποίησης</a:t>
            </a:r>
            <a:endParaRPr lang="el-GR" dirty="0"/>
          </a:p>
        </p:txBody>
      </p:sp>
      <p:sp>
        <p:nvSpPr>
          <p:cNvPr id="3" name="2 - Θέση περιεχομένου"/>
          <p:cNvSpPr>
            <a:spLocks noGrp="1"/>
          </p:cNvSpPr>
          <p:nvPr>
            <p:ph idx="1"/>
          </p:nvPr>
        </p:nvSpPr>
        <p:spPr>
          <a:xfrm>
            <a:off x="179512" y="1556792"/>
            <a:ext cx="8784976" cy="4569371"/>
          </a:xfrm>
        </p:spPr>
        <p:txBody>
          <a:bodyPr>
            <a:normAutofit/>
          </a:bodyPr>
          <a:lstStyle/>
          <a:p>
            <a:pPr algn="just"/>
            <a:r>
              <a:rPr lang="el-GR" sz="2400" dirty="0" smtClean="0"/>
              <a:t>Λευκό </a:t>
            </a:r>
            <a:r>
              <a:rPr lang="el-GR" sz="2400" dirty="0"/>
              <a:t>χαρτί μεγέθους </a:t>
            </a:r>
            <a:r>
              <a:rPr lang="el-GR" sz="2400" dirty="0" smtClean="0"/>
              <a:t>Α4</a:t>
            </a:r>
          </a:p>
          <a:p>
            <a:pPr algn="just"/>
            <a:r>
              <a:rPr lang="el-GR" sz="2400" dirty="0" smtClean="0"/>
              <a:t>Μέγεθος </a:t>
            </a:r>
            <a:r>
              <a:rPr lang="el-GR" sz="2400" dirty="0"/>
              <a:t>γραμματοσειράς </a:t>
            </a:r>
            <a:r>
              <a:rPr lang="el-GR" sz="2400" dirty="0" smtClean="0"/>
              <a:t>12 </a:t>
            </a:r>
            <a:r>
              <a:rPr lang="el-GR" sz="2400" dirty="0"/>
              <a:t>(εκτός </a:t>
            </a:r>
            <a:r>
              <a:rPr lang="el-GR" sz="2400" dirty="0" smtClean="0"/>
              <a:t>πινάκων </a:t>
            </a:r>
            <a:r>
              <a:rPr lang="el-GR" sz="2400" dirty="0"/>
              <a:t>και </a:t>
            </a:r>
            <a:r>
              <a:rPr lang="el-GR" sz="2400" dirty="0" smtClean="0"/>
              <a:t>υποσημειώσεων</a:t>
            </a:r>
            <a:r>
              <a:rPr lang="el-GR" sz="2400" dirty="0"/>
              <a:t>, όπου </a:t>
            </a:r>
            <a:r>
              <a:rPr lang="el-GR" sz="2400" dirty="0" smtClean="0"/>
              <a:t>είναι </a:t>
            </a:r>
            <a:r>
              <a:rPr lang="el-GR" sz="2400" dirty="0"/>
              <a:t>10</a:t>
            </a:r>
            <a:r>
              <a:rPr lang="el-GR" sz="2400" dirty="0" smtClean="0"/>
              <a:t>)</a:t>
            </a:r>
          </a:p>
          <a:p>
            <a:pPr algn="just"/>
            <a:r>
              <a:rPr lang="el-GR" sz="2400" dirty="0" smtClean="0"/>
              <a:t>Προτεινόμενες </a:t>
            </a:r>
            <a:r>
              <a:rPr lang="el-GR" sz="2400" dirty="0"/>
              <a:t>γραμματοσειρές: </a:t>
            </a:r>
            <a:r>
              <a:rPr lang="en-US" sz="2400" dirty="0"/>
              <a:t>Times New Roman</a:t>
            </a:r>
            <a:r>
              <a:rPr lang="el-GR" sz="2400" dirty="0"/>
              <a:t>, </a:t>
            </a:r>
            <a:r>
              <a:rPr lang="en-US" sz="2400" dirty="0"/>
              <a:t>Arial</a:t>
            </a:r>
            <a:r>
              <a:rPr lang="el-GR" sz="2400" dirty="0"/>
              <a:t>, </a:t>
            </a:r>
            <a:r>
              <a:rPr lang="en-US" sz="2400" dirty="0"/>
              <a:t>Calibri</a:t>
            </a:r>
            <a:r>
              <a:rPr lang="el-GR" sz="2400" dirty="0"/>
              <a:t>, </a:t>
            </a:r>
            <a:r>
              <a:rPr lang="en-US" sz="2400" dirty="0" smtClean="0"/>
              <a:t>Tahoma</a:t>
            </a:r>
            <a:endParaRPr lang="el-GR" sz="2400" dirty="0" smtClean="0"/>
          </a:p>
          <a:p>
            <a:pPr algn="just"/>
            <a:r>
              <a:rPr lang="el-GR" sz="2400" dirty="0" smtClean="0"/>
              <a:t>Διάστιχο διπλό </a:t>
            </a:r>
            <a:r>
              <a:rPr lang="el-GR" sz="2400" dirty="0"/>
              <a:t>σε όλη </a:t>
            </a:r>
            <a:r>
              <a:rPr lang="el-GR" sz="2400" dirty="0" smtClean="0"/>
              <a:t>την εργασία, εκτός από πίνακες </a:t>
            </a:r>
            <a:r>
              <a:rPr lang="el-GR" sz="2400" dirty="0"/>
              <a:t>και </a:t>
            </a:r>
            <a:r>
              <a:rPr lang="el-GR" sz="2400" dirty="0" smtClean="0"/>
              <a:t>υποσημειώσεις</a:t>
            </a:r>
            <a:r>
              <a:rPr lang="el-GR" sz="2400" dirty="0"/>
              <a:t>, όπου </a:t>
            </a:r>
            <a:r>
              <a:rPr lang="el-GR" sz="2400" dirty="0" smtClean="0"/>
              <a:t>είναι μονό</a:t>
            </a:r>
            <a:endParaRPr lang="el-GR" sz="2400" dirty="0"/>
          </a:p>
          <a:p>
            <a:pPr algn="just"/>
            <a:r>
              <a:rPr lang="el-GR" sz="2400" dirty="0"/>
              <a:t>Π</a:t>
            </a:r>
            <a:r>
              <a:rPr lang="el-GR" sz="2400" dirty="0" smtClean="0"/>
              <a:t>εριθώρια σελίδας: </a:t>
            </a:r>
            <a:r>
              <a:rPr lang="el-GR" sz="2400" dirty="0"/>
              <a:t>2,5 εκατοστά πάνω, κάτω, </a:t>
            </a:r>
            <a:r>
              <a:rPr lang="el-GR" sz="2400" dirty="0" smtClean="0"/>
              <a:t>δεξιά </a:t>
            </a:r>
            <a:r>
              <a:rPr lang="el-GR" sz="2400" dirty="0"/>
              <a:t>και 3 εκατοστά </a:t>
            </a:r>
            <a:r>
              <a:rPr lang="el-GR" sz="2400" dirty="0" smtClean="0"/>
              <a:t>αριστερά </a:t>
            </a:r>
          </a:p>
          <a:p>
            <a:pPr algn="just"/>
            <a:r>
              <a:rPr lang="el-GR" sz="2400" dirty="0" smtClean="0"/>
              <a:t>Έντονα ή πλάγια γράμματα με φειδώ</a:t>
            </a:r>
            <a:endParaRPr lang="el-GR" sz="2400" dirty="0"/>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Βασικά Στοιχεία Μορφοποίησης</a:t>
            </a:r>
            <a:endParaRPr lang="el-GR" dirty="0"/>
          </a:p>
        </p:txBody>
      </p:sp>
      <p:sp>
        <p:nvSpPr>
          <p:cNvPr id="3" name="2 - Θέση περιεχομένου"/>
          <p:cNvSpPr>
            <a:spLocks noGrp="1"/>
          </p:cNvSpPr>
          <p:nvPr>
            <p:ph idx="1"/>
          </p:nvPr>
        </p:nvSpPr>
        <p:spPr>
          <a:xfrm>
            <a:off x="179512" y="1484784"/>
            <a:ext cx="8712968" cy="4968552"/>
          </a:xfrm>
        </p:spPr>
        <p:txBody>
          <a:bodyPr>
            <a:normAutofit/>
          </a:bodyPr>
          <a:lstStyle/>
          <a:p>
            <a:pPr algn="just"/>
            <a:r>
              <a:rPr lang="el-GR" sz="2400" dirty="0" smtClean="0"/>
              <a:t>Εσοχή παραγράφων κυρίως κειμένου 1,2 </a:t>
            </a:r>
            <a:r>
              <a:rPr lang="el-GR" sz="2400" dirty="0"/>
              <a:t>εκ</a:t>
            </a:r>
            <a:r>
              <a:rPr lang="el-GR" sz="2400" dirty="0" smtClean="0"/>
              <a:t>. </a:t>
            </a:r>
            <a:r>
              <a:rPr lang="el-GR" sz="2400" dirty="0"/>
              <a:t>με </a:t>
            </a:r>
            <a:r>
              <a:rPr lang="el-GR" sz="2400" dirty="0" smtClean="0"/>
              <a:t>χρήση </a:t>
            </a:r>
            <a:r>
              <a:rPr lang="el-GR" sz="2400" dirty="0"/>
              <a:t>πλήκτρου </a:t>
            </a:r>
            <a:r>
              <a:rPr lang="en-US" sz="2400" dirty="0" smtClean="0"/>
              <a:t>tab</a:t>
            </a:r>
            <a:r>
              <a:rPr lang="el-GR" sz="2400" dirty="0" smtClean="0"/>
              <a:t> </a:t>
            </a:r>
          </a:p>
          <a:p>
            <a:pPr algn="just"/>
            <a:r>
              <a:rPr lang="el-GR" sz="2400" dirty="0" smtClean="0"/>
              <a:t>όλες </a:t>
            </a:r>
            <a:r>
              <a:rPr lang="el-GR" sz="2400" dirty="0"/>
              <a:t>οι σειρές ξεκινούν από το ίδιο </a:t>
            </a:r>
            <a:r>
              <a:rPr lang="el-GR" sz="2400" dirty="0" smtClean="0"/>
              <a:t>σημείο στις </a:t>
            </a:r>
            <a:r>
              <a:rPr lang="el-GR" sz="2400" dirty="0"/>
              <a:t>επικεφαλίδες, τους τίτλους των πινάκων και των σχημάτων, τις σημειώσεις, και τις παραθέσεις αυτούσιων τμημάτων ενός </a:t>
            </a:r>
            <a:r>
              <a:rPr lang="el-GR" sz="2400" dirty="0" smtClean="0"/>
              <a:t>κειμένου</a:t>
            </a:r>
          </a:p>
          <a:p>
            <a:pPr algn="just"/>
            <a:r>
              <a:rPr lang="el-GR" sz="2400" dirty="0"/>
              <a:t>Σ</a:t>
            </a:r>
            <a:r>
              <a:rPr lang="el-GR" sz="2400" dirty="0" smtClean="0"/>
              <a:t>τοίχιση αριστερή </a:t>
            </a:r>
            <a:r>
              <a:rPr lang="el-GR" sz="2400" dirty="0"/>
              <a:t>ή </a:t>
            </a:r>
            <a:r>
              <a:rPr lang="el-GR" sz="2400" dirty="0" smtClean="0"/>
              <a:t>πλήρης</a:t>
            </a:r>
          </a:p>
          <a:p>
            <a:pPr algn="just"/>
            <a:r>
              <a:rPr lang="el-GR" sz="2400" dirty="0" smtClean="0"/>
              <a:t>Αρίθμηση σελίδων στο </a:t>
            </a:r>
            <a:r>
              <a:rPr lang="el-GR" sz="2400" dirty="0"/>
              <a:t>κέντρο του κάτω μέρους της σελίδας </a:t>
            </a:r>
            <a:r>
              <a:rPr lang="el-GR" sz="2400" dirty="0" smtClean="0"/>
              <a:t>με εκκίνηση από </a:t>
            </a:r>
            <a:r>
              <a:rPr lang="el-GR" sz="2400" dirty="0"/>
              <a:t>το στοιχείο «Περίληψη</a:t>
            </a:r>
            <a:r>
              <a:rPr lang="el-GR" sz="2400" dirty="0" smtClean="0"/>
              <a:t>»</a:t>
            </a:r>
            <a:endParaRPr lang="el-GR" sz="2400" dirty="0"/>
          </a:p>
          <a:p>
            <a:pPr algn="just"/>
            <a:r>
              <a:rPr lang="el-GR" sz="2400" dirty="0" smtClean="0"/>
              <a:t>Μετά από πλήρη παράθεση ενός όρου στην ονομαστική πτώση, μπορεί να χρησιμοποιηθεί η συντομογραφία της (π.χ. «Οι Ειδικές Μαθησιακές Δυσκολίες (Ε.Μ.Δ.) …» </a:t>
            </a:r>
          </a:p>
          <a:p>
            <a:pPr algn="just"/>
            <a:endParaRPr lang="el-GR" dirty="0"/>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Βασικά Στοιχεία Μορφοποίησης</a:t>
            </a:r>
            <a:endParaRPr lang="el-GR" dirty="0"/>
          </a:p>
        </p:txBody>
      </p:sp>
      <p:sp>
        <p:nvSpPr>
          <p:cNvPr id="3" name="2 - Θέση περιεχομένου"/>
          <p:cNvSpPr>
            <a:spLocks noGrp="1"/>
          </p:cNvSpPr>
          <p:nvPr>
            <p:ph idx="1"/>
          </p:nvPr>
        </p:nvSpPr>
        <p:spPr>
          <a:xfrm>
            <a:off x="457200" y="1600200"/>
            <a:ext cx="8435280" cy="4997152"/>
          </a:xfrm>
        </p:spPr>
        <p:txBody>
          <a:bodyPr>
            <a:normAutofit/>
          </a:bodyPr>
          <a:lstStyle/>
          <a:p>
            <a:pPr algn="just"/>
            <a:r>
              <a:rPr lang="el-GR" sz="2400" dirty="0" smtClean="0"/>
              <a:t>Μετά </a:t>
            </a:r>
            <a:r>
              <a:rPr lang="el-GR" sz="2400" dirty="0"/>
              <a:t>από τα σημεία στίξης ακολουθεί ένα κενό διάστημα (εκτός από τις </a:t>
            </a:r>
            <a:r>
              <a:rPr lang="el-GR" sz="2400" dirty="0" smtClean="0"/>
              <a:t>συντομογραφίες </a:t>
            </a:r>
            <a:r>
              <a:rPr lang="el-GR" sz="2400" dirty="0"/>
              <a:t>π.χ., </a:t>
            </a:r>
            <a:r>
              <a:rPr lang="el-GR" sz="2400" dirty="0" err="1"/>
              <a:t>κ.ο.κ</a:t>
            </a:r>
            <a:r>
              <a:rPr lang="el-GR" sz="2400" dirty="0"/>
              <a:t>., Σ.Ε.Ψ., κ.λπ</a:t>
            </a:r>
            <a:r>
              <a:rPr lang="el-GR" sz="2400" dirty="0" smtClean="0"/>
              <a:t>.)</a:t>
            </a:r>
          </a:p>
          <a:p>
            <a:pPr algn="just"/>
            <a:r>
              <a:rPr lang="el-GR" sz="2400" dirty="0" smtClean="0"/>
              <a:t>Μια </a:t>
            </a:r>
            <a:r>
              <a:rPr lang="el-GR" sz="2400" dirty="0"/>
              <a:t>πρόταση δεν ξεκινάει ποτέ με αραβικό αριθμό, ακόμη και αν ακολουθεί άλλος αριθμός (π.χ. όχι «43 άντρες και 38 γυναίκες απάντησαν….», αλλά «Σαράντα τρεις άντρες και 38 γυναίκες απάντησαν</a:t>
            </a:r>
            <a:r>
              <a:rPr lang="el-GR" sz="2400" dirty="0" smtClean="0"/>
              <a:t>…»)</a:t>
            </a:r>
          </a:p>
          <a:p>
            <a:pPr algn="just"/>
            <a:r>
              <a:rPr lang="el-GR" sz="2400" dirty="0" smtClean="0"/>
              <a:t>Το </a:t>
            </a:r>
            <a:r>
              <a:rPr lang="el-GR" sz="2400" dirty="0"/>
              <a:t>σύμβολο εκατοστιαίας αναλογίας (%) χρησιμοποιείται μόνο μετά από αριθμό. Η λέξη «ποσοστό» χρησιμοποιείται όταν δεν δίνεται αριθμός (π.χ. «Βρέθηκε ότι το 28% των συμμετεχόντων…», «αφού καθορίστηκε το ποσοστό των μαθητών που</a:t>
            </a:r>
            <a:r>
              <a:rPr lang="el-GR" sz="2400" dirty="0" smtClean="0"/>
              <a:t>…»)</a:t>
            </a:r>
          </a:p>
          <a:p>
            <a:pPr algn="just"/>
            <a:r>
              <a:rPr lang="el-GR" sz="2400" dirty="0"/>
              <a:t>Κάθε </a:t>
            </a:r>
            <a:r>
              <a:rPr lang="el-GR" sz="2400" dirty="0" smtClean="0"/>
              <a:t>κεφάλαιο </a:t>
            </a:r>
            <a:r>
              <a:rPr lang="el-GR" sz="2400" dirty="0"/>
              <a:t>ξεκινά από καινούρια σελίδα.</a:t>
            </a:r>
          </a:p>
          <a:p>
            <a:pPr algn="just"/>
            <a:endParaRPr lang="el-GR" dirty="0"/>
          </a:p>
          <a:p>
            <a:pPr algn="just"/>
            <a:endParaRPr lang="el-GR" dirty="0"/>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Δομή Εργασίας</a:t>
            </a:r>
            <a:endParaRPr lang="el-GR" dirty="0"/>
          </a:p>
        </p:txBody>
      </p:sp>
      <p:sp>
        <p:nvSpPr>
          <p:cNvPr id="3" name="2 - Θέση περιεχομένου"/>
          <p:cNvSpPr>
            <a:spLocks noGrp="1"/>
          </p:cNvSpPr>
          <p:nvPr>
            <p:ph idx="1"/>
          </p:nvPr>
        </p:nvSpPr>
        <p:spPr>
          <a:xfrm>
            <a:off x="467544" y="1484784"/>
            <a:ext cx="8424936" cy="5112568"/>
          </a:xfrm>
        </p:spPr>
        <p:txBody>
          <a:bodyPr>
            <a:normAutofit lnSpcReduction="10000"/>
          </a:bodyPr>
          <a:lstStyle/>
          <a:p>
            <a:r>
              <a:rPr lang="el-GR" dirty="0" smtClean="0"/>
              <a:t>1.   Εξώφυλλα</a:t>
            </a:r>
            <a:endParaRPr lang="el-GR" dirty="0"/>
          </a:p>
          <a:p>
            <a:r>
              <a:rPr lang="el-GR" dirty="0" smtClean="0"/>
              <a:t>2.   Περιεχόμενα </a:t>
            </a:r>
            <a:endParaRPr lang="el-GR" dirty="0"/>
          </a:p>
          <a:p>
            <a:r>
              <a:rPr lang="el-GR" dirty="0" smtClean="0"/>
              <a:t>3.   Περίληψη </a:t>
            </a:r>
            <a:r>
              <a:rPr lang="el-GR" dirty="0"/>
              <a:t>στα </a:t>
            </a:r>
            <a:r>
              <a:rPr lang="el-GR" dirty="0" smtClean="0"/>
              <a:t>ελληνικά </a:t>
            </a:r>
            <a:r>
              <a:rPr lang="el-GR" dirty="0"/>
              <a:t>και στα </a:t>
            </a:r>
            <a:r>
              <a:rPr lang="el-GR" dirty="0" smtClean="0"/>
              <a:t>αγγλικά</a:t>
            </a:r>
            <a:endParaRPr lang="el-GR" dirty="0"/>
          </a:p>
          <a:p>
            <a:r>
              <a:rPr lang="el-GR" dirty="0" smtClean="0"/>
              <a:t>4.   Πρόλογος</a:t>
            </a:r>
            <a:endParaRPr lang="el-GR" dirty="0"/>
          </a:p>
          <a:p>
            <a:r>
              <a:rPr lang="el-GR" dirty="0" smtClean="0"/>
              <a:t>5.   Εισαγωγή</a:t>
            </a:r>
            <a:endParaRPr lang="el-GR" dirty="0"/>
          </a:p>
          <a:p>
            <a:r>
              <a:rPr lang="el-GR" dirty="0" smtClean="0"/>
              <a:t>6.   Θεωρητική </a:t>
            </a:r>
            <a:r>
              <a:rPr lang="el-GR" dirty="0"/>
              <a:t>θεμελίωση της έρευνας - </a:t>
            </a:r>
            <a:r>
              <a:rPr lang="el-GR" dirty="0" smtClean="0"/>
              <a:t>Ανασκόπηση </a:t>
            </a:r>
            <a:r>
              <a:rPr lang="el-GR" dirty="0"/>
              <a:t>βιβλιογραφίας</a:t>
            </a:r>
          </a:p>
          <a:p>
            <a:r>
              <a:rPr lang="el-GR" dirty="0" smtClean="0"/>
              <a:t>7.    Μεθοδολογία </a:t>
            </a:r>
            <a:r>
              <a:rPr lang="el-GR" dirty="0"/>
              <a:t>της έρευνας</a:t>
            </a:r>
          </a:p>
          <a:p>
            <a:r>
              <a:rPr lang="el-GR" dirty="0" smtClean="0"/>
              <a:t>8.    Αποτελέσματα  </a:t>
            </a:r>
            <a:r>
              <a:rPr lang="el-GR" dirty="0"/>
              <a:t>της έρευνας</a:t>
            </a:r>
          </a:p>
          <a:p>
            <a:r>
              <a:rPr lang="el-GR" dirty="0" smtClean="0"/>
              <a:t>9.    Συζήτηση </a:t>
            </a:r>
            <a:r>
              <a:rPr lang="el-GR" dirty="0"/>
              <a:t>– Συμπεράσματα – Προτάσεις</a:t>
            </a:r>
          </a:p>
          <a:p>
            <a:r>
              <a:rPr lang="el-GR" dirty="0" smtClean="0"/>
              <a:t>10.  Βιβλιογραφικές </a:t>
            </a:r>
            <a:r>
              <a:rPr lang="el-GR" dirty="0"/>
              <a:t>παραπομπές</a:t>
            </a:r>
          </a:p>
          <a:p>
            <a:r>
              <a:rPr lang="el-GR" dirty="0" smtClean="0"/>
              <a:t>11.  </a:t>
            </a:r>
            <a:r>
              <a:rPr lang="el-GR" dirty="0"/>
              <a:t>Παραρτήματα</a:t>
            </a:r>
          </a:p>
          <a:p>
            <a:endParaRPr lang="el-GR" dirty="0"/>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Εξώφυλλο</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sz="2400" dirty="0"/>
              <a:t>Λογότυπο </a:t>
            </a:r>
            <a:r>
              <a:rPr lang="el-GR" sz="2400" dirty="0" smtClean="0"/>
              <a:t>ΠΑΜΑΚ</a:t>
            </a:r>
            <a:endParaRPr lang="el-GR" sz="2400" dirty="0"/>
          </a:p>
          <a:p>
            <a:r>
              <a:rPr lang="el-GR" sz="2400" dirty="0" smtClean="0"/>
              <a:t>Όνομα </a:t>
            </a:r>
            <a:r>
              <a:rPr lang="el-GR" sz="2400" dirty="0"/>
              <a:t>Παν/</a:t>
            </a:r>
            <a:r>
              <a:rPr lang="el-GR" sz="2400" dirty="0" err="1"/>
              <a:t>μιου</a:t>
            </a:r>
            <a:r>
              <a:rPr lang="el-GR" sz="2400" dirty="0"/>
              <a:t>, Σχολής, Τμήματος και </a:t>
            </a:r>
            <a:r>
              <a:rPr lang="el-GR" sz="2400" dirty="0" smtClean="0"/>
              <a:t>ΠΜΣ </a:t>
            </a:r>
            <a:endParaRPr lang="el-GR" sz="2400" dirty="0"/>
          </a:p>
          <a:p>
            <a:r>
              <a:rPr lang="el-GR" sz="2400" dirty="0" smtClean="0"/>
              <a:t>Ο όρος ΠΤΥΧΙΑΚΗ ΕΡΓΑΣΙΑ </a:t>
            </a:r>
            <a:r>
              <a:rPr lang="el-GR" sz="2400" dirty="0"/>
              <a:t>(κεφαλαία</a:t>
            </a:r>
            <a:r>
              <a:rPr lang="el-GR" sz="2400" dirty="0" smtClean="0"/>
              <a:t>) </a:t>
            </a:r>
            <a:endParaRPr lang="el-GR" sz="2400" dirty="0"/>
          </a:p>
          <a:p>
            <a:r>
              <a:rPr lang="el-GR" sz="2400" dirty="0" smtClean="0"/>
              <a:t>Τίτλος </a:t>
            </a:r>
            <a:r>
              <a:rPr lang="el-GR" sz="2400" dirty="0"/>
              <a:t>της </a:t>
            </a:r>
            <a:r>
              <a:rPr lang="el-GR" sz="2400" dirty="0" smtClean="0"/>
              <a:t>εργασίας στα ελληνικά και αγγλικά </a:t>
            </a:r>
            <a:endParaRPr lang="el-GR" sz="2400" dirty="0"/>
          </a:p>
          <a:p>
            <a:r>
              <a:rPr lang="el-GR" sz="2400" dirty="0" smtClean="0"/>
              <a:t>Όνομα φοιτητή και Α.Μ. </a:t>
            </a:r>
          </a:p>
          <a:p>
            <a:r>
              <a:rPr lang="el-GR" sz="2400" dirty="0" smtClean="0"/>
              <a:t>Ονόματα </a:t>
            </a:r>
            <a:r>
              <a:rPr lang="el-GR" sz="2400" dirty="0"/>
              <a:t>και </a:t>
            </a:r>
            <a:r>
              <a:rPr lang="el-GR" sz="2400" dirty="0" smtClean="0"/>
              <a:t>βαθμίδες </a:t>
            </a:r>
            <a:r>
              <a:rPr lang="el-GR" sz="2400" dirty="0"/>
              <a:t>μελών </a:t>
            </a:r>
            <a:r>
              <a:rPr lang="el-GR" sz="2400" dirty="0" smtClean="0"/>
              <a:t>εξεταστικής </a:t>
            </a:r>
            <a:r>
              <a:rPr lang="el-GR" sz="2400" dirty="0"/>
              <a:t>επιτροπής (πρώτα </a:t>
            </a:r>
            <a:r>
              <a:rPr lang="el-GR" sz="2400" dirty="0" smtClean="0"/>
              <a:t>του </a:t>
            </a:r>
            <a:r>
              <a:rPr lang="el-GR" sz="2400" dirty="0"/>
              <a:t>κύριου </a:t>
            </a:r>
            <a:r>
              <a:rPr lang="el-GR" sz="2400" dirty="0" smtClean="0"/>
              <a:t>επιβλέποντα και </a:t>
            </a:r>
            <a:r>
              <a:rPr lang="el-GR" sz="2400" dirty="0"/>
              <a:t>δίπλα </a:t>
            </a:r>
            <a:r>
              <a:rPr lang="el-GR" sz="2400" dirty="0" smtClean="0"/>
              <a:t>μετά </a:t>
            </a:r>
            <a:r>
              <a:rPr lang="el-GR" sz="2400" dirty="0"/>
              <a:t>από </a:t>
            </a:r>
            <a:r>
              <a:rPr lang="el-GR" sz="2400" dirty="0" smtClean="0"/>
              <a:t>κόμμα ο/οι επόπτες</a:t>
            </a:r>
            <a:endParaRPr lang="el-GR" sz="2400" dirty="0"/>
          </a:p>
          <a:p>
            <a:r>
              <a:rPr lang="el-GR" sz="2400" dirty="0" smtClean="0"/>
              <a:t>Πόλη </a:t>
            </a:r>
            <a:r>
              <a:rPr lang="el-GR" sz="2400" dirty="0"/>
              <a:t>και </a:t>
            </a:r>
            <a:r>
              <a:rPr lang="el-GR" sz="2400" dirty="0" smtClean="0"/>
              <a:t>έτος εκπόνησης</a:t>
            </a:r>
          </a:p>
          <a:p>
            <a:r>
              <a:rPr lang="el-GR" sz="2400" dirty="0" smtClean="0"/>
              <a:t>Ακολουθεί παράδειγμα…</a:t>
            </a:r>
            <a:endParaRPr lang="el-GR" sz="2400" dirty="0"/>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611560" y="144715"/>
            <a:ext cx="7704856" cy="6703225"/>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Academic Literature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F03431380.potx" id="{B573BD99-E105-4D2A-964B-B901A176567A}" vid="{B1D363B9-18DE-4874-9E2B-FD69B5C6548D}"/>
    </a:ext>
  </a:extLst>
</a:theme>
</file>

<file path=docProps/app.xml><?xml version="1.0" encoding="utf-8"?>
<Properties xmlns="http://schemas.openxmlformats.org/officeDocument/2006/extended-properties" xmlns:vt="http://schemas.openxmlformats.org/officeDocument/2006/docPropsVTypes">
  <Template>tf03431380</Template>
  <TotalTime>608</TotalTime>
  <Words>2624</Words>
  <Application>Microsoft Office PowerPoint</Application>
  <PresentationFormat>Προβολή στην οθόνη (4:3)</PresentationFormat>
  <Paragraphs>252</Paragraphs>
  <Slides>38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38</vt:i4>
      </vt:variant>
    </vt:vector>
  </HeadingPairs>
  <TitlesOfParts>
    <vt:vector size="44" baseType="lpstr">
      <vt:lpstr>Arial</vt:lpstr>
      <vt:lpstr>Euphemia</vt:lpstr>
      <vt:lpstr>Plantagenet Cherokee</vt:lpstr>
      <vt:lpstr>Wingdings</vt:lpstr>
      <vt:lpstr>Wingdings 2</vt:lpstr>
      <vt:lpstr>Academic Literature 16x9</vt:lpstr>
      <vt:lpstr>Οδηγοσ Συγγραφησ  ΜΔΕ</vt:lpstr>
      <vt:lpstr>Βασικές Αρχές</vt:lpstr>
      <vt:lpstr>Κριτήρια Ποιότητας Εργασίας</vt:lpstr>
      <vt:lpstr>Βασικά Στοιχεία Μορφοποίησης</vt:lpstr>
      <vt:lpstr>Βασικά Στοιχεία Μορφοποίησης</vt:lpstr>
      <vt:lpstr>Βασικά Στοιχεία Μορφοποίησης</vt:lpstr>
      <vt:lpstr>Δομή Εργασίας</vt:lpstr>
      <vt:lpstr>Εξώφυλλο</vt:lpstr>
      <vt:lpstr>Παρουσίαση του PowerPoint</vt:lpstr>
      <vt:lpstr>Περίληψη</vt:lpstr>
      <vt:lpstr>Περιεχόμενα</vt:lpstr>
      <vt:lpstr>Πρόλογος</vt:lpstr>
      <vt:lpstr>Εισαγωγή</vt:lpstr>
      <vt:lpstr>Θεωρητική θεμελίωση της Έρευνας - Ανασκόπηση Βιβλιογραφίας</vt:lpstr>
      <vt:lpstr>Μεθοδολογία Έρευνας</vt:lpstr>
      <vt:lpstr>Μεθοδολογία Έρευνας</vt:lpstr>
      <vt:lpstr>Μεθοδολογία έρευνας</vt:lpstr>
      <vt:lpstr>Αποτελέσματα Έρευνας</vt:lpstr>
      <vt:lpstr>Αποτελέσματα Έρευνας</vt:lpstr>
      <vt:lpstr>Συζήτηση – Συμπεράσματα – Προτάσεις</vt:lpstr>
      <vt:lpstr>Συζήτηση – Συμπεράσματα – Προτάσεις</vt:lpstr>
      <vt:lpstr>Επικεφαλίδες</vt:lpstr>
      <vt:lpstr>Επικεφαλίδες</vt:lpstr>
      <vt:lpstr>Επικεφαλίδες </vt:lpstr>
      <vt:lpstr>Επικεφαλίδες</vt:lpstr>
      <vt:lpstr>Επικεφαλίδες</vt:lpstr>
      <vt:lpstr>Παρουσίαση του PowerPoint</vt:lpstr>
      <vt:lpstr>Παρουσίαση του PowerPoint</vt:lpstr>
      <vt:lpstr>Βιβλιογραφικές Παραπομπές   με βάση το εγχειρίδιο της American Psychological Association (APA)</vt:lpstr>
      <vt:lpstr>Βιβλιογραφικές παραπομπές   με βάση το εγχειρίδιο της American Psychological Association (APA)</vt:lpstr>
      <vt:lpstr>Βιβλιογραφία  με βάση το εγχειρίδιο της American Psychological Association (APA)</vt:lpstr>
      <vt:lpstr>Βιβλία</vt:lpstr>
      <vt:lpstr>   Κεφάλαιο σε Τόμο </vt:lpstr>
      <vt:lpstr>Άρθρο σε Επιστημονικό Περιοδικό</vt:lpstr>
      <vt:lpstr>Πρακτικά Συνεδρίων και Συμποσίων</vt:lpstr>
      <vt:lpstr>Παγκόσμιος Ιστός</vt:lpstr>
      <vt:lpstr>Παραρτήματα</vt:lpstr>
      <vt:lpstr>Λογοκλοπή (plagiarism)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Οδηγός Συγγραφής  Πτυχιακής Εργασίας</dc:title>
  <dc:creator>Nikoleta</dc:creator>
  <cp:lastModifiedBy> user 10</cp:lastModifiedBy>
  <cp:revision>53</cp:revision>
  <dcterms:created xsi:type="dcterms:W3CDTF">2017-10-04T18:51:30Z</dcterms:created>
  <dcterms:modified xsi:type="dcterms:W3CDTF">2024-11-27T17:00:10Z</dcterms:modified>
</cp:coreProperties>
</file>