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82375" autoAdjust="0"/>
  </p:normalViewPr>
  <p:slideViewPr>
    <p:cSldViewPr snapToGrid="0">
      <p:cViewPr varScale="1">
        <p:scale>
          <a:sx n="49" d="100"/>
          <a:sy n="49" d="100"/>
        </p:scale>
        <p:origin x="1320" y="276"/>
      </p:cViewPr>
      <p:guideLst/>
    </p:cSldViewPr>
  </p:slideViewPr>
  <p:notesTextViewPr>
    <p:cViewPr>
      <p:scale>
        <a:sx n="1" d="1"/>
        <a:sy n="1" d="1"/>
      </p:scale>
      <p:origin x="0" y="-10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7276C-2A92-4BD6-AAD5-5EF1B3E6CA2E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E69A6-1874-4A3B-9F47-D0C365D6FE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7931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q1 και q0</a:t>
            </a:r>
          </a:p>
          <a:p>
            <a:r>
              <a:rPr lang="el-GR" dirty="0"/>
              <a:t>H ανάλυση που θα γίνει αφορά τις βασικές καταστάσεις | 0 &gt; και  η | 1 &gt;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5116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C54B0-7BD4-D8EA-B1BC-EDCE4417B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04F21195-C939-09EB-E2BB-BE16455CE3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A5B3A697-6281-3D92-10D3-A54695981A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περίπτωση: Από την κατάσταση 0 πάω στην 1.</a:t>
            </a:r>
          </a:p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περίπτωση: από την κατάσταση 1 πάω στην 0.</a:t>
            </a:r>
          </a:p>
          <a:p>
            <a:r>
              <a:rPr lang="el-GR" dirty="0"/>
              <a:t>3</a:t>
            </a:r>
            <a:r>
              <a:rPr lang="el-GR" baseline="30000" dirty="0"/>
              <a:t>η</a:t>
            </a:r>
            <a:r>
              <a:rPr lang="el-GR" dirty="0"/>
              <a:t> περίπτωση: από την + μένω στην +</a:t>
            </a:r>
          </a:p>
          <a:p>
            <a:r>
              <a:rPr lang="el-GR" dirty="0"/>
              <a:t>4</a:t>
            </a:r>
            <a:r>
              <a:rPr lang="el-GR" baseline="30000" dirty="0"/>
              <a:t>η</a:t>
            </a:r>
            <a:r>
              <a:rPr lang="el-GR" dirty="0"/>
              <a:t> περίπτωση: αντιστροφή πιθανοτήτων μένω στη –</a:t>
            </a:r>
          </a:p>
          <a:p>
            <a:r>
              <a:rPr lang="el-GR" dirty="0"/>
              <a:t>Στην 5</a:t>
            </a:r>
            <a:r>
              <a:rPr lang="el-GR" baseline="30000" dirty="0"/>
              <a:t>η</a:t>
            </a:r>
            <a:r>
              <a:rPr lang="el-GR" dirty="0"/>
              <a:t> και 6</a:t>
            </a:r>
            <a:r>
              <a:rPr lang="el-GR" baseline="30000" dirty="0"/>
              <a:t>η</a:t>
            </a:r>
            <a:r>
              <a:rPr lang="el-GR" dirty="0"/>
              <a:t> περίπτωση: αντιστροφή πιθανοτήτων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C464257-9B7F-0F24-C434-E153D9FB92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28977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AB3AE-1512-8DF7-CD5B-84119197D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5A7C699E-EC0A-873D-E334-623C944FB8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F3117069-1051-6A83-F563-E204793C3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4D53BD3-F006-1E3B-9FEB-8F3479B5C4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8376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F30D3-FB3D-90F5-B5FB-9E4222EAA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5E4DA3DC-49E0-39C7-3B09-A6A858FC7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B21BCDCD-1782-6300-55B4-97B6B382FD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E9A1DD7-10D7-DEA4-0569-E46BB36F68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201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F4E8D-7759-8614-5549-1BB28A6F2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2CECA2E7-E709-10DC-9B47-108FD52F88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53C8F1B3-9A0F-258A-CE92-BD7D40E88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η:</a:t>
            </a:r>
            <a:r>
              <a:rPr lang="el-GR" dirty="0"/>
              <a:t> η εφαρμογή της πύλης Υ σε ένα </a:t>
            </a:r>
            <a:r>
              <a:rPr lang="el-GR" dirty="0" err="1"/>
              <a:t>qubit</a:t>
            </a:r>
            <a:r>
              <a:rPr lang="el-GR" dirty="0"/>
              <a:t> ευρισκόμενο στην κατάσταση 0 οδηγεί στην κατάσταση 1 μετατοπισμένη κατά φάση i.</a:t>
            </a:r>
          </a:p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: η εφαρμογή της πύλης Υ σε ένα </a:t>
            </a:r>
            <a:r>
              <a:rPr lang="el-GR" dirty="0" err="1"/>
              <a:t>qubit</a:t>
            </a:r>
            <a:r>
              <a:rPr lang="el-GR" dirty="0"/>
              <a:t> ευρισκόμενο στην κατάσταση 1 οδηγεί στην κατάσταση 0 μετατοπισμένη κατά φάση -i.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/>
              <a:t>3</a:t>
            </a:r>
            <a:r>
              <a:rPr lang="el-GR" baseline="30000" dirty="0"/>
              <a:t>η:  </a:t>
            </a:r>
            <a:r>
              <a:rPr lang="el-GR" dirty="0"/>
              <a:t>η εφαρμογή της πύλης Υ σε ένα </a:t>
            </a:r>
            <a:r>
              <a:rPr lang="el-GR" dirty="0" err="1"/>
              <a:t>qubit</a:t>
            </a:r>
            <a:r>
              <a:rPr lang="el-GR" dirty="0"/>
              <a:t> ευρισκόμενο στην κατάσταση + οδηγεί στην κατάσταση - μετατοπισμένη κατά φάση -i.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/>
              <a:t>Πως το καταλαβαίνω; Αν το –i SQRT(2)/2 βγει έξω από το KET:   –i SQRT(2)/2 ( | 0 &gt; - |1 &gt;  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Στο </a:t>
            </a:r>
            <a:r>
              <a:rPr lang="el-GR" b="0" dirty="0" err="1"/>
              <a:t>ket</a:t>
            </a:r>
            <a:r>
              <a:rPr lang="el-GR" b="0" dirty="0"/>
              <a:t> απομένει (| 0 &gt; - |1 &gt;) και άρα πρόκειται για την κατάσταση – μετατοπισμένη κατά –i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4</a:t>
            </a:r>
            <a:r>
              <a:rPr lang="el-GR" b="0" baseline="30000" dirty="0"/>
              <a:t>η: </a:t>
            </a:r>
            <a:r>
              <a:rPr lang="el-GR" dirty="0"/>
              <a:t>η εφαρμογή της πύλης Υ σε ένα </a:t>
            </a:r>
            <a:r>
              <a:rPr lang="el-GR" dirty="0" err="1"/>
              <a:t>qubit</a:t>
            </a:r>
            <a:r>
              <a:rPr lang="el-GR" dirty="0"/>
              <a:t> ευρισκόμενο στην κατάσταση - οδηγεί στην κατάσταση + μετατοπισμένη κατά φάση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0" dirty="0"/>
              <a:t>Γράφουμε το αποτέλεσμα όπως πριν τοποθετώντας έξω από το </a:t>
            </a:r>
            <a:r>
              <a:rPr lang="el-GR" b="0" dirty="0" err="1"/>
              <a:t>ket</a:t>
            </a:r>
            <a:r>
              <a:rPr lang="el-GR" b="0" dirty="0"/>
              <a:t> το i </a:t>
            </a:r>
            <a:r>
              <a:rPr lang="el-GR" b="0" dirty="0" err="1"/>
              <a:t>sqrt</a:t>
            </a:r>
            <a:r>
              <a:rPr lang="el-GR" b="0" dirty="0"/>
              <a:t>{2} /2 οπότε στο </a:t>
            </a:r>
            <a:r>
              <a:rPr lang="el-GR" b="0" dirty="0" err="1"/>
              <a:t>ket</a:t>
            </a:r>
            <a:r>
              <a:rPr lang="el-GR" b="0" dirty="0"/>
              <a:t> θα μείνει   (| 0 &gt; + |1&gt; 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b="1" dirty="0"/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6DD89BB-CF4C-2B8F-9041-AF38E1EE83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11541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8F6BE-51A2-FE00-7BFA-9AC7E883C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A122B0A9-FA59-5390-6E5D-E360FFDFE1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C1E1A696-510D-8BED-1F19-E71094A29B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Η μορφή της μήτρας μοιάζει (αν εξαιρέσουμε την τιμή -1 στο κάτω στοιχείο της κυρίας </a:t>
            </a:r>
            <a:r>
              <a:rPr lang="el-GR" dirty="0" err="1"/>
              <a:t>διαγωνίου</a:t>
            </a:r>
            <a:r>
              <a:rPr lang="el-GR" dirty="0"/>
              <a:t>) είναι αυτή της </a:t>
            </a:r>
            <a:r>
              <a:rPr lang="el-GR" dirty="0" err="1"/>
              <a:t>μοναδιαίας</a:t>
            </a:r>
            <a:r>
              <a:rPr lang="el-GR" dirty="0"/>
              <a:t>. </a:t>
            </a:r>
          </a:p>
          <a:p>
            <a:r>
              <a:rPr lang="el-GR" dirty="0"/>
              <a:t>Η Ζ δεν αλλάζει τις βασικές καταστάσεις 0 και 1 αλλά τις ενδιάμεσες +, -, i, -i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64F633C-E059-0D99-D473-F18F1DD793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07107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0093E-C24D-B80E-2465-319C73E50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B2F3163E-1776-6775-A1C0-8185DD181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4E26A02B-F256-107E-04E6-DBBB1C704F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Σε κάθε περίπτωση, οι πύλες αυτές όταν αλλάζουν τις ενδιάμεσες καταστάσεις, δεν αλλοιώνουν τις πιθανότητες. </a:t>
            </a:r>
          </a:p>
          <a:p>
            <a:r>
              <a:rPr lang="el-GR" dirty="0"/>
              <a:t>Με άλλα λόγια, ότι και να συμβεί, η πιθανότητα ενός </a:t>
            </a:r>
            <a:r>
              <a:rPr lang="el-GR" dirty="0" err="1"/>
              <a:t>qubit</a:t>
            </a:r>
            <a:r>
              <a:rPr lang="el-GR" dirty="0"/>
              <a:t> που βρίσκεται σε μία από τις ενδιάμεσες καταστάσεις</a:t>
            </a:r>
          </a:p>
          <a:p>
            <a:r>
              <a:rPr lang="el-GR" dirty="0"/>
              <a:t>Θα παραμείνει ίδια (1/2) και μετά την εφαρμογή του </a:t>
            </a:r>
            <a:r>
              <a:rPr lang="el-GR" dirty="0" err="1"/>
              <a:t>qubit</a:t>
            </a:r>
            <a:r>
              <a:rPr lang="el-GR" dirty="0"/>
              <a:t> σε μία από αυτές τις πύλες.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630D2BB-1977-05E0-121B-348B3B7455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07948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7FC76-690E-F1E2-76E1-3B433E4B5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E5280AB7-B6F2-10B5-46BB-6428F0AC73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85A80196-E200-5B92-515B-51ABA7FA85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Σε έναν συμβατικό υπολογιστή, ο </a:t>
            </a:r>
            <a:r>
              <a:rPr lang="el-GR" dirty="0" err="1"/>
              <a:t>απομονωτής</a:t>
            </a:r>
            <a:r>
              <a:rPr lang="el-GR" dirty="0"/>
              <a:t> βγάζει στην έξοδο ότι σήμα δέχεται στην είσοδο. </a:t>
            </a:r>
          </a:p>
          <a:p>
            <a:r>
              <a:rPr lang="el-GR" dirty="0"/>
              <a:t>Η </a:t>
            </a:r>
            <a:r>
              <a:rPr lang="el-GR" dirty="0" err="1"/>
              <a:t>μοναδιαία</a:t>
            </a:r>
            <a:r>
              <a:rPr lang="el-GR" dirty="0"/>
              <a:t> μήτρα έχει την ιδιότητα ότι αν πολλαπλασιαστεί με άλλη μήτρα έστω Κ, το αποτέλεσμα θα είναι Κ.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A694608-A563-CB61-8FD4-2F98238CF9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03943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989D-7D67-F1F8-EFA9-681DAF88C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4507D744-1CEF-7419-F130-659086CBB5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1CF9BAC9-1D7E-2941-630F-DD2040700A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err="1"/>
              <a:t>Παραμετροποιημένες</a:t>
            </a:r>
            <a:r>
              <a:rPr lang="el-GR" dirty="0"/>
              <a:t>. Γιατί το </a:t>
            </a:r>
            <a:r>
              <a:rPr lang="el-GR" dirty="0" err="1"/>
              <a:t>qubit</a:t>
            </a:r>
            <a:r>
              <a:rPr lang="el-GR" dirty="0"/>
              <a:t> στο οποίο δρουν περιστρέφεται γύρω από τον άξονα Ζ στη σφαίρα </a:t>
            </a:r>
            <a:r>
              <a:rPr lang="el-GR" dirty="0" err="1"/>
              <a:t>Bloch</a:t>
            </a:r>
            <a:r>
              <a:rPr lang="el-GR" dirty="0"/>
              <a:t> κατά μία γωνία φ.</a:t>
            </a:r>
          </a:p>
          <a:p>
            <a:endParaRPr lang="el-GR" dirty="0"/>
          </a:p>
          <a:p>
            <a:r>
              <a:rPr lang="el-GR" dirty="0"/>
              <a:t>Οι μήτρες μοιάζουν με τις </a:t>
            </a:r>
            <a:r>
              <a:rPr lang="el-GR" dirty="0" err="1"/>
              <a:t>μοναδιαίες</a:t>
            </a:r>
            <a:r>
              <a:rPr lang="el-GR" dirty="0"/>
              <a:t>. Στη δεύτερη γραμμή της μήτρας αποτελέσματος,  το στοιχείο που θα βρίσκεται εκεί (b) </a:t>
            </a:r>
          </a:p>
          <a:p>
            <a:r>
              <a:rPr lang="el-GR" dirty="0"/>
              <a:t>θα πολλαπλασιαστεί με έναν παράγοντα </a:t>
            </a:r>
            <a:r>
              <a:rPr lang="el-GR" dirty="0" err="1"/>
              <a:t>e</a:t>
            </a:r>
            <a:r>
              <a:rPr lang="el-GR" baseline="30000" dirty="0" err="1"/>
              <a:t>iφ</a:t>
            </a:r>
            <a:r>
              <a:rPr lang="el-GR" baseline="0" dirty="0"/>
              <a:t> δημιουργώντας μία διαφορά φάσης κατά γωνία φ.  R το φ θεωρείται παράμετρος</a:t>
            </a:r>
          </a:p>
          <a:p>
            <a:r>
              <a:rPr lang="el-GR" baseline="0" dirty="0"/>
              <a:t>Στις S, T η παράμετρος αντικαθίσταται από συγκεκριμένες τιμές. Στην S η παράμετρος είναι π/2 ενώ στην είναι μία περιστροφή </a:t>
            </a:r>
          </a:p>
          <a:p>
            <a:r>
              <a:rPr lang="el-GR" baseline="0"/>
              <a:t>κατά π/4.</a:t>
            </a:r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2153B6C-56D9-5015-B9F4-6B91BF5E3A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0621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127BD-3B6D-46D6-3C45-CF7065935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D6900256-0A25-F4BE-5749-7A3ED361A2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4CE32C11-BC67-EBA8-5511-A3998716AE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Έχουμε έναν </a:t>
            </a:r>
            <a:r>
              <a:rPr lang="el-GR" dirty="0" err="1"/>
              <a:t>καταχωρητή</a:t>
            </a:r>
            <a:r>
              <a:rPr lang="el-GR" dirty="0"/>
              <a:t> ο οποίος έχει μήκος 2 </a:t>
            </a:r>
            <a:r>
              <a:rPr lang="el-GR" dirty="0" err="1"/>
              <a:t>qubit</a:t>
            </a:r>
            <a:r>
              <a:rPr lang="el-GR" dirty="0"/>
              <a:t>.</a:t>
            </a:r>
          </a:p>
          <a:p>
            <a:endParaRPr lang="el-GR" dirty="0"/>
          </a:p>
          <a:p>
            <a:r>
              <a:rPr lang="el-GR" dirty="0"/>
              <a:t>| q1 q0 &gt; </a:t>
            </a:r>
          </a:p>
          <a:p>
            <a:endParaRPr lang="el-GR" dirty="0"/>
          </a:p>
          <a:p>
            <a:r>
              <a:rPr lang="el-GR" dirty="0" err="1"/>
              <a:t>Tανυστικό</a:t>
            </a:r>
            <a:r>
              <a:rPr lang="el-GR" dirty="0"/>
              <a:t> γινόμενο των q1 q0: Μία πράξη η οποία παράγει έναν συνδυασμό 2 (πολλών) διανυσμάτων, με άλλα λόγια κατασκευάζει ένα </a:t>
            </a:r>
          </a:p>
          <a:p>
            <a:r>
              <a:rPr lang="el-GR" dirty="0"/>
              <a:t>Μεγαλύτερο διάνυσμα από 2 (πολλά) μικρότερα,</a:t>
            </a:r>
          </a:p>
          <a:p>
            <a:r>
              <a:rPr lang="el-GR" dirty="0"/>
              <a:t>Πως υλοποιείται: Υπολογίζουμε όλα τα γινόμενα των συντελεστών που υπάρχουν στα 2 διανύσματα. </a:t>
            </a:r>
          </a:p>
          <a:p>
            <a:endParaRPr lang="el-GR" dirty="0"/>
          </a:p>
          <a:p>
            <a:r>
              <a:rPr lang="el-GR" dirty="0"/>
              <a:t>Εξίσωση 2: τα 2 </a:t>
            </a:r>
            <a:r>
              <a:rPr lang="el-GR" dirty="0" err="1"/>
              <a:t>qubit</a:t>
            </a:r>
            <a:r>
              <a:rPr lang="el-GR" dirty="0"/>
              <a:t>  έχουν πιθανότητα y0 να είναι  00. y1 να είναι 01, y2 να είναι 10, και y3 να είναι 11.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D227CB4-6942-9E3A-BADF-B351DAA4CB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3358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E4242-3846-8BA1-0E18-60B2EE13F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7D02894D-56EF-BFA6-2BAE-BD456C8938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229E738B-2231-7630-68DB-EB04A44A7F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l-GR" dirty="0" err="1"/>
              <a:t>καταχωρητής</a:t>
            </a:r>
            <a:r>
              <a:rPr lang="el-GR" dirty="0"/>
              <a:t> αυτός είναι μεγέθους 2 </a:t>
            </a:r>
            <a:r>
              <a:rPr lang="el-GR" dirty="0" err="1"/>
              <a:t>qubit</a:t>
            </a:r>
            <a:r>
              <a:rPr lang="el-GR" dirty="0"/>
              <a:t>.</a:t>
            </a:r>
          </a:p>
          <a:p>
            <a:endParaRPr lang="el-GR" dirty="0"/>
          </a:p>
          <a:p>
            <a:r>
              <a:rPr lang="el-GR" dirty="0"/>
              <a:t>Στην πρώτη περίπτωση υπολογίζεται η πιθανότητα των 2 </a:t>
            </a:r>
            <a:r>
              <a:rPr lang="el-GR" dirty="0" err="1"/>
              <a:t>qubit</a:t>
            </a:r>
            <a:r>
              <a:rPr lang="el-GR" dirty="0"/>
              <a:t> να είναι 00.  Μεμονωμένα, και τα 2 βρίσκονται στην κατάσταση  | 0 &gt;</a:t>
            </a:r>
          </a:p>
          <a:p>
            <a:r>
              <a:rPr lang="el-GR" dirty="0"/>
              <a:t>Το </a:t>
            </a:r>
            <a:r>
              <a:rPr lang="el-GR" dirty="0" err="1"/>
              <a:t>τανυστικό</a:t>
            </a:r>
            <a:r>
              <a:rPr lang="el-GR" dirty="0"/>
              <a:t> γινόμενο  είναι ένας πίνακας στήλη όπου το πρώτο στοιχείο είναι 1 και τα άλλα 0. </a:t>
            </a:r>
          </a:p>
          <a:p>
            <a:r>
              <a:rPr lang="el-GR" dirty="0"/>
              <a:t>Το πρώτο στοιχείο του πίνακα-στήλη αντιστοιχεί στην πιθανότητα της κατάστασης 00, η οποία είναι 1.</a:t>
            </a:r>
          </a:p>
          <a:p>
            <a:r>
              <a:rPr lang="el-GR" dirty="0"/>
              <a:t>Το δεύτερο στοιχείο του πίνακα-στήλη αντιστοιχεί στην πιθανότητα της κατάστασης 01, η οποία είναι 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/>
              <a:t>Το τρίτο στοιχείο του πίνακα-στήλη αντιστοιχεί στην πιθανότητα της κατάστασης 10, η οποία είναι 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/>
              <a:t>Το τέταρτο στοιχείο του πίνακα-στήλη αντιστοιχεί στην πιθανότητα της κατάστασης 11, η οποία είναι 0.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DEA6F77-0960-0692-A29E-276C9CF288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2158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E8BC5-1825-DD7A-B948-F084E0366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8F3A9B8C-C9E7-AF6F-5151-5EEA5E6BA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4562DD0E-F20E-C527-B4B0-BAB8CF18F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013040D-615F-DA81-0ACA-99A78ECC66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7193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FD9CC-A878-2A81-022B-663EAD05A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3DC7C2C3-8927-7903-C9BB-3C32A1468B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6708AB69-53CA-D651-BC50-6E16D89643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Έστω ότι τα τρία </a:t>
            </a:r>
            <a:r>
              <a:rPr lang="el-GR" dirty="0" err="1"/>
              <a:t>qubit</a:t>
            </a:r>
            <a:r>
              <a:rPr lang="el-GR" dirty="0"/>
              <a:t> βρίσκονται στην κατάσταση | 110&gt;</a:t>
            </a:r>
          </a:p>
          <a:p>
            <a:endParaRPr lang="el-GR" dirty="0"/>
          </a:p>
          <a:p>
            <a:r>
              <a:rPr lang="el-GR" dirty="0"/>
              <a:t>Αν πάρουμε τις 8 θέσεις του τελικού διανύσματος  και τις απαριθμήσουμε από 0 – 7, τότε </a:t>
            </a:r>
          </a:p>
          <a:p>
            <a:r>
              <a:rPr lang="el-GR" dirty="0"/>
              <a:t>οι θέσεις 0-5 αποθηκεύουν μηδενικά, η θέση 6 αποθηκεύει μονάδα και η θέση 7 μηδενικό.</a:t>
            </a:r>
          </a:p>
          <a:p>
            <a:r>
              <a:rPr lang="el-GR" dirty="0"/>
              <a:t>Η θέση 6=110.</a:t>
            </a:r>
          </a:p>
          <a:p>
            <a:r>
              <a:rPr lang="el-GR" dirty="0"/>
              <a:t>Αν μετατρέψω το 6 στο δυαδικό, οι τιμές 1, 1, 0 δείχνουν τις τιμές των </a:t>
            </a:r>
            <a:r>
              <a:rPr lang="el-GR" dirty="0" err="1"/>
              <a:t>qubits</a:t>
            </a:r>
            <a:r>
              <a:rPr lang="el-GR" dirty="0"/>
              <a:t>.</a:t>
            </a:r>
          </a:p>
          <a:p>
            <a:r>
              <a:rPr lang="el-GR" dirty="0"/>
              <a:t>Αν τα </a:t>
            </a:r>
            <a:r>
              <a:rPr lang="el-GR" dirty="0" err="1"/>
              <a:t>qubits</a:t>
            </a:r>
            <a:r>
              <a:rPr lang="el-GR" dirty="0"/>
              <a:t> βρίσκονται σε κατάσταση 1,1,0 υπάρχει 100% πιθανότητα ο </a:t>
            </a:r>
            <a:r>
              <a:rPr lang="el-GR" dirty="0" err="1"/>
              <a:t>καταχωρητής</a:t>
            </a:r>
            <a:r>
              <a:rPr lang="el-GR" dirty="0"/>
              <a:t> να βρίσκεται στην κατάσταση  110. </a:t>
            </a: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50AE6A0-CFD7-06A2-52D7-6566872743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8192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D382F-C78B-4D37-D8C8-580B41C0E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56253705-61AE-F450-80BB-98CDC182FD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463A5750-4CE7-F8A3-B910-990E52D54F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FF7E81E-6AC1-52D7-17CE-C6E7461A06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20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6B5E6-D726-1899-C295-964F12E8D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D796D88F-3DC9-7467-E258-9902A39345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9C7BFAA5-1E55-3BAD-1192-2B3066ADBD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05AA461-F73A-705A-81E9-6F6675DB8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3360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20029-7A86-F2A1-B0B4-BE987FA4F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AFED0589-2B9B-89C8-1CDF-FD83B23183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00F8B5C2-1C19-729A-95A3-3A8306BF45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Η Χ αντιστρέφει όχι τιμές όπως ο </a:t>
            </a:r>
            <a:r>
              <a:rPr lang="el-GR" dirty="0" err="1"/>
              <a:t>αντιστροφέας</a:t>
            </a:r>
            <a:r>
              <a:rPr lang="el-GR" dirty="0"/>
              <a:t> αλλά πιθανότητες.</a:t>
            </a:r>
          </a:p>
          <a:p>
            <a:r>
              <a:rPr lang="el-GR" dirty="0"/>
              <a:t>Ο </a:t>
            </a:r>
            <a:r>
              <a:rPr lang="el-GR" dirty="0" err="1"/>
              <a:t>αντιστροφέας</a:t>
            </a:r>
            <a:r>
              <a:rPr lang="el-GR" dirty="0"/>
              <a:t> στους συμβατικούς υπολογιστές λαμβάνει ως είσοδο ένα σήμα και αν αυτό είναι 0 το κάνει 1 και αν είναι 1 το κάνει 0.</a:t>
            </a:r>
          </a:p>
          <a:p>
            <a:r>
              <a:rPr lang="el-GR" dirty="0"/>
              <a:t>Η Χ αντιστρέφει τις πιθανότητες α και β ενός </a:t>
            </a:r>
            <a:r>
              <a:rPr lang="el-GR" dirty="0" err="1"/>
              <a:t>qubit</a:t>
            </a:r>
            <a:r>
              <a:rPr lang="el-GR" dirty="0"/>
              <a:t>. Αν το </a:t>
            </a:r>
            <a:r>
              <a:rPr lang="el-GR" dirty="0" err="1"/>
              <a:t>qubit</a:t>
            </a:r>
            <a:r>
              <a:rPr lang="el-GR" dirty="0"/>
              <a:t> βρίσκεται με 100% στην κατάσταση 0, δηλαδή α=1 και β=0</a:t>
            </a:r>
          </a:p>
          <a:p>
            <a:r>
              <a:rPr lang="el-GR" dirty="0"/>
              <a:t>Τότε η εφαρμογή στην πύλη Χ θα οδηγήσει σε α=0, β=1. Άρα το </a:t>
            </a:r>
            <a:r>
              <a:rPr lang="el-GR" dirty="0" err="1"/>
              <a:t>qubit</a:t>
            </a:r>
            <a:r>
              <a:rPr lang="el-GR" dirty="0"/>
              <a:t> θα έχει 100% πιθανότητα πλέον να είναι 1 όχι 0.</a:t>
            </a: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36F6FD9-C1EA-E3B4-4856-E027A54046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8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E179F-3A3C-596F-7E7E-4B3BB813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EF1C7025-A8B8-9289-FFEB-5DFA59A8B5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1101D0F8-658F-D71C-F6EB-651B3DFBB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0 x α + 1 x b   = b</a:t>
            </a:r>
          </a:p>
          <a:p>
            <a:r>
              <a:rPr lang="el-GR" dirty="0"/>
              <a:t>1 x a + 0 x b = a</a:t>
            </a:r>
          </a:p>
          <a:p>
            <a:endParaRPr lang="el-GR" dirty="0"/>
          </a:p>
          <a:p>
            <a:r>
              <a:rPr lang="el-GR" dirty="0"/>
              <a:t>Πολλαπλασιασμός πινάκων: Ορίζεται όταν το πλήθος στηλών του ενός (αριστερού) να είναι ίσο με το πλήθος γραμμών του άλλου (δεξιού) .</a:t>
            </a:r>
          </a:p>
          <a:p>
            <a:endParaRPr lang="el-GR" dirty="0"/>
          </a:p>
          <a:p>
            <a:r>
              <a:rPr lang="el-GR" b="1" dirty="0"/>
              <a:t>2</a:t>
            </a:r>
            <a:r>
              <a:rPr lang="el-GR" dirty="0"/>
              <a:t> x 2   2 x </a:t>
            </a:r>
            <a:r>
              <a:rPr lang="el-GR" b="1" dirty="0"/>
              <a:t>1</a:t>
            </a:r>
            <a:r>
              <a:rPr lang="el-GR" dirty="0"/>
              <a:t> </a:t>
            </a:r>
          </a:p>
          <a:p>
            <a:endParaRPr lang="el-GR" dirty="0"/>
          </a:p>
          <a:p>
            <a:r>
              <a:rPr lang="el-GR" dirty="0"/>
              <a:t>Γιατί η μήτρα της Χ είναι  0  1</a:t>
            </a:r>
          </a:p>
          <a:p>
            <a:r>
              <a:rPr lang="el-GR" dirty="0"/>
              <a:t>                                           1  0</a:t>
            </a:r>
          </a:p>
          <a:p>
            <a:endParaRPr lang="el-GR" dirty="0"/>
          </a:p>
          <a:p>
            <a:r>
              <a:rPr lang="el-GR" dirty="0"/>
              <a:t>Γιατί το άνω αριστερά στοιχείο πρέπει να είναι 0 ώστε το άνω στοιχείο του πίνακα καταστάσεων να μηδενιστεί και να προστεθεί το κάτω στοιχείο του πίνακα καταστάσεων. </a:t>
            </a:r>
          </a:p>
          <a:p>
            <a:endParaRPr lang="el-GR" dirty="0"/>
          </a:p>
          <a:p>
            <a:endParaRPr lang="el-GR" dirty="0"/>
          </a:p>
          <a:p>
            <a:r>
              <a:rPr lang="el-GR" b="1" dirty="0"/>
              <a:t>Στον πρώτο πολλαπλασιασμό, το a που βρίσκεται στην πάνω θέση πρέπει να πολλαπλασιαστεί με 0 και το b με 1, έτσι ώστε στην άνω θέση να ανεβεί το b.</a:t>
            </a:r>
          </a:p>
          <a:p>
            <a:r>
              <a:rPr lang="el-GR" b="1" dirty="0"/>
              <a:t>Στον δεύτερο πολλαπλασιασμό, το a που θα κατέβει θέση πρέπει να πολλαπλασιαστεί με 1 και το b που θα φύγει πρέπει να </a:t>
            </a:r>
            <a:r>
              <a:rPr lang="el-GR" b="1" dirty="0" err="1"/>
              <a:t>πολ</a:t>
            </a:r>
            <a:r>
              <a:rPr lang="el-GR" b="1" dirty="0"/>
              <a:t>/</a:t>
            </a:r>
            <a:r>
              <a:rPr lang="el-GR" b="1" dirty="0" err="1"/>
              <a:t>στεί</a:t>
            </a:r>
            <a:r>
              <a:rPr lang="el-GR" b="1" dirty="0"/>
              <a:t> με 0.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70C6A9F-3BE1-E986-7917-8AF303467D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2024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D40FF3-2012-25A0-B429-C50D2D969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D23FE62-72D0-2A63-801D-A684224CD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41435A5-184F-AA80-97D4-00EAA7C7D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37EA57D-1901-A2C1-ED03-0E939AC1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4BF7AAF-36C3-7DE7-D149-82873DD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04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2C7676-FBD3-AA14-656D-ECC341B75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B20D0E0-4DBE-4F9C-8A97-BC8F5C822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3F33EC-B9C2-5029-C726-D49121BA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970DFE-F04E-4A62-0F16-1AEE51888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899683-1E3A-D206-5B10-D475F400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944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25BFAC2-BB78-1DA9-1AD7-EB29A6C20E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421919A-6CCA-5ECE-C841-5EF84B2CA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095432-7C9C-F6FF-2827-8E448B3C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DE895B-1FDE-7D4D-0A2B-644A1B379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C86BF6F-C5A3-9673-7C5F-D2DD7FD2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60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A99EEB-2475-007C-CC0E-FF85476E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20F451-FA64-A704-E6A9-05FCEBA88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BBE7E18-5E25-712F-FDF2-24D2215E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BBD7F81-90D1-6136-D66D-24CCF84A2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787B5F-65B6-958D-3DF7-AEC5C6E1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914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298D2A-F91E-6607-ED76-C1850D71C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C22C588-4137-9A4B-8861-2E60586AC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9EFC6BF-2B79-2B42-FFC8-7E0037BB4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31D4A9-18F2-7D79-4DF2-4B12D20D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7F4264-9EFF-A9B2-B6A5-A08FFA9D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288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EA562E-7E68-4FFA-F840-F456EFA39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618C35-C47A-045E-6E34-F8C742FB6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0E5495E-A782-AA7F-9419-967337769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D07CC0-64B9-E883-195A-F4BDE4B3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16B655A-8C7E-82D7-644A-5A26DF02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8BA81C-4501-5603-7EF9-B390AB1F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598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67D67D-3E31-DB3F-5B70-747CE70C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43C678-C239-B890-10CC-958D27176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C6EF07A-E61F-ACEB-5E3A-04F713349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E0B33AA-2DB0-EE96-5513-C17B00189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2260795-E837-7E43-51D9-D6151D5E4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E542E84-87D1-B955-7668-53F9D9A8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4C1DED3-2B41-90A7-EB73-C01180198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9709E07-2677-AD60-A03F-7342ED8A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16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EFDD35-F981-308D-A838-F1DAD8443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181C734-B566-2743-1098-593BBF12A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44295D4-D66A-BF83-ED48-FD79DA09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AE14527-CA61-3031-B423-6D1B2D3F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892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D86FAC4-7676-B905-A864-7AEA7581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5A57029-78A7-8860-FCF9-CA6D042D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65F89E4-BFDF-F1C9-E99B-774E01493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59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ABE95E-7789-B99F-8E7C-C3CC1353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FFCEFB-807E-F7EE-99AD-A77009286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1C7FB41-E5CC-798D-FFED-778E3BA79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A8E1C03-FF4C-E6AC-E387-F358F7AB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BBDB75-ADAA-D165-45A5-BA897962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8E39AEA-A542-63AF-D8ED-9032DCD8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249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5227D1-FE8B-0FDA-F537-6C5E0500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94A07DF-F1C2-9DC7-8E53-B632CFF324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625710C-83C1-7398-D78E-6D1782BF7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83D9071-C3A2-4F0B-C3D6-F9AC1FE7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874131-FB33-8B91-A2C0-0ADFECC7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6F16838-DE90-B8A2-558D-52DEE287F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623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F66DD8C-03EE-A03C-822D-FF66541E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236BE37-5F18-E19B-B972-55078368B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AC85CBF-22DB-F7A6-12D2-303CF8C6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C6DEE4-5659-B617-9CAB-7E17B2976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6A0F3A-2738-3A46-CCA3-659FDC411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461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2EBAE-826C-360B-AB8C-95988F67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CB20CD-07DA-90EE-C958-89D485E318E8}"/>
              </a:ext>
            </a:extLst>
          </p:cNvPr>
          <p:cNvSpPr txBox="1"/>
          <p:nvPr/>
        </p:nvSpPr>
        <p:spPr>
          <a:xfrm>
            <a:off x="755374" y="0"/>
            <a:ext cx="101925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                    	ΚΒΑΝΤΙΚΟΙ ΚΑΤΑΧΩΡΗΤΕΣ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541981-1C97-D9F0-FA5D-1CA3037CD8F7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8988F4-3438-ACF5-FB59-C21B7B6725EF}"/>
              </a:ext>
            </a:extLst>
          </p:cNvPr>
          <p:cNvSpPr txBox="1"/>
          <p:nvPr/>
        </p:nvSpPr>
        <p:spPr>
          <a:xfrm>
            <a:off x="755374" y="1139184"/>
            <a:ext cx="1102961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Καταχωρητές: Μονάδες αποθήκευσης ενός στοιχείου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αντιστοιχία με τους συμβατικούς υπολογιστές, στους κβαντικούς υπολογιστές ένα σύνολο από qubits σχηματίζουν τον κβαντικό καταχωρητή.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βασική διαφοροποίηση  είναι ότι δεν εδώ η συζήτηση δεν θα στραφεί σε σήματα ελέγχου (ρολόι, σήματα επίτρεψης, σήματα ελέγχου φόρτωσης κλπ), τα οποία αποτελούν σημαντικό τμήμα των γνωστών καταχωρητών που υπάρχουν στους κλασικούς υπολογιστές.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Ας ξεκινήσουμε με τον κβαντικό καταχωρητή που αποθηκεύει 2 qubit, έστω q1 και q2. '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73AA49B2-F808-3891-D949-54A7B7942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952" y="4679136"/>
            <a:ext cx="3458528" cy="103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77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D5883-1C94-74C1-2C4E-54EA17320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3657C8-BA5F-DE96-5EB1-20FC70438173}"/>
              </a:ext>
            </a:extLst>
          </p:cNvPr>
          <p:cNvSpPr txBox="1"/>
          <p:nvPr/>
        </p:nvSpPr>
        <p:spPr>
          <a:xfrm>
            <a:off x="581190" y="241999"/>
            <a:ext cx="35640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ΔΡΑΣΗ ΤΗΣ ΠΥΛΗΣ Χ ΣΕ ΓΝΩΣΤΕΣ ΚΑΤΑΣΤΑΣΕΙΣ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9ACC8F-EE8E-D3FE-E6E1-C4145D463DB4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4B2A7B43-13DD-1E2B-2517-1B977BC0F4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8950" y="0"/>
            <a:ext cx="5555450" cy="6869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42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45414-35B9-A2D0-7B20-BE0782018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ACB852-FB2E-FD97-E13D-DA0EC45B336A}"/>
              </a:ext>
            </a:extLst>
          </p:cNvPr>
          <p:cNvSpPr txBox="1"/>
          <p:nvPr/>
        </p:nvSpPr>
        <p:spPr>
          <a:xfrm>
            <a:off x="5303520" y="48335"/>
            <a:ext cx="2600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ΠΥΛΗ 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91A71C-49EC-87B5-7264-5B1FDAD5A2EE}"/>
              </a:ext>
            </a:extLst>
          </p:cNvPr>
          <p:cNvSpPr txBox="1">
            <a:spLocks/>
          </p:cNvSpPr>
          <p:nvPr/>
        </p:nvSpPr>
        <p:spPr>
          <a:xfrm>
            <a:off x="581192" y="1451374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0638E219-A367-7CC0-3A1A-1AF292199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876" y="1157738"/>
            <a:ext cx="4070283" cy="15014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899832D-3F6F-A763-8506-9C532C37C404}"/>
              </a:ext>
            </a:extLst>
          </p:cNvPr>
          <p:cNvSpPr txBox="1"/>
          <p:nvPr/>
        </p:nvSpPr>
        <p:spPr>
          <a:xfrm>
            <a:off x="422675" y="3516200"/>
            <a:ext cx="1134664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Έστω η κατάσταση α | 0 &gt; + β | 1 &gt;.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εφαρμογή της πύλης Υ σε αυτή την κατάσταση θα δώσει αποτέλεσμα ίσο με το γινόμενο των πινάκων της πύλης Υ και της κατάστασης α | 0 &gt; + β | 1 &gt;.</a:t>
            </a:r>
          </a:p>
        </p:txBody>
      </p:sp>
    </p:spTree>
    <p:extLst>
      <p:ext uri="{BB962C8B-B14F-4D97-AF65-F5344CB8AC3E}">
        <p14:creationId xmlns:p14="http://schemas.microsoft.com/office/powerpoint/2010/main" val="3222548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3B5FA-6B7C-E55C-B872-933093C0A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B69344-51FE-B598-E91C-01D65E628C09}"/>
              </a:ext>
            </a:extLst>
          </p:cNvPr>
          <p:cNvSpPr txBox="1"/>
          <p:nvPr/>
        </p:nvSpPr>
        <p:spPr>
          <a:xfrm>
            <a:off x="5303520" y="48335"/>
            <a:ext cx="2600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ΠΥΛΗ 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F8AABF-A85B-34A0-65E7-B50403BBFDB6}"/>
              </a:ext>
            </a:extLst>
          </p:cNvPr>
          <p:cNvSpPr txBox="1">
            <a:spLocks/>
          </p:cNvSpPr>
          <p:nvPr/>
        </p:nvSpPr>
        <p:spPr>
          <a:xfrm>
            <a:off x="581192" y="1451374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5BD8BA68-071B-111A-D23E-C03C0F7227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192" y="815621"/>
            <a:ext cx="3885157" cy="127150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A0D124B-4D53-6A13-7434-ED0C2969AA9C}"/>
              </a:ext>
            </a:extLst>
          </p:cNvPr>
          <p:cNvSpPr txBox="1"/>
          <p:nvPr/>
        </p:nvSpPr>
        <p:spPr>
          <a:xfrm>
            <a:off x="581192" y="2261215"/>
            <a:ext cx="116108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Επομένως, η εφαρμογή της πύλης Y προκάλεσε και αντιστροφή των πιθανοτήτων a και b, 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αλλά και μία μετατόπιση φάσης κατά -i. H μετατόπιση αυτή, όπως έχουμε πει δεν λαμβάνει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μέρος στον υπολογισμό της πιθανότητας.</a:t>
            </a:r>
          </a:p>
        </p:txBody>
      </p:sp>
    </p:spTree>
    <p:extLst>
      <p:ext uri="{BB962C8B-B14F-4D97-AF65-F5344CB8AC3E}">
        <p14:creationId xmlns:p14="http://schemas.microsoft.com/office/powerpoint/2010/main" val="3772520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D812E-CCAC-6FF7-16F7-0B0BA83C6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E0EB03-40AF-5BC2-0AC4-C27E98BCA85D}"/>
              </a:ext>
            </a:extLst>
          </p:cNvPr>
          <p:cNvSpPr txBox="1"/>
          <p:nvPr/>
        </p:nvSpPr>
        <p:spPr>
          <a:xfrm>
            <a:off x="581190" y="241999"/>
            <a:ext cx="35640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ΔΡΑΣΗ ΤΗΣ ΠΥΛΗΣ Υ ΣΕ ΓΝΩΣΤΕΣ ΚΑΤΑΣΤΑΣΕΙΣ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4C82D4-352A-0FC8-AF3F-C3670F9A9565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01CC7D87-972E-C1DC-28BD-8FD34C3A6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522" y="0"/>
            <a:ext cx="5766118" cy="691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664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F5008-DB41-8493-FF07-F3D3127EE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445B77-F568-BBE4-C458-891BAC9DF254}"/>
              </a:ext>
            </a:extLst>
          </p:cNvPr>
          <p:cNvSpPr txBox="1"/>
          <p:nvPr/>
        </p:nvSpPr>
        <p:spPr>
          <a:xfrm>
            <a:off x="5303520" y="48335"/>
            <a:ext cx="2600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ΠΥΛΗ Z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FB01CF-3EF2-EB84-D496-38303DB1CF12}"/>
              </a:ext>
            </a:extLst>
          </p:cNvPr>
          <p:cNvSpPr txBox="1">
            <a:spLocks/>
          </p:cNvSpPr>
          <p:nvPr/>
        </p:nvSpPr>
        <p:spPr>
          <a:xfrm>
            <a:off x="581192" y="1451374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1576DB-C194-304A-C45F-01DA7C22FF3B}"/>
              </a:ext>
            </a:extLst>
          </p:cNvPr>
          <p:cNvSpPr txBox="1"/>
          <p:nvPr/>
        </p:nvSpPr>
        <p:spPr>
          <a:xfrm>
            <a:off x="422675" y="3516200"/>
            <a:ext cx="1134664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Έστω η κατάσταση α | 0 &gt; + β | 1 &gt;.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εφαρμογή της πύλης Z σε αυτή την κατάσταση θα δώσει αποτέλεσμα ίσο με το γινόμενο των πινάκων της πύλης Υ και της κατάστασης α | 0 &gt; + β | 1 &gt;.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4F66AB03-729E-AD05-CE00-5FDE975E0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8002" y="1149350"/>
            <a:ext cx="4587864" cy="1756410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3AEAA65A-B3AD-73FB-BC21-33EB7C5432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5085" y="5406626"/>
            <a:ext cx="4049395" cy="112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947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A32DF-3F74-A5B3-BDA6-16BA5D9DC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D7A880-20FC-311B-E993-2E6194FAE824}"/>
              </a:ext>
            </a:extLst>
          </p:cNvPr>
          <p:cNvSpPr txBox="1"/>
          <p:nvPr/>
        </p:nvSpPr>
        <p:spPr>
          <a:xfrm>
            <a:off x="581192" y="0"/>
            <a:ext cx="2600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ΠΥΛΗ Z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F7FAB4-4AA7-E4EB-DF73-04D8FF9FCD14}"/>
              </a:ext>
            </a:extLst>
          </p:cNvPr>
          <p:cNvSpPr txBox="1">
            <a:spLocks/>
          </p:cNvSpPr>
          <p:nvPr/>
        </p:nvSpPr>
        <p:spPr>
          <a:xfrm>
            <a:off x="581192" y="1451374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D94E6B6D-2490-D931-7FD4-9CADAEB58F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-1"/>
            <a:ext cx="5293360" cy="682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338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45D30-6DE9-FA23-47E8-089B7C44C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8D7E76-07C0-7C49-BBB0-E2881DBBBED8}"/>
              </a:ext>
            </a:extLst>
          </p:cNvPr>
          <p:cNvSpPr txBox="1"/>
          <p:nvPr/>
        </p:nvSpPr>
        <p:spPr>
          <a:xfrm>
            <a:off x="581192" y="0"/>
            <a:ext cx="2600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ΠΥΛΗ 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819945-6B0A-1549-BC4E-D62208FFCCC0}"/>
              </a:ext>
            </a:extLst>
          </p:cNvPr>
          <p:cNvSpPr txBox="1">
            <a:spLocks/>
          </p:cNvSpPr>
          <p:nvPr/>
        </p:nvSpPr>
        <p:spPr>
          <a:xfrm>
            <a:off x="581192" y="1451374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85FA02B-54D9-E080-380D-F6B2504ED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694" y="646331"/>
            <a:ext cx="4609465" cy="17014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E7914B-DF5C-0E93-E94B-2B4B448DE395}"/>
              </a:ext>
            </a:extLst>
          </p:cNvPr>
          <p:cNvSpPr txBox="1"/>
          <p:nvPr/>
        </p:nvSpPr>
        <p:spPr>
          <a:xfrm>
            <a:off x="784392" y="3442792"/>
            <a:ext cx="11610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Απομονωτής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αφήνει ίδιες καταστάσεις.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Μοναδιαίος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πίνακας</a:t>
            </a:r>
          </a:p>
        </p:txBody>
      </p:sp>
    </p:spTree>
    <p:extLst>
      <p:ext uri="{BB962C8B-B14F-4D97-AF65-F5344CB8AC3E}">
        <p14:creationId xmlns:p14="http://schemas.microsoft.com/office/powerpoint/2010/main" val="2495542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D0D95-6EEB-A54C-50F1-4B1F9D5ED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AFD8A2-E9E9-ECDB-D93C-46CA158A95F9}"/>
              </a:ext>
            </a:extLst>
          </p:cNvPr>
          <p:cNvSpPr txBox="1"/>
          <p:nvPr/>
        </p:nvSpPr>
        <p:spPr>
          <a:xfrm>
            <a:off x="581192" y="0"/>
            <a:ext cx="62666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ΟΙ ΠΥΛΕΣ R, S, T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F7CA90-D38E-16AD-8404-83C275072F4C}"/>
              </a:ext>
            </a:extLst>
          </p:cNvPr>
          <p:cNvSpPr txBox="1">
            <a:spLocks/>
          </p:cNvSpPr>
          <p:nvPr/>
        </p:nvSpPr>
        <p:spPr>
          <a:xfrm>
            <a:off x="581192" y="1451374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05F8E638-EF7D-36D5-6165-6690A258D1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451374"/>
            <a:ext cx="12297769" cy="251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83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1CD9E-7C8D-B084-4974-24C0AA66F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879303-EA80-CE74-BA59-117E0DCEC2B3}"/>
              </a:ext>
            </a:extLst>
          </p:cNvPr>
          <p:cNvSpPr txBox="1"/>
          <p:nvPr/>
        </p:nvSpPr>
        <p:spPr>
          <a:xfrm>
            <a:off x="755374" y="0"/>
            <a:ext cx="101925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                    	ΚΒΑΝΤΙΚΟΙ ΚΑΤΑΧΩΡΗΤΕΣ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0B84C4-D1FC-CA48-683F-B38E84179C56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FC984B-A025-549B-3E79-5980BF1177F9}"/>
              </a:ext>
            </a:extLst>
          </p:cNvPr>
          <p:cNvSpPr txBox="1"/>
          <p:nvPr/>
        </p:nvSpPr>
        <p:spPr>
          <a:xfrm>
            <a:off x="755374" y="1139184"/>
            <a:ext cx="110296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κατάσταση ενός κβαντικού καταχωρητή, έστω R είναι το τανύστηκα γινόμενο των καταστάσεων των 2 qubits.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48ABA50F-9BC8-6E68-3ED8-BDD93C88E4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3484" y="2326489"/>
            <a:ext cx="7991475" cy="156616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AFE9931-D7D2-745B-5244-FC2CDC74902D}"/>
              </a:ext>
            </a:extLst>
          </p:cNvPr>
          <p:cNvSpPr txBox="1"/>
          <p:nvPr/>
        </p:nvSpPr>
        <p:spPr>
          <a:xfrm>
            <a:off x="9837251" y="2804103"/>
            <a:ext cx="1110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l-GR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ACE5D7-00FF-D1DF-8579-B6F154B09B69}"/>
              </a:ext>
            </a:extLst>
          </p:cNvPr>
          <p:cNvSpPr txBox="1"/>
          <p:nvPr/>
        </p:nvSpPr>
        <p:spPr>
          <a:xfrm>
            <a:off x="668284" y="4056823"/>
            <a:ext cx="110296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(1) γράφεται:</a:t>
            </a:r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5FC6220E-7512-5B7B-72DB-AA8EBC583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3485" y="5196091"/>
            <a:ext cx="7219316" cy="70156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A84B6A2-B73A-3A22-8150-4E361D3225D2}"/>
              </a:ext>
            </a:extLst>
          </p:cNvPr>
          <p:cNvSpPr txBox="1"/>
          <p:nvPr/>
        </p:nvSpPr>
        <p:spPr>
          <a:xfrm>
            <a:off x="9847411" y="5272983"/>
            <a:ext cx="1110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352926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2C440-7F32-8A30-A15E-02AAF90DB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35C64C-CB37-8CE2-3A0A-21DD83ADD073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         ΤΑΝΥΣΤΙΚΑ ΓΙΝΟΜΕΝΑ ΓΙΑ ΤΙΣ ΚΑΤΑΣΤΑΣΕΙΣ 0 ΚΑΙ 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2E8E98-B914-FB45-1287-36AD10B04314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E29D704C-2045-8920-AB76-39275EAACC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714441"/>
            <a:ext cx="4493260" cy="1521911"/>
          </a:xfrm>
          <a:prstGeom prst="rect">
            <a:avLst/>
          </a:prstGeom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CD66C67C-3435-E1B5-3D3D-4CD525ADB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6170" y="2135953"/>
            <a:ext cx="5172710" cy="4608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71CA3-9E71-36D2-D02D-AAA3F684F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DBC817-3526-2F49-D831-EB78FF86E484}"/>
              </a:ext>
            </a:extLst>
          </p:cNvPr>
          <p:cNvSpPr txBox="1"/>
          <p:nvPr/>
        </p:nvSpPr>
        <p:spPr>
          <a:xfrm>
            <a:off x="-40640" y="0"/>
            <a:ext cx="13167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dirty="0"/>
              <a:t>         ΤΑΝΥΣΤΙΚΑ ΓΙΝΟΜΕΝΑ ΓΙΑ ΤΙΣ ΚΑΤΑΣΤΑΣΕΙΣ 0 ΚΑΙ 1 – 3 </a:t>
            </a:r>
            <a:r>
              <a:rPr lang="el-GR" sz="3200" b="1" dirty="0" err="1"/>
              <a:t>qubit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1CB7F7-0409-D988-3207-BB56DDEBDD2E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8E976748-D95C-46D6-7262-0A641DA7A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361" y="612842"/>
            <a:ext cx="3224743" cy="1703638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FB5D174C-49B7-8B35-38E7-4436498669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66446"/>
            <a:ext cx="12192000" cy="284667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B75CFCA-5180-BE93-1713-14BC3D2A937F}"/>
              </a:ext>
            </a:extLst>
          </p:cNvPr>
          <p:cNvSpPr txBox="1"/>
          <p:nvPr/>
        </p:nvSpPr>
        <p:spPr>
          <a:xfrm>
            <a:off x="581193" y="2266981"/>
            <a:ext cx="110296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κατάσταση ενός κβαντικού καταχωρητή τριών qubits, έστω R είναι το τανύστηκα γινόμενο των καταστάσεων των τριών qubits.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AC75A4-D4F2-8997-9771-15B60246A506}"/>
              </a:ext>
            </a:extLst>
          </p:cNvPr>
          <p:cNvSpPr txBox="1"/>
          <p:nvPr/>
        </p:nvSpPr>
        <p:spPr>
          <a:xfrm>
            <a:off x="11041847" y="6108679"/>
            <a:ext cx="1110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31964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EDA62-0F8D-9DEA-7FE0-8DFD0B2B8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3BB2C3-2758-9B8E-809C-3C84104A2E29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                             ΠΑΡΑΔΕΙΓΜΑ ΓΙΑ 3 QUBITS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15446A-9F1B-AF59-3951-9ECA3DA1FAF8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3A5037-D1CA-E1E2-6F74-D4EC6FD13A97}"/>
              </a:ext>
            </a:extLst>
          </p:cNvPr>
          <p:cNvSpPr txBox="1"/>
          <p:nvPr/>
        </p:nvSpPr>
        <p:spPr>
          <a:xfrm>
            <a:off x="581193" y="944881"/>
            <a:ext cx="110296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(3) προκύπτει ότι: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CCE81C45-8A60-D2C7-8206-2F77FB822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" y="1724898"/>
            <a:ext cx="11988800" cy="6542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E1BBD7-1522-4B15-30A2-C3A59E346FCF}"/>
              </a:ext>
            </a:extLst>
          </p:cNvPr>
          <p:cNvSpPr txBox="1"/>
          <p:nvPr/>
        </p:nvSpPr>
        <p:spPr>
          <a:xfrm>
            <a:off x="266233" y="2751410"/>
            <a:ext cx="110296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διάνυσμα που περιγράφει την κατάσταση | 110 &gt; είναι: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5C138DB-042F-58B4-A8B9-5A596814B6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0142" y="3594059"/>
            <a:ext cx="8003858" cy="291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225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45333-064F-91B1-E329-53F1110F5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B5EA57-3D7A-70D1-0281-5A0E2CE0041C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                             ΚΒΑΝΤΙΚΕΣ ΠΥΛΕΣ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57CE07-0B28-F5D3-E443-521AAAD1FDC9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BC8DCA-6695-3044-10D9-A8586B8065CD}"/>
              </a:ext>
            </a:extLst>
          </p:cNvPr>
          <p:cNvSpPr txBox="1"/>
          <p:nvPr/>
        </p:nvSpPr>
        <p:spPr>
          <a:xfrm>
            <a:off x="286553" y="929055"/>
            <a:ext cx="1102961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κλασικές πύλες είναι κυκλώματα, τα οποία μεταφέρουν την πληροφορίας σε μορφή τάσης.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Ουσιαστικά, η πληροφορία διαχέεται μεταξύ των πυλών, υφίσταται επεξεργασία και ενδεχομένως μετατροπή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Στους κβαντικούς υπολογιστές, η πληροφορία δεν διέρχεται μέσα από τις πύλες. Η πληροφορία βρίσκεται στα qubits και παραμένει εκεί. Η κατάσταση των qubits αλλάζει από τη δράση των κβαντικών πυλών πάνω σε αυτά.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κβαντικές πύλες περιγράφονται από μία μήτρα και κατηγοριοποιούνται ανάλογα με το πλήθος των qubits στα οποία δρουν: υπάρχουν πύλες που δρουν σε ένα, σε δύο ή σε τρία qubits.</a:t>
            </a:r>
          </a:p>
        </p:txBody>
      </p:sp>
    </p:spTree>
    <p:extLst>
      <p:ext uri="{BB962C8B-B14F-4D97-AF65-F5344CB8AC3E}">
        <p14:creationId xmlns:p14="http://schemas.microsoft.com/office/powerpoint/2010/main" val="487385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4F70F-CA59-9770-10E4-7C557D4CD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BC10C6-42A5-BAF8-C0EA-E697EBD15FA0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                      ΠΥΛΕΣ ΠΟΥ ΔΡΟΥΝ ΣΕ 1 QUBIT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6B3696-D49B-0422-A3D6-AF983A4FC685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DCE756-9E3C-564C-FEC6-32087BEF7F67}"/>
              </a:ext>
            </a:extLst>
          </p:cNvPr>
          <p:cNvSpPr txBox="1"/>
          <p:nvPr/>
        </p:nvSpPr>
        <p:spPr>
          <a:xfrm>
            <a:off x="286553" y="929055"/>
            <a:ext cx="110296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κβαντικές πύλες που δρουν σε ένα qubit ουσιαστικά εκτελούν μία περιστροφή του διανύσματος κατάστασης κατά τους άξονες X, Y, Z.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ενέργεια αυτών των πυλών είναι να μεταβάλουν τις γωνίες θ και φ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πρώτη ομάδα πυλών που θα περιγράψουμε είναι οι πύλες Pauli.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τρεις πύλες Pauli είναι οι X,Y,Z.</a:t>
            </a:r>
          </a:p>
        </p:txBody>
      </p:sp>
    </p:spTree>
    <p:extLst>
      <p:ext uri="{BB962C8B-B14F-4D97-AF65-F5344CB8AC3E}">
        <p14:creationId xmlns:p14="http://schemas.microsoft.com/office/powerpoint/2010/main" val="209681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5E842-C7F7-303C-9643-23C630B21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41865D-690A-A70E-1ED1-E84148ED22A9}"/>
              </a:ext>
            </a:extLst>
          </p:cNvPr>
          <p:cNvSpPr txBox="1"/>
          <p:nvPr/>
        </p:nvSpPr>
        <p:spPr>
          <a:xfrm>
            <a:off x="304800" y="28015"/>
            <a:ext cx="2580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ΠΥΛΗ Χ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FFB267-90DA-1A90-5DB3-226CEDE2E5D5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B252BB-DEB5-DD70-1256-11E914AF026F}"/>
              </a:ext>
            </a:extLst>
          </p:cNvPr>
          <p:cNvSpPr txBox="1"/>
          <p:nvPr/>
        </p:nvSpPr>
        <p:spPr>
          <a:xfrm>
            <a:off x="-48886" y="1446814"/>
            <a:ext cx="31172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κβαντική πύλη Χ αντιστοιχεί στη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λογική πύλη του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αντιστροφέα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2E3F33EB-EDC5-8B74-468B-5A56722F3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432" y="28015"/>
            <a:ext cx="9215606" cy="639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907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926AA-379F-E963-3E37-D13C36128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8ACF64-93D1-325A-A830-6DBFBD055EA6}"/>
              </a:ext>
            </a:extLst>
          </p:cNvPr>
          <p:cNvSpPr txBox="1"/>
          <p:nvPr/>
        </p:nvSpPr>
        <p:spPr>
          <a:xfrm>
            <a:off x="5486400" y="190575"/>
            <a:ext cx="28041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ΠΥΛΗ Χ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ADCCD2-D22B-5EAB-FB88-872930DE85F0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36B202-2966-08BE-8CAF-C88CD53AADB0}"/>
              </a:ext>
            </a:extLst>
          </p:cNvPr>
          <p:cNvSpPr txBox="1"/>
          <p:nvPr/>
        </p:nvSpPr>
        <p:spPr>
          <a:xfrm>
            <a:off x="581193" y="944881"/>
            <a:ext cx="1134664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Έστω η κατάσταση α | 0 &gt; + β | 1 &gt;.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εφαρμογή της πύλης Χ σε αυτή την κατάσταση θα δώσει αποτέλεσμα ίσο με το γινόμενο των πινάκων της πύλης Χ και της κατάστασης α | 0 &gt; + β | 1 &gt;.</a:t>
            </a: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8286BE39-2010-DFEC-4D31-78DD2C66E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959" y="2814230"/>
            <a:ext cx="3313817" cy="96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9251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1641</Words>
  <Application>Microsoft Office PowerPoint</Application>
  <PresentationFormat>Ευρεία οθόνη</PresentationFormat>
  <Paragraphs>144</Paragraphs>
  <Slides>17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sourstav@delos365.uom.gr</dc:creator>
  <cp:lastModifiedBy>sourstav@delos365.uom.gr</cp:lastModifiedBy>
  <cp:revision>119</cp:revision>
  <dcterms:created xsi:type="dcterms:W3CDTF">2026-02-18T09:03:05Z</dcterms:created>
  <dcterms:modified xsi:type="dcterms:W3CDTF">2026-03-04T16:34:51Z</dcterms:modified>
</cp:coreProperties>
</file>