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79885" autoAdjust="0"/>
  </p:normalViewPr>
  <p:slideViewPr>
    <p:cSldViewPr snapToGrid="0">
      <p:cViewPr varScale="1">
        <p:scale>
          <a:sx n="47" d="100"/>
          <a:sy n="47" d="100"/>
        </p:scale>
        <p:origin x="1398" y="270"/>
      </p:cViewPr>
      <p:guideLst/>
    </p:cSldViewPr>
  </p:slideViewPr>
  <p:notesTextViewPr>
    <p:cViewPr>
      <p:scale>
        <a:sx n="1" d="1"/>
        <a:sy n="1" d="1"/>
      </p:scale>
      <p:origin x="0" y="-39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7276C-2A92-4BD6-AAD5-5EF1B3E6CA2E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E69A6-1874-4A3B-9F47-D0C365D6FE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7931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Ψ, Ψ’   είναι οι συμβολισμοί των καταστάσεων ενός </a:t>
            </a:r>
            <a:r>
              <a:rPr lang="el-GR" dirty="0" err="1"/>
              <a:t>qubit</a:t>
            </a:r>
            <a:r>
              <a:rPr lang="el-GR" dirty="0"/>
              <a:t>.</a:t>
            </a:r>
          </a:p>
          <a:p>
            <a:r>
              <a:rPr lang="el-GR" dirty="0"/>
              <a:t>Στην σφαίρα </a:t>
            </a:r>
            <a:r>
              <a:rPr lang="el-GR" dirty="0" err="1"/>
              <a:t>Bloch</a:t>
            </a:r>
            <a:r>
              <a:rPr lang="el-GR" dirty="0"/>
              <a:t> συναντάμε τρεις άξονες και ένα διάνυσμα ψ το οποίο είναι η κατάσταση του </a:t>
            </a:r>
            <a:r>
              <a:rPr lang="el-GR" dirty="0" err="1"/>
              <a:t>qubit</a:t>
            </a:r>
            <a:r>
              <a:rPr lang="el-GR" dirty="0"/>
              <a:t>.</a:t>
            </a:r>
          </a:p>
          <a:p>
            <a:r>
              <a:rPr lang="el-GR" dirty="0"/>
              <a:t>2 γωνίες: θ και φ.  Η θ ορίζει τις τιμές των πιθανοτήτων. </a:t>
            </a:r>
          </a:p>
          <a:p>
            <a:r>
              <a:rPr lang="el-GR" dirty="0"/>
              <a:t>Κόκκινο πλαίσιο: ΙΣΗΜΕΡΙΝΟΣ τα σημεία του </a:t>
            </a:r>
            <a:r>
              <a:rPr lang="el-GR" dirty="0" err="1"/>
              <a:t>ισαπέχουν</a:t>
            </a:r>
            <a:r>
              <a:rPr lang="el-GR" dirty="0"/>
              <a:t> από τους πόλους.  </a:t>
            </a:r>
          </a:p>
          <a:p>
            <a:r>
              <a:rPr lang="el-GR" b="1" dirty="0"/>
              <a:t> Για να μελετήσουμε τις 6 βασικές κβαντικές καταστάσεις, πρέπει να ορίζουμε τις τιμές των θ και φ.</a:t>
            </a:r>
          </a:p>
          <a:p>
            <a:r>
              <a:rPr lang="el-GR" b="1" dirty="0"/>
              <a:t>ΕΊΝΑΙ ΣΗΜΑΝΤΙΚΟ για καθεμία από τις 6 βασικές καταστάσεις να κατανοήσουμε πως μετριούνται οι γωνίες θ και φ.</a:t>
            </a:r>
          </a:p>
          <a:p>
            <a:endParaRPr lang="el-GR" b="1" dirty="0"/>
          </a:p>
          <a:p>
            <a:endParaRPr lang="el-GR" b="1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862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C0321-CF85-5277-E0D7-C9A66E97E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59C4E5DD-793C-7B03-6C64-36B816787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σημειώσεων 2">
                <a:extLst>
                  <a:ext uri="{FF2B5EF4-FFF2-40B4-BE49-F238E27FC236}">
                    <a16:creationId xmlns:a16="http://schemas.microsoft.com/office/drawing/2014/main" id="{15D356D1-26A8-A5CE-EED3-FDC3983DDB95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dirty="0"/>
                  <a:t>e</a:t>
                </a:r>
                <a:r>
                  <a:rPr lang="el-GR" baseline="30000" dirty="0" err="1"/>
                  <a:t>iπ</a:t>
                </a:r>
                <a:r>
                  <a:rPr lang="el-GR" baseline="30000" dirty="0"/>
                  <a:t>/2</a:t>
                </a:r>
                <a:endParaRPr lang="el-GR" baseline="0" dirty="0"/>
              </a:p>
              <a:p>
                <a:endParaRPr lang="el-GR" baseline="0" dirty="0"/>
              </a:p>
              <a:p>
                <a:r>
                  <a:rPr lang="el-GR" baseline="0" dirty="0"/>
                  <a:t>H ποσότητα αυτή ισούται με συν(π/2) + i </a:t>
                </a:r>
                <a:r>
                  <a:rPr lang="el-GR" baseline="0" dirty="0" err="1"/>
                  <a:t>ημ</a:t>
                </a:r>
                <a:r>
                  <a:rPr lang="el-GR" baseline="0" dirty="0"/>
                  <a:t> (π/2) = 0  + i </a:t>
                </a:r>
              </a:p>
              <a:p>
                <a:endParaRPr lang="el-GR" baseline="0" dirty="0"/>
              </a:p>
              <a:p>
                <a:r>
                  <a:rPr lang="el-GR" baseline="0" dirty="0"/>
                  <a:t>H κατάσταση λέει ότι το </a:t>
                </a:r>
                <a:r>
                  <a:rPr lang="el-GR" baseline="0" dirty="0" err="1"/>
                  <a:t>qubit</a:t>
                </a:r>
                <a:r>
                  <a:rPr lang="el-GR" baseline="0" dirty="0"/>
                  <a:t> έχει πιθανότητα ½ να είναι ίσο με 0 και ½ i να είναι ίσο με 1. </a:t>
                </a:r>
              </a:p>
              <a:p>
                <a:endParaRPr lang="el-GR" baseline="0" dirty="0"/>
              </a:p>
              <a:p>
                <a:r>
                  <a:rPr lang="el-GR" b="1" baseline="0" dirty="0"/>
                  <a:t>Παρατήρηση: </a:t>
                </a:r>
                <a:r>
                  <a:rPr lang="el-GR" b="0" baseline="0" dirty="0"/>
                  <a:t>Σύμφωνα με την κβαντική θεωρία, η</a:t>
                </a:r>
                <a:r>
                  <a:rPr lang="el-GR" dirty="0"/>
                  <a:t> μιγαδική τιμή </a:t>
                </a:r>
                <a14:m>
                  <m:oMath xmlns:m="http://schemas.openxmlformats.org/officeDocument/2006/math">
                    <m:r>
                      <a:rPr lang="el-GR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−</m:t>
                    </m:r>
                    <m:r>
                      <a:rPr lang="el-GR" sz="1200" b="0" i="1" kern="12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</m:t>
                    </m:r>
                    <m:r>
                      <a:rPr lang="el-GR" sz="1200" b="0" i="1" kern="12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, </m:t>
                    </m:r>
                  </m:oMath>
                </a14:m>
                <a:r>
                  <a:rPr lang="el-GR" dirty="0"/>
                  <a:t>η</a:t>
                </a:r>
                <a:r>
                  <a:rPr lang="el-GR" baseline="0" dirty="0"/>
                  <a:t> οποία εμφανίζεται στις καταστάσεις |+i &gt; και | - i&gt; ε</a:t>
                </a:r>
                <a:r>
                  <a:rPr lang="el-GR" dirty="0"/>
                  <a:t>πηρεάζει </a:t>
                </a:r>
                <a:r>
                  <a:rPr lang="el-GR" b="1" dirty="0"/>
                  <a:t>τη φάση</a:t>
                </a:r>
                <a:r>
                  <a:rPr lang="el-GR" dirty="0"/>
                  <a:t>, όχι το μέτρο  της τιμής της πιθανότητας.</a:t>
                </a:r>
                <a:r>
                  <a:rPr lang="el-GR" baseline="0" dirty="0"/>
                  <a:t> ΚΑΙ στις 2 καταστάσεις, η τιμή της πιθανότητας είναι ½. Με άλλα λόγια, στην κβαντομηχανική οι πιθανότητες </a:t>
                </a:r>
                <a:r>
                  <a:rPr lang="el-GR" dirty="0"/>
                  <a:t>ορίζονται ως </a:t>
                </a:r>
                <a14:m>
                  <m:oMath xmlns:m="http://schemas.openxmlformats.org/officeDocument/2006/math">
                    <m:r>
                      <a:rPr lang="el-GR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∣</m:t>
                    </m:r>
                    <m:r>
                      <m:rPr>
                        <m:nor/>
                      </m:rPr>
                      <a:rPr lang="el-GR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πλ</m:t>
                    </m:r>
                    <m:r>
                      <m:rPr>
                        <m:nor/>
                      </m:rPr>
                      <a:rPr lang="el-GR" sz="1200" b="0" i="1" kern="120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ά</m:t>
                    </m:r>
                    <m:r>
                      <m:rPr>
                        <m:nor/>
                      </m:rPr>
                      <a:rPr lang="el-GR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τος</m:t>
                    </m:r>
                    <m:sSup>
                      <m:sSupPr>
                        <m:ctrlPr>
                          <a:rPr lang="ar-AE" sz="1200" b="0" i="1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lang="ar-AE" sz="1200" b="0" i="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rPr>
                          <m:t>∣</m:t>
                        </m:r>
                      </m:e>
                      <m:sup>
                        <m:r>
                          <a:rPr lang="ar-AE" sz="1200" b="0" i="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</m:oMath>
                </a14:m>
                <a:endParaRPr lang="el-GR" b="1" baseline="30000" dirty="0"/>
              </a:p>
            </p:txBody>
          </p:sp>
        </mc:Choice>
        <mc:Fallback>
          <p:sp>
            <p:nvSpPr>
              <p:cNvPr id="3" name="Θέση σημειώσεων 2">
                <a:extLst>
                  <a:ext uri="{FF2B5EF4-FFF2-40B4-BE49-F238E27FC236}">
                    <a16:creationId xmlns:a16="http://schemas.microsoft.com/office/drawing/2014/main" id="{15D356D1-26A8-A5CE-EED3-FDC3983DDB95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l-GR" dirty="0"/>
                  <a:t>e</a:t>
                </a:r>
                <a:r>
                  <a:rPr lang="el-GR" baseline="30000" dirty="0" err="1"/>
                  <a:t>iπ</a:t>
                </a:r>
                <a:r>
                  <a:rPr lang="el-GR" baseline="30000" dirty="0"/>
                  <a:t>/2</a:t>
                </a:r>
                <a:endParaRPr lang="el-GR" baseline="0" dirty="0"/>
              </a:p>
              <a:p>
                <a:endParaRPr lang="el-GR" baseline="0" dirty="0"/>
              </a:p>
              <a:p>
                <a:r>
                  <a:rPr lang="el-GR" baseline="0" dirty="0"/>
                  <a:t>H ποσότητα αυτή ισούται με συν(π/2) + i </a:t>
                </a:r>
                <a:r>
                  <a:rPr lang="el-GR" baseline="0" dirty="0" err="1"/>
                  <a:t>ημ</a:t>
                </a:r>
                <a:r>
                  <a:rPr lang="el-GR" baseline="0" dirty="0"/>
                  <a:t> (π/2) = 0  + i </a:t>
                </a:r>
              </a:p>
              <a:p>
                <a:endParaRPr lang="el-GR" baseline="0" dirty="0"/>
              </a:p>
              <a:p>
                <a:r>
                  <a:rPr lang="el-GR" baseline="0" dirty="0"/>
                  <a:t>H κατάσταση λέει ότι το </a:t>
                </a:r>
                <a:r>
                  <a:rPr lang="el-GR" baseline="0" dirty="0" err="1"/>
                  <a:t>qubit</a:t>
                </a:r>
                <a:r>
                  <a:rPr lang="el-GR" baseline="0" dirty="0"/>
                  <a:t> έχει πιθανότητα ½ να είναι ίσο με 0 και ½ i να είναι ίσο με 1. </a:t>
                </a:r>
              </a:p>
              <a:p>
                <a:endParaRPr lang="el-GR" baseline="0" dirty="0"/>
              </a:p>
              <a:p>
                <a:r>
                  <a:rPr lang="el-GR" b="1" baseline="0" dirty="0"/>
                  <a:t>Παρατήρηση: </a:t>
                </a:r>
                <a:r>
                  <a:rPr lang="el-GR" b="0" baseline="0" dirty="0"/>
                  <a:t>Σύμφωνα με την κβαντική θεωρία, η</a:t>
                </a:r>
                <a:r>
                  <a:rPr lang="el-GR" dirty="0"/>
                  <a:t> μιγαδική τιμή </a:t>
                </a:r>
                <a:r>
                  <a:rPr lang="el-GR" sz="120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−</a:t>
                </a:r>
                <a:r>
                  <a:rPr lang="el-GR" sz="1200" b="0" i="0" kern="1200">
                    <a:solidFill>
                      <a:schemeClr val="tx1"/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a:t>𝑖, </a:t>
                </a:r>
                <a:r>
                  <a:rPr lang="el-GR" dirty="0"/>
                  <a:t>η</a:t>
                </a:r>
                <a:r>
                  <a:rPr lang="el-GR" baseline="0" dirty="0"/>
                  <a:t> οποία εμφανίζεται στις καταστάσεις |+i &gt; και | - i&gt; ε</a:t>
                </a:r>
                <a:r>
                  <a:rPr lang="el-GR" dirty="0"/>
                  <a:t>πηρεάζει </a:t>
                </a:r>
                <a:r>
                  <a:rPr lang="el-GR" b="1" dirty="0"/>
                  <a:t>τη φάση</a:t>
                </a:r>
                <a:r>
                  <a:rPr lang="el-GR" dirty="0"/>
                  <a:t>, όχι το μέτρο  της τιμής της πιθανότητας.</a:t>
                </a:r>
                <a:r>
                  <a:rPr lang="el-GR" baseline="0" dirty="0"/>
                  <a:t> ΚΑΙ στις 2 καταστάσεις, η τιμή της πιθανότητας είναι ½. Με άλλα λόγια, στην κβαντομηχανική οι πιθανότητες </a:t>
                </a:r>
                <a:r>
                  <a:rPr lang="el-GR" dirty="0"/>
                  <a:t>ορίζονται ως </a:t>
                </a:r>
                <a:r>
                  <a:rPr lang="el-GR" sz="120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∣</a:t>
                </a:r>
                <a:r>
                  <a:rPr lang="el-GR" sz="1200" b="0" i="0" kern="1200">
                    <a:solidFill>
                      <a:schemeClr val="tx1"/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a:t>"πλάτος</a:t>
                </a:r>
                <a:r>
                  <a:rPr lang="ar-AE" sz="1200" b="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" ∣^2</a:t>
                </a:r>
                <a:endParaRPr lang="el-GR" b="1" baseline="30000" dirty="0"/>
              </a:p>
            </p:txBody>
          </p:sp>
        </mc:Fallback>
      </mc:AlternateContent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5DB03A1-023E-7E91-D78E-ADACAE9D8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0784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err="1"/>
              <a:t>Εuler</a:t>
            </a:r>
            <a:r>
              <a:rPr lang="el-GR" dirty="0"/>
              <a:t> = </a:t>
            </a:r>
            <a:r>
              <a:rPr lang="el-GR" dirty="0" err="1"/>
              <a:t>e</a:t>
            </a:r>
            <a:r>
              <a:rPr lang="el-GR" baseline="30000" dirty="0" err="1"/>
              <a:t>ιφ</a:t>
            </a:r>
            <a:r>
              <a:rPr lang="el-GR" baseline="30000" dirty="0"/>
              <a:t> </a:t>
            </a:r>
            <a:r>
              <a:rPr lang="el-GR" baseline="0" dirty="0"/>
              <a:t>=</a:t>
            </a:r>
            <a:r>
              <a:rPr lang="el-GR" baseline="30000" dirty="0"/>
              <a:t>  </a:t>
            </a:r>
            <a:r>
              <a:rPr lang="el-GR" baseline="0" dirty="0"/>
              <a:t>συν(φ)  + i </a:t>
            </a:r>
            <a:r>
              <a:rPr lang="el-GR" baseline="0" dirty="0" err="1"/>
              <a:t>ημ</a:t>
            </a:r>
            <a:r>
              <a:rPr lang="el-GR" baseline="0" dirty="0"/>
              <a:t> (φ)</a:t>
            </a:r>
          </a:p>
          <a:p>
            <a:endParaRPr lang="el-GR" baseline="0" dirty="0"/>
          </a:p>
          <a:p>
            <a:r>
              <a:rPr lang="el-GR" baseline="0" dirty="0"/>
              <a:t>Η (1) θα χρησιμοποιείται για να αναλύσουμε τις γνωστές κβαντικές καταστάσεις. </a:t>
            </a:r>
          </a:p>
          <a:p>
            <a:r>
              <a:rPr lang="el-GR" baseline="0" dirty="0"/>
              <a:t>Η γωνία θ μετριέται από τον άξονα Ζ προς την θετική κατεύθυνση. Επομένως, στον βόρειο πόλο, θ=0. Ας θέσουμε αρχικά ότι φ=0=θ.</a:t>
            </a:r>
          </a:p>
          <a:p>
            <a:endParaRPr lang="el-GR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85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40A0-7E34-711D-1859-303B81BA7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EE03FB24-ADA9-BA58-390D-52A644E678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B4D08BDF-527A-DB3C-7EAD-F2BC76812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 το θ είναι 0, επειδή </a:t>
            </a:r>
            <a:r>
              <a:rPr lang="el-GR" dirty="0" err="1"/>
              <a:t>ημ</a:t>
            </a:r>
            <a:r>
              <a:rPr lang="el-GR" dirty="0"/>
              <a:t>(0)=0, η τιμή της γωνίας φ είναι κατά κάποιον τρόπο αδιάφορη.</a:t>
            </a:r>
          </a:p>
          <a:p>
            <a:r>
              <a:rPr lang="el-GR" dirty="0"/>
              <a:t>Η εξίσωση (2) λέει ότι στον βόρειο πόλο ακριβώς, η πιθανότητα ενός </a:t>
            </a:r>
            <a:r>
              <a:rPr lang="el-GR" dirty="0" err="1"/>
              <a:t>qubit</a:t>
            </a:r>
            <a:r>
              <a:rPr lang="el-GR" dirty="0"/>
              <a:t> να είναι ίση με 0 είναι 1 και η πιθανότητα να είναι 1 είναι ίση με 0.</a:t>
            </a:r>
          </a:p>
          <a:p>
            <a:r>
              <a:rPr lang="el-GR" dirty="0"/>
              <a:t>Ο βόρειος πόλος ορίζει την κατάσταση | 0 &gt;.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902239D-32B4-948D-553C-99EDD74090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2243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E6176-1551-0F7E-EF36-8A913EB29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32C29F82-9D63-60C2-D854-204283AAE1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FD798D4B-C10A-A313-307A-6F8F9391AA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Σε αυτή την περίπτωση, αν το φ=ξ. όπου ξ μία τυχαία γωνία. Το συν μηδενίζεται (αυτό δεν αλλάζει), άρα η πιθανότητα το </a:t>
            </a:r>
            <a:r>
              <a:rPr lang="el-GR" dirty="0" err="1"/>
              <a:t>qubit</a:t>
            </a:r>
            <a:r>
              <a:rPr lang="el-GR" dirty="0"/>
              <a:t> να είναι σε κατάσταση 0</a:t>
            </a:r>
          </a:p>
          <a:p>
            <a:r>
              <a:rPr lang="el-GR" dirty="0"/>
              <a:t>είναι μηδενισμένη. Από την άλλη, δεν μπορώ να μηδενίσω τον παράγοντα  </a:t>
            </a:r>
            <a:r>
              <a:rPr lang="el-GR" dirty="0" err="1"/>
              <a:t>e</a:t>
            </a:r>
            <a:r>
              <a:rPr lang="el-GR" baseline="30000" dirty="0" err="1"/>
              <a:t>iφ</a:t>
            </a:r>
            <a:r>
              <a:rPr lang="el-GR" baseline="30000" dirty="0"/>
              <a:t>. </a:t>
            </a:r>
          </a:p>
          <a:p>
            <a:r>
              <a:rPr lang="el-GR" baseline="0" dirty="0"/>
              <a:t>Αυτό που συμβαίνει είναι ότι στο ίδιο σημείο (στον νότιο πόλο) έχουμε δύο διαφορετικές καταστάσεις, οι οποίες όμως διαφέρουν κατά φάση γωνίας φ.</a:t>
            </a:r>
          </a:p>
          <a:p>
            <a:r>
              <a:rPr lang="el-GR" baseline="0" dirty="0"/>
              <a:t>Στην πρώτη, φ=0, στην δεύτερη φ=ξ. Σύμφωνα με την κβαντική θεωρία, οι καταστάσεις που διαφέρουν κατά φάση, είναι μη διακριτές δηλαδή ίδιες.</a:t>
            </a:r>
          </a:p>
          <a:p>
            <a:r>
              <a:rPr lang="el-GR" baseline="0" dirty="0"/>
              <a:t>Άρα, έχουν την ίδια ακριβώς φυσική σημασία. Η φυσική σημασία είναι ότι με πιθανότητα 100% το </a:t>
            </a:r>
            <a:r>
              <a:rPr lang="el-GR" baseline="0" dirty="0" err="1"/>
              <a:t>qubit</a:t>
            </a:r>
            <a:r>
              <a:rPr lang="el-GR" baseline="0" dirty="0"/>
              <a:t> είναι 1. </a:t>
            </a:r>
          </a:p>
          <a:p>
            <a:r>
              <a:rPr lang="el-GR" baseline="0" dirty="0"/>
              <a:t>Υπάρχουν άπειρες καταστάσεις που διαφέρουν κατά φάση γωνίας φ, για τις οποίες το </a:t>
            </a:r>
            <a:r>
              <a:rPr lang="el-GR" baseline="0" dirty="0" err="1"/>
              <a:t>qubit</a:t>
            </a:r>
            <a:r>
              <a:rPr lang="el-GR" baseline="0" dirty="0"/>
              <a:t> είναι ίσο με 1. </a:t>
            </a:r>
          </a:p>
          <a:p>
            <a:endParaRPr lang="el-GR" baseline="0" dirty="0"/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2B0CAC9-03D0-BD84-5F56-B998C64318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4055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64F0D-BBFC-DB4A-0F77-8E1E7F006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89C2159B-D8A1-3383-B6F1-137C1BCD6F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2B325595-AC33-4BBB-84D2-466D2A8B8B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μέτρηση της γωνίας θ γίνεται από τον άξονα z. Επειδή όλα τα σημεία του ισημερινού </a:t>
            </a:r>
            <a:r>
              <a:rPr lang="el-GR" dirty="0" err="1"/>
              <a:t>ισαπέχουν</a:t>
            </a:r>
            <a:r>
              <a:rPr lang="el-GR" dirty="0"/>
              <a:t> από τους πόλους η γωνία θ που σχηματίζουν με τον z είναι π/2. Σε ότι συζητάμε από εδώ και κάτω, θ=π/2.</a:t>
            </a:r>
          </a:p>
          <a:p>
            <a:endParaRPr lang="el-GR" dirty="0"/>
          </a:p>
          <a:p>
            <a:r>
              <a:rPr lang="el-GR" dirty="0"/>
              <a:t>Το ότι όλα τα σημεία του ισημερινού </a:t>
            </a:r>
            <a:r>
              <a:rPr lang="el-GR" dirty="0" err="1"/>
              <a:t>ισαπέχουν</a:t>
            </a:r>
            <a:r>
              <a:rPr lang="el-GR" dirty="0"/>
              <a:t> από τους πόλους, σημαίνει ότι έχουν ακριβώς ίδια πιθανότητα να ορίζουν κατάσταση 0 ή κατάσταση 1 για το </a:t>
            </a:r>
            <a:r>
              <a:rPr lang="el-GR" dirty="0" err="1"/>
              <a:t>qubit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b="1" dirty="0"/>
              <a:t>Επειδή οι καταστάσεις |+&gt;, |-&gt;, |+i&gt; και |-i&gt; ορίζονται πάνω σε σημεία του ισημερινού, είναι πάντα θ=π/2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H γωνία φ ξεκινά να μετριέται από τον άξονα x. Άρα για το σημείο | + &gt; είναι ίση με 0.</a:t>
            </a:r>
          </a:p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159C880-C3AD-551B-BB5F-673109FB8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0138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4A065-EFB8-5A3C-5356-BE209CBFD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09D6461B-2E55-0767-969F-23919F3A14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3FF82B01-F585-53E7-C30A-7B616EE0E7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Επειδή φ=0, στην εξίσωση 1, ο παράγοντας </a:t>
            </a:r>
            <a:r>
              <a:rPr lang="el-GR" dirty="0" err="1"/>
              <a:t>e</a:t>
            </a:r>
            <a:r>
              <a:rPr lang="el-GR" baseline="30000" dirty="0" err="1"/>
              <a:t>iφ</a:t>
            </a:r>
            <a:r>
              <a:rPr lang="el-GR" baseline="30000" dirty="0"/>
              <a:t> </a:t>
            </a:r>
            <a:r>
              <a:rPr lang="el-GR" baseline="0" dirty="0"/>
              <a:t> ισούται με 1. </a:t>
            </a:r>
          </a:p>
          <a:p>
            <a:endParaRPr lang="el-GR" baseline="30000" dirty="0"/>
          </a:p>
          <a:p>
            <a:r>
              <a:rPr lang="el-GR" baseline="0" dirty="0"/>
              <a:t>( |0 &gt; + | 1&gt;)   -&gt; κατάσταση +</a:t>
            </a:r>
          </a:p>
          <a:p>
            <a:r>
              <a:rPr lang="el-GR" baseline="0" dirty="0"/>
              <a:t>Το </a:t>
            </a:r>
            <a:r>
              <a:rPr lang="el-GR" baseline="0" dirty="0" err="1"/>
              <a:t>qubit</a:t>
            </a:r>
            <a:r>
              <a:rPr lang="el-GR" baseline="0" dirty="0"/>
              <a:t> έχει πιθανότητα [</a:t>
            </a:r>
            <a:r>
              <a:rPr lang="el-GR" baseline="0" dirty="0" err="1"/>
              <a:t>sqrt</a:t>
            </a:r>
            <a:r>
              <a:rPr lang="el-GR" baseline="0" dirty="0"/>
              <a:t>(2)/2]</a:t>
            </a:r>
            <a:r>
              <a:rPr lang="el-GR" baseline="30000" dirty="0"/>
              <a:t>2 </a:t>
            </a:r>
            <a:r>
              <a:rPr lang="el-GR" baseline="0" dirty="0"/>
              <a:t> = ½ να είναι 0 και ίση πιθανότητα να είναι 1.</a:t>
            </a:r>
          </a:p>
          <a:p>
            <a:r>
              <a:rPr lang="el-GR" baseline="0" dirty="0"/>
              <a:t>Αν α=β=</a:t>
            </a:r>
            <a:r>
              <a:rPr lang="el-GR" baseline="0" dirty="0" err="1"/>
              <a:t>sqrt</a:t>
            </a:r>
            <a:r>
              <a:rPr lang="el-GR" baseline="0" dirty="0"/>
              <a:t>(2)/2, τότε το </a:t>
            </a:r>
            <a:r>
              <a:rPr lang="el-GR" baseline="0" dirty="0" err="1"/>
              <a:t>qubit</a:t>
            </a:r>
            <a:r>
              <a:rPr lang="el-GR" baseline="0" dirty="0"/>
              <a:t> έχει ακριβώς πιθανότητα ½ να είναι 0 και ½  να είναι 1. </a:t>
            </a:r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C322EECA-2242-AE7D-A7CB-FDD0EACC1E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8398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7AD7A-4858-736C-3946-D0E52AE50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0B0F4718-0D8B-EA5D-7A20-5C143624BD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F72F5918-1CFF-A42E-5F7B-CECEE008F2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Η γωνία φ = π.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26BABA6-CDA3-3368-A0EA-BA23A2276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358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9666-F803-0904-5A74-1A4797CA72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34C2A224-FF98-1882-1D97-2D691908D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7E8F5B4-F284-8634-5A95-FEA833782D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/>
              <a:t>Από που προκύπτει το  | - &gt;; </a:t>
            </a:r>
          </a:p>
          <a:p>
            <a:endParaRPr lang="el-GR" dirty="0"/>
          </a:p>
          <a:p>
            <a:r>
              <a:rPr lang="el-GR" dirty="0"/>
              <a:t>Το πρόσημο προκύπτει από την τιμή του </a:t>
            </a:r>
            <a:r>
              <a:rPr lang="el-GR" dirty="0" err="1"/>
              <a:t>e</a:t>
            </a:r>
            <a:r>
              <a:rPr lang="el-GR" baseline="30000" dirty="0" err="1"/>
              <a:t>iπ</a:t>
            </a:r>
            <a:endParaRPr lang="el-GR" baseline="30000" dirty="0"/>
          </a:p>
          <a:p>
            <a:endParaRPr lang="el-GR" baseline="30000" dirty="0"/>
          </a:p>
          <a:p>
            <a:r>
              <a:rPr lang="el-GR" baseline="0" dirty="0" err="1"/>
              <a:t>Euler</a:t>
            </a:r>
            <a:r>
              <a:rPr lang="el-GR" baseline="0" dirty="0"/>
              <a:t>: </a:t>
            </a:r>
            <a:r>
              <a:rPr lang="el-GR" baseline="0" dirty="0" err="1"/>
              <a:t>e</a:t>
            </a:r>
            <a:r>
              <a:rPr lang="el-GR" baseline="30000" dirty="0" err="1"/>
              <a:t>iφ</a:t>
            </a:r>
            <a:r>
              <a:rPr lang="el-GR" baseline="0" dirty="0"/>
              <a:t> = συν (φ) + i </a:t>
            </a:r>
            <a:r>
              <a:rPr lang="el-GR" baseline="0" dirty="0" err="1"/>
              <a:t>ημ</a:t>
            </a:r>
            <a:r>
              <a:rPr lang="el-GR" baseline="0" dirty="0"/>
              <a:t> (φ). Για φ=π θα έχω </a:t>
            </a:r>
            <a:r>
              <a:rPr lang="el-GR" baseline="0" dirty="0" err="1"/>
              <a:t>e</a:t>
            </a:r>
            <a:r>
              <a:rPr lang="el-GR" baseline="30000" dirty="0" err="1"/>
              <a:t>iπ</a:t>
            </a:r>
            <a:r>
              <a:rPr lang="el-GR" baseline="0" dirty="0"/>
              <a:t> = συν (π) + i </a:t>
            </a:r>
            <a:r>
              <a:rPr lang="el-GR" baseline="0" dirty="0" err="1"/>
              <a:t>ημ</a:t>
            </a:r>
            <a:r>
              <a:rPr lang="el-GR" baseline="0" dirty="0"/>
              <a:t> (π) = -1 + i x 0 = -1 </a:t>
            </a:r>
          </a:p>
          <a:p>
            <a:endParaRPr lang="el-GR" baseline="0" dirty="0"/>
          </a:p>
          <a:p>
            <a:r>
              <a:rPr lang="el-GR" baseline="0" dirty="0"/>
              <a:t>Εδώ υπάρχει μία πολύ ωραία εξήγηση γιατί στις πιθανότητες χρησιμοποιούμε τετράγωνα. Εδώ η μία πιθανότητα είναι αρνητική. </a:t>
            </a:r>
          </a:p>
          <a:p>
            <a:r>
              <a:rPr lang="el-GR" baseline="0" dirty="0"/>
              <a:t>Πάλι, το </a:t>
            </a:r>
            <a:r>
              <a:rPr lang="el-GR" baseline="0" dirty="0" err="1"/>
              <a:t>qubit</a:t>
            </a:r>
            <a:r>
              <a:rPr lang="el-GR" baseline="0" dirty="0"/>
              <a:t> έχει πιθανότητα ½ να είναι 1 και ½ να είναι 0. </a:t>
            </a:r>
          </a:p>
          <a:p>
            <a:endParaRPr lang="el-GR" baseline="0" dirty="0"/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02B530E-BC72-20A5-6219-EE6EF8D2C5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3629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F52A2-6670-AFD4-0305-B631F8E55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487C096E-9B98-1F56-1798-F43CE2B579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744FA017-6F3E-CEA2-75D4-11D51B519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/>
              <a:t>Αν ξεκινήσω από το άξονα x για να μετρήσω την φ, τότε μέχρι το σημείο –i κατά τη φορά μέτρησης του φ (βλ. διαφάνεια 2), τότε διανύω απόσταση</a:t>
            </a:r>
          </a:p>
          <a:p>
            <a:r>
              <a:rPr lang="el-GR" dirty="0"/>
              <a:t>π + π/2 =3π/2</a:t>
            </a:r>
          </a:p>
          <a:p>
            <a:r>
              <a:rPr lang="el-GR" dirty="0"/>
              <a:t>Το αρνητικό πρόσημο προκύπτει από τον υπολογισμό e</a:t>
            </a:r>
            <a:r>
              <a:rPr lang="el-GR" baseline="30000" dirty="0"/>
              <a:t>i3π/2. </a:t>
            </a:r>
          </a:p>
          <a:p>
            <a:r>
              <a:rPr lang="el-GR" baseline="0" dirty="0"/>
              <a:t>Από την ταυτότητα </a:t>
            </a:r>
            <a:r>
              <a:rPr lang="el-GR" baseline="0" dirty="0" err="1"/>
              <a:t>Euler</a:t>
            </a:r>
            <a:r>
              <a:rPr lang="el-GR" baseline="0" dirty="0"/>
              <a:t>, αυτή η τιμή θα είναι συν(3π/2) + ι (</a:t>
            </a:r>
            <a:r>
              <a:rPr lang="el-GR" baseline="0" dirty="0" err="1"/>
              <a:t>ημ</a:t>
            </a:r>
            <a:r>
              <a:rPr lang="el-GR" baseline="0" dirty="0"/>
              <a:t> 3π/2) = 0 + i (-1) = -i</a:t>
            </a:r>
          </a:p>
          <a:p>
            <a:endParaRPr lang="el-GR" baseline="0" dirty="0"/>
          </a:p>
          <a:p>
            <a:r>
              <a:rPr lang="el-GR" baseline="0" dirty="0"/>
              <a:t>H κατάσταση (  | 0 &gt; - | i &gt;   ) ονομάζεται  | -i &gt;, η οποία λέει ότι το </a:t>
            </a:r>
            <a:r>
              <a:rPr lang="el-GR" baseline="0" dirty="0" err="1"/>
              <a:t>qubit</a:t>
            </a:r>
            <a:r>
              <a:rPr lang="el-GR" baseline="0" dirty="0"/>
              <a:t> έχει πιθανότητα ½ να είναι 0 και ½i να είναι 1.</a:t>
            </a:r>
          </a:p>
          <a:p>
            <a:r>
              <a:rPr lang="el-GR" baseline="0" dirty="0"/>
              <a:t>Θυμηθείτε ότι το i = SQRT(-1), άρα πρόκειται για μία έγκυρη κβαντική κατάσταση.</a:t>
            </a:r>
          </a:p>
          <a:p>
            <a:endParaRPr lang="el-GR" baseline="0" dirty="0"/>
          </a:p>
          <a:p>
            <a:endParaRPr lang="el-GR" baseline="30000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CF14CAE-D25F-F5C6-9959-2DA3F6A3D4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8E69A6-1874-4A3B-9F47-D0C365D6FE4B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1726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D40FF3-2012-25A0-B429-C50D2D969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D23FE62-72D0-2A63-801D-A684224CD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1435A5-184F-AA80-97D4-00EAA7C7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37EA57D-1901-A2C1-ED03-0E939AC1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4BF7AAF-36C3-7DE7-D149-82873DD92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04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2C7676-FBD3-AA14-656D-ECC341B75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B20D0E0-4DBE-4F9C-8A97-BC8F5C822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3F33EC-B9C2-5029-C726-D49121BAF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970DFE-F04E-4A62-0F16-1AEE51888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899683-1E3A-D206-5B10-D475F400F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44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25BFAC2-BB78-1DA9-1AD7-EB29A6C20E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421919A-6CCA-5ECE-C841-5EF84B2CA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095432-7C9C-F6FF-2827-8E448B3C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4DE895B-1FDE-7D4D-0A2B-644A1B37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C86BF6F-C5A3-9673-7C5F-D2DD7FD2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60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A99EEB-2475-007C-CC0E-FF85476EE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0F451-FA64-A704-E6A9-05FCEBA88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BBE7E18-5E25-712F-FDF2-24D2215EC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BBD7F81-90D1-6136-D66D-24CCF84A2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787B5F-65B6-958D-3DF7-AEC5C6E19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14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98D2A-F91E-6607-ED76-C1850D71C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C22C588-4137-9A4B-8861-2E60586AC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9EFC6BF-2B79-2B42-FFC8-7E0037BB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31D4A9-18F2-7D79-4DF2-4B12D20D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97F4264-9EFF-A9B2-B6A5-A08FFA9D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288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EA562E-7E68-4FFA-F840-F456EFA39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18C35-C47A-045E-6E34-F8C742FB6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0E5495E-A782-AA7F-9419-967337769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3D07CC0-64B9-E883-195A-F4BDE4B3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16B655A-8C7E-82D7-644A-5A26DF02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88BA81C-4501-5603-7EF9-B390AB1FC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5984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7D67D-3E31-DB3F-5B70-747CE70CD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43C678-C239-B890-10CC-958D27176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C6EF07A-E61F-ACEB-5E3A-04F713349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E0B33AA-2DB0-EE96-5513-C17B00189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2260795-E837-7E43-51D9-D6151D5E4E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E542E84-87D1-B955-7668-53F9D9A8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4C1DED3-2B41-90A7-EB73-C01180198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9709E07-2677-AD60-A03F-7342ED8AB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16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EFDD35-F981-308D-A838-F1DAD8443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181C734-B566-2743-1098-593BBF12A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44295D4-D66A-BF83-ED48-FD79DA09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AE14527-CA61-3031-B423-6D1B2D3F9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892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D86FAC4-7676-B905-A864-7AEA7581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5A57029-78A7-8860-FCF9-CA6D042D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65F89E4-BFDF-F1C9-E99B-774E0149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59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ABE95E-7789-B99F-8E7C-C3CC1353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FFCEFB-807E-F7EE-99AD-A77009286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1C7FB41-E5CC-798D-FFED-778E3BA79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A8E1C03-FF4C-E6AC-E387-F358F7ABB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BBDB75-ADAA-D165-45A5-BA897962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8E39AEA-A542-63AF-D8ED-9032DCD8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249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5227D1-FE8B-0FDA-F537-6C5E0500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94A07DF-F1C2-9DC7-8E53-B632CFF32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25710C-83C1-7398-D78E-6D1782BF7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83D9071-C3A2-4F0B-C3D6-F9AC1FE7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3874131-FB33-8B91-A2C0-0ADFECC71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6F16838-DE90-B8A2-558D-52DEE287F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623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F66DD8C-03EE-A03C-822D-FF66541E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236BE37-5F18-E19B-B972-55078368B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AC85CBF-22DB-F7A6-12D2-303CF8C61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7057A8-E8EF-4D63-9369-FF2E2D0BC83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C6DEE4-5659-B617-9CAB-7E17B2976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6A0F3A-2738-3A46-CCA3-659FDC411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83D40A-144B-4760-8533-D2DDAFA296D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461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2EBAE-826C-360B-AB8C-95988F67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CB20CD-07DA-90EE-C958-89D485E318E8}"/>
              </a:ext>
            </a:extLst>
          </p:cNvPr>
          <p:cNvSpPr txBox="1"/>
          <p:nvPr/>
        </p:nvSpPr>
        <p:spPr>
          <a:xfrm>
            <a:off x="755374" y="0"/>
            <a:ext cx="101925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ΑΝΑΠΑΡΑΣΤΑΣΗ ΚΑΤΑΣΤΑΣΕΩΝ ΣΤΟΝ ΧΩΡΟ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D541981-1C97-D9F0-FA5D-1CA3037CD8F7}"/>
              </a:ext>
            </a:extLst>
          </p:cNvPr>
          <p:cNvSpPr txBox="1">
            <a:spLocks/>
          </p:cNvSpPr>
          <p:nvPr/>
        </p:nvSpPr>
        <p:spPr>
          <a:xfrm>
            <a:off x="581192" y="1480252"/>
            <a:ext cx="11029615" cy="36344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8988F4-3438-ACF5-FB59-C21B7B6725EF}"/>
              </a:ext>
            </a:extLst>
          </p:cNvPr>
          <p:cNvSpPr txBox="1"/>
          <p:nvPr/>
        </p:nvSpPr>
        <p:spPr>
          <a:xfrm>
            <a:off x="755374" y="1139184"/>
            <a:ext cx="1102961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οι πιθανότητες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α,β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Εξισώσεων που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περιγράφηκαν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στην Διάλεξη 1 είναι μιγαδικοί αριθμοί, για να αναπαραστήσουμε μία κατάσταση στον χώρο, χρειαζόμαστε έναν χώρο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Hilbert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δύο διαστάσεων.</a:t>
            </a:r>
          </a:p>
          <a:p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Χώρος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Hilbert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Διανυσματικός χώρος στο πεδίο των μιγαδικών αριθμών, αποτελούμενος από στοιχεία τα οποία είναι ένα σύνολο διανυσμάτων. </a:t>
            </a:r>
          </a:p>
        </p:txBody>
      </p:sp>
    </p:spTree>
    <p:extLst>
      <p:ext uri="{BB962C8B-B14F-4D97-AF65-F5344CB8AC3E}">
        <p14:creationId xmlns:p14="http://schemas.microsoft.com/office/powerpoint/2010/main" val="14767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7EE13-6E7B-8D7F-9DF7-EFC67B095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3EC85-EAFF-8AE1-3F64-99AFBEE3498C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ΚΑΤΑΣΤΑΣΗ | - i &gt;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9E5CD8-E6A2-5DA4-C8B0-DC52B9D91126}"/>
              </a:ext>
            </a:extLst>
          </p:cNvPr>
          <p:cNvSpPr txBox="1"/>
          <p:nvPr/>
        </p:nvSpPr>
        <p:spPr>
          <a:xfrm>
            <a:off x="235170" y="2304654"/>
            <a:ext cx="6092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1AEE888E-64C3-F160-757A-BCA3EDFB2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076" y="120163"/>
            <a:ext cx="4792753" cy="48891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561E765-16D2-1601-2ADE-45383BCDDB28}"/>
              </a:ext>
            </a:extLst>
          </p:cNvPr>
          <p:cNvSpPr txBox="1"/>
          <p:nvPr/>
        </p:nvSpPr>
        <p:spPr>
          <a:xfrm>
            <a:off x="235170" y="1073908"/>
            <a:ext cx="896866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 = π/2 και φ = 3π/2 από το x πάνω στον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Ισημερινό κατά τη θετική φορά. Άρα, πάλι από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(1) </a:t>
            </a: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καταλήγουμε στην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E30AA263-F3BD-F950-9433-63704B641A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16736"/>
            <a:ext cx="7724495" cy="830997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B5E8D8D7-9432-9120-FFA4-CE2C69458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700" y="2509358"/>
            <a:ext cx="5630926" cy="7570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8779C8C-C3CA-DD28-573B-CFB49BAB6A1E}"/>
              </a:ext>
            </a:extLst>
          </p:cNvPr>
          <p:cNvSpPr txBox="1"/>
          <p:nvPr/>
        </p:nvSpPr>
        <p:spPr>
          <a:xfrm>
            <a:off x="8717280" y="2999724"/>
            <a:ext cx="520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75605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009AA-5F4E-E7DD-A582-6EDFB94E8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903097-801A-B937-44DB-9732700B549A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ΚΑΤΑΣΤΑΣΗ | + i &gt;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66F3FB-8538-16DD-2FF1-6D6A56B33D6E}"/>
              </a:ext>
            </a:extLst>
          </p:cNvPr>
          <p:cNvSpPr txBox="1"/>
          <p:nvPr/>
        </p:nvSpPr>
        <p:spPr>
          <a:xfrm>
            <a:off x="235170" y="2304654"/>
            <a:ext cx="6092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7422D31C-E7C9-346A-0D46-9F94A19DDD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4076" y="120163"/>
            <a:ext cx="4792753" cy="488915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59C7962-D925-A53B-A416-B76D0392A7A1}"/>
              </a:ext>
            </a:extLst>
          </p:cNvPr>
          <p:cNvSpPr txBox="1"/>
          <p:nvPr/>
        </p:nvSpPr>
        <p:spPr>
          <a:xfrm>
            <a:off x="235170" y="1073908"/>
            <a:ext cx="896866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 = π/2 και φ = π/2 από το x πάνω στον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Ισημερινό κατά τη θετική φορά. Άρα, πάλι από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την (1) </a:t>
            </a: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καταλήγουμε στην</a:t>
            </a:r>
          </a:p>
        </p:txBody>
      </p:sp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B44C53C2-CB76-8339-4154-16D4D33E6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00" y="2509358"/>
            <a:ext cx="5630926" cy="757099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116918B5-E988-8B02-F3A4-CD3E41C6D9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643" y="5316736"/>
            <a:ext cx="8188317" cy="10436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0BC4D3-F9EB-C562-E112-CD814146DF16}"/>
              </a:ext>
            </a:extLst>
          </p:cNvPr>
          <p:cNvSpPr txBox="1"/>
          <p:nvPr/>
        </p:nvSpPr>
        <p:spPr>
          <a:xfrm>
            <a:off x="8717280" y="2999724"/>
            <a:ext cx="520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92944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1AFEB-CB01-1C15-8745-2862705B9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187463-CEAE-B2AD-4E8B-E97682F98A51}"/>
              </a:ext>
            </a:extLst>
          </p:cNvPr>
          <p:cNvSpPr txBox="1"/>
          <p:nvPr/>
        </p:nvSpPr>
        <p:spPr>
          <a:xfrm>
            <a:off x="755374" y="0"/>
            <a:ext cx="101925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		ΣΦΑΙΡΑ BLOCH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284B7B-5127-A827-A906-AD17AC91F594}"/>
              </a:ext>
            </a:extLst>
          </p:cNvPr>
          <p:cNvSpPr txBox="1"/>
          <p:nvPr/>
        </p:nvSpPr>
        <p:spPr>
          <a:xfrm>
            <a:off x="283266" y="646331"/>
            <a:ext cx="540191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Γραφική απεικόνιση της κατάστασης | ψ &gt; ενός qubit, η οποία γίνεται σε τρεις διαστάσεις 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x,y,z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γωνία θ είναι αυτή που καθορίζει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τις τιμές των πιθανοτήτων.</a:t>
            </a:r>
          </a:p>
          <a:p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Δίνει την πιθανότητα να μετρήσουμε το qubit στην κατάσταση 0 ή στην κατάσταση 1.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D9CEFED8-B75C-E2CF-6726-ABA43EC9F8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325" y="805354"/>
            <a:ext cx="5901885" cy="575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14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379D1-7156-D882-13DE-C3E81A535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1F8517-BE99-823C-77C9-9768124CA462}"/>
              </a:ext>
            </a:extLst>
          </p:cNvPr>
          <p:cNvSpPr txBox="1"/>
          <p:nvPr/>
        </p:nvSpPr>
        <p:spPr>
          <a:xfrm>
            <a:off x="-1431235" y="39757"/>
            <a:ext cx="12364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		ΣΦΑΙΡΑ BLOCH – ΓΝΩΣΤΕΣ ΚΑΤΑΣΤΑΣΕΙΣ</a:t>
            </a: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168CD583-15D3-F636-62FF-8F0D69F42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325" y="805354"/>
            <a:ext cx="5901885" cy="5754470"/>
          </a:xfrm>
          <a:prstGeom prst="rect">
            <a:avLst/>
          </a:prstGeo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91F59FF3-7E66-D2CD-B999-E325C16F22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8872" y="2134882"/>
            <a:ext cx="5630926" cy="757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DDE32B-B11B-C0F0-2641-9FAE4A16F083}"/>
              </a:ext>
            </a:extLst>
          </p:cNvPr>
          <p:cNvSpPr txBox="1"/>
          <p:nvPr/>
        </p:nvSpPr>
        <p:spPr>
          <a:xfrm>
            <a:off x="229009" y="676430"/>
            <a:ext cx="54019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Χρησιμοποιώντας την ταυτότητα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Euler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κατάσταση ενός qubit, έστω ψ΄, μπορεί να γραφτεί χρησιμοποιώντας την εξίσωση: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E46BA-D5B9-86D2-BF8F-794A8A1A1A89}"/>
              </a:ext>
            </a:extLst>
          </p:cNvPr>
          <p:cNvSpPr txBox="1"/>
          <p:nvPr/>
        </p:nvSpPr>
        <p:spPr>
          <a:xfrm>
            <a:off x="229009" y="3082424"/>
            <a:ext cx="54019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Απόδειξη θα δοθεί σε γραπτό κείμενο για όσους ενδιαφέρονται μπορούν να την μελετήσουν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39A8D-B8D0-A9A7-F9E1-BE6F0300E068}"/>
              </a:ext>
            </a:extLst>
          </p:cNvPr>
          <p:cNvSpPr txBox="1"/>
          <p:nvPr/>
        </p:nvSpPr>
        <p:spPr>
          <a:xfrm>
            <a:off x="5544632" y="2194516"/>
            <a:ext cx="6999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903DFF-54C4-227A-23F5-E1555855E4B1}"/>
              </a:ext>
            </a:extLst>
          </p:cNvPr>
          <p:cNvSpPr txBox="1"/>
          <p:nvPr/>
        </p:nvSpPr>
        <p:spPr>
          <a:xfrm>
            <a:off x="30229" y="4473196"/>
            <a:ext cx="61916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Ξεκινώντας από τον βόρειο πόλο, παρατηρούμε</a:t>
            </a:r>
          </a:p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η γωνία θ είναι ίση με 0. </a:t>
            </a:r>
          </a:p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άλλη, η γωνία ϕ μπορεί να έχει οποιαδήποτε τιμή.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230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4100A-1EFC-A96B-1392-E594CAFB0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22AEAB-3BF4-714F-8D29-B4259F833947}"/>
              </a:ext>
            </a:extLst>
          </p:cNvPr>
          <p:cNvSpPr txBox="1"/>
          <p:nvPr/>
        </p:nvSpPr>
        <p:spPr>
          <a:xfrm>
            <a:off x="-1431235" y="39757"/>
            <a:ext cx="12364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		ΒΟΡΕΙΟΣ ΠΟΛΟΣ – ΚΑΤΑΣΤΑΣΗ | 0 &gt;</a:t>
            </a: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69D94F07-1FF3-4F6C-F348-9639D8FAFD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325" y="805354"/>
            <a:ext cx="5901885" cy="575447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303228-4A0E-F70E-DA0D-47FAC7A73120}"/>
              </a:ext>
            </a:extLst>
          </p:cNvPr>
          <p:cNvSpPr txBox="1"/>
          <p:nvPr/>
        </p:nvSpPr>
        <p:spPr>
          <a:xfrm>
            <a:off x="368157" y="795703"/>
            <a:ext cx="54019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Έστω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φ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=0. Η (1) γράφεται: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4D85F731-F17F-CAE6-9FDC-ECFC44D84F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89" y="1451607"/>
            <a:ext cx="5215463" cy="153396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0AF8078-0169-EE20-B8C6-E314C12E636D}"/>
              </a:ext>
            </a:extLst>
          </p:cNvPr>
          <p:cNvSpPr txBox="1"/>
          <p:nvPr/>
        </p:nvSpPr>
        <p:spPr>
          <a:xfrm>
            <a:off x="4050916" y="2464268"/>
            <a:ext cx="6999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6D44F5-935B-568C-B292-E6D2363C66BA}"/>
              </a:ext>
            </a:extLst>
          </p:cNvPr>
          <p:cNvSpPr txBox="1"/>
          <p:nvPr/>
        </p:nvSpPr>
        <p:spPr>
          <a:xfrm>
            <a:off x="350871" y="3476929"/>
            <a:ext cx="540191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αποτέλεσμα δεν αλλάζει αν φ=ξ, όπου ξ μία τυχαία τιμή. Ο λόγος είναι ότι το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ημ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(0) είναι 0, άρα ο παράγοντας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sz="2400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iφ</a:t>
            </a:r>
            <a:r>
              <a:rPr lang="el-G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δεν επιδρά στο αποτέλεσμα.</a:t>
            </a:r>
            <a:endParaRPr lang="el-GR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545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0720E-48BF-A8A4-C36F-357F534AD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D3AD9A-3461-458D-5D07-D5FC0941BC91}"/>
              </a:ext>
            </a:extLst>
          </p:cNvPr>
          <p:cNvSpPr txBox="1"/>
          <p:nvPr/>
        </p:nvSpPr>
        <p:spPr>
          <a:xfrm>
            <a:off x="-1431235" y="39757"/>
            <a:ext cx="12364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				NOTIΟΣ ΠΟΛΟΣ – ΚΑΤΑΣΤΑΣΗ | 1 &gt;</a:t>
            </a:r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749681CD-16F1-30E4-2F81-C093F14037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325" y="805354"/>
            <a:ext cx="5901885" cy="57544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A3B7CBB-286F-EDC4-17C8-7F8BFFFF7B99}"/>
              </a:ext>
            </a:extLst>
          </p:cNvPr>
          <p:cNvSpPr txBox="1"/>
          <p:nvPr/>
        </p:nvSpPr>
        <p:spPr>
          <a:xfrm>
            <a:off x="5396012" y="3866808"/>
            <a:ext cx="6999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D1732-7934-CFEC-A45F-C1A3945F257F}"/>
              </a:ext>
            </a:extLst>
          </p:cNvPr>
          <p:cNvSpPr txBox="1"/>
          <p:nvPr/>
        </p:nvSpPr>
        <p:spPr>
          <a:xfrm>
            <a:off x="131790" y="790348"/>
            <a:ext cx="61916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τον νότιο πόλο, παρατηρούμε</a:t>
            </a:r>
          </a:p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η γωνία θ είναι ίση με π. </a:t>
            </a:r>
          </a:p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την άλλη, η γωνία ϕ μπορεί να έχει οποιαδήποτε τιμή. Έστω ότι φ=θ=0: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EB6840D2-B6D7-CF46-D273-D181786C4B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90" y="3030193"/>
            <a:ext cx="5146274" cy="14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180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0B2D2-BE41-EDB4-7256-7598399D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AABE25-BC3E-8D1F-9D2D-6A96BB9679E0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              Η ΚΑΤΑΣΤΑΣΗ | + 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B57DDB-F7EE-5FA8-AC4B-E7BB786EF687}"/>
              </a:ext>
            </a:extLst>
          </p:cNvPr>
          <p:cNvSpPr txBox="1"/>
          <p:nvPr/>
        </p:nvSpPr>
        <p:spPr>
          <a:xfrm>
            <a:off x="334359" y="874644"/>
            <a:ext cx="43370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Εξετάζουμε τις τιμές που έχουν οι γωνίες φ και θ στα σημεία που έχουν σημειωθεί με  | + &gt; και | - &gt;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446F4E22-1C27-3ACE-5320-4B5BAE7D35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512" y="711650"/>
            <a:ext cx="5683320" cy="60858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65A941D-E67A-D7B6-3CC4-43BA0798BA91}"/>
              </a:ext>
            </a:extLst>
          </p:cNvPr>
          <p:cNvSpPr txBox="1"/>
          <p:nvPr/>
        </p:nvSpPr>
        <p:spPr>
          <a:xfrm>
            <a:off x="235170" y="2304654"/>
            <a:ext cx="609268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Διαισθητικά, ξεκινώντας από τον κατακόρυφο άξονα z και μετρώντας προς τη θετική φορά πάνω στον ισημερινό (προσέξτε ότι το</a:t>
            </a:r>
          </a:p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σημείο βρίσκεται </a:t>
            </a:r>
            <a:r>
              <a:rPr lang="el-GR" sz="24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επι</a:t>
            </a:r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ισημερινού), η απόσταση που διανύεται είναι π/2.</a:t>
            </a: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Όλα τα σημεία του ισημερινού έχουν γωνία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π/2 και ίση πιθανότητα να μετρηθούν 0 ή 1. 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φ είναι 0 (μετριέται επί του άξονα x πάνω στον ισημερινό κατά τη θετική φορά).</a:t>
            </a: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73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34F4A-C4FF-A34B-8062-1589D192B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B4BE01-FBDA-171D-4180-B9972BDDAFA6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ΚΑΤΑΣΤΑΣΗ | + 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B6E3F2-240C-0D7E-B837-0826DAF76AC5}"/>
              </a:ext>
            </a:extLst>
          </p:cNvPr>
          <p:cNvSpPr txBox="1"/>
          <p:nvPr/>
        </p:nvSpPr>
        <p:spPr>
          <a:xfrm>
            <a:off x="334359" y="874644"/>
            <a:ext cx="43370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από την (1):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2B8090-8565-3E4A-A9C7-269461A07725}"/>
              </a:ext>
            </a:extLst>
          </p:cNvPr>
          <p:cNvSpPr txBox="1"/>
          <p:nvPr/>
        </p:nvSpPr>
        <p:spPr>
          <a:xfrm>
            <a:off x="235170" y="2304654"/>
            <a:ext cx="6092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DD905408-E312-379C-F84D-9B4CA5B65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6309"/>
            <a:ext cx="5630926" cy="757099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7C19974E-6370-4E90-6471-1F94C40F2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169" y="2336495"/>
            <a:ext cx="11721661" cy="1092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B163C7-9065-C494-F01E-CFA725582A75}"/>
              </a:ext>
            </a:extLst>
          </p:cNvPr>
          <p:cNvSpPr txBox="1"/>
          <p:nvPr/>
        </p:nvSpPr>
        <p:spPr>
          <a:xfrm>
            <a:off x="334359" y="3722350"/>
            <a:ext cx="89686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οι καταστάσεις 0 και 1 έχουν ίδια πιθανότητα, ½  </a:t>
            </a:r>
          </a:p>
        </p:txBody>
      </p:sp>
    </p:spTree>
    <p:extLst>
      <p:ext uri="{BB962C8B-B14F-4D97-AF65-F5344CB8AC3E}">
        <p14:creationId xmlns:p14="http://schemas.microsoft.com/office/powerpoint/2010/main" val="186594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193-F9A3-D375-47FA-37239945A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779660-2EB0-5A55-E5AA-DCFC3096A0D7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ΚΑΤΑΣΤΑΣΗ  | -  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12347C-B56D-C354-133F-3539FC410F16}"/>
              </a:ext>
            </a:extLst>
          </p:cNvPr>
          <p:cNvSpPr txBox="1"/>
          <p:nvPr/>
        </p:nvSpPr>
        <p:spPr>
          <a:xfrm>
            <a:off x="334359" y="874644"/>
            <a:ext cx="43370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θ=π/2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914F508E-C4A7-FCB7-5B6E-2365FE9261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5512" y="711650"/>
            <a:ext cx="5683320" cy="60858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CB7E083-4955-509C-A7F3-F1EBE4AD694E}"/>
              </a:ext>
            </a:extLst>
          </p:cNvPr>
          <p:cNvSpPr txBox="1"/>
          <p:nvPr/>
        </p:nvSpPr>
        <p:spPr>
          <a:xfrm>
            <a:off x="235170" y="2304654"/>
            <a:ext cx="609268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φ, ξεκινώντας από  το x κατά τη θετική φορά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Σχηματίζει ένα ημικύκλιο ως το σημείο | - &gt;</a:t>
            </a:r>
          </a:p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Άρα φ=π.</a:t>
            </a: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7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7CC10-158E-1424-6DF3-C8EBAEDEE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F46168-616B-D8DF-BEB9-08E4F75E758D}"/>
              </a:ext>
            </a:extLst>
          </p:cNvPr>
          <p:cNvSpPr txBox="1"/>
          <p:nvPr/>
        </p:nvSpPr>
        <p:spPr>
          <a:xfrm>
            <a:off x="3034632" y="120163"/>
            <a:ext cx="65864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b="1" dirty="0"/>
              <a:t>Η ΚΑΤΑΣΤΑΣΗ | - 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5F1C4D-9ED9-6B78-9B26-2EC073417D0A}"/>
              </a:ext>
            </a:extLst>
          </p:cNvPr>
          <p:cNvSpPr txBox="1"/>
          <p:nvPr/>
        </p:nvSpPr>
        <p:spPr>
          <a:xfrm>
            <a:off x="334359" y="874644"/>
            <a:ext cx="43370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από την (1):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BD4F5F-B566-F5D9-BC08-55D578575D7E}"/>
              </a:ext>
            </a:extLst>
          </p:cNvPr>
          <p:cNvSpPr txBox="1"/>
          <p:nvPr/>
        </p:nvSpPr>
        <p:spPr>
          <a:xfrm>
            <a:off x="235170" y="2304654"/>
            <a:ext cx="6092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536EA217-12B6-FB1C-348F-3D87D6E3F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36309"/>
            <a:ext cx="5630926" cy="7570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EACA53-CF11-92D3-5BF4-D6C25A81F843}"/>
              </a:ext>
            </a:extLst>
          </p:cNvPr>
          <p:cNvSpPr txBox="1"/>
          <p:nvPr/>
        </p:nvSpPr>
        <p:spPr>
          <a:xfrm>
            <a:off x="334359" y="3722350"/>
            <a:ext cx="896866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Επομένως, οι καταστάσεις 0 και 1 έχουν ίδια πιθανότητα, ½  </a:t>
            </a: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CCDCB23-7107-5831-0353-00F043039E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170" y="2302660"/>
            <a:ext cx="10974340" cy="1044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6269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1501</Words>
  <Application>Microsoft Office PowerPoint</Application>
  <PresentationFormat>Ευρεία οθόνη</PresentationFormat>
  <Paragraphs>138</Paragraphs>
  <Slides>11</Slides>
  <Notes>10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sourstav@delos365.uom.gr</dc:creator>
  <cp:lastModifiedBy>sourstav@delos365.uom.gr</cp:lastModifiedBy>
  <cp:revision>89</cp:revision>
  <dcterms:created xsi:type="dcterms:W3CDTF">2026-02-18T09:03:05Z</dcterms:created>
  <dcterms:modified xsi:type="dcterms:W3CDTF">2026-03-04T11:16:11Z</dcterms:modified>
</cp:coreProperties>
</file>