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68" r:id="rId2"/>
    <p:sldId id="269" r:id="rId3"/>
    <p:sldId id="270" r:id="rId4"/>
    <p:sldId id="256" r:id="rId5"/>
    <p:sldId id="267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85441" autoAdjust="0"/>
  </p:normalViewPr>
  <p:slideViewPr>
    <p:cSldViewPr snapToGrid="0">
      <p:cViewPr varScale="1">
        <p:scale>
          <a:sx n="51" d="100"/>
          <a:sy n="51" d="100"/>
        </p:scale>
        <p:origin x="1278" y="276"/>
      </p:cViewPr>
      <p:guideLst/>
    </p:cSldViewPr>
  </p:slideViewPr>
  <p:notesTextViewPr>
    <p:cViewPr>
      <p:scale>
        <a:sx n="1" d="1"/>
        <a:sy n="1" d="1"/>
      </p:scale>
      <p:origin x="0" y="-66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77276C-2A92-4BD6-AAD5-5EF1B3E6CA2E}" type="datetimeFigureOut">
              <a:rPr lang="el-GR" smtClean="0"/>
              <a:t>25/2/2026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8E69A6-1874-4A3B-9F47-D0C365D6FE4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7931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err="1"/>
              <a:t>Yπέρθεση</a:t>
            </a:r>
            <a:r>
              <a:rPr lang="el-GR" dirty="0"/>
              <a:t>: ένα </a:t>
            </a:r>
            <a:r>
              <a:rPr lang="el-GR" dirty="0" err="1"/>
              <a:t>qubit</a:t>
            </a:r>
            <a:r>
              <a:rPr lang="el-GR" dirty="0"/>
              <a:t> μπορεί να βρίσκεται ταυτόχρονα σε πολλές διαφορετικές καταστάσεις με διαφορετική πιθανότητα.</a:t>
            </a:r>
          </a:p>
          <a:p>
            <a:r>
              <a:rPr lang="el-GR" dirty="0"/>
              <a:t>Όσο το </a:t>
            </a:r>
            <a:r>
              <a:rPr lang="el-GR" dirty="0" err="1"/>
              <a:t>qubit</a:t>
            </a:r>
            <a:r>
              <a:rPr lang="el-GR" dirty="0"/>
              <a:t> δεν μετριέται αλλά βρίσκεται σε υπέρθεση, η τιμή του είναι άγνωστη. Όταν μετρηθεί «κάθεται» σε μία συγκεκριμένη τιμή. </a:t>
            </a:r>
          </a:p>
          <a:p>
            <a:endParaRPr lang="el-GR" dirty="0"/>
          </a:p>
          <a:p>
            <a:r>
              <a:rPr lang="el-GR" dirty="0"/>
              <a:t>Κυκλώματα:</a:t>
            </a:r>
          </a:p>
          <a:p>
            <a:r>
              <a:rPr lang="el-GR" dirty="0"/>
              <a:t>Κβαντικές πύλες</a:t>
            </a:r>
          </a:p>
          <a:p>
            <a:r>
              <a:rPr lang="el-GR" dirty="0"/>
              <a:t>Αθροιστής – Αφαιρέτης</a:t>
            </a:r>
          </a:p>
          <a:p>
            <a:r>
              <a:rPr lang="el-GR" dirty="0" err="1"/>
              <a:t>Πολυπλέκτες</a:t>
            </a:r>
            <a:endParaRPr lang="el-GR" dirty="0"/>
          </a:p>
          <a:p>
            <a:r>
              <a:rPr lang="el-GR" dirty="0"/>
              <a:t>Αποκωδικοποιητής</a:t>
            </a:r>
          </a:p>
          <a:p>
            <a:r>
              <a:rPr lang="el-GR" dirty="0" err="1"/>
              <a:t>Συγκριτές</a:t>
            </a:r>
            <a:r>
              <a:rPr lang="el-GR" dirty="0"/>
              <a:t> μεγέθους</a:t>
            </a:r>
          </a:p>
          <a:p>
            <a:r>
              <a:rPr lang="el-GR" dirty="0"/>
              <a:t>Κβαντικό κύκλωμα </a:t>
            </a:r>
            <a:r>
              <a:rPr lang="el-GR" dirty="0" err="1"/>
              <a:t>Hamming</a:t>
            </a:r>
            <a:endParaRPr lang="el-GR" dirty="0"/>
          </a:p>
          <a:p>
            <a:r>
              <a:rPr lang="el-GR" dirty="0"/>
              <a:t>Κβαντικό έλεγχο ισοτιμίας (άρτια ή περιττή)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88434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DF8B3C-A6F8-A19C-E3A0-41440F8D21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B124EB34-F926-CC4F-C702-F631143808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D34ACD58-B9CC-C03A-FCD2-8EB254601D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baseline="30000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462A16F1-397D-7CAA-F437-10B49CA063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958656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E899DF-C9BC-1383-31DF-242745AACC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2D606F3B-89F4-BCD0-CA6E-3EED3891ED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C9660503-7B69-BE50-2C2F-B83C6A1A4C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aseline="0" dirty="0"/>
              <a:t>1 χαρακτήρας αποθηκεύεται σε 1 </a:t>
            </a:r>
            <a:r>
              <a:rPr lang="el-GR" baseline="0" dirty="0" err="1"/>
              <a:t>byte</a:t>
            </a:r>
            <a:r>
              <a:rPr lang="el-GR" baseline="0" dirty="0"/>
              <a:t> (8 </a:t>
            </a:r>
            <a:r>
              <a:rPr lang="el-GR" baseline="0" dirty="0" err="1"/>
              <a:t>bits</a:t>
            </a:r>
            <a:r>
              <a:rPr lang="el-GR" baseline="0" dirty="0"/>
              <a:t>). Με 8 </a:t>
            </a:r>
            <a:r>
              <a:rPr lang="el-GR" baseline="0" dirty="0" err="1"/>
              <a:t>bits</a:t>
            </a:r>
            <a:r>
              <a:rPr lang="el-GR" baseline="0" dirty="0"/>
              <a:t> μπορώ να έχω στη διάθεσή μου 256 διαφορετικούς χαρακτήρες</a:t>
            </a:r>
          </a:p>
          <a:p>
            <a:r>
              <a:rPr lang="el-GR" baseline="0" dirty="0"/>
              <a:t>του πληκτρολογίου. Οι συνδυασμοί είναι 2</a:t>
            </a:r>
            <a:r>
              <a:rPr lang="el-GR" baseline="30000" dirty="0"/>
              <a:t>8</a:t>
            </a:r>
            <a:r>
              <a:rPr lang="el-GR" baseline="0" dirty="0"/>
              <a:t> =256.</a:t>
            </a:r>
          </a:p>
          <a:p>
            <a:endParaRPr lang="el-GR" baseline="0" dirty="0"/>
          </a:p>
          <a:p>
            <a:r>
              <a:rPr lang="el-GR" baseline="0" dirty="0"/>
              <a:t>00011100 = Α</a:t>
            </a:r>
          </a:p>
          <a:p>
            <a:r>
              <a:rPr lang="el-GR" baseline="0" dirty="0"/>
              <a:t>00011101 = Β</a:t>
            </a:r>
          </a:p>
          <a:p>
            <a:endParaRPr lang="el-GR" baseline="0" dirty="0"/>
          </a:p>
          <a:p>
            <a:r>
              <a:rPr lang="el-GR" baseline="0" dirty="0"/>
              <a:t>Στην πράξη, ένα </a:t>
            </a:r>
            <a:r>
              <a:rPr lang="el-GR" baseline="0" dirty="0" err="1"/>
              <a:t>qubit</a:t>
            </a:r>
            <a:r>
              <a:rPr lang="el-GR" baseline="0" dirty="0"/>
              <a:t> όταν μετρηθεί η τελική του τιμή θα είναι 0 ή 1. </a:t>
            </a:r>
          </a:p>
          <a:p>
            <a:r>
              <a:rPr lang="el-GR" baseline="0" dirty="0"/>
              <a:t>Υπέρθεση: Η δυνατότητα με μία πύλη (Η- </a:t>
            </a:r>
            <a:r>
              <a:rPr lang="el-GR" baseline="0" dirty="0" err="1"/>
              <a:t>Hadamard</a:t>
            </a:r>
            <a:r>
              <a:rPr lang="el-GR" baseline="0" dirty="0"/>
              <a:t>) να δημιουργήσουμε όλες τις πιθανές υπερθέσεις βοηθάει στην επιτάχυνση των υπολογισμών</a:t>
            </a:r>
          </a:p>
          <a:p>
            <a:r>
              <a:rPr lang="el-GR" baseline="0" dirty="0" err="1"/>
              <a:t>Διεμπλοκή</a:t>
            </a:r>
            <a:r>
              <a:rPr lang="el-GR" baseline="0" dirty="0"/>
              <a:t>: 2 ή περισσότερα </a:t>
            </a:r>
            <a:r>
              <a:rPr lang="el-GR" baseline="0" dirty="0" err="1"/>
              <a:t>qubit</a:t>
            </a:r>
            <a:r>
              <a:rPr lang="el-GR" baseline="0" dirty="0"/>
              <a:t> συνδέονται κατά τέτοιον τρόπο ώστε η κατάσταση του ενός να συνδέεται με την κατάσταση του άλλου.</a:t>
            </a:r>
          </a:p>
          <a:p>
            <a:endParaRPr lang="el-GR" baseline="0" dirty="0"/>
          </a:p>
          <a:p>
            <a:endParaRPr lang="el-GR" baseline="30000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93797974-AC2C-2C41-C9D1-2FFBDAAEBB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19979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78F727-8C89-8EFE-776B-135EC30F6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10107C2F-C778-FC92-AF78-EB4DE95C0F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40161C2D-EC9B-4CDE-AEFC-4E0C577175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aseline="0" dirty="0"/>
              <a:t>Κβαντικές Καταστάσεις :   |     &gt;. Αριθμοί του μιγαδικού χώρου (αναπαράσταση με το </a:t>
            </a:r>
            <a:r>
              <a:rPr lang="el-GR" baseline="0" dirty="0" err="1"/>
              <a:t>Ket</a:t>
            </a:r>
            <a:r>
              <a:rPr lang="el-GR" baseline="0" dirty="0"/>
              <a:t>)</a:t>
            </a:r>
          </a:p>
          <a:p>
            <a:endParaRPr lang="el-GR" baseline="0" dirty="0"/>
          </a:p>
          <a:p>
            <a:r>
              <a:rPr lang="el-GR" baseline="0" dirty="0"/>
              <a:t>&lt;   | : συζυγείς μιγαδικοί των αριθμών που περιέχει το </a:t>
            </a:r>
            <a:r>
              <a:rPr lang="el-GR" baseline="0" dirty="0" err="1"/>
              <a:t>ket</a:t>
            </a:r>
            <a:endParaRPr lang="el-GR" baseline="0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051E906-1F31-9E93-3902-7A3C280EB5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63347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DD0E95-68C2-482A-72D1-57E52DC02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AB4B59BA-BD6C-A98B-0E06-5F891C8D2C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E65C76EC-DE1D-711E-DDA5-4A8EAC44EB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aseline="0" dirty="0"/>
              <a:t>| ψ | :   είναι μία κβαντική κατάσταση.</a:t>
            </a:r>
          </a:p>
          <a:p>
            <a:endParaRPr lang="el-GR" baseline="0" dirty="0"/>
          </a:p>
          <a:p>
            <a:r>
              <a:rPr lang="el-GR" baseline="0" dirty="0"/>
              <a:t>Το </a:t>
            </a:r>
            <a:r>
              <a:rPr lang="el-GR" baseline="0" dirty="0" err="1"/>
              <a:t>qubit</a:t>
            </a:r>
            <a:r>
              <a:rPr lang="el-GR" baseline="0" dirty="0"/>
              <a:t> βρίσκεται ταυτόχρονα σε 2 καταστάσεις: Η κατάσταση 0 (μέσα στο </a:t>
            </a:r>
            <a:r>
              <a:rPr lang="el-GR" baseline="0" dirty="0" err="1"/>
              <a:t>ket</a:t>
            </a:r>
            <a:r>
              <a:rPr lang="el-GR" baseline="0" dirty="0"/>
              <a:t>) η οποία έχει πιθανότητα α</a:t>
            </a:r>
            <a:r>
              <a:rPr lang="el-GR" baseline="30000" dirty="0"/>
              <a:t>2 </a:t>
            </a:r>
            <a:r>
              <a:rPr lang="el-GR" baseline="0" dirty="0"/>
              <a:t>και η κατάσταση 1 η οποία έχει </a:t>
            </a:r>
          </a:p>
          <a:p>
            <a:r>
              <a:rPr lang="el-GR" baseline="0" dirty="0"/>
              <a:t>πιθανότητα β</a:t>
            </a:r>
            <a:r>
              <a:rPr lang="el-GR" baseline="30000" dirty="0"/>
              <a:t>2</a:t>
            </a:r>
            <a:r>
              <a:rPr lang="el-GR" baseline="0" dirty="0"/>
              <a:t>.</a:t>
            </a:r>
          </a:p>
          <a:p>
            <a:endParaRPr lang="el-GR" baseline="0" dirty="0"/>
          </a:p>
          <a:p>
            <a:r>
              <a:rPr lang="el-GR" baseline="0" dirty="0"/>
              <a:t>Η εξίσωση α κατάσταση 0 συν β κατάσταση 1 είναι η βασική, αλλά μπορούμε να έχουμε καταστάσεις της μορφής</a:t>
            </a:r>
          </a:p>
          <a:p>
            <a:r>
              <a:rPr lang="el-GR" baseline="0" dirty="0"/>
              <a:t>α κατάσταση K συν β κατάσταση L</a:t>
            </a:r>
          </a:p>
          <a:p>
            <a:endParaRPr lang="el-GR" b="0" baseline="0" dirty="0"/>
          </a:p>
          <a:p>
            <a:r>
              <a:rPr lang="el-GR" b="1" baseline="0" dirty="0"/>
              <a:t>Ένα </a:t>
            </a:r>
            <a:r>
              <a:rPr lang="el-GR" b="1" baseline="0" dirty="0" err="1"/>
              <a:t>qubit</a:t>
            </a:r>
            <a:r>
              <a:rPr lang="el-GR" b="1" baseline="0" dirty="0"/>
              <a:t> βρίσκεται σε πολλές καταστάσεις με πιθανότητα. </a:t>
            </a:r>
          </a:p>
          <a:p>
            <a:endParaRPr lang="el-GR" b="1" baseline="0" dirty="0"/>
          </a:p>
          <a:p>
            <a:r>
              <a:rPr lang="el-GR" b="0" baseline="0" dirty="0"/>
              <a:t>Αν η α κατάσταση 0 συν β κατάσταση 1 συμβεί να έχει τιμές α=1 και β=0 τότε το </a:t>
            </a:r>
            <a:r>
              <a:rPr lang="el-GR" b="0" baseline="0" dirty="0" err="1"/>
              <a:t>qubit</a:t>
            </a:r>
            <a:r>
              <a:rPr lang="el-GR" b="0" baseline="0" dirty="0"/>
              <a:t> είναι 100% ίσο με 0. </a:t>
            </a:r>
          </a:p>
          <a:p>
            <a:r>
              <a:rPr lang="el-GR" b="0" baseline="0" dirty="0"/>
              <a:t>Αν πάλι α=0 και β=1 τότε το </a:t>
            </a:r>
            <a:r>
              <a:rPr lang="el-GR" b="0" baseline="0" dirty="0" err="1"/>
              <a:t>qubit</a:t>
            </a:r>
            <a:r>
              <a:rPr lang="el-GR" b="0" baseline="0" dirty="0"/>
              <a:t> είναι 100% ίσο με 1. </a:t>
            </a:r>
          </a:p>
          <a:p>
            <a:endParaRPr lang="el-GR" baseline="0" dirty="0"/>
          </a:p>
          <a:p>
            <a:endParaRPr lang="el-GR" baseline="0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6D98B37F-E4DB-AE06-0736-21DB53DFD8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00429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741077-B490-481F-0730-D0E8EF3174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3492D6EB-B12F-68AB-C189-01EF334969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CA62F997-C290-55B2-785C-EB776024C4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baseline="30000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E4107C7A-D920-DF93-7E5E-FC51E1764F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66682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AD6B8D-1C56-912B-8CF0-5DB275C467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D2A5964B-BF00-DBF9-7EE7-9D4AE044B2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90C8A3DA-BFBF-FD4A-DA62-8285E412E9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aseline="0" dirty="0"/>
              <a:t>1) Πρέπει 0.5</a:t>
            </a:r>
            <a:r>
              <a:rPr lang="el-GR" baseline="30000" dirty="0"/>
              <a:t>2 </a:t>
            </a:r>
            <a:r>
              <a:rPr lang="el-GR" baseline="0" dirty="0"/>
              <a:t>+ 0.866</a:t>
            </a:r>
            <a:r>
              <a:rPr lang="el-GR" baseline="30000" dirty="0"/>
              <a:t>2</a:t>
            </a:r>
            <a:r>
              <a:rPr lang="el-GR" baseline="0" dirty="0"/>
              <a:t> = 1. Εδώ ισχύει επειδή 0.5</a:t>
            </a:r>
            <a:r>
              <a:rPr lang="el-GR" baseline="30000" dirty="0"/>
              <a:t>2</a:t>
            </a:r>
            <a:r>
              <a:rPr lang="el-GR" baseline="0" dirty="0"/>
              <a:t> = 0.25 και 0.866</a:t>
            </a:r>
            <a:r>
              <a:rPr lang="el-GR" baseline="30000" dirty="0"/>
              <a:t>2</a:t>
            </a:r>
            <a:r>
              <a:rPr lang="el-GR" baseline="0" dirty="0"/>
              <a:t> = 0.75. 25% στην Κ και 75% στην L</a:t>
            </a:r>
          </a:p>
          <a:p>
            <a:r>
              <a:rPr lang="el-GR" baseline="0" dirty="0"/>
              <a:t>2) Επειδή 0.5</a:t>
            </a:r>
            <a:r>
              <a:rPr lang="el-GR" baseline="30000" dirty="0"/>
              <a:t>2</a:t>
            </a:r>
            <a:r>
              <a:rPr lang="el-GR" baseline="0" dirty="0"/>
              <a:t> + 0.5</a:t>
            </a:r>
            <a:r>
              <a:rPr lang="el-GR" baseline="30000" dirty="0"/>
              <a:t>2 </a:t>
            </a:r>
            <a:r>
              <a:rPr lang="el-GR" baseline="0" dirty="0"/>
              <a:t>δεν ισούται με 1, η κβαντική κατάσταση δεν είναι έγκυρη (ΔΕΝ μπορούμε να απαντήσουμε)</a:t>
            </a:r>
          </a:p>
          <a:p>
            <a:endParaRPr lang="el-GR" baseline="30000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43C0ADDC-55A9-F911-D45A-F2488602F6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90652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4AE99F-3067-2ED5-7FB6-C9F1D8AA8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6958C894-A79D-2003-D076-A5FE2CC738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726F06AC-0C13-840E-6C0C-96F97D26D6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baseline="0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9E0BEA5-926A-707B-4444-0A07600C1D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98669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3ABAB4-78CD-FCB0-F0DD-7D0729BF92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EE95025F-D8F2-BFFD-CCA4-CF470533B3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1902D28E-6001-0109-B6C3-D9ADD8ADA4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aseline="0" dirty="0"/>
              <a:t>Για να βρω το εσωτερικό γινόμενο δύο καταστάσεων παίρνω το </a:t>
            </a:r>
            <a:r>
              <a:rPr lang="el-GR" baseline="0" dirty="0" err="1"/>
              <a:t>bra</a:t>
            </a:r>
            <a:r>
              <a:rPr lang="el-GR" baseline="0" dirty="0"/>
              <a:t> της πρώτης. Αυτό σημαίνει ότι τα </a:t>
            </a:r>
            <a:r>
              <a:rPr lang="el-GR" baseline="0" dirty="0" err="1"/>
              <a:t>a,b</a:t>
            </a:r>
            <a:r>
              <a:rPr lang="el-GR" baseline="0" dirty="0"/>
              <a:t> </a:t>
            </a:r>
          </a:p>
          <a:p>
            <a:r>
              <a:rPr lang="el-GR" baseline="0" dirty="0"/>
              <a:t>Γράφονται σε πίνακα – γραμμή και ως συζυγείς μιγαδικοί των a, b. Τα </a:t>
            </a:r>
            <a:r>
              <a:rPr lang="el-GR" baseline="0" dirty="0" err="1"/>
              <a:t>c,d</a:t>
            </a:r>
            <a:r>
              <a:rPr lang="el-GR" baseline="0" dirty="0"/>
              <a:t> παραμένουν ως πίνακας στήλη (</a:t>
            </a:r>
            <a:r>
              <a:rPr lang="el-GR" baseline="0" dirty="0" err="1"/>
              <a:t>ket</a:t>
            </a:r>
            <a:r>
              <a:rPr lang="el-GR" baseline="0" dirty="0"/>
              <a:t>).</a:t>
            </a:r>
          </a:p>
          <a:p>
            <a:r>
              <a:rPr lang="el-GR" baseline="0" dirty="0"/>
              <a:t>Για να οριστεί πολλαπλασιασμός πινάκων πρέπει οι γραμμές του αριστερού πίνακα να είναι ίδιες σε πλήθος με τις στήλες του δεξιού</a:t>
            </a:r>
          </a:p>
          <a:p>
            <a:r>
              <a:rPr lang="el-GR" baseline="0" dirty="0"/>
              <a:t>Και ο πολλαπλασιασμός γίνεται γραμμή X στήλη.</a:t>
            </a:r>
          </a:p>
          <a:p>
            <a:endParaRPr lang="el-GR" baseline="0" dirty="0"/>
          </a:p>
          <a:p>
            <a:endParaRPr lang="el-GR" baseline="0" dirty="0"/>
          </a:p>
          <a:p>
            <a:endParaRPr lang="el-GR" baseline="0" dirty="0"/>
          </a:p>
          <a:p>
            <a:endParaRPr lang="el-GR" baseline="0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DB8E75CC-B00F-686A-63B4-84AADC3D6B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1166631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35603D-1AA8-11A0-5587-CD36A6EE31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D45BD708-CE4A-64F0-44A8-9530EAE263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73C02CE6-8B80-3A70-D0FE-CEC3189CB1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aseline="0" dirty="0"/>
              <a:t> Ορθογώνια κατάσταση: Δείχνει ότι αν το </a:t>
            </a:r>
            <a:r>
              <a:rPr lang="el-GR" baseline="0" dirty="0" err="1"/>
              <a:t>qubit</a:t>
            </a:r>
            <a:r>
              <a:rPr lang="el-GR" baseline="0" dirty="0"/>
              <a:t> βρίσκεται σε μία κατάσταση, τότε υπάρχει 0% πιθανότητα να βρίσκεται σε κάποια άλλη.</a:t>
            </a:r>
          </a:p>
          <a:p>
            <a:r>
              <a:rPr lang="el-GR" baseline="0" dirty="0"/>
              <a:t>Για παράδειγμα, η  τρίτη εξίσωση δείχνει ότι αν ένα </a:t>
            </a:r>
            <a:r>
              <a:rPr lang="el-GR" baseline="0" dirty="0" err="1"/>
              <a:t>qubit</a:t>
            </a:r>
            <a:r>
              <a:rPr lang="el-GR" baseline="0" dirty="0"/>
              <a:t> βρίσκεται σε κατάσταση 0 δεν μπορεί να βρίσκεται σε κατάσταση 1 (πιθανότητα είναι 0)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aseline="0" dirty="0"/>
              <a:t>Η τέταρτη εξίσωση δείχνει ότι αν ένα </a:t>
            </a:r>
            <a:r>
              <a:rPr lang="el-GR" baseline="0" dirty="0" err="1"/>
              <a:t>qubit</a:t>
            </a:r>
            <a:r>
              <a:rPr lang="el-GR" baseline="0" dirty="0"/>
              <a:t> βρίσκεται σε κατάσταση 1 δεν μπορεί να βρίσκεται σε κατάσταση 0 (πιθανότητα είναι 0).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aseline="0" dirty="0"/>
              <a:t>ΑΠΟΔΕΙΚΝΥΕΤΑΙ ΜΟΝΟ ΌΤΑΝ ΤΟ QUBIT μετρηθεί.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aseline="0" dirty="0"/>
              <a:t>Οι 2 πρώτες εξισώσεις δεν περιγράφουν ορθογώνιες καταστάσεις. Όμως μας λένε απλά ότι αν ένα </a:t>
            </a:r>
            <a:r>
              <a:rPr lang="el-GR" baseline="0" dirty="0" err="1"/>
              <a:t>qubit</a:t>
            </a:r>
            <a:r>
              <a:rPr lang="el-GR" baseline="0" dirty="0"/>
              <a:t> βρίσκεται σε κατάσταση 0, τότε βρίσκεται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aseline="0" dirty="0"/>
              <a:t>100% σε κατάσταση 0 (αυτό δείχνει το αποτέλεσμα 1). Αν ένα </a:t>
            </a:r>
            <a:r>
              <a:rPr lang="el-GR" baseline="0" dirty="0" err="1"/>
              <a:t>qubit</a:t>
            </a:r>
            <a:r>
              <a:rPr lang="el-GR" baseline="0" dirty="0"/>
              <a:t> βρίσκεται σε κατάσταση 1, τότε βρίσκεται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aseline="0" dirty="0"/>
              <a:t>100% σε κατάσταση 1.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baseline="0" dirty="0"/>
          </a:p>
          <a:p>
            <a:endParaRPr lang="el-GR" baseline="0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4D8FFA9C-37A8-FB56-14DD-484156628C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7096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Λογική πύλη: Μικρότερο κομμάτι του </a:t>
            </a:r>
            <a:r>
              <a:rPr lang="el-GR" dirty="0" err="1"/>
              <a:t>Hardware</a:t>
            </a:r>
            <a:r>
              <a:rPr lang="el-GR" dirty="0"/>
              <a:t>. Τυπικά, μία πύλη (με εξαίρεση τους </a:t>
            </a:r>
            <a:r>
              <a:rPr lang="el-GR" dirty="0" err="1"/>
              <a:t>απομονωτές</a:t>
            </a:r>
            <a:r>
              <a:rPr lang="el-GR" dirty="0"/>
              <a:t> και τους </a:t>
            </a:r>
            <a:r>
              <a:rPr lang="el-GR" dirty="0" err="1"/>
              <a:t>αντιστροφείς</a:t>
            </a:r>
            <a:r>
              <a:rPr lang="el-GR" dirty="0"/>
              <a:t>) δέχεται Ν εισόδους και παράγει μία </a:t>
            </a:r>
          </a:p>
          <a:p>
            <a:r>
              <a:rPr lang="el-GR" dirty="0"/>
              <a:t>Και μοναδική έξοδο.  Κάθε πύλη υλοποιεί μία βασική λογική συνάρτηση. Οι βασικές λογικές συναρτήσεις είναι τέσσερις:</a:t>
            </a:r>
          </a:p>
          <a:p>
            <a:endParaRPr lang="el-GR" dirty="0"/>
          </a:p>
          <a:p>
            <a:pPr marL="228600" indent="-228600">
              <a:buAutoNum type="arabicParenR"/>
            </a:pPr>
            <a:r>
              <a:rPr lang="el-GR" dirty="0"/>
              <a:t>ΚΑΙ (AND)  και η συμπληρωματική της ΌΧΙ-ΚΑΙ (NAND)</a:t>
            </a:r>
          </a:p>
          <a:p>
            <a:pPr marL="228600" indent="-228600">
              <a:buAutoNum type="arabicParenR"/>
            </a:pPr>
            <a:r>
              <a:rPr lang="el-GR" dirty="0"/>
              <a:t>Ή (OR) και η συμπληρωματική της  ΟΥΤΕ (NOR)</a:t>
            </a:r>
          </a:p>
          <a:p>
            <a:pPr marL="228600" indent="-228600">
              <a:buAutoNum type="arabicParenR"/>
            </a:pPr>
            <a:r>
              <a:rPr lang="el-GR" dirty="0"/>
              <a:t>Αποκλειστικό Ή (</a:t>
            </a:r>
            <a:r>
              <a:rPr lang="el-GR" dirty="0" err="1"/>
              <a:t>Exclusive</a:t>
            </a:r>
            <a:r>
              <a:rPr lang="el-GR" dirty="0"/>
              <a:t> OR- XOR) και η συμπληρωματική της (Αποκλειστικό ΟΥΤΕ – XNOR)</a:t>
            </a:r>
          </a:p>
          <a:p>
            <a:pPr marL="228600" indent="-228600">
              <a:buAutoNum type="arabicParenR"/>
            </a:pPr>
            <a:r>
              <a:rPr lang="el-GR" dirty="0" err="1"/>
              <a:t>Απομωτής</a:t>
            </a:r>
            <a:r>
              <a:rPr lang="el-GR" dirty="0"/>
              <a:t>/ </a:t>
            </a:r>
            <a:r>
              <a:rPr lang="el-GR" dirty="0" err="1"/>
              <a:t>Αντιστροφέας</a:t>
            </a:r>
            <a:endParaRPr lang="el-GR" dirty="0"/>
          </a:p>
          <a:p>
            <a:endParaRPr lang="el-GR" dirty="0"/>
          </a:p>
          <a:p>
            <a:r>
              <a:rPr lang="el-GR" b="1" dirty="0"/>
              <a:t>Πίνακας αληθείας: </a:t>
            </a:r>
            <a:r>
              <a:rPr lang="el-GR" b="0" dirty="0"/>
              <a:t>Πίνακας ο οποίος δείχνει για κάθε συνδυασμό των εισόδων ποια είναι η έξοδος. </a:t>
            </a:r>
          </a:p>
          <a:p>
            <a:r>
              <a:rPr lang="el-GR" b="0" dirty="0"/>
              <a:t>Οι είσοδοι x, y μπορεί να είναι 0 ή 1.  Επομένως, αν έχουμε 2 εισόδους, αυτές σχηματίζουν τέσσερις διαφορετικούς συνδυασμούς.</a:t>
            </a:r>
          </a:p>
          <a:p>
            <a:endParaRPr lang="el-GR" b="0" dirty="0"/>
          </a:p>
          <a:p>
            <a:r>
              <a:rPr lang="el-GR" b="0" dirty="0"/>
              <a:t>00, 01, 10, 11. Για καθέναν από τους συνδυασμούς θέλουμε να δούμε τι τιμή δίνει η κάθε πύλη.</a:t>
            </a:r>
          </a:p>
          <a:p>
            <a:endParaRPr lang="el-GR" b="0" dirty="0"/>
          </a:p>
          <a:p>
            <a:endParaRPr lang="el-GR" b="1" dirty="0"/>
          </a:p>
          <a:p>
            <a:endParaRPr lang="el-GR" dirty="0"/>
          </a:p>
          <a:p>
            <a:r>
              <a:rPr lang="el-GR" dirty="0"/>
              <a:t>ΚΑΙ:  Δίνει έξοδο F=1, μόνο όταν όλες οι είσοδοι είναι 1. Όποτε έστω μία εκ των </a:t>
            </a:r>
            <a:r>
              <a:rPr lang="el-GR" dirty="0" err="1"/>
              <a:t>x,y</a:t>
            </a:r>
            <a:r>
              <a:rPr lang="el-GR" dirty="0"/>
              <a:t> είναι 0, τότε F=0. </a:t>
            </a:r>
            <a:endParaRPr lang="el-GR" b="1" dirty="0"/>
          </a:p>
          <a:p>
            <a:r>
              <a:rPr lang="el-GR" b="1" dirty="0"/>
              <a:t>Για περισσότερες εισόδους </a:t>
            </a:r>
            <a:r>
              <a:rPr lang="el-GR" b="0" dirty="0"/>
              <a:t>ισχύει το ίδιο. Πρέπει όλες να είναι 1 για να είναι F=1. Αν μία είσοδος είναι 0, τότε F=0</a:t>
            </a:r>
          </a:p>
          <a:p>
            <a:endParaRPr lang="el-GR" b="0" dirty="0"/>
          </a:p>
          <a:p>
            <a:r>
              <a:rPr lang="el-GR" b="0" dirty="0"/>
              <a:t>Σε έναν συμβατικό υπολογιστή: Αν έχω Ν </a:t>
            </a:r>
            <a:r>
              <a:rPr lang="el-GR" b="0" dirty="0" err="1"/>
              <a:t>bit</a:t>
            </a:r>
            <a:r>
              <a:rPr lang="el-GR" b="0" dirty="0"/>
              <a:t> εισόδου, αυτά σχηματίζουν 2</a:t>
            </a:r>
            <a:r>
              <a:rPr lang="el-GR" b="0" baseline="30000" dirty="0"/>
              <a:t>N</a:t>
            </a:r>
            <a:r>
              <a:rPr lang="el-GR" b="0" dirty="0"/>
              <a:t>  συνδυασμούς. Για Ν=3, 8 συνδυασμοί.</a:t>
            </a:r>
          </a:p>
          <a:p>
            <a:r>
              <a:rPr lang="el-GR" b="0" dirty="0"/>
              <a:t>Ενδεικτικά:</a:t>
            </a:r>
          </a:p>
          <a:p>
            <a:endParaRPr lang="el-GR" b="0" dirty="0"/>
          </a:p>
          <a:p>
            <a:r>
              <a:rPr lang="en-US" b="0" dirty="0"/>
              <a:t>X</a:t>
            </a:r>
            <a:r>
              <a:rPr lang="el-GR" b="0" dirty="0"/>
              <a:t>   Y   Z      F</a:t>
            </a:r>
          </a:p>
          <a:p>
            <a:r>
              <a:rPr lang="el-GR" b="0" dirty="0"/>
              <a:t>0   0   0      0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0" dirty="0"/>
              <a:t>0   0   1      0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0" dirty="0"/>
              <a:t>0   1   0      0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0" dirty="0"/>
              <a:t>0   1   1      0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0" dirty="0"/>
              <a:t>1   0   0      0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0" dirty="0"/>
              <a:t>1   0   1      0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0" dirty="0"/>
              <a:t>1   1   0      0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0" dirty="0"/>
              <a:t>1   1   1      1</a:t>
            </a:r>
          </a:p>
          <a:p>
            <a:endParaRPr lang="el-GR" b="0" dirty="0"/>
          </a:p>
          <a:p>
            <a:endParaRPr lang="el-GR" b="0" dirty="0"/>
          </a:p>
          <a:p>
            <a:r>
              <a:rPr lang="el-GR" dirty="0"/>
              <a:t>2) NAND: Η F είναι αντίστροφη από ότι ήταν στην AND. H F είναι 1 όταν υπάρχει έστω ένα μηδενικό στις εισόδους. </a:t>
            </a:r>
          </a:p>
          <a:p>
            <a:endParaRPr lang="el-GR" dirty="0"/>
          </a:p>
          <a:p>
            <a:r>
              <a:rPr lang="el-GR" dirty="0"/>
              <a:t>3) OR: Αν έστω μία είσοδος είναι 1, τότε F=1. Είναι F=0 αν όλες οι είσοδοι είναι 0. Το ίδιο ισχύει και για περισσότερες εισόδους. </a:t>
            </a:r>
          </a:p>
          <a:p>
            <a:endParaRPr lang="el-GR" dirty="0"/>
          </a:p>
          <a:p>
            <a:r>
              <a:rPr lang="en-US" b="0" dirty="0"/>
              <a:t>X</a:t>
            </a:r>
            <a:r>
              <a:rPr lang="el-GR" b="0" dirty="0"/>
              <a:t>   Y   Z      F</a:t>
            </a:r>
          </a:p>
          <a:p>
            <a:r>
              <a:rPr lang="el-GR" b="0" dirty="0"/>
              <a:t>0   0   0      0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0" dirty="0"/>
              <a:t>0   0   1      1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0" dirty="0"/>
              <a:t>0   1   0      1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0" dirty="0"/>
              <a:t>0   1   1      1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0" dirty="0"/>
              <a:t>1   0   0      1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0" dirty="0"/>
              <a:t>1   0   1      1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0" dirty="0"/>
              <a:t>1   1   0      1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0" dirty="0"/>
              <a:t>1   1   1      1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b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0" dirty="0"/>
              <a:t>4) NOR: Η F έχει αντίστροφες τιμές από ότι στην OR. Άρα μία μονάδα στις εισόδους κάνει την F=0. H F=1 μόνο όταν όλες οι είσοδοι είναι 0.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b="0" dirty="0"/>
          </a:p>
          <a:p>
            <a:r>
              <a:rPr lang="en-US" b="0" dirty="0"/>
              <a:t>X</a:t>
            </a:r>
            <a:r>
              <a:rPr lang="el-GR" b="0" dirty="0"/>
              <a:t>   Y   Z      F</a:t>
            </a:r>
          </a:p>
          <a:p>
            <a:r>
              <a:rPr lang="el-GR" b="0" dirty="0"/>
              <a:t>0   0   0      1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0" dirty="0"/>
              <a:t>0   0   1      0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0" dirty="0"/>
              <a:t>0   1   0      0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0" dirty="0"/>
              <a:t>0   1   1      0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0" dirty="0"/>
              <a:t>1   0   0      0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0" dirty="0"/>
              <a:t>1   0   1      0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0" dirty="0"/>
              <a:t>1   1   0      0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lain"/>
              <a:tabLst/>
              <a:defRPr/>
            </a:pPr>
            <a:r>
              <a:rPr lang="el-GR" b="0" dirty="0"/>
              <a:t>1   1     0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b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1" dirty="0" err="1"/>
              <a:t>Απομονωτές</a:t>
            </a:r>
            <a:r>
              <a:rPr lang="el-GR" b="1" dirty="0"/>
              <a:t>/</a:t>
            </a:r>
            <a:r>
              <a:rPr lang="el-GR" b="1" dirty="0" err="1"/>
              <a:t>Αντιστροφείς</a:t>
            </a:r>
            <a:r>
              <a:rPr lang="el-GR" b="1" dirty="0"/>
              <a:t>: </a:t>
            </a:r>
            <a:r>
              <a:rPr lang="el-GR" b="0" dirty="0"/>
              <a:t> Ο </a:t>
            </a:r>
            <a:r>
              <a:rPr lang="el-GR" b="0" dirty="0" err="1"/>
              <a:t>απομονωτής</a:t>
            </a:r>
            <a:r>
              <a:rPr lang="el-GR" b="0" dirty="0"/>
              <a:t> δέχεται μία είσοδο, την οποία περνά στην έξοδο, δηλαδή F=x.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0" dirty="0" err="1"/>
              <a:t>Αντιστροφέας</a:t>
            </a:r>
            <a:r>
              <a:rPr lang="el-GR" b="0" dirty="0"/>
              <a:t>, αντιστρέφει την είσοδο, F=x’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b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b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1" dirty="0"/>
              <a:t>Αποκλειστικό Ή/ΟΥΤΕ: </a:t>
            </a:r>
            <a:r>
              <a:rPr lang="el-GR" b="0" dirty="0"/>
              <a:t>Για 2 εισόδους, η F=1 αν οι είσοδοι είναι μεταξύ τους διαφορετικές. Όταν x=y, τότε F=0. Το αντίστροφο ισχύει στην ΧΝΟR.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b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1" dirty="0"/>
              <a:t>Επέκταση: </a:t>
            </a:r>
            <a:r>
              <a:rPr lang="el-GR" b="0" dirty="0"/>
              <a:t> Αν οι είσοδοι είναι &gt;2, τότε μετράμε το πλήθος μονάδων στις  εισόδους. Αν είναι περιττό, τότε η XOR δίνει F=1. Αν άρτιο, η ΧOR δίνει έξοδο 0.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b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b="1" dirty="0"/>
          </a:p>
          <a:p>
            <a:r>
              <a:rPr lang="en-US" b="0" dirty="0"/>
              <a:t>X</a:t>
            </a:r>
            <a:r>
              <a:rPr lang="el-GR" b="0" dirty="0"/>
              <a:t>   Y   Z      F</a:t>
            </a:r>
          </a:p>
          <a:p>
            <a:r>
              <a:rPr lang="el-GR" b="0" dirty="0"/>
              <a:t>0   0   0      0   (μηδέν μονάδες)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0" dirty="0"/>
              <a:t>0   0   1      1   (μία μονάδα)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0" dirty="0"/>
              <a:t>0   1   0      1   (μία μονάδα)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0" dirty="0"/>
              <a:t>0   1   1      0   (δύο μονάδες)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0" dirty="0"/>
              <a:t>1   0   0      1   (μία μονάδα)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0" dirty="0"/>
              <a:t>1   0   1      0   (δύο μονάδες)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0" dirty="0"/>
              <a:t>1   1   0      0   (δύο μονάδες)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lain"/>
              <a:tabLst/>
              <a:defRPr/>
            </a:pPr>
            <a:r>
              <a:rPr lang="el-GR" b="0" dirty="0"/>
              <a:t>1   1     1   (τρεις  μονάδες)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b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b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1" dirty="0"/>
              <a:t>ΠΑΡΑΤΗΡΗΣΗ: Θα το δούμε σε κβαντικούς αθροιστές και σε κυκλώματα ισοτιμίας.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b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b="1" dirty="0"/>
          </a:p>
          <a:p>
            <a:endParaRPr lang="el-GR" b="0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0514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Η αναπαράσταση αριθμών (μιγαδικών) στο επίπεδο είναι απαραίτητη για να κατανοήσουμε τη σφαίρα </a:t>
            </a:r>
            <a:r>
              <a:rPr lang="el-GR" dirty="0" err="1"/>
              <a:t>Bloch</a:t>
            </a:r>
            <a:r>
              <a:rPr lang="el-GR" dirty="0"/>
              <a:t>, </a:t>
            </a:r>
          </a:p>
          <a:p>
            <a:r>
              <a:rPr lang="el-GR" dirty="0"/>
              <a:t>Η οποία είναι μία καλή γραφική απεικόνιση των κβαντικών καταστάσεων.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68109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l-GR" dirty="0"/>
              <a:t>b στην πραγματικότητα είναι το φανταστικό μέρος του αριθμού: 8-12i 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707480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aseline="0" dirty="0"/>
              <a:t>Παράδειγμα 1: Πρόσθεση ή αφαίρεση - Προσθέτουμε ή αφαιρούμε τα πραγματικά και τα φανταστικά μέρη ξεχωριστά. </a:t>
            </a:r>
          </a:p>
          <a:p>
            <a:r>
              <a:rPr lang="el-GR" baseline="0" dirty="0"/>
              <a:t>(5+3)   + (4i -2i) = 8 +2i</a:t>
            </a:r>
          </a:p>
          <a:p>
            <a:endParaRPr lang="el-GR" baseline="0" dirty="0"/>
          </a:p>
          <a:p>
            <a:r>
              <a:rPr lang="el-GR" baseline="0" dirty="0"/>
              <a:t>Παράδειγμα 2: -4 -3i</a:t>
            </a:r>
          </a:p>
          <a:p>
            <a:r>
              <a:rPr lang="el-GR" baseline="0" dirty="0"/>
              <a:t>Παράδειγμα 3: 12  - 15i  + 12 i  - 15i</a:t>
            </a:r>
            <a:r>
              <a:rPr lang="el-GR" baseline="30000" dirty="0"/>
              <a:t>2</a:t>
            </a:r>
          </a:p>
          <a:p>
            <a:r>
              <a:rPr lang="el-GR" baseline="0" dirty="0"/>
              <a:t>Αντικαθιστώ i = SQRT(-1) </a:t>
            </a:r>
          </a:p>
          <a:p>
            <a:r>
              <a:rPr lang="el-GR" baseline="0" dirty="0"/>
              <a:t>Άρα το αποτέλεσμα θα γραφτεί (η ρίζα με το τετράγωνο φεύγουν) 12-15i +12i – (-15) = 27 -3i</a:t>
            </a:r>
          </a:p>
          <a:p>
            <a:endParaRPr lang="el-GR" baseline="0" dirty="0"/>
          </a:p>
          <a:p>
            <a:endParaRPr lang="el-GR" baseline="0" dirty="0"/>
          </a:p>
          <a:p>
            <a:endParaRPr lang="el-GR" baseline="0" dirty="0"/>
          </a:p>
          <a:p>
            <a:endParaRPr lang="el-GR" baseline="0" dirty="0"/>
          </a:p>
          <a:p>
            <a:endParaRPr lang="el-GR" baseline="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82663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634776-B6FB-4C77-3B24-D3554457E4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A3CA39F6-2F25-7DB2-A388-20F1EBF317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220DE280-FFBE-F55C-8E50-1101BBA2C8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aseline="0" dirty="0"/>
              <a:t>(</a:t>
            </a:r>
            <a:r>
              <a:rPr lang="el-GR" baseline="0" dirty="0" err="1"/>
              <a:t>a+ib</a:t>
            </a:r>
            <a:r>
              <a:rPr lang="el-GR" baseline="0" dirty="0"/>
              <a:t>)*  συχνά ένας άλλος συμβολισμός είναι το + (</a:t>
            </a:r>
            <a:r>
              <a:rPr lang="el-GR" baseline="0" dirty="0" err="1"/>
              <a:t>a+ib</a:t>
            </a:r>
            <a:r>
              <a:rPr lang="el-GR" baseline="0" dirty="0"/>
              <a:t>)</a:t>
            </a:r>
            <a:r>
              <a:rPr lang="el-GR" baseline="30000" dirty="0"/>
              <a:t>+</a:t>
            </a:r>
            <a:endParaRPr lang="el-GR" baseline="0" dirty="0"/>
          </a:p>
          <a:p>
            <a:r>
              <a:rPr lang="el-GR" baseline="0" dirty="0"/>
              <a:t>Το φανταστικό μέρος ενός συζυγούς μιγαδικού είναι αντίθετο από τον αντίστοιχο αριθμό. Τα φανταστικά μέρη δύο αριθμών που είναι </a:t>
            </a:r>
          </a:p>
          <a:p>
            <a:r>
              <a:rPr lang="el-GR" baseline="0" dirty="0"/>
              <a:t>Συζυγείς μιγαδικοί έχουν αντίθετο πρόσημο. </a:t>
            </a:r>
          </a:p>
          <a:p>
            <a:endParaRPr lang="el-GR" baseline="0" dirty="0"/>
          </a:p>
          <a:p>
            <a:r>
              <a:rPr lang="el-GR" baseline="0" dirty="0"/>
              <a:t>Απόδειξη:  (a + </a:t>
            </a:r>
            <a:r>
              <a:rPr lang="el-GR" baseline="0" dirty="0" err="1"/>
              <a:t>ib</a:t>
            </a:r>
            <a:r>
              <a:rPr lang="el-GR" baseline="0" dirty="0"/>
              <a:t>) (a-</a:t>
            </a:r>
            <a:r>
              <a:rPr lang="el-GR" baseline="0" dirty="0" err="1"/>
              <a:t>ib</a:t>
            </a:r>
            <a:r>
              <a:rPr lang="el-GR" baseline="0" dirty="0"/>
              <a:t>) = a</a:t>
            </a:r>
            <a:r>
              <a:rPr lang="el-GR" baseline="30000" dirty="0"/>
              <a:t>2</a:t>
            </a:r>
            <a:r>
              <a:rPr lang="el-GR" baseline="0" dirty="0"/>
              <a:t> + -</a:t>
            </a:r>
            <a:r>
              <a:rPr lang="el-GR" baseline="0" dirty="0" err="1"/>
              <a:t>aib</a:t>
            </a:r>
            <a:r>
              <a:rPr lang="el-GR" baseline="0" dirty="0"/>
              <a:t> + </a:t>
            </a:r>
            <a:r>
              <a:rPr lang="el-GR" baseline="0" dirty="0" err="1"/>
              <a:t>aib</a:t>
            </a:r>
            <a:r>
              <a:rPr lang="el-GR" baseline="0" dirty="0"/>
              <a:t> –i</a:t>
            </a:r>
            <a:r>
              <a:rPr lang="el-GR" baseline="30000" dirty="0"/>
              <a:t>2</a:t>
            </a:r>
            <a:r>
              <a:rPr lang="el-GR" baseline="0" dirty="0"/>
              <a:t>b</a:t>
            </a:r>
            <a:r>
              <a:rPr lang="el-GR" baseline="30000" dirty="0"/>
              <a:t>2 </a:t>
            </a:r>
            <a:r>
              <a:rPr lang="el-GR" baseline="0" dirty="0"/>
              <a:t> </a:t>
            </a:r>
          </a:p>
          <a:p>
            <a:r>
              <a:rPr lang="el-GR" baseline="0" dirty="0"/>
              <a:t>Επειδή i = SQRT(-1) το τελικό αποτέλεσμα είναι a</a:t>
            </a:r>
            <a:r>
              <a:rPr lang="el-GR" baseline="30000" dirty="0"/>
              <a:t>2</a:t>
            </a:r>
            <a:r>
              <a:rPr lang="el-GR" baseline="0" dirty="0"/>
              <a:t> + b</a:t>
            </a:r>
            <a:r>
              <a:rPr lang="el-GR" baseline="30000" dirty="0"/>
              <a:t>2</a:t>
            </a:r>
            <a:r>
              <a:rPr lang="el-GR" baseline="0" dirty="0"/>
              <a:t>.  Αυτός είναι πραγματικός αριθμός. </a:t>
            </a:r>
          </a:p>
          <a:p>
            <a:endParaRPr lang="el-GR" baseline="0" dirty="0"/>
          </a:p>
          <a:p>
            <a:r>
              <a:rPr lang="el-GR" baseline="0" dirty="0"/>
              <a:t>Παράδειγμα:  Έχουμε αποδείξει ότι το γινόμενο 2 συζυγών μιγαδικών είναι a</a:t>
            </a:r>
            <a:r>
              <a:rPr lang="el-GR" baseline="30000" dirty="0"/>
              <a:t>2</a:t>
            </a:r>
            <a:r>
              <a:rPr lang="el-GR" baseline="0" dirty="0"/>
              <a:t>+b</a:t>
            </a:r>
            <a:r>
              <a:rPr lang="el-GR" baseline="30000" dirty="0"/>
              <a:t>2</a:t>
            </a:r>
            <a:r>
              <a:rPr lang="el-GR" baseline="0" dirty="0"/>
              <a:t>. Άρα στο γινόμενο</a:t>
            </a: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(2+3i)(2-3i), το αποτέλεσμα θα είναι 2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13</a:t>
            </a:r>
          </a:p>
          <a:p>
            <a:endParaRPr lang="el-GR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δεύτερο γινόμενο,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(5+6i)(5-6i), το αποτέλεσμα είναι 5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+ 6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25+36=61</a:t>
            </a:r>
            <a:endParaRPr lang="el-GR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baseline="0" dirty="0"/>
          </a:p>
          <a:p>
            <a:endParaRPr lang="el-GR" baseline="0" dirty="0"/>
          </a:p>
          <a:p>
            <a:endParaRPr lang="el-GR" baseline="0" dirty="0"/>
          </a:p>
          <a:p>
            <a:endParaRPr lang="el-GR" baseline="30000" dirty="0"/>
          </a:p>
          <a:p>
            <a:endParaRPr lang="el-GR" baseline="0" dirty="0"/>
          </a:p>
          <a:p>
            <a:endParaRPr lang="el-GR" baseline="0" dirty="0"/>
          </a:p>
          <a:p>
            <a:endParaRPr lang="el-GR" baseline="0" dirty="0"/>
          </a:p>
          <a:p>
            <a:endParaRPr lang="el-GR" baseline="30000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781C3F7C-CE36-F001-9C0E-C85E3441BE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476936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C290F9-CA7A-4D5C-959E-884D0A3941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FC1881EF-2FDF-BA95-5873-F156D4FF80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CCF2AA61-F015-7516-0987-E625E1C925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aseline="0" dirty="0"/>
              <a:t>Στους δύο άξονες: (1) ο κατακόρυφος αναπαριστά το φανταστικό μέρος (IM- I</a:t>
            </a:r>
            <a:r>
              <a:rPr lang="en-US" baseline="0" dirty="0"/>
              <a:t>m</a:t>
            </a:r>
            <a:r>
              <a:rPr lang="el-GR" baseline="0" dirty="0" err="1"/>
              <a:t>aginary</a:t>
            </a:r>
            <a:r>
              <a:rPr lang="el-GR" baseline="0" dirty="0"/>
              <a:t>) και ο οριζόντιος (RE-</a:t>
            </a:r>
            <a:r>
              <a:rPr lang="el-GR" baseline="0" dirty="0" err="1"/>
              <a:t>real</a:t>
            </a:r>
            <a:r>
              <a:rPr lang="el-GR" baseline="0" dirty="0"/>
              <a:t>) το πραγματικό. </a:t>
            </a:r>
          </a:p>
          <a:p>
            <a:r>
              <a:rPr lang="el-GR" baseline="0" dirty="0"/>
              <a:t>Το κίτρινο βέλος δείχνει στην τομή των σημείων -2 (ΠΡΑΓΜΑΤΙΚΟ) και +3i (ΦΑΝΤΑΣΤΙΚΟ).</a:t>
            </a:r>
          </a:p>
          <a:p>
            <a:r>
              <a:rPr lang="el-GR" baseline="0" dirty="0"/>
              <a:t>Το μέγεθος (</a:t>
            </a:r>
            <a:r>
              <a:rPr lang="el-GR" baseline="0" dirty="0" err="1"/>
              <a:t>magnitude</a:t>
            </a:r>
            <a:r>
              <a:rPr lang="el-GR" baseline="0" dirty="0"/>
              <a:t>)  μίας  μιγαδικής ποσότητας  συμβολίζεται με r. Δείχνει την απόσταση από την αρχή των αξόνων. </a:t>
            </a:r>
          </a:p>
          <a:p>
            <a:r>
              <a:rPr lang="el-GR" baseline="0" dirty="0"/>
              <a:t>Σχηματικά θα ήταν μία γραμμή που στην άκρη της (βέλος) έτεμνε το 4 με το 3i.</a:t>
            </a:r>
          </a:p>
          <a:p>
            <a:r>
              <a:rPr lang="el-GR" baseline="0" dirty="0"/>
              <a:t>| 4 + 3i  |   = SQRT( 4</a:t>
            </a:r>
            <a:r>
              <a:rPr lang="el-GR" baseline="30000" dirty="0"/>
              <a:t>2</a:t>
            </a:r>
            <a:r>
              <a:rPr lang="el-GR" baseline="0" dirty="0"/>
              <a:t> + 3</a:t>
            </a:r>
            <a:r>
              <a:rPr lang="el-GR" baseline="30000" dirty="0"/>
              <a:t>2</a:t>
            </a:r>
            <a:r>
              <a:rPr lang="el-GR" baseline="0" dirty="0"/>
              <a:t>  )  = SQRT (25) = 5</a:t>
            </a:r>
          </a:p>
          <a:p>
            <a:endParaRPr lang="el-GR" baseline="0" dirty="0"/>
          </a:p>
          <a:p>
            <a:r>
              <a:rPr lang="el-GR" baseline="0" dirty="0"/>
              <a:t>|  -2 + 3i   |  = SQRT (4 + 9 ) = SQRT(13)</a:t>
            </a:r>
          </a:p>
          <a:p>
            <a:endParaRPr lang="el-GR" baseline="0" dirty="0"/>
          </a:p>
          <a:p>
            <a:endParaRPr lang="el-GR" baseline="0" dirty="0"/>
          </a:p>
          <a:p>
            <a:endParaRPr lang="el-GR" baseline="0" dirty="0"/>
          </a:p>
          <a:p>
            <a:endParaRPr lang="el-GR" baseline="0" dirty="0"/>
          </a:p>
          <a:p>
            <a:endParaRPr lang="el-GR" baseline="0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7E15A0D-E8BC-FE3A-E9E7-497BB073D2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736032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62A472-37C7-4EC9-32AB-0BD4CDFF2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43BA6E54-60A7-75AA-1147-24C392A21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CCD6AED7-77C8-9A7D-E822-AFF95CA19F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aseline="0" dirty="0"/>
              <a:t>Πολική αναπαράσταση: Βασίζεται στο μέγεθος r και στη  γωνία θ, η οποία σχηματίζεται ανάμεσα στο r και στην αρχή των αξόνων.</a:t>
            </a:r>
          </a:p>
          <a:p>
            <a:r>
              <a:rPr lang="el-GR" b="1" baseline="0" dirty="0"/>
              <a:t>Παρατήρηση: </a:t>
            </a:r>
            <a:r>
              <a:rPr lang="el-GR" b="0" baseline="0" dirty="0"/>
              <a:t> Όταν θα </a:t>
            </a:r>
            <a:r>
              <a:rPr lang="el-GR" b="0" baseline="0" dirty="0" err="1"/>
              <a:t>περιγραφεί</a:t>
            </a:r>
            <a:r>
              <a:rPr lang="el-GR" b="0" baseline="0" dirty="0"/>
              <a:t> η σφαίρα BLOCH  για την αναπαράσταση των κβαντικών καταστάσεων, θα χρειαστεί να εργαστούμε με γωνίες. </a:t>
            </a:r>
          </a:p>
          <a:p>
            <a:endParaRPr lang="el-GR" b="0" baseline="0" dirty="0"/>
          </a:p>
          <a:p>
            <a:r>
              <a:rPr lang="el-GR" b="0" baseline="0" dirty="0"/>
              <a:t>|1 + i| . Για να βρούμε την πολική μορφή, πρέπει αρχικά να βρούμε το r. </a:t>
            </a:r>
            <a:r>
              <a:rPr lang="el-GR" b="0" baseline="0" dirty="0" err="1"/>
              <a:t>To</a:t>
            </a:r>
            <a:r>
              <a:rPr lang="el-GR" b="0" baseline="0" dirty="0"/>
              <a:t> r = SQRT(1+1)= SQRT(2)</a:t>
            </a:r>
          </a:p>
          <a:p>
            <a:endParaRPr lang="el-GR" b="0" baseline="0" dirty="0"/>
          </a:p>
          <a:p>
            <a:r>
              <a:rPr lang="el-GR" b="0" baseline="0" dirty="0" err="1"/>
              <a:t>Εφ</a:t>
            </a:r>
            <a:r>
              <a:rPr lang="el-GR" b="0" baseline="0" dirty="0"/>
              <a:t>(θ) = b/a. Άρα, η γωνία της οποίας η εφαπτομένη είναι ίση με 1 είναι 45</a:t>
            </a:r>
            <a:r>
              <a:rPr lang="el-GR" b="0" baseline="30000" dirty="0"/>
              <a:t>ο</a:t>
            </a:r>
            <a:r>
              <a:rPr lang="el-GR" b="0" baseline="0" dirty="0"/>
              <a:t>, δηλαδή π/4.</a:t>
            </a:r>
          </a:p>
          <a:p>
            <a:r>
              <a:rPr lang="el-GR" b="0" baseline="0" dirty="0"/>
              <a:t>Άρα, η ζητούμενη μορφή είναι</a:t>
            </a:r>
          </a:p>
          <a:p>
            <a:endParaRPr lang="el-GR" b="0" baseline="0" dirty="0"/>
          </a:p>
          <a:p>
            <a:r>
              <a:rPr lang="el-GR" b="0" baseline="0" dirty="0"/>
              <a:t>SQRT(2)  (   συν (π/4)  + i </a:t>
            </a:r>
            <a:r>
              <a:rPr lang="el-GR" b="0" baseline="0" dirty="0" err="1"/>
              <a:t>ημ</a:t>
            </a:r>
            <a:r>
              <a:rPr lang="el-GR" b="0" baseline="0" dirty="0"/>
              <a:t> (π/4)     )</a:t>
            </a:r>
          </a:p>
          <a:p>
            <a:endParaRPr lang="el-GR" b="0" baseline="0" dirty="0"/>
          </a:p>
          <a:p>
            <a:endParaRPr lang="el-GR" b="0" baseline="0" dirty="0"/>
          </a:p>
          <a:p>
            <a:r>
              <a:rPr lang="el-GR" b="0" baseline="0" dirty="0"/>
              <a:t>a=3 και το b = SQRT(3). </a:t>
            </a:r>
          </a:p>
          <a:p>
            <a:r>
              <a:rPr lang="el-GR" b="0" baseline="0" dirty="0"/>
              <a:t>Άρα, η γωνία θ έχει εφαπτομένη ίση με SQRT(3)/3. Η γωνία αυτή είναι 30</a:t>
            </a:r>
            <a:r>
              <a:rPr lang="el-GR" b="0" baseline="30000" dirty="0"/>
              <a:t>ο</a:t>
            </a:r>
            <a:r>
              <a:rPr lang="el-GR" b="0" baseline="0" dirty="0"/>
              <a:t> δηλαδή π/6. Άρα, θ=π/6.</a:t>
            </a:r>
          </a:p>
          <a:p>
            <a:endParaRPr lang="el-GR" b="0" baseline="0" dirty="0"/>
          </a:p>
          <a:p>
            <a:r>
              <a:rPr lang="el-GR" b="0" baseline="0" dirty="0"/>
              <a:t>Από την άλλη, r= SQRT(9 +3) = SQRT(12). Θυμηθείτε ότι το b=SQRT(3) άρα b</a:t>
            </a:r>
            <a:r>
              <a:rPr lang="el-GR" b="0" baseline="30000" dirty="0"/>
              <a:t>2</a:t>
            </a:r>
            <a:r>
              <a:rPr lang="el-GR" b="0" baseline="0" dirty="0"/>
              <a:t>=3. </a:t>
            </a:r>
          </a:p>
          <a:p>
            <a:endParaRPr lang="el-GR" b="0" baseline="0" dirty="0"/>
          </a:p>
          <a:p>
            <a:r>
              <a:rPr lang="el-GR" b="0" baseline="0" dirty="0"/>
              <a:t>SQRT(12) ( συν(π/6) + i </a:t>
            </a:r>
            <a:r>
              <a:rPr lang="el-GR" b="0" baseline="0" dirty="0" err="1"/>
              <a:t>ημ</a:t>
            </a:r>
            <a:r>
              <a:rPr lang="el-GR" b="0" baseline="0" dirty="0"/>
              <a:t> (π/6)     )</a:t>
            </a:r>
          </a:p>
          <a:p>
            <a:endParaRPr lang="el-GR" b="0" baseline="0" dirty="0"/>
          </a:p>
          <a:p>
            <a:r>
              <a:rPr lang="el-GR" b="1" baseline="0" dirty="0"/>
              <a:t>Εκθετική:</a:t>
            </a:r>
            <a:r>
              <a:rPr lang="el-GR" b="0" baseline="0" dirty="0"/>
              <a:t> Χρησιμοποιείται η ταυτότητα </a:t>
            </a:r>
            <a:r>
              <a:rPr lang="el-GR" b="0" baseline="0" dirty="0" err="1"/>
              <a:t>Euler</a:t>
            </a:r>
            <a:r>
              <a:rPr lang="el-GR" b="0" baseline="0" dirty="0"/>
              <a:t> και βρίσκουμε απλώς τα r, e όπως πριν:</a:t>
            </a:r>
          </a:p>
          <a:p>
            <a:endParaRPr lang="el-GR" b="1" baseline="0" dirty="0"/>
          </a:p>
          <a:p>
            <a:r>
              <a:rPr lang="el-GR" b="0" baseline="0" dirty="0"/>
              <a:t>|1  + i|: SQRT(2) </a:t>
            </a:r>
            <a:r>
              <a:rPr lang="el-GR" b="0" baseline="0" dirty="0" err="1"/>
              <a:t>e</a:t>
            </a:r>
            <a:r>
              <a:rPr lang="el-GR" b="0" baseline="30000" dirty="0" err="1"/>
              <a:t>iπ</a:t>
            </a:r>
            <a:r>
              <a:rPr lang="el-GR" b="0" baseline="30000" dirty="0"/>
              <a:t>/4</a:t>
            </a:r>
          </a:p>
          <a:p>
            <a:endParaRPr lang="el-GR" b="0" baseline="0" dirty="0"/>
          </a:p>
          <a:p>
            <a:r>
              <a:rPr lang="el-GR" b="0" baseline="0" dirty="0"/>
              <a:t>|3 + i SQRT(3)|: SQRT(12) </a:t>
            </a:r>
            <a:r>
              <a:rPr lang="el-GR" b="0" baseline="0" dirty="0" err="1"/>
              <a:t>e</a:t>
            </a:r>
            <a:r>
              <a:rPr lang="el-GR" b="0" baseline="30000" dirty="0" err="1"/>
              <a:t>i</a:t>
            </a:r>
            <a:r>
              <a:rPr lang="el-GR" b="0" baseline="30000" dirty="0"/>
              <a:t> π/6</a:t>
            </a:r>
          </a:p>
          <a:p>
            <a:endParaRPr lang="el-GR" b="0" baseline="0" dirty="0"/>
          </a:p>
          <a:p>
            <a:endParaRPr lang="el-GR" b="0" baseline="0" dirty="0"/>
          </a:p>
          <a:p>
            <a:r>
              <a:rPr lang="el-GR" b="0" baseline="0" dirty="0"/>
              <a:t> </a:t>
            </a:r>
          </a:p>
          <a:p>
            <a:endParaRPr lang="el-GR" b="0" baseline="0" dirty="0"/>
          </a:p>
          <a:p>
            <a:endParaRPr lang="el-GR" b="1" baseline="0" dirty="0"/>
          </a:p>
          <a:p>
            <a:endParaRPr lang="el-GR" baseline="0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4A7B4A86-5E0C-DAA0-5C26-DBA1BD70E9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782607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5482E9-F4EE-8253-4982-9B89396E02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995BF1AF-1012-1D5F-67A2-ACEA6ADD84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96268C24-E329-98B1-53FA-3F4991C75C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baseline="30000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3E3A34AC-5FED-70C8-2A71-36ED272338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21940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2D40FF3-2012-25A0-B429-C50D2D9699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D23FE62-72D0-2A63-801D-A684224CDF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41435A5-184F-AA80-97D4-00EAA7C7D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25/2/2026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37EA57D-1901-A2C1-ED03-0E939AC1C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4BF7AAF-36C3-7DE7-D149-82873DD92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80463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2C7676-FBD3-AA14-656D-ECC341B75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9B20D0E0-4DBE-4F9C-8A97-BC8F5C8226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13F33EC-B9C2-5029-C726-D49121BAF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25/2/2026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2970DFE-F04E-4A62-0F16-1AEE51888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1899683-1E3A-D206-5B10-D475F400F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9448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225BFAC2-BB78-1DA9-1AD7-EB29A6C20E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421919A-6CCA-5ECE-C841-5EF84B2CA6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D095432-7C9C-F6FF-2827-8E448B3CC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25/2/2026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4DE895B-1FDE-7D4D-0A2B-644A1B379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C86BF6F-C5A3-9673-7C5F-D2DD7FD26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6960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6A99EEB-2475-007C-CC0E-FF85476EE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320F451-FA64-A704-E6A9-05FCEBA884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BBE7E18-5E25-712F-FDF2-24D2215EC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25/2/2026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BBD7F81-90D1-6136-D66D-24CCF84A2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B787B5F-65B6-958D-3DF7-AEC5C6E19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9146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2298D2A-F91E-6607-ED76-C1850D71C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C22C588-4137-9A4B-8861-2E60586ACF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9EFC6BF-2B79-2B42-FFC8-7E0037BB4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25/2/2026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731D4A9-18F2-7D79-4DF2-4B12D20D9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97F4264-9EFF-A9B2-B6A5-A08FFA9D1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2882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4EA562E-7E68-4FFA-F840-F456EFA39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6618C35-C47A-045E-6E34-F8C742FB6A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0E5495E-A782-AA7F-9419-967337769E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3D07CC0-64B9-E883-195A-F4BDE4B3E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25/2/2026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16B655A-8C7E-82D7-644A-5A26DF02C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88BA81C-4501-5603-7EF9-B390AB1FC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75984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767D67D-3E31-DB3F-5B70-747CE70CD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543C678-C239-B890-10CC-958D27176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C6EF07A-E61F-ACEB-5E3A-04F713349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DE0B33AA-2DB0-EE96-5513-C17B00189B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22260795-E837-7E43-51D9-D6151D5E4E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6E542E84-87D1-B955-7668-53F9D9A89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25/2/2026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F4C1DED3-2B41-90A7-EB73-C01180198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09709E07-2677-AD60-A03F-7342ED8AB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160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6EFDD35-F981-308D-A838-F1DAD8443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7181C734-B566-2743-1098-593BBF12A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25/2/2026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144295D4-D66A-BF83-ED48-FD79DA096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6AE14527-CA61-3031-B423-6D1B2D3F9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58926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CD86FAC4-7676-B905-A864-7AEA75819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25/2/2026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85A57029-78A7-8860-FCF9-CA6D042D8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765F89E4-BFDF-F1C9-E99B-774E01493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259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3ABE95E-7789-B99F-8E7C-C3CC13535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5FFCEFB-807E-F7EE-99AD-A77009286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01C7FB41-E5CC-798D-FFED-778E3BA792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A8E1C03-FF4C-E6AC-E387-F358F7ABB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25/2/2026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DBBDB75-ADAA-D165-45A5-BA8979627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8E39AEA-A542-63AF-D8ED-9032DCD87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52494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85227D1-FE8B-0FDA-F537-6C5E05005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594A07DF-F1C2-9DC7-8E53-B632CFF324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625710C-83C1-7398-D78E-6D1782BF70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83D9071-C3A2-4F0B-C3D6-F9AC1FE74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25/2/2026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3874131-FB33-8B91-A2C0-0ADFECC71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6F16838-DE90-B8A2-558D-52DEE287F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6231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AF66DD8C-03EE-A03C-822D-FF66541E2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236BE37-5F18-E19B-B972-55078368BC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AC85CBF-22DB-F7A6-12D2-303CF8C61A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7057A8-E8EF-4D63-9369-FF2E2D0BC83A}" type="datetimeFigureOut">
              <a:rPr lang="el-GR" smtClean="0"/>
              <a:t>25/2/2026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3C6DEE4-5659-B617-9CAB-7E17B2976D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26A0F3A-2738-3A46-CCA3-659FDC411A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04611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B2EBAE-826C-360B-AB8C-95988F671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CB20CD-07DA-90EE-C958-89D485E318E8}"/>
              </a:ext>
            </a:extLst>
          </p:cNvPr>
          <p:cNvSpPr txBox="1"/>
          <p:nvPr/>
        </p:nvSpPr>
        <p:spPr>
          <a:xfrm>
            <a:off x="2074830" y="0"/>
            <a:ext cx="887306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	ΚΒΑΝΤΙΚΗ ΥΠΟΛΟΓΙΣΤΙΚΗ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D541981-1C97-D9F0-FA5D-1CA3037CD8F7}"/>
              </a:ext>
            </a:extLst>
          </p:cNvPr>
          <p:cNvSpPr txBox="1">
            <a:spLocks/>
          </p:cNvSpPr>
          <p:nvPr/>
        </p:nvSpPr>
        <p:spPr>
          <a:xfrm>
            <a:off x="581192" y="1480252"/>
            <a:ext cx="11029615" cy="36344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l-GR">
                <a:latin typeface="Times New Roman" panose="02020603050405020304" pitchFamily="18" charset="0"/>
                <a:cs typeface="Times New Roman" panose="02020603050405020304" pitchFamily="18" charset="0"/>
              </a:rPr>
              <a:t>Η μελέτη της επεξεργασίας της πληροφορίας με χρήση συστημάτων που βασίζονται στην κβαντική μηχανική</a:t>
            </a:r>
          </a:p>
          <a:p>
            <a:pPr algn="l"/>
            <a:r>
              <a:rPr lang="el-GR">
                <a:latin typeface="Times New Roman" panose="02020603050405020304" pitchFamily="18" charset="0"/>
                <a:cs typeface="Times New Roman" panose="02020603050405020304" pitchFamily="18" charset="0"/>
              </a:rPr>
              <a:t>Πριν από 30 περίπου χρόνια, ο  Gordon Moore παρατήρησε ότι:</a:t>
            </a:r>
          </a:p>
          <a:p>
            <a:pPr lvl="1" algn="l"/>
            <a:r>
              <a:rPr lang="el-GR" sz="2400">
                <a:latin typeface="Times New Roman" panose="02020603050405020304" pitchFamily="18" charset="0"/>
                <a:cs typeface="Times New Roman" panose="02020603050405020304" pitchFamily="18" charset="0"/>
              </a:rPr>
              <a:t>Κάθε δύο χρόνια  περίπου διπλασιάζεται ο αριθμός των τρανζίστορς που μπορούσαν να χωρέσουν μέσα σε ένα ολοκληρωμένο κύκλωμα.</a:t>
            </a:r>
          </a:p>
          <a:p>
            <a:pPr lvl="1" algn="l"/>
            <a:r>
              <a:rPr lang="el-GR" sz="2400">
                <a:latin typeface="Times New Roman" panose="02020603050405020304" pitchFamily="18" charset="0"/>
                <a:cs typeface="Times New Roman" panose="02020603050405020304" pitchFamily="18" charset="0"/>
              </a:rPr>
              <a:t>Νόμος του Moore</a:t>
            </a:r>
          </a:p>
          <a:p>
            <a:pPr algn="l"/>
            <a:r>
              <a:rPr lang="el-GR">
                <a:latin typeface="Times New Roman" panose="02020603050405020304" pitchFamily="18" charset="0"/>
                <a:cs typeface="Times New Roman" panose="02020603050405020304" pitchFamily="18" charset="0"/>
              </a:rPr>
              <a:t>Πολλοί επιστήμονες αναμένουν το «όνειρο να τελειώσει κάπου εδώ»</a:t>
            </a:r>
          </a:p>
          <a:p>
            <a:pPr algn="l"/>
            <a:r>
              <a:rPr lang="el-GR">
                <a:latin typeface="Times New Roman" panose="02020603050405020304" pitchFamily="18" charset="0"/>
                <a:cs typeface="Times New Roman" panose="02020603050405020304" pitchFamily="18" charset="0"/>
              </a:rPr>
              <a:t>Άλλη λύση; </a:t>
            </a:r>
          </a:p>
          <a:p>
            <a:pPr lvl="1" algn="l"/>
            <a:r>
              <a:rPr lang="el-GR" sz="2400">
                <a:latin typeface="Times New Roman" panose="02020603050405020304" pitchFamily="18" charset="0"/>
                <a:cs typeface="Times New Roman" panose="02020603050405020304" pitchFamily="18" charset="0"/>
              </a:rPr>
              <a:t>Ένα διαφορετικό υπολογιστικό υπόδειγμα</a:t>
            </a:r>
          </a:p>
          <a:p>
            <a:pPr lvl="1" algn="l"/>
            <a:r>
              <a:rPr lang="el-GR" sz="2400">
                <a:latin typeface="Times New Roman" panose="02020603050405020304" pitchFamily="18" charset="0"/>
                <a:cs typeface="Times New Roman" panose="02020603050405020304" pitchFamily="18" charset="0"/>
              </a:rPr>
              <a:t>Αυτό μας το παρέχει η κβαντική θεωρία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77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2A2F4-E6BB-1B5E-3837-EFA526028D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D0A0EAA-AE4D-8CE3-C653-8A2298D07679}"/>
              </a:ext>
            </a:extLst>
          </p:cNvPr>
          <p:cNvSpPr txBox="1"/>
          <p:nvPr/>
        </p:nvSpPr>
        <p:spPr>
          <a:xfrm>
            <a:off x="878542" y="399534"/>
            <a:ext cx="108223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ΑΝΑΠΑΡΑΣΤΑΣΗ MIΓΑΔΙΚΩΝ ΣΤΟ ΕΠΙΠΕΔΟ (2)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06A66DD-D1DE-C575-D42B-E945FC7E9A38}"/>
                  </a:ext>
                </a:extLst>
              </p:cNvPr>
              <p:cNvSpPr txBox="1"/>
              <p:nvPr/>
            </p:nvSpPr>
            <p:spPr>
              <a:xfrm>
                <a:off x="8193753" y="1828800"/>
                <a:ext cx="4643711" cy="11247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2400" dirty="0"/>
                  <a:t>|</a:t>
                </a:r>
                <a:r>
                  <a:rPr lang="el-GR" sz="2400" dirty="0" err="1"/>
                  <a:t>a+ib</a:t>
                </a:r>
                <a:r>
                  <a:rPr lang="el-GR" sz="2400" dirty="0"/>
                  <a:t> | =</a:t>
                </a:r>
                <a14:m>
                  <m:oMath xmlns:m="http://schemas.openxmlformats.org/officeDocument/2006/math">
                    <m:r>
                      <a:rPr lang="el-GR" sz="2400" b="0" i="1" smtClean="0">
                        <a:latin typeface="Cambria Math" panose="02040503050406030204" pitchFamily="18" charset="0"/>
                      </a:rPr>
                      <m:t>𝑟</m:t>
                    </m:r>
                    <m:d>
                      <m:dPr>
                        <m:ctrlPr>
                          <a:rPr lang="el-G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l-GR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2400" b="0" i="1" smtClean="0">
                            <a:latin typeface="Cambria Math" panose="02040503050406030204" pitchFamily="18" charset="0"/>
                          </a:rPr>
                          <m:t>𝜎𝜐𝜈</m:t>
                        </m:r>
                        <m:r>
                          <a:rPr lang="el-GR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l-GR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2400" b="0" i="1" smtClean="0">
                                <a:latin typeface="Cambria Math" panose="02040503050406030204" pitchFamily="18" charset="0"/>
                              </a:rPr>
                              <m:t>𝜃</m:t>
                            </m:r>
                          </m:e>
                        </m:d>
                        <m:r>
                          <a:rPr lang="el-GR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l-GR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l-GR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2400" b="0" i="1" smtClean="0">
                            <a:latin typeface="Cambria Math" panose="02040503050406030204" pitchFamily="18" charset="0"/>
                          </a:rPr>
                          <m:t>𝜂𝜇</m:t>
                        </m:r>
                        <m:r>
                          <a:rPr lang="el-GR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l-GR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2400" b="0" i="1" smtClean="0">
                                <a:latin typeface="Cambria Math" panose="02040503050406030204" pitchFamily="18" charset="0"/>
                              </a:rPr>
                              <m:t>𝜃</m:t>
                            </m:r>
                          </m:e>
                        </m:d>
                      </m:e>
                    </m:d>
                  </m:oMath>
                </a14:m>
                <a:endParaRPr lang="el-GR" sz="2400" b="0" dirty="0"/>
              </a:p>
              <a:p>
                <a:endParaRPr lang="el-GR" sz="2400" baseline="30000" dirty="0"/>
              </a:p>
              <a:p>
                <a:r>
                  <a:rPr lang="el-GR" sz="2400" dirty="0"/>
                  <a:t>=</a:t>
                </a:r>
                <a14:m>
                  <m:oMath xmlns:m="http://schemas.openxmlformats.org/officeDocument/2006/math">
                    <m:r>
                      <a:rPr lang="el-GR" sz="2400" b="0" i="1" smtClean="0">
                        <a:latin typeface="Cambria Math" panose="02040503050406030204" pitchFamily="18" charset="0"/>
                      </a:rPr>
                      <m:t>𝑟𝑒</m:t>
                    </m:r>
                    <m:r>
                      <a:rPr lang="el-GR" sz="2400" b="0" i="1" baseline="30000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l-GR" sz="2400" b="0" i="1" baseline="30000" smtClean="0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endParaRPr lang="el-GR" sz="2400" baseline="30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06A66DD-D1DE-C575-D42B-E945FC7E9A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3753" y="1828800"/>
                <a:ext cx="4643711" cy="1124731"/>
              </a:xfrm>
              <a:prstGeom prst="rect">
                <a:avLst/>
              </a:prstGeom>
              <a:blipFill>
                <a:blip r:embed="rId3"/>
                <a:stretch>
                  <a:fillRect l="-1969" t="-1081" b="-1135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3AA1E26-A9BC-85DC-0440-D8D72A33FEB2}"/>
                  </a:ext>
                </a:extLst>
              </p:cNvPr>
              <p:cNvSpPr txBox="1"/>
              <p:nvPr/>
            </p:nvSpPr>
            <p:spPr>
              <a:xfrm>
                <a:off x="8767482" y="3012141"/>
                <a:ext cx="3065930" cy="23289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/>
                  <a:t>Η πρώτη μορφή λέγεται πολική, η δεύτερη λέγεται εκθετική</a:t>
                </a:r>
              </a:p>
              <a:p>
                <a:endParaRPr lang="el-GR" b="1" dirty="0"/>
              </a:p>
              <a:p>
                <a:endParaRPr lang="el-GR" b="1" dirty="0"/>
              </a:p>
              <a:p>
                <a:r>
                  <a:rPr lang="el-GR" b="1" dirty="0"/>
                  <a:t>Παράδειγμα: </a:t>
                </a:r>
                <a:r>
                  <a:rPr lang="el-GR" dirty="0"/>
                  <a:t>Να βρεθεί η πολική και η εκθετική μορφή του | 1 + i | και του |3 + i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l-G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l-G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l-G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|</m:t>
                    </m:r>
                  </m:oMath>
                </a14:m>
                <a:endParaRPr lang="el-GR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3AA1E26-A9BC-85DC-0440-D8D72A33FE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7482" y="3012141"/>
                <a:ext cx="3065930" cy="2328971"/>
              </a:xfrm>
              <a:prstGeom prst="rect">
                <a:avLst/>
              </a:prstGeom>
              <a:blipFill>
                <a:blip r:embed="rId4"/>
                <a:stretch>
                  <a:fillRect l="-1590" t="-1047" r="-199" b="-366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Εικόνα 2">
            <a:extLst>
              <a:ext uri="{FF2B5EF4-FFF2-40B4-BE49-F238E27FC236}">
                <a16:creationId xmlns:a16="http://schemas.microsoft.com/office/drawing/2014/main" id="{08AA8879-797A-3EA9-06F0-AD6CD84DC5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861" y="1398494"/>
            <a:ext cx="7950347" cy="453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626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8DB071-2086-7D73-F8A4-71523EFCA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572340D-C16A-EF75-2B1F-5B4AAD294480}"/>
              </a:ext>
            </a:extLst>
          </p:cNvPr>
          <p:cNvSpPr txBox="1"/>
          <p:nvPr/>
        </p:nvSpPr>
        <p:spPr>
          <a:xfrm>
            <a:off x="878542" y="399534"/>
            <a:ext cx="108223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ΕΚΘΕΤΙΚΗ  ΑΝΑΠΑΡΑΣΤΑΣΗ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10D20C-8562-B661-214F-736CE9890CB3}"/>
              </a:ext>
            </a:extLst>
          </p:cNvPr>
          <p:cNvSpPr txBox="1"/>
          <p:nvPr/>
        </p:nvSpPr>
        <p:spPr>
          <a:xfrm>
            <a:off x="8767482" y="3012141"/>
            <a:ext cx="306593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Η αλλαγή της γωνίας θ προκαλεί κίνηση πάνω στον κύκλο. Αυτό είναι πολύ χρήσιμο για τις κβαντικές αναπαραστάσεις.</a:t>
            </a:r>
          </a:p>
          <a:p>
            <a:endParaRPr lang="el-GR" b="1" dirty="0"/>
          </a:p>
          <a:p>
            <a:endParaRPr lang="el-GR" b="1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4325D04-7B18-17AC-5D36-A4EE9D293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311" y="1576107"/>
            <a:ext cx="7439025" cy="417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0384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0D1FA-CB34-CA65-0884-50C2A3D522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86C03D7-0659-46E2-5271-48B6BEF1675F}"/>
              </a:ext>
            </a:extLst>
          </p:cNvPr>
          <p:cNvSpPr txBox="1"/>
          <p:nvPr/>
        </p:nvSpPr>
        <p:spPr>
          <a:xfrm>
            <a:off x="878542" y="399534"/>
            <a:ext cx="108223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ΕΚΘΕΤΙΚΗ  ΑΝΑΠΑΡΑΣΤΑΣΗ (2)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9FDE8A-CD1C-47B4-1A88-805B36364F46}"/>
              </a:ext>
            </a:extLst>
          </p:cNvPr>
          <p:cNvSpPr txBox="1"/>
          <p:nvPr/>
        </p:nvSpPr>
        <p:spPr>
          <a:xfrm>
            <a:off x="9126070" y="2169459"/>
            <a:ext cx="306593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Η αλλαγή της γωνίας θ προκαλεί κίνηση πάνω στον κύκλο. Αυτό είναι πολύ χρήσιμο για τις κβαντικές αναπαραστάσεις.</a:t>
            </a:r>
          </a:p>
          <a:p>
            <a:endParaRPr lang="el-GR" b="1" dirty="0"/>
          </a:p>
          <a:p>
            <a:endParaRPr lang="el-GR" b="1" dirty="0"/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F8C58369-0898-81C0-68D2-3C6146BB0A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123" y="1400174"/>
            <a:ext cx="8553897" cy="469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0782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92F3B-A2E9-801D-0FEB-CF901CC386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92E3F45-892D-5ABC-A0DF-DF4B06DED0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47372"/>
            <a:ext cx="9144000" cy="1655762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μονάδα αναπαράστασης των δεδομένων ενός κβαντικού υπολογιστή είναι τα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qubits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Βασική διαφορά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qubits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bits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Το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qubit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πριν μετρηθεί, δεν βρίσκεται σε καμία από τις δύο βασικές δυαδικές καταστάσεις 0 ή 1, αλλά η τιμή του ορίζεται ως πιθανότητα.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πιθανές τιμές (ή καταστάσεις) ενός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qubit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στην πραγματικότητα είναι άπειρες και σχηματίζουν γραμμικούς συνδυασμούς.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Αυτή η ιδιότητα των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qubits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να ορίζεται η τιμή τους ως πιθανότητα ονομάζεται υπέρθεση (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superposition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71C774-B261-D367-C038-29F4FBCB893E}"/>
              </a:ext>
            </a:extLst>
          </p:cNvPr>
          <p:cNvSpPr txBox="1"/>
          <p:nvPr/>
        </p:nvSpPr>
        <p:spPr>
          <a:xfrm>
            <a:off x="4208431" y="704334"/>
            <a:ext cx="887306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KBANTIKA BITS (</a:t>
            </a:r>
            <a:r>
              <a:rPr lang="el-GR" sz="3600" b="1" dirty="0" err="1"/>
              <a:t>Qubits</a:t>
            </a:r>
            <a:r>
              <a:rPr lang="el-GR" sz="36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862852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310C27-618B-D6DC-5929-8ABD29788C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7C60398-39ED-6402-6CD7-0B12736483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8494" y="1583984"/>
            <a:ext cx="9144000" cy="1655762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Kάθε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κβαντική κατάσταση αναπαρίσταται με τους συμβολισμούς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bra-ket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Οι συμβολισμοί αυτοί οφείλονται στον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Paul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A.M.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Dirac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Το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συμβολίζεται ως &lt;  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|  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το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ως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|    &gt;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είναι ένας πίνακας Ν x 1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δηλαδή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γραμμές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μία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στήλη</a:t>
            </a:r>
            <a:r>
              <a:rPr lang="el-GR" dirty="0"/>
              <a:t>.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είναι ένας πίνακας 1 x N, 1 γραμμή και Ν στήλες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Στον πίνακα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συμπεριλαμβάνονται αριθμοί του μιγαδικού χώρου.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Στον πίνακα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οι συζυγείς μιγαδικοί του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πίνακας που αντιστοιχεί στο διάνυσμα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προκύπτει από τον πίνακα που αντιστοιχεί στο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αν μετατραπεί η στήλη σε γραμμή και αντικατασταθεί κάθε αριθμός με τον μιγαδικό συζυγή του:</a:t>
            </a:r>
          </a:p>
          <a:p>
            <a:pPr algn="l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&lt;A| = |A&gt;*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A3D88B-6CED-31DA-491E-00B9477F756F}"/>
              </a:ext>
            </a:extLst>
          </p:cNvPr>
          <p:cNvSpPr txBox="1"/>
          <p:nvPr/>
        </p:nvSpPr>
        <p:spPr>
          <a:xfrm>
            <a:off x="4208431" y="704334"/>
            <a:ext cx="887306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ΣΥΜΒΟΛΙΣΜΟΙ DIRAC</a:t>
            </a:r>
          </a:p>
        </p:txBody>
      </p:sp>
    </p:spTree>
    <p:extLst>
      <p:ext uri="{BB962C8B-B14F-4D97-AF65-F5344CB8AC3E}">
        <p14:creationId xmlns:p14="http://schemas.microsoft.com/office/powerpoint/2010/main" val="14488345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866A6A-4076-D4E5-3AA0-B48A824338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Υπότιτλος 2">
                <a:extLst>
                  <a:ext uri="{FF2B5EF4-FFF2-40B4-BE49-F238E27FC236}">
                    <a16:creationId xmlns:a16="http://schemas.microsoft.com/office/drawing/2014/main" id="{297DE72B-809B-D534-723C-6830AC4986CC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398494" y="1583984"/>
                <a:ext cx="9144000" cy="1655762"/>
              </a:xfrm>
            </p:spPr>
            <p:txBody>
              <a:bodyPr>
                <a:noAutofit/>
              </a:bodyPr>
              <a:lstStyle/>
              <a:p>
                <a:pPr marL="342900" indent="-342900" algn="l">
                  <a:buFont typeface="Arial" panose="020B0604020202020204" pitchFamily="34" charset="0"/>
                  <a:buChar char="•"/>
                </a:pP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Τα διανύσματα </a:t>
                </a:r>
                <a:r>
                  <a:rPr lang="el-G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ket</a:t>
                </a: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γράφονται ως πίνακες-στήλη. </a:t>
                </a:r>
              </a:p>
              <a:p>
                <a:pPr marL="342900" indent="-342900" algn="l">
                  <a:buFont typeface="Arial" panose="020B0604020202020204" pitchFamily="34" charset="0"/>
                  <a:buChar char="•"/>
                </a:pP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Οι πίνακες αυτοί ονομάζονται και πίνακες κατάστασης ή διανύσματα κατάστασης.</a:t>
                </a:r>
              </a:p>
              <a:p>
                <a:pPr marL="342900" indent="-342900" algn="l">
                  <a:buFont typeface="Arial" panose="020B0604020202020204" pitchFamily="34" charset="0"/>
                  <a:buChar char="•"/>
                </a:pP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Αν θεωρήσουμε ως βασικές καταστάσεις τις 0 και 1, τότε:</a:t>
                </a:r>
              </a:p>
              <a:p>
                <a:pPr marL="342900" indent="-342900" algn="l">
                  <a:buFont typeface="Arial" panose="020B0604020202020204" pitchFamily="34" charset="0"/>
                  <a:buChar char="•"/>
                </a:pPr>
                <a:endParaRPr lang="el-G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indent="-342900" algn="l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l-GR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l-GR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𝜓</m:t>
                        </m:r>
                        <m:r>
                          <a:rPr lang="el-GR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&gt;  =</m:t>
                        </m:r>
                        <m:r>
                          <a:rPr lang="el-GR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𝛼</m:t>
                        </m:r>
                        <m:r>
                          <a:rPr lang="el-GR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</m:d>
                    <m:r>
                      <a:rPr lang="el-GR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0&gt; +</m:t>
                    </m:r>
                    <m:r>
                      <a:rPr lang="el-GR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𝛽</m:t>
                    </m:r>
                    <m:r>
                      <a:rPr lang="el-GR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| 1&gt;</m:t>
                    </m:r>
                  </m:oMath>
                </a14:m>
                <a:endParaRPr lang="el-G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Υπότιτλος 2">
                <a:extLst>
                  <a:ext uri="{FF2B5EF4-FFF2-40B4-BE49-F238E27FC236}">
                    <a16:creationId xmlns:a16="http://schemas.microsoft.com/office/drawing/2014/main" id="{297DE72B-809B-D534-723C-6830AC4986C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398494" y="1583984"/>
                <a:ext cx="9144000" cy="1655762"/>
              </a:xfrm>
              <a:blipFill>
                <a:blip r:embed="rId3"/>
                <a:stretch>
                  <a:fillRect l="-867" t="-5166" r="-400" b="-6346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47C276EA-3C01-F86D-F0AB-0D5285884028}"/>
              </a:ext>
            </a:extLst>
          </p:cNvPr>
          <p:cNvSpPr txBox="1"/>
          <p:nvPr/>
        </p:nvSpPr>
        <p:spPr>
          <a:xfrm>
            <a:off x="4208431" y="704334"/>
            <a:ext cx="887306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ΣΥΜΒΟΛΙΣΜΟΙ DIRAC (2)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B05911-9829-E66B-3ABC-83CB80A35E79}"/>
              </a:ext>
            </a:extLst>
          </p:cNvPr>
          <p:cNvSpPr txBox="1"/>
          <p:nvPr/>
        </p:nvSpPr>
        <p:spPr>
          <a:xfrm>
            <a:off x="1748118" y="4539734"/>
            <a:ext cx="861508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l-GR" sz="24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εξίσωση</a:t>
            </a:r>
            <a:r>
              <a:rPr lang="el-GR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αυτή </a:t>
            </a:r>
            <a:r>
              <a:rPr lang="el-GR" sz="24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διαβάζεται</a:t>
            </a:r>
            <a:r>
              <a:rPr lang="el-GR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.α </a:t>
            </a:r>
            <a:r>
              <a:rPr lang="el-GR" sz="24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κατάσταση</a:t>
            </a:r>
            <a:r>
              <a:rPr lang="el-GR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 συν β </a:t>
            </a:r>
            <a:r>
              <a:rPr lang="el-GR" sz="24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κατάσταση</a:t>
            </a:r>
            <a:r>
              <a:rPr lang="el-GR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1..</a:t>
            </a:r>
          </a:p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Ουσιαστικά το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qubit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είναι ταυτόχρονα 0 και 1 με πιθανότητες a</a:t>
            </a:r>
            <a:r>
              <a:rPr lang="el-GR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β</a:t>
            </a:r>
            <a:r>
              <a:rPr lang="el-GR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4843854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1F0A25-2D9B-751F-5658-812A1D06A0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C01982D-88E4-5E52-370E-78950D8CA6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8494" y="1583984"/>
            <a:ext cx="9144000" cy="4240346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Ας θεωρήσουμε ότι οι βασικές καταστάσεις στις οποίες μπορεί να βρεθεί ένα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qubit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είναι οι  0 και 1: Τότε το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(διάνυσμα κατάστασης), έστω ψ, θα είναι: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| ψ &gt; = α |0&gt; + β | 1&gt;   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(1) δείχνει ότι το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qubit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έχει πιθανότητα α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να βρίσκεται στην κατάσταση 0 και β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να βρίσκεται στην κατάσταση 1.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Προφανώς, | α |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| β |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Γενικότερα, ένα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qubit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μπορεί να βρίσκεται σε οποιασδήποτε άλλη κατάσταση εκτός της 0 και 1. Αν θεωρήσουμε δύο τυχαίες καταστάσεις Κ και L, τότε γενικεύοντας την (1) έχουμε: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| ψ &gt; = α |Κ &gt; + β | L&gt;   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B56917-0408-8974-9255-BD6622F5EE5E}"/>
              </a:ext>
            </a:extLst>
          </p:cNvPr>
          <p:cNvSpPr txBox="1"/>
          <p:nvPr/>
        </p:nvSpPr>
        <p:spPr>
          <a:xfrm>
            <a:off x="4208431" y="704334"/>
            <a:ext cx="887306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ΣΥΜΒΟΛΙΣΜΟΙ DIRAC (3)</a:t>
            </a:r>
          </a:p>
        </p:txBody>
      </p:sp>
    </p:spTree>
    <p:extLst>
      <p:ext uri="{BB962C8B-B14F-4D97-AF65-F5344CB8AC3E}">
        <p14:creationId xmlns:p14="http://schemas.microsoft.com/office/powerpoint/2010/main" val="18727112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E9A4C3-739F-3D23-1BB6-169084AC60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2E280EA-305B-E9A8-87BD-225FCCF85C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8494" y="1583984"/>
            <a:ext cx="9144000" cy="4240346"/>
          </a:xfrm>
        </p:spPr>
        <p:txBody>
          <a:bodyPr>
            <a:noAutofit/>
          </a:bodyPr>
          <a:lstStyle/>
          <a:p>
            <a:pPr marL="457200" indent="-457200" algn="l">
              <a:buAutoNum type="arabicParenR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κατάσταση ενός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qubit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δίνεται από την | ψ &gt; = 0.5 |Κ &gt; + 0.866 | L&gt;  Είναι αυτή μία έγκυρη κατάσταση;</a:t>
            </a:r>
          </a:p>
          <a:p>
            <a:pPr marL="457200" indent="-457200" algn="l">
              <a:buAutoNum type="arabicParenR"/>
            </a:pP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AutoNum type="arabicParenR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κατάσταση ενός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qubit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δίνεται από την | ψ &gt; = 0.5 |Κ &gt; + 0.5 | L&gt;  Είναι αυτή μία έγκυρη κατάσταση;</a:t>
            </a:r>
          </a:p>
          <a:p>
            <a:pPr algn="l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 καθεμία από τις παραπάνω περιπτώσεις, να αναφέρετε ποια η πιθανότητα το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qubit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να βρίσκεται στην κατάσταση K και στην κατάσταση 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245679-15A7-0C72-6836-C02696FEEE7D}"/>
              </a:ext>
            </a:extLst>
          </p:cNvPr>
          <p:cNvSpPr txBox="1"/>
          <p:nvPr/>
        </p:nvSpPr>
        <p:spPr>
          <a:xfrm>
            <a:off x="4208431" y="704334"/>
            <a:ext cx="887306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ΠΑΡΑΔΕΙΓΜΑΤΑ</a:t>
            </a:r>
          </a:p>
        </p:txBody>
      </p:sp>
    </p:spTree>
    <p:extLst>
      <p:ext uri="{BB962C8B-B14F-4D97-AF65-F5344CB8AC3E}">
        <p14:creationId xmlns:p14="http://schemas.microsoft.com/office/powerpoint/2010/main" val="35536348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052DD9-EEA2-9FBC-E6A9-EC95E8F12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85CCB6DD-CE13-0F80-0713-65B874A306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8494" y="1583984"/>
            <a:ext cx="9144000" cy="4240346"/>
          </a:xfrm>
        </p:spPr>
        <p:txBody>
          <a:bodyPr>
            <a:noAutofit/>
          </a:bodyPr>
          <a:lstStyle/>
          <a:p>
            <a:pPr algn="l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δύο βασικές καταστάσεις του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qubit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αναπαρίστανται συμβατικά και σε μορφή πινάκων ως εξής: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672208-46F9-1B92-9C0E-A5845A5E18DF}"/>
              </a:ext>
            </a:extLst>
          </p:cNvPr>
          <p:cNvSpPr txBox="1"/>
          <p:nvPr/>
        </p:nvSpPr>
        <p:spPr>
          <a:xfrm>
            <a:off x="2603315" y="710504"/>
            <a:ext cx="887306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ΒΑΣΙΚΕΣ ΚΑΤΑΣΤΑΣΕΙΣ ΕΝΟΣ QUBIT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D0EFB7A1-AA66-9F15-0DD6-3F20BD04E6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8933" y="2601945"/>
            <a:ext cx="4433589" cy="9562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28CB03E-DA26-0214-EA50-6B7379EF9732}"/>
              </a:ext>
            </a:extLst>
          </p:cNvPr>
          <p:cNvSpPr txBox="1"/>
          <p:nvPr/>
        </p:nvSpPr>
        <p:spPr>
          <a:xfrm>
            <a:off x="10174747" y="2348701"/>
            <a:ext cx="10564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(3)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8910C82-FD8A-6777-CA96-B7B866C1479E}"/>
              </a:ext>
            </a:extLst>
          </p:cNvPr>
          <p:cNvSpPr txBox="1"/>
          <p:nvPr/>
        </p:nvSpPr>
        <p:spPr>
          <a:xfrm>
            <a:off x="1398494" y="3704157"/>
            <a:ext cx="609268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Από την (1):  | ψ &gt; = α |0&gt; + β | 1&gt;, έχουμε  </a:t>
            </a:r>
            <a:endParaRPr lang="el-GR" sz="2400" dirty="0"/>
          </a:p>
        </p:txBody>
      </p:sp>
      <p:pic>
        <p:nvPicPr>
          <p:cNvPr id="10" name="Εικόνα 9">
            <a:extLst>
              <a:ext uri="{FF2B5EF4-FFF2-40B4-BE49-F238E27FC236}">
                <a16:creationId xmlns:a16="http://schemas.microsoft.com/office/drawing/2014/main" id="{587173E1-8257-DB88-4A87-059430BCD1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53433" y="4870893"/>
            <a:ext cx="6564587" cy="80748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45BA62E-A911-5560-3DE0-D8243E8CD6FD}"/>
              </a:ext>
            </a:extLst>
          </p:cNvPr>
          <p:cNvSpPr txBox="1"/>
          <p:nvPr/>
        </p:nvSpPr>
        <p:spPr>
          <a:xfrm>
            <a:off x="10174746" y="4612479"/>
            <a:ext cx="10564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(4)</a:t>
            </a:r>
          </a:p>
        </p:txBody>
      </p:sp>
    </p:spTree>
    <p:extLst>
      <p:ext uri="{BB962C8B-B14F-4D97-AF65-F5344CB8AC3E}">
        <p14:creationId xmlns:p14="http://schemas.microsoft.com/office/powerpoint/2010/main" val="42261124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7AC437-E493-3CD1-64AC-C4528955CC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1B329B8-3F39-5568-6F9B-5A324FDD1E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8494" y="1583984"/>
            <a:ext cx="9144000" cy="4240346"/>
          </a:xfrm>
        </p:spPr>
        <p:txBody>
          <a:bodyPr>
            <a:noAutofit/>
          </a:bodyPr>
          <a:lstStyle/>
          <a:p>
            <a:pPr algn="l"/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εσωτερικό γινόμενο δύο καταστάσεων | K &gt; και | L &gt; ορίζεται ως το γινόμενο του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της πρώτης κατάστασης και του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της δεύτερης. Αν</a:t>
            </a:r>
          </a:p>
          <a:p>
            <a:pPr algn="l"/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158D7B-F14A-AAFE-A4F5-F8E647071172}"/>
              </a:ext>
            </a:extLst>
          </p:cNvPr>
          <p:cNvSpPr txBox="1"/>
          <p:nvPr/>
        </p:nvSpPr>
        <p:spPr>
          <a:xfrm>
            <a:off x="3321348" y="480430"/>
            <a:ext cx="56859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ΕΣΩΤΕΡΙΚΑ ΓΙΝΟΜΕΝΑ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59CE04-8CDD-8197-874D-50817B4F35DF}"/>
              </a:ext>
            </a:extLst>
          </p:cNvPr>
          <p:cNvSpPr txBox="1"/>
          <p:nvPr/>
        </p:nvSpPr>
        <p:spPr>
          <a:xfrm>
            <a:off x="10174747" y="2348701"/>
            <a:ext cx="10564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(4)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6E03FC2-9E6E-90A3-7033-CA5294728CB0}"/>
              </a:ext>
            </a:extLst>
          </p:cNvPr>
          <p:cNvSpPr txBox="1"/>
          <p:nvPr/>
        </p:nvSpPr>
        <p:spPr>
          <a:xfrm>
            <a:off x="10174746" y="4513089"/>
            <a:ext cx="10564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(5)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6949E084-9F46-08C2-8877-8D9F831B41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5355" y="2605299"/>
            <a:ext cx="5186485" cy="1148798"/>
          </a:xfrm>
          <a:prstGeom prst="rect">
            <a:avLst/>
          </a:prstGeom>
        </p:spPr>
      </p:pic>
      <p:sp>
        <p:nvSpPr>
          <p:cNvPr id="9" name="Υπότιτλος 2">
            <a:extLst>
              <a:ext uri="{FF2B5EF4-FFF2-40B4-BE49-F238E27FC236}">
                <a16:creationId xmlns:a16="http://schemas.microsoft.com/office/drawing/2014/main" id="{5144C784-56A2-CB5B-5D5F-EB29233791D8}"/>
              </a:ext>
            </a:extLst>
          </p:cNvPr>
          <p:cNvSpPr txBox="1">
            <a:spLocks/>
          </p:cNvSpPr>
          <p:nvPr/>
        </p:nvSpPr>
        <p:spPr>
          <a:xfrm>
            <a:off x="1592307" y="4211320"/>
            <a:ext cx="9144000" cy="564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τότε</a:t>
            </a:r>
          </a:p>
          <a:p>
            <a:pPr algn="l"/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569CA901-96C0-FF47-2292-99EC9AEE53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5355" y="4717746"/>
            <a:ext cx="4941464" cy="830997"/>
          </a:xfrm>
          <a:prstGeom prst="rect">
            <a:avLst/>
          </a:prstGeom>
        </p:spPr>
      </p:pic>
      <p:sp>
        <p:nvSpPr>
          <p:cNvPr id="14" name="Υπότιτλος 2">
            <a:extLst>
              <a:ext uri="{FF2B5EF4-FFF2-40B4-BE49-F238E27FC236}">
                <a16:creationId xmlns:a16="http://schemas.microsoft.com/office/drawing/2014/main" id="{23CE7A91-A74B-E8B6-C469-DCA4D5998348}"/>
              </a:ext>
            </a:extLst>
          </p:cNvPr>
          <p:cNvSpPr txBox="1">
            <a:spLocks/>
          </p:cNvSpPr>
          <p:nvPr/>
        </p:nvSpPr>
        <p:spPr>
          <a:xfrm>
            <a:off x="1592307" y="5916860"/>
            <a:ext cx="9144000" cy="7606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Όπου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  |   &gt;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ο συμβολισμός του εσωτερικού γινομένου.</a:t>
            </a:r>
          </a:p>
          <a:p>
            <a:pPr algn="l"/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869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E50A57-6561-C1A5-E4A6-CDDE45344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A50FB12-65AC-B9E3-5657-090C0DE574C2}"/>
              </a:ext>
            </a:extLst>
          </p:cNvPr>
          <p:cNvSpPr txBox="1"/>
          <p:nvPr/>
        </p:nvSpPr>
        <p:spPr>
          <a:xfrm>
            <a:off x="2074830" y="0"/>
            <a:ext cx="887306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		ΠΛΕΟΝΕΚΤΗΜΑΤΑ</a:t>
            </a:r>
          </a:p>
        </p:txBody>
      </p:sp>
      <p:sp>
        <p:nvSpPr>
          <p:cNvPr id="4" name="Θέση περιεχομένου 2">
            <a:extLst>
              <a:ext uri="{FF2B5EF4-FFF2-40B4-BE49-F238E27FC236}">
                <a16:creationId xmlns:a16="http://schemas.microsoft.com/office/drawing/2014/main" id="{2C1A93BA-A49C-6D73-AD16-5F25F20ADD73}"/>
              </a:ext>
            </a:extLst>
          </p:cNvPr>
          <p:cNvSpPr txBox="1">
            <a:spLocks/>
          </p:cNvSpPr>
          <p:nvPr/>
        </p:nvSpPr>
        <p:spPr>
          <a:xfrm>
            <a:off x="581192" y="1354747"/>
            <a:ext cx="11029615" cy="363448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l-GR">
                <a:latin typeface="Times New Roman" panose="02020603050405020304" pitchFamily="18" charset="0"/>
                <a:cs typeface="Times New Roman" panose="02020603050405020304" pitchFamily="18" charset="0"/>
              </a:rPr>
              <a:t>Υπερβολικά μεγαλύτερη ταχύτητα</a:t>
            </a:r>
          </a:p>
          <a:p>
            <a:pPr algn="l"/>
            <a:r>
              <a:rPr lang="el-GR">
                <a:latin typeface="Times New Roman" panose="02020603050405020304" pitchFamily="18" charset="0"/>
                <a:cs typeface="Times New Roman" panose="02020603050405020304" pitchFamily="18" charset="0"/>
              </a:rPr>
              <a:t>Τεράστια χωρητικότητα (μνήμη)</a:t>
            </a:r>
          </a:p>
          <a:p>
            <a:pPr algn="l"/>
            <a:r>
              <a:rPr lang="el-GR">
                <a:latin typeface="Times New Roman" panose="02020603050405020304" pitchFamily="18" charset="0"/>
                <a:cs typeface="Times New Roman" panose="02020603050405020304" pitchFamily="18" charset="0"/>
              </a:rPr>
              <a:t>Δυνατότητα επίλυσης υπολογιστικών προβλημάτων που δεν μπορούν να επιλυθούν με τους συμβατικούς υπολογιστές</a:t>
            </a:r>
          </a:p>
          <a:p>
            <a:pPr algn="l"/>
            <a:r>
              <a:rPr lang="el-GR">
                <a:latin typeface="Times New Roman" panose="02020603050405020304" pitchFamily="18" charset="0"/>
                <a:cs typeface="Times New Roman" panose="02020603050405020304" pitchFamily="18" charset="0"/>
              </a:rPr>
              <a:t>Ωστόσο, ακόμη υπάρχουν δυσκολίες στην υλοποίηση</a:t>
            </a:r>
          </a:p>
          <a:p>
            <a:pPr algn="l"/>
            <a:r>
              <a:rPr lang="el-GR">
                <a:latin typeface="Times New Roman" panose="02020603050405020304" pitchFamily="18" charset="0"/>
                <a:cs typeface="Times New Roman" panose="02020603050405020304" pitchFamily="18" charset="0"/>
              </a:rPr>
              <a:t>Σίγουρα, θα υπάρξουν δυσκολίες στην «μεταφορά» από τους συμβατικούς στους κβαντικούς υπολογιστές</a:t>
            </a:r>
          </a:p>
          <a:p>
            <a:pPr lvl="1" algn="l"/>
            <a:r>
              <a:rPr lang="el-GR">
                <a:latin typeface="Times New Roman" panose="02020603050405020304" pitchFamily="18" charset="0"/>
                <a:cs typeface="Times New Roman" panose="02020603050405020304" pitchFamily="18" charset="0"/>
              </a:rPr>
              <a:t>Και μόνο από το γεγονός ότι το υλικό λειτουργεί πάνω σε άλλες αρχές </a:t>
            </a:r>
          </a:p>
          <a:p>
            <a:pPr lvl="1" algn="l"/>
            <a:r>
              <a:rPr lang="el-GR">
                <a:latin typeface="Times New Roman" panose="02020603050405020304" pitchFamily="18" charset="0"/>
                <a:cs typeface="Times New Roman" panose="02020603050405020304" pitchFamily="18" charset="0"/>
              </a:rPr>
              <a:t>Προσαρμογή του λογισμικού  στα νέα συστήματα</a:t>
            </a:r>
          </a:p>
          <a:p>
            <a:pPr lvl="1" algn="l"/>
            <a:r>
              <a:rPr lang="el-GR">
                <a:latin typeface="Times New Roman" panose="02020603050405020304" pitchFamily="18" charset="0"/>
                <a:cs typeface="Times New Roman" panose="02020603050405020304" pitchFamily="18" charset="0"/>
              </a:rPr>
              <a:t>Γλώσσες προγραμματισμού</a:t>
            </a:r>
          </a:p>
          <a:p>
            <a:pPr algn="l"/>
            <a:endParaRPr lang="el-GR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6932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28CC2-3871-A792-7DC7-6875E468F2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E65CBC1D-FCF1-34C8-02AF-B68A9BB679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8494" y="1583984"/>
            <a:ext cx="9144000" cy="4240346"/>
          </a:xfrm>
        </p:spPr>
        <p:txBody>
          <a:bodyPr>
            <a:noAutofit/>
          </a:bodyPr>
          <a:lstStyle/>
          <a:p>
            <a:pPr algn="l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Δύο καταστάσεις ονομάζονται ορθογώνιες, όταν το εσωτερικό τους γινόμενο είναι ίσο με 0. </a:t>
            </a:r>
          </a:p>
          <a:p>
            <a:pPr algn="l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εσωτερικό γινόμενο μίας κατάστασης με τον εαυτό της είναι ίσο με 1.</a:t>
            </a:r>
          </a:p>
          <a:p>
            <a:pPr algn="l"/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BBC9800-DFF1-82E3-7E7B-92D5B76F05D9}"/>
              </a:ext>
            </a:extLst>
          </p:cNvPr>
          <p:cNvSpPr txBox="1"/>
          <p:nvPr/>
        </p:nvSpPr>
        <p:spPr>
          <a:xfrm>
            <a:off x="2603315" y="710504"/>
            <a:ext cx="887306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ΟΡΘΟΓΩΝΙΕΣ ΚΑΤΑΣΤΑΣΕΙΣ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8FA2912E-0BA3-7791-C167-7BC335D598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8778" y="3159465"/>
            <a:ext cx="3104944" cy="3010033"/>
          </a:xfrm>
          <a:prstGeom prst="rect">
            <a:avLst/>
          </a:prstGeom>
        </p:spPr>
      </p:pic>
      <p:sp>
        <p:nvSpPr>
          <p:cNvPr id="9" name="Υπότιτλος 2">
            <a:extLst>
              <a:ext uri="{FF2B5EF4-FFF2-40B4-BE49-F238E27FC236}">
                <a16:creationId xmlns:a16="http://schemas.microsoft.com/office/drawing/2014/main" id="{09A053D9-80E7-206B-D8A8-AE39CB9E7447}"/>
              </a:ext>
            </a:extLst>
          </p:cNvPr>
          <p:cNvSpPr txBox="1">
            <a:spLocks/>
          </p:cNvSpPr>
          <p:nvPr/>
        </p:nvSpPr>
        <p:spPr>
          <a:xfrm>
            <a:off x="7127526" y="3429000"/>
            <a:ext cx="3816236" cy="23587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Τι δείχνει η ορθογώνια κατάσταση;</a:t>
            </a:r>
          </a:p>
          <a:p>
            <a:pPr algn="l"/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919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FC3949-029A-9E04-3D1F-5603375C79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2E4953E-D4B6-73E4-3E26-4FE9C7319562}"/>
              </a:ext>
            </a:extLst>
          </p:cNvPr>
          <p:cNvSpPr txBox="1"/>
          <p:nvPr/>
        </p:nvSpPr>
        <p:spPr>
          <a:xfrm>
            <a:off x="1039906" y="0"/>
            <a:ext cx="990799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		ΤΙ ΘΑ ΔΟΥΜΕ ΣΕ ΑΥΤΌ ΤΟ ΜΑΘΗΜΑ;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763960A-B29B-4E02-829D-AA19F9B6892B}"/>
              </a:ext>
            </a:extLst>
          </p:cNvPr>
          <p:cNvSpPr txBox="1">
            <a:spLocks/>
          </p:cNvSpPr>
          <p:nvPr/>
        </p:nvSpPr>
        <p:spPr>
          <a:xfrm>
            <a:off x="1162385" y="1611757"/>
            <a:ext cx="11029615" cy="3634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Από την πλευρά της πληροφορικής:</a:t>
            </a:r>
          </a:p>
          <a:p>
            <a:pPr lvl="1" algn="l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Κβαντική αναπαράσταση πληροφορίας</a:t>
            </a:r>
          </a:p>
          <a:p>
            <a:pPr lvl="1" algn="l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Κβαντικές πύλες </a:t>
            </a:r>
          </a:p>
          <a:p>
            <a:pPr lvl="1" algn="l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Σχεδίαση κβαντικού υλικού και μελέτη του τρόπου λειτουργίας του</a:t>
            </a:r>
          </a:p>
          <a:p>
            <a:pPr lvl="1" algn="l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Σύγκριση με το υλικό των συμβατικών υπολογιστών</a:t>
            </a:r>
          </a:p>
          <a:p>
            <a:pPr lvl="1" algn="l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Κβαντικοί Αλγόριθμοι</a:t>
            </a:r>
          </a:p>
          <a:p>
            <a:pPr algn="l"/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927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08CFD4D-899D-913F-1073-93A5FA87C882}"/>
              </a:ext>
            </a:extLst>
          </p:cNvPr>
          <p:cNvSpPr txBox="1"/>
          <p:nvPr/>
        </p:nvSpPr>
        <p:spPr>
          <a:xfrm>
            <a:off x="6844055" y="197224"/>
            <a:ext cx="887306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       ΛΟΓΙΚΕΣ ΠΥΛΕΣ </a:t>
            </a:r>
          </a:p>
          <a:p>
            <a:r>
              <a:rPr lang="el-GR" sz="3600" b="1" dirty="0"/>
              <a:t>       (ΕΠΑΝΑΛΗΨΗ)</a:t>
            </a:r>
          </a:p>
        </p:txBody>
      </p:sp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6BF9D83D-9199-F65B-E44D-2BA1BE8A9A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011" y="37260"/>
            <a:ext cx="5942940" cy="682074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6A72196-D844-C859-9300-E6358A3989E2}"/>
              </a:ext>
            </a:extLst>
          </p:cNvPr>
          <p:cNvSpPr txBox="1"/>
          <p:nvPr/>
        </p:nvSpPr>
        <p:spPr>
          <a:xfrm>
            <a:off x="7261412" y="1954306"/>
            <a:ext cx="41237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Είναι </a:t>
            </a:r>
            <a:r>
              <a:rPr lang="el-GR" b="1" i="1" u="sng" dirty="0"/>
              <a:t>ελάχιστη απαίτηση </a:t>
            </a:r>
            <a:r>
              <a:rPr lang="el-GR" dirty="0"/>
              <a:t>να τις γνωρίζετε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89463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3A67D8-8397-DA52-2C0F-72E1C8DE44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Υπότιτλος 2">
                <a:extLst>
                  <a:ext uri="{FF2B5EF4-FFF2-40B4-BE49-F238E27FC236}">
                    <a16:creationId xmlns:a16="http://schemas.microsoft.com/office/drawing/2014/main" id="{B4896CCE-54B9-229B-0B2D-1C4DF7C480E5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524000" y="2247372"/>
                <a:ext cx="9144000" cy="1655762"/>
              </a:xfrm>
            </p:spPr>
            <p:txBody>
              <a:bodyPr>
                <a:noAutofit/>
              </a:bodyPr>
              <a:lstStyle/>
              <a:p>
                <a:pPr marL="342900" indent="-342900" algn="l">
                  <a:buFont typeface="Arial" panose="020B0604020202020204" pitchFamily="34" charset="0"/>
                  <a:buChar char="•"/>
                </a:pP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Ας θεωρήσουμε την εξίσωση x</a:t>
                </a:r>
                <a:r>
                  <a:rPr lang="el-GR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</a:t>
                </a: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-9. Στο σύνολο των πραγματικών αριθμών, αυτό είναι αδύνατο.</a:t>
                </a:r>
              </a:p>
              <a:p>
                <a:pPr marL="342900" indent="-342900" algn="l">
                  <a:buFont typeface="Arial" panose="020B0604020202020204" pitchFamily="34" charset="0"/>
                  <a:buChar char="•"/>
                </a:pPr>
                <a:r>
                  <a: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Μιγαδικοί Αριθμοί: </a:t>
                </a: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Θέτουμε</a:t>
                </a:r>
                <a:r>
                  <a: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l-GR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l-GR" b="0" i="1" smtClean="0">
                        <a:latin typeface="Cambria Math" panose="02040503050406030204" pitchFamily="18" charset="0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el-G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l-G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e>
                    </m:rad>
                  </m:oMath>
                </a14:m>
                <a:endParaRPr lang="el-G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indent="-342900" algn="l">
                  <a:buFont typeface="Arial" panose="020B0604020202020204" pitchFamily="34" charset="0"/>
                  <a:buChar char="•"/>
                </a:pP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Τότε,  </a:t>
                </a:r>
                <a14:m>
                  <m:oMath xmlns:m="http://schemas.openxmlformats.org/officeDocument/2006/math"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r>
                      <a:rPr lang="el-G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3 </m:t>
                    </m:r>
                    <m:rad>
                      <m:radPr>
                        <m:degHide m:val="on"/>
                        <m:ctrlPr>
                          <a:rPr lang="el-G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l-G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e>
                    </m:rad>
                  </m:oMath>
                </a14:m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r>
                      <a:rPr lang="el-G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3 </m:t>
                    </m:r>
                    <m:r>
                      <a:rPr lang="el-G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</m:oMath>
                </a14:m>
                <a:endParaRPr lang="el-G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indent="-342900" algn="l">
                  <a:buFont typeface="Arial" panose="020B0604020202020204" pitchFamily="34" charset="0"/>
                  <a:buChar char="•"/>
                </a:pP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Μιγαδικός, είναι ένας αριθμός που περιέχει έναν παράγοντα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l-G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l-G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e>
                    </m:rad>
                    <m:r>
                      <a:rPr lang="el-G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el-GR" b="0" dirty="0"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342900" indent="-342900" algn="l">
                  <a:buFont typeface="Arial" panose="020B0604020202020204" pitchFamily="34" charset="0"/>
                  <a:buChar char="•"/>
                </a:pP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Διαφορετικά, έναν παράγοντα i</a:t>
                </a:r>
              </a:p>
            </p:txBody>
          </p:sp>
        </mc:Choice>
        <mc:Fallback xmlns="">
          <p:sp>
            <p:nvSpPr>
              <p:cNvPr id="3" name="Υπότιτλος 2">
                <a:extLst>
                  <a:ext uri="{FF2B5EF4-FFF2-40B4-BE49-F238E27FC236}">
                    <a16:creationId xmlns:a16="http://schemas.microsoft.com/office/drawing/2014/main" id="{B4896CCE-54B9-229B-0B2D-1C4DF7C480E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524000" y="2247372"/>
                <a:ext cx="9144000" cy="1655762"/>
              </a:xfrm>
              <a:blipFill>
                <a:blip r:embed="rId3"/>
                <a:stretch>
                  <a:fillRect l="-867" t="-5166" b="-7011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8DB0E5CF-0901-3D79-A89E-9ED082DE23F7}"/>
              </a:ext>
            </a:extLst>
          </p:cNvPr>
          <p:cNvSpPr txBox="1"/>
          <p:nvPr/>
        </p:nvSpPr>
        <p:spPr>
          <a:xfrm>
            <a:off x="2065866" y="323334"/>
            <a:ext cx="887306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ΕΙΣΑΓΩΓΗ – MIΓΑΔΙΚΟΙ ΑΡΙΘΜΟΙ</a:t>
            </a:r>
          </a:p>
        </p:txBody>
      </p:sp>
    </p:spTree>
    <p:extLst>
      <p:ext uri="{BB962C8B-B14F-4D97-AF65-F5344CB8AC3E}">
        <p14:creationId xmlns:p14="http://schemas.microsoft.com/office/powerpoint/2010/main" val="2939462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7D1006-3D3B-6170-75CE-9AE5CA37D0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ADD7AD5-9233-BC34-50BE-19A5E79A55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47372"/>
            <a:ext cx="9144000" cy="1655762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Ένας μιγαδικός αριθμός περιέχει ένα πραγματικό μέρος και ένα φανταστικό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γενική του μορφή είναι η εξής: a +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ib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όπου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a,b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πραγματικοί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γινόμενο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ib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είναι το φανταστικό μέρος του αριθμού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Παραδείγματα: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8-12i,  3+4i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55091B-3960-AFC2-D2E7-96695043A48F}"/>
              </a:ext>
            </a:extLst>
          </p:cNvPr>
          <p:cNvSpPr txBox="1"/>
          <p:nvPr/>
        </p:nvSpPr>
        <p:spPr>
          <a:xfrm>
            <a:off x="2827866" y="399534"/>
            <a:ext cx="887306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ΕΙΣΑΓΩΓΗ – MIΓΑΔΙΚΟΙ ΑΡΙΘΜΟΙ (2)</a:t>
            </a:r>
          </a:p>
        </p:txBody>
      </p:sp>
    </p:spTree>
    <p:extLst>
      <p:ext uri="{BB962C8B-B14F-4D97-AF65-F5344CB8AC3E}">
        <p14:creationId xmlns:p14="http://schemas.microsoft.com/office/powerpoint/2010/main" val="2998443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1BEAAF-96BD-148B-E9F5-8A4DF60F63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2796698-80ED-F14E-9DE7-1018E4F51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47372"/>
            <a:ext cx="9144000" cy="1655762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 1: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Να εκτελεστεί η πράξη (5+4i) + (3-2i)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 2: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Ομοίως η (1+9i) + (-5 -12i)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 3: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(3+3i) (4-5i)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21F3AA-34BB-2482-43D2-B02F164CECE0}"/>
              </a:ext>
            </a:extLst>
          </p:cNvPr>
          <p:cNvSpPr txBox="1"/>
          <p:nvPr/>
        </p:nvSpPr>
        <p:spPr>
          <a:xfrm>
            <a:off x="2827866" y="399534"/>
            <a:ext cx="887306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ΠΡΑΞΕΙΣ ΜΕ MIΓΑΔΙΚΟΥΣ ΑΡΙΘΜΟΥΣ</a:t>
            </a:r>
          </a:p>
        </p:txBody>
      </p:sp>
    </p:spTree>
    <p:extLst>
      <p:ext uri="{BB962C8B-B14F-4D97-AF65-F5344CB8AC3E}">
        <p14:creationId xmlns:p14="http://schemas.microsoft.com/office/powerpoint/2010/main" val="1792210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4C67E6-3688-BF9F-8CCF-85B5CF3E03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7AA16971-63D5-5BBC-2AFC-46FDD29843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47372"/>
            <a:ext cx="9144000" cy="1655762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a+ib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(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a+ib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)* = a-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ib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Παράδειγμα: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(8-i)* = 8+i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ΙΔΙΟΤΗΤΑ: Αν πολλαπλασιάσουμε έναν μιγαδικό αριθμό με τον συζυγή του, λαμβάνουμε πραγματικό αριθμό.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Απόδειξη;</a:t>
            </a:r>
          </a:p>
          <a:p>
            <a:pPr algn="l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Παράδειγμα: Να βρεθούν τα γινόμενα: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(2+3i)(2-3i) και (5+6i)(5-6i)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4BE347-CD3C-B339-8556-16640A244816}"/>
              </a:ext>
            </a:extLst>
          </p:cNvPr>
          <p:cNvSpPr txBox="1"/>
          <p:nvPr/>
        </p:nvSpPr>
        <p:spPr>
          <a:xfrm>
            <a:off x="4226361" y="722263"/>
            <a:ext cx="45590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ΣΥΖΥΓΕΙΣ MIΓΑΔΙΚΟΙ</a:t>
            </a:r>
          </a:p>
        </p:txBody>
      </p:sp>
    </p:spTree>
    <p:extLst>
      <p:ext uri="{BB962C8B-B14F-4D97-AF65-F5344CB8AC3E}">
        <p14:creationId xmlns:p14="http://schemas.microsoft.com/office/powerpoint/2010/main" val="11688540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EC59C3-0C36-7B17-8A32-3EC6CB6AAC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75E92BE-9DF3-BB59-DDA4-66BB91549058}"/>
              </a:ext>
            </a:extLst>
          </p:cNvPr>
          <p:cNvSpPr txBox="1"/>
          <p:nvPr/>
        </p:nvSpPr>
        <p:spPr>
          <a:xfrm>
            <a:off x="878542" y="399534"/>
            <a:ext cx="108223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       ΑΝΑΠΑΡΑΣΤΑΣΗ MIΓΑΔΙΚΩΝ ΣΤΟ ΕΠΙΠΕΔΟ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79E2F907-89D1-1C8E-E02F-FC9E9D832E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448" y="1251977"/>
            <a:ext cx="7720293" cy="506305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DA11AA5-1C72-445F-3C1B-FD1DFB39B55F}"/>
                  </a:ext>
                </a:extLst>
              </p:cNvPr>
              <p:cNvSpPr txBox="1"/>
              <p:nvPr/>
            </p:nvSpPr>
            <p:spPr>
              <a:xfrm>
                <a:off x="8982635" y="1828800"/>
                <a:ext cx="3065930" cy="4970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2400" dirty="0"/>
                  <a:t>|</a:t>
                </a:r>
                <a:r>
                  <a:rPr lang="el-GR" sz="2400" dirty="0" err="1"/>
                  <a:t>a+ib</a:t>
                </a:r>
                <a:r>
                  <a:rPr lang="el-GR" sz="2400" dirty="0"/>
                  <a:t> |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l-G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l-G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  <m:r>
                          <a:rPr lang="el-GR" sz="2400" b="0" i="1" baseline="300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l-G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l-G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el-GR" sz="2400" b="0" i="1" baseline="300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lang="el-G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el-GR" sz="2400" baseline="30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DA11AA5-1C72-445F-3C1B-FD1DFB39B5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2635" y="1828800"/>
                <a:ext cx="3065930" cy="497059"/>
              </a:xfrm>
              <a:prstGeom prst="rect">
                <a:avLst/>
              </a:prstGeom>
              <a:blipFill>
                <a:blip r:embed="rId4"/>
                <a:stretch>
                  <a:fillRect l="-3187" t="-2439" b="-2682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37C0B213-AAF5-DD67-A0F8-81252B0215B8}"/>
              </a:ext>
            </a:extLst>
          </p:cNvPr>
          <p:cNvSpPr txBox="1"/>
          <p:nvPr/>
        </p:nvSpPr>
        <p:spPr>
          <a:xfrm>
            <a:off x="8767482" y="3012141"/>
            <a:ext cx="30659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b="1" dirty="0"/>
          </a:p>
          <a:p>
            <a:r>
              <a:rPr lang="el-GR" b="1" dirty="0"/>
              <a:t>Παράδειγμα: </a:t>
            </a:r>
            <a:r>
              <a:rPr lang="el-GR" dirty="0"/>
              <a:t>Να βρεθεί το μέγεθος  | 4 + 3i |</a:t>
            </a:r>
            <a:endParaRPr lang="el-GR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D5CF582-FBAA-24BE-4633-68CFF86D12FC}"/>
              </a:ext>
            </a:extLst>
          </p:cNvPr>
          <p:cNvSpPr txBox="1"/>
          <p:nvPr/>
        </p:nvSpPr>
        <p:spPr>
          <a:xfrm>
            <a:off x="8982635" y="2671482"/>
            <a:ext cx="3065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err="1"/>
              <a:t>Τo</a:t>
            </a:r>
            <a:r>
              <a:rPr lang="el-GR" dirty="0"/>
              <a:t> μέγεθος συμβολίζεται με r</a:t>
            </a:r>
          </a:p>
        </p:txBody>
      </p:sp>
    </p:spTree>
    <p:extLst>
      <p:ext uri="{BB962C8B-B14F-4D97-AF65-F5344CB8AC3E}">
        <p14:creationId xmlns:p14="http://schemas.microsoft.com/office/powerpoint/2010/main" val="163024800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</TotalTime>
  <Words>3021</Words>
  <Application>Microsoft Office PowerPoint</Application>
  <PresentationFormat>Ευρεία οθόνη</PresentationFormat>
  <Paragraphs>340</Paragraphs>
  <Slides>20</Slides>
  <Notes>18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6" baseType="lpstr">
      <vt:lpstr>Aptos</vt:lpstr>
      <vt:lpstr>Aptos Display</vt:lpstr>
      <vt:lpstr>Arial</vt:lpstr>
      <vt:lpstr>Cambria Math</vt:lpstr>
      <vt:lpstr>Times New Roman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sourstav@delos365.uom.gr</dc:creator>
  <cp:lastModifiedBy>sourstav@delos365.uom.gr</cp:lastModifiedBy>
  <cp:revision>62</cp:revision>
  <dcterms:created xsi:type="dcterms:W3CDTF">2026-02-18T09:03:05Z</dcterms:created>
  <dcterms:modified xsi:type="dcterms:W3CDTF">2026-02-25T15:23:31Z</dcterms:modified>
</cp:coreProperties>
</file>