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sldIdLst>
    <p:sldId id="256" r:id="rId2"/>
    <p:sldId id="257" r:id="rId3"/>
    <p:sldId id="258" r:id="rId4"/>
    <p:sldId id="260" r:id="rId5"/>
    <p:sldId id="269" r:id="rId6"/>
    <p:sldId id="261" r:id="rId7"/>
    <p:sldId id="263" r:id="rId8"/>
    <p:sldId id="264" r:id="rId9"/>
    <p:sldId id="262" r:id="rId10"/>
    <p:sldId id="265" r:id="rId11"/>
    <p:sldId id="266" r:id="rId12"/>
    <p:sldId id="267" r:id="rId13"/>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46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pPr>
              <a:defRPr/>
            </a:pPr>
            <a:endParaRPr lang="el-GR"/>
          </a:p>
        </p:txBody>
      </p:sp>
      <p:sp>
        <p:nvSpPr>
          <p:cNvPr id="17" name="16 - Θέση υποσέλιδου"/>
          <p:cNvSpPr>
            <a:spLocks noGrp="1"/>
          </p:cNvSpPr>
          <p:nvPr>
            <p:ph type="ftr" sz="quarter" idx="11"/>
          </p:nvPr>
        </p:nvSpPr>
        <p:spPr/>
        <p:txBody>
          <a:bodyPr/>
          <a:lstStyle/>
          <a:p>
            <a:pPr>
              <a:defRPr/>
            </a:pPr>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35DD2EB5-0B3F-4E22-8F84-B196914AB7D3}" type="slidenum">
              <a:rPr lang="el-GR" smtClean="0"/>
              <a:pPr>
                <a:defRPr/>
              </a:pPr>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F0FE268D-1B5C-4850-BD0C-642DE4C00645}" type="slidenum">
              <a:rPr lang="el-GR" smtClean="0"/>
              <a:pPr>
                <a:defRPr/>
              </a:pPr>
              <a:t>‹#›</a:t>
            </a:fld>
            <a:endParaRPr lang="el-GR"/>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DEDAC6CD-687E-4801-B4B8-F07EE49013B2}" type="slidenum">
              <a:rPr lang="el-GR" smtClean="0"/>
              <a:pPr>
                <a:defRPr/>
              </a:pPr>
              <a:t>‹#›</a:t>
            </a:fld>
            <a:endParaRPr lang="el-GR"/>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pPr>
              <a:defRPr/>
            </a:pPr>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9907BC77-5B2E-464D-89C9-14DF97466E40}" type="slidenum">
              <a:rPr lang="el-GR" smtClean="0"/>
              <a:pPr>
                <a:defRPr/>
              </a:pPr>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pPr>
              <a:defRPr/>
            </a:pPr>
            <a:endParaRPr lang="el-GR"/>
          </a:p>
        </p:txBody>
      </p:sp>
      <p:sp>
        <p:nvSpPr>
          <p:cNvPr id="5" name="4 - Θέση υποσέλιδου"/>
          <p:cNvSpPr>
            <a:spLocks noGrp="1"/>
          </p:cNvSpPr>
          <p:nvPr>
            <p:ph type="ftr" sz="quarter" idx="11"/>
          </p:nvPr>
        </p:nvSpPr>
        <p:spPr>
          <a:xfrm>
            <a:off x="800100" y="6172200"/>
            <a:ext cx="4000500" cy="457200"/>
          </a:xfrm>
        </p:spPr>
        <p:txBody>
          <a:bodyPr/>
          <a:lstStyle/>
          <a:p>
            <a:pPr>
              <a:defRPr/>
            </a:pPr>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pPr>
              <a:defRPr/>
            </a:pPr>
            <a:fld id="{261234FC-E008-491B-96CD-8FDD4EA6A23F}" type="slidenum">
              <a:rPr lang="el-GR" smtClean="0"/>
              <a:pPr>
                <a:defRPr/>
              </a:pPr>
              <a:t>‹#›</a:t>
            </a:fld>
            <a:endParaRPr lang="el-GR"/>
          </a:p>
        </p:txBody>
      </p:sp>
    </p:spTree>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pPr>
              <a:defRPr/>
            </a:pPr>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F6CBB638-E8A1-447A-9E1F-70EC13B9A468}" type="slidenum">
              <a:rPr lang="el-GR" smtClean="0"/>
              <a:pPr>
                <a:defRPr/>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pPr>
              <a:defRPr/>
            </a:pPr>
            <a:endParaRPr lang="el-GR"/>
          </a:p>
        </p:txBody>
      </p:sp>
      <p:sp>
        <p:nvSpPr>
          <p:cNvPr id="8" name="7 - Θέση υποσέλιδου"/>
          <p:cNvSpPr>
            <a:spLocks noGrp="1"/>
          </p:cNvSpPr>
          <p:nvPr>
            <p:ph type="ftr" sz="quarter" idx="11"/>
          </p:nvPr>
        </p:nvSpPr>
        <p:spPr/>
        <p:txBody>
          <a:bodyPr/>
          <a:lstStyle/>
          <a:p>
            <a:pPr>
              <a:defRPr/>
            </a:pPr>
            <a:endParaRPr lang="el-GR"/>
          </a:p>
        </p:txBody>
      </p:sp>
      <p:sp>
        <p:nvSpPr>
          <p:cNvPr id="9" name="8 - Θέση αριθμού διαφάνειας"/>
          <p:cNvSpPr>
            <a:spLocks noGrp="1"/>
          </p:cNvSpPr>
          <p:nvPr>
            <p:ph type="sldNum" sz="quarter" idx="12"/>
          </p:nvPr>
        </p:nvSpPr>
        <p:spPr/>
        <p:txBody>
          <a:bodyPr/>
          <a:lstStyle/>
          <a:p>
            <a:pPr>
              <a:defRPr/>
            </a:pPr>
            <a:fld id="{1D300D3B-4043-4029-9391-1B1F15C8D23E}" type="slidenum">
              <a:rPr lang="el-GR" smtClean="0"/>
              <a:pPr>
                <a:defRPr/>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pPr>
              <a:defRPr/>
            </a:pPr>
            <a:endParaRPr lang="el-GR"/>
          </a:p>
        </p:txBody>
      </p:sp>
      <p:sp>
        <p:nvSpPr>
          <p:cNvPr id="4" name="3 - Θέση υποσέλιδου"/>
          <p:cNvSpPr>
            <a:spLocks noGrp="1"/>
          </p:cNvSpPr>
          <p:nvPr>
            <p:ph type="ftr" sz="quarter" idx="11"/>
          </p:nvPr>
        </p:nvSpPr>
        <p:spPr/>
        <p:txBody>
          <a:bodyPr/>
          <a:lstStyle/>
          <a:p>
            <a:pPr>
              <a:defRPr/>
            </a:pPr>
            <a:endParaRPr lang="el-GR"/>
          </a:p>
        </p:txBody>
      </p:sp>
      <p:sp>
        <p:nvSpPr>
          <p:cNvPr id="5" name="4 - Θέση αριθμού διαφάνειας"/>
          <p:cNvSpPr>
            <a:spLocks noGrp="1"/>
          </p:cNvSpPr>
          <p:nvPr>
            <p:ph type="sldNum" sz="quarter" idx="12"/>
          </p:nvPr>
        </p:nvSpPr>
        <p:spPr/>
        <p:txBody>
          <a:bodyPr/>
          <a:lstStyle/>
          <a:p>
            <a:pPr>
              <a:defRPr/>
            </a:pPr>
            <a:fld id="{F752BE74-043B-4624-B3C5-7DB2816088F0}" type="slidenum">
              <a:rPr lang="el-GR" smtClean="0"/>
              <a:pPr>
                <a:defRPr/>
              </a:pPr>
              <a:t>‹#›</a:t>
            </a:fld>
            <a:endParaRPr lang="el-GR"/>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pPr>
              <a:defRPr/>
            </a:pPr>
            <a:endParaRPr lang="el-GR"/>
          </a:p>
        </p:txBody>
      </p:sp>
      <p:sp>
        <p:nvSpPr>
          <p:cNvPr id="3" name="2 - Θέση υποσέλιδου"/>
          <p:cNvSpPr>
            <a:spLocks noGrp="1"/>
          </p:cNvSpPr>
          <p:nvPr>
            <p:ph type="ftr" sz="quarter" idx="11"/>
          </p:nvPr>
        </p:nvSpPr>
        <p:spPr/>
        <p:txBody>
          <a:bodyPr/>
          <a:lstStyle/>
          <a:p>
            <a:pPr>
              <a:defRPr/>
            </a:pPr>
            <a:endParaRPr lang="el-GR"/>
          </a:p>
        </p:txBody>
      </p:sp>
      <p:sp>
        <p:nvSpPr>
          <p:cNvPr id="4" name="3 - Θέση αριθμού διαφάνειας"/>
          <p:cNvSpPr>
            <a:spLocks noGrp="1"/>
          </p:cNvSpPr>
          <p:nvPr>
            <p:ph type="sldNum" sz="quarter" idx="12"/>
          </p:nvPr>
        </p:nvSpPr>
        <p:spPr/>
        <p:txBody>
          <a:bodyPr/>
          <a:lstStyle/>
          <a:p>
            <a:pPr>
              <a:defRPr/>
            </a:pPr>
            <a:fld id="{78C7AA01-75D9-4B30-9C61-950B801D24A2}" type="slidenum">
              <a:rPr lang="el-GR" smtClean="0"/>
              <a:pPr>
                <a:defRPr/>
              </a:pPr>
              <a:t>‹#›</a:t>
            </a:fld>
            <a:endParaRPr lang="el-GR"/>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771C2103-AFEC-40D7-AF8C-F970901D5FC9}" type="slidenum">
              <a:rPr lang="el-GR" smtClean="0"/>
              <a:pPr>
                <a:defRPr/>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endParaRPr lang="el-GR"/>
          </a:p>
        </p:txBody>
      </p:sp>
      <p:sp>
        <p:nvSpPr>
          <p:cNvPr id="6" name="5 - Θέση υποσέλιδου"/>
          <p:cNvSpPr>
            <a:spLocks noGrp="1"/>
          </p:cNvSpPr>
          <p:nvPr>
            <p:ph type="ftr" sz="quarter" idx="11"/>
          </p:nvPr>
        </p:nvSpPr>
        <p:spPr>
          <a:xfrm>
            <a:off x="914400" y="6172200"/>
            <a:ext cx="3886200" cy="457200"/>
          </a:xfrm>
        </p:spPr>
        <p:txBody>
          <a:bodyPr/>
          <a:lstStyle/>
          <a:p>
            <a:pPr>
              <a:defRPr/>
            </a:pPr>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pPr>
              <a:defRPr/>
            </a:pPr>
            <a:fld id="{B6A8FE75-A009-4BDE-8112-8F18685F106F}" type="slidenum">
              <a:rPr lang="el-GR" smtClean="0"/>
              <a:pPr>
                <a:defRPr/>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95566701-2CA5-429D-8B91-B4AAA032F882}" type="slidenum">
              <a:rPr lang="el-GR" smtClean="0"/>
              <a:pPr>
                <a:defRPr/>
              </a:pPr>
              <a:t>‹#›</a:t>
            </a:fld>
            <a:endParaRPr lang="el-GR"/>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ppt_x</p:attrName>
                                        </p:attrNameLst>
                                      </p:cBhvr>
                                      <p:tavLst>
                                        <p:tav tm="0">
                                          <p:val>
                                            <p:strVal val="#ppt_x-.2"/>
                                          </p:val>
                                        </p:tav>
                                        <p:tav tm="100000">
                                          <p:val>
                                            <p:strVal val="#ppt_x"/>
                                          </p:val>
                                        </p:tav>
                                      </p:tavLst>
                                    </p:anim>
                                    <p:anim calcmode="lin" valueType="num">
                                      <p:cBhvr>
                                        <p:cTn id="8" dur="1000" fill="hold"/>
                                        <p:tgtEl>
                                          <p:spTgt spid="2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2"/>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3">
                                            <p:txEl>
                                              <p:pRg st="0" end="0"/>
                                            </p:txEl>
                                          </p:spTgt>
                                        </p:tgtEl>
                                        <p:attrNameLst>
                                          <p:attrName>style.visibility</p:attrName>
                                        </p:attrNameLst>
                                      </p:cBhvr>
                                      <p:to>
                                        <p:strVal val="visible"/>
                                      </p:to>
                                    </p:set>
                                    <p:animEffect transition="in" filter="fade">
                                      <p:cBhvr>
                                        <p:cTn id="14" dur="500"/>
                                        <p:tgtEl>
                                          <p:spTgt spid="13">
                                            <p:txEl>
                                              <p:pRg st="0" end="0"/>
                                            </p:txEl>
                                          </p:spTgt>
                                        </p:tgtEl>
                                      </p:cBhvr>
                                    </p:animEffect>
                                    <p:anim calcmode="lin" valueType="num">
                                      <p:cBhvr>
                                        <p:cTn id="15"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3">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13">
                                            <p:txEl>
                                              <p:pRg st="1" end="1"/>
                                            </p:txEl>
                                          </p:spTgt>
                                        </p:tgtEl>
                                        <p:attrNameLst>
                                          <p:attrName>style.visibility</p:attrName>
                                        </p:attrNameLst>
                                      </p:cBhvr>
                                      <p:to>
                                        <p:strVal val="visible"/>
                                      </p:to>
                                    </p:set>
                                    <p:animEffect transition="in" filter="fade">
                                      <p:cBhvr>
                                        <p:cTn id="19" dur="500"/>
                                        <p:tgtEl>
                                          <p:spTgt spid="13">
                                            <p:txEl>
                                              <p:pRg st="1" end="1"/>
                                            </p:txEl>
                                          </p:spTgt>
                                        </p:tgtEl>
                                      </p:cBhvr>
                                    </p:animEffect>
                                    <p:anim calcmode="lin" valueType="num">
                                      <p:cBhvr>
                                        <p:cTn id="20"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3">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13">
                                            <p:txEl>
                                              <p:pRg st="2" end="2"/>
                                            </p:txEl>
                                          </p:spTgt>
                                        </p:tgtEl>
                                        <p:attrNameLst>
                                          <p:attrName>style.visibility</p:attrName>
                                        </p:attrNameLst>
                                      </p:cBhvr>
                                      <p:to>
                                        <p:strVal val="visible"/>
                                      </p:to>
                                    </p:set>
                                    <p:animEffect transition="in" filter="fade">
                                      <p:cBhvr>
                                        <p:cTn id="24" dur="500"/>
                                        <p:tgtEl>
                                          <p:spTgt spid="13">
                                            <p:txEl>
                                              <p:pRg st="2" end="2"/>
                                            </p:txEl>
                                          </p:spTgt>
                                        </p:tgtEl>
                                      </p:cBhvr>
                                    </p:animEffect>
                                    <p:anim calcmode="lin" valueType="num">
                                      <p:cBhvr>
                                        <p:cTn id="25"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3">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13">
                                            <p:txEl>
                                              <p:pRg st="3" end="3"/>
                                            </p:txEl>
                                          </p:spTgt>
                                        </p:tgtEl>
                                        <p:attrNameLst>
                                          <p:attrName>style.visibility</p:attrName>
                                        </p:attrNameLst>
                                      </p:cBhvr>
                                      <p:to>
                                        <p:strVal val="visible"/>
                                      </p:to>
                                    </p:set>
                                    <p:animEffect transition="in" filter="fade">
                                      <p:cBhvr>
                                        <p:cTn id="29" dur="500"/>
                                        <p:tgtEl>
                                          <p:spTgt spid="13">
                                            <p:txEl>
                                              <p:pRg st="3" end="3"/>
                                            </p:txEl>
                                          </p:spTgt>
                                        </p:tgtEl>
                                      </p:cBhvr>
                                    </p:animEffect>
                                    <p:anim calcmode="lin" valueType="num">
                                      <p:cBhvr>
                                        <p:cTn id="30"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3">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13">
                                            <p:txEl>
                                              <p:pRg st="4" end="4"/>
                                            </p:txEl>
                                          </p:spTgt>
                                        </p:tgtEl>
                                        <p:attrNameLst>
                                          <p:attrName>style.visibility</p:attrName>
                                        </p:attrNameLst>
                                      </p:cBhvr>
                                      <p:to>
                                        <p:strVal val="visible"/>
                                      </p:to>
                                    </p:set>
                                    <p:animEffect transition="in" filter="fade">
                                      <p:cBhvr>
                                        <p:cTn id="34" dur="500"/>
                                        <p:tgtEl>
                                          <p:spTgt spid="13">
                                            <p:txEl>
                                              <p:pRg st="4" end="4"/>
                                            </p:txEl>
                                          </p:spTgt>
                                        </p:tgtEl>
                                      </p:cBhvr>
                                    </p:animEffect>
                                    <p:anim calcmode="lin" valueType="num">
                                      <p:cBhvr>
                                        <p:cTn id="35"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13">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build="p"/>
    </p:bld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subTitle" idx="1"/>
          </p:nvPr>
        </p:nvSpPr>
        <p:spPr/>
        <p:txBody>
          <a:bodyPr/>
          <a:lstStyle/>
          <a:p>
            <a:pPr eaLnBrk="1" hangingPunct="1"/>
            <a:endParaRPr lang="el-GR" smtClean="0"/>
          </a:p>
        </p:txBody>
      </p:sp>
      <p:sp>
        <p:nvSpPr>
          <p:cNvPr id="7170" name="Rectangle 2"/>
          <p:cNvSpPr>
            <a:spLocks noGrp="1" noChangeArrowheads="1"/>
          </p:cNvSpPr>
          <p:nvPr>
            <p:ph type="ctrTitle"/>
          </p:nvPr>
        </p:nvSpPr>
        <p:spPr/>
        <p:txBody>
          <a:bodyPr>
            <a:normAutofit fontScale="90000"/>
          </a:bodyPr>
          <a:lstStyle/>
          <a:p>
            <a:pPr eaLnBrk="1" hangingPunct="1"/>
            <a:r>
              <a:rPr lang="el-GR" sz="4000" b="1" smtClean="0"/>
              <a:t>Η Μέθοδος του Ποσοστού Απόδοσης επί των Λογιστικών Κερδών (ΠΑΛΚ)</a:t>
            </a:r>
            <a:r>
              <a:rPr lang="el-GR" sz="5200" smtClean="0"/>
              <a:t> </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hangingPunct="1"/>
            <a:r>
              <a:rPr lang="el-GR" sz="2400" dirty="0" smtClean="0"/>
              <a:t>Παράδειγμα 2</a:t>
            </a:r>
          </a:p>
        </p:txBody>
      </p:sp>
      <p:sp>
        <p:nvSpPr>
          <p:cNvPr id="12291" name="Rectangle 3"/>
          <p:cNvSpPr>
            <a:spLocks noGrp="1" noChangeArrowheads="1"/>
          </p:cNvSpPr>
          <p:nvPr>
            <p:ph sz="quarter" idx="1"/>
          </p:nvPr>
        </p:nvSpPr>
        <p:spPr/>
        <p:txBody>
          <a:bodyPr/>
          <a:lstStyle/>
          <a:p>
            <a:pPr eaLnBrk="1" hangingPunct="1">
              <a:lnSpc>
                <a:spcPct val="80000"/>
              </a:lnSpc>
            </a:pPr>
            <a:endParaRPr lang="el-GR" sz="2000" dirty="0" smtClean="0"/>
          </a:p>
          <a:p>
            <a:pPr eaLnBrk="1" hangingPunct="1">
              <a:lnSpc>
                <a:spcPct val="80000"/>
              </a:lnSpc>
            </a:pPr>
            <a:r>
              <a:rPr lang="el-GR" sz="2000" dirty="0" smtClean="0"/>
              <a:t>			Καθαρά Κέρδη	</a:t>
            </a:r>
          </a:p>
          <a:p>
            <a:pPr eaLnBrk="1" hangingPunct="1">
              <a:lnSpc>
                <a:spcPct val="80000"/>
              </a:lnSpc>
            </a:pPr>
            <a:r>
              <a:rPr lang="el-GR" sz="2000" dirty="0" smtClean="0"/>
              <a:t>Επένδυση	</a:t>
            </a:r>
            <a:r>
              <a:rPr lang="en-US" sz="2000" dirty="0" smtClean="0">
                <a:latin typeface="Cambria" pitchFamily="18" charset="0"/>
              </a:rPr>
              <a:t>A</a:t>
            </a:r>
            <a:r>
              <a:rPr lang="el-GR" sz="2000" dirty="0" smtClean="0">
                <a:latin typeface="Cambria" pitchFamily="18" charset="0"/>
              </a:rPr>
              <a:t>ΚΕ</a:t>
            </a:r>
            <a:r>
              <a:rPr lang="el-GR" sz="2000" dirty="0" smtClean="0"/>
              <a:t>	</a:t>
            </a:r>
            <a:r>
              <a:rPr lang="en-US" sz="2000" dirty="0" smtClean="0"/>
              <a:t>     </a:t>
            </a:r>
            <a:r>
              <a:rPr lang="el-GR" sz="2000" dirty="0" smtClean="0"/>
              <a:t>1	</a:t>
            </a:r>
            <a:r>
              <a:rPr lang="en-US" sz="2000" dirty="0" smtClean="0"/>
              <a:t>          </a:t>
            </a:r>
            <a:r>
              <a:rPr lang="el-GR" sz="2000" dirty="0" smtClean="0"/>
              <a:t>2	</a:t>
            </a:r>
            <a:r>
              <a:rPr lang="en-US" sz="2000" dirty="0" smtClean="0"/>
              <a:t>              </a:t>
            </a:r>
            <a:r>
              <a:rPr lang="el-GR" sz="2000" dirty="0" smtClean="0"/>
              <a:t>3</a:t>
            </a:r>
          </a:p>
          <a:p>
            <a:pPr eaLnBrk="1" hangingPunct="1">
              <a:lnSpc>
                <a:spcPct val="80000"/>
              </a:lnSpc>
            </a:pPr>
            <a:r>
              <a:rPr lang="el-GR" sz="2000" dirty="0" smtClean="0"/>
              <a:t>Α	</a:t>
            </a:r>
            <a:r>
              <a:rPr lang="en-US" sz="2000" dirty="0" smtClean="0"/>
              <a:t>     </a:t>
            </a:r>
            <a:r>
              <a:rPr lang="el-GR" sz="2000" dirty="0" smtClean="0"/>
              <a:t>     100.000	10.000	</a:t>
            </a:r>
            <a:r>
              <a:rPr lang="en-US" sz="2000" dirty="0" smtClean="0"/>
              <a:t>       </a:t>
            </a:r>
            <a:r>
              <a:rPr lang="el-GR" sz="2000" dirty="0" smtClean="0"/>
              <a:t>20.000</a:t>
            </a:r>
            <a:r>
              <a:rPr lang="en-US" sz="2000" dirty="0" smtClean="0"/>
              <a:t>      </a:t>
            </a:r>
            <a:r>
              <a:rPr lang="el-GR" sz="2000" dirty="0" smtClean="0"/>
              <a:t>30.000</a:t>
            </a:r>
          </a:p>
          <a:p>
            <a:pPr eaLnBrk="1" hangingPunct="1">
              <a:lnSpc>
                <a:spcPct val="80000"/>
              </a:lnSpc>
            </a:pPr>
            <a:r>
              <a:rPr lang="el-GR" sz="2000" dirty="0" smtClean="0"/>
              <a:t>Β	</a:t>
            </a:r>
            <a:r>
              <a:rPr lang="en-US" sz="2000" dirty="0" smtClean="0"/>
              <a:t>     </a:t>
            </a:r>
            <a:r>
              <a:rPr lang="el-GR" sz="2000" dirty="0" smtClean="0"/>
              <a:t>     100.000	30.000	</a:t>
            </a:r>
            <a:r>
              <a:rPr lang="en-US" sz="2000" dirty="0" smtClean="0"/>
              <a:t>       </a:t>
            </a:r>
            <a:r>
              <a:rPr lang="el-GR" sz="2000" dirty="0" smtClean="0"/>
              <a:t>20.000</a:t>
            </a:r>
            <a:r>
              <a:rPr lang="en-US" sz="2000" dirty="0" smtClean="0"/>
              <a:t>      </a:t>
            </a:r>
            <a:r>
              <a:rPr lang="el-GR" sz="2000" dirty="0" smtClean="0"/>
              <a:t>10.000</a:t>
            </a:r>
          </a:p>
          <a:p>
            <a:pPr eaLnBrk="1" hangingPunct="1">
              <a:lnSpc>
                <a:spcPct val="80000"/>
              </a:lnSpc>
            </a:pPr>
            <a:r>
              <a:rPr lang="el-GR" sz="2000" dirty="0" smtClean="0"/>
              <a:t>Γ	 </a:t>
            </a:r>
            <a:r>
              <a:rPr lang="en-US" sz="2000" dirty="0" smtClean="0"/>
              <a:t>     </a:t>
            </a:r>
            <a:r>
              <a:rPr lang="el-GR" sz="2000" dirty="0" smtClean="0"/>
              <a:t>      30.000	   8.000</a:t>
            </a:r>
            <a:r>
              <a:rPr lang="en-US" sz="2000" dirty="0" smtClean="0"/>
              <a:t>       </a:t>
            </a:r>
            <a:r>
              <a:rPr lang="el-GR" sz="2000" dirty="0" smtClean="0"/>
              <a:t>     5.000</a:t>
            </a:r>
            <a:r>
              <a:rPr lang="en-US" sz="2000" dirty="0" smtClean="0"/>
              <a:t>         </a:t>
            </a:r>
            <a:r>
              <a:rPr lang="el-GR" sz="2000" dirty="0" smtClean="0"/>
              <a:t>5.000</a:t>
            </a:r>
          </a:p>
          <a:p>
            <a:pPr eaLnBrk="1" hangingPunct="1">
              <a:lnSpc>
                <a:spcPct val="80000"/>
              </a:lnSpc>
            </a:pPr>
            <a:endParaRPr lang="en-US" sz="2000" dirty="0" smtClean="0"/>
          </a:p>
          <a:p>
            <a:pPr eaLnBrk="1" hangingPunct="1">
              <a:lnSpc>
                <a:spcPct val="80000"/>
              </a:lnSpc>
            </a:pPr>
            <a:r>
              <a:rPr lang="el-GR" sz="2000" dirty="0" smtClean="0"/>
              <a:t>Ποσοστό Απόδοσης</a:t>
            </a:r>
            <a:r>
              <a:rPr lang="en-US" sz="2000" dirty="0" smtClean="0"/>
              <a:t>  </a:t>
            </a:r>
            <a:r>
              <a:rPr lang="el-GR" sz="2000" dirty="0" smtClean="0"/>
              <a:t>Α</a:t>
            </a:r>
            <a:r>
              <a:rPr lang="en-US" sz="2000" dirty="0" smtClean="0"/>
              <a:t> </a:t>
            </a:r>
            <a:r>
              <a:rPr lang="el-GR" sz="2000" dirty="0" smtClean="0"/>
              <a:t>Β</a:t>
            </a:r>
            <a:r>
              <a:rPr lang="en-US" sz="2000" dirty="0" smtClean="0"/>
              <a:t> </a:t>
            </a:r>
            <a:r>
              <a:rPr lang="el-GR" sz="2000" dirty="0" smtClean="0"/>
              <a:t>Γ</a:t>
            </a:r>
            <a:r>
              <a:rPr lang="en-US" sz="2000" dirty="0" smtClean="0"/>
              <a:t> </a:t>
            </a:r>
          </a:p>
          <a:p>
            <a:pPr eaLnBrk="1" hangingPunct="1">
              <a:lnSpc>
                <a:spcPct val="80000"/>
              </a:lnSpc>
            </a:pPr>
            <a:r>
              <a:rPr lang="el-GR" sz="2000" dirty="0" smtClean="0"/>
              <a:t>επί του ΑΚΕ/2</a:t>
            </a:r>
            <a:r>
              <a:rPr lang="en-US" sz="2000" dirty="0" smtClean="0"/>
              <a:t>  </a:t>
            </a:r>
            <a:r>
              <a:rPr lang="el-GR" sz="2000" dirty="0" smtClean="0"/>
              <a:t>40%</a:t>
            </a:r>
            <a:r>
              <a:rPr lang="en-US" sz="2000" dirty="0" smtClean="0"/>
              <a:t>   </a:t>
            </a:r>
            <a:r>
              <a:rPr lang="el-GR" sz="2000" dirty="0" smtClean="0"/>
              <a:t>40%</a:t>
            </a:r>
            <a:r>
              <a:rPr lang="en-US" sz="2000" dirty="0" smtClean="0"/>
              <a:t>     </a:t>
            </a:r>
            <a:r>
              <a:rPr lang="el-GR" sz="2000" dirty="0" smtClean="0"/>
              <a:t>40%</a:t>
            </a:r>
            <a:endParaRPr lang="en-US" sz="2000" dirty="0" smtClean="0"/>
          </a:p>
          <a:p>
            <a:pPr eaLnBrk="1" hangingPunct="1">
              <a:lnSpc>
                <a:spcPct val="80000"/>
              </a:lnSpc>
            </a:pPr>
            <a:r>
              <a:rPr lang="el-GR" sz="2000" dirty="0" smtClean="0"/>
              <a:t>επί του ΑΚΕ</a:t>
            </a:r>
            <a:r>
              <a:rPr lang="en-US" sz="2000" dirty="0" smtClean="0"/>
              <a:t>     </a:t>
            </a:r>
            <a:r>
              <a:rPr lang="el-GR" sz="2000" dirty="0" smtClean="0"/>
              <a:t>20%</a:t>
            </a:r>
            <a:r>
              <a:rPr lang="en-US" sz="2000" dirty="0" smtClean="0"/>
              <a:t>   </a:t>
            </a:r>
            <a:r>
              <a:rPr lang="el-GR" sz="2000" dirty="0" smtClean="0"/>
              <a:t>20%</a:t>
            </a:r>
            <a:r>
              <a:rPr lang="en-US" sz="2000" dirty="0" smtClean="0"/>
              <a:t>     </a:t>
            </a:r>
            <a:r>
              <a:rPr lang="el-GR" sz="2000" dirty="0" smtClean="0"/>
              <a:t>20%</a:t>
            </a:r>
          </a:p>
          <a:p>
            <a:pPr eaLnBrk="1" hangingPunct="1">
              <a:lnSpc>
                <a:spcPct val="80000"/>
              </a:lnSpc>
            </a:pPr>
            <a:endParaRPr lang="en-US" sz="2000" dirty="0" smtClean="0"/>
          </a:p>
          <a:p>
            <a:pPr eaLnBrk="1" hangingPunct="1">
              <a:lnSpc>
                <a:spcPct val="80000"/>
              </a:lnSpc>
            </a:pPr>
            <a:r>
              <a:rPr lang="el-GR" sz="2000" dirty="0" smtClean="0"/>
              <a:t>Σύμφωνα λοιπόν με τη μέθοδο αυτή και οι τρεις επενδύσεις έχουν το ίδιο ποσοστό απόδοσης. Όμως οι επενδύσεις δεν έχουν την ίδια οικονομική αξία για την επιχείρηση.</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hangingPunct="1"/>
            <a:r>
              <a:rPr lang="el-GR" sz="2400" dirty="0" smtClean="0"/>
              <a:t>ΑΣΚΗΣΗ</a:t>
            </a:r>
          </a:p>
        </p:txBody>
      </p:sp>
      <p:sp>
        <p:nvSpPr>
          <p:cNvPr id="13315" name="Rectangle 3"/>
          <p:cNvSpPr>
            <a:spLocks noGrp="1" noChangeArrowheads="1"/>
          </p:cNvSpPr>
          <p:nvPr>
            <p:ph sz="quarter" idx="1"/>
          </p:nvPr>
        </p:nvSpPr>
        <p:spPr/>
        <p:txBody>
          <a:bodyPr/>
          <a:lstStyle/>
          <a:p>
            <a:pPr eaLnBrk="1" hangingPunct="1"/>
            <a:r>
              <a:rPr lang="el-GR" dirty="0" smtClean="0"/>
              <a:t>Αρχικό Κόστος επένδυσης=500.000</a:t>
            </a:r>
          </a:p>
          <a:p>
            <a:pPr eaLnBrk="1" hangingPunct="1"/>
            <a:r>
              <a:rPr lang="el-GR" dirty="0" smtClean="0"/>
              <a:t>Σταθερή μέθοδος απόσβεσης</a:t>
            </a:r>
          </a:p>
          <a:p>
            <a:pPr eaLnBrk="1" hangingPunct="1"/>
            <a:r>
              <a:rPr lang="el-GR" dirty="0" smtClean="0"/>
              <a:t>φ=25% και τα έσοδα και έξοδα είναι:</a:t>
            </a:r>
          </a:p>
          <a:p>
            <a:pPr eaLnBrk="1" hangingPunct="1"/>
            <a:endParaRPr lang="el-GR" dirty="0" smtClean="0"/>
          </a:p>
          <a:p>
            <a:pPr eaLnBrk="1" hangingPunct="1"/>
            <a:endParaRPr lang="el-GR" dirty="0" smtClean="0"/>
          </a:p>
          <a:p>
            <a:pPr eaLnBrk="1" hangingPunct="1">
              <a:buFont typeface="Wingdings" pitchFamily="2" charset="2"/>
              <a:buNone/>
            </a:pPr>
            <a:r>
              <a:rPr lang="el-GR" dirty="0" smtClean="0"/>
              <a:t> </a:t>
            </a:r>
          </a:p>
        </p:txBody>
      </p:sp>
      <p:graphicFrame>
        <p:nvGraphicFramePr>
          <p:cNvPr id="41006" name="Group 46"/>
          <p:cNvGraphicFramePr>
            <a:graphicFrameLocks noGrp="1"/>
          </p:cNvGraphicFramePr>
          <p:nvPr/>
        </p:nvGraphicFramePr>
        <p:xfrm>
          <a:off x="1214412" y="3143248"/>
          <a:ext cx="6405588" cy="2643206"/>
        </p:xfrm>
        <a:graphic>
          <a:graphicData uri="http://schemas.openxmlformats.org/drawingml/2006/table">
            <a:tbl>
              <a:tblPr/>
              <a:tblGrid>
                <a:gridCol w="1067598"/>
                <a:gridCol w="1067598"/>
                <a:gridCol w="1067598"/>
                <a:gridCol w="1067598"/>
                <a:gridCol w="1067598"/>
                <a:gridCol w="1067598"/>
              </a:tblGrid>
              <a:tr h="891852">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l-GR" sz="2400" b="0" i="0" u="none" strike="noStrike" cap="none" normalizeH="0" baseline="0" dirty="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400" b="0" i="0" u="none" strike="noStrike" cap="none" normalizeH="0" baseline="0" smtClean="0">
                          <a:ln>
                            <a:noFill/>
                          </a:ln>
                          <a:solidFill>
                            <a:schemeClr val="tx1"/>
                          </a:solidFill>
                          <a:effectLst/>
                          <a:latin typeface="Verdana"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400" b="0" i="0" u="none" strike="noStrike" cap="none" normalizeH="0" baseline="0" smtClean="0">
                          <a:ln>
                            <a:noFill/>
                          </a:ln>
                          <a:solidFill>
                            <a:schemeClr val="tx1"/>
                          </a:solidFill>
                          <a:effectLst/>
                          <a:latin typeface="Verdan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400" b="0" i="0" u="none" strike="noStrike" cap="none" normalizeH="0" baseline="0" smtClean="0">
                          <a:ln>
                            <a:noFill/>
                          </a:ln>
                          <a:solidFill>
                            <a:schemeClr val="tx1"/>
                          </a:solidFill>
                          <a:effectLst/>
                          <a:latin typeface="Verdana"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400" b="0" i="0" u="none" strike="noStrike" cap="none" normalizeH="0" baseline="0" smtClean="0">
                          <a:ln>
                            <a:noFill/>
                          </a:ln>
                          <a:solidFill>
                            <a:schemeClr val="tx1"/>
                          </a:solidFill>
                          <a:effectLst/>
                          <a:latin typeface="Verdana"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400" b="0" i="0" u="none" strike="noStrike" cap="none" normalizeH="0" baseline="0" smtClean="0">
                          <a:ln>
                            <a:noFill/>
                          </a:ln>
                          <a:solidFill>
                            <a:schemeClr val="tx1"/>
                          </a:solidFill>
                          <a:effectLst/>
                          <a:latin typeface="Verdana" pitchFamily="34"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220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400" b="0" i="0" u="none" strike="noStrike" cap="none" normalizeH="0" baseline="0" smtClean="0">
                          <a:ln>
                            <a:noFill/>
                          </a:ln>
                          <a:solidFill>
                            <a:schemeClr val="tx1"/>
                          </a:solidFill>
                          <a:effectLst/>
                          <a:latin typeface="Verdana" pitchFamily="34" charset="0"/>
                        </a:rPr>
                        <a:t>Εσοδα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400" b="0" i="0" u="none" strike="noStrike" cap="none" normalizeH="0" baseline="0" smtClean="0">
                          <a:ln>
                            <a:noFill/>
                          </a:ln>
                          <a:solidFill>
                            <a:schemeClr val="tx1"/>
                          </a:solidFill>
                          <a:effectLst/>
                          <a:latin typeface="Verdana" pitchFamily="34" charset="0"/>
                        </a:rPr>
                        <a:t>433.333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400" b="0" i="0" u="none" strike="noStrike" cap="none" normalizeH="0" baseline="0" dirty="0" smtClean="0">
                          <a:ln>
                            <a:noFill/>
                          </a:ln>
                          <a:solidFill>
                            <a:schemeClr val="tx1"/>
                          </a:solidFill>
                          <a:effectLst/>
                          <a:latin typeface="Verdana" pitchFamily="34" charset="0"/>
                        </a:rPr>
                        <a:t>450.000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400" b="0" i="0" u="none" strike="noStrike" cap="none" normalizeH="0" baseline="0" smtClean="0">
                          <a:ln>
                            <a:noFill/>
                          </a:ln>
                          <a:solidFill>
                            <a:schemeClr val="tx1"/>
                          </a:solidFill>
                          <a:effectLst/>
                          <a:latin typeface="Verdana" pitchFamily="34" charset="0"/>
                        </a:rPr>
                        <a:t>266.667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400" b="0" i="0" u="none" strike="noStrike" cap="none" normalizeH="0" baseline="0" smtClean="0">
                          <a:ln>
                            <a:noFill/>
                          </a:ln>
                          <a:solidFill>
                            <a:schemeClr val="tx1"/>
                          </a:solidFill>
                          <a:effectLst/>
                          <a:latin typeface="Verdana" pitchFamily="34" charset="0"/>
                        </a:rPr>
                        <a:t>200.000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400" b="0" i="0" u="none" strike="noStrike" cap="none" normalizeH="0" baseline="0" smtClean="0">
                          <a:ln>
                            <a:noFill/>
                          </a:ln>
                          <a:solidFill>
                            <a:schemeClr val="tx1"/>
                          </a:solidFill>
                          <a:effectLst/>
                          <a:latin typeface="Verdana" pitchFamily="34" charset="0"/>
                        </a:rPr>
                        <a:t>133.333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9147">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400" b="0" i="0" u="none" strike="noStrike" cap="none" normalizeH="0" baseline="0" smtClean="0">
                          <a:ln>
                            <a:noFill/>
                          </a:ln>
                          <a:solidFill>
                            <a:schemeClr val="tx1"/>
                          </a:solidFill>
                          <a:effectLst/>
                          <a:latin typeface="Verdana" pitchFamily="34" charset="0"/>
                        </a:rPr>
                        <a:t>εξοδα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400" b="0" i="0" u="none" strike="noStrike" cap="none" normalizeH="0" baseline="0" dirty="0" smtClean="0">
                          <a:ln>
                            <a:noFill/>
                          </a:ln>
                          <a:solidFill>
                            <a:schemeClr val="tx1"/>
                          </a:solidFill>
                          <a:effectLst/>
                          <a:latin typeface="Verdana" pitchFamily="34" charset="0"/>
                        </a:rPr>
                        <a:t>200.000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400" b="0" i="0" u="none" strike="noStrike" cap="none" normalizeH="0" baseline="0" dirty="0" smtClean="0">
                          <a:ln>
                            <a:noFill/>
                          </a:ln>
                          <a:solidFill>
                            <a:schemeClr val="tx1"/>
                          </a:solidFill>
                          <a:effectLst/>
                          <a:latin typeface="Verdana" pitchFamily="34" charset="0"/>
                        </a:rPr>
                        <a:t>150.000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400" b="0" i="0" u="none" strike="noStrike" cap="none" normalizeH="0" baseline="0" dirty="0" smtClean="0">
                          <a:ln>
                            <a:noFill/>
                          </a:ln>
                          <a:solidFill>
                            <a:schemeClr val="tx1"/>
                          </a:solidFill>
                          <a:effectLst/>
                          <a:latin typeface="Verdana" pitchFamily="34" charset="0"/>
                        </a:rPr>
                        <a:t>100.000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400" b="0" i="0" u="none" strike="noStrike" cap="none" normalizeH="0" baseline="0" smtClean="0">
                          <a:ln>
                            <a:noFill/>
                          </a:ln>
                          <a:solidFill>
                            <a:schemeClr val="tx1"/>
                          </a:solidFill>
                          <a:effectLst/>
                          <a:latin typeface="Verdana" pitchFamily="34" charset="0"/>
                        </a:rPr>
                        <a:t>100.000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l-GR" sz="1400" b="0" i="0" u="none" strike="noStrike" cap="none" normalizeH="0" baseline="0" dirty="0" smtClean="0">
                          <a:ln>
                            <a:noFill/>
                          </a:ln>
                          <a:solidFill>
                            <a:schemeClr val="tx1"/>
                          </a:solidFill>
                          <a:effectLst/>
                          <a:latin typeface="Verdana" pitchFamily="34" charset="0"/>
                        </a:rPr>
                        <a:t>100.000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l-GR" smtClean="0"/>
              <a:t>Λύση</a:t>
            </a:r>
          </a:p>
        </p:txBody>
      </p:sp>
      <p:sp>
        <p:nvSpPr>
          <p:cNvPr id="14339" name="Rectangle 3"/>
          <p:cNvSpPr>
            <a:spLocks noGrp="1" noChangeArrowheads="1"/>
          </p:cNvSpPr>
          <p:nvPr>
            <p:ph sz="quarter" idx="1"/>
          </p:nvPr>
        </p:nvSpPr>
        <p:spPr/>
        <p:txBody>
          <a:bodyPr/>
          <a:lstStyle/>
          <a:p>
            <a:pPr eaLnBrk="1" hangingPunct="1">
              <a:buFont typeface="Wingdings" pitchFamily="2" charset="2"/>
              <a:buNone/>
            </a:pPr>
            <a:r>
              <a:rPr lang="el-GR" dirty="0" smtClean="0"/>
              <a:t>Μέσο κέρδος=</a:t>
            </a:r>
          </a:p>
          <a:p>
            <a:pPr eaLnBrk="1" hangingPunct="1">
              <a:buFont typeface="Wingdings" pitchFamily="2" charset="2"/>
              <a:buNone/>
            </a:pPr>
            <a:r>
              <a:rPr lang="el-GR" dirty="0" smtClean="0"/>
              <a:t>[100.000+150.000+50.000+0+(-50.000)]/5=50.000</a:t>
            </a:r>
          </a:p>
          <a:p>
            <a:pPr eaLnBrk="1" hangingPunct="1">
              <a:buFont typeface="Wingdings" pitchFamily="2" charset="2"/>
              <a:buNone/>
            </a:pPr>
            <a:endParaRPr lang="el-GR" dirty="0" smtClean="0"/>
          </a:p>
          <a:p>
            <a:pPr eaLnBrk="1" hangingPunct="1">
              <a:buFont typeface="Wingdings" pitchFamily="2" charset="2"/>
              <a:buNone/>
            </a:pPr>
            <a:r>
              <a:rPr lang="el-GR" dirty="0" smtClean="0"/>
              <a:t>Μέσο κόστος επένδυσης=</a:t>
            </a:r>
          </a:p>
          <a:p>
            <a:pPr eaLnBrk="1" hangingPunct="1">
              <a:buFont typeface="Wingdings" pitchFamily="2" charset="2"/>
              <a:buNone/>
            </a:pPr>
            <a:r>
              <a:rPr lang="el-GR" dirty="0" smtClean="0"/>
              <a:t>(500.000+400.000+300.000+200.000+100.000+0)/6=250.000</a:t>
            </a:r>
          </a:p>
          <a:p>
            <a:pPr eaLnBrk="1" hangingPunct="1">
              <a:buFont typeface="Wingdings" pitchFamily="2" charset="2"/>
              <a:buNone/>
            </a:pPr>
            <a:endParaRPr lang="el-GR" dirty="0" smtClean="0"/>
          </a:p>
          <a:p>
            <a:pPr eaLnBrk="1" hangingPunct="1">
              <a:buFont typeface="Wingdings" pitchFamily="2" charset="2"/>
              <a:buNone/>
            </a:pPr>
            <a:r>
              <a:rPr lang="el-GR" dirty="0" smtClean="0"/>
              <a:t>Μέση απόδοση=50.000/250.000=20%</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l-GR" smtClean="0"/>
              <a:t>Π.Α.Λ.Κ.</a:t>
            </a:r>
          </a:p>
        </p:txBody>
      </p:sp>
      <p:sp>
        <p:nvSpPr>
          <p:cNvPr id="8195" name="Rectangle 3"/>
          <p:cNvSpPr>
            <a:spLocks noGrp="1" noChangeArrowheads="1"/>
          </p:cNvSpPr>
          <p:nvPr>
            <p:ph sz="quarter" idx="1"/>
          </p:nvPr>
        </p:nvSpPr>
        <p:spPr/>
        <p:txBody>
          <a:bodyPr/>
          <a:lstStyle/>
          <a:p>
            <a:pPr eaLnBrk="1" hangingPunct="1"/>
            <a:r>
              <a:rPr lang="el-GR" smtClean="0"/>
              <a:t>Η μέθοδος αυτή χρησιμοποιεί τα λογιστικά κέρδη και όχι την καθαρή χρηματορροή.  </a:t>
            </a:r>
          </a:p>
          <a:p>
            <a:pPr eaLnBrk="1" hangingPunct="1"/>
            <a:r>
              <a:rPr lang="el-GR" smtClean="0"/>
              <a:t>Υπάρχουν δύο παραλλαγές της μεθόδου</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endParaRPr lang="el-GR" smtClean="0"/>
          </a:p>
        </p:txBody>
      </p:sp>
      <p:sp>
        <p:nvSpPr>
          <p:cNvPr id="1028" name="Rectangle 3"/>
          <p:cNvSpPr>
            <a:spLocks noGrp="1" noChangeArrowheads="1"/>
          </p:cNvSpPr>
          <p:nvPr>
            <p:ph sz="quarter" idx="1"/>
          </p:nvPr>
        </p:nvSpPr>
        <p:spPr/>
        <p:txBody>
          <a:bodyPr>
            <a:normAutofit lnSpcReduction="10000"/>
          </a:bodyPr>
          <a:lstStyle/>
          <a:p>
            <a:pPr eaLnBrk="1" hangingPunct="1">
              <a:lnSpc>
                <a:spcPct val="80000"/>
              </a:lnSpc>
            </a:pPr>
            <a:r>
              <a:rPr lang="el-GR" sz="2400" b="1" dirty="0" smtClean="0"/>
              <a:t>α. </a:t>
            </a:r>
            <a:r>
              <a:rPr lang="el-GR" sz="2400" dirty="0" smtClean="0"/>
              <a:t>ΠΑΛ</a:t>
            </a:r>
            <a:r>
              <a:rPr lang="en-US" sz="2400" dirty="0" smtClean="0"/>
              <a:t>K</a:t>
            </a:r>
            <a:r>
              <a:rPr lang="el-GR" sz="2400" dirty="0" smtClean="0"/>
              <a:t> =(Μέσο ύψος καθαρών κερδών)/Μισό της αρχικής επένδυσης</a:t>
            </a:r>
          </a:p>
          <a:p>
            <a:pPr eaLnBrk="1" hangingPunct="1">
              <a:lnSpc>
                <a:spcPct val="80000"/>
              </a:lnSpc>
            </a:pPr>
            <a:endParaRPr lang="el-GR" sz="2400" dirty="0" smtClean="0"/>
          </a:p>
          <a:p>
            <a:pPr eaLnBrk="1" hangingPunct="1">
              <a:lnSpc>
                <a:spcPct val="80000"/>
              </a:lnSpc>
            </a:pPr>
            <a:endParaRPr lang="el-GR" sz="2400" dirty="0" smtClean="0"/>
          </a:p>
          <a:p>
            <a:pPr eaLnBrk="1" hangingPunct="1">
              <a:lnSpc>
                <a:spcPct val="80000"/>
              </a:lnSpc>
            </a:pPr>
            <a:endParaRPr lang="el-GR" sz="2400" dirty="0" smtClean="0"/>
          </a:p>
          <a:p>
            <a:pPr eaLnBrk="1" hangingPunct="1">
              <a:lnSpc>
                <a:spcPct val="80000"/>
              </a:lnSpc>
            </a:pPr>
            <a:endParaRPr lang="en-US" sz="2400" dirty="0" smtClean="0"/>
          </a:p>
          <a:p>
            <a:pPr eaLnBrk="1" hangingPunct="1">
              <a:lnSpc>
                <a:spcPct val="80000"/>
              </a:lnSpc>
            </a:pPr>
            <a:endParaRPr lang="en-US" sz="2400" dirty="0" smtClean="0"/>
          </a:p>
          <a:p>
            <a:pPr eaLnBrk="1" hangingPunct="1">
              <a:lnSpc>
                <a:spcPct val="80000"/>
              </a:lnSpc>
            </a:pPr>
            <a:r>
              <a:rPr lang="el-GR" sz="2400" dirty="0" smtClean="0"/>
              <a:t>όπου</a:t>
            </a:r>
            <a:endParaRPr lang="el-GR" sz="2400" dirty="0" smtClean="0"/>
          </a:p>
          <a:p>
            <a:pPr eaLnBrk="1" hangingPunct="1">
              <a:lnSpc>
                <a:spcPct val="80000"/>
              </a:lnSpc>
            </a:pPr>
            <a:r>
              <a:rPr lang="el-GR" sz="2400" dirty="0" smtClean="0"/>
              <a:t>Κ</a:t>
            </a:r>
            <a:r>
              <a:rPr lang="en-US" sz="2400" dirty="0" err="1" smtClean="0"/>
              <a:t>i</a:t>
            </a:r>
            <a:r>
              <a:rPr lang="el-GR" sz="2400" dirty="0" smtClean="0"/>
              <a:t> : είναι το καθαρό κέρδος στο χρόνο </a:t>
            </a:r>
            <a:r>
              <a:rPr lang="en-US" sz="2400" dirty="0" err="1" smtClean="0"/>
              <a:t>i</a:t>
            </a:r>
            <a:r>
              <a:rPr lang="el-GR" sz="2400" dirty="0" smtClean="0"/>
              <a:t> (</a:t>
            </a:r>
            <a:r>
              <a:rPr lang="en-US" sz="2400" dirty="0" err="1" smtClean="0"/>
              <a:t>i</a:t>
            </a:r>
            <a:r>
              <a:rPr lang="el-GR" sz="2400" dirty="0" smtClean="0"/>
              <a:t>=1,2,…,</a:t>
            </a:r>
            <a:r>
              <a:rPr lang="en-US" sz="2400" dirty="0" smtClean="0"/>
              <a:t>n</a:t>
            </a:r>
            <a:r>
              <a:rPr lang="el-GR" sz="2400" dirty="0" smtClean="0"/>
              <a:t>)</a:t>
            </a:r>
            <a:endParaRPr lang="en-US" sz="2400" dirty="0" smtClean="0"/>
          </a:p>
          <a:p>
            <a:pPr eaLnBrk="1" hangingPunct="1">
              <a:lnSpc>
                <a:spcPct val="80000"/>
              </a:lnSpc>
            </a:pPr>
            <a:r>
              <a:rPr lang="en-US" sz="2400" dirty="0" smtClean="0"/>
              <a:t>n</a:t>
            </a:r>
            <a:r>
              <a:rPr lang="el-GR" sz="2400" dirty="0" smtClean="0"/>
              <a:t>:    = είναι ο  αριθμός ετών της οικονομικής ζωής της επένδυσης</a:t>
            </a:r>
          </a:p>
          <a:p>
            <a:pPr eaLnBrk="1" hangingPunct="1">
              <a:lnSpc>
                <a:spcPct val="80000"/>
              </a:lnSpc>
            </a:pPr>
            <a:r>
              <a:rPr lang="el-GR" sz="2400" dirty="0" smtClean="0"/>
              <a:t>ΑΚΕ</a:t>
            </a:r>
            <a:r>
              <a:rPr lang="en-US" sz="2400" dirty="0" smtClean="0"/>
              <a:t>:</a:t>
            </a:r>
            <a:r>
              <a:rPr lang="el-GR" sz="2400" dirty="0" smtClean="0"/>
              <a:t> αρχικό κόστος της αρχικής επένδυσης που πραγματοποιείται στο χρόνο μηδέν (0).</a:t>
            </a:r>
          </a:p>
          <a:p>
            <a:pPr eaLnBrk="1" hangingPunct="1">
              <a:lnSpc>
                <a:spcPct val="80000"/>
              </a:lnSpc>
            </a:pPr>
            <a:r>
              <a:rPr lang="el-GR" sz="2400" dirty="0" smtClean="0"/>
              <a:t>Υ.Α</a:t>
            </a:r>
            <a:r>
              <a:rPr lang="en-US" sz="2400" dirty="0" smtClean="0"/>
              <a:t>: </a:t>
            </a:r>
            <a:r>
              <a:rPr lang="el-GR" sz="2400" dirty="0" smtClean="0"/>
              <a:t>υπολειμματική αξία</a:t>
            </a:r>
          </a:p>
        </p:txBody>
      </p:sp>
      <p:sp>
        <p:nvSpPr>
          <p:cNvPr id="1029"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graphicFrame>
        <p:nvGraphicFramePr>
          <p:cNvPr id="1026" name="Object 4"/>
          <p:cNvGraphicFramePr>
            <a:graphicFrameLocks noChangeAspect="1"/>
          </p:cNvGraphicFramePr>
          <p:nvPr/>
        </p:nvGraphicFramePr>
        <p:xfrm>
          <a:off x="1285852" y="2143116"/>
          <a:ext cx="4857783" cy="1500198"/>
        </p:xfrm>
        <a:graphic>
          <a:graphicData uri="http://schemas.openxmlformats.org/presentationml/2006/ole">
            <p:oleObj spid="_x0000_s1026" name="Equation" r:id="rId3" imgW="2044440" imgH="711000" progId="Equation.DSMT4">
              <p:embed/>
            </p:oleObj>
          </a:graphicData>
        </a:graphic>
      </p:graphicFrame>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endParaRPr lang="el-GR" smtClean="0"/>
          </a:p>
        </p:txBody>
      </p:sp>
      <p:sp>
        <p:nvSpPr>
          <p:cNvPr id="9219" name="Rectangle 3"/>
          <p:cNvSpPr>
            <a:spLocks noGrp="1" noChangeArrowheads="1"/>
          </p:cNvSpPr>
          <p:nvPr>
            <p:ph sz="quarter" idx="1"/>
          </p:nvPr>
        </p:nvSpPr>
        <p:spPr/>
        <p:txBody>
          <a:bodyPr/>
          <a:lstStyle/>
          <a:p>
            <a:pPr eaLnBrk="1" hangingPunct="1"/>
            <a:r>
              <a:rPr lang="el-GR" smtClean="0"/>
              <a:t>Ο λόγος που δίνεται για την χρησιμοποίηση του μισού κόστους της αρχικής επένδυσης είναι ότι το αρχικό ποσό που δεσμεύεται μειώνεται κάθε χρόνο κατά το ποσό της ετήσιας απόσβεσης και συνεπώς δεν πρέπει να</a:t>
            </a:r>
            <a:r>
              <a:rPr lang="el-GR" b="1" smtClean="0"/>
              <a:t> </a:t>
            </a:r>
            <a:r>
              <a:rPr lang="el-GR" smtClean="0"/>
              <a:t>χρησιμοποιείται ολόκληρο το ποσό της αρχικής επένδυσης για την εύρεση του ποσοστού απόδοσης.</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Παράδειγμα </a:t>
            </a:r>
            <a:r>
              <a:rPr lang="el-GR" sz="2400" dirty="0" smtClean="0"/>
              <a:t> #1</a:t>
            </a:r>
            <a:endParaRPr lang="el-GR" sz="2400" dirty="0"/>
          </a:p>
        </p:txBody>
      </p:sp>
      <p:sp>
        <p:nvSpPr>
          <p:cNvPr id="3" name="2 - Θέση περιεχομένου"/>
          <p:cNvSpPr>
            <a:spLocks noGrp="1"/>
          </p:cNvSpPr>
          <p:nvPr>
            <p:ph sz="quarter" idx="1"/>
          </p:nvPr>
        </p:nvSpPr>
        <p:spPr/>
        <p:txBody>
          <a:bodyPr/>
          <a:lstStyle/>
          <a:p>
            <a:pPr>
              <a:lnSpc>
                <a:spcPct val="80000"/>
              </a:lnSpc>
            </a:pPr>
            <a:r>
              <a:rPr lang="el-GR" sz="2800" dirty="0" smtClean="0"/>
              <a:t>Έστω οι ταμειακές ροές μιας επένδυσης έχουν ως εξής</a:t>
            </a:r>
          </a:p>
          <a:p>
            <a:endParaRPr lang="el-GR" dirty="0"/>
          </a:p>
        </p:txBody>
      </p:sp>
      <p:graphicFrame>
        <p:nvGraphicFramePr>
          <p:cNvPr id="4" name="3 - Πίνακας"/>
          <p:cNvGraphicFramePr>
            <a:graphicFrameLocks noGrp="1"/>
          </p:cNvGraphicFramePr>
          <p:nvPr/>
        </p:nvGraphicFramePr>
        <p:xfrm>
          <a:off x="1524000" y="2571745"/>
          <a:ext cx="6096000" cy="2500330"/>
        </p:xfrm>
        <a:graphic>
          <a:graphicData uri="http://schemas.openxmlformats.org/drawingml/2006/table">
            <a:tbl>
              <a:tblPr firstRow="1" bandRow="1">
                <a:tableStyleId>{5940675A-B579-460E-94D1-54222C63F5DA}</a:tableStyleId>
              </a:tblPr>
              <a:tblGrid>
                <a:gridCol w="2032000"/>
                <a:gridCol w="2032000"/>
                <a:gridCol w="2032000"/>
              </a:tblGrid>
              <a:tr h="500066">
                <a:tc>
                  <a:txBody>
                    <a:bodyPr/>
                    <a:lstStyle/>
                    <a:p>
                      <a:r>
                        <a:rPr lang="el-GR" dirty="0" smtClean="0"/>
                        <a:t>Χρόνος</a:t>
                      </a:r>
                      <a:endParaRPr lang="el-GR" dirty="0"/>
                    </a:p>
                  </a:txBody>
                  <a:tcPr/>
                </a:tc>
                <a:tc>
                  <a:txBody>
                    <a:bodyPr/>
                    <a:lstStyle/>
                    <a:p>
                      <a:endParaRPr lang="el-GR" dirty="0"/>
                    </a:p>
                  </a:txBody>
                  <a:tcPr/>
                </a:tc>
                <a:tc>
                  <a:txBody>
                    <a:bodyPr/>
                    <a:lstStyle/>
                    <a:p>
                      <a:endParaRPr lang="el-GR" dirty="0"/>
                    </a:p>
                  </a:txBody>
                  <a:tcPr/>
                </a:tc>
              </a:tr>
              <a:tr h="500066">
                <a:tc>
                  <a:txBody>
                    <a:bodyPr/>
                    <a:lstStyle/>
                    <a:p>
                      <a:r>
                        <a:rPr lang="el-GR" dirty="0" smtClean="0"/>
                        <a:t>0</a:t>
                      </a:r>
                      <a:endParaRPr lang="el-GR" dirty="0"/>
                    </a:p>
                  </a:txBody>
                  <a:tcPr/>
                </a:tc>
                <a:tc>
                  <a:txBody>
                    <a:bodyPr/>
                    <a:lstStyle/>
                    <a:p>
                      <a:r>
                        <a:rPr lang="el-GR" dirty="0" smtClean="0"/>
                        <a:t>ΑΚΕ</a:t>
                      </a:r>
                      <a:endParaRPr lang="el-GR" dirty="0"/>
                    </a:p>
                  </a:txBody>
                  <a:tcPr/>
                </a:tc>
                <a:tc>
                  <a:txBody>
                    <a:bodyPr/>
                    <a:lstStyle/>
                    <a:p>
                      <a:r>
                        <a:rPr lang="el-GR" dirty="0" smtClean="0"/>
                        <a:t>(90.000)</a:t>
                      </a:r>
                      <a:endParaRPr lang="el-GR" dirty="0"/>
                    </a:p>
                  </a:txBody>
                  <a:tcPr/>
                </a:tc>
              </a:tr>
              <a:tr h="500066">
                <a:tc>
                  <a:txBody>
                    <a:bodyPr/>
                    <a:lstStyle/>
                    <a:p>
                      <a:r>
                        <a:rPr lang="el-GR" dirty="0" smtClean="0"/>
                        <a:t>1</a:t>
                      </a:r>
                      <a:endParaRPr lang="el-GR" dirty="0"/>
                    </a:p>
                  </a:txBody>
                  <a:tcPr/>
                </a:tc>
                <a:tc>
                  <a:txBody>
                    <a:bodyPr/>
                    <a:lstStyle/>
                    <a:p>
                      <a:r>
                        <a:rPr lang="el-GR" dirty="0" smtClean="0"/>
                        <a:t>ΚΤΡ</a:t>
                      </a:r>
                      <a:r>
                        <a:rPr lang="el-GR" baseline="0" dirty="0" smtClean="0"/>
                        <a:t> </a:t>
                      </a:r>
                      <a:r>
                        <a:rPr lang="el-GR" dirty="0" smtClean="0"/>
                        <a:t>1</a:t>
                      </a:r>
                      <a:r>
                        <a:rPr lang="el-GR" baseline="30000" dirty="0" smtClean="0"/>
                        <a:t>ου</a:t>
                      </a:r>
                      <a:r>
                        <a:rPr lang="el-GR" dirty="0" smtClean="0"/>
                        <a:t> έτους</a:t>
                      </a:r>
                      <a:endParaRPr lang="el-GR" dirty="0"/>
                    </a:p>
                  </a:txBody>
                  <a:tcPr/>
                </a:tc>
                <a:tc>
                  <a:txBody>
                    <a:bodyPr/>
                    <a:lstStyle/>
                    <a:p>
                      <a:r>
                        <a:rPr lang="el-GR" dirty="0" smtClean="0"/>
                        <a:t>60.000</a:t>
                      </a:r>
                      <a:endParaRPr lang="el-GR" dirty="0"/>
                    </a:p>
                  </a:txBody>
                  <a:tcPr/>
                </a:tc>
              </a:tr>
              <a:tr h="500066">
                <a:tc>
                  <a:txBody>
                    <a:bodyPr/>
                    <a:lstStyle/>
                    <a:p>
                      <a:r>
                        <a:rPr lang="el-GR" dirty="0" smtClean="0"/>
                        <a:t>2</a:t>
                      </a:r>
                      <a:endParaRPr lang="el-GR" dirty="0"/>
                    </a:p>
                  </a:txBody>
                  <a:tcPr/>
                </a:tc>
                <a:tc>
                  <a:txBody>
                    <a:bodyPr/>
                    <a:lstStyle/>
                    <a:p>
                      <a:r>
                        <a:rPr lang="el-GR" dirty="0" smtClean="0"/>
                        <a:t>ΚΤΡ</a:t>
                      </a:r>
                      <a:r>
                        <a:rPr lang="el-GR" baseline="0" dirty="0" smtClean="0"/>
                        <a:t> 2</a:t>
                      </a:r>
                      <a:r>
                        <a:rPr lang="el-GR" baseline="30000" dirty="0" smtClean="0"/>
                        <a:t>ου</a:t>
                      </a:r>
                      <a:r>
                        <a:rPr lang="el-GR" dirty="0" smtClean="0"/>
                        <a:t> έτους</a:t>
                      </a:r>
                      <a:endParaRPr lang="el-GR" dirty="0"/>
                    </a:p>
                  </a:txBody>
                  <a:tcPr/>
                </a:tc>
                <a:tc>
                  <a:txBody>
                    <a:bodyPr/>
                    <a:lstStyle/>
                    <a:p>
                      <a:r>
                        <a:rPr lang="el-GR" dirty="0" smtClean="0"/>
                        <a:t>40.000</a:t>
                      </a:r>
                      <a:endParaRPr lang="el-GR" dirty="0"/>
                    </a:p>
                  </a:txBody>
                  <a:tcPr/>
                </a:tc>
              </a:tr>
              <a:tr h="500066">
                <a:tc>
                  <a:txBody>
                    <a:bodyPr/>
                    <a:lstStyle/>
                    <a:p>
                      <a:r>
                        <a:rPr lang="el-GR" dirty="0" smtClean="0"/>
                        <a:t>3</a:t>
                      </a:r>
                      <a:endParaRPr lang="el-GR" dirty="0"/>
                    </a:p>
                  </a:txBody>
                  <a:tcPr/>
                </a:tc>
                <a:tc>
                  <a:txBody>
                    <a:bodyPr/>
                    <a:lstStyle/>
                    <a:p>
                      <a:r>
                        <a:rPr lang="el-GR" dirty="0" smtClean="0"/>
                        <a:t>ΚΤΡ</a:t>
                      </a:r>
                      <a:r>
                        <a:rPr lang="el-GR" baseline="0" dirty="0" smtClean="0"/>
                        <a:t> 3</a:t>
                      </a:r>
                      <a:r>
                        <a:rPr lang="el-GR" baseline="30000" dirty="0" smtClean="0"/>
                        <a:t>ου</a:t>
                      </a:r>
                      <a:r>
                        <a:rPr lang="el-GR" dirty="0" smtClean="0"/>
                        <a:t> έτους</a:t>
                      </a:r>
                      <a:endParaRPr lang="el-GR" dirty="0"/>
                    </a:p>
                  </a:txBody>
                  <a:tcPr/>
                </a:tc>
                <a:tc>
                  <a:txBody>
                    <a:bodyPr/>
                    <a:lstStyle/>
                    <a:p>
                      <a:r>
                        <a:rPr lang="el-GR" dirty="0" smtClean="0"/>
                        <a:t>35.000</a:t>
                      </a:r>
                      <a:endParaRPr lang="el-GR"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normAutofit/>
          </a:bodyPr>
          <a:lstStyle/>
          <a:p>
            <a:pPr eaLnBrk="1" hangingPunct="1"/>
            <a:r>
              <a:rPr lang="el-GR" sz="2400" b="1" dirty="0" smtClean="0"/>
              <a:t>Παράδειγμα </a:t>
            </a:r>
            <a:r>
              <a:rPr lang="el-GR" sz="2400" dirty="0" smtClean="0"/>
              <a:t> 1 </a:t>
            </a:r>
          </a:p>
        </p:txBody>
      </p:sp>
      <p:sp>
        <p:nvSpPr>
          <p:cNvPr id="3076" name="Rectangle 3"/>
          <p:cNvSpPr>
            <a:spLocks noGrp="1" noChangeArrowheads="1"/>
          </p:cNvSpPr>
          <p:nvPr>
            <p:ph sz="quarter" idx="1"/>
          </p:nvPr>
        </p:nvSpPr>
        <p:spPr/>
        <p:txBody>
          <a:bodyPr>
            <a:normAutofit/>
          </a:bodyPr>
          <a:lstStyle/>
          <a:p>
            <a:pPr eaLnBrk="1" hangingPunct="1">
              <a:lnSpc>
                <a:spcPct val="80000"/>
              </a:lnSpc>
            </a:pPr>
            <a:r>
              <a:rPr lang="el-GR" sz="2400" dirty="0" smtClean="0"/>
              <a:t>Η εταιρία ακολουθεί τη μέθοδο σταθερής απόσβεσης</a:t>
            </a:r>
          </a:p>
          <a:p>
            <a:pPr eaLnBrk="1" hangingPunct="1">
              <a:lnSpc>
                <a:spcPct val="80000"/>
              </a:lnSpc>
            </a:pPr>
            <a:r>
              <a:rPr lang="el-GR" sz="2400" dirty="0" smtClean="0"/>
              <a:t>Δεδομένων των καθαρών </a:t>
            </a:r>
            <a:r>
              <a:rPr lang="el-GR" sz="2400" dirty="0" err="1" smtClean="0"/>
              <a:t>χρηματορροών</a:t>
            </a:r>
            <a:r>
              <a:rPr lang="el-GR" sz="2400" dirty="0" smtClean="0"/>
              <a:t> και της ετήσιας απόσβεσης, τα ετήσια κέρδη είναι 30.000, 10.000 και 5.000 για τα έτη 1, 2 και 3 αντίστοιχα.</a:t>
            </a:r>
          </a:p>
          <a:p>
            <a:pPr eaLnBrk="1" hangingPunct="1">
              <a:lnSpc>
                <a:spcPct val="80000"/>
              </a:lnSpc>
            </a:pPr>
            <a:endParaRPr lang="el-GR" sz="2400" b="1" dirty="0" smtClean="0"/>
          </a:p>
          <a:p>
            <a:pPr eaLnBrk="1" hangingPunct="1">
              <a:lnSpc>
                <a:spcPct val="80000"/>
              </a:lnSpc>
            </a:pPr>
            <a:r>
              <a:rPr lang="el-GR" sz="2400" b="1" dirty="0" smtClean="0"/>
              <a:t>ΠΑΛΚ = </a:t>
            </a:r>
          </a:p>
          <a:p>
            <a:pPr eaLnBrk="1" hangingPunct="1">
              <a:lnSpc>
                <a:spcPct val="80000"/>
              </a:lnSpc>
            </a:pPr>
            <a:endParaRPr lang="el-GR" sz="2400" b="1" dirty="0" smtClean="0"/>
          </a:p>
          <a:p>
            <a:pPr eaLnBrk="1" hangingPunct="1">
              <a:lnSpc>
                <a:spcPct val="80000"/>
              </a:lnSpc>
            </a:pPr>
            <a:endParaRPr lang="en-US" sz="2400" b="1" dirty="0" smtClean="0"/>
          </a:p>
          <a:p>
            <a:pPr eaLnBrk="1" hangingPunct="1">
              <a:lnSpc>
                <a:spcPct val="80000"/>
              </a:lnSpc>
            </a:pPr>
            <a:r>
              <a:rPr lang="el-GR" sz="2400" b="1" dirty="0" smtClean="0"/>
              <a:t>ΠΑΛΚ </a:t>
            </a:r>
            <a:r>
              <a:rPr lang="el-GR" sz="2400" b="1" dirty="0" smtClean="0"/>
              <a:t>=(15.000/45.000)= 33,33%</a:t>
            </a:r>
          </a:p>
        </p:txBody>
      </p:sp>
      <p:sp>
        <p:nvSpPr>
          <p:cNvPr id="3077"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graphicFrame>
        <p:nvGraphicFramePr>
          <p:cNvPr id="3074" name="Object 4"/>
          <p:cNvGraphicFramePr>
            <a:graphicFrameLocks noChangeAspect="1"/>
          </p:cNvGraphicFramePr>
          <p:nvPr/>
        </p:nvGraphicFramePr>
        <p:xfrm>
          <a:off x="2357422" y="3071810"/>
          <a:ext cx="2819400" cy="609600"/>
        </p:xfrm>
        <a:graphic>
          <a:graphicData uri="http://schemas.openxmlformats.org/presentationml/2006/ole">
            <p:oleObj spid="_x0000_s3074" name="Εξίσωση" r:id="rId3" imgW="2819400" imgH="609600" progId="Equation.3">
              <p:embed/>
            </p:oleObj>
          </a:graphicData>
        </a:graphic>
      </p:graphicFrame>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endParaRPr lang="el-GR" smtClean="0"/>
          </a:p>
        </p:txBody>
      </p:sp>
      <p:sp>
        <p:nvSpPr>
          <p:cNvPr id="4100" name="Rectangle 3"/>
          <p:cNvSpPr>
            <a:spLocks noGrp="1" noChangeArrowheads="1"/>
          </p:cNvSpPr>
          <p:nvPr>
            <p:ph sz="quarter" idx="1"/>
          </p:nvPr>
        </p:nvSpPr>
        <p:spPr/>
        <p:txBody>
          <a:bodyPr/>
          <a:lstStyle/>
          <a:p>
            <a:pPr eaLnBrk="1" hangingPunct="1"/>
            <a:r>
              <a:rPr lang="el-GR" sz="2400" dirty="0" smtClean="0"/>
              <a:t>Η δεύτερη παραλλαγή της μεθόδου αυτής χρησιμοποιεί ολόκληρο το ποσό της αρχικής επένδυσης, ήτοι:</a:t>
            </a:r>
          </a:p>
          <a:p>
            <a:pPr eaLnBrk="1" hangingPunct="1"/>
            <a:endParaRPr lang="en-US" sz="2400" dirty="0" smtClean="0"/>
          </a:p>
          <a:p>
            <a:pPr eaLnBrk="1" hangingPunct="1"/>
            <a:endParaRPr lang="el-GR" sz="2400" dirty="0" smtClean="0"/>
          </a:p>
          <a:p>
            <a:pPr eaLnBrk="1" hangingPunct="1"/>
            <a:endParaRPr lang="en-US" sz="2400" dirty="0" smtClean="0"/>
          </a:p>
          <a:p>
            <a:pPr eaLnBrk="1" hangingPunct="1"/>
            <a:endParaRPr lang="en-US" sz="2400" dirty="0" smtClean="0"/>
          </a:p>
          <a:p>
            <a:pPr eaLnBrk="1" hangingPunct="1"/>
            <a:endParaRPr lang="en-US" sz="2400" dirty="0" smtClean="0"/>
          </a:p>
          <a:p>
            <a:pPr eaLnBrk="1" hangingPunct="1"/>
            <a:r>
              <a:rPr lang="el-GR" sz="2400" dirty="0" smtClean="0"/>
              <a:t>Χρησιμοποιώντας </a:t>
            </a:r>
            <a:r>
              <a:rPr lang="el-GR" sz="2400" dirty="0" smtClean="0"/>
              <a:t>το παραπάνω παράδειγμα το ποσοστό απόδοσης είναι 16,67%.</a:t>
            </a:r>
          </a:p>
        </p:txBody>
      </p:sp>
      <p:sp>
        <p:nvSpPr>
          <p:cNvPr id="4101"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graphicFrame>
        <p:nvGraphicFramePr>
          <p:cNvPr id="4098" name="Object 4"/>
          <p:cNvGraphicFramePr>
            <a:graphicFrameLocks noChangeAspect="1"/>
          </p:cNvGraphicFramePr>
          <p:nvPr/>
        </p:nvGraphicFramePr>
        <p:xfrm>
          <a:off x="1285852" y="2357430"/>
          <a:ext cx="5072098" cy="2000264"/>
        </p:xfrm>
        <a:graphic>
          <a:graphicData uri="http://schemas.openxmlformats.org/presentationml/2006/ole">
            <p:oleObj spid="_x0000_s4098" name="Equation" r:id="rId3" imgW="1676160" imgH="660240" progId="Equation.DSMT4">
              <p:embed/>
            </p:oleObj>
          </a:graphicData>
        </a:graphic>
      </p:graphicFrame>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endParaRPr lang="el-GR" smtClean="0"/>
          </a:p>
        </p:txBody>
      </p:sp>
      <p:sp>
        <p:nvSpPr>
          <p:cNvPr id="10243" name="Rectangle 3"/>
          <p:cNvSpPr>
            <a:spLocks noGrp="1" noChangeArrowheads="1"/>
          </p:cNvSpPr>
          <p:nvPr>
            <p:ph sz="quarter" idx="1"/>
          </p:nvPr>
        </p:nvSpPr>
        <p:spPr/>
        <p:txBody>
          <a:bodyPr/>
          <a:lstStyle/>
          <a:p>
            <a:pPr eaLnBrk="1" hangingPunct="1"/>
            <a:r>
              <a:rPr lang="el-GR" sz="2400" smtClean="0"/>
              <a:t>Η δικαιολογία για την χρησιμοποίηση του συνολικού ποσού της αρχικής επένδυσης είναι να δώσει ένα αποτέλεσμα που να είναι συγκρίσιμο με τα αποτελέσματα των λογιστικών καταστάσεων της επιχείρησης.  </a:t>
            </a:r>
            <a:endParaRPr lang="en-US" sz="2400" smtClean="0"/>
          </a:p>
          <a:p>
            <a:pPr lvl="1" eaLnBrk="1" hangingPunct="1"/>
            <a:r>
              <a:rPr lang="el-GR" sz="2000" smtClean="0"/>
              <a:t>Η μέτρηση για παράδειγμα της απόδοσης του ενεργητικού μιας επιχείρησης γίνεται χρησιμοποιώντας το ετήσιο κέρδος και το σύνολο του ενεργητικού.</a:t>
            </a:r>
          </a:p>
          <a:p>
            <a:pPr eaLnBrk="1" hangingPunct="1"/>
            <a:r>
              <a:rPr lang="el-GR" sz="2400" smtClean="0"/>
              <a:t>Η χρησιμοποίηση είτε της πρώτης είτε της δεύτερης παραλλαγής θα δώσει την ίδια κατάταξη σειράς για διάφορες επενδύσεις που εξετάζει η επιχείρηση.</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l-GR" smtClean="0"/>
              <a:t>Μειονεκτήματα</a:t>
            </a:r>
          </a:p>
        </p:txBody>
      </p:sp>
      <p:sp>
        <p:nvSpPr>
          <p:cNvPr id="11267" name="Rectangle 3"/>
          <p:cNvSpPr>
            <a:spLocks noGrp="1" noChangeArrowheads="1"/>
          </p:cNvSpPr>
          <p:nvPr>
            <p:ph sz="quarter" idx="1"/>
          </p:nvPr>
        </p:nvSpPr>
        <p:spPr/>
        <p:txBody>
          <a:bodyPr/>
          <a:lstStyle/>
          <a:p>
            <a:pPr eaLnBrk="1" hangingPunct="1">
              <a:lnSpc>
                <a:spcPct val="90000"/>
              </a:lnSpc>
            </a:pPr>
            <a:r>
              <a:rPr lang="el-GR" dirty="0" smtClean="0"/>
              <a:t>Η μέθοδος βασίζεται σε λογιστικά κέρδη και όχι καθαρές </a:t>
            </a:r>
            <a:r>
              <a:rPr lang="el-GR" dirty="0" smtClean="0"/>
              <a:t>χρηματικές </a:t>
            </a:r>
            <a:r>
              <a:rPr lang="el-GR" dirty="0" smtClean="0"/>
              <a:t>ρο</a:t>
            </a:r>
            <a:r>
              <a:rPr lang="el-GR" dirty="0" smtClean="0"/>
              <a:t>ές </a:t>
            </a:r>
            <a:r>
              <a:rPr lang="el-GR" dirty="0" smtClean="0"/>
              <a:t>που είναι σημαντικότερες για μια επιχείρηση.</a:t>
            </a:r>
          </a:p>
          <a:p>
            <a:pPr eaLnBrk="1" hangingPunct="1">
              <a:lnSpc>
                <a:spcPct val="90000"/>
              </a:lnSpc>
            </a:pPr>
            <a:endParaRPr lang="en-US" dirty="0" smtClean="0"/>
          </a:p>
          <a:p>
            <a:pPr eaLnBrk="1" hangingPunct="1">
              <a:lnSpc>
                <a:spcPct val="90000"/>
              </a:lnSpc>
            </a:pPr>
            <a:r>
              <a:rPr lang="el-GR" dirty="0" smtClean="0"/>
              <a:t>Η </a:t>
            </a:r>
            <a:r>
              <a:rPr lang="el-GR" dirty="0" smtClean="0"/>
              <a:t>μέθοδος δεν παίρνει υπόψη τις διαφορές που μπορεί να  υπάρχουν στις καθαρές </a:t>
            </a:r>
            <a:r>
              <a:rPr lang="el-GR" dirty="0" smtClean="0"/>
              <a:t>χρηματικές ροές </a:t>
            </a:r>
            <a:r>
              <a:rPr lang="el-GR" dirty="0" smtClean="0"/>
              <a:t>από χρόνο σε χρόνο, καθ</a:t>
            </a:r>
            <a:r>
              <a:rPr lang="el-GR" dirty="0" smtClean="0"/>
              <a:t>’ ότι </a:t>
            </a:r>
            <a:r>
              <a:rPr lang="el-GR" dirty="0" smtClean="0"/>
              <a:t>υπολογίζει το μέσο ύψος των κερδών.</a:t>
            </a:r>
          </a:p>
          <a:p>
            <a:pPr eaLnBrk="1" hangingPunct="1">
              <a:lnSpc>
                <a:spcPct val="90000"/>
              </a:lnSpc>
            </a:pPr>
            <a:endParaRPr lang="en-US" dirty="0" smtClean="0"/>
          </a:p>
          <a:p>
            <a:pPr eaLnBrk="1" hangingPunct="1">
              <a:lnSpc>
                <a:spcPct val="90000"/>
              </a:lnSpc>
            </a:pPr>
            <a:r>
              <a:rPr lang="el-GR" dirty="0" smtClean="0"/>
              <a:t>Η </a:t>
            </a:r>
            <a:r>
              <a:rPr lang="el-GR" dirty="0" smtClean="0"/>
              <a:t>μέθοδος δεν παίρνει υπόψη το μέγεθος των επενδύσεων και των </a:t>
            </a:r>
            <a:r>
              <a:rPr lang="el-GR" dirty="0" smtClean="0"/>
              <a:t>χρηματικών ροών</a:t>
            </a:r>
            <a:r>
              <a:rPr lang="el-GR" dirty="0" smtClean="0"/>
              <a:t>.</a:t>
            </a:r>
          </a:p>
        </p:txBody>
      </p:sp>
    </p:spTree>
  </p:cSld>
  <p:clrMapOvr>
    <a:masterClrMapping/>
  </p:clrMapOvr>
  <p:transition>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139</TotalTime>
  <Words>439</Words>
  <Application>Microsoft Office PowerPoint</Application>
  <PresentationFormat>Προβολή στην οθόνη (4:3)</PresentationFormat>
  <Paragraphs>100</Paragraphs>
  <Slides>12</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2</vt:i4>
      </vt:variant>
      <vt:variant>
        <vt:lpstr>Τίτλοι διαφανειών</vt:lpstr>
      </vt:variant>
      <vt:variant>
        <vt:i4>12</vt:i4>
      </vt:variant>
    </vt:vector>
  </HeadingPairs>
  <TitlesOfParts>
    <vt:vector size="15" baseType="lpstr">
      <vt:lpstr>Δικαιοσύνη</vt:lpstr>
      <vt:lpstr>Equation</vt:lpstr>
      <vt:lpstr>Εξίσωση</vt:lpstr>
      <vt:lpstr>Η Μέθοδος του Ποσοστού Απόδοσης επί των Λογιστικών Κερδών (ΠΑΛΚ) </vt:lpstr>
      <vt:lpstr>Π.Α.Λ.Κ.</vt:lpstr>
      <vt:lpstr>Διαφάνεια 3</vt:lpstr>
      <vt:lpstr>Διαφάνεια 4</vt:lpstr>
      <vt:lpstr>Παράδειγμα  #1</vt:lpstr>
      <vt:lpstr>Παράδειγμα  1 </vt:lpstr>
      <vt:lpstr>Διαφάνεια 7</vt:lpstr>
      <vt:lpstr>Διαφάνεια 8</vt:lpstr>
      <vt:lpstr>Μειονεκτήματα</vt:lpstr>
      <vt:lpstr>Παράδειγμα 2</vt:lpstr>
      <vt:lpstr>ΑΣΚΗΣΗ</vt:lpstr>
      <vt:lpstr>Λύση</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Μέθοδος του Ποσοστού Απόδοσης επί της Λογιστικής Αξίας της Αρχικής Επένδυσης (ΠΑΛΑ).</dc:title>
  <dc:creator>user</dc:creator>
  <cp:lastModifiedBy>noulas</cp:lastModifiedBy>
  <cp:revision>17</cp:revision>
  <dcterms:created xsi:type="dcterms:W3CDTF">2006-12-02T10:12:22Z</dcterms:created>
  <dcterms:modified xsi:type="dcterms:W3CDTF">2016-03-10T06:47:41Z</dcterms:modified>
</cp:coreProperties>
</file>