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2" r:id="rId5"/>
    <p:sldId id="264" r:id="rId6"/>
    <p:sldId id="266" r:id="rId7"/>
    <p:sldId id="268" r:id="rId8"/>
    <p:sldId id="270" r:id="rId9"/>
    <p:sldId id="272" r:id="rId10"/>
    <p:sldId id="274" r:id="rId11"/>
    <p:sldId id="276" r:id="rId12"/>
    <p:sldId id="278" r:id="rId13"/>
    <p:sldId id="280" r:id="rId14"/>
    <p:sldId id="282" r:id="rId15"/>
    <p:sldId id="283" r:id="rId16"/>
    <p:sldId id="284" r:id="rId17"/>
    <p:sldId id="285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10/3/2016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10/3/2016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sz="2400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ΜΕΘΟΔΟΙ ΑΞΙΟΛΟΓΗΣΗΣ</a:t>
            </a:r>
            <a:r>
              <a:rPr lang="en-US" sz="2400" dirty="0" smtClean="0"/>
              <a:t> 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Περίπτωση της Ράντας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l-GR" dirty="0" smtClean="0"/>
          </a:p>
          <a:p>
            <a:pPr eaLnBrk="1" hangingPunct="1">
              <a:buNone/>
            </a:pPr>
            <a:r>
              <a:rPr lang="el-GR" dirty="0" smtClean="0">
                <a:latin typeface="Calibri" pitchFamily="34" charset="0"/>
              </a:rPr>
              <a:t>Επένδυση Β</a:t>
            </a:r>
            <a:endParaRPr lang="en-US" dirty="0" smtClean="0">
              <a:latin typeface="Calibri" pitchFamily="34" charset="0"/>
            </a:endParaRPr>
          </a:p>
          <a:p>
            <a:pPr eaLnBrk="1" hangingPunct="1"/>
            <a:endParaRPr lang="en-US" dirty="0" smtClean="0">
              <a:latin typeface="Calibri" pitchFamily="34" charset="0"/>
            </a:endParaRPr>
          </a:p>
          <a:p>
            <a:pPr eaLnBrk="1" hangingPunct="1"/>
            <a:r>
              <a:rPr lang="el-GR" dirty="0" smtClean="0">
                <a:latin typeface="Calibri" pitchFamily="34" charset="0"/>
              </a:rPr>
              <a:t>ΠΕ = 5</a:t>
            </a:r>
            <a:r>
              <a:rPr lang="en-US" dirty="0" smtClean="0">
                <a:latin typeface="Calibri" pitchFamily="34" charset="0"/>
              </a:rPr>
              <a:t>7</a:t>
            </a:r>
            <a:r>
              <a:rPr lang="el-GR" dirty="0" smtClean="0">
                <a:latin typeface="Calibri" pitchFamily="34" charset="0"/>
              </a:rPr>
              <a:t>.000/</a:t>
            </a:r>
            <a:r>
              <a:rPr lang="en-US" dirty="0" smtClean="0">
                <a:latin typeface="Calibri" pitchFamily="34" charset="0"/>
              </a:rPr>
              <a:t>20</a:t>
            </a:r>
            <a:r>
              <a:rPr lang="el-GR" dirty="0" smtClean="0">
                <a:latin typeface="Calibri" pitchFamily="34" charset="0"/>
              </a:rPr>
              <a:t>.</a:t>
            </a:r>
            <a:r>
              <a:rPr lang="en-US" dirty="0" smtClean="0">
                <a:latin typeface="Calibri" pitchFamily="34" charset="0"/>
              </a:rPr>
              <a:t>0</a:t>
            </a:r>
            <a:r>
              <a:rPr lang="el-GR" dirty="0" smtClean="0">
                <a:latin typeface="Calibri" pitchFamily="34" charset="0"/>
              </a:rPr>
              <a:t>00</a:t>
            </a:r>
          </a:p>
          <a:p>
            <a:pPr eaLnBrk="1" hangingPunct="1"/>
            <a:r>
              <a:rPr lang="el-GR" dirty="0" smtClean="0">
                <a:latin typeface="Calibri" pitchFamily="34" charset="0"/>
              </a:rPr>
              <a:t>ΠΕ = 2,85 έτη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b="1" smtClean="0"/>
              <a:t>Περίπτωση των άνισων χρηματορροών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None/>
            </a:pPr>
            <a:r>
              <a:rPr lang="el-GR" dirty="0" smtClean="0"/>
              <a:t>Επένδυση Α</a:t>
            </a:r>
          </a:p>
          <a:p>
            <a:r>
              <a:rPr lang="el-GR" dirty="0" smtClean="0"/>
              <a:t>Για να βρεθεί η περίοδος </a:t>
            </a:r>
            <a:r>
              <a:rPr lang="el-GR" dirty="0" err="1" smtClean="0"/>
              <a:t>επανείσπραξης</a:t>
            </a:r>
            <a:r>
              <a:rPr lang="el-GR" dirty="0" smtClean="0"/>
              <a:t> οι ταμειακές ροές προστίθενται, αρχίζοντας από το πρώτο έτος, έως ότου επανακτηθεί το ποσό του αρχικού κόστους της επένδυσης</a:t>
            </a:r>
          </a:p>
          <a:p>
            <a:pPr eaLnBrk="1" hangingPunct="1"/>
            <a:r>
              <a:rPr lang="el-GR" dirty="0" smtClean="0"/>
              <a:t>ΠΕ = 2 + (</a:t>
            </a:r>
            <a:r>
              <a:rPr lang="en-US" dirty="0" smtClean="0"/>
              <a:t>7</a:t>
            </a:r>
            <a:r>
              <a:rPr lang="el-GR" dirty="0" smtClean="0"/>
              <a:t>.000/15.00)= 2,</a:t>
            </a:r>
            <a:r>
              <a:rPr lang="en-US" dirty="0" smtClean="0"/>
              <a:t>46</a:t>
            </a:r>
            <a:r>
              <a:rPr lang="el-GR" dirty="0" smtClean="0"/>
              <a:t> έτη</a:t>
            </a:r>
          </a:p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Με άλλα λόγια, στα δύο (2) πρώτα χρόνια η επιχείρηση ανακτά €53.000  (=33.000+23.000) και υπολείπονται άλλες €7.000 από τις €15.000 του τρίτου έτους για να επανακτήσει τις €60.000.</a:t>
            </a:r>
          </a:p>
          <a:p>
            <a:pPr eaLnBrk="1" hangingPunct="1">
              <a:buFont typeface="Wingdings" pitchFamily="2" charset="2"/>
              <a:buNone/>
            </a:pPr>
            <a:endParaRPr lang="el-GR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Μειονεκτήματα</a:t>
            </a:r>
            <a:r>
              <a:rPr lang="en-US" b="1" smtClean="0"/>
              <a:t> </a:t>
            </a:r>
            <a:r>
              <a:rPr lang="el-GR" b="1" smtClean="0"/>
              <a:t>της</a:t>
            </a:r>
            <a:r>
              <a:rPr lang="en-US" b="1" smtClean="0"/>
              <a:t> </a:t>
            </a:r>
            <a:r>
              <a:rPr lang="el-GR" b="1" smtClean="0"/>
              <a:t>μεθόδου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l-GR" smtClean="0"/>
          </a:p>
          <a:p>
            <a:pPr algn="just" eaLnBrk="1" hangingPunct="1">
              <a:lnSpc>
                <a:spcPct val="90000"/>
              </a:lnSpc>
            </a:pPr>
            <a:r>
              <a:rPr lang="el-GR" smtClean="0"/>
              <a:t>Αγνοεί τις χρηματορροές που πραγματοποιούνται μετά την περίοδο επανείσπραξης και συνεπώς η μέθοδος δεν μπορεί να θεωρηθεί σαν κριτήριο απόδοσης της επένδυσης.</a:t>
            </a:r>
          </a:p>
          <a:p>
            <a:pPr eaLnBrk="1" hangingPunct="1">
              <a:lnSpc>
                <a:spcPct val="90000"/>
              </a:lnSpc>
            </a:pPr>
            <a:endParaRPr lang="el-GR" smtClean="0"/>
          </a:p>
          <a:p>
            <a:pPr eaLnBrk="1" hangingPunct="1">
              <a:lnSpc>
                <a:spcPct val="90000"/>
              </a:lnSpc>
            </a:pPr>
            <a:r>
              <a:rPr lang="el-GR" smtClean="0"/>
              <a:t>Αγνοεί την χρονική αξία του χρήματος.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/>
              <a:t>Παράδειγμα αγνόησης της χρονικής αξίας: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Δύο επενδυτικά έργα </a:t>
            </a:r>
            <a:r>
              <a:rPr lang="en-US" sz="2400" dirty="0" smtClean="0"/>
              <a:t>A</a:t>
            </a:r>
            <a:r>
              <a:rPr lang="el-GR" sz="2400" dirty="0" smtClean="0"/>
              <a:t> και </a:t>
            </a:r>
            <a:r>
              <a:rPr lang="en-US" sz="2400" dirty="0" smtClean="0"/>
              <a:t>B</a:t>
            </a:r>
            <a:r>
              <a:rPr lang="el-GR" sz="2400" dirty="0" smtClean="0"/>
              <a:t> έχουν την ίδια αρχική επένδυση των 50.000. Οι </a:t>
            </a:r>
            <a:r>
              <a:rPr lang="el-GR" sz="2400" dirty="0" err="1" smtClean="0"/>
              <a:t>χρηματορροές</a:t>
            </a:r>
            <a:r>
              <a:rPr lang="el-GR" sz="2400" dirty="0" smtClean="0"/>
              <a:t> έχουν ως εξής: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sz="2400" dirty="0" smtClean="0"/>
              <a:t> </a:t>
            </a:r>
            <a:endParaRPr lang="el-GR" sz="2400" u="sng" dirty="0" smtClean="0"/>
          </a:p>
          <a:p>
            <a:pPr eaLnBrk="1" hangingPunct="1">
              <a:lnSpc>
                <a:spcPct val="80000"/>
              </a:lnSpc>
            </a:pPr>
            <a:r>
              <a:rPr lang="el-GR" sz="2400" u="sng" dirty="0" smtClean="0"/>
              <a:t>Χρόνος 	    1     </a:t>
            </a:r>
            <a:r>
              <a:rPr lang="en-US" sz="2400" u="sng" dirty="0" smtClean="0"/>
              <a:t>      </a:t>
            </a:r>
            <a:r>
              <a:rPr lang="el-GR" sz="2400" u="sng" dirty="0" smtClean="0"/>
              <a:t>   2        	  3               4</a:t>
            </a:r>
            <a:endParaRPr lang="el-GR" sz="2400" dirty="0" smtClean="0"/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Έργο  </a:t>
            </a:r>
            <a:r>
              <a:rPr lang="en-US" sz="2400" dirty="0" smtClean="0"/>
              <a:t>A</a:t>
            </a:r>
            <a:r>
              <a:rPr lang="el-GR" sz="2400" dirty="0" smtClean="0"/>
              <a:t>	10.000</a:t>
            </a:r>
            <a:r>
              <a:rPr lang="en-US" sz="2400" dirty="0" smtClean="0"/>
              <a:t>    </a:t>
            </a:r>
            <a:r>
              <a:rPr lang="el-GR" sz="2400" dirty="0" smtClean="0"/>
              <a:t>40.000	20.000      30.000 </a:t>
            </a:r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Έργο Β  	40.000</a:t>
            </a:r>
            <a:r>
              <a:rPr lang="en-US" sz="2400" dirty="0" smtClean="0"/>
              <a:t>    </a:t>
            </a:r>
            <a:r>
              <a:rPr lang="el-GR" sz="2400" dirty="0" smtClean="0"/>
              <a:t>10.000	30.000       20.000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l-GR" sz="2400" dirty="0" smtClean="0"/>
              <a:t>Τα δύο έργα έχουν την ίδια περίοδο </a:t>
            </a:r>
            <a:r>
              <a:rPr lang="el-GR" sz="2400" dirty="0" err="1" smtClean="0"/>
              <a:t>επανείσπραξης</a:t>
            </a:r>
            <a:r>
              <a:rPr lang="el-GR" sz="2400" dirty="0" smtClean="0"/>
              <a:t> (2 έτη), όμως το Β έχει προφανώς μεγαλύτερη απόδοση από το Α.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sz="4000" b="1" smtClean="0"/>
              <a:t>Πλεονεκτήματα της μεθόδου</a:t>
            </a:r>
            <a:r>
              <a:rPr lang="en-US" sz="4000" b="1" smtClean="0"/>
              <a:t/>
            </a:r>
            <a:br>
              <a:rPr lang="en-US" sz="4000" b="1" smtClean="0"/>
            </a:br>
            <a:endParaRPr lang="el-GR" sz="4000" b="1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mtClean="0"/>
              <a:t>Είναι απλή και εύκολη</a:t>
            </a:r>
          </a:p>
          <a:p>
            <a:pPr eaLnBrk="1" hangingPunct="1">
              <a:lnSpc>
                <a:spcPct val="90000"/>
              </a:lnSpc>
            </a:pPr>
            <a:r>
              <a:rPr lang="el-GR" smtClean="0"/>
              <a:t>Παρέχει πληροφορίες σχετικά με τον κίνδυνο και την ρευστότητα της επένδυσης. </a:t>
            </a:r>
          </a:p>
          <a:p>
            <a:pPr eaLnBrk="1" hangingPunct="1">
              <a:lnSpc>
                <a:spcPct val="90000"/>
              </a:lnSpc>
            </a:pPr>
            <a:r>
              <a:rPr lang="el-GR" smtClean="0"/>
              <a:t>Όσο μικρότερη είναι η περίοδος επανείσπραξης τόσο μεγαλύτερη είναι η ρευστότητα και τόσο μικρότερος ο κίνδυνος της επένδυσης.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/>
              <a:t>Προεξοφλημένη περίοδος </a:t>
            </a:r>
            <a:r>
              <a:rPr lang="el-GR" sz="2400" b="1" dirty="0" err="1" smtClean="0"/>
              <a:t>επανείσπραξης</a:t>
            </a:r>
            <a:r>
              <a:rPr lang="el-GR" sz="2400" b="1" dirty="0" smtClean="0"/>
              <a:t> (ΠΠΕ)</a:t>
            </a:r>
            <a:r>
              <a:rPr lang="el-GR" sz="2400" dirty="0" smtClean="0"/>
              <a:t/>
            </a:r>
            <a:br>
              <a:rPr lang="el-GR" sz="2400" dirty="0" smtClean="0"/>
            </a:b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el-GR" sz="2400" dirty="0" smtClean="0"/>
              <a:t>Η ΠΠΕ πρώτα προεξοφλεί τις ταμειακές ροές και στη συνέχεια βρίσκει την περίοδο </a:t>
            </a:r>
            <a:r>
              <a:rPr lang="el-GR" sz="2400" dirty="0" err="1" smtClean="0"/>
              <a:t>επανείσπραξης</a:t>
            </a:r>
            <a:r>
              <a:rPr lang="el-GR" sz="2400" dirty="0" smtClean="0"/>
              <a:t>. </a:t>
            </a:r>
          </a:p>
          <a:p>
            <a:pPr hangingPunct="0"/>
            <a:r>
              <a:rPr lang="el-GR" sz="2400" dirty="0" smtClean="0"/>
              <a:t>Ας πάρουμε το προηγούμενο παράδειγμα και ας υποθέσουμε ότι το προεξοφλητικό επιτόκιο είναι 7%. Ο πίνακας παρακάτω δίνει τις προεξοφλημένες ταμειακές ροές για τα δύο έργα.</a:t>
            </a:r>
          </a:p>
          <a:p>
            <a:endParaRPr lang="el-GR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357290" y="1995488"/>
          <a:ext cx="6786609" cy="3862404"/>
        </p:xfrm>
        <a:graphic>
          <a:graphicData uri="http://schemas.openxmlformats.org/presentationml/2006/ole">
            <p:oleObj spid="_x0000_s2050" name="Έγγραφο" r:id="rId3" imgW="4283024" imgH="286722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hangingPunct="0"/>
            <a:r>
              <a:rPr lang="el-GR" dirty="0" smtClean="0"/>
              <a:t>Η προεξοφλημένη περίοδος </a:t>
            </a:r>
            <a:r>
              <a:rPr lang="el-GR" dirty="0" err="1" smtClean="0"/>
              <a:t>επανείσπραξης</a:t>
            </a:r>
            <a:r>
              <a:rPr lang="el-GR" dirty="0" smtClean="0"/>
              <a:t> του </a:t>
            </a:r>
            <a:r>
              <a:rPr lang="el-GR" b="1" dirty="0" smtClean="0"/>
              <a:t>έργου Α</a:t>
            </a:r>
            <a:r>
              <a:rPr lang="el-GR" dirty="0" smtClean="0"/>
              <a:t> είναι:</a:t>
            </a:r>
          </a:p>
          <a:p>
            <a:pPr hangingPunct="0">
              <a:buNone/>
            </a:pPr>
            <a:r>
              <a:rPr lang="el-GR" dirty="0" smtClean="0"/>
              <a:t> </a:t>
            </a:r>
          </a:p>
          <a:p>
            <a:pPr hangingPunct="0"/>
            <a:r>
              <a:rPr lang="el-GR" dirty="0" smtClean="0"/>
              <a:t>ΠΠΕ = 2 +(5.730/16.230)=2,35  έτη.</a:t>
            </a:r>
          </a:p>
          <a:p>
            <a:pPr hangingPunct="0">
              <a:buNone/>
            </a:pPr>
            <a:r>
              <a:rPr lang="el-GR" dirty="0" smtClean="0"/>
              <a:t> </a:t>
            </a:r>
          </a:p>
          <a:p>
            <a:pPr hangingPunct="0"/>
            <a:r>
              <a:rPr lang="el-GR" dirty="0" smtClean="0"/>
              <a:t>Με άλλα λόγια, στα δύο (2) πρώτα χρόνια η επιχείρηση ανακτά €44.270 και υπολείπονται άλλες €5.730 από τις €16.320 του τρίτου έτους.</a:t>
            </a:r>
          </a:p>
          <a:p>
            <a:pPr hangingPunct="0"/>
            <a:endParaRPr lang="el-GR" dirty="0" smtClean="0"/>
          </a:p>
          <a:p>
            <a:pPr hangingPunct="0"/>
            <a:r>
              <a:rPr lang="el-GR" dirty="0" smtClean="0"/>
              <a:t>Η ΠΠΕ του </a:t>
            </a:r>
            <a:r>
              <a:rPr lang="el-GR" b="1" dirty="0" smtClean="0"/>
              <a:t>έργου Β</a:t>
            </a:r>
            <a:r>
              <a:rPr lang="el-GR" dirty="0" smtClean="0"/>
              <a:t> είναι:</a:t>
            </a:r>
          </a:p>
          <a:p>
            <a:pPr hangingPunct="0"/>
            <a:endParaRPr lang="el-GR" dirty="0" smtClean="0"/>
          </a:p>
          <a:p>
            <a:pPr hangingPunct="0"/>
            <a:r>
              <a:rPr lang="el-GR" dirty="0" smtClean="0"/>
              <a:t>ΠΠΕ = 2 + (3.870/24.480)=2,15 έτη.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sz="4000" smtClean="0"/>
              <a:t/>
            </a:r>
            <a:br>
              <a:rPr lang="el-GR" sz="4000" smtClean="0"/>
            </a:br>
            <a:endParaRPr lang="el-GR" sz="40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400" smtClean="0"/>
              <a:t>Μετά τον υπολογισμό των σχετικών χρηματορροών το επόμενο βήμα είναι η απόφαση αποδοχής ή απόρριψης του επενδυτικού έργου. 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smtClean="0"/>
              <a:t>Υπάρχουν διάφορες τεχνικές που μπορούν να χρησιμοποιηθούν για την αξιολόγηση των προγραμμάτων και να ληφθούν αποφάσεις σχετικά με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smtClean="0"/>
              <a:t>κατάταξη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smtClean="0"/>
              <a:t>αποδοχή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smtClean="0"/>
              <a:t>απόρριψη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dirty="0" smtClean="0"/>
              <a:t>	</a:t>
            </a:r>
            <a:br>
              <a:rPr lang="el-GR" sz="4000" dirty="0" smtClean="0"/>
            </a:br>
            <a:r>
              <a:rPr lang="el-GR" dirty="0" smtClean="0"/>
              <a:t>Τέτοιες μέθοδοι είναι:</a:t>
            </a:r>
            <a:br>
              <a:rPr lang="el-GR" dirty="0" smtClean="0"/>
            </a:br>
            <a:endParaRPr lang="el-GR" sz="40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800" dirty="0" smtClean="0"/>
              <a:t>Η Μέθοδος της Περιόδου </a:t>
            </a:r>
            <a:r>
              <a:rPr lang="el-GR" sz="2800" dirty="0" err="1" smtClean="0"/>
              <a:t>Επανείσπραξης</a:t>
            </a:r>
            <a:endParaRPr lang="el-GR" sz="2800" dirty="0" smtClean="0"/>
          </a:p>
          <a:p>
            <a:pPr eaLnBrk="1" hangingPunct="1">
              <a:lnSpc>
                <a:spcPct val="90000"/>
              </a:lnSpc>
            </a:pPr>
            <a:r>
              <a:rPr lang="el-GR" sz="2800" dirty="0" smtClean="0"/>
              <a:t>Η Μέθοδος του Μέσου Ποσοστού Απόδοσης επί της Λογιστικής Αξίας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dirty="0" smtClean="0"/>
              <a:t>Η Μέθοδος της Καθαρής Παρούσας Αξίας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dirty="0" smtClean="0"/>
              <a:t>Η Μέθοδος του Ισοδύναμου Ετήσιου Ποσού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dirty="0" smtClean="0"/>
              <a:t>Η Μέθοδος του Δείκτη Αποδοτικότητας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dirty="0" smtClean="0"/>
              <a:t>Η Μέθοδος του Εσωτερικού Ποσοστού Απόδοσης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sz="3600" smtClean="0"/>
              <a:t>Η ιδανική μέθοδος αξιολόγησης πρέπει να: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Περιλαμβάνει </a:t>
            </a:r>
            <a:r>
              <a:rPr lang="el-GR" u="sng" smtClean="0"/>
              <a:t>όλες τις χρηματικές ροές</a:t>
            </a:r>
            <a:r>
              <a:rPr lang="el-GR" smtClean="0"/>
              <a:t> που πραγματοποιούνται κατά τη διάρκεια της ζωής του έργου</a:t>
            </a:r>
          </a:p>
          <a:p>
            <a:pPr eaLnBrk="1" hangingPunct="1"/>
            <a:r>
              <a:rPr lang="el-GR" smtClean="0"/>
              <a:t>Παίρνει υπόψη τη </a:t>
            </a:r>
            <a:r>
              <a:rPr lang="el-GR" u="sng" smtClean="0"/>
              <a:t>χρονική αξία το χρήματος</a:t>
            </a:r>
          </a:p>
          <a:p>
            <a:pPr eaLnBrk="1" hangingPunct="1"/>
            <a:r>
              <a:rPr lang="el-GR" smtClean="0"/>
              <a:t>Παίρνει υπόψη την </a:t>
            </a:r>
            <a:r>
              <a:rPr lang="el-GR" u="sng" smtClean="0"/>
              <a:t>απαιτούμενη απόδοση</a:t>
            </a:r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sz="3200" b="1" smtClean="0"/>
              <a:t>1. Η Μέθοδος της Περιόδου Επανείσπραξης</a:t>
            </a:r>
            <a:r>
              <a:rPr lang="el-GR" sz="4000" smtClean="0"/>
              <a:t/>
            </a:r>
            <a:br>
              <a:rPr lang="el-GR" sz="4000" smtClean="0"/>
            </a:br>
            <a:endParaRPr lang="el-GR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Περίοδος Επανείσπραξης (ΠΕ) ορίζεται  η περίοδος εντός της οποίας η εταιρία επανακτά το ποσό του αρχικού κόστους της επένδυσης.</a:t>
            </a:r>
            <a:endParaRPr lang="en-US" smtClean="0"/>
          </a:p>
          <a:p>
            <a:pPr eaLnBrk="1" hangingPunct="1"/>
            <a:r>
              <a:rPr lang="el-GR" u="sng" smtClean="0"/>
              <a:t>Απαιτούμενη</a:t>
            </a:r>
            <a:r>
              <a:rPr lang="el-GR" smtClean="0"/>
              <a:t> περίοδος επανείσπραξης: Περίοδος που καθορίζεται από την εταιρία εκ των προτέρων.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b="1" smtClean="0"/>
              <a:t>Το κριτήριο απόφασης</a:t>
            </a:r>
            <a:r>
              <a:rPr lang="el-GR" smtClean="0"/>
              <a:t/>
            </a:r>
            <a:br>
              <a:rPr lang="el-GR" smtClean="0"/>
            </a:br>
            <a:endParaRPr lang="el-GR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400" smtClean="0"/>
              <a:t>Αποδοχή του επενδυτικού έργου εάν η περίοδος επανείσπραξης είναι μικρότερη από την απαιτούμενη περίοδο επανείσπραξης.</a:t>
            </a:r>
          </a:p>
          <a:p>
            <a:pPr eaLnBrk="1" hangingPunct="1">
              <a:lnSpc>
                <a:spcPct val="90000"/>
              </a:lnSpc>
            </a:pPr>
            <a:endParaRPr lang="el-GR" sz="2400" smtClean="0"/>
          </a:p>
          <a:p>
            <a:pPr eaLnBrk="1" hangingPunct="1">
              <a:lnSpc>
                <a:spcPct val="90000"/>
              </a:lnSpc>
            </a:pPr>
            <a:r>
              <a:rPr lang="el-GR" sz="2400" smtClean="0"/>
              <a:t>Εάν τα επενδυτικά έργα είναι αμοιβαίως αποκλειόμενα, θα προτιμηθεί αυτό με την μικρότερη περίοδο επανείσπραξης.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l-GR" sz="2400" smtClean="0"/>
              <a:t>Απόρριψη του επενδυτικού έργου εάν η περίοδος επανείσπραξης είναι μεγαλύτερη από την απαιτούμενη περίοδο επανείσπραξης.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sz="3200" b="1" smtClean="0"/>
              <a:t>Εύρεση της περιόδου επανείσπραξης</a:t>
            </a:r>
            <a:r>
              <a:rPr lang="el-GR" sz="4000" b="1" smtClean="0"/>
              <a:t/>
            </a:r>
            <a:br>
              <a:rPr lang="el-GR" sz="4000" b="1" smtClean="0"/>
            </a:br>
            <a:endParaRPr lang="el-GR" sz="4000" b="1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Περίπτωση 1η: Οι </a:t>
            </a:r>
            <a:r>
              <a:rPr lang="el-GR" b="1" dirty="0" err="1" smtClean="0"/>
              <a:t>χρηματορροές</a:t>
            </a:r>
            <a:r>
              <a:rPr lang="el-GR" b="1" dirty="0" smtClean="0"/>
              <a:t> αποτελούν ράντα.</a:t>
            </a:r>
            <a:endParaRPr lang="en-US" b="1" dirty="0" smtClean="0"/>
          </a:p>
          <a:p>
            <a:pPr eaLnBrk="1" hangingPunct="1"/>
            <a:endParaRPr lang="en-US" b="1" dirty="0" smtClean="0"/>
          </a:p>
          <a:p>
            <a:pPr eaLnBrk="1" hangingPunct="1"/>
            <a:r>
              <a:rPr lang="el-GR" dirty="0" smtClean="0"/>
              <a:t>ΠΕ=</a:t>
            </a:r>
            <a:r>
              <a:rPr lang="en-US" dirty="0" smtClean="0"/>
              <a:t>A</a:t>
            </a:r>
            <a:r>
              <a:rPr lang="el-GR" dirty="0" err="1" smtClean="0"/>
              <a:t>ρχικό</a:t>
            </a:r>
            <a:r>
              <a:rPr lang="el-GR" dirty="0" smtClean="0"/>
              <a:t> Κόστος επένδυσης/καθαρή ταμειακή ροή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l-GR" dirty="0" smtClean="0"/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sz="3200" b="1" smtClean="0"/>
              <a:t>Περίπτωση 2η: Άνισες Χρηματορροές</a:t>
            </a:r>
            <a:r>
              <a:rPr lang="el-GR" sz="4000" smtClean="0"/>
              <a:t/>
            </a:r>
            <a:br>
              <a:rPr lang="el-GR" sz="4000" smtClean="0"/>
            </a:br>
            <a:endParaRPr lang="el-GR" sz="40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/>
            <a:r>
              <a:rPr lang="el-GR" smtClean="0"/>
              <a:t>Στην περίπτωση που οι ετήσιες χρηματορροές είναι άνισες, τότε αυτές προστίθενται έως ότου επανακτηθεί το ποσό του αρχικού κόστους της επένδυσης.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b="1" smtClean="0"/>
              <a:t>Παράδειγμα </a:t>
            </a:r>
            <a:br>
              <a:rPr lang="el-GR" b="1" smtClean="0"/>
            </a:br>
            <a:endParaRPr lang="el-GR" b="1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			</a:t>
            </a:r>
            <a:r>
              <a:rPr lang="el-GR" sz="2400" b="1" dirty="0" smtClean="0"/>
              <a:t>Επενδυτικά Προγράμματα	</a:t>
            </a:r>
            <a:endParaRPr lang="el-GR" sz="2400" dirty="0" smtClean="0"/>
          </a:p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			   </a:t>
            </a:r>
            <a:r>
              <a:rPr lang="en-US" sz="2400" u="sng" dirty="0" smtClean="0"/>
              <a:t>A</a:t>
            </a:r>
            <a:r>
              <a:rPr lang="el-GR" sz="2400" dirty="0" smtClean="0"/>
              <a:t>     </a:t>
            </a:r>
            <a:r>
              <a:rPr lang="en-US" sz="2400" dirty="0" smtClean="0"/>
              <a:t>		</a:t>
            </a:r>
            <a:r>
              <a:rPr lang="el-GR" sz="2400" dirty="0" smtClean="0"/>
              <a:t>     </a:t>
            </a:r>
            <a:r>
              <a:rPr lang="en-US" sz="2400" u="sng" dirty="0" smtClean="0"/>
              <a:t>B</a:t>
            </a:r>
            <a:r>
              <a:rPr lang="el-GR" sz="2400" dirty="0" smtClean="0"/>
              <a:t>	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</a:rPr>
              <a:t>AKE 		</a:t>
            </a:r>
            <a:r>
              <a:rPr lang="el-GR" sz="2400" dirty="0" smtClean="0">
                <a:latin typeface="Calibri" pitchFamily="34" charset="0"/>
              </a:rPr>
              <a:t> 	</a:t>
            </a:r>
            <a:r>
              <a:rPr lang="en-US" sz="2400" dirty="0" smtClean="0">
                <a:latin typeface="Calibri" pitchFamily="34" charset="0"/>
              </a:rPr>
              <a:t>60</a:t>
            </a:r>
            <a:r>
              <a:rPr lang="el-GR" sz="2400" dirty="0" smtClean="0">
                <a:latin typeface="Calibri" pitchFamily="34" charset="0"/>
              </a:rPr>
              <a:t>.000	</a:t>
            </a:r>
            <a:r>
              <a:rPr lang="en-US" sz="2400" dirty="0" smtClean="0">
                <a:latin typeface="Calibri" pitchFamily="34" charset="0"/>
              </a:rPr>
              <a:t>             </a:t>
            </a:r>
            <a:r>
              <a:rPr lang="el-GR" sz="2400" dirty="0" smtClean="0">
                <a:latin typeface="Calibri" pitchFamily="34" charset="0"/>
              </a:rPr>
              <a:t>5</a:t>
            </a:r>
            <a:r>
              <a:rPr lang="en-US" sz="2400" dirty="0" smtClean="0">
                <a:latin typeface="Calibri" pitchFamily="34" charset="0"/>
              </a:rPr>
              <a:t>7</a:t>
            </a:r>
            <a:r>
              <a:rPr lang="el-GR" sz="2400" dirty="0" smtClean="0">
                <a:latin typeface="Calibri" pitchFamily="34" charset="0"/>
              </a:rPr>
              <a:t>.000</a:t>
            </a:r>
          </a:p>
          <a:p>
            <a:pPr eaLnBrk="1" hangingPunct="1">
              <a:lnSpc>
                <a:spcPct val="90000"/>
              </a:lnSpc>
            </a:pPr>
            <a:endParaRPr lang="el-GR" sz="2400" u="sng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l-GR" sz="2400" u="sng" dirty="0" smtClean="0">
                <a:latin typeface="Calibri" pitchFamily="34" charset="0"/>
              </a:rPr>
              <a:t>Χρόνος		Ετήσιες </a:t>
            </a:r>
            <a:r>
              <a:rPr lang="el-GR" sz="2400" u="sng" dirty="0" err="1" smtClean="0">
                <a:latin typeface="Calibri" pitchFamily="34" charset="0"/>
              </a:rPr>
              <a:t>Χρηματορροές</a:t>
            </a:r>
            <a:endParaRPr lang="el-GR" sz="24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l-GR" sz="2400" dirty="0" smtClean="0">
                <a:latin typeface="Calibri" pitchFamily="34" charset="0"/>
              </a:rPr>
              <a:t>1			</a:t>
            </a:r>
            <a:r>
              <a:rPr lang="en-US" sz="2400" dirty="0" smtClean="0">
                <a:latin typeface="Calibri" pitchFamily="34" charset="0"/>
              </a:rPr>
              <a:t>30</a:t>
            </a:r>
            <a:r>
              <a:rPr lang="el-GR" sz="2400" dirty="0" smtClean="0">
                <a:latin typeface="Calibri" pitchFamily="34" charset="0"/>
              </a:rPr>
              <a:t>.000</a:t>
            </a:r>
            <a:r>
              <a:rPr lang="en-US" sz="2400" dirty="0" smtClean="0">
                <a:latin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</a:rPr>
              <a:t>	</a:t>
            </a:r>
            <a:r>
              <a:rPr lang="en-US" sz="2400" dirty="0" smtClean="0">
                <a:latin typeface="Calibri" pitchFamily="34" charset="0"/>
              </a:rPr>
              <a:t>20.0</a:t>
            </a:r>
            <a:r>
              <a:rPr lang="el-GR" sz="2400" dirty="0" smtClean="0">
                <a:latin typeface="Calibri" pitchFamily="34" charset="0"/>
              </a:rPr>
              <a:t>00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 smtClean="0">
                <a:latin typeface="Calibri" pitchFamily="34" charset="0"/>
              </a:rPr>
              <a:t>2			</a:t>
            </a:r>
            <a:r>
              <a:rPr lang="en-US" sz="2400" dirty="0" smtClean="0">
                <a:latin typeface="Calibri" pitchFamily="34" charset="0"/>
              </a:rPr>
              <a:t>23</a:t>
            </a:r>
            <a:r>
              <a:rPr lang="el-GR" sz="2400" dirty="0" smtClean="0">
                <a:latin typeface="Calibri" pitchFamily="34" charset="0"/>
              </a:rPr>
              <a:t>.000	</a:t>
            </a:r>
            <a:r>
              <a:rPr lang="en-US" sz="2400" dirty="0" smtClean="0">
                <a:latin typeface="Calibri" pitchFamily="34" charset="0"/>
              </a:rPr>
              <a:t>	20.0</a:t>
            </a:r>
            <a:r>
              <a:rPr lang="el-GR" sz="2400" dirty="0" smtClean="0">
                <a:latin typeface="Calibri" pitchFamily="34" charset="0"/>
              </a:rPr>
              <a:t>00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 smtClean="0">
                <a:latin typeface="Calibri" pitchFamily="34" charset="0"/>
              </a:rPr>
              <a:t>3			15.000	</a:t>
            </a:r>
            <a:r>
              <a:rPr lang="en-US" sz="2400" dirty="0" smtClean="0">
                <a:latin typeface="Calibri" pitchFamily="34" charset="0"/>
              </a:rPr>
              <a:t>	20.0</a:t>
            </a:r>
            <a:r>
              <a:rPr lang="el-GR" sz="2400" dirty="0" smtClean="0">
                <a:latin typeface="Calibri" pitchFamily="34" charset="0"/>
              </a:rPr>
              <a:t>00</a:t>
            </a:r>
          </a:p>
          <a:p>
            <a:pPr eaLnBrk="1" hangingPunct="1">
              <a:lnSpc>
                <a:spcPct val="90000"/>
              </a:lnSpc>
            </a:pPr>
            <a:r>
              <a:rPr lang="el-GR" sz="2400" dirty="0" smtClean="0">
                <a:latin typeface="Calibri" pitchFamily="34" charset="0"/>
              </a:rPr>
              <a:t>4			10.000</a:t>
            </a:r>
            <a:r>
              <a:rPr lang="en-US" sz="2400" dirty="0" smtClean="0">
                <a:latin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</a:rPr>
              <a:t>	</a:t>
            </a:r>
            <a:r>
              <a:rPr lang="en-US" sz="2400" dirty="0" smtClean="0">
                <a:latin typeface="Calibri" pitchFamily="34" charset="0"/>
              </a:rPr>
              <a:t>20</a:t>
            </a:r>
            <a:r>
              <a:rPr lang="el-GR" sz="2400" dirty="0" smtClean="0">
                <a:latin typeface="Calibri" pitchFamily="34" charset="0"/>
              </a:rPr>
              <a:t>.</a:t>
            </a:r>
            <a:r>
              <a:rPr lang="en-US" sz="2400" dirty="0" smtClean="0">
                <a:latin typeface="Calibri" pitchFamily="34" charset="0"/>
              </a:rPr>
              <a:t>0</a:t>
            </a:r>
            <a:r>
              <a:rPr lang="el-GR" sz="2400" dirty="0" smtClean="0">
                <a:latin typeface="Calibri" pitchFamily="34" charset="0"/>
              </a:rPr>
              <a:t>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49</TotalTime>
  <Words>475</Words>
  <Application>Microsoft Office PowerPoint</Application>
  <PresentationFormat>Προβολή στην οθόνη (4:3)</PresentationFormat>
  <Paragraphs>83</Paragraphs>
  <Slides>17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9" baseType="lpstr">
      <vt:lpstr>Δικαιοσύνη</vt:lpstr>
      <vt:lpstr>Έγγραφο</vt:lpstr>
      <vt:lpstr>ΜΕΘΟΔΟΙ ΑΞΙΟΛΟΓΗΣΗΣ </vt:lpstr>
      <vt:lpstr> </vt:lpstr>
      <vt:lpstr>  Τέτοιες μέθοδοι είναι: </vt:lpstr>
      <vt:lpstr>Η ιδανική μέθοδος αξιολόγησης πρέπει να:</vt:lpstr>
      <vt:lpstr>1. Η Μέθοδος της Περιόδου Επανείσπραξης </vt:lpstr>
      <vt:lpstr>Το κριτήριο απόφασης </vt:lpstr>
      <vt:lpstr>Εύρεση της περιόδου επανείσπραξης </vt:lpstr>
      <vt:lpstr>Περίπτωση 2η: Άνισες Χρηματορροές </vt:lpstr>
      <vt:lpstr>Παράδειγμα  </vt:lpstr>
      <vt:lpstr>Περίπτωση της Ράντας</vt:lpstr>
      <vt:lpstr>Περίπτωση των άνισων χρηματορροών</vt:lpstr>
      <vt:lpstr>Μειονεκτήματα της μεθόδου</vt:lpstr>
      <vt:lpstr>Παράδειγμα αγνόησης της χρονικής αξίας:</vt:lpstr>
      <vt:lpstr>Πλεονεκτήματα της μεθόδου </vt:lpstr>
      <vt:lpstr>Προεξοφλημένη περίοδος επανείσπραξης (ΠΠΕ) </vt:lpstr>
      <vt:lpstr>Διαφάνεια 16</vt:lpstr>
      <vt:lpstr>Διαφάνεια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ΜΕΘΟΔΟΙ ΑΞΙΟΛΟΓΗΣΗΣ </dc:title>
  <cp:lastModifiedBy>noulas</cp:lastModifiedBy>
  <cp:revision>12</cp:revision>
  <dcterms:modified xsi:type="dcterms:W3CDTF">2016-03-10T06:45:11Z</dcterms:modified>
</cp:coreProperties>
</file>