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  <p:sldId id="271" r:id="rId1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2E3BD19-170B-46E0-893D-7F2DFE88C083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82D3F9-8EC1-4E15-8C9E-78C959BD45BB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9D6CB-EDB0-45E5-9E7E-E69E33CFA195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D6210-91A3-4AC0-951B-74A01C6640A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B4FEC41F-1FA4-491B-9518-A679FA6B9FE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A2F1A-AF98-40AA-ADEE-4FC8F3655350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44C619-71CB-479C-AE71-DD985308209E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DB102-FF09-475B-9F7C-37D90BDB0C65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0B491-2B20-4DBD-956C-7CDD0E145337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D752A-4CFA-49D2-B85F-FFC995C90899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E98068BC-050A-4A3C-BCB7-F55BF3A854E7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112B5913-20C3-44DF-81B5-D29212D9C1E7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H</a:t>
            </a:r>
            <a:r>
              <a:rPr lang="el-GR" sz="3200" b="1" smtClean="0"/>
              <a:t> Μέθοδος του Εσωτερικού Ποσοστού Απόδοσης (</a:t>
            </a:r>
            <a:r>
              <a:rPr lang="en-US" sz="3200" b="1" smtClean="0"/>
              <a:t>E</a:t>
            </a:r>
            <a:r>
              <a:rPr lang="el-GR" sz="3200" b="1" smtClean="0"/>
              <a:t>Π</a:t>
            </a:r>
            <a:r>
              <a:rPr lang="en-US" sz="3200" b="1" smtClean="0"/>
              <a:t>A</a:t>
            </a:r>
            <a:r>
              <a:rPr lang="el-GR" sz="3200" b="1" smtClean="0"/>
              <a:t>) (</a:t>
            </a:r>
            <a:r>
              <a:rPr lang="en-US" sz="3200" b="1" smtClean="0"/>
              <a:t>IRR</a:t>
            </a:r>
            <a:r>
              <a:rPr lang="el-GR" sz="3200" b="1" smtClean="0"/>
              <a:t>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b="1" smtClean="0"/>
              <a:t>Παράδειγμα 2:  Περίπτωση Άνισων Ποσών</a:t>
            </a:r>
            <a:r>
              <a:rPr lang="el-GR" sz="3200" smtClean="0"/>
              <a:t/>
            </a:r>
            <a:br>
              <a:rPr lang="el-GR" sz="3200" smtClean="0"/>
            </a:br>
            <a:endParaRPr lang="el-GR" sz="32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z="2400" smtClean="0"/>
              <a:t>Έστω</a:t>
            </a:r>
          </a:p>
          <a:p>
            <a:pPr eaLnBrk="1" hangingPunct="1"/>
            <a:r>
              <a:rPr lang="el-GR" sz="2400" smtClean="0"/>
              <a:t>ΑΚΕ = 53.000</a:t>
            </a:r>
            <a:endParaRPr lang="en-US" sz="2400" smtClean="0"/>
          </a:p>
          <a:p>
            <a:pPr eaLnBrk="1" hangingPunct="1"/>
            <a:r>
              <a:rPr lang="en-US" sz="2400" smtClean="0"/>
              <a:t>n</a:t>
            </a:r>
            <a:r>
              <a:rPr lang="el-GR" sz="2400" smtClean="0"/>
              <a:t>    = 4</a:t>
            </a:r>
          </a:p>
          <a:p>
            <a:pPr eaLnBrk="1" hangingPunct="1"/>
            <a:endParaRPr lang="el-GR" sz="2000" smtClean="0"/>
          </a:p>
          <a:p>
            <a:pPr eaLnBrk="1" hangingPunct="1"/>
            <a:r>
              <a:rPr lang="el-GR" sz="2000" smtClean="0"/>
              <a:t>Έτος	   1	   2	   3	   4</a:t>
            </a:r>
          </a:p>
          <a:p>
            <a:pPr eaLnBrk="1" hangingPunct="1"/>
            <a:r>
              <a:rPr lang="el-GR" sz="2000" smtClean="0"/>
              <a:t>ΧΡ    25.000	20.000	15.000 	10.000</a:t>
            </a:r>
          </a:p>
          <a:p>
            <a:pPr eaLnBrk="1" hangingPunct="1"/>
            <a:endParaRPr lang="el-GR" sz="2000" smtClean="0"/>
          </a:p>
          <a:p>
            <a:pPr eaLnBrk="1" hangingPunct="1"/>
            <a:r>
              <a:rPr lang="el-GR" sz="2000" smtClean="0"/>
              <a:t>Ποιο είναι το ΕΠΑ;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smtClean="0"/>
              <a:t>Απάντηση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α.	Δημιουργούμε μια </a:t>
            </a:r>
            <a:r>
              <a:rPr lang="el-GR" dirty="0" err="1" smtClean="0"/>
              <a:t>ψευτοράντα</a:t>
            </a:r>
            <a:r>
              <a:rPr lang="el-GR" dirty="0" smtClean="0"/>
              <a:t> η οποία είναι ίση με τη μέση </a:t>
            </a:r>
            <a:r>
              <a:rPr lang="el-GR" dirty="0" err="1" smtClean="0"/>
              <a:t>χρηματορροή</a:t>
            </a:r>
            <a:r>
              <a:rPr lang="el-GR" dirty="0" smtClean="0"/>
              <a:t>.  Ήτοι;</a:t>
            </a:r>
          </a:p>
          <a:p>
            <a:pPr eaLnBrk="1" hangingPunct="1"/>
            <a:endParaRPr lang="el-GR" dirty="0" smtClean="0"/>
          </a:p>
          <a:p>
            <a:pPr eaLnBrk="1" hangingPunct="1"/>
            <a:r>
              <a:rPr lang="el-GR" dirty="0" smtClean="0"/>
              <a:t>                            </a:t>
            </a:r>
            <a:r>
              <a:rPr lang="en-US" dirty="0" smtClean="0"/>
              <a:t>                          </a:t>
            </a:r>
            <a:r>
              <a:rPr lang="el-GR" dirty="0" smtClean="0"/>
              <a:t>  = 17.500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571604" y="2714620"/>
          <a:ext cx="3476625" cy="609600"/>
        </p:xfrm>
        <a:graphic>
          <a:graphicData uri="http://schemas.openxmlformats.org/presentationml/2006/ole">
            <p:oleObj spid="_x0000_s3074" name="Εξίσωση" r:id="rId3" imgW="3479800" imgH="60960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000" smtClean="0"/>
              <a:t>β. Υπολογίζουμε τη μέση περίοδο επανείσπραξης</a:t>
            </a:r>
          </a:p>
          <a:p>
            <a:pPr eaLnBrk="1" hangingPunct="1">
              <a:lnSpc>
                <a:spcPct val="80000"/>
              </a:lnSpc>
            </a:pPr>
            <a:endParaRPr lang="el-GR" sz="2000" smtClean="0"/>
          </a:p>
          <a:p>
            <a:pPr eaLnBrk="1" hangingPunct="1">
              <a:lnSpc>
                <a:spcPct val="80000"/>
              </a:lnSpc>
            </a:pPr>
            <a:r>
              <a:rPr lang="el-GR" sz="2000" smtClean="0"/>
              <a:t>(53.000/17.500) = 3,03</a:t>
            </a:r>
          </a:p>
          <a:p>
            <a:pPr eaLnBrk="1" hangingPunct="1">
              <a:lnSpc>
                <a:spcPct val="80000"/>
              </a:lnSpc>
            </a:pPr>
            <a:endParaRPr lang="el-GR" sz="2000" smtClean="0"/>
          </a:p>
          <a:p>
            <a:pPr eaLnBrk="1" hangingPunct="1">
              <a:lnSpc>
                <a:spcPct val="80000"/>
              </a:lnSpc>
            </a:pPr>
            <a:r>
              <a:rPr lang="el-GR" sz="2000" smtClean="0"/>
              <a:t>γ. Πάμε στον  πίνακα της παρούσης αξίας για ράντα.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/>
              <a:t>Βρίσκουμε ότι για ένα επιτόκιο 12% ο συντελεστής      αναγωγής είναι 3,037.</a:t>
            </a:r>
          </a:p>
          <a:p>
            <a:pPr eaLnBrk="1" hangingPunct="1">
              <a:lnSpc>
                <a:spcPct val="80000"/>
              </a:lnSpc>
            </a:pPr>
            <a:endParaRPr lang="el-GR" sz="2000" b="1" smtClean="0"/>
          </a:p>
          <a:p>
            <a:pPr eaLnBrk="1" hangingPunct="1">
              <a:lnSpc>
                <a:spcPct val="80000"/>
              </a:lnSpc>
            </a:pPr>
            <a:r>
              <a:rPr lang="el-GR" sz="2000" b="1" smtClean="0"/>
              <a:t>ΠΡΟΣΟΧΗ!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smtClean="0"/>
              <a:t/>
            </a:r>
            <a:br>
              <a:rPr lang="el-GR" sz="2000" smtClean="0"/>
            </a:br>
            <a:endParaRPr lang="el-GR" sz="2000" smtClean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smtClean="0"/>
              <a:t>δ. Βρίσκουμε την ΚΠΑ με 12%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/>
              <a:t>ΠΑ = 25.000(0,89</a:t>
            </a:r>
            <a:r>
              <a:rPr lang="en-US" sz="2400" smtClean="0"/>
              <a:t>3</a:t>
            </a:r>
            <a:r>
              <a:rPr lang="el-GR" sz="2400" smtClean="0"/>
              <a:t>)+20.000(0,797)+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smtClean="0"/>
              <a:t>   +15.000(0,712)+10.000(0,636) = =22.400+15.940+10.680+6.360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smtClean="0"/>
              <a:t>   =55.380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smtClean="0"/>
              <a:t>ΚΠΑ=55.380-53.000=2.380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/>
              <a:t>ε.	Επειδή η ΚΠΑ&gt;0, πρέπει να χρησιμοποιήσουμε μεγαλύτερο επιτόκιο.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400" smtClean="0"/>
              <a:t>Έστω το επιτόκιο 14%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smtClean="0"/>
              <a:t>ΠΑ = 25.000(0,877)+20.000(0,769)+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400" smtClean="0"/>
              <a:t>+15.000(0,675)+10.000(0,592)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400" smtClean="0"/>
              <a:t>=21.925+15.380+10.125+5.920=53.350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l-GR" sz="2400" smtClean="0"/>
              <a:t>ΚΠΑ =53.350-53.000=</a:t>
            </a:r>
            <a:r>
              <a:rPr lang="el-GR" sz="2400" smtClean="0">
                <a:solidFill>
                  <a:srgbClr val="FF0000"/>
                </a:solidFill>
              </a:rPr>
              <a:t>350</a:t>
            </a:r>
          </a:p>
          <a:p>
            <a:pPr eaLnBrk="1" hangingPunct="1">
              <a:lnSpc>
                <a:spcPct val="80000"/>
              </a:lnSpc>
            </a:pPr>
            <a:endParaRPr lang="el-GR" sz="2400" smtClean="0"/>
          </a:p>
          <a:p>
            <a:pPr eaLnBrk="1" hangingPunct="1">
              <a:lnSpc>
                <a:spcPct val="80000"/>
              </a:lnSpc>
            </a:pPr>
            <a:r>
              <a:rPr lang="el-GR" sz="2400" smtClean="0"/>
              <a:t>Για επιτόκιο 15%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smtClean="0"/>
              <a:t>ΚΠΑ = </a:t>
            </a:r>
            <a:r>
              <a:rPr lang="el-GR" sz="2400" smtClean="0">
                <a:solidFill>
                  <a:srgbClr val="FF0000"/>
                </a:solidFill>
              </a:rPr>
              <a:t>-540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smtClean="0"/>
              <a:t>Άρα, το ΕΠΑ είναι μεταξύ 14% και 15%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63" y="214313"/>
            <a:ext cx="7793037" cy="1462087"/>
          </a:xfrm>
        </p:spPr>
        <p:txBody>
          <a:bodyPr/>
          <a:lstStyle/>
          <a:p>
            <a:pPr eaLnBrk="1" hangingPunct="1"/>
            <a:r>
              <a:rPr lang="el-GR" sz="2800" smtClean="0"/>
              <a:t>Με τη μέθοδο της παρεμβολής βρίσκουμε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l-GR" sz="2800" smtClean="0"/>
          </a:p>
          <a:p>
            <a:pPr eaLnBrk="1" hangingPunct="1">
              <a:lnSpc>
                <a:spcPct val="80000"/>
              </a:lnSpc>
            </a:pPr>
            <a:r>
              <a:rPr lang="el-GR" sz="2800" smtClean="0"/>
              <a:t>(1)	14%		350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smtClean="0"/>
              <a:t>(2)	14%+Χ	</a:t>
            </a:r>
            <a:r>
              <a:rPr lang="en-US" sz="2800" smtClean="0"/>
              <a:t>   </a:t>
            </a:r>
            <a:r>
              <a:rPr lang="el-GR" sz="2800" smtClean="0"/>
              <a:t>0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smtClean="0"/>
              <a:t>(3)	15%		-540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(X/1%)=</a:t>
            </a:r>
            <a:r>
              <a:rPr lang="el-GR" sz="2800" smtClean="0"/>
              <a:t> </a:t>
            </a:r>
            <a:r>
              <a:rPr lang="en-US" sz="2800" smtClean="0"/>
              <a:t>(350/8</a:t>
            </a:r>
            <a:r>
              <a:rPr lang="el-GR" sz="2800" smtClean="0"/>
              <a:t>9</a:t>
            </a:r>
            <a:r>
              <a:rPr lang="en-US" sz="2800" smtClean="0"/>
              <a:t>0)</a:t>
            </a:r>
            <a:r>
              <a:rPr lang="el-GR" sz="2800" smtClean="0"/>
              <a:t> 	</a:t>
            </a:r>
          </a:p>
          <a:p>
            <a:pPr eaLnBrk="1" hangingPunct="1">
              <a:lnSpc>
                <a:spcPct val="80000"/>
              </a:lnSpc>
            </a:pPr>
            <a:endParaRPr lang="el-GR" sz="2800" smtClean="0"/>
          </a:p>
          <a:p>
            <a:pPr eaLnBrk="1" hangingPunct="1">
              <a:lnSpc>
                <a:spcPct val="80000"/>
              </a:lnSpc>
            </a:pPr>
            <a:r>
              <a:rPr lang="el-GR" sz="2800" smtClean="0"/>
              <a:t>Χ = 0,0039</a:t>
            </a:r>
          </a:p>
          <a:p>
            <a:pPr eaLnBrk="1" hangingPunct="1">
              <a:lnSpc>
                <a:spcPct val="80000"/>
              </a:lnSpc>
            </a:pPr>
            <a:r>
              <a:rPr lang="el-GR" sz="2800" smtClean="0"/>
              <a:t>Άρα ΕΠΑ = 14,39%</a:t>
            </a: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smtClean="0"/>
              <a:t>ΑΣΚΗΣΗ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Έστω επένδυση Α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ΑΕ = 50.000, ΧΡ = 17.500, </a:t>
            </a:r>
            <a:r>
              <a:rPr lang="en-US" sz="2800" dirty="0" smtClean="0"/>
              <a:t>n</a:t>
            </a:r>
            <a:r>
              <a:rPr lang="el-GR" sz="2800" dirty="0" smtClean="0"/>
              <a:t>  = 4</a:t>
            </a:r>
          </a:p>
          <a:p>
            <a:pPr eaLnBrk="1" hangingPunct="1">
              <a:lnSpc>
                <a:spcPct val="90000"/>
              </a:lnSpc>
            </a:pPr>
            <a:endParaRPr lang="el-GR" sz="2800" dirty="0" smtClean="0"/>
          </a:p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Έστω επένδυση Β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ΑΕ = 50.000, </a:t>
            </a:r>
            <a:r>
              <a:rPr lang="en-US" sz="2800" dirty="0" smtClean="0"/>
              <a:t>n</a:t>
            </a:r>
            <a:r>
              <a:rPr lang="el-GR" sz="2800" dirty="0" smtClean="0"/>
              <a:t>= 4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Έτος   1	             2	             3	           4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ΧΡ    25.000	</a:t>
            </a:r>
            <a:r>
              <a:rPr lang="en-US" sz="2400" dirty="0" smtClean="0"/>
              <a:t>       </a:t>
            </a:r>
            <a:r>
              <a:rPr lang="el-GR" sz="2400" dirty="0" smtClean="0"/>
              <a:t>20.000	</a:t>
            </a:r>
            <a:r>
              <a:rPr lang="en-US" sz="2400" dirty="0" smtClean="0"/>
              <a:t>       </a:t>
            </a:r>
            <a:r>
              <a:rPr lang="el-GR" sz="2400" dirty="0" smtClean="0"/>
              <a:t>15.000 	10.000</a:t>
            </a:r>
            <a:endParaRPr lang="el-GR" sz="2800" dirty="0" smtClean="0"/>
          </a:p>
          <a:p>
            <a:pPr eaLnBrk="1" hangingPunct="1">
              <a:lnSpc>
                <a:spcPct val="90000"/>
              </a:lnSpc>
            </a:pPr>
            <a:endParaRPr lang="el-GR" sz="2800" dirty="0" smtClean="0"/>
          </a:p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Ποια επένδυση έχει μεγαλύτερο ΕΠΑ;</a:t>
            </a:r>
          </a:p>
          <a:p>
            <a:pPr eaLnBrk="1" hangingPunct="1">
              <a:lnSpc>
                <a:spcPct val="90000"/>
              </a:lnSpc>
            </a:pPr>
            <a:endParaRPr lang="el-GR" sz="2800" dirty="0" smtClean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smtClean="0"/>
              <a:t>Τα προβλήματα της μεθόδου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z="2400" smtClean="0"/>
              <a:t>Πρόβλημα 1: του μεγέθους της επένδυσης</a:t>
            </a:r>
            <a:endParaRPr lang="en-US" sz="2400" smtClean="0"/>
          </a:p>
          <a:p>
            <a:pPr eaLnBrk="1" hangingPunct="1"/>
            <a:r>
              <a:rPr lang="el-GR" sz="2400" smtClean="0"/>
              <a:t>Πρόβλημα </a:t>
            </a:r>
            <a:r>
              <a:rPr lang="en-US" sz="2400" smtClean="0"/>
              <a:t>2</a:t>
            </a:r>
            <a:r>
              <a:rPr lang="el-GR" sz="2400" smtClean="0"/>
              <a:t>: της επανεπένδυσης</a:t>
            </a:r>
            <a:endParaRPr lang="en-US" sz="2400" smtClean="0"/>
          </a:p>
          <a:p>
            <a:pPr eaLnBrk="1" hangingPunct="1"/>
            <a:r>
              <a:rPr lang="el-GR" sz="2400" smtClean="0"/>
              <a:t>Πρόβλημα 3: επένδυση ή χρηματοδότηση</a:t>
            </a:r>
          </a:p>
          <a:p>
            <a:pPr eaLnBrk="1" hangingPunct="1"/>
            <a:r>
              <a:rPr lang="el-GR" sz="2400" smtClean="0"/>
              <a:t>Πρόβλημα 4: πολλαπλά επιτόκια απόδοσης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smtClean="0"/>
              <a:t>Ορισμός του ΕΠΑ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z="2400" smtClean="0"/>
              <a:t>Το επιτόκιο στο οποίο η παρούσα αξία των αναμενόμενων χρηματικών εισροών ισούται με την παρούσα αξία των  χρηματικών εκροών.   </a:t>
            </a:r>
            <a:endParaRPr lang="en-US" sz="2400" b="1" smtClean="0"/>
          </a:p>
          <a:p>
            <a:pPr eaLnBrk="1" hangingPunct="1"/>
            <a:endParaRPr lang="el-GR" sz="2400" b="1" smtClean="0"/>
          </a:p>
          <a:p>
            <a:pPr eaLnBrk="1" hangingPunct="1"/>
            <a:r>
              <a:rPr lang="en-US" sz="2400" b="1" smtClean="0"/>
              <a:t>Άρα, το ΕΠΑ είναι εκείνο το επιτόκιο στο οποίο η Καθαρή Παρούσα Αξία μιας επένδυσης είναι ίση με το μηδέν</a:t>
            </a:r>
            <a:r>
              <a:rPr lang="el-GR" sz="2400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692275" y="1700213"/>
            <a:ext cx="7772400" cy="4114800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2339975" y="2276475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339975" y="5229225"/>
            <a:ext cx="3960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" name="Freeform 8"/>
          <p:cNvSpPr>
            <a:spLocks/>
          </p:cNvSpPr>
          <p:nvPr/>
        </p:nvSpPr>
        <p:spPr bwMode="auto">
          <a:xfrm>
            <a:off x="2555875" y="2708275"/>
            <a:ext cx="2232025" cy="2952750"/>
          </a:xfrm>
          <a:custGeom>
            <a:avLst/>
            <a:gdLst>
              <a:gd name="T0" fmla="*/ 0 w 1406"/>
              <a:gd name="T1" fmla="*/ 0 h 1860"/>
              <a:gd name="T2" fmla="*/ 2147483647 w 1406"/>
              <a:gd name="T3" fmla="*/ 2147483647 h 1860"/>
              <a:gd name="T4" fmla="*/ 2147483647 w 1406"/>
              <a:gd name="T5" fmla="*/ 2147483647 h 1860"/>
              <a:gd name="T6" fmla="*/ 0 60000 65536"/>
              <a:gd name="T7" fmla="*/ 0 60000 65536"/>
              <a:gd name="T8" fmla="*/ 0 60000 65536"/>
              <a:gd name="T9" fmla="*/ 0 w 1406"/>
              <a:gd name="T10" fmla="*/ 0 h 1860"/>
              <a:gd name="T11" fmla="*/ 1406 w 1406"/>
              <a:gd name="T12" fmla="*/ 1860 h 18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06" h="1860">
                <a:moveTo>
                  <a:pt x="0" y="0"/>
                </a:moveTo>
                <a:cubicBezTo>
                  <a:pt x="41" y="253"/>
                  <a:pt x="83" y="507"/>
                  <a:pt x="317" y="817"/>
                </a:cubicBezTo>
                <a:cubicBezTo>
                  <a:pt x="551" y="1127"/>
                  <a:pt x="1225" y="1694"/>
                  <a:pt x="1406" y="18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1600200" y="23637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ΚΠΑ</a:t>
            </a:r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6156325" y="5373688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επιτόκιο</a:t>
            </a:r>
          </a:p>
        </p:txBody>
      </p:sp>
      <p:sp>
        <p:nvSpPr>
          <p:cNvPr id="8201" name="Line 11"/>
          <p:cNvSpPr>
            <a:spLocks noChangeShapeType="1"/>
          </p:cNvSpPr>
          <p:nvPr/>
        </p:nvSpPr>
        <p:spPr bwMode="auto">
          <a:xfrm flipH="1">
            <a:off x="4284663" y="4724400"/>
            <a:ext cx="28733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2" name="Text Box 12"/>
          <p:cNvSpPr txBox="1">
            <a:spLocks noChangeArrowheads="1"/>
          </p:cNvSpPr>
          <p:nvPr/>
        </p:nvSpPr>
        <p:spPr bwMode="auto">
          <a:xfrm>
            <a:off x="4695825" y="445135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IRR</a:t>
            </a:r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smtClean="0"/>
              <a:t>Υπολογισμός του ΕΠΑ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l-GR" dirty="0" smtClean="0"/>
          </a:p>
          <a:p>
            <a:pPr eaLnBrk="1" hangingPunct="1"/>
            <a:r>
              <a:rPr lang="el-GR" dirty="0" smtClean="0"/>
              <a:t>                      </a:t>
            </a:r>
            <a:r>
              <a:rPr lang="en-US" dirty="0" smtClean="0"/>
              <a:t>        </a:t>
            </a:r>
            <a:r>
              <a:rPr lang="el-GR" dirty="0" smtClean="0"/>
              <a:t>-</a:t>
            </a:r>
            <a:r>
              <a:rPr lang="el-GR" dirty="0" smtClean="0"/>
              <a:t>ΑΚΕ = 0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500166" y="1571612"/>
          <a:ext cx="1785950" cy="1143008"/>
        </p:xfrm>
        <a:graphic>
          <a:graphicData uri="http://schemas.openxmlformats.org/presentationml/2006/ole">
            <p:oleObj spid="_x0000_s1026" name="Εξίσωση" r:id="rId3" imgW="1180588" imgH="761669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smtClean="0"/>
              <a:t>Κριτήριο Απόφασης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l-GR" smtClean="0"/>
          </a:p>
          <a:p>
            <a:pPr eaLnBrk="1" hangingPunct="1"/>
            <a:r>
              <a:rPr lang="el-GR" smtClean="0"/>
              <a:t>Εάν ΕΠΑ&gt;κ, η επένδυση γίνεται αποδεκτή</a:t>
            </a:r>
          </a:p>
          <a:p>
            <a:pPr eaLnBrk="1" hangingPunct="1"/>
            <a:endParaRPr lang="el-GR" smtClean="0"/>
          </a:p>
          <a:p>
            <a:pPr eaLnBrk="1" hangingPunct="1"/>
            <a:r>
              <a:rPr lang="el-GR" smtClean="0"/>
              <a:t>Εάν ΕΠΑ&lt;κ, η επένδυση απορρίπτεται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mtClean="0"/>
              <a:t/>
            </a:r>
            <a:br>
              <a:rPr lang="el-GR" smtClean="0"/>
            </a:br>
            <a:endParaRPr lang="el-GR" smtClean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smtClean="0"/>
              <a:t>Παράδειγμα 1:  Περίπτωση Ράντας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l-GR" smtClean="0"/>
          </a:p>
          <a:p>
            <a:pPr eaLnBrk="1" hangingPunct="1"/>
            <a:r>
              <a:rPr lang="el-GR" smtClean="0"/>
              <a:t>Έστω</a:t>
            </a:r>
          </a:p>
          <a:p>
            <a:pPr eaLnBrk="1" hangingPunct="1"/>
            <a:r>
              <a:rPr lang="el-GR" smtClean="0"/>
              <a:t>ΑΚΕ = 50.000</a:t>
            </a:r>
          </a:p>
          <a:p>
            <a:pPr eaLnBrk="1" hangingPunct="1"/>
            <a:r>
              <a:rPr lang="el-GR" smtClean="0"/>
              <a:t>ΧΡ = 17.500</a:t>
            </a:r>
          </a:p>
          <a:p>
            <a:pPr eaLnBrk="1" hangingPunct="1"/>
            <a:r>
              <a:rPr lang="el-GR" smtClean="0"/>
              <a:t> </a:t>
            </a:r>
            <a:r>
              <a:rPr lang="en-US" smtClean="0"/>
              <a:t>n</a:t>
            </a:r>
            <a:r>
              <a:rPr lang="el-GR" smtClean="0"/>
              <a:t>  = 4</a:t>
            </a:r>
          </a:p>
          <a:p>
            <a:pPr eaLnBrk="1" hangingPunct="1"/>
            <a:r>
              <a:rPr lang="el-GR" smtClean="0"/>
              <a:t>ΕΠΑ = ;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smtClean="0"/>
              <a:t>Βήματα υπολογισμού του ΕΠΑ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000" b="1" smtClean="0"/>
              <a:t>α.</a:t>
            </a:r>
            <a:r>
              <a:rPr lang="el-GR" sz="2000" smtClean="0"/>
              <a:t> Υπολογίζουμε την περίοδο επανείσπραξης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/>
              <a:t>(50.000/17.500)  = 2,86</a:t>
            </a:r>
          </a:p>
          <a:p>
            <a:pPr eaLnBrk="1" hangingPunct="1">
              <a:lnSpc>
                <a:spcPct val="80000"/>
              </a:lnSpc>
            </a:pPr>
            <a:endParaRPr lang="el-GR" sz="2000" smtClean="0"/>
          </a:p>
          <a:p>
            <a:pPr eaLnBrk="1" hangingPunct="1">
              <a:lnSpc>
                <a:spcPct val="80000"/>
              </a:lnSpc>
            </a:pPr>
            <a:r>
              <a:rPr lang="el-GR" sz="2000" b="1" smtClean="0"/>
              <a:t>β.</a:t>
            </a:r>
            <a:r>
              <a:rPr lang="el-GR" sz="2000" smtClean="0"/>
              <a:t> Πάμε στον πίνακα που μας δίνει τον συντελεστή προεξόφλησης για ράντες.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/>
              <a:t>Δεδομένου  ότι </a:t>
            </a:r>
            <a:r>
              <a:rPr lang="en-US" sz="2000" smtClean="0"/>
              <a:t>n</a:t>
            </a:r>
            <a:r>
              <a:rPr lang="el-GR" sz="2000" smtClean="0"/>
              <a:t> = 4 χρόνια, πάμε στην τέταρτη σειρά και  ψάχνουμε για ένα συντελεστή όσο το δυνατόν πλησιέστερα στο 2,86.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/>
              <a:t>Για  το επιτόκιο 15% ο συντελεστής είναι  2,855, ενώ για 14% ο συντελεστής είναι 2,914.  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/>
              <a:t>Άρα το ΕΠΑ είναι μεταξύ 14% και 15%.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…</a:t>
            </a:r>
            <a:r>
              <a:rPr lang="el-GR" sz="2800" smtClean="0"/>
              <a:t>συνέχεια υπολογισμού ΕΠΑ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γ. Κάνουμε παρεμβολή μεταξύ των δύο επιτοκίων για να βρούμε το ΕΠΑ. Συγκεκριμένα</a:t>
            </a:r>
          </a:p>
          <a:p>
            <a:pPr eaLnBrk="1" hangingPunct="1">
              <a:lnSpc>
                <a:spcPct val="80000"/>
              </a:lnSpc>
            </a:pPr>
            <a:endParaRPr lang="el-GR" sz="2000" dirty="0" smtClean="0"/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(1) 14%                  2,914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(2) 14%+Χ%	2,86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(3) 15%	</a:t>
            </a:r>
            <a:r>
              <a:rPr lang="el-GR" sz="2000" dirty="0" smtClean="0"/>
              <a:t>2,855</a:t>
            </a:r>
            <a:endParaRPr lang="el-GR" sz="2000" dirty="0" smtClean="0"/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                 </a:t>
            </a:r>
            <a:r>
              <a:rPr lang="el-GR" sz="2000" dirty="0" smtClean="0"/>
              <a:t>= </a:t>
            </a:r>
            <a:endParaRPr lang="el-GR" sz="2000" dirty="0" smtClean="0"/>
          </a:p>
          <a:p>
            <a:pPr eaLnBrk="1" hangingPunct="1">
              <a:lnSpc>
                <a:spcPct val="80000"/>
              </a:lnSpc>
            </a:pPr>
            <a:endParaRPr lang="el-GR" sz="2000" dirty="0" smtClean="0"/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                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lvl="4">
              <a:lnSpc>
                <a:spcPct val="80000"/>
              </a:lnSpc>
              <a:buNone/>
            </a:pPr>
            <a:r>
              <a:rPr lang="el-GR" sz="1400" dirty="0" smtClean="0"/>
              <a:t>= </a:t>
            </a:r>
          </a:p>
          <a:p>
            <a:pPr eaLnBrk="1" hangingPunct="1">
              <a:lnSpc>
                <a:spcPct val="80000"/>
              </a:lnSpc>
            </a:pPr>
            <a:endParaRPr lang="el-GR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Χ = 0,0092,  Άρα, ΕΠΑ = 0,14+0,0092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dirty="0" smtClean="0"/>
              <a:t>                               ΕΠΑ = 0,1492 ή 14,92%</a:t>
            </a:r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285852" y="2857496"/>
          <a:ext cx="495300" cy="609600"/>
        </p:xfrm>
        <a:graphic>
          <a:graphicData uri="http://schemas.openxmlformats.org/presentationml/2006/ole">
            <p:oleObj spid="_x0000_s2050" name="Εξίσωση" r:id="rId3" imgW="495085" imgH="609336" progId="Equation.3">
              <p:embed/>
            </p:oleObj>
          </a:graphicData>
        </a:graphic>
      </p:graphicFrame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2285984" y="2786058"/>
          <a:ext cx="495300" cy="609600"/>
        </p:xfrm>
        <a:graphic>
          <a:graphicData uri="http://schemas.openxmlformats.org/presentationml/2006/ole">
            <p:oleObj spid="_x0000_s2051" name="Εξίσωση" r:id="rId4" imgW="495085" imgH="609336" progId="Equation.3">
              <p:embed/>
            </p:oleObj>
          </a:graphicData>
        </a:graphic>
      </p:graphicFrame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1285852" y="3857628"/>
          <a:ext cx="495300" cy="609600"/>
        </p:xfrm>
        <a:graphic>
          <a:graphicData uri="http://schemas.openxmlformats.org/presentationml/2006/ole">
            <p:oleObj spid="_x0000_s2052" name="Εξίσωση" r:id="rId5" imgW="495085" imgH="609336" progId="Equation.3">
              <p:embed/>
            </p:oleObj>
          </a:graphicData>
        </a:graphic>
      </p:graphicFrame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053" name="Object 10"/>
          <p:cNvGraphicFramePr>
            <a:graphicFrameLocks noChangeAspect="1"/>
          </p:cNvGraphicFramePr>
          <p:nvPr/>
        </p:nvGraphicFramePr>
        <p:xfrm>
          <a:off x="2571736" y="3929066"/>
          <a:ext cx="638175" cy="647700"/>
        </p:xfrm>
        <a:graphic>
          <a:graphicData uri="http://schemas.openxmlformats.org/presentationml/2006/ole">
            <p:oleObj spid="_x0000_s2053" name="Εξίσωση" r:id="rId6" imgW="634725" imgH="647419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smtClean="0"/>
              <a:t>Επίσης</a:t>
            </a:r>
            <a:br>
              <a:rPr lang="el-GR" sz="2800" smtClean="0"/>
            </a:br>
            <a:endParaRPr lang="el-GR" sz="28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87450" y="1773238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Για επιτόκιο 14%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ΚΠΑ = 17.500(2,914) -50.000 = 995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Για επιτόκιο 15%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ΚΠΑ = 17.500(2,855) -50.000 = -37,5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Παρεμβολή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	Επιτόκιο	              ΚΠΑ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(1)	14%		 995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(2)	14%+Χ	            </a:t>
            </a:r>
            <a:r>
              <a:rPr lang="en-US" sz="1600" dirty="0" smtClean="0"/>
              <a:t>       </a:t>
            </a:r>
            <a:r>
              <a:rPr lang="el-GR" sz="1600" dirty="0" smtClean="0"/>
              <a:t>   </a:t>
            </a:r>
            <a:r>
              <a:rPr lang="el-GR" sz="1600" dirty="0" smtClean="0"/>
              <a:t>0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(3)	15%		 -37,5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(Χ/1%)     = (995/1.035,2)	</a:t>
            </a:r>
          </a:p>
          <a:p>
            <a:pPr eaLnBrk="1" hangingPunct="1">
              <a:lnSpc>
                <a:spcPct val="80000"/>
              </a:lnSpc>
            </a:pPr>
            <a:endParaRPr lang="el-GR" sz="1600" dirty="0" smtClean="0"/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Χ = 0,0096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Άρα 	ΕΠΑ = 14,96%.</a:t>
            </a: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133</TotalTime>
  <Words>434</Words>
  <Application>Microsoft Office PowerPoint</Application>
  <PresentationFormat>Προβολή στην οθόνη (4:3)</PresentationFormat>
  <Paragraphs>132</Paragraphs>
  <Slides>17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9" baseType="lpstr">
      <vt:lpstr>Δικαιοσύνη</vt:lpstr>
      <vt:lpstr>Εξίσωση</vt:lpstr>
      <vt:lpstr>H Μέθοδος του Εσωτερικού Ποσοστού Απόδοσης (EΠA) (IRR)</vt:lpstr>
      <vt:lpstr>Ορισμός του ΕΠΑ</vt:lpstr>
      <vt:lpstr>Διαφάνεια 3</vt:lpstr>
      <vt:lpstr>Υπολογισμός του ΕΠΑ</vt:lpstr>
      <vt:lpstr>Κριτήριο Απόφασης</vt:lpstr>
      <vt:lpstr>Παράδειγμα 1:  Περίπτωση Ράντας</vt:lpstr>
      <vt:lpstr>Βήματα υπολογισμού του ΕΠΑ</vt:lpstr>
      <vt:lpstr>…συνέχεια υπολογισμού ΕΠΑ</vt:lpstr>
      <vt:lpstr>Επίσης </vt:lpstr>
      <vt:lpstr>Παράδειγμα 2:  Περίπτωση Άνισων Ποσών </vt:lpstr>
      <vt:lpstr>Απάντηση</vt:lpstr>
      <vt:lpstr>Διαφάνεια 12</vt:lpstr>
      <vt:lpstr>Διαφάνεια 13</vt:lpstr>
      <vt:lpstr>Διαφάνεια 14</vt:lpstr>
      <vt:lpstr>Με τη μέθοδο της παρεμβολής βρίσκουμε</vt:lpstr>
      <vt:lpstr>ΑΣΚΗΣΗ</vt:lpstr>
      <vt:lpstr>Τα προβλήματα της μεθόδου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 Μέθοδος του Εσωτερικού Ποσοστού Απόδοσης (EPA) (IRR)</dc:title>
  <dc:creator>user</dc:creator>
  <cp:lastModifiedBy>noulas</cp:lastModifiedBy>
  <cp:revision>19</cp:revision>
  <dcterms:created xsi:type="dcterms:W3CDTF">2006-10-25T03:40:45Z</dcterms:created>
  <dcterms:modified xsi:type="dcterms:W3CDTF">2016-03-10T13:58:36Z</dcterms:modified>
</cp:coreProperties>
</file>