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359" r:id="rId3"/>
    <p:sldId id="259" r:id="rId4"/>
    <p:sldId id="261" r:id="rId5"/>
    <p:sldId id="291" r:id="rId6"/>
    <p:sldId id="360" r:id="rId7"/>
    <p:sldId id="292" r:id="rId8"/>
    <p:sldId id="361" r:id="rId9"/>
    <p:sldId id="362" r:id="rId10"/>
    <p:sldId id="363" r:id="rId11"/>
    <p:sldId id="364" r:id="rId12"/>
    <p:sldId id="366" r:id="rId13"/>
    <p:sldId id="293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65" r:id="rId24"/>
    <p:sldId id="294" r:id="rId25"/>
    <p:sldId id="376" r:id="rId26"/>
    <p:sldId id="377" r:id="rId27"/>
    <p:sldId id="338" r:id="rId28"/>
    <p:sldId id="378" r:id="rId29"/>
    <p:sldId id="379" r:id="rId30"/>
    <p:sldId id="380" r:id="rId31"/>
    <p:sldId id="341" r:id="rId32"/>
    <p:sldId id="342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752"/>
    <a:srgbClr val="873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2"/>
    <p:restoredTop sz="94643"/>
  </p:normalViewPr>
  <p:slideViewPr>
    <p:cSldViewPr snapToGrid="0" snapToObjects="1">
      <p:cViewPr>
        <p:scale>
          <a:sx n="130" d="100"/>
          <a:sy n="130" d="100"/>
        </p:scale>
        <p:origin x="594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6BA-D6F8-7B4A-85FB-7D2C30FCBDD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34CD-C043-3F44-B5E6-9E1B6AE4D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1827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37360"/>
            <a:ext cx="3657600" cy="3509963"/>
          </a:xfrm>
          <a:noFill/>
          <a:ln>
            <a:noFill/>
          </a:ln>
        </p:spPr>
        <p:txBody>
          <a:bodyPr lIns="0" anchor="t" anchorCtr="0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0"/>
            <a:ext cx="3657600" cy="1655762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/>
          <a:lstStyle>
            <a:lvl1pPr>
              <a:lnSpc>
                <a:spcPct val="100000"/>
              </a:lnSpc>
              <a:buClr>
                <a:srgbClr val="873B1F"/>
              </a:buClr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495275"/>
            <a:ext cx="743886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2017 Wessex Press, Inc. Principles of Business Forecasting 2e (Ord, Fildes, Kourentzes) • Chapter 6: ARIMA Models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99" y="6495275"/>
            <a:ext cx="41147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B7F014-2DB4-4D49-99B4-59FA1294E9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solidFill>
            <a:srgbClr val="182752"/>
          </a:solidFill>
        </p:spPr>
        <p:txBody>
          <a:bodyPr vert="horz" lIns="45720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1328"/>
            <a:ext cx="7886700" cy="4698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7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61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tiff"/><Relationship Id="rId5" Type="http://schemas.openxmlformats.org/officeDocument/2006/relationships/image" Target="../media/image81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Autoregressive Integrated </a:t>
            </a:r>
            <a:br>
              <a:rPr lang="en-US" dirty="0"/>
            </a:br>
            <a:r>
              <a:rPr lang="en-US" dirty="0"/>
              <a:t>Moving Average (ARIMA) </a:t>
            </a:r>
            <a:br>
              <a:rPr lang="en-US" dirty="0"/>
            </a:br>
            <a:r>
              <a:rPr lang="en-US" dirty="0"/>
              <a:t>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5712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Examining stationarity of time series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817E2-E998-44D2-8345-2C9816A3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70" y="1277938"/>
            <a:ext cx="4328102" cy="271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2F785-8525-4EDD-A72A-056F7AAB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05" y="1612500"/>
            <a:ext cx="27527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E31092-4047-48B1-AA43-64E154261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505" y="3992838"/>
            <a:ext cx="2781300" cy="2124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95675E-7DBC-4FDE-8D16-EA5DE2C08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53" y="4375425"/>
            <a:ext cx="49815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Examining stationarity of time series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CB22E-D612-4BD1-9AB6-13AF8E07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4" y="1292655"/>
            <a:ext cx="4612236" cy="2826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80FEF2-7DD2-44CB-9DC6-093C5050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63" y="1723638"/>
            <a:ext cx="2733675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334DB-F7F1-42A7-8788-D9CCA9E4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000" y="4118981"/>
            <a:ext cx="2667000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948B2-8700-4C80-86CF-3F81D114A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4268635"/>
            <a:ext cx="340995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CE1D3-D742-4006-A9E0-B486C9C84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73" y="4845470"/>
            <a:ext cx="4400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Seasonal differencing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B29E24-74B5-4250-A037-B07B1FDAF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345" y="1365307"/>
            <a:ext cx="7273925" cy="15316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E0BBB-31A1-4E24-85E4-6AE9614F8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3285546"/>
            <a:ext cx="4387273" cy="2551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7FBED8-C582-4519-962E-55A134E02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98" y="2364508"/>
            <a:ext cx="2524672" cy="1921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90952-78DC-4308-967C-4E5B6E56B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533" y="4318925"/>
            <a:ext cx="2452802" cy="19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2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Seasonal differencing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85860C-1117-495E-B773-4455A77F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38" y="1560946"/>
            <a:ext cx="2771021" cy="21683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D8D1F-30FE-435F-9889-AB4F23AB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33" y="3908950"/>
            <a:ext cx="3010630" cy="2399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777CF1-46D9-4969-9612-D5F82E780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03" y="2235200"/>
            <a:ext cx="4717116" cy="27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Seasonal differencing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50D72-F8F5-45E6-B74E-4C0738B7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0" y="1912662"/>
            <a:ext cx="5174841" cy="3032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94982B-9A42-4EB4-8C17-372197D0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65" y="1467557"/>
            <a:ext cx="2699276" cy="211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DB1EF-FBB6-41D4-B4B0-724EEE688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765" y="3870114"/>
            <a:ext cx="2951658" cy="22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Backshift notation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54E54-E822-4F80-8486-9F93245E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1" y="1431636"/>
            <a:ext cx="8119865" cy="512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21E54-0340-4742-8861-85A363B0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34" y="2225962"/>
            <a:ext cx="2038350" cy="61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C2AC8F-229A-4827-B889-6E1F218E7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72" y="3126795"/>
            <a:ext cx="3200400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D0D9C-A862-4AB1-9D5A-F6A23D728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22" y="3837128"/>
            <a:ext cx="184785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78AD6F-EAD6-4A55-8889-207BC7C0F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61" y="4638381"/>
            <a:ext cx="17145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C7E34-AC12-4951-9771-B26D5E477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561" y="3779978"/>
            <a:ext cx="5219700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C27E0-DE89-4592-8C29-B89204DF47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175" y="4338815"/>
            <a:ext cx="48196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Backshift notation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EFE92-2AB2-4635-B5EA-A98E64A13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8" y="1597891"/>
            <a:ext cx="8645290" cy="1944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B5532-E3D5-4109-AD68-BBD83357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7" y="3822756"/>
            <a:ext cx="7961746" cy="20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ARIMA models for time series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6086B-B6C2-450F-A419-6115A994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8" y="1699491"/>
            <a:ext cx="161925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33E5D-0E18-40D7-B350-59B37CD46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91" y="2776969"/>
            <a:ext cx="1914525" cy="33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357FB-32F9-4497-9EE9-C51F0E65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120" y="1416550"/>
            <a:ext cx="6130057" cy="671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768BBC-01DD-4DA5-8E9A-C48F19B9B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710" y="2504797"/>
            <a:ext cx="6201467" cy="684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E6FDC-1B9D-45FE-952B-5917DA756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27" y="3310451"/>
            <a:ext cx="7981949" cy="29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6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autoregressive model of order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68458-6B0B-4763-BD83-1536E9EE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05" y="1515341"/>
            <a:ext cx="78105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D42AE-6D85-4068-A7E0-D56D627C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54" y="2330920"/>
            <a:ext cx="7490691" cy="40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autoregressive model of order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163B-934C-4733-B63D-18E50D38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3" y="1414274"/>
            <a:ext cx="6201621" cy="50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Methodology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BD7093-77E3-4ED9-BE1E-BE868CFE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61" y="1431207"/>
            <a:ext cx="4078143" cy="50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Moving average model of order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CFA1-CADF-437B-9B3E-60293740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431637"/>
            <a:ext cx="7553325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10B3E-C9B9-4F0B-AA7E-DDA0AEF5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2193638"/>
            <a:ext cx="6465455" cy="40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Higher-order autoregressive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CA696-9656-4642-9F0E-854CAA49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6" y="1253264"/>
            <a:ext cx="6727781" cy="1978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912CA-EEB1-4B3A-B479-CE58F32C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36" y="3429000"/>
            <a:ext cx="4802910" cy="3020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498B1-E5A3-4CA5-88BF-28D890772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661" y="2469358"/>
            <a:ext cx="2794433" cy="3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Higher-order moving average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C3AA8-D446-4407-BD52-C702920E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6" y="1251308"/>
            <a:ext cx="6049600" cy="1889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8916A-FE9F-4C1B-B2BD-0C1BADDC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14" y="2195836"/>
            <a:ext cx="2810000" cy="302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1FB5CE-5782-47B1-B3B0-B8426621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52" y="3140364"/>
            <a:ext cx="4242894" cy="33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FF20F2-CEDE-4F6C-845B-2821A949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29" y="1388259"/>
            <a:ext cx="7592941" cy="48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Model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317768"/>
          </a:xfrm>
        </p:spPr>
        <p:txBody>
          <a:bodyPr>
            <a:normAutofit/>
          </a:bodyPr>
          <a:lstStyle/>
          <a:p>
            <a:pPr marL="1030288" indent="-1030288">
              <a:buNone/>
            </a:pPr>
            <a:r>
              <a:rPr lang="en-US" sz="1600" b="1" dirty="0">
                <a:solidFill>
                  <a:srgbClr val="182752"/>
                </a:solidFill>
              </a:rPr>
              <a:t>Table 6.3	</a:t>
            </a:r>
            <a:r>
              <a:rPr lang="en-US" sz="1600" b="1" dirty="0">
                <a:solidFill>
                  <a:srgbClr val="873B1F"/>
                </a:solidFill>
              </a:rPr>
              <a:t>Fitted Models for Netflix Percentage Growth Series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16110" y="3138237"/>
            <a:ext cx="1702676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defTabSz="1047750" eaLnBrk="0" hangingPunct="0">
              <a:spcBef>
                <a:spcPts val="600"/>
              </a:spcBef>
            </a:pPr>
            <a:r>
              <a:rPr lang="en-GB" b="1" u="none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Question: </a:t>
            </a:r>
            <a:r>
              <a:rPr lang="en-US" u="none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Choose the better model. Which criterion would you use?</a:t>
            </a:r>
            <a:endParaRPr lang="en-GB" u="none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299" y="2360827"/>
            <a:ext cx="14478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30288" indent="-1030288"/>
            <a:r>
              <a:rPr lang="en-US" sz="1600" b="1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AR(1) Model</a:t>
            </a:r>
            <a:endParaRPr lang="en-US" sz="1600" i="1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299" y="4931310"/>
            <a:ext cx="14478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30288" indent="-1030288"/>
            <a:r>
              <a:rPr lang="en-US" sz="1600" b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MA(1) Model</a:t>
            </a:r>
            <a:endParaRPr lang="en-US" sz="1600" i="1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30967"/>
            <a:ext cx="5715002" cy="22082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" y="4071096"/>
            <a:ext cx="5715003" cy="22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Mixtures: ARMA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92F52-7707-4DEE-84F4-ABD9A814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1264743"/>
            <a:ext cx="6640946" cy="739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1A3B5-0DEE-4333-8A5A-F83B23ED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1" y="2216294"/>
            <a:ext cx="7724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5A978-E4BB-4C2D-8E17-E55E38FE3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7" y="4133272"/>
            <a:ext cx="8617528" cy="20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06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Mixtures: ARIMA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61D87-87ED-44C0-BCE9-7FEBBDC9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90" y="1799341"/>
            <a:ext cx="7627937" cy="24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8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Estimation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Examples of Nonstationary Series: Netflix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799" y="1935273"/>
            <a:ext cx="7543801" cy="614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0288" indent="-1030288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Table 6.5	</a:t>
            </a:r>
            <a:r>
              <a:rPr lang="en-US" sz="1600" b="1" dirty="0">
                <a:solidFill>
                  <a:srgbClr val="873B1F"/>
                </a:solidFill>
              </a:rPr>
              <a:t>MSE and RMSE for Different ARIMA Models for </a:t>
            </a:r>
            <a:r>
              <a:rPr lang="en-US" sz="1600" b="1">
                <a:solidFill>
                  <a:srgbClr val="873B1F"/>
                </a:solidFill>
              </a:rPr>
              <a:t>the </a:t>
            </a:r>
            <a:br>
              <a:rPr lang="en-US" sz="1600" b="1">
                <a:solidFill>
                  <a:srgbClr val="873B1F"/>
                </a:solidFill>
              </a:rPr>
            </a:br>
            <a:r>
              <a:rPr lang="en-US" sz="1600" b="1">
                <a:solidFill>
                  <a:srgbClr val="873B1F"/>
                </a:solidFill>
              </a:rPr>
              <a:t>Log Transformed Netflix Sales Series</a:t>
            </a:r>
            <a:endParaRPr lang="en-US" sz="1600" b="1" dirty="0">
              <a:solidFill>
                <a:srgbClr val="873B1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7" y="2549720"/>
            <a:ext cx="6605533" cy="171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7" y="4545207"/>
            <a:ext cx="4981676" cy="1468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0767" y="2549720"/>
            <a:ext cx="14478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" indent="-9525"/>
            <a:r>
              <a:rPr lang="en-US" sz="1200" b="1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Results using Minitab</a:t>
            </a:r>
            <a:endParaRPr lang="en-US" sz="1200" i="1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9956" y="4539435"/>
            <a:ext cx="14478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" indent="-9525"/>
            <a:r>
              <a:rPr lang="en-US" sz="1200" b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Results using R</a:t>
            </a:r>
            <a:endParaRPr lang="en-US" sz="1200" i="1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Seasonality and ARIMA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E9155-0617-46CC-9460-CADA93FC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3" y="1258598"/>
            <a:ext cx="7439602" cy="2769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EB781-EE92-4EA3-A49D-9A26AAAF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90" y="4231430"/>
            <a:ext cx="6622328" cy="24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9A338-E443-4205-8D53-2163E48D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5" y="1404734"/>
            <a:ext cx="5862600" cy="48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41098"/>
            <a:ext cx="7543800" cy="469881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first order (or lag 1) autocorrelation measures the correlation between successive observations in a time series.</a:t>
            </a:r>
          </a:p>
          <a:p>
            <a:pPr marL="0" indent="0">
              <a:buNone/>
            </a:pPr>
            <a:r>
              <a:rPr lang="en-US" dirty="0"/>
              <a:t>The sample value is computed as: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FDA3B-6710-4888-90A9-32E9839E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33" y="3329167"/>
            <a:ext cx="4146695" cy="15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7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C432C-A491-4330-B5AF-38F745AC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4" y="1288732"/>
            <a:ext cx="8110793" cy="123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4BA11-A5B2-4F1F-96E1-1ED6B1605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99" y="2523375"/>
            <a:ext cx="6285201" cy="34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Choice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6: ARIMA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4958255" cy="239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73B1F"/>
                </a:solidFill>
              </a:rPr>
              <a:t>Model Choice Using Information Criteria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Use either the </a:t>
            </a:r>
            <a:r>
              <a:rPr lang="en-US" sz="1800" dirty="0" err="1"/>
              <a:t>Akaike</a:t>
            </a:r>
            <a:r>
              <a:rPr lang="en-US" sz="1800" dirty="0"/>
              <a:t> Information Criterion:</a:t>
            </a:r>
          </a:p>
          <a:p>
            <a:pPr>
              <a:spcBef>
                <a:spcPts val="1600"/>
              </a:spcBef>
            </a:pPr>
            <a:r>
              <a:rPr lang="en-US" sz="1800" dirty="0"/>
              <a:t>Or the Bayesian Information Criterion:</a:t>
            </a:r>
          </a:p>
          <a:p>
            <a:pPr marL="230188" indent="0">
              <a:spcBef>
                <a:spcPts val="1600"/>
              </a:spcBef>
              <a:buNone/>
            </a:pPr>
            <a:r>
              <a:rPr lang="en-US" sz="1800" dirty="0"/>
              <a:t>where</a:t>
            </a:r>
            <a:r>
              <a:rPr lang="en-US" sz="1800" i="1" dirty="0"/>
              <a:t> p</a:t>
            </a:r>
            <a:r>
              <a:rPr lang="en-US" sz="1800" dirty="0"/>
              <a:t> = NP = number of AR parameters </a:t>
            </a:r>
            <a:br>
              <a:rPr lang="en-US" sz="1800" dirty="0"/>
            </a:br>
            <a:r>
              <a:rPr lang="en-US" sz="1800" dirty="0"/>
              <a:t>+ number of MA parameters + 1 (for the variance) + 1 (if a constant is included)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81100" y="2966798"/>
            <a:ext cx="264356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defTabSz="1047750" eaLnBrk="0" hangingPunct="0">
              <a:spcBef>
                <a:spcPts val="600"/>
              </a:spcBef>
            </a:pPr>
            <a:r>
              <a:rPr lang="en-GB" b="1" u="none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Question: </a:t>
            </a:r>
            <a:r>
              <a:rPr lang="en-US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Which criterion is likely to select the more complex model? Why?</a:t>
            </a:r>
            <a:endParaRPr lang="en-GB" u="none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62122"/>
              </p:ext>
            </p:extLst>
          </p:nvPr>
        </p:nvGraphicFramePr>
        <p:xfrm>
          <a:off x="5395592" y="1899728"/>
          <a:ext cx="2729076" cy="36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203040" progId="Equation.DSMT4">
                  <p:embed/>
                </p:oleObj>
              </mc:Choice>
              <mc:Fallback>
                <p:oleObj name="Equation" r:id="rId2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92" y="1899728"/>
                        <a:ext cx="2729076" cy="365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58E50F-7F0D-4075-A527-9FFB1370E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918794"/>
              </p:ext>
            </p:extLst>
          </p:nvPr>
        </p:nvGraphicFramePr>
        <p:xfrm>
          <a:off x="5395592" y="2443841"/>
          <a:ext cx="3022974" cy="34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203040" progId="Equation.DSMT4">
                  <p:embed/>
                </p:oleObj>
              </mc:Choice>
              <mc:Fallback>
                <p:oleObj name="Equation" r:id="rId4" imgW="1726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92" y="2443841"/>
                        <a:ext cx="3022974" cy="343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85798" y="4016634"/>
            <a:ext cx="7732768" cy="281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0288" indent="-1030288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182752"/>
                </a:solidFill>
              </a:rPr>
              <a:t>Table 6.7	</a:t>
            </a:r>
            <a:r>
              <a:rPr lang="en-US" sz="1600" b="1" dirty="0">
                <a:solidFill>
                  <a:srgbClr val="873B1F"/>
                </a:solidFill>
              </a:rPr>
              <a:t>Values of Information Criteria for ARIMA Models for U.S. Retail Sales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8" y="4351435"/>
            <a:ext cx="6185272" cy="19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9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go wrong?</a:t>
            </a:r>
          </a:p>
          <a:p>
            <a:pPr marL="460375" lvl="1" indent="-231775"/>
            <a:r>
              <a:rPr lang="en-US" dirty="0"/>
              <a:t>The errors may not be white noise.</a:t>
            </a:r>
          </a:p>
          <a:p>
            <a:pPr marL="460375" lvl="1" indent="-231775"/>
            <a:r>
              <a:rPr lang="en-US" dirty="0"/>
              <a:t>The data may contain outliers.</a:t>
            </a:r>
          </a:p>
          <a:p>
            <a:pPr marL="460375" lvl="1" indent="-231775"/>
            <a:r>
              <a:rPr lang="en-US" dirty="0"/>
              <a:t>The errors may be </a:t>
            </a:r>
            <a:r>
              <a:rPr lang="en-US" dirty="0" err="1"/>
              <a:t>autocorrelated</a:t>
            </a:r>
            <a:r>
              <a:rPr lang="en-US" dirty="0"/>
              <a:t>.</a:t>
            </a:r>
          </a:p>
          <a:p>
            <a:pPr marL="460375" lvl="1" indent="-231775"/>
            <a:r>
              <a:rPr lang="en-US" dirty="0"/>
              <a:t>The time series may be non-stationary.</a:t>
            </a:r>
          </a:p>
          <a:p>
            <a:pPr marL="460375" lvl="1" indent="-231775"/>
            <a:r>
              <a:rPr lang="en-US" dirty="0"/>
              <a:t>The errors may show changing variances over time.</a:t>
            </a:r>
          </a:p>
          <a:p>
            <a:pPr marL="460375" lvl="1" indent="-231775"/>
            <a:r>
              <a:rPr lang="en-US" dirty="0"/>
              <a:t>The mean of the errors may be non-zero (only applies when the model does not contain a constant term).</a:t>
            </a:r>
          </a:p>
          <a:p>
            <a:r>
              <a:rPr lang="en-US" dirty="0"/>
              <a:t>How do we check for these problems and what do we do about them?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29D49-0A46-4B9A-877A-50417387CF35}"/>
              </a:ext>
            </a:extLst>
          </p:cNvPr>
          <p:cNvSpPr txBox="1"/>
          <p:nvPr/>
        </p:nvSpPr>
        <p:spPr>
          <a:xfrm>
            <a:off x="789708" y="5192006"/>
            <a:ext cx="5555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Check the:	</a:t>
            </a:r>
          </a:p>
          <a:p>
            <a:r>
              <a:rPr lang="en-US" sz="2000" dirty="0"/>
              <a:t>Residuals; </a:t>
            </a:r>
            <a:r>
              <a:rPr lang="en-US" sz="2000" b="0" i="0" u="none" strike="noStrike" baseline="0" dirty="0">
                <a:latin typeface="CMSS10"/>
              </a:rPr>
              <a:t>outliers; portmanteau test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7575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6.7 Forecasting with ARIMA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839D3-01F2-4E75-A842-37C5292A89A0}"/>
              </a:ext>
            </a:extLst>
          </p:cNvPr>
          <p:cNvSpPr txBox="1"/>
          <p:nvPr/>
        </p:nvSpPr>
        <p:spPr>
          <a:xfrm>
            <a:off x="1353126" y="2239077"/>
            <a:ext cx="6202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are already experts in forecasting !!!</a:t>
            </a:r>
          </a:p>
          <a:p>
            <a:endParaRPr lang="en-US" sz="2400" dirty="0"/>
          </a:p>
          <a:p>
            <a:r>
              <a:rPr lang="en-US" sz="2400" dirty="0"/>
              <a:t>Just press the forecast button </a:t>
            </a:r>
          </a:p>
        </p:txBody>
      </p:sp>
    </p:spTree>
    <p:extLst>
      <p:ext uri="{BB962C8B-B14F-4D97-AF65-F5344CB8AC3E}">
        <p14:creationId xmlns:p14="http://schemas.microsoft.com/office/powerpoint/2010/main" val="161600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1972540"/>
            <a:ext cx="7378700" cy="210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Autocorrelation Function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543800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873B1F"/>
                </a:solidFill>
              </a:rPr>
              <a:t>Example 6.1: Calculation of First-Order Autocorrelation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430667"/>
              </p:ext>
            </p:extLst>
          </p:nvPr>
        </p:nvGraphicFramePr>
        <p:xfrm>
          <a:off x="3345872" y="4419067"/>
          <a:ext cx="2456411" cy="41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900" imgH="228600" progId="">
                  <p:embed/>
                </p:oleObj>
              </mc:Choice>
              <mc:Fallback>
                <p:oleObj name="Equation" r:id="rId3" imgW="13589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872" y="4419067"/>
                        <a:ext cx="2456411" cy="413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90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07" y="1765449"/>
            <a:ext cx="2492703" cy="119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Higher order autocorrelations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3333" y="1289865"/>
            <a:ext cx="7543800" cy="4698810"/>
          </a:xfrm>
        </p:spPr>
        <p:txBody>
          <a:bodyPr>
            <a:normAutofit/>
          </a:bodyPr>
          <a:lstStyle/>
          <a:p>
            <a:r>
              <a:rPr lang="en-US" sz="1800" dirty="0"/>
              <a:t>Higher order autocorrelations: The sample function for lag </a:t>
            </a:r>
            <a:r>
              <a:rPr lang="en-US" sz="1800" i="1" dirty="0"/>
              <a:t>k </a:t>
            </a:r>
            <a:r>
              <a:rPr lang="en-US" sz="1800" dirty="0"/>
              <a:t>is: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1600"/>
              </a:spcBef>
            </a:pPr>
            <a:r>
              <a:rPr lang="en-US" sz="1800" dirty="0"/>
              <a:t>The plot of</a:t>
            </a:r>
            <a:r>
              <a:rPr lang="en-US" sz="1800" i="1" dirty="0"/>
              <a:t> </a:t>
            </a:r>
            <a:r>
              <a:rPr lang="en-US" sz="1800" i="1" dirty="0" err="1"/>
              <a:t>r</a:t>
            </a:r>
            <a:r>
              <a:rPr lang="en-US" sz="1800" i="1" baseline="-25000" dirty="0" err="1"/>
              <a:t>k</a:t>
            </a:r>
            <a:r>
              <a:rPr lang="en-US" sz="1800" i="1" dirty="0"/>
              <a:t> </a:t>
            </a:r>
            <a:r>
              <a:rPr lang="en-US" sz="1800" dirty="0"/>
              <a:t>against </a:t>
            </a:r>
            <a:r>
              <a:rPr lang="en-US" sz="1800" i="1" dirty="0"/>
              <a:t>k</a:t>
            </a:r>
            <a:r>
              <a:rPr lang="en-US" sz="1800" dirty="0"/>
              <a:t> for </a:t>
            </a:r>
            <a:br>
              <a:rPr lang="en-US" sz="1800" dirty="0"/>
            </a:br>
            <a:r>
              <a:rPr lang="en-US" sz="1800" dirty="0"/>
              <a:t>k=1,2,… is known as the </a:t>
            </a:r>
            <a:br>
              <a:rPr lang="en-US" sz="1800" dirty="0"/>
            </a:br>
            <a:r>
              <a:rPr lang="en-US" sz="1800" i="1" dirty="0"/>
              <a:t>sample autocorrelation </a:t>
            </a:r>
            <a:br>
              <a:rPr lang="en-US" sz="1800" i="1" dirty="0"/>
            </a:br>
            <a:r>
              <a:rPr lang="en-US" sz="1800" i="1" dirty="0"/>
              <a:t>function (ACF), </a:t>
            </a:r>
            <a:r>
              <a:rPr lang="en-US" sz="1800" dirty="0"/>
              <a:t>typically </a:t>
            </a:r>
            <a:br>
              <a:rPr lang="en-US" sz="1800" dirty="0"/>
            </a:br>
            <a:r>
              <a:rPr lang="en-US" sz="1800" dirty="0"/>
              <a:t>plotted for the first </a:t>
            </a:r>
            <a:r>
              <a:rPr lang="en-US" sz="1800" i="1" dirty="0"/>
              <a:t>n/4 </a:t>
            </a:r>
            <a:r>
              <a:rPr lang="en-US" sz="1800" dirty="0"/>
              <a:t> lags </a:t>
            </a:r>
            <a:br>
              <a:rPr lang="en-US" sz="1800" dirty="0"/>
            </a:br>
            <a:r>
              <a:rPr lang="en-US" sz="1800" dirty="0"/>
              <a:t>or thereabouts.</a:t>
            </a:r>
          </a:p>
          <a:p>
            <a:r>
              <a:rPr lang="en-US" sz="1800" dirty="0"/>
              <a:t>The plot is supplemented </a:t>
            </a:r>
            <a:br>
              <a:rPr lang="en-US" sz="1800" dirty="0"/>
            </a:br>
            <a:r>
              <a:rPr lang="en-US" sz="1800" dirty="0"/>
              <a:t>with 5% significance limits </a:t>
            </a:r>
            <a:br>
              <a:rPr lang="en-US" sz="1800" dirty="0"/>
            </a:br>
            <a:r>
              <a:rPr lang="en-US" sz="1800" dirty="0"/>
              <a:t>to enable a graphical check </a:t>
            </a:r>
            <a:br>
              <a:rPr lang="en-US" sz="1800" dirty="0"/>
            </a:br>
            <a:r>
              <a:rPr lang="en-US" sz="1800" dirty="0"/>
              <a:t>of whether dependence </a:t>
            </a:r>
            <a:br>
              <a:rPr lang="en-US" sz="1800" dirty="0"/>
            </a:br>
            <a:r>
              <a:rPr lang="en-US" sz="1800" dirty="0"/>
              <a:t>exists at a given lag.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2017 Wessex Press, Inc. Principles of Business Forecasting 2e (Ord, Fildes, Kourentzes) • Chapter 6: ARIMA Models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09449" y="3008700"/>
            <a:ext cx="4531630" cy="2207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73B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59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.AppleSystemUIFont" charset="-120"/>
              <a:buChar char="–"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617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873B1F"/>
                </a:solidFill>
              </a:rPr>
              <a:t>Example 6.2: The Autocorrelation Function for WFJ Sales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09449" y="3229483"/>
            <a:ext cx="42855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0100" indent="-800100"/>
            <a:r>
              <a:rPr lang="en-US" sz="1200" b="1" dirty="0">
                <a:solidFill>
                  <a:srgbClr val="182752"/>
                </a:solidFill>
                <a:latin typeface="Arial" charset="0"/>
                <a:ea typeface="Arial" charset="0"/>
                <a:cs typeface="Arial" charset="0"/>
              </a:rPr>
              <a:t>Figure 6.1	</a:t>
            </a:r>
            <a:r>
              <a:rPr lang="en-US" sz="1200" b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200" b="1" i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ACF</a:t>
            </a:r>
            <a:r>
              <a:rPr lang="en-US" sz="1200" b="1" dirty="0">
                <a:solidFill>
                  <a:srgbClr val="873B1F"/>
                </a:solidFill>
                <a:latin typeface="Arial" charset="0"/>
                <a:ea typeface="Arial" charset="0"/>
                <a:cs typeface="Arial" charset="0"/>
              </a:rPr>
              <a:t> for WFJ Sales (Minitab)</a:t>
            </a:r>
            <a:endParaRPr lang="en-US" sz="1200" i="1" dirty="0">
              <a:solidFill>
                <a:srgbClr val="873B1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49" y="3475384"/>
            <a:ext cx="4186761" cy="26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White noise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2AD608-C538-473A-990C-88FE5A17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8" y="1331883"/>
            <a:ext cx="8024923" cy="1874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30F2C-C78D-48BD-8BDA-A0652F8F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6" y="3598100"/>
            <a:ext cx="4231004" cy="2409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FC9893-635F-4718-A558-1CEF51523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83" y="3598100"/>
            <a:ext cx="4038895" cy="21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Autocorrelations: Distribution and tests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159336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sampling distribution of autocorrelations</a:t>
            </a:r>
          </a:p>
          <a:p>
            <a:pPr marL="0" indent="0" algn="l">
              <a:buNone/>
            </a:pPr>
            <a:r>
              <a:rPr lang="en-US" sz="1800" dirty="0"/>
              <a:t>Normal with mean zero and standard error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Portmanteau tests</a:t>
            </a:r>
          </a:p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62E1197-0940-4BE8-9FCE-BFDC7B216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471439"/>
              </p:ext>
            </p:extLst>
          </p:nvPr>
        </p:nvGraphicFramePr>
        <p:xfrm>
          <a:off x="5301673" y="1775081"/>
          <a:ext cx="757381" cy="43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28600" progId="Equation.DSMT4">
                  <p:embed/>
                </p:oleObj>
              </mc:Choice>
              <mc:Fallback>
                <p:oleObj name="Equation" r:id="rId2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1673" y="1775081"/>
                        <a:ext cx="757381" cy="439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A2066A0-F04F-4129-83C9-A77889EA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89" y="3185679"/>
            <a:ext cx="5924550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9A4EDE-8B76-4AC5-A7C8-3429BA14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156"/>
            <a:ext cx="58864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artial autocorrelation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159336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partial autocorrelation coefficient</a:t>
            </a:r>
          </a:p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70FFA-E600-41CF-91CC-7D38C61D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59264"/>
            <a:ext cx="7196968" cy="783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9D237-AD62-4797-9624-15EB17E1D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64" y="3003432"/>
            <a:ext cx="55530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Recognizing seasonality in a time series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481328"/>
            <a:ext cx="7159336" cy="4698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seasonality in a time series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CMSSBX10"/>
              </a:rPr>
              <a:t>Example: Pigs slaughtered (monthly total number of pigs slaughtered)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B7F014-2DB4-4D49-99B4-59FA1294E95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42B72-D158-4D0D-8D93-66807F2B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1" y="1902546"/>
            <a:ext cx="7793750" cy="1293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2A447-0FDB-41FA-A914-4938D591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6" y="4069628"/>
            <a:ext cx="2986445" cy="160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AFB17-54FC-4403-8AA8-A2959D42D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91" y="3920548"/>
            <a:ext cx="2752725" cy="218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28BC4-E2C7-4402-AB91-2CA12F7ED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328" y="4028426"/>
            <a:ext cx="2571750" cy="2066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DB1C4-2DC7-49F6-B397-D3AF4AF30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144" y="6285345"/>
            <a:ext cx="752475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DCEC98-AC68-42A2-9A10-7BEACC4E0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302" y="6304395"/>
            <a:ext cx="5524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611</Words>
  <Application>Microsoft Office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.AppleSystemUIFont</vt:lpstr>
      <vt:lpstr>Arial</vt:lpstr>
      <vt:lpstr>Calibri</vt:lpstr>
      <vt:lpstr>CMSS10</vt:lpstr>
      <vt:lpstr>CMSSBX10</vt:lpstr>
      <vt:lpstr>Times New Roman</vt:lpstr>
      <vt:lpstr>Office Theme</vt:lpstr>
      <vt:lpstr>Equation</vt:lpstr>
      <vt:lpstr>Autoregressive Integrated  Moving Average (ARIMA)  Models</vt:lpstr>
      <vt:lpstr>6.1 Methodology</vt:lpstr>
      <vt:lpstr>Autocorrelation</vt:lpstr>
      <vt:lpstr>The Sample Autocorrelation Function</vt:lpstr>
      <vt:lpstr>Higher order autocorrelations</vt:lpstr>
      <vt:lpstr> White noise </vt:lpstr>
      <vt:lpstr>Autocorrelations: Distribution and tests</vt:lpstr>
      <vt:lpstr>Partial autocorrelation</vt:lpstr>
      <vt:lpstr>Recognizing seasonality in a time series</vt:lpstr>
      <vt:lpstr>Examining stationarity of time series data</vt:lpstr>
      <vt:lpstr>Examining stationarity of time series data</vt:lpstr>
      <vt:lpstr>Seasonal differencing</vt:lpstr>
      <vt:lpstr>Seasonal differencing</vt:lpstr>
      <vt:lpstr>Seasonal differencing</vt:lpstr>
      <vt:lpstr>Backshift notation</vt:lpstr>
      <vt:lpstr>Backshift notation</vt:lpstr>
      <vt:lpstr>ARIMA models for time series data</vt:lpstr>
      <vt:lpstr>An autoregressive model of order one</vt:lpstr>
      <vt:lpstr>An autoregressive model of order one</vt:lpstr>
      <vt:lpstr>Moving average model of order one</vt:lpstr>
      <vt:lpstr>Higher-order autoregressive models</vt:lpstr>
      <vt:lpstr>Higher-order moving average models</vt:lpstr>
      <vt:lpstr>Summary</vt:lpstr>
      <vt:lpstr>6.4 Model Estimation</vt:lpstr>
      <vt:lpstr>Mixtures: ARMA models</vt:lpstr>
      <vt:lpstr>Mixtures: ARIMA models</vt:lpstr>
      <vt:lpstr>Model Estimation</vt:lpstr>
      <vt:lpstr>Seasonality and ARIMA models</vt:lpstr>
      <vt:lpstr>Identification</vt:lpstr>
      <vt:lpstr>Identification</vt:lpstr>
      <vt:lpstr>Model Choice</vt:lpstr>
      <vt:lpstr>Model Diagnostics</vt:lpstr>
      <vt:lpstr>6.7 Forecasting with ARIMA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Theologos Dergiades</cp:lastModifiedBy>
  <cp:revision>154</cp:revision>
  <dcterms:created xsi:type="dcterms:W3CDTF">2017-08-05T17:51:38Z</dcterms:created>
  <dcterms:modified xsi:type="dcterms:W3CDTF">2021-04-16T14:10:52Z</dcterms:modified>
</cp:coreProperties>
</file>