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sldIdLst>
    <p:sldId id="259" r:id="rId2"/>
    <p:sldId id="260" r:id="rId3"/>
    <p:sldId id="264" r:id="rId4"/>
    <p:sldId id="265" r:id="rId5"/>
    <p:sldId id="291" r:id="rId6"/>
    <p:sldId id="266" r:id="rId7"/>
    <p:sldId id="268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92" r:id="rId16"/>
    <p:sldId id="277" r:id="rId17"/>
    <p:sldId id="280" r:id="rId18"/>
    <p:sldId id="281" r:id="rId19"/>
    <p:sldId id="282" r:id="rId20"/>
    <p:sldId id="284" r:id="rId21"/>
    <p:sldId id="289" r:id="rId22"/>
    <p:sldId id="293" r:id="rId23"/>
    <p:sldId id="294" r:id="rId24"/>
    <p:sldId id="318" r:id="rId25"/>
    <p:sldId id="319" r:id="rId26"/>
    <p:sldId id="320" r:id="rId27"/>
    <p:sldId id="321" r:id="rId28"/>
    <p:sldId id="326" r:id="rId29"/>
    <p:sldId id="32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B1F"/>
    <a:srgbClr val="18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16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6BA-D6F8-7B4A-85FB-7D2C30FCBD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34CD-C043-3F44-B5E6-9E1B6AE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1827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1737360"/>
            <a:ext cx="3657600" cy="350996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algn="ctr">
              <a:defRPr sz="3600" b="0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0" y="0"/>
            <a:ext cx="3657600" cy="1655762"/>
          </a:xfrm>
          <a:ln>
            <a:noFill/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>
            <a:lvl1pPr>
              <a:buClr>
                <a:srgbClr val="873B1F"/>
              </a:buCl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495275"/>
            <a:ext cx="743886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© 2017 Wessex Press, Inc. Principles of Business Forecasting 2e (Ord, Fildes, Kourentzes) • Chapter 1: Forecasting, the Why and the How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99" y="6495275"/>
            <a:ext cx="41147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1827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BB7F014-2DB4-4D49-99B4-59FA1294E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solidFill>
            <a:srgbClr val="182752"/>
          </a:solidFill>
        </p:spPr>
        <p:txBody>
          <a:bodyPr vert="horz" lIns="45720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81328"/>
            <a:ext cx="7886700" cy="46988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7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5988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tabLst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6175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stats.com/index.htm)" TargetMode="External"/><Relationship Id="rId2" Type="http://schemas.openxmlformats.org/officeDocument/2006/relationships/hyperlink" Target="https://research/stlouisfed.org/fred2/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ondata.net/)" TargetMode="External"/><Relationship Id="rId4" Type="http://schemas.openxmlformats.org/officeDocument/2006/relationships/hyperlink" Target="http://datagov.uk)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73B1F"/>
                </a:solidFill>
              </a:rPr>
              <a:t>Forecast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Forecast is a prediction or estimate of an actual outcome expected in a future time period or for another situation.</a:t>
            </a:r>
          </a:p>
          <a:p>
            <a:pPr marL="460375" indent="-225425"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The purpose of forecasting is to inform the process of planning.</a:t>
            </a:r>
          </a:p>
          <a:p>
            <a:pPr marL="460375" indent="-225425"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The purpose of planning is to develop a course of action so that things don’t “just continue” based on a no-change forecast.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6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A set of comparable observations ordered in time. The values may refer to either a point in time (“the current value of the Dow Jones Index is 17,000”) or an aggregate over a period of time (“total sales for the last month were 350 units”).</a:t>
            </a:r>
          </a:p>
          <a:p>
            <a:pPr marL="460375" indent="-225425">
              <a:spcBef>
                <a:spcPts val="2200"/>
              </a:spcBef>
            </a:pPr>
            <a:r>
              <a:rPr lang="en-US" sz="1800" b="1" dirty="0">
                <a:solidFill>
                  <a:srgbClr val="873B1F"/>
                </a:solidFill>
              </a:rPr>
              <a:t>Trend: </a:t>
            </a:r>
            <a:r>
              <a:rPr lang="en-US" sz="1800" dirty="0"/>
              <a:t>A time series contains a trend if it shows systematic movements (e.g., increase or decrease) over an extended period.</a:t>
            </a:r>
          </a:p>
          <a:p>
            <a:pPr marL="460375" indent="-225425">
              <a:spcBef>
                <a:spcPts val="2200"/>
              </a:spcBef>
            </a:pPr>
            <a:r>
              <a:rPr lang="en-US" sz="1800" b="1" dirty="0">
                <a:solidFill>
                  <a:srgbClr val="873B1F"/>
                </a:solidFill>
              </a:rPr>
              <a:t>Seasonality: </a:t>
            </a:r>
            <a:r>
              <a:rPr lang="en-US" sz="1800" dirty="0"/>
              <a:t>A time series has a season component if it displays a recurrent pattern with a fixed and known duration (e.g., months of the year, days of the week).</a:t>
            </a:r>
          </a:p>
          <a:p>
            <a:pPr marL="460375" indent="-225425">
              <a:spcBef>
                <a:spcPts val="2200"/>
              </a:spcBef>
            </a:pPr>
            <a:r>
              <a:rPr lang="en-US" sz="1800" b="1" dirty="0">
                <a:solidFill>
                  <a:srgbClr val="873B1F"/>
                </a:solidFill>
              </a:rPr>
              <a:t>Cycle: </a:t>
            </a:r>
            <a:r>
              <a:rPr lang="en-US" sz="1800" dirty="0"/>
              <a:t>A time series has a cyclical component if it displays somewhat regular fluctuations about the trend but those fluctuations have a periodicity of variable and unknown duration, usually longer than one year (e.g., a business cycle).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623" b="9819"/>
          <a:stretch/>
        </p:blipFill>
        <p:spPr>
          <a:xfrm>
            <a:off x="685799" y="1812511"/>
            <a:ext cx="7096125" cy="409157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799" y="1462134"/>
            <a:ext cx="7543800" cy="27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1.3  </a:t>
            </a:r>
            <a:r>
              <a:rPr lang="en-US" sz="1600" b="1" dirty="0">
                <a:solidFill>
                  <a:srgbClr val="873B1F"/>
                </a:solidFill>
              </a:rPr>
              <a:t>Seasonally Adjusted Series for U.S. Monthly Retailers Sales</a:t>
            </a:r>
          </a:p>
        </p:txBody>
      </p:sp>
    </p:spTree>
    <p:extLst>
      <p:ext uri="{BB962C8B-B14F-4D97-AF65-F5344CB8AC3E}">
        <p14:creationId xmlns:p14="http://schemas.microsoft.com/office/powerpoint/2010/main" val="68656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378" b="10205"/>
          <a:stretch/>
        </p:blipFill>
        <p:spPr>
          <a:xfrm>
            <a:off x="685799" y="1780818"/>
            <a:ext cx="7096125" cy="40766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799" y="1392226"/>
            <a:ext cx="7543800" cy="27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1.4  </a:t>
            </a:r>
            <a:r>
              <a:rPr lang="en-US" sz="1600" b="1" dirty="0">
                <a:solidFill>
                  <a:srgbClr val="873B1F"/>
                </a:solidFill>
              </a:rPr>
              <a:t>Seasonal Factors for U.S. Monthly Retailers Sales</a:t>
            </a:r>
          </a:p>
        </p:txBody>
      </p:sp>
    </p:spTree>
    <p:extLst>
      <p:ext uri="{BB962C8B-B14F-4D97-AF65-F5344CB8AC3E}">
        <p14:creationId xmlns:p14="http://schemas.microsoft.com/office/powerpoint/2010/main" val="126731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612" t="5946" r="9099" b="968"/>
          <a:stretch/>
        </p:blipFill>
        <p:spPr>
          <a:xfrm>
            <a:off x="685799" y="2324758"/>
            <a:ext cx="3923523" cy="280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15" t="5067" r="8352"/>
          <a:stretch/>
        </p:blipFill>
        <p:spPr>
          <a:xfrm>
            <a:off x="4670000" y="2295574"/>
            <a:ext cx="3971078" cy="2838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481327"/>
            <a:ext cx="7543800" cy="611423"/>
          </a:xfrm>
        </p:spPr>
        <p:txBody>
          <a:bodyPr>
            <a:normAutofit/>
          </a:bodyPr>
          <a:lstStyle/>
          <a:p>
            <a:pPr marL="1833563" indent="-1833563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Figures 1.5 &amp; 1.6</a:t>
            </a:r>
            <a:r>
              <a:rPr lang="en-US" sz="1600" b="1" dirty="0">
                <a:solidFill>
                  <a:srgbClr val="873B1F"/>
                </a:solidFill>
              </a:rPr>
              <a:t>	Year-over-year Change and Percentage Changes in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U.S. Monthly Retail Sales</a:t>
            </a:r>
          </a:p>
        </p:txBody>
      </p:sp>
    </p:spTree>
    <p:extLst>
      <p:ext uri="{BB962C8B-B14F-4D97-AF65-F5344CB8AC3E}">
        <p14:creationId xmlns:p14="http://schemas.microsoft.com/office/powerpoint/2010/main" val="17669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797" y="5610045"/>
            <a:ext cx="7438869" cy="738664"/>
          </a:xfrm>
          <a:prstGeom prst="rect">
            <a:avLst/>
          </a:prstGeom>
          <a:solidFill>
            <a:srgbClr val="873B1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04753" tIns="91440" rIns="104753" bIns="91440" anchor="ctr" anchorCtr="0">
            <a:spAutoFit/>
          </a:bodyPr>
          <a:lstStyle/>
          <a:p>
            <a:pPr algn="ctr" defTabSz="1047750" eaLnBrk="0" hangingPunct="0">
              <a:spcBef>
                <a:spcPts val="600"/>
              </a:spcBef>
            </a:pPr>
            <a:r>
              <a:rPr lang="en-GB" u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Sudden shifts and changes in policy or circumstances </a:t>
            </a:r>
            <a:br>
              <a:rPr lang="en-GB" u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u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 change the basis for forecasting.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581" b="7697"/>
          <a:stretch/>
        </p:blipFill>
        <p:spPr>
          <a:xfrm>
            <a:off x="685797" y="1970146"/>
            <a:ext cx="6581775" cy="354363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799" y="1329628"/>
            <a:ext cx="7543800" cy="669701"/>
          </a:xfrm>
        </p:spPr>
        <p:txBody>
          <a:bodyPr>
            <a:noAutofit/>
          </a:bodyPr>
          <a:lstStyle/>
          <a:p>
            <a:pPr marL="1146175" indent="-1146175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1.7	</a:t>
            </a:r>
            <a:r>
              <a:rPr lang="en-US" sz="1600" b="1" dirty="0">
                <a:solidFill>
                  <a:srgbClr val="873B1F"/>
                </a:solidFill>
              </a:rPr>
              <a:t>Serious Injuries and Deaths on UK Roads,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January 1975–December 1984</a:t>
            </a:r>
          </a:p>
        </p:txBody>
      </p:sp>
    </p:spTree>
    <p:extLst>
      <p:ext uri="{BB962C8B-B14F-4D97-AF65-F5344CB8AC3E}">
        <p14:creationId xmlns:p14="http://schemas.microsoft.com/office/powerpoint/2010/main" val="37625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would you estimate the effect of 9/11 (September 11, 2001) upon the airline industry with respect to losses in revenue passenger miles?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0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518" b="10618"/>
          <a:stretch/>
        </p:blipFill>
        <p:spPr>
          <a:xfrm>
            <a:off x="685799" y="2150594"/>
            <a:ext cx="6125210" cy="3337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1443758"/>
            <a:ext cx="7543800" cy="571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6175" indent="-1146175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1.8	</a:t>
            </a:r>
            <a:r>
              <a:rPr lang="en-US" sz="1600" b="1" dirty="0">
                <a:solidFill>
                  <a:srgbClr val="873B1F"/>
                </a:solidFill>
              </a:rPr>
              <a:t>Monthly U.S. Air Revenue Passenger Miles (billions),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January 2000–December 2015</a:t>
            </a:r>
          </a:p>
        </p:txBody>
      </p:sp>
    </p:spTree>
    <p:extLst>
      <p:ext uri="{BB962C8B-B14F-4D97-AF65-F5344CB8AC3E}">
        <p14:creationId xmlns:p14="http://schemas.microsoft.com/office/powerpoint/2010/main" val="202783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9583" b="10065"/>
          <a:stretch/>
        </p:blipFill>
        <p:spPr>
          <a:xfrm>
            <a:off x="685799" y="2217906"/>
            <a:ext cx="6553200" cy="35895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3333" y="1466726"/>
            <a:ext cx="7543800" cy="8345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8888" indent="-125888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1.10	</a:t>
            </a:r>
            <a:r>
              <a:rPr lang="en-US" sz="1600" b="1" dirty="0">
                <a:solidFill>
                  <a:srgbClr val="873B1F"/>
                </a:solidFill>
              </a:rPr>
              <a:t>Scatterplot of Baseball Players’ Salaries Against the </a:t>
            </a:r>
            <a:br>
              <a:rPr lang="en-US" sz="1600" b="1" dirty="0">
                <a:solidFill>
                  <a:srgbClr val="873B1F"/>
                </a:solidFill>
              </a:rPr>
            </a:br>
            <a:r>
              <a:rPr lang="en-US" sz="1600" b="1" dirty="0">
                <a:solidFill>
                  <a:srgbClr val="873B1F"/>
                </a:solidFill>
              </a:rPr>
              <a:t>Number of Years Played in the Major Leagues</a:t>
            </a:r>
          </a:p>
        </p:txBody>
      </p:sp>
    </p:spTree>
    <p:extLst>
      <p:ext uri="{BB962C8B-B14F-4D97-AF65-F5344CB8AC3E}">
        <p14:creationId xmlns:p14="http://schemas.microsoft.com/office/powerpoint/2010/main" val="161581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How to Forecast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842" t="8314" r="16512"/>
          <a:stretch/>
        </p:blipFill>
        <p:spPr>
          <a:xfrm>
            <a:off x="1656133" y="1909334"/>
            <a:ext cx="5831733" cy="390078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1369450"/>
            <a:ext cx="7543800" cy="3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8888" indent="-125888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1.11	</a:t>
            </a:r>
            <a:r>
              <a:rPr lang="en-US" sz="1600" b="1" dirty="0">
                <a:solidFill>
                  <a:srgbClr val="873B1F"/>
                </a:solidFill>
              </a:rPr>
              <a:t>A Simplified Methodology Tree </a:t>
            </a:r>
            <a:r>
              <a:rPr lang="en-US" sz="1600" b="1">
                <a:solidFill>
                  <a:srgbClr val="873B1F"/>
                </a:solidFill>
              </a:rPr>
              <a:t>for Forecasting</a:t>
            </a:r>
            <a:endParaRPr lang="en-US" sz="1600" b="1" dirty="0">
              <a:solidFill>
                <a:srgbClr val="873B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Forecasting Step by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lnSpc>
                <a:spcPct val="100000"/>
              </a:lnSpc>
              <a:buClr>
                <a:srgbClr val="873B1F"/>
              </a:buClr>
              <a:buFont typeface="+mj-lt"/>
              <a:buAutoNum type="arabicPeriod"/>
            </a:pPr>
            <a:r>
              <a:rPr lang="en-US" dirty="0"/>
              <a:t>Define the forecasting and planning problem.</a:t>
            </a:r>
          </a:p>
          <a:p>
            <a:pPr marL="347663" indent="-347663">
              <a:lnSpc>
                <a:spcPct val="100000"/>
              </a:lnSpc>
              <a:buClr>
                <a:srgbClr val="873B1F"/>
              </a:buClr>
              <a:buFont typeface="+mj-lt"/>
              <a:buAutoNum type="arabicPeriod"/>
            </a:pPr>
            <a:r>
              <a:rPr lang="en-US" dirty="0"/>
              <a:t>Determine the resources to be devoted to providing the forecasts.</a:t>
            </a:r>
          </a:p>
          <a:p>
            <a:pPr marL="347663" indent="-347663">
              <a:lnSpc>
                <a:spcPct val="100000"/>
              </a:lnSpc>
              <a:buClr>
                <a:srgbClr val="873B1F"/>
              </a:buClr>
              <a:buFont typeface="+mj-lt"/>
              <a:buAutoNum type="arabicPeriod"/>
            </a:pPr>
            <a:r>
              <a:rPr lang="en-US" dirty="0"/>
              <a:t>Collect relevant information, whether from a survey, from company records, or from information generated by other agencies (e.g., government).</a:t>
            </a:r>
          </a:p>
          <a:p>
            <a:pPr marL="347663" indent="-347663">
              <a:lnSpc>
                <a:spcPct val="100000"/>
              </a:lnSpc>
              <a:buClr>
                <a:srgbClr val="873B1F"/>
              </a:buClr>
              <a:buFont typeface="+mj-lt"/>
              <a:buAutoNum type="arabicPeriod"/>
            </a:pPr>
            <a:r>
              <a:rPr lang="en-US" dirty="0"/>
              <a:t>Conduct an initial analysis of the data.</a:t>
            </a:r>
          </a:p>
          <a:p>
            <a:pPr marL="347663" indent="-347663">
              <a:lnSpc>
                <a:spcPct val="100000"/>
              </a:lnSpc>
              <a:buClr>
                <a:srgbClr val="873B1F"/>
              </a:buClr>
              <a:buFont typeface="+mj-lt"/>
              <a:buAutoNum type="arabicPeriod"/>
            </a:pPr>
            <a:r>
              <a:rPr lang="en-US" dirty="0"/>
              <a:t>Select an appropriate forecasting method.</a:t>
            </a:r>
          </a:p>
          <a:p>
            <a:pPr marL="347663" indent="-347663">
              <a:lnSpc>
                <a:spcPct val="100000"/>
              </a:lnSpc>
              <a:buClr>
                <a:srgbClr val="873B1F"/>
              </a:buClr>
              <a:buFont typeface="+mj-lt"/>
              <a:buAutoNum type="arabicPeriod"/>
            </a:pPr>
            <a:r>
              <a:rPr lang="en-US" dirty="0"/>
              <a:t>Generate forecasts.</a:t>
            </a:r>
          </a:p>
          <a:p>
            <a:pPr marL="347663" indent="-347663">
              <a:lnSpc>
                <a:spcPct val="100000"/>
              </a:lnSpc>
              <a:buClr>
                <a:srgbClr val="873B1F"/>
              </a:buClr>
              <a:buFont typeface="+mj-lt"/>
              <a:buAutoNum type="arabicPeriod"/>
            </a:pPr>
            <a:r>
              <a:rPr lang="en-US" dirty="0"/>
              <a:t>Evaluate the forecasting exercise by checking forecasts against actual outcomes.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5438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800" dirty="0"/>
              <a:t>Forecasts can be found everywhere!</a:t>
            </a:r>
          </a:p>
          <a:p>
            <a:pPr>
              <a:lnSpc>
                <a:spcPct val="100000"/>
              </a:lnSpc>
              <a:spcBef>
                <a:spcPts val="4600"/>
              </a:spcBef>
            </a:pPr>
            <a:r>
              <a:rPr lang="en-US" dirty="0"/>
              <a:t>What forecasts are regularly included in the daily newspapers, such as the </a:t>
            </a:r>
            <a:r>
              <a:rPr lang="en-US" i="1" dirty="0"/>
              <a:t>Wall Street Journal</a:t>
            </a:r>
            <a:r>
              <a:rPr lang="en-US" dirty="0"/>
              <a:t>, the </a:t>
            </a:r>
            <a:r>
              <a:rPr lang="en-US" i="1" dirty="0"/>
              <a:t>New York Times</a:t>
            </a:r>
            <a:r>
              <a:rPr lang="en-US" dirty="0"/>
              <a:t>, or the </a:t>
            </a:r>
            <a:r>
              <a:rPr lang="en-US" i="1" dirty="0"/>
              <a:t>Times of Lond</a:t>
            </a:r>
            <a:r>
              <a:rPr lang="en-US" dirty="0"/>
              <a:t>on?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760616" cy="46988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1800" dirty="0"/>
              <a:t>The Federal Reserve Bank of St. Louis maintains an extensive database of U.S. and international macroeconomic series. The website is known as FRED (</a:t>
            </a:r>
            <a:r>
              <a:rPr lang="en-US" sz="1800" dirty="0">
                <a:hlinkClick r:id="rId2"/>
              </a:rPr>
              <a:t>https://research/stlouisfed.org/)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1800" dirty="0" err="1"/>
              <a:t>EconStats</a:t>
            </a:r>
            <a:r>
              <a:rPr lang="en-US" sz="1800" dirty="0"/>
              <a:t> (</a:t>
            </a:r>
            <a:r>
              <a:rPr lang="en-US" sz="1800" dirty="0">
                <a:hlinkClick r:id="rId3"/>
              </a:rPr>
              <a:t>http://www.econstats.com/index.htm)</a:t>
            </a:r>
            <a:r>
              <a:rPr lang="en-US" sz="1800" dirty="0"/>
              <a:t> contains a large amount of economic and financial data on the United States and on several other countries, including the United Kingdom, China, and Japan.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1800" dirty="0" err="1"/>
              <a:t>Data.gov.uk</a:t>
            </a:r>
            <a:r>
              <a:rPr lang="en-US" sz="1800" dirty="0"/>
              <a:t> (</a:t>
            </a:r>
            <a:r>
              <a:rPr lang="en-US" sz="1800" dirty="0">
                <a:hlinkClick r:id="rId4"/>
              </a:rPr>
              <a:t>http://datagov.uk)</a:t>
            </a:r>
            <a:r>
              <a:rPr lang="en-US" sz="1800" dirty="0"/>
              <a:t> offers easy-to-access government statistical series for the United Kingdom.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1800" dirty="0" err="1"/>
              <a:t>Econdata</a:t>
            </a:r>
            <a:r>
              <a:rPr lang="en-US" sz="1800" dirty="0"/>
              <a:t> (</a:t>
            </a:r>
            <a:r>
              <a:rPr lang="en-US" sz="1800" dirty="0">
                <a:hlinkClick r:id="rId5"/>
              </a:rPr>
              <a:t>http://econdata.net/)</a:t>
            </a:r>
            <a:r>
              <a:rPr lang="en-US" sz="1800" dirty="0"/>
              <a:t> contains regional socioeconomic data for the United States.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03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Minicase</a:t>
            </a:r>
            <a:r>
              <a:rPr lang="en-US" dirty="0"/>
              <a:t> 1.4 Adjusting for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1800" dirty="0"/>
              <a:t>The data file for U.S. retail sales (</a:t>
            </a:r>
            <a:r>
              <a:rPr lang="en-US" sz="1800" i="1" dirty="0"/>
              <a:t>US_retail_sales_2.xlsx</a:t>
            </a:r>
            <a:r>
              <a:rPr lang="en-US" sz="1800" dirty="0"/>
              <a:t>) also contains monthly data for the U.S. Consumer Price Index (CPI) (</a:t>
            </a:r>
            <a:r>
              <a:rPr lang="en-US" sz="1800" i="1" dirty="0"/>
              <a:t>US_CPI_2.xlsx</a:t>
            </a:r>
            <a:r>
              <a:rPr lang="en-US" sz="1800" dirty="0"/>
              <a:t>).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1800" dirty="0"/>
              <a:t>Create a series called “real prices” by dividing sales by the CPI; then replicate Figures 1.2, 1.5, and 1.6 for this series.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1800" dirty="0"/>
              <a:t>Compare your results with the three figures provided in the text, commenting on major differences. (Use the same seasonal adjustment factors.)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3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Types of Data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/>
          <a:p>
            <a:pPr marL="7937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sz="1800" dirty="0"/>
              <a:t>Data may be:</a:t>
            </a:r>
          </a:p>
          <a:p>
            <a:pPr marL="460375" indent="-225425">
              <a:lnSpc>
                <a:spcPct val="100000"/>
              </a:lnSpc>
            </a:pPr>
            <a:r>
              <a:rPr lang="en-US" sz="1800" dirty="0"/>
              <a:t>Categorical (e.g., industrial classification)</a:t>
            </a:r>
          </a:p>
          <a:p>
            <a:pPr marL="460375" indent="-225425">
              <a:lnSpc>
                <a:spcPct val="100000"/>
              </a:lnSpc>
            </a:pPr>
            <a:r>
              <a:rPr lang="en-US" sz="1800" dirty="0"/>
              <a:t>Ordinal (e.g., bond ratings, AAA, </a:t>
            </a:r>
            <a:r>
              <a:rPr lang="en-US" sz="1800" dirty="0" err="1"/>
              <a:t>Aaa</a:t>
            </a:r>
            <a:r>
              <a:rPr lang="en-US" sz="1800" dirty="0"/>
              <a:t>, …)</a:t>
            </a:r>
          </a:p>
          <a:p>
            <a:pPr marL="460375" indent="-225425">
              <a:lnSpc>
                <a:spcPct val="100000"/>
              </a:lnSpc>
            </a:pPr>
            <a:r>
              <a:rPr lang="en-US" sz="1800" dirty="0"/>
              <a:t>Interval-scaled (e.g., temperature: Fahrenheit or Celsius)</a:t>
            </a:r>
          </a:p>
          <a:p>
            <a:pPr marL="460375" indent="-225425">
              <a:lnSpc>
                <a:spcPct val="100000"/>
              </a:lnSpc>
            </a:pPr>
            <a:r>
              <a:rPr lang="en-US" sz="1800" dirty="0"/>
              <a:t>Ratio-scaled (e.g., monthly sales)</a:t>
            </a:r>
          </a:p>
          <a:p>
            <a:pPr marL="460375" indent="-225425">
              <a:lnSpc>
                <a:spcPct val="100000"/>
              </a:lnSpc>
            </a:pPr>
            <a:r>
              <a:rPr lang="en-US" sz="1800" dirty="0"/>
              <a:t>Discrete or continuous (e.g., number of commercials shown during a one-hour period vs. time devoted to commercials during that hour)</a:t>
            </a:r>
          </a:p>
          <a:p>
            <a:pPr marL="460375" indent="-225425">
              <a:lnSpc>
                <a:spcPct val="100000"/>
              </a:lnSpc>
            </a:pPr>
            <a:r>
              <a:rPr lang="en-US" sz="1800" dirty="0"/>
              <a:t>Time series or cross-sectional (e.g., stock price over time vs. multiple stock prices on a given day)</a:t>
            </a:r>
          </a:p>
          <a:p>
            <a:pPr marL="460375" indent="-225425">
              <a:lnSpc>
                <a:spcPct val="100000"/>
              </a:lnSpc>
            </a:pPr>
            <a:r>
              <a:rPr lang="en-US" sz="1800" dirty="0"/>
              <a:t>Stock or flow (e.g., capital vs. income)</a:t>
            </a:r>
          </a:p>
          <a:p>
            <a:pPr marL="11113" indent="0">
              <a:lnSpc>
                <a:spcPct val="100000"/>
              </a:lnSpc>
              <a:buNone/>
            </a:pPr>
            <a:r>
              <a:rPr lang="en-US" sz="1800" dirty="0"/>
              <a:t>Or even:</a:t>
            </a:r>
          </a:p>
          <a:p>
            <a:pPr marL="465138" indent="-279400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2: Basic Tools for Forecasting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6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Forecasting Accuracy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2: Basic Tools for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873B1F"/>
                </a:solidFill>
              </a:rPr>
              <a:t>Terminology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873B1F"/>
                </a:solidFill>
              </a:rPr>
              <a:t>Forecast origin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dirty="0"/>
              <a:t>The time at which a forecast is made (time 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873B1F"/>
                </a:solidFill>
              </a:rPr>
              <a:t>Forecast horizon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dirty="0"/>
              <a:t>The time period to which the forecast relates</a:t>
            </a:r>
          </a:p>
          <a:p>
            <a:pPr marL="230188" lvl="1" indent="-231775">
              <a:lnSpc>
                <a:spcPct val="10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73B1F"/>
                </a:solidFill>
              </a:rPr>
              <a:t>One-step-ahead forecast F</a:t>
            </a:r>
            <a:r>
              <a:rPr lang="en-US" sz="2000" b="1" i="1" baseline="-25000" dirty="0">
                <a:solidFill>
                  <a:srgbClr val="873B1F"/>
                </a:solidFill>
              </a:rPr>
              <a:t>t</a:t>
            </a:r>
            <a:r>
              <a:rPr lang="en-US" sz="2000" b="1" baseline="-25000" dirty="0">
                <a:solidFill>
                  <a:srgbClr val="873B1F"/>
                </a:solidFill>
              </a:rPr>
              <a:t>+1</a:t>
            </a:r>
            <a:r>
              <a:rPr lang="en-US" sz="2000" b="1" dirty="0">
                <a:solidFill>
                  <a:srgbClr val="873B1F"/>
                </a:solidFill>
              </a:rPr>
              <a:t> (1)</a:t>
            </a:r>
          </a:p>
          <a:p>
            <a:pPr marL="460375" lvl="2" indent="-231775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Forecast made at time t; also denoted by F</a:t>
            </a:r>
            <a:r>
              <a:rPr lang="en-US" sz="1800" i="1" baseline="-25000" dirty="0"/>
              <a:t>t+</a:t>
            </a:r>
            <a:r>
              <a:rPr lang="en-US" sz="1800" baseline="-25000" dirty="0"/>
              <a:t>1</a:t>
            </a:r>
            <a:r>
              <a:rPr lang="en-US" sz="1800" dirty="0"/>
              <a:t> </a:t>
            </a:r>
          </a:p>
          <a:p>
            <a:pPr marL="230188" lvl="1" indent="-231775">
              <a:lnSpc>
                <a:spcPct val="10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73B1F"/>
                </a:solidFill>
              </a:rPr>
              <a:t>h-step-ahead forecast </a:t>
            </a:r>
            <a:r>
              <a:rPr lang="en-US" sz="2000" b="1" dirty="0" err="1">
                <a:solidFill>
                  <a:srgbClr val="873B1F"/>
                </a:solidFill>
              </a:rPr>
              <a:t>F</a:t>
            </a:r>
            <a:r>
              <a:rPr lang="en-US" sz="2000" b="1" baseline="-25000" dirty="0" err="1">
                <a:solidFill>
                  <a:srgbClr val="873B1F"/>
                </a:solidFill>
              </a:rPr>
              <a:t>t+h</a:t>
            </a:r>
            <a:r>
              <a:rPr lang="en-US" sz="2000" b="1" dirty="0">
                <a:solidFill>
                  <a:srgbClr val="873B1F"/>
                </a:solidFill>
              </a:rPr>
              <a:t>(h)</a:t>
            </a:r>
          </a:p>
          <a:p>
            <a:pPr marL="460375" lvl="2" indent="-231775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Forecast for period </a:t>
            </a:r>
            <a:r>
              <a:rPr lang="en-US" sz="1800" i="1" dirty="0" err="1"/>
              <a:t>t+h</a:t>
            </a:r>
            <a:r>
              <a:rPr lang="en-US" sz="1800" dirty="0"/>
              <a:t> made at time </a:t>
            </a:r>
            <a:r>
              <a:rPr lang="en-US" sz="1800" i="1" dirty="0"/>
              <a:t>t</a:t>
            </a:r>
          </a:p>
          <a:p>
            <a:pPr marL="230188" lvl="1" indent="-231775">
              <a:lnSpc>
                <a:spcPct val="10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73B1F"/>
                </a:solidFill>
              </a:rPr>
              <a:t>One-step-ahead forecast error</a:t>
            </a:r>
          </a:p>
          <a:p>
            <a:pPr marL="460375" lvl="1" indent="-230188">
              <a:lnSpc>
                <a:spcPct val="11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i="1" dirty="0"/>
              <a:t>e</a:t>
            </a:r>
            <a:r>
              <a:rPr lang="en-US" i="1" baseline="-25000" dirty="0"/>
              <a:t>t+1</a:t>
            </a:r>
            <a:r>
              <a:rPr lang="en-US" i="1" dirty="0"/>
              <a:t> = Y</a:t>
            </a:r>
            <a:r>
              <a:rPr lang="en-US" i="1" baseline="-25000" dirty="0"/>
              <a:t>t+1  </a:t>
            </a:r>
            <a:r>
              <a:rPr lang="en-US" i="1" dirty="0"/>
              <a:t>- F</a:t>
            </a:r>
            <a:r>
              <a:rPr lang="en-US" i="1" baseline="-25000" dirty="0"/>
              <a:t>t+1</a:t>
            </a:r>
          </a:p>
          <a:p>
            <a:pPr marL="230188" lvl="1" indent="-2301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73B1F"/>
                </a:solidFill>
              </a:rPr>
              <a:t>h-step-ahead forecast error</a:t>
            </a:r>
            <a:endParaRPr lang="en-US" sz="2000" dirty="0">
              <a:solidFill>
                <a:srgbClr val="873B1F"/>
              </a:solidFill>
            </a:endParaRPr>
          </a:p>
          <a:p>
            <a:pPr marL="460375" lvl="1" indent="-230188">
              <a:lnSpc>
                <a:spcPct val="11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i="1" dirty="0" err="1"/>
              <a:t>e</a:t>
            </a:r>
            <a:r>
              <a:rPr lang="en-US" i="1" baseline="-25000" dirty="0" err="1"/>
              <a:t>t+h</a:t>
            </a:r>
            <a:r>
              <a:rPr lang="en-US" i="1" dirty="0"/>
              <a:t>(h) = </a:t>
            </a:r>
            <a:r>
              <a:rPr lang="en-US" i="1" dirty="0" err="1"/>
              <a:t>Y</a:t>
            </a:r>
            <a:r>
              <a:rPr lang="en-US" i="1" baseline="-25000" dirty="0" err="1"/>
              <a:t>t+h</a:t>
            </a:r>
            <a:r>
              <a:rPr lang="en-US" i="1" baseline="-25000" dirty="0"/>
              <a:t> </a:t>
            </a:r>
            <a:r>
              <a:rPr lang="en-US" i="1" dirty="0"/>
              <a:t>- </a:t>
            </a:r>
            <a:r>
              <a:rPr lang="en-US" i="1" dirty="0" err="1"/>
              <a:t>F</a:t>
            </a:r>
            <a:r>
              <a:rPr lang="en-US" i="1" baseline="-25000" dirty="0" err="1"/>
              <a:t>t+h</a:t>
            </a:r>
            <a:r>
              <a:rPr lang="en-US" i="1" dirty="0"/>
              <a:t>(h)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2834483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Forecasting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873B1F"/>
                </a:solidFill>
              </a:rPr>
              <a:t>Rolling Origin Forecasts</a:t>
            </a: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dirty="0"/>
              <a:t>Starting at </a:t>
            </a:r>
            <a:r>
              <a:rPr lang="en-US" i="1" dirty="0"/>
              <a:t>forecast origin t, </a:t>
            </a:r>
            <a:r>
              <a:rPr lang="en-US" dirty="0"/>
              <a:t>generate forecasts successively (one-step-ahead) at time origins  </a:t>
            </a:r>
            <a:r>
              <a:rPr lang="en-US" i="1" dirty="0"/>
              <a:t>t </a:t>
            </a:r>
            <a:r>
              <a:rPr lang="en-US" dirty="0"/>
              <a:t>+ 1, </a:t>
            </a:r>
            <a:r>
              <a:rPr lang="en-US" i="1" dirty="0"/>
              <a:t>t </a:t>
            </a:r>
            <a:r>
              <a:rPr lang="en-US" dirty="0"/>
              <a:t>+ 2, …,</a:t>
            </a:r>
            <a:r>
              <a:rPr lang="en-US" i="1" dirty="0"/>
              <a:t> t + m-1</a:t>
            </a:r>
            <a:r>
              <a:rPr lang="en-US" dirty="0"/>
              <a:t>, making </a:t>
            </a:r>
            <a:r>
              <a:rPr lang="en-US" i="1" dirty="0"/>
              <a:t>m</a:t>
            </a:r>
            <a:r>
              <a:rPr lang="en-US" dirty="0"/>
              <a:t> such forecasts in all.</a:t>
            </a: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dirty="0"/>
              <a:t>This process is known as rolling origin forecasting. The one-step-ahead forecast error at time </a:t>
            </a:r>
            <a:r>
              <a:rPr lang="en-US" i="1" dirty="0"/>
              <a:t>t + </a:t>
            </a:r>
            <a:r>
              <a:rPr lang="en-US" i="1" dirty="0" err="1"/>
              <a:t>i</a:t>
            </a:r>
            <a:r>
              <a:rPr lang="en-US" dirty="0"/>
              <a:t> may be denoted by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2: Basic Tools for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4DA20-AF01-409A-A9FA-DAFCB53799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33" y="4060751"/>
            <a:ext cx="19050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546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Forecasting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582" indent="-228582">
              <a:tabLst>
                <a:tab pos="1523878" algn="l"/>
              </a:tabLst>
            </a:pPr>
            <a:r>
              <a:rPr lang="en-US" sz="1800" dirty="0"/>
              <a:t>Formulas apply for one-step-ahead forecasts </a:t>
            </a:r>
          </a:p>
          <a:p>
            <a:pPr marL="228582" indent="-228582">
              <a:spcBef>
                <a:spcPts val="2200"/>
              </a:spcBef>
              <a:tabLst>
                <a:tab pos="1523878" algn="l"/>
              </a:tabLst>
            </a:pPr>
            <a:r>
              <a:rPr lang="en-US" sz="1800" dirty="0"/>
              <a:t>(Percentage error measures must have Y &gt; 0):</a:t>
            </a:r>
          </a:p>
          <a:p>
            <a:pPr marL="228582" indent="-228582">
              <a:tabLst>
                <a:tab pos="1523878" algn="l"/>
              </a:tabLst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2: Basic Tools for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39800" y="2659293"/>
          <a:ext cx="5073978" cy="168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1066680" progId="Equation.DSMT4">
                  <p:embed/>
                </p:oleObj>
              </mc:Choice>
              <mc:Fallback>
                <p:oleObj name="Equation" r:id="rId2" imgW="3047760" imgH="1066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659293"/>
                        <a:ext cx="5073978" cy="1687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327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Absolute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582" indent="-228582">
              <a:tabLst>
                <a:tab pos="1523878" algn="l"/>
              </a:tabLst>
            </a:pPr>
            <a:r>
              <a:rPr lang="en-US" sz="1800" dirty="0"/>
              <a:t>All these measures are based upon differences between forecast and actual values.</a:t>
            </a:r>
          </a:p>
          <a:p>
            <a:pPr marL="228582" indent="-228582">
              <a:tabLst>
                <a:tab pos="1523878" algn="l"/>
              </a:tabLst>
            </a:pPr>
            <a:r>
              <a:rPr lang="en-US" sz="1800" dirty="0"/>
              <a:t>They are symmetric in that positive and negative forecast errors of the same magnitude contribute equally to the measures.</a:t>
            </a:r>
          </a:p>
          <a:p>
            <a:pPr marL="0" indent="0">
              <a:spcBef>
                <a:spcPts val="1600"/>
              </a:spcBef>
              <a:buNone/>
              <a:tabLst>
                <a:tab pos="1523878" algn="l"/>
              </a:tabLst>
            </a:pPr>
            <a:r>
              <a:rPr lang="en-US" sz="1800" b="1" dirty="0">
                <a:solidFill>
                  <a:srgbClr val="873B1F"/>
                </a:solidFill>
              </a:rPr>
              <a:t>One-Step-Ahead Error Messages Starting at Forecast Origin </a:t>
            </a:r>
            <a:r>
              <a:rPr lang="en-US" sz="1800" b="1" i="1" dirty="0">
                <a:solidFill>
                  <a:srgbClr val="873B1F"/>
                </a:solidFill>
              </a:rPr>
              <a:t>t</a:t>
            </a:r>
          </a:p>
          <a:p>
            <a:pPr marL="0" indent="0">
              <a:spcBef>
                <a:spcPts val="3000"/>
              </a:spcBef>
              <a:buNone/>
              <a:tabLst>
                <a:tab pos="1523878" algn="l"/>
              </a:tabLst>
            </a:pPr>
            <a:r>
              <a:rPr lang="en-US" sz="1800" i="1" dirty="0"/>
              <a:t>Mean absolute error</a:t>
            </a:r>
          </a:p>
          <a:p>
            <a:pPr marL="0" indent="0">
              <a:spcBef>
                <a:spcPts val="4800"/>
              </a:spcBef>
              <a:buNone/>
              <a:tabLst>
                <a:tab pos="1523878" algn="l"/>
              </a:tabLst>
            </a:pPr>
            <a:r>
              <a:rPr lang="en-US" sz="1800" i="1" dirty="0"/>
              <a:t>Mean absolute percentage error</a:t>
            </a:r>
          </a:p>
          <a:p>
            <a:pPr marL="0" indent="0">
              <a:spcBef>
                <a:spcPts val="4800"/>
              </a:spcBef>
              <a:buNone/>
              <a:tabLst>
                <a:tab pos="1523878" algn="l"/>
              </a:tabLst>
            </a:pPr>
            <a:r>
              <a:rPr lang="en-US" sz="1800" i="1" dirty="0"/>
              <a:t>Mean square error (not recommended)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2: Basic Tools for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EA8F1-4D05-493F-9757-83FF5234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0" t="8522" r="25317" b="82268"/>
          <a:stretch/>
        </p:blipFill>
        <p:spPr>
          <a:xfrm>
            <a:off x="2903456" y="3236846"/>
            <a:ext cx="3921551" cy="631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EA8F1-4D05-493F-9757-83FF5234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2" t="22767" r="22799" b="68847"/>
          <a:stretch/>
        </p:blipFill>
        <p:spPr>
          <a:xfrm>
            <a:off x="4099010" y="4108625"/>
            <a:ext cx="4336328" cy="575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EA8F1-4D05-493F-9757-83FF5234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37163" r="27877" b="53711"/>
          <a:stretch/>
        </p:blipFill>
        <p:spPr>
          <a:xfrm>
            <a:off x="4769137" y="4931424"/>
            <a:ext cx="3563332" cy="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5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Absolute Error </a:t>
            </a:r>
            <a:r>
              <a:rPr lang="en-US" sz="20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9328"/>
            <a:ext cx="7543800" cy="4096512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  <a:tabLst>
                <a:tab pos="1523878" algn="l"/>
              </a:tabLst>
            </a:pPr>
            <a:r>
              <a:rPr lang="en-US" sz="1800" i="1" dirty="0"/>
              <a:t>Root mean square error</a:t>
            </a:r>
          </a:p>
          <a:p>
            <a:pPr marL="0" indent="0">
              <a:spcBef>
                <a:spcPts val="3000"/>
              </a:spcBef>
              <a:buNone/>
              <a:tabLst>
                <a:tab pos="1523878" algn="l"/>
              </a:tabLst>
            </a:pPr>
            <a:endParaRPr lang="en-US" sz="1800" i="1" dirty="0"/>
          </a:p>
          <a:p>
            <a:pPr marL="0" indent="0">
              <a:spcBef>
                <a:spcPts val="3000"/>
              </a:spcBef>
              <a:buNone/>
              <a:tabLst>
                <a:tab pos="1523878" algn="l"/>
              </a:tabLst>
            </a:pPr>
            <a:r>
              <a:rPr lang="en-US" sz="1800" i="1" dirty="0"/>
              <a:t>Relative absolute error</a:t>
            </a:r>
          </a:p>
          <a:p>
            <a:pPr marL="0" indent="0">
              <a:spcBef>
                <a:spcPts val="3600"/>
              </a:spcBef>
              <a:buNone/>
              <a:tabLst>
                <a:tab pos="1523878" algn="l"/>
              </a:tabLst>
            </a:pPr>
            <a:endParaRPr lang="en-US" sz="1800" i="1" dirty="0"/>
          </a:p>
          <a:p>
            <a:pPr marL="0" indent="0">
              <a:spcBef>
                <a:spcPts val="3600"/>
              </a:spcBef>
              <a:buNone/>
              <a:tabLst>
                <a:tab pos="1523878" algn="l"/>
              </a:tabLst>
            </a:pPr>
            <a:r>
              <a:rPr lang="en-US" sz="1800" i="1" dirty="0"/>
              <a:t>Theil’s 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2: Basic Tools for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EA8F1-4D05-493F-9757-83FF5234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79" t="60182" r="32473" b="21698"/>
          <a:stretch/>
        </p:blipFill>
        <p:spPr>
          <a:xfrm>
            <a:off x="3628494" y="2748458"/>
            <a:ext cx="2922309" cy="1242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EEA8F1-4D05-493F-9757-83FF5234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8" t="80273" r="34493" b="757"/>
          <a:stretch/>
        </p:blipFill>
        <p:spPr>
          <a:xfrm>
            <a:off x="1960775" y="4165494"/>
            <a:ext cx="2611225" cy="1300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EA8F1-4D05-493F-9757-83FF5234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78" t="51499" r="41691" b="43827"/>
          <a:stretch/>
        </p:blipFill>
        <p:spPr>
          <a:xfrm>
            <a:off x="3345507" y="1959312"/>
            <a:ext cx="1509938" cy="3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2.8 Prediction Intervals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2: Basic Tools for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41076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Normal Prediction Intervals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kern="1400" dirty="0"/>
              <a:t>If </a:t>
            </a:r>
            <a:r>
              <a:rPr lang="en-US" sz="1800" i="1" kern="1400" dirty="0"/>
              <a:t>Z</a:t>
            </a:r>
            <a:r>
              <a:rPr lang="en-US" sz="1800" kern="1400" dirty="0"/>
              <a:t> = value from normal tables, the 100(1-</a:t>
            </a:r>
            <a:r>
              <a:rPr lang="en-US" sz="1800" kern="1400" dirty="0">
                <a:sym typeface="Symbol" pitchFamily="18" charset="2"/>
              </a:rPr>
              <a:t>) percent </a:t>
            </a:r>
            <a:r>
              <a:rPr lang="en-US" sz="1800" kern="1400" dirty="0"/>
              <a:t>Prediction Interval for </a:t>
            </a:r>
            <a:r>
              <a:rPr lang="en-US" sz="1800" i="1" kern="1400" dirty="0"/>
              <a:t>Y</a:t>
            </a:r>
            <a:r>
              <a:rPr lang="en-US" sz="1800" kern="1400" dirty="0"/>
              <a:t> is:</a:t>
            </a:r>
          </a:p>
          <a:p>
            <a:pPr marL="0" indent="0">
              <a:buNone/>
            </a:pPr>
            <a:endParaRPr lang="en-US" i="1" dirty="0">
              <a:latin typeface="Cambria Math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12383" y="1541075"/>
            <a:ext cx="4114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873B1F"/>
                </a:solidFill>
              </a:rPr>
              <a:t>Standard values for </a:t>
            </a:r>
            <a:r>
              <a:rPr lang="en-US" sz="2000" b="1" i="1" dirty="0">
                <a:solidFill>
                  <a:srgbClr val="873B1F"/>
                </a:solidFill>
              </a:rPr>
              <a:t>Z</a:t>
            </a:r>
            <a:r>
              <a:rPr lang="en-US" sz="2000" b="1" dirty="0">
                <a:solidFill>
                  <a:srgbClr val="873B1F"/>
                </a:solidFill>
              </a:rPr>
              <a:t> are: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08651" y="2081700"/>
          <a:ext cx="3200400" cy="1828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100(1-</a:t>
                      </a:r>
                      <a:r>
                        <a:rPr lang="el-GR" sz="1600" dirty="0">
                          <a:latin typeface="Arial" charset="0"/>
                          <a:ea typeface="Arial" charset="0"/>
                          <a:cs typeface="Arial" charset="0"/>
                        </a:rPr>
                        <a:t>α</a:t>
                      </a: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7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Z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1.282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90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1.645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95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1.960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99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2.576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2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70581" y="2909343"/>
          <a:ext cx="1655975" cy="408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254" imgH="253890" progId="">
                  <p:embed/>
                </p:oleObj>
              </mc:Choice>
              <mc:Fallback>
                <p:oleObj name="Equation" r:id="rId2" imgW="1028254" imgH="253890" progId="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581" y="2909343"/>
                        <a:ext cx="1655975" cy="408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2251631" y="3834218"/>
            <a:ext cx="4648200" cy="0"/>
          </a:xfrm>
          <a:prstGeom prst="line">
            <a:avLst/>
          </a:prstGeom>
          <a:ln w="38100">
            <a:solidFill>
              <a:srgbClr val="873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29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2.8 Prediction Intervals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2: Basic Tools for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541076"/>
            <a:ext cx="75437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Normal Example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Suppose RMSE = 4.35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dirty="0"/>
              <a:t>	Given point forecast = 42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dirty="0"/>
              <a:t>	Use 1-</a:t>
            </a:r>
            <a:r>
              <a:rPr lang="el-GR" dirty="0"/>
              <a:t>α</a:t>
            </a:r>
            <a:r>
              <a:rPr lang="en-US" dirty="0"/>
              <a:t> = 0.95, so Z = 1.96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Then 95% P.I. is 42 ± (1.96) × 4.35</a:t>
            </a:r>
          </a:p>
          <a:p>
            <a:pPr>
              <a:lnSpc>
                <a:spcPct val="100000"/>
              </a:lnSpc>
              <a:buNone/>
              <a:tabLst>
                <a:tab pos="2450592" algn="l"/>
                <a:tab pos="2459736" algn="l"/>
                <a:tab pos="2468880" algn="l"/>
              </a:tabLst>
            </a:pPr>
            <a:r>
              <a:rPr lang="en-US" dirty="0"/>
              <a:t>		= 42 ± 8.53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The P.I. is [33.47, 50.53]</a:t>
            </a:r>
            <a:endParaRPr lang="en-US" i="1" dirty="0"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87730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What and Why Do Organizations Forecast?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7"/>
            <a:ext cx="7543800" cy="4862911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rgbClr val="873B1F"/>
                </a:solidFill>
              </a:rPr>
              <a:t>Costs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raw materials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semi-finished goods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wage rates &amp; overheads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interest rates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73B1F"/>
                </a:solidFill>
              </a:rPr>
              <a:t>Sales/Activities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by industry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by region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by market/product (market share)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by product category, wholesaler, retailer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new product sales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competitive position — </a:t>
            </a:r>
            <a:br>
              <a:rPr lang="en-US" sz="1600" dirty="0"/>
            </a:br>
            <a:r>
              <a:rPr lang="en-US" sz="1600" dirty="0"/>
              <a:t>e.g., prices, exchange rates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competitive behavior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customer service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prices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competitor activities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73B1F"/>
                </a:solidFill>
              </a:rPr>
              <a:t>Technology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new products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new processes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diffusion rates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73B1F"/>
                </a:solidFill>
              </a:rPr>
              <a:t>Social and Political Trends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demographics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wealth profile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welfare and health provisions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impact of technology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73B1F"/>
                </a:solidFill>
              </a:rPr>
              <a:t>Projects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duration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costs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life cycle maintenance</a:t>
            </a:r>
          </a:p>
          <a:p>
            <a:pPr>
              <a:spcBef>
                <a:spcPts val="400"/>
              </a:spcBef>
            </a:pPr>
            <a:endParaRPr lang="en-US" sz="1600" dirty="0"/>
          </a:p>
          <a:p>
            <a:pPr>
              <a:spcBef>
                <a:spcPts val="400"/>
              </a:spcBef>
            </a:pPr>
            <a:endParaRPr lang="en-US" sz="1600" dirty="0"/>
          </a:p>
          <a:p>
            <a:pPr>
              <a:spcBef>
                <a:spcPts val="400"/>
              </a:spcBef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What and Why Do Organizations Forecast?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116" t="7520" r="10562"/>
          <a:stretch/>
        </p:blipFill>
        <p:spPr>
          <a:xfrm>
            <a:off x="685799" y="2091713"/>
            <a:ext cx="7110023" cy="40050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27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1.1  </a:t>
            </a:r>
            <a:r>
              <a:rPr lang="en-US" sz="1600" b="1" dirty="0">
                <a:solidFill>
                  <a:srgbClr val="873B1F"/>
                </a:solidFill>
              </a:rPr>
              <a:t>An Organization’s Forecasting Needs</a:t>
            </a:r>
          </a:p>
        </p:txBody>
      </p:sp>
    </p:spTree>
    <p:extLst>
      <p:ext uri="{BB962C8B-B14F-4D97-AF65-F5344CB8AC3E}">
        <p14:creationId xmlns:p14="http://schemas.microsoft.com/office/powerpoint/2010/main" val="189828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What might a nuclear electricity supplier or a water company need to forecast with regard to its key assets? Why?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A state or national government provides unemployment benefits for a period of six months following a layoff (or leaving school). It continues for a further six months if the applicant attends a job training program. What variables would the government need to forecast for its annual planning?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7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What and Why Do Organizations Forecast?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873B1F"/>
                </a:solidFill>
              </a:rPr>
              <a:t>Forecasting Horizons</a:t>
            </a:r>
          </a:p>
          <a:p>
            <a:pPr>
              <a:spcBef>
                <a:spcPts val="1600"/>
              </a:spcBef>
            </a:pPr>
            <a:r>
              <a:rPr lang="en-US" dirty="0"/>
              <a:t>Short term</a:t>
            </a:r>
          </a:p>
          <a:p>
            <a:pPr marL="520700" indent="-285750">
              <a:buClr>
                <a:schemeClr val="tx1"/>
              </a:buClr>
              <a:buFont typeface=".AppleSystemUIFont" charset="-120"/>
              <a:buChar char="–"/>
            </a:pPr>
            <a:r>
              <a:rPr lang="en-US" sz="1800" dirty="0"/>
              <a:t>Usually a few days or weeks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Medium term</a:t>
            </a:r>
          </a:p>
          <a:p>
            <a:pPr marL="520700" indent="-285750">
              <a:buClr>
                <a:schemeClr val="tx1"/>
              </a:buClr>
              <a:buFont typeface=".AppleSystemUIFont" charset="-120"/>
              <a:buChar char="–"/>
            </a:pPr>
            <a:r>
              <a:rPr lang="en-US" sz="1800" dirty="0"/>
              <a:t>Usually a few months to 1 or 2 years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Long term</a:t>
            </a:r>
          </a:p>
          <a:p>
            <a:pPr marL="520700" indent="-285750">
              <a:buClr>
                <a:schemeClr val="tx1"/>
              </a:buClr>
              <a:buFont typeface=".AppleSystemUIFont" charset="-120"/>
              <a:buChar char="–"/>
            </a:pPr>
            <a:r>
              <a:rPr lang="en-US" sz="1800" dirty="0"/>
              <a:t>Usually more than 2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38172" y="3036254"/>
            <a:ext cx="2377440" cy="659773"/>
          </a:xfrm>
          <a:prstGeom prst="rect">
            <a:avLst/>
          </a:prstGeom>
          <a:solidFill>
            <a:srgbClr val="873B1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04753" tIns="52376" rIns="104753" bIns="52376">
            <a:spAutoFit/>
          </a:bodyPr>
          <a:lstStyle/>
          <a:p>
            <a:pPr defTabSz="1047750" eaLnBrk="0" hangingPunct="0">
              <a:spcBef>
                <a:spcPct val="0"/>
              </a:spcBef>
            </a:pPr>
            <a:r>
              <a:rPr lang="en-GB" u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Depends on the Problem Area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5036301"/>
            <a:ext cx="7543800" cy="1143837"/>
          </a:xfrm>
          <a:prstGeom prst="rect">
            <a:avLst/>
          </a:prstGeom>
          <a:solidFill>
            <a:srgbClr val="182752">
              <a:alpha val="15000"/>
            </a:srgbClr>
          </a:solidFill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182752"/>
                </a:solidFill>
              </a:rPr>
              <a:t>Discussion Questions</a:t>
            </a:r>
          </a:p>
          <a:p>
            <a:pPr marL="234950" indent="-227013">
              <a:lnSpc>
                <a:spcPct val="100000"/>
              </a:lnSpc>
              <a:spcBef>
                <a:spcPts val="400"/>
              </a:spcBef>
            </a:pPr>
            <a:r>
              <a:rPr lang="en-US" sz="1800" dirty="0"/>
              <a:t>What type of organizations have the shortest forecasting horizons?</a:t>
            </a:r>
          </a:p>
          <a:p>
            <a:pPr marL="234950" indent="-227013">
              <a:lnSpc>
                <a:spcPct val="100000"/>
              </a:lnSpc>
              <a:spcBef>
                <a:spcPts val="400"/>
              </a:spcBef>
            </a:pPr>
            <a:r>
              <a:rPr lang="en-US" sz="1800" dirty="0"/>
              <a:t>Which have the longest?</a:t>
            </a:r>
          </a:p>
        </p:txBody>
      </p:sp>
    </p:spTree>
    <p:extLst>
      <p:ext uri="{BB962C8B-B14F-4D97-AF65-F5344CB8AC3E}">
        <p14:creationId xmlns:p14="http://schemas.microsoft.com/office/powerpoint/2010/main" val="211486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1.2 What and Why Do Organizations Forecast?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873B1F"/>
                </a:solidFill>
              </a:rPr>
              <a:t>Forecasting Problem Structure</a:t>
            </a:r>
          </a:p>
          <a:p>
            <a:pPr>
              <a:spcBef>
                <a:spcPts val="2200"/>
              </a:spcBef>
            </a:pPr>
            <a:r>
              <a:rPr lang="en-US" sz="1800" dirty="0"/>
              <a:t>Forecasting object</a:t>
            </a:r>
          </a:p>
          <a:p>
            <a:pPr marL="520700" indent="-285750">
              <a:buClr>
                <a:schemeClr val="tx1"/>
              </a:buClr>
              <a:buFont typeface=".AppleSystemUIFont" charset="-120"/>
              <a:buChar char="–"/>
            </a:pPr>
            <a:r>
              <a:rPr lang="en-US" sz="1800" dirty="0"/>
              <a:t>Level of aggravation</a:t>
            </a:r>
          </a:p>
          <a:p>
            <a:pPr marL="520700" indent="-285750">
              <a:buClr>
                <a:schemeClr val="tx1"/>
              </a:buClr>
              <a:buFont typeface=".AppleSystemUIFont" charset="-120"/>
              <a:buChar char="–"/>
            </a:pPr>
            <a:r>
              <a:rPr lang="en-US" sz="1800" dirty="0"/>
              <a:t>For a period, cumulative across periods, growth rate, event</a:t>
            </a:r>
          </a:p>
          <a:p>
            <a:pPr>
              <a:spcBef>
                <a:spcPts val="2200"/>
              </a:spcBef>
            </a:pPr>
            <a:r>
              <a:rPr lang="en-US" sz="1800" dirty="0"/>
              <a:t>Forecasting horizon</a:t>
            </a:r>
          </a:p>
          <a:p>
            <a:pPr marL="520700" indent="-285750">
              <a:buClr>
                <a:schemeClr val="tx1"/>
              </a:buClr>
              <a:buFont typeface=".AppleSystemUIFont" charset="-120"/>
              <a:buChar char="–"/>
            </a:pPr>
            <a:r>
              <a:rPr lang="en-US" sz="1800" dirty="0"/>
              <a:t>How far into the future?</a:t>
            </a:r>
          </a:p>
          <a:p>
            <a:pPr>
              <a:spcBef>
                <a:spcPts val="2200"/>
              </a:spcBef>
            </a:pPr>
            <a:r>
              <a:rPr lang="en-US" sz="1800" dirty="0"/>
              <a:t>Forecasting frequency</a:t>
            </a:r>
          </a:p>
          <a:p>
            <a:pPr marL="520700" indent="-285750">
              <a:buClr>
                <a:schemeClr val="tx1"/>
              </a:buClr>
              <a:buFont typeface=".AppleSystemUIFont" charset="-120"/>
              <a:buChar char="–"/>
            </a:pPr>
            <a:r>
              <a:rPr lang="en-US" sz="1800" dirty="0"/>
              <a:t>Yearly </a:t>
            </a:r>
            <a:r>
              <a:rPr lang="en-GB" sz="1800" dirty="0">
                <a:sym typeface="Wingdings" pitchFamily="2" charset="2"/>
              </a:rPr>
              <a:t>➡</a:t>
            </a:r>
            <a:r>
              <a:rPr lang="en-US" sz="1800" dirty="0"/>
              <a:t> Monthly </a:t>
            </a:r>
            <a:r>
              <a:rPr lang="en-GB" sz="1800" dirty="0">
                <a:sym typeface="Wingdings" pitchFamily="2" charset="2"/>
              </a:rPr>
              <a:t>➡</a:t>
            </a:r>
            <a:r>
              <a:rPr lang="en-US" sz="1800" dirty="0"/>
              <a:t> Weekly </a:t>
            </a:r>
            <a:r>
              <a:rPr lang="en-GB" sz="1800" dirty="0">
                <a:sym typeface="Wingdings" pitchFamily="2" charset="2"/>
              </a:rPr>
              <a:t>➡</a:t>
            </a:r>
            <a:r>
              <a:rPr lang="en-US" sz="1800" dirty="0"/>
              <a:t> Daily </a:t>
            </a:r>
            <a:r>
              <a:rPr lang="en-GB" sz="1800" dirty="0">
                <a:sym typeface="Wingdings" pitchFamily="2" charset="2"/>
              </a:rPr>
              <a:t>➡</a:t>
            </a:r>
            <a:r>
              <a:rPr lang="en-US" sz="1800" dirty="0"/>
              <a:t> Within Day…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798" y="5242126"/>
            <a:ext cx="7438869" cy="815608"/>
          </a:xfrm>
          <a:prstGeom prst="rect">
            <a:avLst/>
          </a:prstGeom>
          <a:solidFill>
            <a:srgbClr val="873B1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04753" tIns="91440" rIns="104753" bIns="91440" anchor="ctr" anchorCtr="0">
            <a:spAutoFit/>
          </a:bodyPr>
          <a:lstStyle/>
          <a:p>
            <a:pPr marL="285750" indent="-285750" defTabSz="10477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GB" u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Structure derived from decision making process</a:t>
            </a:r>
          </a:p>
          <a:p>
            <a:pPr marL="285750" indent="-285750" defTabSz="10477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Forecasts required to support planning and decision making</a:t>
            </a:r>
            <a:endParaRPr lang="en-GB" u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7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873B1F"/>
                </a:solidFill>
              </a:rPr>
              <a:t>Time Series</a:t>
            </a:r>
          </a:p>
          <a:p>
            <a:pPr>
              <a:spcBef>
                <a:spcPts val="1600"/>
              </a:spcBef>
            </a:pPr>
            <a:r>
              <a:rPr lang="en-US" dirty="0"/>
              <a:t>A </a:t>
            </a:r>
            <a:r>
              <a:rPr lang="en-US" i="1" dirty="0"/>
              <a:t>time series </a:t>
            </a:r>
            <a:r>
              <a:rPr lang="en-US" dirty="0"/>
              <a:t>is a set of observations ordered in time.</a:t>
            </a:r>
          </a:p>
          <a:p>
            <a:pPr>
              <a:spcBef>
                <a:spcPts val="1600"/>
              </a:spcBef>
            </a:pPr>
            <a:r>
              <a:rPr lang="en-US" dirty="0"/>
              <a:t>The values may refer to either a point in time (the current value of the Dow Jones Index is 22,000) or an aggregate over a period of time (total sales for the last month were 350 units).</a:t>
            </a:r>
          </a:p>
          <a:p>
            <a:pPr>
              <a:spcBef>
                <a:spcPts val="1600"/>
              </a:spcBef>
            </a:pPr>
            <a:r>
              <a:rPr lang="en-US" dirty="0"/>
              <a:t>Typically, we assume that the observations are equally spaced in time.  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1800" dirty="0"/>
              <a:t>How might we deal with irregular spacing such as stock markets closing at weekends or monthly sales?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2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613" b="9389"/>
          <a:stretch/>
        </p:blipFill>
        <p:spPr>
          <a:xfrm>
            <a:off x="685799" y="1758650"/>
            <a:ext cx="7105650" cy="41209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799" y="1395025"/>
            <a:ext cx="7543800" cy="27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1.2  </a:t>
            </a:r>
            <a:r>
              <a:rPr lang="en-US" sz="1600" b="1" dirty="0">
                <a:solidFill>
                  <a:srgbClr val="873B1F"/>
                </a:solidFill>
              </a:rPr>
              <a:t>U.S. Monthly Retailers Sales</a:t>
            </a:r>
          </a:p>
        </p:txBody>
      </p:sp>
    </p:spTree>
    <p:extLst>
      <p:ext uri="{BB962C8B-B14F-4D97-AF65-F5344CB8AC3E}">
        <p14:creationId xmlns:p14="http://schemas.microsoft.com/office/powerpoint/2010/main" val="33014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1877</Words>
  <Application>Microsoft Office PowerPoint</Application>
  <PresentationFormat>On-screen Show (4:3)</PresentationFormat>
  <Paragraphs>219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.AppleSystemUIFont</vt:lpstr>
      <vt:lpstr>Arial</vt:lpstr>
      <vt:lpstr>Calibri</vt:lpstr>
      <vt:lpstr>Cambria Math</vt:lpstr>
      <vt:lpstr>Symbol</vt:lpstr>
      <vt:lpstr>Times New Roman</vt:lpstr>
      <vt:lpstr>Office Theme</vt:lpstr>
      <vt:lpstr>Equation</vt:lpstr>
      <vt:lpstr>Introduction</vt:lpstr>
      <vt:lpstr>Discussion Question</vt:lpstr>
      <vt:lpstr>1.2 What and Why Do Organizations Forecast?</vt:lpstr>
      <vt:lpstr>1.2 What and Why Do Organizations Forecast?</vt:lpstr>
      <vt:lpstr>Discussion Questions</vt:lpstr>
      <vt:lpstr>1.2 What and Why Do Organizations Forecast?</vt:lpstr>
      <vt:lpstr>1.2 What and Why Do Organizations Forecast?</vt:lpstr>
      <vt:lpstr>1.3 Examples of Forecasting Problems</vt:lpstr>
      <vt:lpstr>1.3 Examples of Forecasting Problems</vt:lpstr>
      <vt:lpstr>Time Series</vt:lpstr>
      <vt:lpstr>1.3 Examples of Forecasting Problems</vt:lpstr>
      <vt:lpstr>1.3 Examples of Forecasting Problems</vt:lpstr>
      <vt:lpstr>1.3 Examples of Forecasting Problems</vt:lpstr>
      <vt:lpstr>1.3 Examples of Forecasting Problems</vt:lpstr>
      <vt:lpstr>Discussion Question</vt:lpstr>
      <vt:lpstr>1.3 Examples of Forecasting Problems</vt:lpstr>
      <vt:lpstr>1.3 Examples of Forecasting Problems</vt:lpstr>
      <vt:lpstr>1.4 How to Forecast</vt:lpstr>
      <vt:lpstr>1.5 Forecasting Step by Step</vt:lpstr>
      <vt:lpstr>1.6 Data Sources</vt:lpstr>
      <vt:lpstr>Minicase 1.4 Adjusting for Inflation</vt:lpstr>
      <vt:lpstr>2.1 Types of Data</vt:lpstr>
      <vt:lpstr>Measures of Forecasting Accuracy</vt:lpstr>
      <vt:lpstr>Measures of Forecasting Accuracy</vt:lpstr>
      <vt:lpstr>Measures of Forecasting Accuracy</vt:lpstr>
      <vt:lpstr>Measures of Absolute Error</vt:lpstr>
      <vt:lpstr>Measures of Absolute Error (continued)</vt:lpstr>
      <vt:lpstr>2.8 Prediction Intervals</vt:lpstr>
      <vt:lpstr>2.8 Prediction Intervals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Theologos Dergiades</cp:lastModifiedBy>
  <cp:revision>62</cp:revision>
  <dcterms:created xsi:type="dcterms:W3CDTF">2017-08-05T17:51:38Z</dcterms:created>
  <dcterms:modified xsi:type="dcterms:W3CDTF">2021-03-26T14:58:17Z</dcterms:modified>
</cp:coreProperties>
</file>