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96" r:id="rId2"/>
    <p:sldId id="294" r:id="rId3"/>
    <p:sldId id="295" r:id="rId4"/>
    <p:sldId id="259" r:id="rId5"/>
    <p:sldId id="260" r:id="rId6"/>
    <p:sldId id="291" r:id="rId7"/>
    <p:sldId id="271" r:id="rId8"/>
    <p:sldId id="272" r:id="rId9"/>
    <p:sldId id="274" r:id="rId10"/>
    <p:sldId id="292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B1F"/>
    <a:srgbClr val="18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6BA-D6F8-7B4A-85FB-7D2C30FCBDD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34CD-C043-3F44-B5E6-9E1B6AE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1827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37360"/>
            <a:ext cx="3657600" cy="350996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0"/>
            <a:ext cx="3657600" cy="1655762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>
            <a:lvl1pPr>
              <a:buClr>
                <a:srgbClr val="873B1F"/>
              </a:buCl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95275"/>
            <a:ext cx="743886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2017 Wessex Press, Inc. Principles of Business Forecasting 2e (Ord, Fildes, Kourentzes) • Chapter 1: Forecasting, the Why and the How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99" y="6495275"/>
            <a:ext cx="41147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B7F014-2DB4-4D49-99B4-59FA1294E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rgbClr val="182752"/>
          </a:solidFill>
        </p:spPr>
        <p:txBody>
          <a:bodyPr vert="horz" lIns="45720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1328"/>
            <a:ext cx="7886700" cy="4698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61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45F94-1EC3-40B6-8BD3-6E80E131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A4C7-3DC7-4296-8AEA-2258CF78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Welcome to: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000" dirty="0"/>
              <a:t>Modelling and Forecasting </a:t>
            </a:r>
          </a:p>
          <a:p>
            <a:pPr marL="0" indent="0" algn="ctr">
              <a:buNone/>
            </a:pPr>
            <a:r>
              <a:rPr lang="en-US" sz="4000" dirty="0"/>
              <a:t>Economic Time Series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Instructor: </a:t>
            </a:r>
            <a:r>
              <a:rPr lang="en-US" b="1" dirty="0"/>
              <a:t>Dr. T. Dergiades</a:t>
            </a:r>
          </a:p>
          <a:p>
            <a:pPr marL="0" indent="0">
              <a:buNone/>
            </a:pPr>
            <a:r>
              <a:rPr lang="en-US" i="1" dirty="0"/>
              <a:t>e</a:t>
            </a:r>
            <a:r>
              <a:rPr lang="en-US" dirty="0"/>
              <a:t>-mail: </a:t>
            </a:r>
            <a:r>
              <a:rPr lang="en-US" b="1" dirty="0"/>
              <a:t>dergiades@uom.edu.gr</a:t>
            </a:r>
          </a:p>
          <a:p>
            <a:pPr marL="0" indent="0">
              <a:buNone/>
            </a:pPr>
            <a:r>
              <a:rPr lang="en-US" dirty="0"/>
              <a:t>Office</a:t>
            </a:r>
            <a:r>
              <a:rPr lang="en-US"/>
              <a:t>: </a:t>
            </a:r>
            <a:r>
              <a:rPr lang="en-US" b="1"/>
              <a:t>401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FD3C2-4081-49FE-BE4D-D77297E5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would you estimate the effect of 9/11 (September 11, 2001) upon the airline industry with respect to losses in revenue passenger miles?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0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How to Forecast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842" t="8314" r="16512"/>
          <a:stretch/>
        </p:blipFill>
        <p:spPr>
          <a:xfrm>
            <a:off x="1656133" y="1909334"/>
            <a:ext cx="5831733" cy="390078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1369450"/>
            <a:ext cx="7543800" cy="3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indent="-1258888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1.11	</a:t>
            </a:r>
            <a:r>
              <a:rPr lang="en-US" sz="1600" b="1" dirty="0">
                <a:solidFill>
                  <a:srgbClr val="873B1F"/>
                </a:solidFill>
              </a:rPr>
              <a:t>A Simplified Methodology Tree </a:t>
            </a:r>
            <a:r>
              <a:rPr lang="en-US" sz="1600" b="1">
                <a:solidFill>
                  <a:srgbClr val="873B1F"/>
                </a:solidFill>
              </a:rPr>
              <a:t>for Forecasting</a:t>
            </a:r>
            <a:endParaRPr lang="en-US" sz="1600" b="1" dirty="0">
              <a:solidFill>
                <a:srgbClr val="873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EEB9-0345-4ECF-AA2F-DEC5196D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and Forecasting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19B4-A794-4FB1-AA18-F63D97771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C:\Users\tderg_000\Desktop\without_data.jpg">
            <a:extLst>
              <a:ext uri="{FF2B5EF4-FFF2-40B4-BE49-F238E27FC236}">
                <a16:creationId xmlns:a16="http://schemas.microsoft.com/office/drawing/2014/main" id="{5B49A99B-6849-4AC4-B9AB-76B92F659C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706" y="1481138"/>
            <a:ext cx="6265333" cy="469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E132-8AF8-411B-A377-19E3B601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and Forecasting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1259D-CFE8-4813-AF84-3AC2F98A9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ÎÏÎ¿ÏÎ­Î»ÎµÏÎ¼Î± ÎµÎ¹ÎºÏÎ½Î±Ï Î³Î¹Î± quantocracy">
            <a:extLst>
              <a:ext uri="{FF2B5EF4-FFF2-40B4-BE49-F238E27FC236}">
                <a16:creationId xmlns:a16="http://schemas.microsoft.com/office/drawing/2014/main" id="{40F3664A-34EA-47E3-A12D-DC665BBEF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154" y="2852016"/>
            <a:ext cx="6894020" cy="1719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7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73B1F"/>
                </a:solidFill>
              </a:rPr>
              <a:t>Forecast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Forecast is a prediction or estimate of an actual outcome expected in a future time period or for another situation.</a:t>
            </a:r>
          </a:p>
          <a:p>
            <a:pPr marL="460375" indent="-225425"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The purpose of forecasting is to inform the process of planning.</a:t>
            </a:r>
          </a:p>
          <a:p>
            <a:pPr marL="460375" indent="-225425">
              <a:lnSpc>
                <a:spcPct val="100000"/>
              </a:lnSpc>
              <a:spcBef>
                <a:spcPts val="2200"/>
              </a:spcBef>
            </a:pPr>
            <a:r>
              <a:rPr lang="en-US" dirty="0"/>
              <a:t>The purpose of planning is to develop a course of action so that things don’t “just continue” based on a no-change forecast.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6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5438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800" dirty="0"/>
              <a:t>Forecasts can be found everywhere!</a:t>
            </a:r>
          </a:p>
          <a:p>
            <a:pPr>
              <a:lnSpc>
                <a:spcPct val="100000"/>
              </a:lnSpc>
              <a:spcBef>
                <a:spcPts val="4600"/>
              </a:spcBef>
            </a:pPr>
            <a:r>
              <a:rPr lang="en-US" dirty="0"/>
              <a:t>What forecasts are regularly included in the daily newspapers, such as the </a:t>
            </a:r>
            <a:r>
              <a:rPr lang="en-US" i="1" dirty="0"/>
              <a:t>Wall Street Journal</a:t>
            </a:r>
            <a:r>
              <a:rPr lang="en-US" dirty="0"/>
              <a:t>, the </a:t>
            </a:r>
            <a:r>
              <a:rPr lang="en-US" i="1" dirty="0"/>
              <a:t>New York Times</a:t>
            </a:r>
            <a:r>
              <a:rPr lang="en-US" dirty="0"/>
              <a:t>, or the </a:t>
            </a:r>
            <a:r>
              <a:rPr lang="en-US" i="1" dirty="0"/>
              <a:t>Times of Lond</a:t>
            </a:r>
            <a:r>
              <a:rPr lang="en-US" dirty="0"/>
              <a:t>on?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What might a nuclear electricity supplier or a water company need to forecast with regard to its key assets? Why?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A state or national government provides unemployment benefits for a period of six months following a layoff (or leaving school). It continues for a further six months if the applicant attends a job training program. What variables would the government need to forecast for its annual planning?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7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613" b="9389"/>
          <a:stretch/>
        </p:blipFill>
        <p:spPr>
          <a:xfrm>
            <a:off x="685799" y="1758650"/>
            <a:ext cx="7105650" cy="41209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395025"/>
            <a:ext cx="7543800" cy="2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1.2  </a:t>
            </a:r>
            <a:r>
              <a:rPr lang="en-US" sz="1600" b="1" dirty="0">
                <a:solidFill>
                  <a:srgbClr val="873B1F"/>
                </a:solidFill>
              </a:rPr>
              <a:t>U.S. Monthly Retailers Sales</a:t>
            </a:r>
          </a:p>
        </p:txBody>
      </p:sp>
    </p:spTree>
    <p:extLst>
      <p:ext uri="{BB962C8B-B14F-4D97-AF65-F5344CB8AC3E}">
        <p14:creationId xmlns:p14="http://schemas.microsoft.com/office/powerpoint/2010/main" val="33014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A set of comparable observations ordered in time. The values may refer to either a point in time (“the current value of the Dow Jones Index is 17,000”) or an aggregate over a period of time (“total sales for the last month were 350 units”).</a:t>
            </a:r>
          </a:p>
          <a:p>
            <a:pPr marL="460375" indent="-225425">
              <a:spcBef>
                <a:spcPts val="2200"/>
              </a:spcBef>
            </a:pPr>
            <a:r>
              <a:rPr lang="en-US" sz="1800" b="1" dirty="0">
                <a:solidFill>
                  <a:srgbClr val="873B1F"/>
                </a:solidFill>
              </a:rPr>
              <a:t>Trend: </a:t>
            </a:r>
            <a:r>
              <a:rPr lang="en-US" sz="1800" dirty="0"/>
              <a:t>A time series contains a trend if it shows systematic movements (e.g., increase or decrease) over an extended period.</a:t>
            </a:r>
          </a:p>
          <a:p>
            <a:pPr marL="460375" indent="-225425">
              <a:spcBef>
                <a:spcPts val="2200"/>
              </a:spcBef>
            </a:pPr>
            <a:r>
              <a:rPr lang="en-US" sz="1800" b="1" dirty="0">
                <a:solidFill>
                  <a:srgbClr val="873B1F"/>
                </a:solidFill>
              </a:rPr>
              <a:t>Seasonality: </a:t>
            </a:r>
            <a:r>
              <a:rPr lang="en-US" sz="1800" dirty="0"/>
              <a:t>A time series has a season component if it displays a recurrent pattern with a fixed and known duration (e.g., months of the year, days of the week).</a:t>
            </a:r>
          </a:p>
          <a:p>
            <a:pPr marL="460375" indent="-225425">
              <a:spcBef>
                <a:spcPts val="2200"/>
              </a:spcBef>
            </a:pPr>
            <a:r>
              <a:rPr lang="en-US" sz="1800" b="1" dirty="0">
                <a:solidFill>
                  <a:srgbClr val="873B1F"/>
                </a:solidFill>
              </a:rPr>
              <a:t>Cycle: </a:t>
            </a:r>
            <a:r>
              <a:rPr lang="en-US" sz="1800" dirty="0"/>
              <a:t>A time series has a cyclical component if it displays somewhat regular fluctuations about the trend but those fluctuations have a periodicity of variable and unknown duration, usually longer than one year (e.g., a business cycle).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Examples of Forecasting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623" b="9819"/>
          <a:stretch/>
        </p:blipFill>
        <p:spPr>
          <a:xfrm>
            <a:off x="685799" y="1812511"/>
            <a:ext cx="7096125" cy="409157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462134"/>
            <a:ext cx="7543800" cy="2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82752"/>
                </a:solidFill>
              </a:rPr>
              <a:t>Figure 1.3  </a:t>
            </a:r>
            <a:r>
              <a:rPr lang="en-US" sz="1600" b="1" dirty="0">
                <a:solidFill>
                  <a:srgbClr val="873B1F"/>
                </a:solidFill>
              </a:rPr>
              <a:t>Seasonally Adjusted Series for U.S. Monthly Retailers Sales</a:t>
            </a:r>
          </a:p>
        </p:txBody>
      </p:sp>
    </p:spTree>
    <p:extLst>
      <p:ext uri="{BB962C8B-B14F-4D97-AF65-F5344CB8AC3E}">
        <p14:creationId xmlns:p14="http://schemas.microsoft.com/office/powerpoint/2010/main" val="68656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450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.AppleSystemUIFont</vt:lpstr>
      <vt:lpstr>Arial</vt:lpstr>
      <vt:lpstr>Calibri</vt:lpstr>
      <vt:lpstr>Times New Roman</vt:lpstr>
      <vt:lpstr>Office Theme</vt:lpstr>
      <vt:lpstr>PowerPoint Presentation</vt:lpstr>
      <vt:lpstr>Modelling and Forecasting</vt:lpstr>
      <vt:lpstr>Modelling and Forecasting</vt:lpstr>
      <vt:lpstr>Introduction</vt:lpstr>
      <vt:lpstr>Discussion Question</vt:lpstr>
      <vt:lpstr>Discussion Questions</vt:lpstr>
      <vt:lpstr>1.3 Examples of Forecasting Problems</vt:lpstr>
      <vt:lpstr>Time Series</vt:lpstr>
      <vt:lpstr>1.3 Examples of Forecasting Problems</vt:lpstr>
      <vt:lpstr>Discussion Question</vt:lpstr>
      <vt:lpstr>1.4 How to Forecast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Theologos Dergiades</cp:lastModifiedBy>
  <cp:revision>55</cp:revision>
  <dcterms:created xsi:type="dcterms:W3CDTF">2017-08-05T17:51:38Z</dcterms:created>
  <dcterms:modified xsi:type="dcterms:W3CDTF">2026-02-19T12:34:23Z</dcterms:modified>
</cp:coreProperties>
</file>