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0" r:id="rId3"/>
    <p:sldId id="268" r:id="rId4"/>
    <p:sldId id="257" r:id="rId5"/>
    <p:sldId id="261" r:id="rId6"/>
    <p:sldId id="263" r:id="rId7"/>
    <p:sldId id="262" r:id="rId8"/>
    <p:sldId id="266" r:id="rId9"/>
    <p:sldId id="258" r:id="rId10"/>
    <p:sldId id="264" r:id="rId11"/>
    <p:sldId id="259" r:id="rId12"/>
    <p:sldId id="265" r:id="rId13"/>
    <p:sldId id="267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14" autoAdjust="0"/>
  </p:normalViewPr>
  <p:slideViewPr>
    <p:cSldViewPr>
      <p:cViewPr>
        <p:scale>
          <a:sx n="75" d="100"/>
          <a:sy n="75" d="100"/>
        </p:scale>
        <p:origin x="-2664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7E6C9B1-4A59-4C66-B622-1AC1D04588E2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5546-5840-41FA-8759-25033583252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2C559-5467-437E-BFD3-477A31433EF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EA9C4-91BE-4993-B384-E8C42BBDC0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2A36-6DF8-4C68-88C7-66920CBA764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3E608-6F72-4060-B208-18B90430A7E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C5753-7EC1-4237-ABDC-728612B05F8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FCB59-A2C2-445D-BCA0-12B53190783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B1944-34BC-41F0-A277-3A9D7334913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C0057-1949-4EDF-94B6-FB4DD9B1359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BCDB-9ABC-4ABB-B709-74EBA555B38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pl-P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l-PL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FE9DCD-8412-4052-B400-CAAF56EAD540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600">
                <a:latin typeface="Copperplate Gothic Bold" pitchFamily="34" charset="0"/>
              </a:rPr>
              <a:t>HARD ROCK CAFE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210300"/>
            <a:ext cx="2339975" cy="6477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l-PL" sz="1600" dirty="0">
              <a:latin typeface="Copperplate Gothic Bold" pitchFamily="34" charset="0"/>
            </a:endParaRPr>
          </a:p>
        </p:txBody>
      </p:sp>
      <p:pic>
        <p:nvPicPr>
          <p:cNvPr id="205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781300"/>
            <a:ext cx="3865562" cy="35782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05000"/>
            <a:ext cx="7416800" cy="45481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	The </a:t>
            </a:r>
            <a:r>
              <a:rPr lang="pl-PL" sz="2600">
                <a:latin typeface="Copperplate Gothic Bold" pitchFamily="34" charset="0"/>
              </a:rPr>
              <a:t>HARD ROCK CAFE</a:t>
            </a:r>
            <a:r>
              <a:rPr lang="pl-PL" sz="2600"/>
              <a:t> to create network of restaurants takes into account some considerations, like: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60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Political risk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Currency risk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Social norms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Brand fit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Social costs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600"/>
              <a:t>Business practices</a:t>
            </a:r>
          </a:p>
        </p:txBody>
      </p:sp>
      <p:pic>
        <p:nvPicPr>
          <p:cNvPr id="15364" name="Picture 4" descr="65107_f5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141663"/>
            <a:ext cx="2422525" cy="3228975"/>
          </a:xfrm>
          <a:prstGeom prst="rect">
            <a:avLst/>
          </a:prstGeom>
          <a:noFill/>
        </p:spPr>
      </p:pic>
      <p:pic>
        <p:nvPicPr>
          <p:cNvPr id="15365" name="Picture 5" descr="7hard_rock_caf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 - DIVERSIFICATION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497888" cy="4548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		The </a:t>
            </a:r>
            <a:r>
              <a:rPr lang="pl-PL">
                <a:latin typeface="Copperplate Gothic Bold" pitchFamily="34" charset="0"/>
              </a:rPr>
              <a:t>HARD ROCK CAFE</a:t>
            </a:r>
            <a:r>
              <a:rPr lang="pl-PL"/>
              <a:t> is not only a network of restaurants. Those are as well hotels in some locations (Orlando, Las Vegas) and network of shops where tourists can buy souvenires with </a:t>
            </a:r>
            <a:r>
              <a:rPr lang="pl-PL">
                <a:latin typeface="Copperplate Gothic Bold" pitchFamily="34" charset="0"/>
              </a:rPr>
              <a:t>HARD ROCK CAFE</a:t>
            </a:r>
            <a:r>
              <a:rPr lang="pl-PL"/>
              <a:t> special logo. Special because each shop has special collection with logo of </a:t>
            </a:r>
            <a:r>
              <a:rPr lang="pl-PL">
                <a:latin typeface="Copperplate Gothic Bold" pitchFamily="34" charset="0"/>
              </a:rPr>
              <a:t>HARD ROCK CAFE</a:t>
            </a:r>
            <a:r>
              <a:rPr lang="pl-PL"/>
              <a:t> and the name of the city. </a:t>
            </a:r>
            <a:r>
              <a:rPr lang="pl-PL">
                <a:solidFill>
                  <a:schemeClr val="bg2"/>
                </a:solidFill>
              </a:rPr>
              <a:t>The 48% of sale coming from merchandise.</a:t>
            </a:r>
            <a:r>
              <a:rPr lang="pl-PL"/>
              <a:t> </a:t>
            </a:r>
          </a:p>
        </p:txBody>
      </p:sp>
      <p:pic>
        <p:nvPicPr>
          <p:cNvPr id="10244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08963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l-PL" sz="2600"/>
              <a:t>		THE </a:t>
            </a:r>
            <a:r>
              <a:rPr lang="pl-PL" sz="2600">
                <a:latin typeface="Copperplate Gothic Bold" pitchFamily="34" charset="0"/>
              </a:rPr>
              <a:t>HARD ROCK’s</a:t>
            </a:r>
            <a:r>
              <a:rPr lang="pl-PL" sz="2600"/>
              <a:t> global operation management strategy successfully combines: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l-PL" sz="2600"/>
              <a:t>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Music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International locations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Globally branding merchandise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pl-PL" sz="2600"/>
              <a:t>The World Wide Web attention to each quest experience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600"/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sz="2800">
                <a:solidFill>
                  <a:schemeClr val="bg2"/>
                </a:solidFill>
              </a:rPr>
              <a:t>AND THIS STRATEGY WORKS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pl-PL" sz="2800">
              <a:solidFill>
                <a:schemeClr val="bg2"/>
              </a:solidFill>
            </a:endParaRPr>
          </a:p>
        </p:txBody>
      </p:sp>
      <p:pic>
        <p:nvPicPr>
          <p:cNvPr id="16388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SUMMARY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05000"/>
            <a:ext cx="7923212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pl-PL" sz="4400" b="1"/>
              <a:t>#1</a:t>
            </a:r>
            <a:r>
              <a:rPr lang="pl-PL" sz="4000"/>
              <a:t> in the world – 92% name-brand recognition</a:t>
            </a:r>
          </a:p>
          <a:p>
            <a:pPr algn="ctr">
              <a:buFont typeface="Wingdings" pitchFamily="2" charset="2"/>
              <a:buNone/>
            </a:pPr>
            <a:endParaRPr lang="pl-PL" sz="4000"/>
          </a:p>
          <a:p>
            <a:pPr algn="ctr">
              <a:buFont typeface="Wingdings" pitchFamily="2" charset="2"/>
              <a:buNone/>
            </a:pPr>
            <a:r>
              <a:rPr lang="pl-PL" sz="4000"/>
              <a:t>The </a:t>
            </a:r>
            <a:r>
              <a:rPr lang="pl-PL" sz="4000">
                <a:latin typeface="Copperplate Gothic Bold" pitchFamily="34" charset="0"/>
              </a:rPr>
              <a:t>HARD ROCK CAFE</a:t>
            </a:r>
            <a:r>
              <a:rPr lang="pl-PL" sz="4000"/>
              <a:t> is in the top ten of the world brands recognition.</a:t>
            </a:r>
          </a:p>
        </p:txBody>
      </p:sp>
      <p:pic>
        <p:nvPicPr>
          <p:cNvPr id="18436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ORIGIN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825" y="1916113"/>
            <a:ext cx="3530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The </a:t>
            </a:r>
            <a:r>
              <a:rPr lang="pl-PL" sz="2600">
                <a:latin typeface="Copperplate Gothic Bold" pitchFamily="34" charset="0"/>
              </a:rPr>
              <a:t>HARD ROCK CAFE</a:t>
            </a:r>
            <a:r>
              <a:rPr lang="pl-PL" sz="2600"/>
              <a:t> started with only 1 cafe in London in 1971.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Today they have 110 locations in    41 countries (most of them opened in the last few years).</a:t>
            </a:r>
          </a:p>
        </p:txBody>
      </p:sp>
      <p:pic>
        <p:nvPicPr>
          <p:cNvPr id="11268" name="Picture 4" descr="Londyn 19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492375"/>
            <a:ext cx="4248150" cy="2841625"/>
          </a:xfrm>
          <a:prstGeom prst="rect">
            <a:avLst/>
          </a:prstGeom>
          <a:noFill/>
        </p:spPr>
      </p:pic>
      <p:pic>
        <p:nvPicPr>
          <p:cNvPr id="11269" name="Picture 5" descr="7hard_rock_caf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MISSION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492375"/>
            <a:ext cx="8569325" cy="3527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		</a:t>
            </a:r>
            <a:r>
              <a:rPr lang="en-GB"/>
              <a:t>At </a:t>
            </a:r>
            <a:r>
              <a:rPr lang="en-GB">
                <a:latin typeface="Copperplate Gothic Bold" pitchFamily="34" charset="0"/>
              </a:rPr>
              <a:t>H</a:t>
            </a:r>
            <a:r>
              <a:rPr lang="pl-PL">
                <a:latin typeface="Copperplate Gothic Bold" pitchFamily="34" charset="0"/>
              </a:rPr>
              <a:t>ARD</a:t>
            </a:r>
            <a:r>
              <a:rPr lang="en-GB">
                <a:latin typeface="Copperplate Gothic Bold" pitchFamily="34" charset="0"/>
              </a:rPr>
              <a:t> R</a:t>
            </a:r>
            <a:r>
              <a:rPr lang="pl-PL">
                <a:latin typeface="Copperplate Gothic Bold" pitchFamily="34" charset="0"/>
              </a:rPr>
              <a:t>OCK</a:t>
            </a:r>
            <a:r>
              <a:rPr lang="en-GB"/>
              <a:t>, the experience concept is to provide not only a custom meal from the menu, but a dining event that includes a unique visual and sound experience not duplicated anywhere in the world. </a:t>
            </a:r>
            <a:endParaRPr lang="pl-PL"/>
          </a:p>
        </p:txBody>
      </p:sp>
      <p:pic>
        <p:nvPicPr>
          <p:cNvPr id="1946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060575"/>
            <a:ext cx="7272337" cy="4248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sz="2600"/>
              <a:t>The Hard Rock Cafe focus on globalization, because globalization means:</a:t>
            </a:r>
          </a:p>
          <a:p>
            <a:pPr>
              <a:buFont typeface="Wingdings" pitchFamily="2" charset="2"/>
              <a:buNone/>
            </a:pPr>
            <a:endParaRPr lang="pl-PL" sz="2600"/>
          </a:p>
          <a:p>
            <a:pPr>
              <a:buFont typeface="Wingdings" pitchFamily="2" charset="2"/>
              <a:buChar char="§"/>
            </a:pPr>
            <a:r>
              <a:rPr lang="pl-PL" sz="2600"/>
              <a:t>Reduce costs</a:t>
            </a:r>
          </a:p>
          <a:p>
            <a:pPr>
              <a:buFont typeface="Wingdings" pitchFamily="2" charset="2"/>
              <a:buChar char="§"/>
            </a:pPr>
            <a:r>
              <a:rPr lang="pl-PL" sz="2600"/>
              <a:t>Improve supply chain</a:t>
            </a:r>
          </a:p>
          <a:p>
            <a:pPr>
              <a:buFont typeface="Wingdings" pitchFamily="2" charset="2"/>
              <a:buChar char="§"/>
            </a:pPr>
            <a:r>
              <a:rPr lang="pl-PL" sz="2600"/>
              <a:t>Provide better goods and services</a:t>
            </a:r>
          </a:p>
          <a:p>
            <a:pPr>
              <a:buFont typeface="Wingdings" pitchFamily="2" charset="2"/>
              <a:buChar char="§"/>
            </a:pPr>
            <a:r>
              <a:rPr lang="pl-PL" sz="2600"/>
              <a:t>Attract new markets</a:t>
            </a:r>
          </a:p>
          <a:p>
            <a:pPr>
              <a:buFont typeface="Wingdings" pitchFamily="2" charset="2"/>
              <a:buChar char="§"/>
            </a:pPr>
            <a:r>
              <a:rPr lang="pl-PL" sz="2600"/>
              <a:t>Learn to improve operations</a:t>
            </a:r>
          </a:p>
          <a:p>
            <a:pPr>
              <a:buFont typeface="Wingdings" pitchFamily="2" charset="2"/>
              <a:buChar char="§"/>
            </a:pPr>
            <a:r>
              <a:rPr lang="pl-PL" sz="2600"/>
              <a:t>Attract and retain global talent</a:t>
            </a:r>
          </a:p>
          <a:p>
            <a:pPr>
              <a:buFont typeface="Wingdings" pitchFamily="2" charset="2"/>
              <a:buNone/>
            </a:pPr>
            <a:endParaRPr lang="pl-PL" sz="2600"/>
          </a:p>
          <a:p>
            <a:pPr>
              <a:buFont typeface="Wingdings" pitchFamily="2" charset="2"/>
              <a:buNone/>
            </a:pPr>
            <a:endParaRPr lang="pl-PL" sz="2600"/>
          </a:p>
          <a:p>
            <a:pPr>
              <a:buFont typeface="Wingdings" pitchFamily="2" charset="2"/>
              <a:buNone/>
            </a:pPr>
            <a:endParaRPr lang="pl-PL"/>
          </a:p>
        </p:txBody>
      </p:sp>
      <p:pic>
        <p:nvPicPr>
          <p:cNvPr id="8196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7010400" cy="1527175"/>
          </a:xfrm>
        </p:spPr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475"/>
            <a:ext cx="8893175" cy="37433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		The </a:t>
            </a:r>
            <a:r>
              <a:rPr lang="pl-PL">
                <a:latin typeface="Copperplate Gothic Bold" pitchFamily="34" charset="0"/>
              </a:rPr>
              <a:t>HARD ROCK CAFE</a:t>
            </a:r>
            <a:r>
              <a:rPr lang="pl-PL"/>
              <a:t> Company had raised </a:t>
            </a:r>
            <a:r>
              <a:rPr lang="en-US">
                <a:solidFill>
                  <a:schemeClr val="bg2"/>
                </a:solidFill>
              </a:rPr>
              <a:t>Competitive Advantage</a:t>
            </a:r>
            <a:r>
              <a:rPr lang="en-US"/>
              <a:t> </a:t>
            </a:r>
            <a:r>
              <a:rPr lang="pl-PL"/>
              <a:t>t</a:t>
            </a:r>
            <a:r>
              <a:rPr lang="en-US"/>
              <a:t>hrough</a:t>
            </a:r>
            <a:r>
              <a:rPr lang="pl-PL"/>
              <a:t> t</a:t>
            </a:r>
            <a:r>
              <a:rPr lang="es-ES"/>
              <a:t>he creation of a unique advantage over competitors</a:t>
            </a:r>
            <a:r>
              <a:rPr lang="pl-PL"/>
              <a:t>. Mainly they focus on </a:t>
            </a:r>
            <a:r>
              <a:rPr lang="pl-PL">
                <a:solidFill>
                  <a:schemeClr val="tx1"/>
                </a:solidFill>
              </a:rPr>
              <a:t>differentiation</a:t>
            </a:r>
            <a:r>
              <a:rPr lang="pl-PL"/>
              <a:t>. It means they offer another services and products than other restaurants, which </a:t>
            </a:r>
            <a:r>
              <a:rPr lang="es-ES"/>
              <a:t>the customer perceives as adding value</a:t>
            </a:r>
            <a:r>
              <a:rPr lang="pl-PL"/>
              <a:t>. Those features are very difficult to copy!</a:t>
            </a:r>
          </a:p>
        </p:txBody>
      </p:sp>
      <p:pic>
        <p:nvPicPr>
          <p:cNvPr id="1229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7994650" cy="38147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	The 70% of </a:t>
            </a:r>
            <a:r>
              <a:rPr lang="pl-PL" dirty="0">
                <a:latin typeface="Copperplate Gothic Bold" pitchFamily="34" charset="0"/>
              </a:rPr>
              <a:t>HARD ROCK CAFE</a:t>
            </a:r>
            <a:r>
              <a:rPr lang="pl-PL" dirty="0"/>
              <a:t> clients are tourists seeking to find a special and memorable time.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dirty="0"/>
              <a:t>		Because of that, The Company has only 52% of HARD ROCK CAFE restaurants and the rest are </a:t>
            </a:r>
            <a:r>
              <a:rPr lang="pl-PL" dirty="0" smtClean="0"/>
              <a:t>fr</a:t>
            </a:r>
            <a:r>
              <a:rPr lang="en-US" dirty="0" smtClean="0"/>
              <a:t>a</a:t>
            </a:r>
            <a:r>
              <a:rPr lang="pl-PL" dirty="0" smtClean="0"/>
              <a:t>nchising</a:t>
            </a:r>
            <a:r>
              <a:rPr lang="pl-PL" dirty="0"/>
              <a:t>. It is the good way to survive and make profits in bad times.</a:t>
            </a:r>
          </a:p>
        </p:txBody>
      </p:sp>
      <p:pic>
        <p:nvPicPr>
          <p:cNvPr id="1434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640762" cy="38147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		Each </a:t>
            </a:r>
            <a:r>
              <a:rPr lang="pl-PL">
                <a:latin typeface="Copperplate Gothic Bold" pitchFamily="34" charset="0"/>
              </a:rPr>
              <a:t>HARD ROCK</a:t>
            </a:r>
            <a:r>
              <a:rPr lang="pl-PL"/>
              <a:t> Restaurant is different. In addition each of restaurants is dynamic and unique – design, menu – depends on culture &amp; country.</a:t>
            </a:r>
          </a:p>
        </p:txBody>
      </p:sp>
      <p:pic>
        <p:nvPicPr>
          <p:cNvPr id="13316" name="Picture 4" descr="wygląd jednej z restauracj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292600"/>
            <a:ext cx="3744913" cy="2290763"/>
          </a:xfrm>
          <a:prstGeom prst="rect">
            <a:avLst/>
          </a:prstGeom>
          <a:noFill/>
        </p:spPr>
      </p:pic>
      <p:pic>
        <p:nvPicPr>
          <p:cNvPr id="13317" name="Picture 5" descr="Zestaw B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292600"/>
            <a:ext cx="3600450" cy="2295525"/>
          </a:xfrm>
          <a:prstGeom prst="rect">
            <a:avLst/>
          </a:prstGeom>
          <a:noFill/>
        </p:spPr>
      </p:pic>
      <p:pic>
        <p:nvPicPr>
          <p:cNvPr id="13318" name="Picture 6" descr="7hard_rock_caf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05000"/>
            <a:ext cx="7994650" cy="4403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	The </a:t>
            </a:r>
            <a:r>
              <a:rPr lang="pl-PL" sz="2600">
                <a:latin typeface="Copperplate Gothic Bold" pitchFamily="34" charset="0"/>
              </a:rPr>
              <a:t>HARD ROCK CAFE</a:t>
            </a:r>
            <a:r>
              <a:rPr lang="pl-PL" sz="2600"/>
              <a:t> spend milions of dolars each year to purchase new music souvenirs comes from legends of rock – mainly from Elvis, The Rolling Stones, Jimy Hendrix and The Beatles.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	The souvenirs are in one restaurant only a shor period of time and then goes the next one in another city or country, to show tourists new suvenirs all the time.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600"/>
              <a:t>		The </a:t>
            </a:r>
            <a:r>
              <a:rPr lang="pl-PL" sz="2600">
                <a:latin typeface="Copperplate Gothic Bold" pitchFamily="34" charset="0"/>
              </a:rPr>
              <a:t>HARD ROCK CAFE </a:t>
            </a:r>
            <a:r>
              <a:rPr lang="pl-PL" sz="2600"/>
              <a:t>collection is worth today about 40 milion $ !!!</a:t>
            </a:r>
          </a:p>
        </p:txBody>
      </p:sp>
      <p:pic>
        <p:nvPicPr>
          <p:cNvPr id="17412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Copperplate Gothic Bold" pitchFamily="34" charset="0"/>
              </a:rPr>
              <a:t>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05000"/>
            <a:ext cx="77787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	The </a:t>
            </a:r>
            <a:r>
              <a:rPr lang="pl-PL" dirty="0">
                <a:latin typeface="Copperplate Gothic Bold" pitchFamily="34" charset="0"/>
              </a:rPr>
              <a:t>HARD ROCK</a:t>
            </a:r>
            <a:r>
              <a:rPr lang="pl-PL" dirty="0"/>
              <a:t> international operation strategy is </a:t>
            </a:r>
            <a:r>
              <a:rPr lang="pl-PL" i="1" dirty="0">
                <a:solidFill>
                  <a:schemeClr val="tx1"/>
                </a:solidFill>
              </a:rPr>
              <a:t>Multi-domestic Strategy</a:t>
            </a:r>
            <a:r>
              <a:rPr lang="pl-PL" dirty="0"/>
              <a:t>: </a:t>
            </a:r>
          </a:p>
          <a:p>
            <a:pPr>
              <a:buFont typeface="Wingdings" pitchFamily="2" charset="2"/>
              <a:buNone/>
            </a:pPr>
            <a:endParaRPr lang="pl-PL" dirty="0"/>
          </a:p>
          <a:p>
            <a:pPr>
              <a:buFontTx/>
              <a:buChar char="o"/>
            </a:pPr>
            <a:r>
              <a:rPr lang="pl-PL" dirty="0"/>
              <a:t>They use existing domestic model globally</a:t>
            </a:r>
          </a:p>
          <a:p>
            <a:pPr>
              <a:buFontTx/>
              <a:buNone/>
            </a:pPr>
            <a:endParaRPr lang="pl-PL" dirty="0"/>
          </a:p>
          <a:p>
            <a:pPr>
              <a:buFontTx/>
              <a:buChar char="o"/>
            </a:pPr>
            <a:r>
              <a:rPr lang="pl-PL" dirty="0" smtClean="0"/>
              <a:t>Fr</a:t>
            </a:r>
            <a:r>
              <a:rPr lang="en-US" dirty="0" smtClean="0"/>
              <a:t>a</a:t>
            </a:r>
            <a:r>
              <a:rPr lang="pl-PL" dirty="0" smtClean="0"/>
              <a:t>nchise</a:t>
            </a:r>
            <a:r>
              <a:rPr lang="pl-PL" dirty="0"/>
              <a:t>, joint ventures, subsidiaries</a:t>
            </a:r>
          </a:p>
          <a:p>
            <a:pPr>
              <a:buFont typeface="Wingdings" pitchFamily="2" charset="2"/>
              <a:buNone/>
            </a:pPr>
            <a:endParaRPr lang="pl-PL" u="sng" dirty="0"/>
          </a:p>
        </p:txBody>
      </p:sp>
      <p:pic>
        <p:nvPicPr>
          <p:cNvPr id="9220" name="Picture 4" descr="7hard_rock_ca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0" y="0"/>
            <a:ext cx="1079500" cy="998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121</TotalTime>
  <Words>76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Echo</vt:lpstr>
      <vt:lpstr>HARD ROCK CAFE</vt:lpstr>
      <vt:lpstr>ORIGIN</vt:lpstr>
      <vt:lpstr>MISSION</vt:lpstr>
      <vt:lpstr>STRATEGY</vt:lpstr>
      <vt:lpstr>STRATEGY</vt:lpstr>
      <vt:lpstr>STRATEGY</vt:lpstr>
      <vt:lpstr>STRATEGY</vt:lpstr>
      <vt:lpstr>STRATEGY </vt:lpstr>
      <vt:lpstr>STRATEGY</vt:lpstr>
      <vt:lpstr>STRATEGY</vt:lpstr>
      <vt:lpstr>STRATEGY - DIVERSIFICATION</vt:lpstr>
      <vt:lpstr>STRATEGY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ROCK CAFE</dc:title>
  <dc:creator>Właściciel</dc:creator>
  <cp:lastModifiedBy>KATERINA GKOTZAMANI</cp:lastModifiedBy>
  <cp:revision>8</cp:revision>
  <dcterms:created xsi:type="dcterms:W3CDTF">2009-03-01T20:19:28Z</dcterms:created>
  <dcterms:modified xsi:type="dcterms:W3CDTF">2020-10-12T08:36:13Z</dcterms:modified>
</cp:coreProperties>
</file>