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68" r:id="rId14"/>
    <p:sldId id="262" r:id="rId15"/>
    <p:sldId id="263" r:id="rId16"/>
    <p:sldId id="264" r:id="rId17"/>
    <p:sldId id="265" r:id="rId18"/>
    <p:sldId id="256" r:id="rId19"/>
    <p:sldId id="260" r:id="rId20"/>
    <p:sldId id="259" r:id="rId21"/>
    <p:sldId id="261" r:id="rId22"/>
    <p:sldId id="282" r:id="rId23"/>
  </p:sldIdLst>
  <p:sldSz cx="9144000" cy="6858000" type="screen4x3"/>
  <p:notesSz cx="6858000" cy="9144000"/>
  <p:defaultTextStyle>
    <a:defPPr>
      <a:defRPr lang="el-G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0920" autoAdjust="0"/>
  </p:normalViewPr>
  <p:slideViewPr>
    <p:cSldViewPr>
      <p:cViewPr>
        <p:scale>
          <a:sx n="111" d="100"/>
          <a:sy n="111" d="100"/>
        </p:scale>
        <p:origin x="-161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BB82FDC-0570-4608-A5FC-F477FEE86519}" type="datetimeFigureOut">
              <a:rPr lang="el-GR"/>
              <a:pPr>
                <a:defRPr/>
              </a:pPr>
              <a:t>12/10/2020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B87B082-B9DB-4C1F-9F57-84252A0F26DF}" type="slidenum">
              <a:rPr lang="el-GR"/>
              <a:pPr>
                <a:defRPr/>
              </a:pPr>
              <a:t>‹#›</a:t>
            </a:fld>
            <a:endParaRPr lang="el-GR"/>
          </a:p>
        </p:txBody>
      </p:sp>
    </p:spTree>
    <p:extLst>
      <p:ext uri="{BB962C8B-B14F-4D97-AF65-F5344CB8AC3E}">
        <p14:creationId xmlns:p14="http://schemas.microsoft.com/office/powerpoint/2010/main" val="1878756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7B2F55-6FDE-40F9-909F-5A12F6CFC11E}" type="slidenum">
              <a:rPr lang="el-GR" smtClean="0"/>
              <a:pPr/>
              <a:t>3</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8C65849-17A8-42D9-8BEB-966EA1B8E8A0}"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C479A82-1C46-4976-A8A4-8DB49E691C38}"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ED3DA556-9C21-481A-A28B-ECB4F5450A59}"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4D26C4D-BC08-4DE6-949E-4410FD4F723B}"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7136555-0CDA-4DE1-83A9-7E7DA2063118}"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DA84A47A-5C8D-4107-A886-8ECC506266DC}"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10821A71-AE52-4E5C-B36A-7EFBF0B0A91F}"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BB00C057-89F9-41C2-85F9-5ACDFCF32ED7}"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00385905-1575-4BE4-B8C4-90418A9769C4}"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70C4D96-1B5E-4986-B457-977C16F332F7}"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913C038-F587-4697-8984-DB19BA476939}"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30F63A3-93F1-40F1-995D-0E5931D93F58}"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http://www.pestaola.gr/img2/coca-cola-new-dispenser.jpg" TargetMode="External"/><Relationship Id="rId5" Type="http://schemas.openxmlformats.org/officeDocument/2006/relationships/image" Target="../media/image12.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oleObject" Target="../embeddings/oleObject4.bin"/><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0.png"/><Relationship Id="rId9"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D:\_&#932;&#945;%20&#941;&#947;&#947;&#961;&#945;&#966;&#945;%20&#956;&#959;&#965;%20-%20&#914;&#940;&#955;&#953;&#945;\MBA%20COURSES\&#917;&#926;&#913;&#924;&#919;&#925;&#927;%20&#914;\OPERATIONS%20MANAGEMENT\COCA%20COLA%20DISPENSER_xvid_WMV%20V9.wmv" TargetMode="External"/><Relationship Id="rId1" Type="http://schemas.openxmlformats.org/officeDocument/2006/relationships/vmlDrawing" Target="../drawings/vmlDrawing5.vml"/><Relationship Id="rId6" Type="http://schemas.openxmlformats.org/officeDocument/2006/relationships/image" Target="../media/image10.png"/><Relationship Id="rId5" Type="http://schemas.openxmlformats.org/officeDocument/2006/relationships/oleObject" Target="../embeddings/oleObject5.bin"/><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9.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0.jpe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oleObject" Target="../embeddings/oleObject9.bin"/><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10.png"/><Relationship Id="rId9"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0.png"/><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38" y="2500313"/>
            <a:ext cx="7772400" cy="1470025"/>
          </a:xfrm>
        </p:spPr>
        <p:txBody>
          <a:bodyPr rtlCol="0">
            <a:noAutofit/>
          </a:bodyPr>
          <a:lstStyle/>
          <a:p>
            <a:pPr eaLnBrk="1" fontAlgn="auto" hangingPunct="1">
              <a:spcAft>
                <a:spcPts val="0"/>
              </a:spcAft>
              <a:defRPr/>
            </a:pPr>
            <a:r>
              <a:rPr lang="el-GR" sz="1800" b="1" i="1" dirty="0">
                <a:solidFill>
                  <a:srgbClr val="660066"/>
                </a:solidFill>
                <a:effectLst>
                  <a:outerShdw blurRad="50800" dist="38100" algn="tr" rotWithShape="0">
                    <a:prstClr val="black">
                      <a:alpha val="40000"/>
                    </a:prstClr>
                  </a:outerShdw>
                </a:effectLst>
              </a:rPr>
              <a:t>ΜΒΑ EXECUTIVE ΓΙΑ ΣΤΕΛΕΧΗ ΕΠΙΧΕΙΡΗΣΕΩΝ                                                                             ΔΙΟΙΚΗΣΗ ΛΕΙΤΟΥΡΓΙΩΝ</a:t>
            </a:r>
            <a:r>
              <a:rPr lang="el-GR" sz="1800" dirty="0">
                <a:solidFill>
                  <a:srgbClr val="660066"/>
                </a:solidFill>
              </a:rPr>
              <a:t/>
            </a:r>
            <a:br>
              <a:rPr lang="el-GR" sz="1800" dirty="0">
                <a:solidFill>
                  <a:srgbClr val="660066"/>
                </a:solidFill>
              </a:rPr>
            </a:br>
            <a:r>
              <a:rPr lang="el-GR" sz="1800" b="1" dirty="0">
                <a:solidFill>
                  <a:srgbClr val="660066"/>
                </a:solidFill>
              </a:rPr>
              <a:t>	</a:t>
            </a:r>
            <a:r>
              <a:rPr lang="el-GR" sz="1800" dirty="0">
                <a:solidFill>
                  <a:srgbClr val="660066"/>
                </a:solidFill>
              </a:rPr>
              <a:t/>
            </a:r>
            <a:br>
              <a:rPr lang="el-GR" sz="1800" dirty="0">
                <a:solidFill>
                  <a:srgbClr val="660066"/>
                </a:solidFill>
              </a:rPr>
            </a:br>
            <a:r>
              <a:rPr lang="el-GR" sz="1800" dirty="0">
                <a:solidFill>
                  <a:srgbClr val="660066"/>
                </a:solidFill>
              </a:rPr>
              <a:t/>
            </a:r>
            <a:br>
              <a:rPr lang="el-GR" sz="1800" dirty="0">
                <a:solidFill>
                  <a:srgbClr val="660066"/>
                </a:solidFill>
              </a:rPr>
            </a:br>
            <a:r>
              <a:rPr lang="en-US" sz="1800" b="1" i="1" dirty="0">
                <a:solidFill>
                  <a:srgbClr val="660066"/>
                </a:solidFill>
                <a:effectLst>
                  <a:outerShdw blurRad="50800" dist="38100" algn="tr" rotWithShape="0">
                    <a:prstClr val="black">
                      <a:alpha val="40000"/>
                    </a:prstClr>
                  </a:outerShdw>
                </a:effectLst>
              </a:rPr>
              <a:t>Case Study of a Global Company </a:t>
            </a:r>
            <a:r>
              <a:rPr lang="en-US" sz="1800" b="1" i="1" dirty="0" smtClean="0">
                <a:solidFill>
                  <a:srgbClr val="660066"/>
                </a:solidFill>
                <a:effectLst>
                  <a:outerShdw blurRad="50800" dist="38100" algn="tr" rotWithShape="0">
                    <a:prstClr val="black">
                      <a:alpha val="40000"/>
                    </a:prstClr>
                  </a:outerShdw>
                </a:effectLst>
              </a:rPr>
              <a:t>: The Coca Cola Company</a:t>
            </a:r>
            <a:br>
              <a:rPr lang="en-US" sz="1800" b="1" i="1" dirty="0" smtClean="0">
                <a:solidFill>
                  <a:srgbClr val="660066"/>
                </a:solidFill>
                <a:effectLst>
                  <a:outerShdw blurRad="50800" dist="38100" algn="tr" rotWithShape="0">
                    <a:prstClr val="black">
                      <a:alpha val="40000"/>
                    </a:prstClr>
                  </a:outerShdw>
                </a:effectLst>
              </a:rPr>
            </a:br>
            <a:r>
              <a:rPr lang="el-GR" sz="1800" dirty="0">
                <a:solidFill>
                  <a:srgbClr val="660066"/>
                </a:solidFill>
              </a:rPr>
              <a:t/>
            </a:r>
            <a:br>
              <a:rPr lang="el-GR" sz="1800" dirty="0">
                <a:solidFill>
                  <a:srgbClr val="660066"/>
                </a:solidFill>
              </a:rPr>
            </a:br>
            <a:r>
              <a:rPr lang="el-GR" sz="1800" b="1" i="1" dirty="0" smtClean="0">
                <a:solidFill>
                  <a:srgbClr val="660066"/>
                </a:solidFill>
                <a:effectLst>
                  <a:outerShdw blurRad="50800" dist="38100" algn="tr" rotWithShape="0">
                    <a:prstClr val="black">
                      <a:alpha val="40000"/>
                    </a:prstClr>
                  </a:outerShdw>
                </a:effectLst>
              </a:rPr>
              <a:t>Καθηγητής</a:t>
            </a:r>
            <a:r>
              <a:rPr lang="en-US" sz="1800" b="1" i="1" dirty="0" smtClean="0">
                <a:solidFill>
                  <a:srgbClr val="660066"/>
                </a:solidFill>
                <a:effectLst>
                  <a:outerShdw blurRad="50800" dist="38100" algn="tr" rotWithShape="0">
                    <a:prstClr val="black">
                      <a:alpha val="40000"/>
                    </a:prstClr>
                  </a:outerShdw>
                </a:effectLst>
              </a:rPr>
              <a:t> </a:t>
            </a:r>
            <a:br>
              <a:rPr lang="en-US" sz="1800" b="1" i="1" dirty="0" smtClean="0">
                <a:solidFill>
                  <a:srgbClr val="660066"/>
                </a:solidFill>
                <a:effectLst>
                  <a:outerShdw blurRad="50800" dist="38100" algn="tr" rotWithShape="0">
                    <a:prstClr val="black">
                      <a:alpha val="40000"/>
                    </a:prstClr>
                  </a:outerShdw>
                </a:effectLst>
              </a:rPr>
            </a:br>
            <a:r>
              <a:rPr lang="el-GR" sz="1800" b="1" i="1" dirty="0" smtClean="0">
                <a:solidFill>
                  <a:srgbClr val="660066"/>
                </a:solidFill>
                <a:effectLst>
                  <a:outerShdw blurRad="50800" dist="38100" algn="tr" rotWithShape="0">
                    <a:prstClr val="black">
                      <a:alpha val="40000"/>
                    </a:prstClr>
                  </a:outerShdw>
                </a:effectLst>
              </a:rPr>
              <a:t> </a:t>
            </a:r>
            <a:r>
              <a:rPr lang="el-GR" sz="1800" b="1" i="1" dirty="0">
                <a:solidFill>
                  <a:srgbClr val="660066"/>
                </a:solidFill>
                <a:effectLst>
                  <a:outerShdw blurRad="50800" dist="38100" algn="tr" rotWithShape="0">
                    <a:prstClr val="black">
                      <a:alpha val="40000"/>
                    </a:prstClr>
                  </a:outerShdw>
                </a:effectLst>
              </a:rPr>
              <a:t>ΓΕΩΡΓΙΟΣ ΤΣΙΟΤΡΑΣ</a:t>
            </a:r>
            <a:r>
              <a:rPr lang="el-GR" sz="1800" dirty="0">
                <a:solidFill>
                  <a:srgbClr val="660066"/>
                </a:solidFill>
              </a:rPr>
              <a:t/>
            </a:r>
            <a:br>
              <a:rPr lang="el-GR" sz="1800" dirty="0">
                <a:solidFill>
                  <a:srgbClr val="660066"/>
                </a:solidFill>
              </a:rPr>
            </a:br>
            <a:endParaRPr lang="el-GR" sz="1800" dirty="0">
              <a:solidFill>
                <a:srgbClr val="660066"/>
              </a:solidFill>
            </a:endParaRPr>
          </a:p>
        </p:txBody>
      </p:sp>
      <p:sp>
        <p:nvSpPr>
          <p:cNvPr id="3" name="Subtitle 2"/>
          <p:cNvSpPr>
            <a:spLocks noGrp="1"/>
          </p:cNvSpPr>
          <p:nvPr>
            <p:ph type="subTitle" idx="1"/>
          </p:nvPr>
        </p:nvSpPr>
        <p:spPr>
          <a:xfrm>
            <a:off x="1428750" y="4500563"/>
            <a:ext cx="6343650" cy="928687"/>
          </a:xfrm>
        </p:spPr>
        <p:txBody>
          <a:bodyPr rtlCol="0">
            <a:normAutofit/>
          </a:bodyPr>
          <a:lstStyle/>
          <a:p>
            <a:pPr eaLnBrk="1" fontAlgn="auto" hangingPunct="1">
              <a:spcAft>
                <a:spcPts val="0"/>
              </a:spcAft>
              <a:buFont typeface="Arial" pitchFamily="34" charset="0"/>
              <a:buNone/>
              <a:defRPr/>
            </a:pPr>
            <a:r>
              <a:rPr lang="en-US" sz="1800" b="1" i="1" dirty="0" smtClean="0">
                <a:solidFill>
                  <a:srgbClr val="660066"/>
                </a:solidFill>
                <a:effectLst>
                  <a:outerShdw blurRad="50800" dist="38100" algn="tr" rotWithShape="0">
                    <a:prstClr val="black">
                      <a:alpha val="40000"/>
                    </a:prstClr>
                  </a:outerShdw>
                </a:effectLst>
                <a:latin typeface="+mj-lt"/>
                <a:ea typeface="+mj-ea"/>
                <a:cs typeface="+mj-cs"/>
              </a:rPr>
              <a:t>  </a:t>
            </a:r>
            <a:endParaRPr lang="el-GR" sz="1800" b="1" i="1" dirty="0">
              <a:solidFill>
                <a:srgbClr val="660066"/>
              </a:solidFill>
              <a:effectLst>
                <a:outerShdw blurRad="50800" dist="38100" algn="tr" rotWithShape="0">
                  <a:prstClr val="black">
                    <a:alpha val="40000"/>
                  </a:prstClr>
                </a:outerShdw>
              </a:effectLst>
              <a:latin typeface="+mj-lt"/>
              <a:ea typeface="+mj-ea"/>
              <a:cs typeface="+mj-cs"/>
            </a:endParaRPr>
          </a:p>
        </p:txBody>
      </p:sp>
      <p:pic>
        <p:nvPicPr>
          <p:cNvPr id="12292" name="Picture 7"/>
          <p:cNvPicPr>
            <a:picLocks noChangeAspect="1" noChangeArrowheads="1"/>
          </p:cNvPicPr>
          <p:nvPr/>
        </p:nvPicPr>
        <p:blipFill>
          <a:blip r:embed="rId2"/>
          <a:srcRect/>
          <a:stretch>
            <a:fillRect/>
          </a:stretch>
        </p:blipFill>
        <p:spPr bwMode="auto">
          <a:xfrm>
            <a:off x="2000250" y="500063"/>
            <a:ext cx="4929188" cy="1381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1428750"/>
            <a:ext cx="8229600" cy="4697413"/>
          </a:xfrm>
        </p:spPr>
        <p:txBody>
          <a:bodyPr/>
          <a:lstStyle/>
          <a:p>
            <a:pPr algn="ctr" eaLnBrk="1" hangingPunct="1">
              <a:lnSpc>
                <a:spcPct val="90000"/>
              </a:lnSpc>
              <a:buFontTx/>
              <a:buNone/>
            </a:pPr>
            <a:r>
              <a:rPr lang="el-GR" sz="2800" b="1" smtClean="0">
                <a:solidFill>
                  <a:srgbClr val="FF0000"/>
                </a:solidFill>
                <a:cs typeface="Times New Roman" pitchFamily="18" charset="0"/>
              </a:rPr>
              <a:t>Στρατηγική Λειτουργιών</a:t>
            </a:r>
            <a:r>
              <a:rPr lang="en-US" sz="2800" b="1" smtClean="0">
                <a:solidFill>
                  <a:srgbClr val="FF0000"/>
                </a:solidFill>
                <a:cs typeface="Times New Roman" pitchFamily="18" charset="0"/>
              </a:rPr>
              <a:t> - Operations Strategy</a:t>
            </a:r>
            <a:endParaRPr lang="el-GR" sz="2800" b="1" smtClean="0">
              <a:solidFill>
                <a:srgbClr val="FF0000"/>
              </a:solidFill>
              <a:cs typeface="Times New Roman" pitchFamily="18" charset="0"/>
            </a:endParaRPr>
          </a:p>
          <a:p>
            <a:pPr eaLnBrk="1" hangingPunct="1">
              <a:buFontTx/>
              <a:buNone/>
            </a:pPr>
            <a:r>
              <a:rPr lang="el-GR" sz="1800" b="1" smtClean="0"/>
              <a:t>    α .  </a:t>
            </a:r>
            <a:r>
              <a:rPr lang="en-US" sz="1800" b="1" smtClean="0"/>
              <a:t>Swot analysis</a:t>
            </a:r>
            <a:endParaRPr lang="el-GR" sz="1800" b="1" smtClean="0"/>
          </a:p>
          <a:p>
            <a:pPr eaLnBrk="1" hangingPunct="1">
              <a:buFontTx/>
              <a:buNone/>
            </a:pPr>
            <a:r>
              <a:rPr lang="en-US" sz="1700" smtClean="0"/>
              <a:t>                   </a:t>
            </a:r>
            <a:r>
              <a:rPr lang="el-GR" sz="1800" b="1" smtClean="0"/>
              <a:t>Ευκαιρίες (</a:t>
            </a:r>
            <a:r>
              <a:rPr lang="en-US" sz="1800" b="1" smtClean="0"/>
              <a:t>Opportunities) </a:t>
            </a:r>
            <a:endParaRPr lang="el-GR" sz="1800" b="1" smtClean="0"/>
          </a:p>
          <a:p>
            <a:pPr eaLnBrk="1" hangingPunct="1"/>
            <a:r>
              <a:rPr lang="el-GR" sz="1800" smtClean="0"/>
              <a:t>Δυνατότητα να αυξήσουν τα κέρδη τους οι μεγάλοι και μεσαίοι πελάτες τους</a:t>
            </a:r>
          </a:p>
          <a:p>
            <a:pPr eaLnBrk="1" hangingPunct="1"/>
            <a:r>
              <a:rPr lang="el-GR" sz="1800" smtClean="0"/>
              <a:t>Άμεση Ρευστότητα</a:t>
            </a:r>
            <a:r>
              <a:rPr lang="en-US" sz="1800" smtClean="0"/>
              <a:t>.</a:t>
            </a:r>
          </a:p>
          <a:p>
            <a:pPr eaLnBrk="1" hangingPunct="1"/>
            <a:r>
              <a:rPr lang="el-GR" sz="1800" smtClean="0"/>
              <a:t>Ευκαιρίες ν’ανταποκρίνεται κάθε φορά στις προτιμήσεις των καταναλωτών.</a:t>
            </a:r>
          </a:p>
          <a:p>
            <a:pPr eaLnBrk="1" hangingPunct="1"/>
            <a:r>
              <a:rPr lang="el-GR" sz="1800" smtClean="0"/>
              <a:t>Ευκαιρίες επένδυσεων σε νέες ανταγωνιστικές αγορές, αναπτυσσόμενων χωρών.</a:t>
            </a:r>
            <a:r>
              <a:rPr lang="el-GR" sz="1800" b="1" smtClean="0"/>
              <a:t>      </a:t>
            </a:r>
          </a:p>
          <a:p>
            <a:pPr eaLnBrk="1" hangingPunct="1">
              <a:lnSpc>
                <a:spcPts val="2163"/>
              </a:lnSpc>
              <a:buFontTx/>
              <a:buNone/>
            </a:pPr>
            <a:r>
              <a:rPr lang="el-GR" sz="1800" b="1" smtClean="0"/>
              <a:t>                  </a:t>
            </a:r>
          </a:p>
          <a:p>
            <a:pPr eaLnBrk="1" hangingPunct="1">
              <a:lnSpc>
                <a:spcPts val="2163"/>
              </a:lnSpc>
              <a:buFontTx/>
              <a:buNone/>
            </a:pPr>
            <a:r>
              <a:rPr lang="el-GR" sz="1800" b="1" smtClean="0"/>
              <a:t>                    Απειλές (</a:t>
            </a:r>
            <a:r>
              <a:rPr lang="en-US" sz="1800" b="1" smtClean="0"/>
              <a:t>Threats)</a:t>
            </a:r>
            <a:endParaRPr lang="el-GR" sz="1800" b="1" smtClean="0"/>
          </a:p>
          <a:p>
            <a:pPr eaLnBrk="1" hangingPunct="1"/>
            <a:r>
              <a:rPr lang="el-GR" sz="1800" smtClean="0"/>
              <a:t>Έντονος Ανταγωνισμός ( </a:t>
            </a:r>
            <a:r>
              <a:rPr lang="en-US" sz="1800" smtClean="0"/>
              <a:t>Pepsi )</a:t>
            </a:r>
            <a:endParaRPr lang="el-GR" sz="1800" smtClean="0"/>
          </a:p>
          <a:p>
            <a:pPr eaLnBrk="1" hangingPunct="1"/>
            <a:r>
              <a:rPr lang="el-GR" sz="1800" smtClean="0"/>
              <a:t>Έντονη αρνητική κριτική</a:t>
            </a:r>
            <a:r>
              <a:rPr lang="en-US" sz="1800" smtClean="0"/>
              <a:t> </a:t>
            </a:r>
            <a:r>
              <a:rPr lang="el-GR" sz="1800" smtClean="0"/>
              <a:t>που ασκείται για τις δυσμενείς  επιδράσεις στην υγεία των καταναλωτών.</a:t>
            </a:r>
          </a:p>
        </p:txBody>
      </p:sp>
      <p:pic>
        <p:nvPicPr>
          <p:cNvPr id="21507" name="Picture 2"/>
          <p:cNvPicPr>
            <a:picLocks noChangeAspect="1" noChangeArrowheads="1"/>
          </p:cNvPicPr>
          <p:nvPr/>
        </p:nvPicPr>
        <p:blipFill>
          <a:blip r:embed="rId2"/>
          <a:srcRect/>
          <a:stretch>
            <a:fillRect/>
          </a:stretch>
        </p:blipFill>
        <p:spPr bwMode="auto">
          <a:xfrm>
            <a:off x="406400" y="282575"/>
            <a:ext cx="8308975" cy="1146175"/>
          </a:xfrm>
          <a:prstGeom prst="rect">
            <a:avLst/>
          </a:prstGeom>
          <a:noFill/>
          <a:ln w="9525">
            <a:noFill/>
            <a:miter lim="800000"/>
            <a:headEnd/>
            <a:tailEnd/>
          </a:ln>
        </p:spPr>
      </p:pic>
      <p:pic>
        <p:nvPicPr>
          <p:cNvPr id="21508" name="Picture 2"/>
          <p:cNvPicPr>
            <a:picLocks noChangeAspect="1" noChangeArrowheads="1"/>
          </p:cNvPicPr>
          <p:nvPr/>
        </p:nvPicPr>
        <p:blipFill>
          <a:blip r:embed="rId3"/>
          <a:srcRect/>
          <a:stretch>
            <a:fillRect/>
          </a:stretch>
        </p:blipFill>
        <p:spPr bwMode="auto">
          <a:xfrm>
            <a:off x="785813" y="2214563"/>
            <a:ext cx="571500" cy="300037"/>
          </a:xfrm>
          <a:prstGeom prst="rect">
            <a:avLst/>
          </a:prstGeom>
          <a:noFill/>
          <a:ln w="9525">
            <a:noFill/>
            <a:miter lim="800000"/>
            <a:headEnd/>
            <a:tailEnd/>
          </a:ln>
        </p:spPr>
      </p:pic>
      <p:pic>
        <p:nvPicPr>
          <p:cNvPr id="21509" name="Picture 2"/>
          <p:cNvPicPr>
            <a:picLocks noChangeAspect="1" noChangeArrowheads="1"/>
          </p:cNvPicPr>
          <p:nvPr/>
        </p:nvPicPr>
        <p:blipFill>
          <a:blip r:embed="rId4"/>
          <a:srcRect/>
          <a:stretch>
            <a:fillRect/>
          </a:stretch>
        </p:blipFill>
        <p:spPr bwMode="auto">
          <a:xfrm>
            <a:off x="714375" y="4143375"/>
            <a:ext cx="625475" cy="357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dissolve">
                                      <p:cBhvr>
                                        <p:cTn id="7" dur="500"/>
                                        <p:tgtEl>
                                          <p:spTgt spid="1126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266">
                                            <p:txEl>
                                              <p:pRg st="1" end="1"/>
                                            </p:txEl>
                                          </p:spTgt>
                                        </p:tgtEl>
                                        <p:attrNameLst>
                                          <p:attrName>style.visibility</p:attrName>
                                        </p:attrNameLst>
                                      </p:cBhvr>
                                      <p:to>
                                        <p:strVal val="visible"/>
                                      </p:to>
                                    </p:set>
                                    <p:animEffect transition="in" filter="dissolve">
                                      <p:cBhvr>
                                        <p:cTn id="10" dur="500"/>
                                        <p:tgtEl>
                                          <p:spTgt spid="1126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266">
                                            <p:txEl>
                                              <p:pRg st="2" end="2"/>
                                            </p:txEl>
                                          </p:spTgt>
                                        </p:tgtEl>
                                        <p:attrNameLst>
                                          <p:attrName>style.visibility</p:attrName>
                                        </p:attrNameLst>
                                      </p:cBhvr>
                                      <p:to>
                                        <p:strVal val="visible"/>
                                      </p:to>
                                    </p:set>
                                    <p:animEffect transition="in" filter="dissolve">
                                      <p:cBhvr>
                                        <p:cTn id="15" dur="500"/>
                                        <p:tgtEl>
                                          <p:spTgt spid="11266">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1266">
                                            <p:txEl>
                                              <p:pRg st="3" end="3"/>
                                            </p:txEl>
                                          </p:spTgt>
                                        </p:tgtEl>
                                        <p:attrNameLst>
                                          <p:attrName>style.visibility</p:attrName>
                                        </p:attrNameLst>
                                      </p:cBhvr>
                                      <p:to>
                                        <p:strVal val="visible"/>
                                      </p:to>
                                    </p:set>
                                    <p:animEffect transition="in" filter="dissolve">
                                      <p:cBhvr>
                                        <p:cTn id="18" dur="500"/>
                                        <p:tgtEl>
                                          <p:spTgt spid="1126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1266">
                                            <p:txEl>
                                              <p:pRg st="4" end="4"/>
                                            </p:txEl>
                                          </p:spTgt>
                                        </p:tgtEl>
                                        <p:attrNameLst>
                                          <p:attrName>style.visibility</p:attrName>
                                        </p:attrNameLst>
                                      </p:cBhvr>
                                      <p:to>
                                        <p:strVal val="visible"/>
                                      </p:to>
                                    </p:set>
                                    <p:animEffect transition="in" filter="dissolve">
                                      <p:cBhvr>
                                        <p:cTn id="23" dur="500"/>
                                        <p:tgtEl>
                                          <p:spTgt spid="1126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1266">
                                            <p:txEl>
                                              <p:pRg st="5" end="5"/>
                                            </p:txEl>
                                          </p:spTgt>
                                        </p:tgtEl>
                                        <p:attrNameLst>
                                          <p:attrName>style.visibility</p:attrName>
                                        </p:attrNameLst>
                                      </p:cBhvr>
                                      <p:to>
                                        <p:strVal val="visible"/>
                                      </p:to>
                                    </p:set>
                                    <p:animEffect transition="in" filter="dissolve">
                                      <p:cBhvr>
                                        <p:cTn id="28" dur="500"/>
                                        <p:tgtEl>
                                          <p:spTgt spid="1126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1266">
                                            <p:txEl>
                                              <p:pRg st="6" end="6"/>
                                            </p:txEl>
                                          </p:spTgt>
                                        </p:tgtEl>
                                        <p:attrNameLst>
                                          <p:attrName>style.visibility</p:attrName>
                                        </p:attrNameLst>
                                      </p:cBhvr>
                                      <p:to>
                                        <p:strVal val="visible"/>
                                      </p:to>
                                    </p:set>
                                    <p:animEffect transition="in" filter="dissolve">
                                      <p:cBhvr>
                                        <p:cTn id="33" dur="500"/>
                                        <p:tgtEl>
                                          <p:spTgt spid="1126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1266">
                                            <p:txEl>
                                              <p:pRg st="8" end="8"/>
                                            </p:txEl>
                                          </p:spTgt>
                                        </p:tgtEl>
                                        <p:attrNameLst>
                                          <p:attrName>style.visibility</p:attrName>
                                        </p:attrNameLst>
                                      </p:cBhvr>
                                      <p:to>
                                        <p:strVal val="visible"/>
                                      </p:to>
                                    </p:set>
                                    <p:animEffect transition="in" filter="dissolve">
                                      <p:cBhvr>
                                        <p:cTn id="38" dur="500"/>
                                        <p:tgtEl>
                                          <p:spTgt spid="11266">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1266">
                                            <p:txEl>
                                              <p:pRg st="9" end="9"/>
                                            </p:txEl>
                                          </p:spTgt>
                                        </p:tgtEl>
                                        <p:attrNameLst>
                                          <p:attrName>style.visibility</p:attrName>
                                        </p:attrNameLst>
                                      </p:cBhvr>
                                      <p:to>
                                        <p:strVal val="visible"/>
                                      </p:to>
                                    </p:set>
                                    <p:animEffect transition="in" filter="dissolve">
                                      <p:cBhvr>
                                        <p:cTn id="43" dur="500"/>
                                        <p:tgtEl>
                                          <p:spTgt spid="11266">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1266">
                                            <p:txEl>
                                              <p:pRg st="10" end="10"/>
                                            </p:txEl>
                                          </p:spTgt>
                                        </p:tgtEl>
                                        <p:attrNameLst>
                                          <p:attrName>style.visibility</p:attrName>
                                        </p:attrNameLst>
                                      </p:cBhvr>
                                      <p:to>
                                        <p:strVal val="visible"/>
                                      </p:to>
                                    </p:set>
                                    <p:animEffect transition="in" filter="dissolve">
                                      <p:cBhvr>
                                        <p:cTn id="48" dur="500"/>
                                        <p:tgtEl>
                                          <p:spTgt spid="1126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428750"/>
            <a:ext cx="8229600" cy="4697413"/>
          </a:xfrm>
        </p:spPr>
        <p:txBody>
          <a:bodyPr/>
          <a:lstStyle/>
          <a:p>
            <a:pPr algn="ctr" eaLnBrk="1" hangingPunct="1">
              <a:lnSpc>
                <a:spcPct val="90000"/>
              </a:lnSpc>
              <a:buFontTx/>
              <a:buNone/>
            </a:pPr>
            <a:r>
              <a:rPr lang="el-GR" sz="2800" b="1" smtClean="0">
                <a:solidFill>
                  <a:srgbClr val="FF0000"/>
                </a:solidFill>
                <a:cs typeface="Times New Roman" pitchFamily="18" charset="0"/>
              </a:rPr>
              <a:t>Στρατηγική Λειτουργιών</a:t>
            </a:r>
            <a:r>
              <a:rPr lang="en-US" sz="2800" b="1" smtClean="0">
                <a:solidFill>
                  <a:srgbClr val="FF0000"/>
                </a:solidFill>
                <a:cs typeface="Times New Roman" pitchFamily="18" charset="0"/>
              </a:rPr>
              <a:t> - Operations Strategy</a:t>
            </a:r>
            <a:endParaRPr lang="el-GR" sz="2800" b="1" smtClean="0">
              <a:solidFill>
                <a:srgbClr val="FF0000"/>
              </a:solidFill>
              <a:cs typeface="Times New Roman" pitchFamily="18" charset="0"/>
            </a:endParaRPr>
          </a:p>
          <a:p>
            <a:pPr eaLnBrk="1" hangingPunct="1">
              <a:buFontTx/>
              <a:buNone/>
            </a:pPr>
            <a:endParaRPr lang="en-US" sz="1800" b="1" smtClean="0"/>
          </a:p>
          <a:p>
            <a:pPr eaLnBrk="1" hangingPunct="1">
              <a:buFontTx/>
              <a:buNone/>
            </a:pPr>
            <a:r>
              <a:rPr lang="el-GR" sz="1800" b="1" smtClean="0"/>
              <a:t>β</a:t>
            </a:r>
            <a:r>
              <a:rPr lang="en-US" sz="1800" b="1" smtClean="0"/>
              <a:t>. </a:t>
            </a:r>
            <a:r>
              <a:rPr lang="el-GR" sz="1800" b="1" smtClean="0"/>
              <a:t> Διακρατική Στρατηγική </a:t>
            </a:r>
            <a:r>
              <a:rPr lang="en-US" sz="1800" b="1" smtClean="0"/>
              <a:t> – Transnational Strategy</a:t>
            </a:r>
            <a:endParaRPr lang="el-GR" sz="1800" b="1" smtClean="0"/>
          </a:p>
          <a:p>
            <a:pPr eaLnBrk="1" hangingPunct="1">
              <a:buFontTx/>
              <a:buNone/>
            </a:pPr>
            <a:endParaRPr lang="el-GR" sz="1800" b="1" smtClean="0"/>
          </a:p>
          <a:p>
            <a:pPr algn="just" eaLnBrk="1" hangingPunct="1">
              <a:buFont typeface="Wingdings" pitchFamily="2" charset="2"/>
              <a:buChar char="v"/>
            </a:pPr>
            <a:r>
              <a:rPr lang="el-GR" sz="1800" smtClean="0"/>
              <a:t>Η </a:t>
            </a:r>
            <a:r>
              <a:rPr lang="el-GR" sz="1800" b="1" smtClean="0"/>
              <a:t>διακρατική</a:t>
            </a:r>
            <a:r>
              <a:rPr lang="el-GR" sz="1800" smtClean="0"/>
              <a:t> στρατηγική της </a:t>
            </a:r>
            <a:r>
              <a:rPr lang="en-US" sz="1800" smtClean="0"/>
              <a:t>Coca Cola</a:t>
            </a:r>
            <a:r>
              <a:rPr lang="el-GR" sz="1800" smtClean="0"/>
              <a:t> κατά την διάρκεια της δεκαετίας του 1980, εξακολουθούσε να προσελκύει ολοένα και περισσότερους πελάτες και καταναλωτές από όλες τις ηπείρους.</a:t>
            </a:r>
          </a:p>
          <a:p>
            <a:pPr algn="just" eaLnBrk="1" hangingPunct="1">
              <a:buFont typeface="Wingdings" pitchFamily="2" charset="2"/>
              <a:buChar char="v"/>
            </a:pPr>
            <a:r>
              <a:rPr lang="el-GR" sz="1800" smtClean="0"/>
              <a:t>Το 1982, στην ιστορία των αναψυκτικών έχουμε την εισαγωγή της </a:t>
            </a:r>
            <a:r>
              <a:rPr lang="en-US" sz="1800" smtClean="0"/>
              <a:t>Diet</a:t>
            </a:r>
            <a:r>
              <a:rPr lang="el-GR" sz="1800" smtClean="0"/>
              <a:t> Coke, μία πρώτη επιτυχημένη επέκταση της </a:t>
            </a:r>
            <a:r>
              <a:rPr lang="en-US" sz="1800" smtClean="0"/>
              <a:t>Coca Cola</a:t>
            </a:r>
            <a:r>
              <a:rPr lang="el-GR" sz="1800" smtClean="0"/>
              <a:t> σε νέες αγορες.</a:t>
            </a:r>
          </a:p>
          <a:p>
            <a:pPr algn="just" eaLnBrk="1" hangingPunct="1">
              <a:buFont typeface="Wingdings" pitchFamily="2" charset="2"/>
              <a:buChar char="v"/>
            </a:pPr>
            <a:r>
              <a:rPr lang="el-GR" sz="1800" smtClean="0"/>
              <a:t>Η </a:t>
            </a:r>
            <a:r>
              <a:rPr lang="en-US" sz="1800" smtClean="0"/>
              <a:t>Coca Cola </a:t>
            </a:r>
            <a:r>
              <a:rPr lang="el-GR" sz="1800" smtClean="0"/>
              <a:t>ξεκίνησε το παγκόσμιο δίκτυό της στη δεκαετία του '20. Τώρα λειτουργεί σε περισσότερες από 200 χώρες, παράγοντας σχεδόν 450 εμπορικά σήματα, σε μια παγκόσμια κλίμακα.  Η </a:t>
            </a:r>
            <a:r>
              <a:rPr lang="en-US" sz="1800" smtClean="0"/>
              <a:t>Coca Cola </a:t>
            </a:r>
            <a:r>
              <a:rPr lang="el-GR" sz="1800" smtClean="0"/>
              <a:t>και το δίκτυο εμφιαλωτών της περιλαμβάνουν το περιπλοκότερο και πιο κυρίαρχο σύστημα παραγωγής και διανομής προϊόντων στον κόσμο. </a:t>
            </a:r>
          </a:p>
          <a:p>
            <a:pPr algn="just" eaLnBrk="1" hangingPunct="1">
              <a:buFont typeface="Wingdings" pitchFamily="2" charset="2"/>
              <a:buChar char="v"/>
            </a:pPr>
            <a:endParaRPr lang="el-GR" sz="1800" b="1" smtClean="0"/>
          </a:p>
          <a:p>
            <a:pPr eaLnBrk="1" hangingPunct="1">
              <a:buFontTx/>
              <a:buNone/>
            </a:pPr>
            <a:endParaRPr lang="el-GR" sz="1800" b="1" smtClean="0"/>
          </a:p>
          <a:p>
            <a:pPr eaLnBrk="1" hangingPunct="1">
              <a:buFontTx/>
              <a:buNone/>
            </a:pPr>
            <a:endParaRPr lang="el-GR" sz="1800" b="1" smtClean="0"/>
          </a:p>
        </p:txBody>
      </p:sp>
      <p:pic>
        <p:nvPicPr>
          <p:cNvPr id="22531" name="Picture 2"/>
          <p:cNvPicPr>
            <a:picLocks noChangeAspect="1" noChangeArrowheads="1"/>
          </p:cNvPicPr>
          <p:nvPr/>
        </p:nvPicPr>
        <p:blipFill>
          <a:blip r:embed="rId2"/>
          <a:srcRect/>
          <a:stretch>
            <a:fillRect/>
          </a:stretch>
        </p:blipFill>
        <p:spPr bwMode="auto">
          <a:xfrm>
            <a:off x="406400" y="282575"/>
            <a:ext cx="8308975" cy="1146175"/>
          </a:xfrm>
          <a:prstGeom prst="rect">
            <a:avLst/>
          </a:prstGeom>
          <a:noFill/>
          <a:ln w="9525">
            <a:noFill/>
            <a:miter lim="800000"/>
            <a:headEnd/>
            <a:tailEnd/>
          </a:ln>
        </p:spPr>
      </p:pic>
      <p:pic>
        <p:nvPicPr>
          <p:cNvPr id="22532" name="Picture 2"/>
          <p:cNvPicPr>
            <a:picLocks noChangeAspect="1" noChangeArrowheads="1"/>
          </p:cNvPicPr>
          <p:nvPr/>
        </p:nvPicPr>
        <p:blipFill>
          <a:blip r:embed="rId3"/>
          <a:srcRect/>
          <a:stretch>
            <a:fillRect/>
          </a:stretch>
        </p:blipFill>
        <p:spPr bwMode="auto">
          <a:xfrm>
            <a:off x="6715125" y="2286000"/>
            <a:ext cx="571500" cy="300038"/>
          </a:xfrm>
          <a:prstGeom prst="rect">
            <a:avLst/>
          </a:prstGeom>
          <a:noFill/>
          <a:ln w="9525">
            <a:noFill/>
            <a:miter lim="800000"/>
            <a:headEnd/>
            <a:tailEnd/>
          </a:ln>
        </p:spPr>
      </p:pic>
      <p:pic>
        <p:nvPicPr>
          <p:cNvPr id="22533" name="Picture 2"/>
          <p:cNvPicPr>
            <a:picLocks noChangeAspect="1" noChangeArrowheads="1"/>
          </p:cNvPicPr>
          <p:nvPr/>
        </p:nvPicPr>
        <p:blipFill>
          <a:blip r:embed="rId4"/>
          <a:srcRect/>
          <a:stretch>
            <a:fillRect/>
          </a:stretch>
        </p:blipFill>
        <p:spPr bwMode="auto">
          <a:xfrm>
            <a:off x="5500688" y="3429000"/>
            <a:ext cx="625475" cy="357188"/>
          </a:xfrm>
          <a:prstGeom prst="rect">
            <a:avLst/>
          </a:prstGeom>
          <a:noFill/>
          <a:ln w="9525">
            <a:noFill/>
            <a:miter lim="800000"/>
            <a:headEnd/>
            <a:tailEnd/>
          </a:ln>
        </p:spPr>
      </p:pic>
      <p:pic>
        <p:nvPicPr>
          <p:cNvPr id="22534" name="Picture 2"/>
          <p:cNvPicPr>
            <a:picLocks noChangeAspect="1" noChangeArrowheads="1"/>
          </p:cNvPicPr>
          <p:nvPr/>
        </p:nvPicPr>
        <p:blipFill>
          <a:blip r:embed="rId4"/>
          <a:srcRect/>
          <a:stretch>
            <a:fillRect/>
          </a:stretch>
        </p:blipFill>
        <p:spPr bwMode="auto">
          <a:xfrm>
            <a:off x="4214813" y="5643563"/>
            <a:ext cx="625475" cy="357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dissolve">
                                      <p:cBhvr>
                                        <p:cTn id="7" dur="500"/>
                                        <p:tgtEl>
                                          <p:spTgt spid="1229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290">
                                            <p:txEl>
                                              <p:pRg st="2" end="2"/>
                                            </p:txEl>
                                          </p:spTgt>
                                        </p:tgtEl>
                                        <p:attrNameLst>
                                          <p:attrName>style.visibility</p:attrName>
                                        </p:attrNameLst>
                                      </p:cBhvr>
                                      <p:to>
                                        <p:strVal val="visible"/>
                                      </p:to>
                                    </p:set>
                                    <p:animEffect transition="in" filter="dissolve">
                                      <p:cBhvr>
                                        <p:cTn id="10" dur="500"/>
                                        <p:tgtEl>
                                          <p:spTgt spid="12290">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290">
                                            <p:txEl>
                                              <p:pRg st="4" end="4"/>
                                            </p:txEl>
                                          </p:spTgt>
                                        </p:tgtEl>
                                        <p:attrNameLst>
                                          <p:attrName>style.visibility</p:attrName>
                                        </p:attrNameLst>
                                      </p:cBhvr>
                                      <p:to>
                                        <p:strVal val="visible"/>
                                      </p:to>
                                    </p:set>
                                    <p:animEffect transition="in" filter="dissolve">
                                      <p:cBhvr>
                                        <p:cTn id="15" dur="500"/>
                                        <p:tgtEl>
                                          <p:spTgt spid="12290">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290">
                                            <p:txEl>
                                              <p:pRg st="5" end="5"/>
                                            </p:txEl>
                                          </p:spTgt>
                                        </p:tgtEl>
                                        <p:attrNameLst>
                                          <p:attrName>style.visibility</p:attrName>
                                        </p:attrNameLst>
                                      </p:cBhvr>
                                      <p:to>
                                        <p:strVal val="visible"/>
                                      </p:to>
                                    </p:set>
                                    <p:animEffect transition="in" filter="dissolve">
                                      <p:cBhvr>
                                        <p:cTn id="20" dur="500"/>
                                        <p:tgtEl>
                                          <p:spTgt spid="12290">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2290">
                                            <p:txEl>
                                              <p:pRg st="6" end="6"/>
                                            </p:txEl>
                                          </p:spTgt>
                                        </p:tgtEl>
                                        <p:attrNameLst>
                                          <p:attrName>style.visibility</p:attrName>
                                        </p:attrNameLst>
                                      </p:cBhvr>
                                      <p:to>
                                        <p:strVal val="visible"/>
                                      </p:to>
                                    </p:set>
                                    <p:animEffect transition="in" filter="dissolve">
                                      <p:cBhvr>
                                        <p:cTn id="25" dur="500"/>
                                        <p:tgtEl>
                                          <p:spTgt spid="122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406400" y="282575"/>
            <a:ext cx="8308975" cy="1146175"/>
          </a:xfrm>
          <a:prstGeom prst="rect">
            <a:avLst/>
          </a:prstGeom>
          <a:noFill/>
          <a:ln w="9525">
            <a:noFill/>
            <a:miter lim="800000"/>
            <a:headEnd/>
            <a:tailEnd/>
          </a:ln>
        </p:spPr>
      </p:pic>
      <p:pic>
        <p:nvPicPr>
          <p:cNvPr id="23555" name="Picture 3"/>
          <p:cNvPicPr>
            <a:picLocks noGrp="1" noChangeAspect="1" noChangeArrowheads="1"/>
          </p:cNvPicPr>
          <p:nvPr>
            <p:ph idx="1"/>
          </p:nvPr>
        </p:nvPicPr>
        <p:blipFill>
          <a:blip r:embed="rId3"/>
          <a:srcRect/>
          <a:stretch>
            <a:fillRect/>
          </a:stretch>
        </p:blipFill>
        <p:spPr>
          <a:xfrm>
            <a:off x="2238375" y="3500438"/>
            <a:ext cx="4619625" cy="2786062"/>
          </a:xfrm>
        </p:spPr>
      </p:pic>
      <p:sp>
        <p:nvSpPr>
          <p:cNvPr id="13316" name="Rectangle 6"/>
          <p:cNvSpPr>
            <a:spLocks noChangeArrowheads="1"/>
          </p:cNvSpPr>
          <p:nvPr/>
        </p:nvSpPr>
        <p:spPr bwMode="auto">
          <a:xfrm>
            <a:off x="1000125" y="1714500"/>
            <a:ext cx="7215188" cy="1631950"/>
          </a:xfrm>
          <a:prstGeom prst="rect">
            <a:avLst/>
          </a:prstGeom>
          <a:noFill/>
          <a:ln w="9525">
            <a:noFill/>
            <a:miter lim="800000"/>
            <a:headEnd/>
            <a:tailEnd/>
          </a:ln>
        </p:spPr>
        <p:txBody>
          <a:bodyPr>
            <a:spAutoFit/>
          </a:bodyPr>
          <a:lstStyle/>
          <a:p>
            <a:pPr algn="just">
              <a:defRPr/>
            </a:pPr>
            <a:r>
              <a:rPr lang="el-GR" sz="2000" dirty="0">
                <a:latin typeface="+mj-lt"/>
              </a:rPr>
              <a:t>Η ιστορία της </a:t>
            </a:r>
            <a:r>
              <a:rPr lang="en-US" sz="2000" dirty="0">
                <a:latin typeface="+mj-lt"/>
              </a:rPr>
              <a:t>Coca cola</a:t>
            </a:r>
            <a:r>
              <a:rPr lang="el-GR" sz="2000" dirty="0">
                <a:latin typeface="+mj-lt"/>
              </a:rPr>
              <a:t> είναι μια ιστορία των πρόσθετων στιγμών. Στιγμές που δημιουργήθηκαν από τον Δρ.Pemberton στην Ατλάντα. Στιγμές που κάνουν σήμερα την </a:t>
            </a:r>
            <a:r>
              <a:rPr lang="en-US" sz="2000" dirty="0">
                <a:latin typeface="+mj-lt"/>
              </a:rPr>
              <a:t>Coca cola</a:t>
            </a:r>
            <a:r>
              <a:rPr lang="el-GR" sz="2000" dirty="0">
                <a:latin typeface="+mj-lt"/>
              </a:rPr>
              <a:t> περισσότερο από έναν ολόκληρο αιώνα, το πιο διαχρονικό καταναλωτικό προϊόν στον κόσμο, ένα διαχρονικό διεθνές σύμβολο  ποιοτικής ανανέωσης....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dissolve">
                                      <p:cBhvr>
                                        <p:cTn id="7" dur="500"/>
                                        <p:tgtEl>
                                          <p:spTgt spid="133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1066800" y="0"/>
            <a:ext cx="8077200" cy="1084263"/>
          </a:xfrm>
          <a:prstGeom prst="rect">
            <a:avLst/>
          </a:prstGeom>
          <a:solidFill>
            <a:srgbClr val="000080"/>
          </a:solidFill>
          <a:ln w="9525">
            <a:noFill/>
            <a:miter lim="800000"/>
            <a:headEnd/>
            <a:tailEnd/>
          </a:ln>
        </p:spPr>
        <p:txBody>
          <a:bodyPr>
            <a:spAutoFit/>
          </a:bodyPr>
          <a:lstStyle/>
          <a:p>
            <a:pPr algn="ctr">
              <a:spcBef>
                <a:spcPct val="50000"/>
              </a:spcBef>
            </a:pPr>
            <a:r>
              <a:rPr lang="el-GR" sz="2600" b="1">
                <a:solidFill>
                  <a:schemeClr val="bg1"/>
                </a:solidFill>
              </a:rPr>
              <a:t>ΑΝΤΑΓΩΝΙΣΜΟΣ ΜΕ ΒΑΣΗ ΤΟ ΧΡΟΝΟ</a:t>
            </a:r>
          </a:p>
          <a:p>
            <a:pPr algn="ctr">
              <a:spcBef>
                <a:spcPct val="50000"/>
              </a:spcBef>
            </a:pPr>
            <a:r>
              <a:rPr lang="en-US" sz="2600" b="1">
                <a:solidFill>
                  <a:schemeClr val="bg1"/>
                </a:solidFill>
                <a:cs typeface="Times New Roman" pitchFamily="18" charset="0"/>
              </a:rPr>
              <a:t>TIME BASED COMPETITION (TBC)</a:t>
            </a:r>
            <a:r>
              <a:rPr lang="el-GR">
                <a:solidFill>
                  <a:schemeClr val="bg1"/>
                </a:solidFill>
              </a:rPr>
              <a:t> </a:t>
            </a:r>
          </a:p>
        </p:txBody>
      </p:sp>
      <p:sp>
        <p:nvSpPr>
          <p:cNvPr id="1028" name="Rectangle 3"/>
          <p:cNvSpPr>
            <a:spLocks noChangeArrowheads="1"/>
          </p:cNvSpPr>
          <p:nvPr/>
        </p:nvSpPr>
        <p:spPr bwMode="auto">
          <a:xfrm>
            <a:off x="4000500" y="2857500"/>
            <a:ext cx="9144000" cy="0"/>
          </a:xfrm>
          <a:prstGeom prst="rect">
            <a:avLst/>
          </a:prstGeom>
          <a:noFill/>
          <a:ln w="9525">
            <a:noFill/>
            <a:miter lim="800000"/>
            <a:headEnd/>
            <a:tailEnd/>
          </a:ln>
        </p:spPr>
        <p:txBody>
          <a:bodyPr>
            <a:spAutoFit/>
          </a:bodyPr>
          <a:lstStyle/>
          <a:p>
            <a:endParaRPr lang="el-GR"/>
          </a:p>
        </p:txBody>
      </p:sp>
      <p:graphicFrame>
        <p:nvGraphicFramePr>
          <p:cNvPr id="1026" name="Object 2"/>
          <p:cNvGraphicFramePr>
            <a:graphicFrameLocks noChangeAspect="1"/>
          </p:cNvGraphicFramePr>
          <p:nvPr/>
        </p:nvGraphicFramePr>
        <p:xfrm>
          <a:off x="0" y="0"/>
          <a:ext cx="1143000" cy="1093788"/>
        </p:xfrm>
        <a:graphic>
          <a:graphicData uri="http://schemas.openxmlformats.org/presentationml/2006/ole">
            <mc:AlternateContent xmlns:mc="http://schemas.openxmlformats.org/markup-compatibility/2006">
              <mc:Choice xmlns:v="urn:schemas-microsoft-com:vml" Requires="v">
                <p:oleObj spid="_x0000_s1027" r:id="rId3" imgW="1142857" imgH="1142857" progId="Paint.Picture">
                  <p:embed/>
                </p:oleObj>
              </mc:Choice>
              <mc:Fallback>
                <p:oleObj r:id="rId3" imgW="1142857" imgH="114285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0"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 Box 5"/>
          <p:cNvSpPr txBox="1">
            <a:spLocks noChangeArrowheads="1"/>
          </p:cNvSpPr>
          <p:nvPr/>
        </p:nvSpPr>
        <p:spPr bwMode="auto">
          <a:xfrm>
            <a:off x="304800" y="1524000"/>
            <a:ext cx="8610600" cy="2100263"/>
          </a:xfrm>
          <a:prstGeom prst="rect">
            <a:avLst/>
          </a:prstGeom>
          <a:noFill/>
          <a:ln w="9525">
            <a:noFill/>
            <a:miter lim="800000"/>
            <a:headEnd/>
            <a:tailEnd/>
          </a:ln>
        </p:spPr>
        <p:txBody>
          <a:bodyPr>
            <a:spAutoFit/>
          </a:bodyPr>
          <a:lstStyle/>
          <a:p>
            <a:pPr algn="ctr">
              <a:spcBef>
                <a:spcPct val="50000"/>
              </a:spcBef>
            </a:pPr>
            <a:r>
              <a:rPr lang="el-GR" b="1"/>
              <a:t>Π</a:t>
            </a:r>
            <a:r>
              <a:rPr lang="el-GR" b="1">
                <a:cs typeface="Times New Roman" pitchFamily="18" charset="0"/>
              </a:rPr>
              <a:t>ροσφορά στον πελάτη αυτού που χρειάζεται </a:t>
            </a:r>
            <a:endParaRPr lang="el-GR" b="1"/>
          </a:p>
          <a:p>
            <a:pPr algn="ctr">
              <a:spcBef>
                <a:spcPct val="50000"/>
              </a:spcBef>
            </a:pPr>
            <a:r>
              <a:rPr lang="el-GR" b="1">
                <a:cs typeface="Times New Roman" pitchFamily="18" charset="0"/>
              </a:rPr>
              <a:t>στο ελάχιστο κόστος και </a:t>
            </a:r>
            <a:endParaRPr lang="el-GR" b="1"/>
          </a:p>
          <a:p>
            <a:pPr algn="ctr">
              <a:spcBef>
                <a:spcPct val="50000"/>
              </a:spcBef>
            </a:pPr>
            <a:r>
              <a:rPr lang="el-GR" b="1">
                <a:cs typeface="Times New Roman" pitchFamily="18" charset="0"/>
              </a:rPr>
              <a:t>στην καλύτερη ποιότητα </a:t>
            </a:r>
            <a:endParaRPr lang="el-GR" b="1"/>
          </a:p>
          <a:p>
            <a:pPr algn="ctr">
              <a:spcBef>
                <a:spcPct val="50000"/>
              </a:spcBef>
            </a:pPr>
            <a:r>
              <a:rPr lang="el-GR" b="1">
                <a:cs typeface="Times New Roman" pitchFamily="18" charset="0"/>
              </a:rPr>
              <a:t>στο συντομότερο δυνατό χρόνο</a:t>
            </a:r>
            <a:r>
              <a:rPr lang="el-GR"/>
              <a:t>.</a:t>
            </a:r>
          </a:p>
        </p:txBody>
      </p:sp>
      <p:sp>
        <p:nvSpPr>
          <p:cNvPr id="3078" name="Text Box 6"/>
          <p:cNvSpPr txBox="1">
            <a:spLocks noChangeArrowheads="1"/>
          </p:cNvSpPr>
          <p:nvPr/>
        </p:nvSpPr>
        <p:spPr bwMode="auto">
          <a:xfrm>
            <a:off x="381000" y="4114800"/>
            <a:ext cx="8534400" cy="1552575"/>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l-GR" b="1">
                <a:cs typeface="Times New Roman" pitchFamily="18" charset="0"/>
              </a:rPr>
              <a:t>Καινοτομία με βάση το χρόνο</a:t>
            </a:r>
            <a:r>
              <a:rPr lang="el-GR"/>
              <a:t> </a:t>
            </a:r>
          </a:p>
          <a:p>
            <a:pPr>
              <a:spcBef>
                <a:spcPct val="50000"/>
              </a:spcBef>
              <a:buFont typeface="Wingdings" pitchFamily="2" charset="2"/>
              <a:buChar char="Ø"/>
            </a:pPr>
            <a:r>
              <a:rPr lang="el-GR" b="1">
                <a:cs typeface="Times New Roman" pitchFamily="18" charset="0"/>
              </a:rPr>
              <a:t>Παραγγελία σε πραγματικό χρόνο</a:t>
            </a:r>
            <a:r>
              <a:rPr lang="el-GR"/>
              <a:t> </a:t>
            </a:r>
            <a:r>
              <a:rPr lang="en-US" b="1">
                <a:cs typeface="Times New Roman" pitchFamily="18" charset="0"/>
              </a:rPr>
              <a:t>(real-time order processing)</a:t>
            </a:r>
            <a:r>
              <a:rPr lang="el-GR"/>
              <a:t> </a:t>
            </a:r>
          </a:p>
          <a:p>
            <a:pPr>
              <a:spcBef>
                <a:spcPct val="50000"/>
              </a:spcBef>
              <a:buFont typeface="Wingdings" pitchFamily="2" charset="2"/>
              <a:buChar char="Ø"/>
            </a:pPr>
            <a:r>
              <a:rPr lang="el-GR" b="1">
                <a:cs typeface="Times New Roman" pitchFamily="18" charset="0"/>
              </a:rPr>
              <a:t>Βελτιστοποίηση του κύκλου προϊόντος</a:t>
            </a:r>
            <a:r>
              <a:rPr lang="el-G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dissolve">
                                      <p:cBhvr>
                                        <p:cTn id="7" dur="500"/>
                                        <p:tgtEl>
                                          <p:spTgt spid="307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77">
                                            <p:txEl>
                                              <p:pRg st="1" end="1"/>
                                            </p:txEl>
                                          </p:spTgt>
                                        </p:tgtEl>
                                        <p:attrNameLst>
                                          <p:attrName>style.visibility</p:attrName>
                                        </p:attrNameLst>
                                      </p:cBhvr>
                                      <p:to>
                                        <p:strVal val="visible"/>
                                      </p:to>
                                    </p:set>
                                    <p:animEffect transition="in" filter="dissolve">
                                      <p:cBhvr>
                                        <p:cTn id="11" dur="500"/>
                                        <p:tgtEl>
                                          <p:spTgt spid="3077">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077">
                                            <p:txEl>
                                              <p:pRg st="2" end="2"/>
                                            </p:txEl>
                                          </p:spTgt>
                                        </p:tgtEl>
                                        <p:attrNameLst>
                                          <p:attrName>style.visibility</p:attrName>
                                        </p:attrNameLst>
                                      </p:cBhvr>
                                      <p:to>
                                        <p:strVal val="visible"/>
                                      </p:to>
                                    </p:set>
                                    <p:animEffect transition="in" filter="dissolve">
                                      <p:cBhvr>
                                        <p:cTn id="15" dur="500"/>
                                        <p:tgtEl>
                                          <p:spTgt spid="3077">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077">
                                            <p:txEl>
                                              <p:pRg st="3" end="3"/>
                                            </p:txEl>
                                          </p:spTgt>
                                        </p:tgtEl>
                                        <p:attrNameLst>
                                          <p:attrName>style.visibility</p:attrName>
                                        </p:attrNameLst>
                                      </p:cBhvr>
                                      <p:to>
                                        <p:strVal val="visible"/>
                                      </p:to>
                                    </p:set>
                                    <p:animEffect transition="in" filter="dissolve">
                                      <p:cBhvr>
                                        <p:cTn id="19" dur="500"/>
                                        <p:tgtEl>
                                          <p:spTgt spid="307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078"/>
                                        </p:tgtEl>
                                        <p:attrNameLst>
                                          <p:attrName>style.visibility</p:attrName>
                                        </p:attrNameLst>
                                      </p:cBhvr>
                                      <p:to>
                                        <p:strVal val="visible"/>
                                      </p:to>
                                    </p:set>
                                    <p:animEffect transition="in" filter="dissolve">
                                      <p:cBhvr>
                                        <p:cTn id="24"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p" autoUpdateAnimBg="0" advAuto="0"/>
      <p:bldP spid="307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1066800" y="0"/>
            <a:ext cx="8077200" cy="1084263"/>
          </a:xfrm>
          <a:prstGeom prst="rect">
            <a:avLst/>
          </a:prstGeom>
          <a:solidFill>
            <a:srgbClr val="000080"/>
          </a:solidFill>
          <a:ln w="9525">
            <a:noFill/>
            <a:miter lim="800000"/>
            <a:headEnd/>
            <a:tailEnd/>
          </a:ln>
        </p:spPr>
        <p:txBody>
          <a:bodyPr>
            <a:spAutoFit/>
          </a:bodyPr>
          <a:lstStyle/>
          <a:p>
            <a:pPr algn="ctr">
              <a:spcBef>
                <a:spcPct val="50000"/>
              </a:spcBef>
            </a:pPr>
            <a:r>
              <a:rPr lang="el-GR" sz="2600" b="1">
                <a:solidFill>
                  <a:schemeClr val="bg1"/>
                </a:solidFill>
              </a:rPr>
              <a:t>ΑΝΤΑΓΩΝΙΣΜΟΣ ΜΕ ΒΑΣΗ ΤΟ ΧΡΟΝΟ</a:t>
            </a:r>
          </a:p>
          <a:p>
            <a:pPr algn="ctr">
              <a:spcBef>
                <a:spcPct val="50000"/>
              </a:spcBef>
            </a:pPr>
            <a:r>
              <a:rPr lang="en-US" sz="2600" b="1">
                <a:solidFill>
                  <a:schemeClr val="bg1"/>
                </a:solidFill>
                <a:cs typeface="Times New Roman" pitchFamily="18" charset="0"/>
              </a:rPr>
              <a:t>TIME BASED COMPETITION (TBC)</a:t>
            </a:r>
            <a:r>
              <a:rPr lang="el-GR">
                <a:solidFill>
                  <a:schemeClr val="bg1"/>
                </a:solidFill>
              </a:rPr>
              <a:t> </a:t>
            </a:r>
          </a:p>
        </p:txBody>
      </p:sp>
      <p:sp>
        <p:nvSpPr>
          <p:cNvPr id="2052" name="Rectangle 3"/>
          <p:cNvSpPr>
            <a:spLocks noChangeArrowheads="1"/>
          </p:cNvSpPr>
          <p:nvPr/>
        </p:nvSpPr>
        <p:spPr bwMode="auto">
          <a:xfrm>
            <a:off x="4000500" y="2857500"/>
            <a:ext cx="9144000" cy="0"/>
          </a:xfrm>
          <a:prstGeom prst="rect">
            <a:avLst/>
          </a:prstGeom>
          <a:noFill/>
          <a:ln w="9525">
            <a:noFill/>
            <a:miter lim="800000"/>
            <a:headEnd/>
            <a:tailEnd/>
          </a:ln>
        </p:spPr>
        <p:txBody>
          <a:bodyPr>
            <a:spAutoFit/>
          </a:bodyPr>
          <a:lstStyle/>
          <a:p>
            <a:endParaRPr lang="el-GR"/>
          </a:p>
        </p:txBody>
      </p:sp>
      <p:graphicFrame>
        <p:nvGraphicFramePr>
          <p:cNvPr id="2050" name="Object 4"/>
          <p:cNvGraphicFramePr>
            <a:graphicFrameLocks noChangeAspect="1"/>
          </p:cNvGraphicFramePr>
          <p:nvPr/>
        </p:nvGraphicFramePr>
        <p:xfrm>
          <a:off x="0" y="0"/>
          <a:ext cx="1143000" cy="1093788"/>
        </p:xfrm>
        <a:graphic>
          <a:graphicData uri="http://schemas.openxmlformats.org/presentationml/2006/ole">
            <mc:AlternateContent xmlns:mc="http://schemas.openxmlformats.org/markup-compatibility/2006">
              <mc:Choice xmlns:v="urn:schemas-microsoft-com:vml" Requires="v">
                <p:oleObj spid="_x0000_s2051" r:id="rId3" imgW="1142857" imgH="1142857" progId="Paint.Picture">
                  <p:embed/>
                </p:oleObj>
              </mc:Choice>
              <mc:Fallback>
                <p:oleObj r:id="rId3" imgW="1142857" imgH="1142857"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0"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5"/>
          <p:cNvSpPr txBox="1">
            <a:spLocks noChangeArrowheads="1"/>
          </p:cNvSpPr>
          <p:nvPr/>
        </p:nvSpPr>
        <p:spPr bwMode="auto">
          <a:xfrm>
            <a:off x="533400" y="1066800"/>
            <a:ext cx="8610600" cy="822325"/>
          </a:xfrm>
          <a:prstGeom prst="rect">
            <a:avLst/>
          </a:prstGeom>
          <a:noFill/>
          <a:ln w="9525">
            <a:noFill/>
            <a:miter lim="800000"/>
            <a:headEnd/>
            <a:tailEnd/>
          </a:ln>
        </p:spPr>
        <p:txBody>
          <a:bodyPr>
            <a:spAutoFit/>
          </a:bodyPr>
          <a:lstStyle/>
          <a:p>
            <a:pPr algn="ctr">
              <a:spcBef>
                <a:spcPct val="50000"/>
              </a:spcBef>
            </a:pPr>
            <a:r>
              <a:rPr lang="el-GR" b="1"/>
              <a:t>Καινοτομία με βάση το χρόνο</a:t>
            </a:r>
            <a:r>
              <a:rPr lang="en-US"/>
              <a:t>                                                              </a:t>
            </a:r>
            <a:r>
              <a:rPr lang="el-GR">
                <a:cs typeface="Times New Roman" pitchFamily="18" charset="0"/>
              </a:rPr>
              <a:t>Coca Cola</a:t>
            </a:r>
            <a:r>
              <a:rPr lang="el-GR"/>
              <a:t> </a:t>
            </a:r>
            <a:r>
              <a:rPr lang="en-US"/>
              <a:t>North America</a:t>
            </a:r>
            <a:endParaRPr lang="el-GR"/>
          </a:p>
        </p:txBody>
      </p:sp>
      <p:sp>
        <p:nvSpPr>
          <p:cNvPr id="12294" name="Text Box 6"/>
          <p:cNvSpPr txBox="1">
            <a:spLocks noChangeArrowheads="1"/>
          </p:cNvSpPr>
          <p:nvPr/>
        </p:nvSpPr>
        <p:spPr bwMode="auto">
          <a:xfrm>
            <a:off x="228600" y="2209800"/>
            <a:ext cx="8915400" cy="822325"/>
          </a:xfrm>
          <a:prstGeom prst="rect">
            <a:avLst/>
          </a:prstGeom>
          <a:noFill/>
          <a:ln w="9525">
            <a:noFill/>
            <a:miter lim="800000"/>
            <a:headEnd/>
            <a:tailEnd/>
          </a:ln>
        </p:spPr>
        <p:txBody>
          <a:bodyPr>
            <a:spAutoFit/>
          </a:bodyPr>
          <a:lstStyle/>
          <a:p>
            <a:pPr algn="ctr">
              <a:spcBef>
                <a:spcPct val="50000"/>
              </a:spcBef>
            </a:pPr>
            <a:r>
              <a:rPr lang="en-US">
                <a:cs typeface="Times New Roman" pitchFamily="18" charset="0"/>
              </a:rPr>
              <a:t>N</a:t>
            </a:r>
            <a:r>
              <a:rPr lang="el-GR">
                <a:cs typeface="Times New Roman" pitchFamily="18" charset="0"/>
              </a:rPr>
              <a:t>έο</a:t>
            </a:r>
            <a:r>
              <a:rPr lang="en-US">
                <a:cs typeface="Times New Roman" pitchFamily="18" charset="0"/>
              </a:rPr>
              <a:t> </a:t>
            </a:r>
            <a:r>
              <a:rPr lang="el-GR">
                <a:cs typeface="Times New Roman" pitchFamily="18" charset="0"/>
              </a:rPr>
              <a:t>μηχάνημα αυτόματης πώλησης 100</a:t>
            </a:r>
            <a:r>
              <a:rPr lang="el-GR"/>
              <a:t>+</a:t>
            </a:r>
            <a:r>
              <a:rPr lang="el-GR">
                <a:cs typeface="Times New Roman" pitchFamily="18" charset="0"/>
              </a:rPr>
              <a:t> γεύσεων</a:t>
            </a:r>
            <a:r>
              <a:rPr lang="en-US">
                <a:cs typeface="Times New Roman" pitchFamily="18" charset="0"/>
              </a:rPr>
              <a:t>                            </a:t>
            </a:r>
            <a:r>
              <a:rPr lang="el-GR">
                <a:cs typeface="Times New Roman" pitchFamily="18" charset="0"/>
              </a:rPr>
              <a:t> </a:t>
            </a:r>
            <a:r>
              <a:rPr lang="en-US" b="1">
                <a:cs typeface="Times New Roman" pitchFamily="18" charset="0"/>
              </a:rPr>
              <a:t>Coca Cola Freestyle</a:t>
            </a:r>
            <a:r>
              <a:rPr lang="el-GR" b="1">
                <a:cs typeface="Times New Roman" pitchFamily="18" charset="0"/>
              </a:rPr>
              <a:t> </a:t>
            </a:r>
          </a:p>
        </p:txBody>
      </p:sp>
      <p:pic>
        <p:nvPicPr>
          <p:cNvPr id="12295" name="Picture 7" descr="C:\Documents and Settings\Melina\Desktop\ΜΒΑ\Β Εξάμηνο\ΤΣΙΟΤΡΑΣ\dispenser-analytics-banner.png"/>
          <p:cNvPicPr>
            <a:picLocks noChangeAspect="1" noChangeArrowheads="1"/>
          </p:cNvPicPr>
          <p:nvPr/>
        </p:nvPicPr>
        <p:blipFill>
          <a:blip r:embed="rId5"/>
          <a:srcRect/>
          <a:stretch>
            <a:fillRect/>
          </a:stretch>
        </p:blipFill>
        <p:spPr bwMode="auto">
          <a:xfrm>
            <a:off x="990600" y="3124200"/>
            <a:ext cx="7543800" cy="3389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12294"/>
                                        </p:tgtEl>
                                        <p:attrNameLst>
                                          <p:attrName>style.visibility</p:attrName>
                                        </p:attrNameLst>
                                      </p:cBhvr>
                                      <p:to>
                                        <p:strVal val="visible"/>
                                      </p:to>
                                    </p:set>
                                    <p:animEffect transition="in" filter="barn(inVertical)">
                                      <p:cBhvr>
                                        <p:cTn id="7" dur="500"/>
                                        <p:tgtEl>
                                          <p:spTgt spid="12294"/>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12295"/>
                                        </p:tgtEl>
                                        <p:attrNameLst>
                                          <p:attrName>style.visibility</p:attrName>
                                        </p:attrNameLst>
                                      </p:cBhvr>
                                      <p:to>
                                        <p:strVal val="visible"/>
                                      </p:to>
                                    </p:set>
                                    <p:animEffect transition="in" filter="barn(inVertical)">
                                      <p:cBhvr>
                                        <p:cTn id="11"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1066800" y="0"/>
            <a:ext cx="8077200" cy="1084263"/>
          </a:xfrm>
          <a:prstGeom prst="rect">
            <a:avLst/>
          </a:prstGeom>
          <a:solidFill>
            <a:srgbClr val="000080"/>
          </a:solidFill>
          <a:ln w="9525">
            <a:noFill/>
            <a:miter lim="800000"/>
            <a:headEnd/>
            <a:tailEnd/>
          </a:ln>
        </p:spPr>
        <p:txBody>
          <a:bodyPr>
            <a:spAutoFit/>
          </a:bodyPr>
          <a:lstStyle/>
          <a:p>
            <a:pPr algn="ctr">
              <a:spcBef>
                <a:spcPct val="50000"/>
              </a:spcBef>
            </a:pPr>
            <a:r>
              <a:rPr lang="el-GR" sz="2600" b="1">
                <a:solidFill>
                  <a:schemeClr val="bg1"/>
                </a:solidFill>
              </a:rPr>
              <a:t>ΑΝΤΑΓΩΝΙΣΜΟΣ ΜΕ ΒΑΣΗ ΤΟ ΧΡΟΝΟ</a:t>
            </a:r>
          </a:p>
          <a:p>
            <a:pPr algn="ctr">
              <a:spcBef>
                <a:spcPct val="50000"/>
              </a:spcBef>
            </a:pPr>
            <a:r>
              <a:rPr lang="en-US" sz="2600" b="1">
                <a:solidFill>
                  <a:schemeClr val="bg1"/>
                </a:solidFill>
                <a:cs typeface="Times New Roman" pitchFamily="18" charset="0"/>
              </a:rPr>
              <a:t>TIME BASED COMPETITION (TBC)</a:t>
            </a:r>
            <a:r>
              <a:rPr lang="el-GR">
                <a:solidFill>
                  <a:schemeClr val="bg1"/>
                </a:solidFill>
              </a:rPr>
              <a:t> </a:t>
            </a:r>
          </a:p>
        </p:txBody>
      </p:sp>
      <p:sp>
        <p:nvSpPr>
          <p:cNvPr id="3076" name="Rectangle 3"/>
          <p:cNvSpPr>
            <a:spLocks noChangeArrowheads="1"/>
          </p:cNvSpPr>
          <p:nvPr/>
        </p:nvSpPr>
        <p:spPr bwMode="auto">
          <a:xfrm>
            <a:off x="4000500" y="2857500"/>
            <a:ext cx="9144000" cy="0"/>
          </a:xfrm>
          <a:prstGeom prst="rect">
            <a:avLst/>
          </a:prstGeom>
          <a:noFill/>
          <a:ln w="9525">
            <a:noFill/>
            <a:miter lim="800000"/>
            <a:headEnd/>
            <a:tailEnd/>
          </a:ln>
        </p:spPr>
        <p:txBody>
          <a:bodyPr>
            <a:spAutoFit/>
          </a:bodyPr>
          <a:lstStyle/>
          <a:p>
            <a:endParaRPr lang="el-GR"/>
          </a:p>
        </p:txBody>
      </p:sp>
      <p:graphicFrame>
        <p:nvGraphicFramePr>
          <p:cNvPr id="3074" name="Object 4"/>
          <p:cNvGraphicFramePr>
            <a:graphicFrameLocks noChangeAspect="1"/>
          </p:cNvGraphicFramePr>
          <p:nvPr/>
        </p:nvGraphicFramePr>
        <p:xfrm>
          <a:off x="0" y="0"/>
          <a:ext cx="1143000" cy="1093788"/>
        </p:xfrm>
        <a:graphic>
          <a:graphicData uri="http://schemas.openxmlformats.org/presentationml/2006/ole">
            <mc:AlternateContent xmlns:mc="http://schemas.openxmlformats.org/markup-compatibility/2006">
              <mc:Choice xmlns:v="urn:schemas-microsoft-com:vml" Requires="v">
                <p:oleObj spid="_x0000_s3075" r:id="rId3" imgW="1142857" imgH="1142857" progId="Paint.Picture">
                  <p:embed/>
                </p:oleObj>
              </mc:Choice>
              <mc:Fallback>
                <p:oleObj r:id="rId3" imgW="1142857" imgH="1142857"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0"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 Box 5"/>
          <p:cNvSpPr txBox="1">
            <a:spLocks noChangeArrowheads="1"/>
          </p:cNvSpPr>
          <p:nvPr/>
        </p:nvSpPr>
        <p:spPr bwMode="auto">
          <a:xfrm>
            <a:off x="533400" y="1066800"/>
            <a:ext cx="8610600" cy="457200"/>
          </a:xfrm>
          <a:prstGeom prst="rect">
            <a:avLst/>
          </a:prstGeom>
          <a:noFill/>
          <a:ln w="9525">
            <a:noFill/>
            <a:miter lim="800000"/>
            <a:headEnd/>
            <a:tailEnd/>
          </a:ln>
        </p:spPr>
        <p:txBody>
          <a:bodyPr>
            <a:spAutoFit/>
          </a:bodyPr>
          <a:lstStyle/>
          <a:p>
            <a:pPr algn="ctr">
              <a:spcBef>
                <a:spcPct val="50000"/>
              </a:spcBef>
            </a:pPr>
            <a:r>
              <a:rPr lang="el-GR" b="1"/>
              <a:t>Καινοτομία με βάση το χρόνο</a:t>
            </a:r>
            <a:r>
              <a:rPr lang="en-US"/>
              <a:t>                                                              </a:t>
            </a:r>
            <a:endParaRPr lang="el-GR"/>
          </a:p>
        </p:txBody>
      </p:sp>
      <p:sp>
        <p:nvSpPr>
          <p:cNvPr id="13318" name="Text Box 6"/>
          <p:cNvSpPr txBox="1">
            <a:spLocks noChangeArrowheads="1"/>
          </p:cNvSpPr>
          <p:nvPr/>
        </p:nvSpPr>
        <p:spPr bwMode="auto">
          <a:xfrm>
            <a:off x="0" y="5122863"/>
            <a:ext cx="8915400" cy="1735137"/>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l-GR" b="1">
                <a:cs typeface="Times New Roman" pitchFamily="18" charset="0"/>
              </a:rPr>
              <a:t>Η προσφορά 100 γεύσεων υπό άλλες συνθήκες θα απαιτούσε 14 συμβατικ</a:t>
            </a:r>
            <a:r>
              <a:rPr lang="el-GR" b="1"/>
              <a:t>ούς αυτόματους πωλητές</a:t>
            </a:r>
            <a:r>
              <a:rPr lang="el-GR" b="1">
                <a:cs typeface="Times New Roman" pitchFamily="18" charset="0"/>
              </a:rPr>
              <a:t>! </a:t>
            </a:r>
            <a:endParaRPr lang="en-US" b="1">
              <a:cs typeface="Times New Roman" pitchFamily="18" charset="0"/>
            </a:endParaRPr>
          </a:p>
          <a:p>
            <a:pPr>
              <a:spcBef>
                <a:spcPct val="50000"/>
              </a:spcBef>
              <a:buFont typeface="Wingdings" pitchFamily="2" charset="2"/>
              <a:buChar char="ü"/>
            </a:pPr>
            <a:r>
              <a:rPr lang="en-US" b="1">
                <a:cs typeface="Times New Roman" pitchFamily="18" charset="0"/>
              </a:rPr>
              <a:t>H </a:t>
            </a:r>
            <a:r>
              <a:rPr lang="el-GR" b="1">
                <a:cs typeface="Times New Roman" pitchFamily="18" charset="0"/>
              </a:rPr>
              <a:t>πρόσθεση μιας επιπλέον γεύσης είναι τόσο απλή όσο εύκολη είναι η αλλαγή ενός μελάνι στον εκτυπωτή!</a:t>
            </a:r>
            <a:endParaRPr lang="el-GR">
              <a:cs typeface="Times New Roman" pitchFamily="18" charset="0"/>
            </a:endParaRPr>
          </a:p>
        </p:txBody>
      </p:sp>
      <p:pic>
        <p:nvPicPr>
          <p:cNvPr id="13319" name="Picture 7" descr="coca cola new dispenser"/>
          <p:cNvPicPr>
            <a:picLocks noChangeAspect="1" noChangeArrowheads="1"/>
          </p:cNvPicPr>
          <p:nvPr/>
        </p:nvPicPr>
        <p:blipFill>
          <a:blip r:embed="rId5" r:link="rId6"/>
          <a:srcRect/>
          <a:stretch>
            <a:fillRect/>
          </a:stretch>
        </p:blipFill>
        <p:spPr bwMode="auto">
          <a:xfrm>
            <a:off x="685800" y="1524000"/>
            <a:ext cx="7543800" cy="3341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checkerboard(across)">
                                      <p:cBhvr>
                                        <p:cTn id="7" dur="500"/>
                                        <p:tgtEl>
                                          <p:spTgt spid="13319"/>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13318">
                                            <p:txEl>
                                              <p:pRg st="0" end="0"/>
                                            </p:txEl>
                                          </p:spTgt>
                                        </p:tgtEl>
                                        <p:attrNameLst>
                                          <p:attrName>style.visibility</p:attrName>
                                        </p:attrNameLst>
                                      </p:cBhvr>
                                      <p:to>
                                        <p:strVal val="visible"/>
                                      </p:to>
                                    </p:set>
                                    <p:animEffect transition="in" filter="blinds(vertical)">
                                      <p:cBhvr>
                                        <p:cTn id="11" dur="500"/>
                                        <p:tgtEl>
                                          <p:spTgt spid="13318">
                                            <p:txEl>
                                              <p:pRg st="0" end="0"/>
                                            </p:txEl>
                                          </p:spTgt>
                                        </p:tgtEl>
                                      </p:cBhvr>
                                    </p:animEffect>
                                  </p:childTnLst>
                                </p:cTn>
                              </p:par>
                            </p:childTnLst>
                          </p:cTn>
                        </p:par>
                        <p:par>
                          <p:cTn id="12" fill="hold">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13318">
                                            <p:txEl>
                                              <p:pRg st="1" end="1"/>
                                            </p:txEl>
                                          </p:spTgt>
                                        </p:tgtEl>
                                        <p:attrNameLst>
                                          <p:attrName>style.visibility</p:attrName>
                                        </p:attrNameLst>
                                      </p:cBhvr>
                                      <p:to>
                                        <p:strVal val="visible"/>
                                      </p:to>
                                    </p:set>
                                    <p:animEffect transition="in" filter="blinds(vertical)">
                                      <p:cBhvr>
                                        <p:cTn id="15" dur="500"/>
                                        <p:tgtEl>
                                          <p:spTgt spid="133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1066800" y="0"/>
            <a:ext cx="8077200" cy="1084263"/>
          </a:xfrm>
          <a:prstGeom prst="rect">
            <a:avLst/>
          </a:prstGeom>
          <a:solidFill>
            <a:srgbClr val="000080"/>
          </a:solidFill>
          <a:ln w="9525">
            <a:noFill/>
            <a:miter lim="800000"/>
            <a:headEnd/>
            <a:tailEnd/>
          </a:ln>
        </p:spPr>
        <p:txBody>
          <a:bodyPr>
            <a:spAutoFit/>
          </a:bodyPr>
          <a:lstStyle/>
          <a:p>
            <a:pPr algn="ctr">
              <a:spcBef>
                <a:spcPct val="50000"/>
              </a:spcBef>
            </a:pPr>
            <a:r>
              <a:rPr lang="el-GR" sz="2600" b="1">
                <a:solidFill>
                  <a:schemeClr val="bg1"/>
                </a:solidFill>
              </a:rPr>
              <a:t>ΑΝΤΑΓΩΝΙΣΜΟΣ ΜΕ ΒΑΣΗ ΤΟ ΧΡΟΝΟ</a:t>
            </a:r>
          </a:p>
          <a:p>
            <a:pPr algn="ctr">
              <a:spcBef>
                <a:spcPct val="50000"/>
              </a:spcBef>
            </a:pPr>
            <a:r>
              <a:rPr lang="en-US" sz="2600" b="1">
                <a:solidFill>
                  <a:schemeClr val="bg1"/>
                </a:solidFill>
                <a:cs typeface="Times New Roman" pitchFamily="18" charset="0"/>
              </a:rPr>
              <a:t>TIME BASED COMPETITION (TBC)</a:t>
            </a:r>
            <a:r>
              <a:rPr lang="el-GR">
                <a:solidFill>
                  <a:schemeClr val="bg1"/>
                </a:solidFill>
              </a:rPr>
              <a:t> </a:t>
            </a:r>
          </a:p>
        </p:txBody>
      </p:sp>
      <p:sp>
        <p:nvSpPr>
          <p:cNvPr id="4100" name="Rectangle 3"/>
          <p:cNvSpPr>
            <a:spLocks noChangeArrowheads="1"/>
          </p:cNvSpPr>
          <p:nvPr/>
        </p:nvSpPr>
        <p:spPr bwMode="auto">
          <a:xfrm>
            <a:off x="4000500" y="2857500"/>
            <a:ext cx="9144000" cy="0"/>
          </a:xfrm>
          <a:prstGeom prst="rect">
            <a:avLst/>
          </a:prstGeom>
          <a:noFill/>
          <a:ln w="9525">
            <a:noFill/>
            <a:miter lim="800000"/>
            <a:headEnd/>
            <a:tailEnd/>
          </a:ln>
        </p:spPr>
        <p:txBody>
          <a:bodyPr>
            <a:spAutoFit/>
          </a:bodyPr>
          <a:lstStyle/>
          <a:p>
            <a:endParaRPr lang="el-GR"/>
          </a:p>
        </p:txBody>
      </p:sp>
      <p:graphicFrame>
        <p:nvGraphicFramePr>
          <p:cNvPr id="4098" name="Object 4"/>
          <p:cNvGraphicFramePr>
            <a:graphicFrameLocks noChangeAspect="1"/>
          </p:cNvGraphicFramePr>
          <p:nvPr/>
        </p:nvGraphicFramePr>
        <p:xfrm>
          <a:off x="0" y="0"/>
          <a:ext cx="1143000" cy="1093788"/>
        </p:xfrm>
        <a:graphic>
          <a:graphicData uri="http://schemas.openxmlformats.org/presentationml/2006/ole">
            <mc:AlternateContent xmlns:mc="http://schemas.openxmlformats.org/markup-compatibility/2006">
              <mc:Choice xmlns:v="urn:schemas-microsoft-com:vml" Requires="v">
                <p:oleObj spid="_x0000_s4099" r:id="rId3" imgW="1142857" imgH="1142857" progId="Paint.Picture">
                  <p:embed/>
                </p:oleObj>
              </mc:Choice>
              <mc:Fallback>
                <p:oleObj r:id="rId3" imgW="1142857" imgH="1142857"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0"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 Box 5"/>
          <p:cNvSpPr txBox="1">
            <a:spLocks noChangeArrowheads="1"/>
          </p:cNvSpPr>
          <p:nvPr/>
        </p:nvSpPr>
        <p:spPr bwMode="auto">
          <a:xfrm>
            <a:off x="533400" y="1066800"/>
            <a:ext cx="8610600" cy="457200"/>
          </a:xfrm>
          <a:prstGeom prst="rect">
            <a:avLst/>
          </a:prstGeom>
          <a:noFill/>
          <a:ln w="9525">
            <a:noFill/>
            <a:miter lim="800000"/>
            <a:headEnd/>
            <a:tailEnd/>
          </a:ln>
        </p:spPr>
        <p:txBody>
          <a:bodyPr>
            <a:spAutoFit/>
          </a:bodyPr>
          <a:lstStyle/>
          <a:p>
            <a:pPr algn="ctr">
              <a:spcBef>
                <a:spcPct val="50000"/>
              </a:spcBef>
            </a:pPr>
            <a:r>
              <a:rPr lang="el-GR" b="1"/>
              <a:t>Καινοτομία με βάση το χρόνο</a:t>
            </a:r>
            <a:endParaRPr lang="el-GR"/>
          </a:p>
        </p:txBody>
      </p:sp>
      <p:sp>
        <p:nvSpPr>
          <p:cNvPr id="14342" name="Text Box 6"/>
          <p:cNvSpPr txBox="1">
            <a:spLocks noChangeArrowheads="1"/>
          </p:cNvSpPr>
          <p:nvPr/>
        </p:nvSpPr>
        <p:spPr bwMode="auto">
          <a:xfrm>
            <a:off x="0" y="1771650"/>
            <a:ext cx="8915400" cy="2647950"/>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l-GR"/>
              <a:t>Επιπλέον γεύσεις </a:t>
            </a:r>
            <a:endParaRPr lang="en-US"/>
          </a:p>
          <a:p>
            <a:pPr>
              <a:spcBef>
                <a:spcPct val="50000"/>
              </a:spcBef>
              <a:buFont typeface="Wingdings" pitchFamily="2" charset="2"/>
              <a:buChar char="ü"/>
            </a:pPr>
            <a:r>
              <a:rPr lang="el-GR"/>
              <a:t>Φιλικό προς τον χρήστη</a:t>
            </a:r>
          </a:p>
          <a:p>
            <a:pPr>
              <a:spcBef>
                <a:spcPct val="50000"/>
              </a:spcBef>
              <a:buFont typeface="Wingdings" pitchFamily="2" charset="2"/>
              <a:buChar char="ü"/>
            </a:pPr>
            <a:r>
              <a:rPr lang="el-GR"/>
              <a:t>Μείωση του όγκου των αποθεμάτων και των συσκευασιών</a:t>
            </a:r>
          </a:p>
          <a:p>
            <a:pPr>
              <a:spcBef>
                <a:spcPct val="50000"/>
              </a:spcBef>
              <a:buFont typeface="Wingdings" pitchFamily="2" charset="2"/>
              <a:buChar char="ü"/>
            </a:pPr>
            <a:r>
              <a:rPr lang="el-GR"/>
              <a:t>Αυτόματη ασύρματη παραγγελία ανάλογα με την κατανάλωση</a:t>
            </a:r>
          </a:p>
          <a:p>
            <a:pPr>
              <a:spcBef>
                <a:spcPct val="50000"/>
              </a:spcBef>
              <a:buFont typeface="Wingdings" pitchFamily="2" charset="2"/>
              <a:buChar char="ü"/>
            </a:pPr>
            <a:r>
              <a:rPr lang="en-US"/>
              <a:t>Real-time feedback</a:t>
            </a:r>
            <a:endParaRPr lang="el-GR"/>
          </a:p>
        </p:txBody>
      </p:sp>
      <p:pic>
        <p:nvPicPr>
          <p:cNvPr id="14343" name="Picture 7" descr="C:\Documents and Settings\Melina\Desktop\ΜΒΑ\Β Εξάμηνο\ΤΣΙΟΤΡΑΣ\images.jpg"/>
          <p:cNvPicPr>
            <a:picLocks noChangeAspect="1" noChangeArrowheads="1"/>
          </p:cNvPicPr>
          <p:nvPr/>
        </p:nvPicPr>
        <p:blipFill>
          <a:blip r:embed="rId5"/>
          <a:srcRect/>
          <a:stretch>
            <a:fillRect/>
          </a:stretch>
        </p:blipFill>
        <p:spPr bwMode="auto">
          <a:xfrm>
            <a:off x="2667000" y="4648200"/>
            <a:ext cx="1565275" cy="1828800"/>
          </a:xfrm>
          <a:prstGeom prst="rect">
            <a:avLst/>
          </a:prstGeom>
          <a:noFill/>
          <a:ln w="9525">
            <a:noFill/>
            <a:miter lim="800000"/>
            <a:headEnd/>
            <a:tailEnd/>
          </a:ln>
        </p:spPr>
      </p:pic>
      <p:pic>
        <p:nvPicPr>
          <p:cNvPr id="14344" name="Picture 8" descr="C:\Documents and Settings\Melina\Desktop\ΜΒΑ\Β Εξάμηνο\ΤΣΙΟΤΡΑΣ\cc.jpg"/>
          <p:cNvPicPr>
            <a:picLocks noChangeAspect="1" noChangeArrowheads="1"/>
          </p:cNvPicPr>
          <p:nvPr/>
        </p:nvPicPr>
        <p:blipFill>
          <a:blip r:embed="rId6"/>
          <a:srcRect/>
          <a:stretch>
            <a:fillRect/>
          </a:stretch>
        </p:blipFill>
        <p:spPr bwMode="auto">
          <a:xfrm>
            <a:off x="7848600" y="1066800"/>
            <a:ext cx="1295400" cy="2514600"/>
          </a:xfrm>
          <a:prstGeom prst="rect">
            <a:avLst/>
          </a:prstGeom>
          <a:noFill/>
          <a:ln w="9525">
            <a:noFill/>
            <a:miter lim="800000"/>
            <a:headEnd/>
            <a:tailEnd/>
          </a:ln>
        </p:spPr>
      </p:pic>
      <p:pic>
        <p:nvPicPr>
          <p:cNvPr id="14345" name="Picture 9" descr="C:\Documents and Settings\Melina\Desktop\ΜΒΑ\Β Εξάμηνο\ΤΣΙΟΤΡΑΣ\afh.jpg"/>
          <p:cNvPicPr>
            <a:picLocks noChangeAspect="1" noChangeArrowheads="1"/>
          </p:cNvPicPr>
          <p:nvPr/>
        </p:nvPicPr>
        <p:blipFill>
          <a:blip r:embed="rId7"/>
          <a:srcRect/>
          <a:stretch>
            <a:fillRect/>
          </a:stretch>
        </p:blipFill>
        <p:spPr bwMode="auto">
          <a:xfrm>
            <a:off x="381000" y="4648200"/>
            <a:ext cx="1981200" cy="1793875"/>
          </a:xfrm>
          <a:prstGeom prst="rect">
            <a:avLst/>
          </a:prstGeom>
          <a:noFill/>
          <a:ln w="9525">
            <a:noFill/>
            <a:miter lim="800000"/>
            <a:headEnd/>
            <a:tailEnd/>
          </a:ln>
        </p:spPr>
      </p:pic>
      <p:pic>
        <p:nvPicPr>
          <p:cNvPr id="14346" name="Picture 10" descr="C:\Documents and Settings\Melina\Desktop\ΜΒΑ\Β Εξάμηνο\ΤΣΙΟΤΡΑΣ\images2.jpg"/>
          <p:cNvPicPr>
            <a:picLocks noChangeAspect="1" noChangeArrowheads="1"/>
          </p:cNvPicPr>
          <p:nvPr/>
        </p:nvPicPr>
        <p:blipFill>
          <a:blip r:embed="rId8"/>
          <a:srcRect/>
          <a:stretch>
            <a:fillRect/>
          </a:stretch>
        </p:blipFill>
        <p:spPr bwMode="auto">
          <a:xfrm>
            <a:off x="7239000" y="4648200"/>
            <a:ext cx="1905000" cy="1828800"/>
          </a:xfrm>
          <a:prstGeom prst="rect">
            <a:avLst/>
          </a:prstGeom>
          <a:noFill/>
          <a:ln w="9525">
            <a:noFill/>
            <a:miter lim="800000"/>
            <a:headEnd/>
            <a:tailEnd/>
          </a:ln>
        </p:spPr>
      </p:pic>
      <p:pic>
        <p:nvPicPr>
          <p:cNvPr id="14347" name="Picture 11" descr="coca dispenser.jpg"/>
          <p:cNvPicPr>
            <a:picLocks noChangeAspect="1" noChangeArrowheads="1"/>
          </p:cNvPicPr>
          <p:nvPr/>
        </p:nvPicPr>
        <p:blipFill>
          <a:blip r:embed="rId9"/>
          <a:srcRect/>
          <a:stretch>
            <a:fillRect/>
          </a:stretch>
        </p:blipFill>
        <p:spPr bwMode="auto">
          <a:xfrm>
            <a:off x="4419600" y="4648200"/>
            <a:ext cx="2667000" cy="1835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linds(vertical)">
                                      <p:cBhvr>
                                        <p:cTn id="7" dur="500"/>
                                        <p:tgtEl>
                                          <p:spTgt spid="14344"/>
                                        </p:tgtEl>
                                      </p:cBhvr>
                                    </p:animEffect>
                                  </p:childTnLst>
                                </p:cTn>
                              </p:par>
                            </p:childTnLst>
                          </p:cTn>
                        </p:par>
                        <p:par>
                          <p:cTn id="8" fill="hold">
                            <p:stCondLst>
                              <p:cond delay="500"/>
                            </p:stCondLst>
                            <p:childTnLst>
                              <p:par>
                                <p:cTn id="9" presetID="3" presetClass="entr" presetSubtype="5" fill="hold" nodeType="afterEffect">
                                  <p:stCondLst>
                                    <p:cond delay="0"/>
                                  </p:stCondLst>
                                  <p:childTnLst>
                                    <p:set>
                                      <p:cBhvr>
                                        <p:cTn id="10" dur="1" fill="hold">
                                          <p:stCondLst>
                                            <p:cond delay="0"/>
                                          </p:stCondLst>
                                        </p:cTn>
                                        <p:tgtEl>
                                          <p:spTgt spid="14345"/>
                                        </p:tgtEl>
                                        <p:attrNameLst>
                                          <p:attrName>style.visibility</p:attrName>
                                        </p:attrNameLst>
                                      </p:cBhvr>
                                      <p:to>
                                        <p:strVal val="visible"/>
                                      </p:to>
                                    </p:set>
                                    <p:animEffect transition="in" filter="blinds(vertical)">
                                      <p:cBhvr>
                                        <p:cTn id="11" dur="500"/>
                                        <p:tgtEl>
                                          <p:spTgt spid="14345"/>
                                        </p:tgtEl>
                                      </p:cBhvr>
                                    </p:animEffect>
                                  </p:childTnLst>
                                </p:cTn>
                              </p:par>
                            </p:childTnLst>
                          </p:cTn>
                        </p:par>
                        <p:par>
                          <p:cTn id="12" fill="hold">
                            <p:stCondLst>
                              <p:cond delay="1000"/>
                            </p:stCondLst>
                            <p:childTnLst>
                              <p:par>
                                <p:cTn id="13" presetID="3" presetClass="entr" presetSubtype="5" fill="hold" nodeType="afterEffect">
                                  <p:stCondLst>
                                    <p:cond delay="0"/>
                                  </p:stCondLst>
                                  <p:childTnLst>
                                    <p:set>
                                      <p:cBhvr>
                                        <p:cTn id="14" dur="1" fill="hold">
                                          <p:stCondLst>
                                            <p:cond delay="0"/>
                                          </p:stCondLst>
                                        </p:cTn>
                                        <p:tgtEl>
                                          <p:spTgt spid="14343"/>
                                        </p:tgtEl>
                                        <p:attrNameLst>
                                          <p:attrName>style.visibility</p:attrName>
                                        </p:attrNameLst>
                                      </p:cBhvr>
                                      <p:to>
                                        <p:strVal val="visible"/>
                                      </p:to>
                                    </p:set>
                                    <p:animEffect transition="in" filter="blinds(vertical)">
                                      <p:cBhvr>
                                        <p:cTn id="15" dur="500"/>
                                        <p:tgtEl>
                                          <p:spTgt spid="14343"/>
                                        </p:tgtEl>
                                      </p:cBhvr>
                                    </p:animEffect>
                                  </p:childTnLst>
                                </p:cTn>
                              </p:par>
                            </p:childTnLst>
                          </p:cTn>
                        </p:par>
                        <p:par>
                          <p:cTn id="16" fill="hold">
                            <p:stCondLst>
                              <p:cond delay="1500"/>
                            </p:stCondLst>
                            <p:childTnLst>
                              <p:par>
                                <p:cTn id="17" presetID="3" presetClass="entr" presetSubtype="5" fill="hold" nodeType="afterEffect">
                                  <p:stCondLst>
                                    <p:cond delay="0"/>
                                  </p:stCondLst>
                                  <p:childTnLst>
                                    <p:set>
                                      <p:cBhvr>
                                        <p:cTn id="18" dur="1" fill="hold">
                                          <p:stCondLst>
                                            <p:cond delay="0"/>
                                          </p:stCondLst>
                                        </p:cTn>
                                        <p:tgtEl>
                                          <p:spTgt spid="14347"/>
                                        </p:tgtEl>
                                        <p:attrNameLst>
                                          <p:attrName>style.visibility</p:attrName>
                                        </p:attrNameLst>
                                      </p:cBhvr>
                                      <p:to>
                                        <p:strVal val="visible"/>
                                      </p:to>
                                    </p:set>
                                    <p:animEffect transition="in" filter="blinds(vertical)">
                                      <p:cBhvr>
                                        <p:cTn id="19" dur="500"/>
                                        <p:tgtEl>
                                          <p:spTgt spid="14347"/>
                                        </p:tgtEl>
                                      </p:cBhvr>
                                    </p:animEffect>
                                  </p:childTnLst>
                                </p:cTn>
                              </p:par>
                            </p:childTnLst>
                          </p:cTn>
                        </p:par>
                        <p:par>
                          <p:cTn id="20" fill="hold">
                            <p:stCondLst>
                              <p:cond delay="2000"/>
                            </p:stCondLst>
                            <p:childTnLst>
                              <p:par>
                                <p:cTn id="21" presetID="3" presetClass="entr" presetSubtype="5" fill="hold" nodeType="afterEffect">
                                  <p:stCondLst>
                                    <p:cond delay="0"/>
                                  </p:stCondLst>
                                  <p:childTnLst>
                                    <p:set>
                                      <p:cBhvr>
                                        <p:cTn id="22" dur="1" fill="hold">
                                          <p:stCondLst>
                                            <p:cond delay="0"/>
                                          </p:stCondLst>
                                        </p:cTn>
                                        <p:tgtEl>
                                          <p:spTgt spid="14346"/>
                                        </p:tgtEl>
                                        <p:attrNameLst>
                                          <p:attrName>style.visibility</p:attrName>
                                        </p:attrNameLst>
                                      </p:cBhvr>
                                      <p:to>
                                        <p:strVal val="visible"/>
                                      </p:to>
                                    </p:set>
                                    <p:animEffect transition="in" filter="blinds(vertical)">
                                      <p:cBhvr>
                                        <p:cTn id="23" dur="500"/>
                                        <p:tgtEl>
                                          <p:spTgt spid="1434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5" fill="hold" grpId="0" nodeType="clickEffect">
                                  <p:stCondLst>
                                    <p:cond delay="0"/>
                                  </p:stCondLst>
                                  <p:childTnLst>
                                    <p:set>
                                      <p:cBhvr>
                                        <p:cTn id="27" dur="1" fill="hold">
                                          <p:stCondLst>
                                            <p:cond delay="0"/>
                                          </p:stCondLst>
                                        </p:cTn>
                                        <p:tgtEl>
                                          <p:spTgt spid="14342">
                                            <p:txEl>
                                              <p:pRg st="0" end="0"/>
                                            </p:txEl>
                                          </p:spTgt>
                                        </p:tgtEl>
                                        <p:attrNameLst>
                                          <p:attrName>style.visibility</p:attrName>
                                        </p:attrNameLst>
                                      </p:cBhvr>
                                      <p:to>
                                        <p:strVal val="visible"/>
                                      </p:to>
                                    </p:set>
                                    <p:animEffect transition="in" filter="blinds(vertical)">
                                      <p:cBhvr>
                                        <p:cTn id="28" dur="500"/>
                                        <p:tgtEl>
                                          <p:spTgt spid="1434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5" fill="hold" grpId="0" nodeType="clickEffect">
                                  <p:stCondLst>
                                    <p:cond delay="0"/>
                                  </p:stCondLst>
                                  <p:childTnLst>
                                    <p:set>
                                      <p:cBhvr>
                                        <p:cTn id="32" dur="1" fill="hold">
                                          <p:stCondLst>
                                            <p:cond delay="0"/>
                                          </p:stCondLst>
                                        </p:cTn>
                                        <p:tgtEl>
                                          <p:spTgt spid="14342">
                                            <p:txEl>
                                              <p:pRg st="1" end="1"/>
                                            </p:txEl>
                                          </p:spTgt>
                                        </p:tgtEl>
                                        <p:attrNameLst>
                                          <p:attrName>style.visibility</p:attrName>
                                        </p:attrNameLst>
                                      </p:cBhvr>
                                      <p:to>
                                        <p:strVal val="visible"/>
                                      </p:to>
                                    </p:set>
                                    <p:animEffect transition="in" filter="blinds(vertical)">
                                      <p:cBhvr>
                                        <p:cTn id="33" dur="500"/>
                                        <p:tgtEl>
                                          <p:spTgt spid="1434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5" fill="hold" grpId="0" nodeType="clickEffect">
                                  <p:stCondLst>
                                    <p:cond delay="0"/>
                                  </p:stCondLst>
                                  <p:childTnLst>
                                    <p:set>
                                      <p:cBhvr>
                                        <p:cTn id="37" dur="1" fill="hold">
                                          <p:stCondLst>
                                            <p:cond delay="0"/>
                                          </p:stCondLst>
                                        </p:cTn>
                                        <p:tgtEl>
                                          <p:spTgt spid="14342">
                                            <p:txEl>
                                              <p:pRg st="2" end="2"/>
                                            </p:txEl>
                                          </p:spTgt>
                                        </p:tgtEl>
                                        <p:attrNameLst>
                                          <p:attrName>style.visibility</p:attrName>
                                        </p:attrNameLst>
                                      </p:cBhvr>
                                      <p:to>
                                        <p:strVal val="visible"/>
                                      </p:to>
                                    </p:set>
                                    <p:animEffect transition="in" filter="blinds(vertical)">
                                      <p:cBhvr>
                                        <p:cTn id="38" dur="500"/>
                                        <p:tgtEl>
                                          <p:spTgt spid="1434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5" fill="hold" grpId="0" nodeType="clickEffect">
                                  <p:stCondLst>
                                    <p:cond delay="0"/>
                                  </p:stCondLst>
                                  <p:childTnLst>
                                    <p:set>
                                      <p:cBhvr>
                                        <p:cTn id="42" dur="1" fill="hold">
                                          <p:stCondLst>
                                            <p:cond delay="0"/>
                                          </p:stCondLst>
                                        </p:cTn>
                                        <p:tgtEl>
                                          <p:spTgt spid="14342">
                                            <p:txEl>
                                              <p:pRg st="3" end="3"/>
                                            </p:txEl>
                                          </p:spTgt>
                                        </p:tgtEl>
                                        <p:attrNameLst>
                                          <p:attrName>style.visibility</p:attrName>
                                        </p:attrNameLst>
                                      </p:cBhvr>
                                      <p:to>
                                        <p:strVal val="visible"/>
                                      </p:to>
                                    </p:set>
                                    <p:animEffect transition="in" filter="blinds(vertical)">
                                      <p:cBhvr>
                                        <p:cTn id="43" dur="500"/>
                                        <p:tgtEl>
                                          <p:spTgt spid="1434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5" fill="hold" grpId="0" nodeType="clickEffect">
                                  <p:stCondLst>
                                    <p:cond delay="0"/>
                                  </p:stCondLst>
                                  <p:childTnLst>
                                    <p:set>
                                      <p:cBhvr>
                                        <p:cTn id="47" dur="1" fill="hold">
                                          <p:stCondLst>
                                            <p:cond delay="0"/>
                                          </p:stCondLst>
                                        </p:cTn>
                                        <p:tgtEl>
                                          <p:spTgt spid="14342">
                                            <p:txEl>
                                              <p:pRg st="4" end="4"/>
                                            </p:txEl>
                                          </p:spTgt>
                                        </p:tgtEl>
                                        <p:attrNameLst>
                                          <p:attrName>style.visibility</p:attrName>
                                        </p:attrNameLst>
                                      </p:cBhvr>
                                      <p:to>
                                        <p:strVal val="visible"/>
                                      </p:to>
                                    </p:set>
                                    <p:animEffect transition="in" filter="blinds(vertical)">
                                      <p:cBhvr>
                                        <p:cTn id="48" dur="500"/>
                                        <p:tgtEl>
                                          <p:spTgt spid="143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CA COLA DISPENSER_xvid_WMV V9.wmv">
            <a:hlinkClick r:id="" action="ppaction://media"/>
          </p:cNvPr>
          <p:cNvPicPr>
            <a:picLocks noRot="1" noChangeAspect="1"/>
          </p:cNvPicPr>
          <p:nvPr>
            <a:videoFile r:link="rId2"/>
          </p:nvPr>
        </p:nvPicPr>
        <p:blipFill>
          <a:blip r:embed="rId4"/>
          <a:srcRect/>
          <a:stretch>
            <a:fillRect/>
          </a:stretch>
        </p:blipFill>
        <p:spPr bwMode="auto">
          <a:xfrm>
            <a:off x="1714500" y="1643063"/>
            <a:ext cx="6000750" cy="3857625"/>
          </a:xfrm>
          <a:prstGeom prst="rect">
            <a:avLst/>
          </a:prstGeom>
          <a:noFill/>
          <a:ln w="9525">
            <a:noFill/>
            <a:miter lim="800000"/>
            <a:headEnd/>
            <a:tailEnd/>
          </a:ln>
        </p:spPr>
      </p:pic>
      <p:graphicFrame>
        <p:nvGraphicFramePr>
          <p:cNvPr id="5122" name="Object 2"/>
          <p:cNvGraphicFramePr>
            <a:graphicFrameLocks noChangeAspect="1"/>
          </p:cNvGraphicFramePr>
          <p:nvPr/>
        </p:nvGraphicFramePr>
        <p:xfrm>
          <a:off x="0" y="0"/>
          <a:ext cx="1143000" cy="1093788"/>
        </p:xfrm>
        <a:graphic>
          <a:graphicData uri="http://schemas.openxmlformats.org/presentationml/2006/ole">
            <mc:AlternateContent xmlns:mc="http://schemas.openxmlformats.org/markup-compatibility/2006">
              <mc:Choice xmlns:v="urn:schemas-microsoft-com:vml" Requires="v">
                <p:oleObj spid="_x0000_s5123" r:id="rId5" imgW="1142857" imgH="1142857" progId="Paint.Picture">
                  <p:embed/>
                </p:oleObj>
              </mc:Choice>
              <mc:Fallback>
                <p:oleObj r:id="rId5" imgW="1142857" imgH="1142857" progId="Paint.Picture">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43000"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Text Box 2"/>
          <p:cNvSpPr txBox="1">
            <a:spLocks noChangeArrowheads="1"/>
          </p:cNvSpPr>
          <p:nvPr/>
        </p:nvSpPr>
        <p:spPr bwMode="auto">
          <a:xfrm>
            <a:off x="1066800" y="0"/>
            <a:ext cx="8077200" cy="1084263"/>
          </a:xfrm>
          <a:prstGeom prst="rect">
            <a:avLst/>
          </a:prstGeom>
          <a:solidFill>
            <a:srgbClr val="000080"/>
          </a:solidFill>
          <a:ln w="9525">
            <a:noFill/>
            <a:miter lim="800000"/>
            <a:headEnd/>
            <a:tailEnd/>
          </a:ln>
        </p:spPr>
        <p:txBody>
          <a:bodyPr>
            <a:spAutoFit/>
          </a:bodyPr>
          <a:lstStyle/>
          <a:p>
            <a:pPr algn="ctr">
              <a:spcBef>
                <a:spcPct val="50000"/>
              </a:spcBef>
            </a:pPr>
            <a:r>
              <a:rPr lang="el-GR" sz="2600" b="1">
                <a:solidFill>
                  <a:schemeClr val="bg1"/>
                </a:solidFill>
              </a:rPr>
              <a:t>ΑΝΤΑΓΩΝΙΣΜΟΣ ΜΕ ΒΑΣΗ ΤΟ ΧΡΟΝΟ</a:t>
            </a:r>
          </a:p>
          <a:p>
            <a:pPr algn="ctr">
              <a:spcBef>
                <a:spcPct val="50000"/>
              </a:spcBef>
            </a:pPr>
            <a:r>
              <a:rPr lang="en-US" sz="2600" b="1">
                <a:solidFill>
                  <a:schemeClr val="bg1"/>
                </a:solidFill>
                <a:cs typeface="Times New Roman" pitchFamily="18" charset="0"/>
              </a:rPr>
              <a:t>TIME BASED COMPETITION (TBC)</a:t>
            </a:r>
            <a:r>
              <a:rPr lang="el-GR">
                <a:solidFill>
                  <a:schemeClr val="bg1"/>
                </a:solidFill>
              </a:rPr>
              <a:t>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1066800" y="0"/>
            <a:ext cx="8077200" cy="1084263"/>
          </a:xfrm>
          <a:prstGeom prst="rect">
            <a:avLst/>
          </a:prstGeom>
          <a:solidFill>
            <a:srgbClr val="000080"/>
          </a:solidFill>
          <a:ln w="9525">
            <a:noFill/>
            <a:miter lim="800000"/>
            <a:headEnd/>
            <a:tailEnd/>
          </a:ln>
        </p:spPr>
        <p:txBody>
          <a:bodyPr>
            <a:spAutoFit/>
          </a:bodyPr>
          <a:lstStyle/>
          <a:p>
            <a:pPr algn="ctr">
              <a:spcBef>
                <a:spcPct val="50000"/>
              </a:spcBef>
            </a:pPr>
            <a:r>
              <a:rPr lang="el-GR" sz="2600" b="1">
                <a:solidFill>
                  <a:schemeClr val="bg1"/>
                </a:solidFill>
              </a:rPr>
              <a:t>ΑΝΤΑΓΩΝΙΣΜΟΣ ΜΕ ΒΑΣΗ ΤΟ ΧΡΟΝΟ</a:t>
            </a:r>
          </a:p>
          <a:p>
            <a:pPr algn="ctr">
              <a:spcBef>
                <a:spcPct val="50000"/>
              </a:spcBef>
            </a:pPr>
            <a:r>
              <a:rPr lang="en-US" sz="2600" b="1">
                <a:solidFill>
                  <a:schemeClr val="bg1"/>
                </a:solidFill>
                <a:cs typeface="Times New Roman" pitchFamily="18" charset="0"/>
              </a:rPr>
              <a:t>TIME BASED COMPETITION (TBC)</a:t>
            </a:r>
            <a:r>
              <a:rPr lang="el-GR">
                <a:solidFill>
                  <a:schemeClr val="bg1"/>
                </a:solidFill>
              </a:rPr>
              <a:t> </a:t>
            </a:r>
          </a:p>
        </p:txBody>
      </p:sp>
      <p:sp>
        <p:nvSpPr>
          <p:cNvPr id="6148" name="Rectangle 4"/>
          <p:cNvSpPr>
            <a:spLocks noChangeArrowheads="1"/>
          </p:cNvSpPr>
          <p:nvPr/>
        </p:nvSpPr>
        <p:spPr bwMode="auto">
          <a:xfrm>
            <a:off x="4000500" y="2857500"/>
            <a:ext cx="9144000" cy="0"/>
          </a:xfrm>
          <a:prstGeom prst="rect">
            <a:avLst/>
          </a:prstGeom>
          <a:noFill/>
          <a:ln w="9525">
            <a:noFill/>
            <a:miter lim="800000"/>
            <a:headEnd/>
            <a:tailEnd/>
          </a:ln>
        </p:spPr>
        <p:txBody>
          <a:bodyPr>
            <a:spAutoFit/>
          </a:bodyPr>
          <a:lstStyle/>
          <a:p>
            <a:endParaRPr lang="el-GR"/>
          </a:p>
        </p:txBody>
      </p:sp>
      <p:graphicFrame>
        <p:nvGraphicFramePr>
          <p:cNvPr id="6146" name="Object 3"/>
          <p:cNvGraphicFramePr>
            <a:graphicFrameLocks noChangeAspect="1"/>
          </p:cNvGraphicFramePr>
          <p:nvPr/>
        </p:nvGraphicFramePr>
        <p:xfrm>
          <a:off x="0" y="0"/>
          <a:ext cx="1143000" cy="1093788"/>
        </p:xfrm>
        <a:graphic>
          <a:graphicData uri="http://schemas.openxmlformats.org/presentationml/2006/ole">
            <mc:AlternateContent xmlns:mc="http://schemas.openxmlformats.org/markup-compatibility/2006">
              <mc:Choice xmlns:v="urn:schemas-microsoft-com:vml" Requires="v">
                <p:oleObj spid="_x0000_s6147" r:id="rId3" imgW="1142857" imgH="1142857" progId="Paint.Picture">
                  <p:embed/>
                </p:oleObj>
              </mc:Choice>
              <mc:Fallback>
                <p:oleObj r:id="rId3" imgW="1142857" imgH="1142857"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0"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Text Box 5"/>
          <p:cNvSpPr txBox="1">
            <a:spLocks noChangeArrowheads="1"/>
          </p:cNvSpPr>
          <p:nvPr/>
        </p:nvSpPr>
        <p:spPr bwMode="auto">
          <a:xfrm>
            <a:off x="533400" y="1066800"/>
            <a:ext cx="8610600" cy="822325"/>
          </a:xfrm>
          <a:prstGeom prst="rect">
            <a:avLst/>
          </a:prstGeom>
          <a:noFill/>
          <a:ln w="9525">
            <a:noFill/>
            <a:miter lim="800000"/>
            <a:headEnd/>
            <a:tailEnd/>
          </a:ln>
        </p:spPr>
        <p:txBody>
          <a:bodyPr>
            <a:spAutoFit/>
          </a:bodyPr>
          <a:lstStyle/>
          <a:p>
            <a:pPr algn="ctr">
              <a:spcBef>
                <a:spcPct val="50000"/>
              </a:spcBef>
            </a:pPr>
            <a:r>
              <a:rPr lang="el-GR" b="1">
                <a:cs typeface="Times New Roman" pitchFamily="18" charset="0"/>
              </a:rPr>
              <a:t>Παραγγελία σε πραγματικό χρόνο</a:t>
            </a:r>
            <a:r>
              <a:rPr lang="el-GR"/>
              <a:t> </a:t>
            </a:r>
            <a:r>
              <a:rPr lang="en-US" b="1">
                <a:cs typeface="Times New Roman" pitchFamily="18" charset="0"/>
              </a:rPr>
              <a:t>(real-time order processing)</a:t>
            </a:r>
            <a:r>
              <a:rPr lang="el-GR" b="1"/>
              <a:t>                                          </a:t>
            </a:r>
            <a:r>
              <a:rPr lang="en-US"/>
              <a:t>Great Plains Coca Cola</a:t>
            </a:r>
            <a:endParaRPr lang="el-GR"/>
          </a:p>
        </p:txBody>
      </p:sp>
      <p:sp>
        <p:nvSpPr>
          <p:cNvPr id="2063" name="Text Box 15"/>
          <p:cNvSpPr txBox="1">
            <a:spLocks noChangeArrowheads="1"/>
          </p:cNvSpPr>
          <p:nvPr/>
        </p:nvSpPr>
        <p:spPr bwMode="auto">
          <a:xfrm>
            <a:off x="381000" y="1847850"/>
            <a:ext cx="7315200" cy="2647950"/>
          </a:xfrm>
          <a:prstGeom prst="rect">
            <a:avLst/>
          </a:prstGeom>
          <a:noFill/>
          <a:ln w="9525">
            <a:noFill/>
            <a:miter lim="800000"/>
            <a:headEnd/>
            <a:tailEnd/>
          </a:ln>
        </p:spPr>
        <p:txBody>
          <a:bodyPr>
            <a:spAutoFit/>
          </a:bodyPr>
          <a:lstStyle/>
          <a:p>
            <a:pPr>
              <a:spcBef>
                <a:spcPct val="50000"/>
              </a:spcBef>
              <a:buFontTx/>
              <a:buChar char="•"/>
            </a:pPr>
            <a:r>
              <a:rPr lang="el-GR"/>
              <a:t>Οι πελάτες έκαναν μεγάλες παραγγελίες όχι συχνά</a:t>
            </a:r>
            <a:endParaRPr lang="en-US"/>
          </a:p>
          <a:p>
            <a:pPr>
              <a:spcBef>
                <a:spcPct val="50000"/>
              </a:spcBef>
              <a:buFontTx/>
              <a:buChar char="•"/>
            </a:pPr>
            <a:r>
              <a:rPr lang="el-GR"/>
              <a:t>Οι πωλητές έπαιρναν τις παραγγελίες</a:t>
            </a:r>
            <a:r>
              <a:rPr lang="en-US"/>
              <a:t> </a:t>
            </a:r>
            <a:endParaRPr lang="el-GR"/>
          </a:p>
          <a:p>
            <a:pPr>
              <a:spcBef>
                <a:spcPct val="50000"/>
              </a:spcBef>
              <a:buFontTx/>
              <a:buChar char="•"/>
            </a:pPr>
            <a:r>
              <a:rPr lang="el-GR"/>
              <a:t>Τηλεφωνούσαν στο τηλεφωνικό κέντρο</a:t>
            </a:r>
          </a:p>
          <a:p>
            <a:pPr>
              <a:spcBef>
                <a:spcPct val="50000"/>
              </a:spcBef>
              <a:buFontTx/>
              <a:buChar char="•"/>
            </a:pPr>
            <a:r>
              <a:rPr lang="el-GR"/>
              <a:t>Υπάλληλος περνούσε τις παραγγελίες σε λίστα</a:t>
            </a:r>
          </a:p>
          <a:p>
            <a:pPr>
              <a:spcBef>
                <a:spcPct val="50000"/>
              </a:spcBef>
              <a:buFontTx/>
              <a:buChar char="•"/>
            </a:pPr>
            <a:r>
              <a:rPr lang="el-GR"/>
              <a:t>Το τμήμα παραγωγης ενημερωνόταν περιοδικά</a:t>
            </a:r>
          </a:p>
        </p:txBody>
      </p:sp>
      <p:sp>
        <p:nvSpPr>
          <p:cNvPr id="2065" name="Text Box 17"/>
          <p:cNvSpPr txBox="1">
            <a:spLocks noChangeArrowheads="1"/>
          </p:cNvSpPr>
          <p:nvPr/>
        </p:nvSpPr>
        <p:spPr bwMode="auto">
          <a:xfrm>
            <a:off x="609600" y="4838700"/>
            <a:ext cx="7772400" cy="1562100"/>
          </a:xfrm>
          <a:prstGeom prst="rect">
            <a:avLst/>
          </a:prstGeom>
          <a:solidFill>
            <a:srgbClr val="800000"/>
          </a:solidFill>
          <a:ln w="9525">
            <a:solidFill>
              <a:srgbClr val="FFFF00"/>
            </a:solidFill>
            <a:miter lim="800000"/>
            <a:headEnd/>
            <a:tailEnd/>
          </a:ln>
        </p:spPr>
        <p:txBody>
          <a:bodyPr>
            <a:spAutoFit/>
          </a:bodyPr>
          <a:lstStyle/>
          <a:p>
            <a:pPr algn="ctr">
              <a:spcBef>
                <a:spcPct val="50000"/>
              </a:spcBef>
            </a:pPr>
            <a:r>
              <a:rPr lang="el-GR" b="1" u="sng">
                <a:solidFill>
                  <a:schemeClr val="bg1"/>
                </a:solidFill>
              </a:rPr>
              <a:t>ΕΝΤΟΠΙΣΜΟΣ ΠΡΟΒΛΗΜΑΤΟΣ</a:t>
            </a:r>
          </a:p>
          <a:p>
            <a:pPr algn="ctr">
              <a:spcBef>
                <a:spcPct val="50000"/>
              </a:spcBef>
            </a:pPr>
            <a:r>
              <a:rPr lang="el-GR">
                <a:solidFill>
                  <a:schemeClr val="bg1"/>
                </a:solidFill>
              </a:rPr>
              <a:t>Ανορθόδοξη διαχείριση παραγγελιών</a:t>
            </a:r>
          </a:p>
          <a:p>
            <a:pPr algn="ctr">
              <a:spcBef>
                <a:spcPct val="50000"/>
              </a:spcBef>
            </a:pPr>
            <a:r>
              <a:rPr lang="el-GR">
                <a:solidFill>
                  <a:schemeClr val="bg1"/>
                </a:solidFill>
              </a:rPr>
              <a:t>Διάχυση πληροφοριών σε τμήματα και άτομα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63">
                                            <p:txEl>
                                              <p:pRg st="0" end="0"/>
                                            </p:txEl>
                                          </p:spTgt>
                                        </p:tgtEl>
                                        <p:attrNameLst>
                                          <p:attrName>style.visibility</p:attrName>
                                        </p:attrNameLst>
                                      </p:cBhvr>
                                      <p:to>
                                        <p:strVal val="visible"/>
                                      </p:to>
                                    </p:set>
                                    <p:animEffect transition="in" filter="barn(inVertical)">
                                      <p:cBhvr>
                                        <p:cTn id="7" dur="500"/>
                                        <p:tgtEl>
                                          <p:spTgt spid="206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063">
                                            <p:txEl>
                                              <p:pRg st="1" end="1"/>
                                            </p:txEl>
                                          </p:spTgt>
                                        </p:tgtEl>
                                        <p:attrNameLst>
                                          <p:attrName>style.visibility</p:attrName>
                                        </p:attrNameLst>
                                      </p:cBhvr>
                                      <p:to>
                                        <p:strVal val="visible"/>
                                      </p:to>
                                    </p:set>
                                    <p:animEffect transition="in" filter="barn(inVertical)">
                                      <p:cBhvr>
                                        <p:cTn id="11" dur="500"/>
                                        <p:tgtEl>
                                          <p:spTgt spid="206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063">
                                            <p:txEl>
                                              <p:pRg st="2" end="2"/>
                                            </p:txEl>
                                          </p:spTgt>
                                        </p:tgtEl>
                                        <p:attrNameLst>
                                          <p:attrName>style.visibility</p:attrName>
                                        </p:attrNameLst>
                                      </p:cBhvr>
                                      <p:to>
                                        <p:strVal val="visible"/>
                                      </p:to>
                                    </p:set>
                                    <p:animEffect transition="in" filter="barn(inVertical)">
                                      <p:cBhvr>
                                        <p:cTn id="15" dur="500"/>
                                        <p:tgtEl>
                                          <p:spTgt spid="2063">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63">
                                            <p:txEl>
                                              <p:pRg st="3" end="3"/>
                                            </p:txEl>
                                          </p:spTgt>
                                        </p:tgtEl>
                                        <p:attrNameLst>
                                          <p:attrName>style.visibility</p:attrName>
                                        </p:attrNameLst>
                                      </p:cBhvr>
                                      <p:to>
                                        <p:strVal val="visible"/>
                                      </p:to>
                                    </p:set>
                                    <p:animEffect transition="in" filter="barn(inVertical)">
                                      <p:cBhvr>
                                        <p:cTn id="19" dur="500"/>
                                        <p:tgtEl>
                                          <p:spTgt spid="2063">
                                            <p:txEl>
                                              <p:pRg st="3" end="3"/>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063">
                                            <p:txEl>
                                              <p:pRg st="4" end="4"/>
                                            </p:txEl>
                                          </p:spTgt>
                                        </p:tgtEl>
                                        <p:attrNameLst>
                                          <p:attrName>style.visibility</p:attrName>
                                        </p:attrNameLst>
                                      </p:cBhvr>
                                      <p:to>
                                        <p:strVal val="visible"/>
                                      </p:to>
                                    </p:set>
                                    <p:animEffect transition="in" filter="barn(inVertical)">
                                      <p:cBhvr>
                                        <p:cTn id="23" dur="500"/>
                                        <p:tgtEl>
                                          <p:spTgt spid="206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65"/>
                                        </p:tgtEl>
                                        <p:attrNameLst>
                                          <p:attrName>style.visibility</p:attrName>
                                        </p:attrNameLst>
                                      </p:cBhvr>
                                      <p:to>
                                        <p:strVal val="visible"/>
                                      </p:to>
                                    </p:set>
                                    <p:animEffect transition="in" filter="barn(inVertical)">
                                      <p:cBhvr>
                                        <p:cTn id="28" dur="5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build="p" autoUpdateAnimBg="0" advAuto="0"/>
      <p:bldP spid="2065"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1066800" y="0"/>
            <a:ext cx="8077200" cy="1084263"/>
          </a:xfrm>
          <a:prstGeom prst="rect">
            <a:avLst/>
          </a:prstGeom>
          <a:solidFill>
            <a:srgbClr val="000080"/>
          </a:solidFill>
          <a:ln w="9525">
            <a:noFill/>
            <a:miter lim="800000"/>
            <a:headEnd/>
            <a:tailEnd/>
          </a:ln>
        </p:spPr>
        <p:txBody>
          <a:bodyPr>
            <a:spAutoFit/>
          </a:bodyPr>
          <a:lstStyle/>
          <a:p>
            <a:pPr algn="ctr">
              <a:spcBef>
                <a:spcPct val="50000"/>
              </a:spcBef>
            </a:pPr>
            <a:r>
              <a:rPr lang="el-GR" sz="2600" b="1">
                <a:solidFill>
                  <a:schemeClr val="bg1"/>
                </a:solidFill>
              </a:rPr>
              <a:t>ΑΝΤΑΓΩΝΙΣΜΟΣ ΜΕ ΒΑΣΗ ΤΟ ΧΡΟΝΟ</a:t>
            </a:r>
          </a:p>
          <a:p>
            <a:pPr algn="ctr">
              <a:spcBef>
                <a:spcPct val="50000"/>
              </a:spcBef>
            </a:pPr>
            <a:r>
              <a:rPr lang="en-US" sz="2600" b="1">
                <a:solidFill>
                  <a:schemeClr val="bg1"/>
                </a:solidFill>
                <a:cs typeface="Times New Roman" pitchFamily="18" charset="0"/>
              </a:rPr>
              <a:t>TIME BASED COMPETITION (TBC)</a:t>
            </a:r>
            <a:r>
              <a:rPr lang="el-GR">
                <a:solidFill>
                  <a:schemeClr val="bg1"/>
                </a:solidFill>
              </a:rPr>
              <a:t> </a:t>
            </a:r>
          </a:p>
        </p:txBody>
      </p:sp>
      <p:graphicFrame>
        <p:nvGraphicFramePr>
          <p:cNvPr id="7170" name="Object 3"/>
          <p:cNvGraphicFramePr>
            <a:graphicFrameLocks noChangeAspect="1"/>
          </p:cNvGraphicFramePr>
          <p:nvPr/>
        </p:nvGraphicFramePr>
        <p:xfrm>
          <a:off x="0" y="0"/>
          <a:ext cx="1143000" cy="1093788"/>
        </p:xfrm>
        <a:graphic>
          <a:graphicData uri="http://schemas.openxmlformats.org/presentationml/2006/ole">
            <mc:AlternateContent xmlns:mc="http://schemas.openxmlformats.org/markup-compatibility/2006">
              <mc:Choice xmlns:v="urn:schemas-microsoft-com:vml" Requires="v">
                <p:oleObj spid="_x0000_s7171" r:id="rId3" imgW="1142857" imgH="1142857" progId="Paint.Picture">
                  <p:embed/>
                </p:oleObj>
              </mc:Choice>
              <mc:Fallback>
                <p:oleObj r:id="rId3" imgW="1142857" imgH="1142857"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0"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Text Box 4"/>
          <p:cNvSpPr txBox="1">
            <a:spLocks noChangeArrowheads="1"/>
          </p:cNvSpPr>
          <p:nvPr/>
        </p:nvSpPr>
        <p:spPr bwMode="auto">
          <a:xfrm>
            <a:off x="533400" y="1066800"/>
            <a:ext cx="8610600" cy="457200"/>
          </a:xfrm>
          <a:prstGeom prst="rect">
            <a:avLst/>
          </a:prstGeom>
          <a:noFill/>
          <a:ln w="9525">
            <a:noFill/>
            <a:miter lim="800000"/>
            <a:headEnd/>
            <a:tailEnd/>
          </a:ln>
        </p:spPr>
        <p:txBody>
          <a:bodyPr>
            <a:spAutoFit/>
          </a:bodyPr>
          <a:lstStyle/>
          <a:p>
            <a:pPr algn="ctr">
              <a:spcBef>
                <a:spcPct val="50000"/>
              </a:spcBef>
            </a:pPr>
            <a:r>
              <a:rPr lang="el-GR" b="1">
                <a:cs typeface="Times New Roman" pitchFamily="18" charset="0"/>
              </a:rPr>
              <a:t>Παραγγελία σε πραγματικό χρόνο</a:t>
            </a:r>
            <a:r>
              <a:rPr lang="el-GR"/>
              <a:t> </a:t>
            </a:r>
            <a:r>
              <a:rPr lang="en-US" b="1">
                <a:cs typeface="Times New Roman" pitchFamily="18" charset="0"/>
              </a:rPr>
              <a:t>(real-time order processing)</a:t>
            </a:r>
            <a:endParaRPr lang="el-GR" b="1"/>
          </a:p>
        </p:txBody>
      </p:sp>
      <p:sp>
        <p:nvSpPr>
          <p:cNvPr id="6149" name="Text Box 5"/>
          <p:cNvSpPr txBox="1">
            <a:spLocks noChangeArrowheads="1"/>
          </p:cNvSpPr>
          <p:nvPr/>
        </p:nvSpPr>
        <p:spPr bwMode="auto">
          <a:xfrm>
            <a:off x="152400" y="2667000"/>
            <a:ext cx="7315200" cy="3022600"/>
          </a:xfrm>
          <a:prstGeom prst="rect">
            <a:avLst/>
          </a:prstGeom>
          <a:solidFill>
            <a:srgbClr val="800000"/>
          </a:solidFill>
          <a:ln w="9525">
            <a:solidFill>
              <a:srgbClr val="FFFF00"/>
            </a:solidFill>
            <a:miter lim="800000"/>
            <a:headEnd/>
            <a:tailEnd/>
          </a:ln>
        </p:spPr>
        <p:txBody>
          <a:bodyPr>
            <a:spAutoFit/>
          </a:bodyPr>
          <a:lstStyle/>
          <a:p>
            <a:pPr algn="ctr">
              <a:spcBef>
                <a:spcPct val="50000"/>
              </a:spcBef>
            </a:pPr>
            <a:r>
              <a:rPr lang="el-GR" b="1" u="sng">
                <a:solidFill>
                  <a:schemeClr val="bg1"/>
                </a:solidFill>
              </a:rPr>
              <a:t>ΛΥΣΗ ΠΡΟΒΛΗΜΑΤΟΣ</a:t>
            </a:r>
          </a:p>
          <a:p>
            <a:pPr>
              <a:spcBef>
                <a:spcPct val="50000"/>
              </a:spcBef>
              <a:buFont typeface="Wingdings" pitchFamily="2" charset="2"/>
              <a:buChar char="Ø"/>
            </a:pPr>
            <a:r>
              <a:rPr lang="el-GR">
                <a:solidFill>
                  <a:schemeClr val="bg1"/>
                </a:solidFill>
              </a:rPr>
              <a:t>Ασύρματες ΙΒΜ μικρές συσκευές που αποστέλουν άμεσα τις παραγγελίες στο εργοστάσιο</a:t>
            </a:r>
          </a:p>
          <a:p>
            <a:pPr>
              <a:spcBef>
                <a:spcPct val="50000"/>
              </a:spcBef>
              <a:buFont typeface="Wingdings" pitchFamily="2" charset="2"/>
              <a:buChar char="Ø"/>
            </a:pPr>
            <a:r>
              <a:rPr lang="el-GR">
                <a:solidFill>
                  <a:schemeClr val="bg1"/>
                </a:solidFill>
              </a:rPr>
              <a:t>Τυποποιημένη φόρμα παραγγελιών</a:t>
            </a:r>
          </a:p>
          <a:p>
            <a:pPr>
              <a:spcBef>
                <a:spcPct val="50000"/>
              </a:spcBef>
              <a:buFont typeface="Wingdings" pitchFamily="2" charset="2"/>
              <a:buChar char="Ø"/>
            </a:pPr>
            <a:r>
              <a:rPr lang="el-GR">
                <a:solidFill>
                  <a:schemeClr val="bg1"/>
                </a:solidFill>
              </a:rPr>
              <a:t>ΙΒΜ σύστημα επεξεργασίας παραγγελιών</a:t>
            </a:r>
          </a:p>
          <a:p>
            <a:pPr>
              <a:spcBef>
                <a:spcPct val="50000"/>
              </a:spcBef>
              <a:buFont typeface="Wingdings" pitchFamily="2" charset="2"/>
              <a:buChar char="Ø"/>
            </a:pPr>
            <a:r>
              <a:rPr lang="el-GR">
                <a:solidFill>
                  <a:schemeClr val="bg1"/>
                </a:solidFill>
              </a:rPr>
              <a:t>Επανασχεδισμός κρίσιμων διεργασιών </a:t>
            </a:r>
          </a:p>
        </p:txBody>
      </p:sp>
      <p:sp>
        <p:nvSpPr>
          <p:cNvPr id="6151" name="Text Box 7"/>
          <p:cNvSpPr txBox="1">
            <a:spLocks noChangeArrowheads="1"/>
          </p:cNvSpPr>
          <p:nvPr/>
        </p:nvSpPr>
        <p:spPr bwMode="auto">
          <a:xfrm>
            <a:off x="304800" y="1828800"/>
            <a:ext cx="8382000" cy="822325"/>
          </a:xfrm>
          <a:prstGeom prst="rect">
            <a:avLst/>
          </a:prstGeom>
          <a:noFill/>
          <a:ln w="9525">
            <a:noFill/>
            <a:miter lim="800000"/>
            <a:headEnd/>
            <a:tailEnd/>
          </a:ln>
        </p:spPr>
        <p:txBody>
          <a:bodyPr>
            <a:spAutoFit/>
          </a:bodyPr>
          <a:lstStyle/>
          <a:p>
            <a:pPr>
              <a:spcBef>
                <a:spcPct val="50000"/>
              </a:spcBef>
            </a:pPr>
            <a:r>
              <a:rPr lang="el-GR"/>
              <a:t>Ένα ταχύτερο, ευέλικτο, λιτό και περισσότερο συνεκτικό σύστημα είναι απαραίτητο</a:t>
            </a:r>
          </a:p>
        </p:txBody>
      </p:sp>
      <p:pic>
        <p:nvPicPr>
          <p:cNvPr id="6152" name="Picture 8"/>
          <p:cNvPicPr>
            <a:picLocks noChangeAspect="1" noChangeArrowheads="1"/>
          </p:cNvPicPr>
          <p:nvPr/>
        </p:nvPicPr>
        <p:blipFill>
          <a:blip r:embed="rId5"/>
          <a:srcRect/>
          <a:stretch>
            <a:fillRect/>
          </a:stretch>
        </p:blipFill>
        <p:spPr bwMode="auto">
          <a:xfrm>
            <a:off x="6019800" y="4606925"/>
            <a:ext cx="3124200" cy="2251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arn(outVertical)">
                                      <p:cBhvr>
                                        <p:cTn id="7" dur="500"/>
                                        <p:tgtEl>
                                          <p:spTgt spid="615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149">
                                            <p:bg/>
                                          </p:spTgt>
                                        </p:tgtEl>
                                        <p:attrNameLst>
                                          <p:attrName>style.visibility</p:attrName>
                                        </p:attrNameLst>
                                      </p:cBhvr>
                                      <p:to>
                                        <p:strVal val="visible"/>
                                      </p:to>
                                    </p:set>
                                    <p:animEffect transition="in" filter="barn(outVertical)">
                                      <p:cBhvr>
                                        <p:cTn id="11" dur="500"/>
                                        <p:tgtEl>
                                          <p:spTgt spid="6149">
                                            <p:bg/>
                                          </p:spTgt>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6149">
                                            <p:txEl>
                                              <p:pRg st="0" end="0"/>
                                            </p:txEl>
                                          </p:spTgt>
                                        </p:tgtEl>
                                        <p:attrNameLst>
                                          <p:attrName>style.visibility</p:attrName>
                                        </p:attrNameLst>
                                      </p:cBhvr>
                                      <p:to>
                                        <p:strVal val="visible"/>
                                      </p:to>
                                    </p:set>
                                    <p:animEffect transition="in" filter="barn(outVertical)">
                                      <p:cBhvr>
                                        <p:cTn id="15" dur="500"/>
                                        <p:tgtEl>
                                          <p:spTgt spid="6149">
                                            <p:txEl>
                                              <p:pRg st="0" end="0"/>
                                            </p:txEl>
                                          </p:spTgt>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6149">
                                            <p:txEl>
                                              <p:pRg st="1" end="1"/>
                                            </p:txEl>
                                          </p:spTgt>
                                        </p:tgtEl>
                                        <p:attrNameLst>
                                          <p:attrName>style.visibility</p:attrName>
                                        </p:attrNameLst>
                                      </p:cBhvr>
                                      <p:to>
                                        <p:strVal val="visible"/>
                                      </p:to>
                                    </p:set>
                                    <p:animEffect transition="in" filter="barn(outVertical)">
                                      <p:cBhvr>
                                        <p:cTn id="19" dur="500"/>
                                        <p:tgtEl>
                                          <p:spTgt spid="6149">
                                            <p:txEl>
                                              <p:pRg st="1" end="1"/>
                                            </p:txEl>
                                          </p:spTgt>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6149">
                                            <p:txEl>
                                              <p:pRg st="2" end="2"/>
                                            </p:txEl>
                                          </p:spTgt>
                                        </p:tgtEl>
                                        <p:attrNameLst>
                                          <p:attrName>style.visibility</p:attrName>
                                        </p:attrNameLst>
                                      </p:cBhvr>
                                      <p:to>
                                        <p:strVal val="visible"/>
                                      </p:to>
                                    </p:set>
                                    <p:animEffect transition="in" filter="barn(outVertical)">
                                      <p:cBhvr>
                                        <p:cTn id="23" dur="500"/>
                                        <p:tgtEl>
                                          <p:spTgt spid="6149">
                                            <p:txEl>
                                              <p:pRg st="2" end="2"/>
                                            </p:txEl>
                                          </p:spTgt>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6149">
                                            <p:txEl>
                                              <p:pRg st="3" end="3"/>
                                            </p:txEl>
                                          </p:spTgt>
                                        </p:tgtEl>
                                        <p:attrNameLst>
                                          <p:attrName>style.visibility</p:attrName>
                                        </p:attrNameLst>
                                      </p:cBhvr>
                                      <p:to>
                                        <p:strVal val="visible"/>
                                      </p:to>
                                    </p:set>
                                    <p:animEffect transition="in" filter="barn(outVertical)">
                                      <p:cBhvr>
                                        <p:cTn id="27" dur="500"/>
                                        <p:tgtEl>
                                          <p:spTgt spid="6149">
                                            <p:txEl>
                                              <p:pRg st="3" end="3"/>
                                            </p:txEl>
                                          </p:spTgt>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6149">
                                            <p:txEl>
                                              <p:pRg st="4" end="4"/>
                                            </p:txEl>
                                          </p:spTgt>
                                        </p:tgtEl>
                                        <p:attrNameLst>
                                          <p:attrName>style.visibility</p:attrName>
                                        </p:attrNameLst>
                                      </p:cBhvr>
                                      <p:to>
                                        <p:strVal val="visible"/>
                                      </p:to>
                                    </p:set>
                                    <p:animEffect transition="in" filter="barn(outVertical)">
                                      <p:cBhvr>
                                        <p:cTn id="31" dur="500"/>
                                        <p:tgtEl>
                                          <p:spTgt spid="6149">
                                            <p:txEl>
                                              <p:pRg st="4" end="4"/>
                                            </p:txEl>
                                          </p:spTgt>
                                        </p:tgtEl>
                                      </p:cBhvr>
                                    </p:animEffect>
                                  </p:childTnLst>
                                </p:cTn>
                              </p:par>
                            </p:childTnLst>
                          </p:cTn>
                        </p:par>
                        <p:par>
                          <p:cTn id="32" fill="hold">
                            <p:stCondLst>
                              <p:cond delay="3500"/>
                            </p:stCondLst>
                            <p:childTnLst>
                              <p:par>
                                <p:cTn id="33" presetID="16" presetClass="entr" presetSubtype="37" fill="hold" nodeType="afterEffect">
                                  <p:stCondLst>
                                    <p:cond delay="0"/>
                                  </p:stCondLst>
                                  <p:childTnLst>
                                    <p:set>
                                      <p:cBhvr>
                                        <p:cTn id="34" dur="1" fill="hold">
                                          <p:stCondLst>
                                            <p:cond delay="0"/>
                                          </p:stCondLst>
                                        </p:cTn>
                                        <p:tgtEl>
                                          <p:spTgt spid="6152"/>
                                        </p:tgtEl>
                                        <p:attrNameLst>
                                          <p:attrName>style.visibility</p:attrName>
                                        </p:attrNameLst>
                                      </p:cBhvr>
                                      <p:to>
                                        <p:strVal val="visible"/>
                                      </p:to>
                                    </p:set>
                                    <p:animEffect transition="in" filter="barn(outVertical)">
                                      <p:cBhvr>
                                        <p:cTn id="35"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nimBg="1" autoUpdateAnimBg="0" advAuto="0"/>
      <p:bldP spid="615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buFont typeface="Arial" charset="0"/>
              <a:buNone/>
              <a:defRPr/>
            </a:pPr>
            <a:r>
              <a:rPr lang="en-US" dirty="0" smtClean="0"/>
              <a:t>                      </a:t>
            </a:r>
          </a:p>
          <a:p>
            <a:pPr eaLnBrk="1" hangingPunct="1">
              <a:buFont typeface="Arial" charset="0"/>
              <a:buNone/>
              <a:defRPr/>
            </a:pPr>
            <a:r>
              <a:rPr lang="en-US" b="1" i="1" dirty="0" smtClean="0">
                <a:solidFill>
                  <a:srgbClr val="C00000"/>
                </a:solidFill>
                <a:effectLst>
                  <a:outerShdw blurRad="38100" dist="38100" dir="2700000" algn="tl">
                    <a:srgbClr val="C0C0C0"/>
                  </a:outerShdw>
                </a:effectLst>
                <a:cs typeface="Times New Roman" pitchFamily="18" charset="0"/>
              </a:rPr>
              <a:t>                  </a:t>
            </a:r>
            <a:r>
              <a:rPr lang="en-US" b="1" i="1" dirty="0" smtClean="0">
                <a:solidFill>
                  <a:srgbClr val="FF0000"/>
                </a:solidFill>
                <a:effectLst>
                  <a:outerShdw blurRad="38100" dist="38100" dir="2700000" algn="tl">
                    <a:srgbClr val="C0C0C0"/>
                  </a:outerShdw>
                </a:effectLst>
                <a:cs typeface="Times New Roman" pitchFamily="18" charset="0"/>
              </a:rPr>
              <a:t>The  Coca Cola Company </a:t>
            </a:r>
          </a:p>
          <a:p>
            <a:pPr algn="ctr" eaLnBrk="1" hangingPunct="1">
              <a:lnSpc>
                <a:spcPct val="90000"/>
              </a:lnSpc>
              <a:buFont typeface="Arial" charset="0"/>
              <a:buNone/>
              <a:defRPr/>
            </a:pPr>
            <a:endParaRPr lang="en-US" b="1" i="1" dirty="0" smtClean="0">
              <a:solidFill>
                <a:srgbClr val="FF0000"/>
              </a:solidFill>
              <a:effectLst>
                <a:outerShdw blurRad="38100" dist="38100" dir="2700000" algn="tl">
                  <a:srgbClr val="C0C0C0"/>
                </a:outerShdw>
              </a:effectLst>
              <a:cs typeface="Times New Roman" pitchFamily="18" charset="0"/>
            </a:endParaRPr>
          </a:p>
          <a:p>
            <a:pPr algn="ctr" eaLnBrk="1" hangingPunct="1">
              <a:lnSpc>
                <a:spcPct val="90000"/>
              </a:lnSpc>
              <a:buFont typeface="Arial" charset="0"/>
              <a:buNone/>
              <a:defRPr/>
            </a:pPr>
            <a:r>
              <a:rPr lang="en-US" b="1" i="1" dirty="0" smtClean="0">
                <a:solidFill>
                  <a:srgbClr val="FF0000"/>
                </a:solidFill>
                <a:effectLst>
                  <a:outerShdw blurRad="38100" dist="38100" dir="2700000" algn="tl">
                    <a:srgbClr val="C0C0C0"/>
                  </a:outerShdw>
                </a:effectLst>
                <a:cs typeface="Times New Roman" pitchFamily="18" charset="0"/>
              </a:rPr>
              <a:t>   Operations Strategies                                                in a Global Environment</a:t>
            </a:r>
            <a:r>
              <a:rPr lang="en-US" b="1" dirty="0" smtClean="0">
                <a:solidFill>
                  <a:srgbClr val="FF0000"/>
                </a:solidFill>
                <a:effectLst>
                  <a:outerShdw blurRad="38100" dist="38100" dir="2700000" algn="tl">
                    <a:srgbClr val="C0C0C0"/>
                  </a:outerShdw>
                </a:effectLst>
              </a:rPr>
              <a:t/>
            </a:r>
            <a:br>
              <a:rPr lang="en-US" b="1" dirty="0" smtClean="0">
                <a:solidFill>
                  <a:srgbClr val="FF0000"/>
                </a:solidFill>
                <a:effectLst>
                  <a:outerShdw blurRad="38100" dist="38100" dir="2700000" algn="tl">
                    <a:srgbClr val="C0C0C0"/>
                  </a:outerShdw>
                </a:effectLst>
              </a:rPr>
            </a:br>
            <a:endParaRPr lang="en-US" b="1" dirty="0" smtClean="0">
              <a:solidFill>
                <a:srgbClr val="FF0000"/>
              </a:solidFill>
              <a:effectLst>
                <a:outerShdw blurRad="38100" dist="38100" dir="2700000" algn="tl">
                  <a:srgbClr val="C0C0C0"/>
                </a:outerShdw>
              </a:effectLst>
            </a:endParaRPr>
          </a:p>
        </p:txBody>
      </p:sp>
      <p:pic>
        <p:nvPicPr>
          <p:cNvPr id="13315" name="Picture 2"/>
          <p:cNvPicPr>
            <a:picLocks noGrp="1" noChangeAspect="1" noChangeArrowheads="1"/>
          </p:cNvPicPr>
          <p:nvPr>
            <p:ph idx="4294967295"/>
          </p:nvPr>
        </p:nvPicPr>
        <p:blipFill>
          <a:blip r:embed="rId2"/>
          <a:srcRect/>
          <a:stretch>
            <a:fillRect/>
          </a:stretch>
        </p:blipFill>
        <p:spPr>
          <a:xfrm>
            <a:off x="500063" y="214313"/>
            <a:ext cx="8286750" cy="1328737"/>
          </a:xfrm>
          <a:solidFill>
            <a:srgbClr val="FFCC0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1066800" y="0"/>
            <a:ext cx="8077200" cy="1084263"/>
          </a:xfrm>
          <a:prstGeom prst="rect">
            <a:avLst/>
          </a:prstGeom>
          <a:solidFill>
            <a:srgbClr val="000080"/>
          </a:solidFill>
          <a:ln w="9525">
            <a:noFill/>
            <a:miter lim="800000"/>
            <a:headEnd/>
            <a:tailEnd/>
          </a:ln>
        </p:spPr>
        <p:txBody>
          <a:bodyPr>
            <a:spAutoFit/>
          </a:bodyPr>
          <a:lstStyle/>
          <a:p>
            <a:pPr algn="ctr">
              <a:spcBef>
                <a:spcPct val="50000"/>
              </a:spcBef>
            </a:pPr>
            <a:r>
              <a:rPr lang="el-GR" sz="2600" b="1">
                <a:solidFill>
                  <a:schemeClr val="bg1"/>
                </a:solidFill>
              </a:rPr>
              <a:t>ΑΝΤΑΓΩΝΙΣΜΟΣ ΜΕ ΒΑΣΗ ΤΟ ΧΡΟΝΟ</a:t>
            </a:r>
          </a:p>
          <a:p>
            <a:pPr algn="ctr">
              <a:spcBef>
                <a:spcPct val="50000"/>
              </a:spcBef>
            </a:pPr>
            <a:r>
              <a:rPr lang="en-US" sz="2600" b="1">
                <a:solidFill>
                  <a:schemeClr val="bg1"/>
                </a:solidFill>
                <a:cs typeface="Times New Roman" pitchFamily="18" charset="0"/>
              </a:rPr>
              <a:t>TIME BASED COMPETITION (TBC)</a:t>
            </a:r>
            <a:r>
              <a:rPr lang="el-GR">
                <a:solidFill>
                  <a:schemeClr val="bg1"/>
                </a:solidFill>
              </a:rPr>
              <a:t> </a:t>
            </a:r>
          </a:p>
        </p:txBody>
      </p:sp>
      <p:graphicFrame>
        <p:nvGraphicFramePr>
          <p:cNvPr id="8194" name="Object 4"/>
          <p:cNvGraphicFramePr>
            <a:graphicFrameLocks noChangeAspect="1"/>
          </p:cNvGraphicFramePr>
          <p:nvPr/>
        </p:nvGraphicFramePr>
        <p:xfrm>
          <a:off x="0" y="0"/>
          <a:ext cx="1143000" cy="1093788"/>
        </p:xfrm>
        <a:graphic>
          <a:graphicData uri="http://schemas.openxmlformats.org/presentationml/2006/ole">
            <mc:AlternateContent xmlns:mc="http://schemas.openxmlformats.org/markup-compatibility/2006">
              <mc:Choice xmlns:v="urn:schemas-microsoft-com:vml" Requires="v">
                <p:oleObj spid="_x0000_s8195" r:id="rId3" imgW="1142857" imgH="1142857" progId="Paint.Picture">
                  <p:embed/>
                </p:oleObj>
              </mc:Choice>
              <mc:Fallback>
                <p:oleObj r:id="rId3" imgW="1142857" imgH="1142857"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0"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Text Box 5"/>
          <p:cNvSpPr txBox="1">
            <a:spLocks noChangeArrowheads="1"/>
          </p:cNvSpPr>
          <p:nvPr/>
        </p:nvSpPr>
        <p:spPr bwMode="auto">
          <a:xfrm>
            <a:off x="533400" y="1066800"/>
            <a:ext cx="8610600" cy="457200"/>
          </a:xfrm>
          <a:prstGeom prst="rect">
            <a:avLst/>
          </a:prstGeom>
          <a:noFill/>
          <a:ln w="9525">
            <a:noFill/>
            <a:miter lim="800000"/>
            <a:headEnd/>
            <a:tailEnd/>
          </a:ln>
        </p:spPr>
        <p:txBody>
          <a:bodyPr>
            <a:spAutoFit/>
          </a:bodyPr>
          <a:lstStyle/>
          <a:p>
            <a:pPr algn="ctr">
              <a:spcBef>
                <a:spcPct val="50000"/>
              </a:spcBef>
            </a:pPr>
            <a:r>
              <a:rPr lang="el-GR" b="1">
                <a:cs typeface="Times New Roman" pitchFamily="18" charset="0"/>
              </a:rPr>
              <a:t>Παραγγελία σε πραγματικό χρόνο</a:t>
            </a:r>
            <a:r>
              <a:rPr lang="el-GR"/>
              <a:t> </a:t>
            </a:r>
            <a:r>
              <a:rPr lang="en-US" b="1">
                <a:cs typeface="Times New Roman" pitchFamily="18" charset="0"/>
              </a:rPr>
              <a:t>(real-time order processing)</a:t>
            </a:r>
            <a:endParaRPr lang="el-GR" b="1"/>
          </a:p>
        </p:txBody>
      </p:sp>
      <p:sp>
        <p:nvSpPr>
          <p:cNvPr id="5128" name="Text Box 8"/>
          <p:cNvSpPr txBox="1">
            <a:spLocks noChangeArrowheads="1"/>
          </p:cNvSpPr>
          <p:nvPr/>
        </p:nvSpPr>
        <p:spPr bwMode="auto">
          <a:xfrm>
            <a:off x="457200" y="1828800"/>
            <a:ext cx="5791200" cy="2657475"/>
          </a:xfrm>
          <a:prstGeom prst="rect">
            <a:avLst/>
          </a:prstGeom>
          <a:solidFill>
            <a:srgbClr val="800000"/>
          </a:solidFill>
          <a:ln w="9525">
            <a:solidFill>
              <a:srgbClr val="FFFF00"/>
            </a:solidFill>
            <a:miter lim="800000"/>
            <a:headEnd/>
            <a:tailEnd/>
          </a:ln>
        </p:spPr>
        <p:txBody>
          <a:bodyPr>
            <a:spAutoFit/>
          </a:bodyPr>
          <a:lstStyle/>
          <a:p>
            <a:pPr algn="ctr">
              <a:spcBef>
                <a:spcPct val="50000"/>
              </a:spcBef>
              <a:buFont typeface="Wingdings" pitchFamily="2" charset="2"/>
              <a:buNone/>
            </a:pPr>
            <a:r>
              <a:rPr lang="el-GR" b="1" u="sng">
                <a:solidFill>
                  <a:schemeClr val="bg1"/>
                </a:solidFill>
              </a:rPr>
              <a:t>ΑΠΟΤΕΛΕΣΜΑΤΑ</a:t>
            </a:r>
          </a:p>
          <a:p>
            <a:pPr>
              <a:spcBef>
                <a:spcPct val="50000"/>
              </a:spcBef>
              <a:buFont typeface="Wingdings" pitchFamily="2" charset="2"/>
              <a:buChar char="ü"/>
            </a:pPr>
            <a:r>
              <a:rPr lang="el-GR">
                <a:solidFill>
                  <a:schemeClr val="bg1"/>
                </a:solidFill>
              </a:rPr>
              <a:t>Συγχώνευση τριών τμημάτων σε ένα</a:t>
            </a:r>
          </a:p>
          <a:p>
            <a:pPr>
              <a:spcBef>
                <a:spcPct val="50000"/>
              </a:spcBef>
              <a:buFont typeface="Wingdings" pitchFamily="2" charset="2"/>
              <a:buChar char="ü"/>
            </a:pPr>
            <a:r>
              <a:rPr lang="el-GR">
                <a:solidFill>
                  <a:schemeClr val="bg1"/>
                </a:solidFill>
              </a:rPr>
              <a:t>Μικρές παρτίδες δύο φορές τη μέρα</a:t>
            </a:r>
          </a:p>
          <a:p>
            <a:pPr>
              <a:spcBef>
                <a:spcPct val="50000"/>
              </a:spcBef>
              <a:buFont typeface="Wingdings" pitchFamily="2" charset="2"/>
              <a:buChar char="ü"/>
            </a:pPr>
            <a:r>
              <a:rPr lang="el-GR">
                <a:solidFill>
                  <a:schemeClr val="bg1"/>
                </a:solidFill>
              </a:rPr>
              <a:t>Ικανοποίηση πελατών</a:t>
            </a:r>
          </a:p>
          <a:p>
            <a:pPr>
              <a:spcBef>
                <a:spcPct val="50000"/>
              </a:spcBef>
              <a:buFont typeface="Wingdings" pitchFamily="2" charset="2"/>
              <a:buChar char="ü"/>
            </a:pPr>
            <a:r>
              <a:rPr lang="el-GR">
                <a:solidFill>
                  <a:schemeClr val="bg1"/>
                </a:solidFill>
              </a:rPr>
              <a:t>Μείωση 30% του κόστους αποθεμάτων </a:t>
            </a:r>
          </a:p>
        </p:txBody>
      </p:sp>
      <p:pic>
        <p:nvPicPr>
          <p:cNvPr id="5130" name="Picture 10" descr="C:\Documents and Settings\Melina\Desktop\ΜΒΑ\Β Εξάμηνο\ΤΣΙΟΤΡΑΣ\fortiga.jpg"/>
          <p:cNvPicPr>
            <a:picLocks noChangeAspect="1" noChangeArrowheads="1"/>
          </p:cNvPicPr>
          <p:nvPr/>
        </p:nvPicPr>
        <p:blipFill>
          <a:blip r:embed="rId5"/>
          <a:srcRect/>
          <a:stretch>
            <a:fillRect/>
          </a:stretch>
        </p:blipFill>
        <p:spPr bwMode="auto">
          <a:xfrm>
            <a:off x="6096000" y="4826000"/>
            <a:ext cx="3048000" cy="203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box(in)">
                                      <p:cBhvr>
                                        <p:cTn id="7" dur="500"/>
                                        <p:tgtEl>
                                          <p:spTgt spid="5128"/>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5130"/>
                                        </p:tgtEl>
                                        <p:attrNameLst>
                                          <p:attrName>style.visibility</p:attrName>
                                        </p:attrNameLst>
                                      </p:cBhvr>
                                      <p:to>
                                        <p:strVal val="visible"/>
                                      </p:to>
                                    </p:set>
                                    <p:animEffect transition="in" filter="box(in)">
                                      <p:cBhvr>
                                        <p:cTn id="11"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1066800" y="0"/>
            <a:ext cx="8077200" cy="1084263"/>
          </a:xfrm>
          <a:prstGeom prst="rect">
            <a:avLst/>
          </a:prstGeom>
          <a:solidFill>
            <a:srgbClr val="000080"/>
          </a:solidFill>
          <a:ln w="9525">
            <a:noFill/>
            <a:miter lim="800000"/>
            <a:headEnd/>
            <a:tailEnd/>
          </a:ln>
        </p:spPr>
        <p:txBody>
          <a:bodyPr>
            <a:spAutoFit/>
          </a:bodyPr>
          <a:lstStyle/>
          <a:p>
            <a:pPr algn="ctr">
              <a:spcBef>
                <a:spcPct val="50000"/>
              </a:spcBef>
            </a:pPr>
            <a:r>
              <a:rPr lang="el-GR" sz="2600" b="1">
                <a:solidFill>
                  <a:schemeClr val="bg1"/>
                </a:solidFill>
              </a:rPr>
              <a:t>ΑΝΤΑΓΩΝΙΣΜΟΣ ΜΕ ΒΑΣΗ ΤΟ ΧΡΟΝΟ</a:t>
            </a:r>
          </a:p>
          <a:p>
            <a:pPr algn="ctr">
              <a:spcBef>
                <a:spcPct val="50000"/>
              </a:spcBef>
            </a:pPr>
            <a:r>
              <a:rPr lang="en-US" sz="2600" b="1">
                <a:solidFill>
                  <a:schemeClr val="bg1"/>
                </a:solidFill>
                <a:cs typeface="Times New Roman" pitchFamily="18" charset="0"/>
              </a:rPr>
              <a:t>TIME BASED COMPETITION (TBC)</a:t>
            </a:r>
            <a:r>
              <a:rPr lang="el-GR">
                <a:solidFill>
                  <a:schemeClr val="bg1"/>
                </a:solidFill>
              </a:rPr>
              <a:t> </a:t>
            </a:r>
          </a:p>
        </p:txBody>
      </p:sp>
      <p:graphicFrame>
        <p:nvGraphicFramePr>
          <p:cNvPr id="9218" name="Object 4"/>
          <p:cNvGraphicFramePr>
            <a:graphicFrameLocks noChangeAspect="1"/>
          </p:cNvGraphicFramePr>
          <p:nvPr/>
        </p:nvGraphicFramePr>
        <p:xfrm>
          <a:off x="0" y="0"/>
          <a:ext cx="1143000" cy="1093788"/>
        </p:xfrm>
        <a:graphic>
          <a:graphicData uri="http://schemas.openxmlformats.org/presentationml/2006/ole">
            <mc:AlternateContent xmlns:mc="http://schemas.openxmlformats.org/markup-compatibility/2006">
              <mc:Choice xmlns:v="urn:schemas-microsoft-com:vml" Requires="v">
                <p:oleObj spid="_x0000_s9219" r:id="rId3" imgW="1142857" imgH="1142857" progId="Paint.Picture">
                  <p:embed/>
                </p:oleObj>
              </mc:Choice>
              <mc:Fallback>
                <p:oleObj r:id="rId3" imgW="1142857" imgH="1142857"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0"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Text Box 5"/>
          <p:cNvSpPr txBox="1">
            <a:spLocks noChangeArrowheads="1"/>
          </p:cNvSpPr>
          <p:nvPr/>
        </p:nvSpPr>
        <p:spPr bwMode="auto">
          <a:xfrm>
            <a:off x="533400" y="1066800"/>
            <a:ext cx="8610600" cy="822325"/>
          </a:xfrm>
          <a:prstGeom prst="rect">
            <a:avLst/>
          </a:prstGeom>
          <a:noFill/>
          <a:ln w="9525">
            <a:noFill/>
            <a:miter lim="800000"/>
            <a:headEnd/>
            <a:tailEnd/>
          </a:ln>
        </p:spPr>
        <p:txBody>
          <a:bodyPr>
            <a:spAutoFit/>
          </a:bodyPr>
          <a:lstStyle/>
          <a:p>
            <a:pPr algn="ctr">
              <a:spcBef>
                <a:spcPct val="50000"/>
              </a:spcBef>
            </a:pPr>
            <a:r>
              <a:rPr lang="el-GR" b="1"/>
              <a:t>Βελτιστοποίηση του κύκλου προϊόντος                                     </a:t>
            </a:r>
            <a:r>
              <a:rPr lang="el-GR">
                <a:cs typeface="Times New Roman" pitchFamily="18" charset="0"/>
              </a:rPr>
              <a:t>Coca Cola Τρία Έψιλον</a:t>
            </a:r>
          </a:p>
        </p:txBody>
      </p:sp>
      <p:sp>
        <p:nvSpPr>
          <p:cNvPr id="7174" name="Text Box 6"/>
          <p:cNvSpPr txBox="1">
            <a:spLocks noChangeArrowheads="1"/>
          </p:cNvSpPr>
          <p:nvPr/>
        </p:nvSpPr>
        <p:spPr bwMode="auto">
          <a:xfrm>
            <a:off x="0" y="1905000"/>
            <a:ext cx="9144000" cy="822325"/>
          </a:xfrm>
          <a:prstGeom prst="rect">
            <a:avLst/>
          </a:prstGeom>
          <a:noFill/>
          <a:ln w="9525">
            <a:noFill/>
            <a:miter lim="800000"/>
            <a:headEnd/>
            <a:tailEnd/>
          </a:ln>
        </p:spPr>
        <p:txBody>
          <a:bodyPr>
            <a:spAutoFit/>
          </a:bodyPr>
          <a:lstStyle/>
          <a:p>
            <a:pPr>
              <a:spcBef>
                <a:spcPct val="50000"/>
              </a:spcBef>
            </a:pPr>
            <a:r>
              <a:rPr lang="el-GR" b="1"/>
              <a:t>Ά</a:t>
            </a:r>
            <a:r>
              <a:rPr lang="el-GR" b="1">
                <a:cs typeface="Times New Roman" pitchFamily="18" charset="0"/>
              </a:rPr>
              <a:t>ριστη μετάφραση των αναγκών και απαιτήσεων των καταναλωτών και η γρήγορη ανταπόκριση σε αυτές με ταχεία ανάπτυξη προϊόντων</a:t>
            </a:r>
            <a:r>
              <a:rPr lang="el-GR">
                <a:cs typeface="Times New Roman" pitchFamily="18" charset="0"/>
              </a:rPr>
              <a:t> </a:t>
            </a:r>
          </a:p>
        </p:txBody>
      </p:sp>
      <p:sp>
        <p:nvSpPr>
          <p:cNvPr id="7177" name="Text Box 9"/>
          <p:cNvSpPr txBox="1">
            <a:spLocks noChangeArrowheads="1"/>
          </p:cNvSpPr>
          <p:nvPr/>
        </p:nvSpPr>
        <p:spPr bwMode="auto">
          <a:xfrm>
            <a:off x="685800" y="3200400"/>
            <a:ext cx="3124200" cy="457200"/>
          </a:xfrm>
          <a:prstGeom prst="rect">
            <a:avLst/>
          </a:prstGeom>
          <a:noFill/>
          <a:ln w="9525">
            <a:noFill/>
            <a:miter lim="800000"/>
            <a:headEnd/>
            <a:tailEnd/>
          </a:ln>
        </p:spPr>
        <p:txBody>
          <a:bodyPr>
            <a:spAutoFit/>
          </a:bodyPr>
          <a:lstStyle/>
          <a:p>
            <a:pPr>
              <a:spcBef>
                <a:spcPct val="50000"/>
              </a:spcBef>
            </a:pPr>
            <a:r>
              <a:rPr lang="el-GR" b="1">
                <a:cs typeface="Times New Roman" pitchFamily="18" charset="0"/>
              </a:rPr>
              <a:t>χαμηλές θερμίδες</a:t>
            </a:r>
          </a:p>
        </p:txBody>
      </p:sp>
      <p:sp>
        <p:nvSpPr>
          <p:cNvPr id="7178" name="Text Box 10"/>
          <p:cNvSpPr txBox="1">
            <a:spLocks noChangeArrowheads="1"/>
          </p:cNvSpPr>
          <p:nvPr/>
        </p:nvSpPr>
        <p:spPr bwMode="auto">
          <a:xfrm>
            <a:off x="685800" y="3886200"/>
            <a:ext cx="3124200" cy="457200"/>
          </a:xfrm>
          <a:prstGeom prst="rect">
            <a:avLst/>
          </a:prstGeom>
          <a:noFill/>
          <a:ln w="9525">
            <a:noFill/>
            <a:miter lim="800000"/>
            <a:headEnd/>
            <a:tailEnd/>
          </a:ln>
        </p:spPr>
        <p:txBody>
          <a:bodyPr>
            <a:spAutoFit/>
          </a:bodyPr>
          <a:lstStyle/>
          <a:p>
            <a:pPr>
              <a:spcBef>
                <a:spcPct val="50000"/>
              </a:spcBef>
            </a:pPr>
            <a:r>
              <a:rPr lang="el-GR" b="1">
                <a:cs typeface="Times New Roman" pitchFamily="18" charset="0"/>
              </a:rPr>
              <a:t>εναλλακτικές γεύσεις</a:t>
            </a:r>
            <a:endParaRPr lang="el-GR"/>
          </a:p>
        </p:txBody>
      </p:sp>
      <p:sp>
        <p:nvSpPr>
          <p:cNvPr id="7179" name="Text Box 11"/>
          <p:cNvSpPr txBox="1">
            <a:spLocks noChangeArrowheads="1"/>
          </p:cNvSpPr>
          <p:nvPr/>
        </p:nvSpPr>
        <p:spPr bwMode="auto">
          <a:xfrm>
            <a:off x="685800" y="4572000"/>
            <a:ext cx="4191000" cy="457200"/>
          </a:xfrm>
          <a:prstGeom prst="rect">
            <a:avLst/>
          </a:prstGeom>
          <a:noFill/>
          <a:ln w="9525">
            <a:noFill/>
            <a:miter lim="800000"/>
            <a:headEnd/>
            <a:tailEnd/>
          </a:ln>
        </p:spPr>
        <p:txBody>
          <a:bodyPr>
            <a:spAutoFit/>
          </a:bodyPr>
          <a:lstStyle/>
          <a:p>
            <a:pPr>
              <a:spcBef>
                <a:spcPct val="50000"/>
              </a:spcBef>
            </a:pPr>
            <a:r>
              <a:rPr lang="el-GR" b="1">
                <a:cs typeface="Times New Roman" pitchFamily="18" charset="0"/>
              </a:rPr>
              <a:t>υγιεινές προτάσεις</a:t>
            </a:r>
          </a:p>
        </p:txBody>
      </p:sp>
      <p:sp>
        <p:nvSpPr>
          <p:cNvPr id="7180" name="Text Box 12"/>
          <p:cNvSpPr txBox="1">
            <a:spLocks noChangeArrowheads="1"/>
          </p:cNvSpPr>
          <p:nvPr/>
        </p:nvSpPr>
        <p:spPr bwMode="auto">
          <a:xfrm>
            <a:off x="685800" y="5181600"/>
            <a:ext cx="3200400" cy="457200"/>
          </a:xfrm>
          <a:prstGeom prst="rect">
            <a:avLst/>
          </a:prstGeom>
          <a:noFill/>
          <a:ln w="9525">
            <a:noFill/>
            <a:miter lim="800000"/>
            <a:headEnd/>
            <a:tailEnd/>
          </a:ln>
        </p:spPr>
        <p:txBody>
          <a:bodyPr>
            <a:spAutoFit/>
          </a:bodyPr>
          <a:lstStyle/>
          <a:p>
            <a:pPr>
              <a:spcBef>
                <a:spcPct val="50000"/>
              </a:spcBef>
            </a:pPr>
            <a:r>
              <a:rPr lang="el-GR" b="1">
                <a:cs typeface="Times New Roman" pitchFamily="18" charset="0"/>
              </a:rPr>
              <a:t>προϊόντα έτοιμου καφέ</a:t>
            </a:r>
          </a:p>
        </p:txBody>
      </p:sp>
      <p:sp>
        <p:nvSpPr>
          <p:cNvPr id="7181" name="Text Box 13"/>
          <p:cNvSpPr txBox="1">
            <a:spLocks noChangeArrowheads="1"/>
          </p:cNvSpPr>
          <p:nvPr/>
        </p:nvSpPr>
        <p:spPr bwMode="auto">
          <a:xfrm>
            <a:off x="685800" y="5867400"/>
            <a:ext cx="2895600" cy="457200"/>
          </a:xfrm>
          <a:prstGeom prst="rect">
            <a:avLst/>
          </a:prstGeom>
          <a:noFill/>
          <a:ln w="9525">
            <a:noFill/>
            <a:miter lim="800000"/>
            <a:headEnd/>
            <a:tailEnd/>
          </a:ln>
        </p:spPr>
        <p:txBody>
          <a:bodyPr>
            <a:spAutoFit/>
          </a:bodyPr>
          <a:lstStyle/>
          <a:p>
            <a:pPr>
              <a:spcBef>
                <a:spcPct val="50000"/>
              </a:spcBef>
            </a:pPr>
            <a:r>
              <a:rPr lang="el-GR" b="1">
                <a:cs typeface="Times New Roman" pitchFamily="18" charset="0"/>
              </a:rPr>
              <a:t>τοπικές γεύσεις</a:t>
            </a:r>
            <a:endParaRPr lang="el-GR"/>
          </a:p>
        </p:txBody>
      </p:sp>
      <p:pic>
        <p:nvPicPr>
          <p:cNvPr id="7182" name="Picture 14" descr="C:\Documents and Settings\Melina\Desktop\ΜΒΑ\Β Εξάμηνο\ΤΣΙΟΤΡΑΣ\zero.jpg"/>
          <p:cNvPicPr>
            <a:picLocks noChangeAspect="1" noChangeArrowheads="1"/>
          </p:cNvPicPr>
          <p:nvPr/>
        </p:nvPicPr>
        <p:blipFill>
          <a:blip r:embed="rId5"/>
          <a:srcRect/>
          <a:stretch>
            <a:fillRect/>
          </a:stretch>
        </p:blipFill>
        <p:spPr bwMode="auto">
          <a:xfrm>
            <a:off x="4160838" y="3048000"/>
            <a:ext cx="514350" cy="914400"/>
          </a:xfrm>
          <a:prstGeom prst="rect">
            <a:avLst/>
          </a:prstGeom>
          <a:noFill/>
          <a:ln w="9525">
            <a:noFill/>
            <a:miter lim="800000"/>
            <a:headEnd/>
            <a:tailEnd/>
          </a:ln>
        </p:spPr>
      </p:pic>
      <p:pic>
        <p:nvPicPr>
          <p:cNvPr id="7183" name="Picture 15" descr="C:\Documents and Settings\Melina\Desktop\ΜΒΑ\Β Εξάμηνο\ΤΣΙΟΤΡΑΣ\nestea.jpg"/>
          <p:cNvPicPr>
            <a:picLocks noChangeAspect="1" noChangeArrowheads="1"/>
          </p:cNvPicPr>
          <p:nvPr/>
        </p:nvPicPr>
        <p:blipFill>
          <a:blip r:embed="rId6"/>
          <a:srcRect/>
          <a:stretch>
            <a:fillRect/>
          </a:stretch>
        </p:blipFill>
        <p:spPr bwMode="auto">
          <a:xfrm>
            <a:off x="5867400" y="3451225"/>
            <a:ext cx="968375" cy="968375"/>
          </a:xfrm>
          <a:prstGeom prst="rect">
            <a:avLst/>
          </a:prstGeom>
          <a:noFill/>
          <a:ln w="9525">
            <a:noFill/>
            <a:miter lim="800000"/>
            <a:headEnd/>
            <a:tailEnd/>
          </a:ln>
        </p:spPr>
      </p:pic>
      <p:pic>
        <p:nvPicPr>
          <p:cNvPr id="7184" name="Picture 16" descr="C:\Documents and Settings\Melina\Desktop\ΜΒΑ\Β Εξάμηνο\ΤΣΙΟΤΡΑΣ\avra.jpg"/>
          <p:cNvPicPr>
            <a:picLocks noChangeAspect="1" noChangeArrowheads="1"/>
          </p:cNvPicPr>
          <p:nvPr/>
        </p:nvPicPr>
        <p:blipFill>
          <a:blip r:embed="rId7"/>
          <a:srcRect/>
          <a:stretch>
            <a:fillRect/>
          </a:stretch>
        </p:blipFill>
        <p:spPr bwMode="auto">
          <a:xfrm>
            <a:off x="7010400" y="3489325"/>
            <a:ext cx="911225" cy="930275"/>
          </a:xfrm>
          <a:prstGeom prst="rect">
            <a:avLst/>
          </a:prstGeom>
          <a:noFill/>
          <a:ln w="9525">
            <a:noFill/>
            <a:miter lim="800000"/>
            <a:headEnd/>
            <a:tailEnd/>
          </a:ln>
        </p:spPr>
      </p:pic>
      <p:pic>
        <p:nvPicPr>
          <p:cNvPr id="7185" name="Picture 17" descr="C:\Documents and Settings\Melina\Desktop\ΜΒΑ\Β Εξάμηνο\ΤΣΙΟΤΡΑΣ\illy.jpg"/>
          <p:cNvPicPr>
            <a:picLocks noChangeAspect="1" noChangeArrowheads="1"/>
          </p:cNvPicPr>
          <p:nvPr/>
        </p:nvPicPr>
        <p:blipFill>
          <a:blip r:embed="rId8"/>
          <a:srcRect/>
          <a:stretch>
            <a:fillRect/>
          </a:stretch>
        </p:blipFill>
        <p:spPr bwMode="auto">
          <a:xfrm>
            <a:off x="6319838" y="5037138"/>
            <a:ext cx="995362" cy="1058862"/>
          </a:xfrm>
          <a:prstGeom prst="rect">
            <a:avLst/>
          </a:prstGeom>
          <a:noFill/>
          <a:ln w="9525">
            <a:noFill/>
            <a:miter lim="800000"/>
            <a:headEnd/>
            <a:tailEnd/>
          </a:ln>
        </p:spPr>
      </p:pic>
      <p:pic>
        <p:nvPicPr>
          <p:cNvPr id="7186" name="Picture 18" descr="C:\Documents and Settings\Melina\Desktop\ΜΒΑ\Β Εξάμηνο\ΤΣΙΟΤΡΑΣ\kvas.jpg"/>
          <p:cNvPicPr>
            <a:picLocks noChangeAspect="1" noChangeArrowheads="1"/>
          </p:cNvPicPr>
          <p:nvPr/>
        </p:nvPicPr>
        <p:blipFill>
          <a:blip r:embed="rId9"/>
          <a:srcRect/>
          <a:stretch>
            <a:fillRect/>
          </a:stretch>
        </p:blipFill>
        <p:spPr bwMode="auto">
          <a:xfrm>
            <a:off x="5486400" y="5619750"/>
            <a:ext cx="422275" cy="1162050"/>
          </a:xfrm>
          <a:prstGeom prst="rect">
            <a:avLst/>
          </a:prstGeom>
          <a:noFill/>
          <a:ln w="9525">
            <a:noFill/>
            <a:miter lim="800000"/>
            <a:headEnd/>
            <a:tailEnd/>
          </a:ln>
        </p:spPr>
      </p:pic>
      <p:pic>
        <p:nvPicPr>
          <p:cNvPr id="7187" name="Picture 19" descr="C:\Documents and Settings\Melina\Desktop\ΜΒΑ\Β Εξάμηνο\ΤΣΙΟΤΡΑΣ\αμιτα.jpg"/>
          <p:cNvPicPr>
            <a:picLocks noChangeAspect="1" noChangeArrowheads="1"/>
          </p:cNvPicPr>
          <p:nvPr/>
        </p:nvPicPr>
        <p:blipFill>
          <a:blip r:embed="rId10"/>
          <a:srcRect/>
          <a:stretch>
            <a:fillRect/>
          </a:stretch>
        </p:blipFill>
        <p:spPr bwMode="auto">
          <a:xfrm>
            <a:off x="4724400" y="4391025"/>
            <a:ext cx="1128713" cy="942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linds(vertical)">
                                      <p:cBhvr>
                                        <p:cTn id="7" dur="500"/>
                                        <p:tgtEl>
                                          <p:spTgt spid="71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77"/>
                                        </p:tgtEl>
                                        <p:attrNameLst>
                                          <p:attrName>style.visibility</p:attrName>
                                        </p:attrNameLst>
                                      </p:cBhvr>
                                      <p:to>
                                        <p:strVal val="visible"/>
                                      </p:to>
                                    </p:set>
                                    <p:animEffect transition="in" filter="blinds(vertical)">
                                      <p:cBhvr>
                                        <p:cTn id="12" dur="500"/>
                                        <p:tgtEl>
                                          <p:spTgt spid="7177"/>
                                        </p:tgtEl>
                                      </p:cBhvr>
                                    </p:animEffect>
                                  </p:childTnLst>
                                </p:cTn>
                              </p:par>
                            </p:childTnLst>
                          </p:cTn>
                        </p:par>
                        <p:par>
                          <p:cTn id="13" fill="hold">
                            <p:stCondLst>
                              <p:cond delay="500"/>
                            </p:stCondLst>
                            <p:childTnLst>
                              <p:par>
                                <p:cTn id="14" presetID="3" presetClass="entr" presetSubtype="5" fill="hold" nodeType="afterEffect">
                                  <p:stCondLst>
                                    <p:cond delay="0"/>
                                  </p:stCondLst>
                                  <p:childTnLst>
                                    <p:set>
                                      <p:cBhvr>
                                        <p:cTn id="15" dur="1" fill="hold">
                                          <p:stCondLst>
                                            <p:cond delay="0"/>
                                          </p:stCondLst>
                                        </p:cTn>
                                        <p:tgtEl>
                                          <p:spTgt spid="7182"/>
                                        </p:tgtEl>
                                        <p:attrNameLst>
                                          <p:attrName>style.visibility</p:attrName>
                                        </p:attrNameLst>
                                      </p:cBhvr>
                                      <p:to>
                                        <p:strVal val="visible"/>
                                      </p:to>
                                    </p:set>
                                    <p:animEffect transition="in" filter="blinds(vertical)">
                                      <p:cBhvr>
                                        <p:cTn id="16" dur="500"/>
                                        <p:tgtEl>
                                          <p:spTgt spid="7182"/>
                                        </p:tgtEl>
                                      </p:cBhvr>
                                    </p:animEffect>
                                  </p:childTnLst>
                                </p:cTn>
                              </p:par>
                            </p:childTnLst>
                          </p:cTn>
                        </p:par>
                        <p:par>
                          <p:cTn id="17" fill="hold">
                            <p:stCondLst>
                              <p:cond delay="1000"/>
                            </p:stCondLst>
                            <p:childTnLst>
                              <p:par>
                                <p:cTn id="18" presetID="3" presetClass="entr" presetSubtype="5" fill="hold" grpId="0" nodeType="afterEffect">
                                  <p:stCondLst>
                                    <p:cond delay="0"/>
                                  </p:stCondLst>
                                  <p:childTnLst>
                                    <p:set>
                                      <p:cBhvr>
                                        <p:cTn id="19" dur="1" fill="hold">
                                          <p:stCondLst>
                                            <p:cond delay="0"/>
                                          </p:stCondLst>
                                        </p:cTn>
                                        <p:tgtEl>
                                          <p:spTgt spid="7178"/>
                                        </p:tgtEl>
                                        <p:attrNameLst>
                                          <p:attrName>style.visibility</p:attrName>
                                        </p:attrNameLst>
                                      </p:cBhvr>
                                      <p:to>
                                        <p:strVal val="visible"/>
                                      </p:to>
                                    </p:set>
                                    <p:animEffect transition="in" filter="blinds(vertical)">
                                      <p:cBhvr>
                                        <p:cTn id="20" dur="500"/>
                                        <p:tgtEl>
                                          <p:spTgt spid="7178"/>
                                        </p:tgtEl>
                                      </p:cBhvr>
                                    </p:animEffect>
                                  </p:childTnLst>
                                </p:cTn>
                              </p:par>
                            </p:childTnLst>
                          </p:cTn>
                        </p:par>
                        <p:par>
                          <p:cTn id="21" fill="hold">
                            <p:stCondLst>
                              <p:cond delay="1500"/>
                            </p:stCondLst>
                            <p:childTnLst>
                              <p:par>
                                <p:cTn id="22" presetID="3" presetClass="entr" presetSubtype="5" fill="hold" nodeType="afterEffect">
                                  <p:stCondLst>
                                    <p:cond delay="0"/>
                                  </p:stCondLst>
                                  <p:childTnLst>
                                    <p:set>
                                      <p:cBhvr>
                                        <p:cTn id="23" dur="1" fill="hold">
                                          <p:stCondLst>
                                            <p:cond delay="0"/>
                                          </p:stCondLst>
                                        </p:cTn>
                                        <p:tgtEl>
                                          <p:spTgt spid="7183"/>
                                        </p:tgtEl>
                                        <p:attrNameLst>
                                          <p:attrName>style.visibility</p:attrName>
                                        </p:attrNameLst>
                                      </p:cBhvr>
                                      <p:to>
                                        <p:strVal val="visible"/>
                                      </p:to>
                                    </p:set>
                                    <p:animEffect transition="in" filter="blinds(vertical)">
                                      <p:cBhvr>
                                        <p:cTn id="24" dur="500"/>
                                        <p:tgtEl>
                                          <p:spTgt spid="7183"/>
                                        </p:tgtEl>
                                      </p:cBhvr>
                                    </p:animEffect>
                                  </p:childTnLst>
                                </p:cTn>
                              </p:par>
                            </p:childTnLst>
                          </p:cTn>
                        </p:par>
                        <p:par>
                          <p:cTn id="25" fill="hold">
                            <p:stCondLst>
                              <p:cond delay="2000"/>
                            </p:stCondLst>
                            <p:childTnLst>
                              <p:par>
                                <p:cTn id="26" presetID="3" presetClass="entr" presetSubtype="5" fill="hold" nodeType="afterEffect">
                                  <p:stCondLst>
                                    <p:cond delay="0"/>
                                  </p:stCondLst>
                                  <p:childTnLst>
                                    <p:set>
                                      <p:cBhvr>
                                        <p:cTn id="27" dur="1" fill="hold">
                                          <p:stCondLst>
                                            <p:cond delay="0"/>
                                          </p:stCondLst>
                                        </p:cTn>
                                        <p:tgtEl>
                                          <p:spTgt spid="7184"/>
                                        </p:tgtEl>
                                        <p:attrNameLst>
                                          <p:attrName>style.visibility</p:attrName>
                                        </p:attrNameLst>
                                      </p:cBhvr>
                                      <p:to>
                                        <p:strVal val="visible"/>
                                      </p:to>
                                    </p:set>
                                    <p:animEffect transition="in" filter="blinds(vertical)">
                                      <p:cBhvr>
                                        <p:cTn id="28" dur="500"/>
                                        <p:tgtEl>
                                          <p:spTgt spid="7184"/>
                                        </p:tgtEl>
                                      </p:cBhvr>
                                    </p:animEffect>
                                  </p:childTnLst>
                                </p:cTn>
                              </p:par>
                            </p:childTnLst>
                          </p:cTn>
                        </p:par>
                        <p:par>
                          <p:cTn id="29" fill="hold">
                            <p:stCondLst>
                              <p:cond delay="2500"/>
                            </p:stCondLst>
                            <p:childTnLst>
                              <p:par>
                                <p:cTn id="30" presetID="3" presetClass="entr" presetSubtype="5" fill="hold" grpId="0" nodeType="afterEffect">
                                  <p:stCondLst>
                                    <p:cond delay="0"/>
                                  </p:stCondLst>
                                  <p:childTnLst>
                                    <p:set>
                                      <p:cBhvr>
                                        <p:cTn id="31" dur="1" fill="hold">
                                          <p:stCondLst>
                                            <p:cond delay="0"/>
                                          </p:stCondLst>
                                        </p:cTn>
                                        <p:tgtEl>
                                          <p:spTgt spid="7179"/>
                                        </p:tgtEl>
                                        <p:attrNameLst>
                                          <p:attrName>style.visibility</p:attrName>
                                        </p:attrNameLst>
                                      </p:cBhvr>
                                      <p:to>
                                        <p:strVal val="visible"/>
                                      </p:to>
                                    </p:set>
                                    <p:animEffect transition="in" filter="blinds(vertical)">
                                      <p:cBhvr>
                                        <p:cTn id="32" dur="500"/>
                                        <p:tgtEl>
                                          <p:spTgt spid="7179"/>
                                        </p:tgtEl>
                                      </p:cBhvr>
                                    </p:animEffect>
                                  </p:childTnLst>
                                </p:cTn>
                              </p:par>
                            </p:childTnLst>
                          </p:cTn>
                        </p:par>
                        <p:par>
                          <p:cTn id="33" fill="hold">
                            <p:stCondLst>
                              <p:cond delay="3000"/>
                            </p:stCondLst>
                            <p:childTnLst>
                              <p:par>
                                <p:cTn id="34" presetID="3" presetClass="entr" presetSubtype="5" fill="hold" nodeType="afterEffect">
                                  <p:stCondLst>
                                    <p:cond delay="0"/>
                                  </p:stCondLst>
                                  <p:childTnLst>
                                    <p:set>
                                      <p:cBhvr>
                                        <p:cTn id="35" dur="1" fill="hold">
                                          <p:stCondLst>
                                            <p:cond delay="0"/>
                                          </p:stCondLst>
                                        </p:cTn>
                                        <p:tgtEl>
                                          <p:spTgt spid="7187"/>
                                        </p:tgtEl>
                                        <p:attrNameLst>
                                          <p:attrName>style.visibility</p:attrName>
                                        </p:attrNameLst>
                                      </p:cBhvr>
                                      <p:to>
                                        <p:strVal val="visible"/>
                                      </p:to>
                                    </p:set>
                                    <p:animEffect transition="in" filter="blinds(vertical)">
                                      <p:cBhvr>
                                        <p:cTn id="36" dur="500"/>
                                        <p:tgtEl>
                                          <p:spTgt spid="7187"/>
                                        </p:tgtEl>
                                      </p:cBhvr>
                                    </p:animEffect>
                                  </p:childTnLst>
                                </p:cTn>
                              </p:par>
                            </p:childTnLst>
                          </p:cTn>
                        </p:par>
                        <p:par>
                          <p:cTn id="37" fill="hold">
                            <p:stCondLst>
                              <p:cond delay="3500"/>
                            </p:stCondLst>
                            <p:childTnLst>
                              <p:par>
                                <p:cTn id="38" presetID="3" presetClass="entr" presetSubtype="5" fill="hold" grpId="0" nodeType="afterEffect">
                                  <p:stCondLst>
                                    <p:cond delay="0"/>
                                  </p:stCondLst>
                                  <p:childTnLst>
                                    <p:set>
                                      <p:cBhvr>
                                        <p:cTn id="39" dur="1" fill="hold">
                                          <p:stCondLst>
                                            <p:cond delay="0"/>
                                          </p:stCondLst>
                                        </p:cTn>
                                        <p:tgtEl>
                                          <p:spTgt spid="7180"/>
                                        </p:tgtEl>
                                        <p:attrNameLst>
                                          <p:attrName>style.visibility</p:attrName>
                                        </p:attrNameLst>
                                      </p:cBhvr>
                                      <p:to>
                                        <p:strVal val="visible"/>
                                      </p:to>
                                    </p:set>
                                    <p:animEffect transition="in" filter="blinds(vertical)">
                                      <p:cBhvr>
                                        <p:cTn id="40" dur="500"/>
                                        <p:tgtEl>
                                          <p:spTgt spid="7180"/>
                                        </p:tgtEl>
                                      </p:cBhvr>
                                    </p:animEffect>
                                  </p:childTnLst>
                                </p:cTn>
                              </p:par>
                            </p:childTnLst>
                          </p:cTn>
                        </p:par>
                        <p:par>
                          <p:cTn id="41" fill="hold">
                            <p:stCondLst>
                              <p:cond delay="4000"/>
                            </p:stCondLst>
                            <p:childTnLst>
                              <p:par>
                                <p:cTn id="42" presetID="3" presetClass="entr" presetSubtype="5" fill="hold" nodeType="afterEffect">
                                  <p:stCondLst>
                                    <p:cond delay="0"/>
                                  </p:stCondLst>
                                  <p:childTnLst>
                                    <p:set>
                                      <p:cBhvr>
                                        <p:cTn id="43" dur="1" fill="hold">
                                          <p:stCondLst>
                                            <p:cond delay="0"/>
                                          </p:stCondLst>
                                        </p:cTn>
                                        <p:tgtEl>
                                          <p:spTgt spid="7185"/>
                                        </p:tgtEl>
                                        <p:attrNameLst>
                                          <p:attrName>style.visibility</p:attrName>
                                        </p:attrNameLst>
                                      </p:cBhvr>
                                      <p:to>
                                        <p:strVal val="visible"/>
                                      </p:to>
                                    </p:set>
                                    <p:animEffect transition="in" filter="blinds(vertical)">
                                      <p:cBhvr>
                                        <p:cTn id="44" dur="500"/>
                                        <p:tgtEl>
                                          <p:spTgt spid="7185"/>
                                        </p:tgtEl>
                                      </p:cBhvr>
                                    </p:animEffect>
                                  </p:childTnLst>
                                </p:cTn>
                              </p:par>
                            </p:childTnLst>
                          </p:cTn>
                        </p:par>
                        <p:par>
                          <p:cTn id="45" fill="hold">
                            <p:stCondLst>
                              <p:cond delay="4500"/>
                            </p:stCondLst>
                            <p:childTnLst>
                              <p:par>
                                <p:cTn id="46" presetID="3" presetClass="entr" presetSubtype="5" fill="hold" grpId="0" nodeType="afterEffect">
                                  <p:stCondLst>
                                    <p:cond delay="0"/>
                                  </p:stCondLst>
                                  <p:childTnLst>
                                    <p:set>
                                      <p:cBhvr>
                                        <p:cTn id="47" dur="1" fill="hold">
                                          <p:stCondLst>
                                            <p:cond delay="0"/>
                                          </p:stCondLst>
                                        </p:cTn>
                                        <p:tgtEl>
                                          <p:spTgt spid="7181"/>
                                        </p:tgtEl>
                                        <p:attrNameLst>
                                          <p:attrName>style.visibility</p:attrName>
                                        </p:attrNameLst>
                                      </p:cBhvr>
                                      <p:to>
                                        <p:strVal val="visible"/>
                                      </p:to>
                                    </p:set>
                                    <p:animEffect transition="in" filter="blinds(vertical)">
                                      <p:cBhvr>
                                        <p:cTn id="48" dur="500"/>
                                        <p:tgtEl>
                                          <p:spTgt spid="7181"/>
                                        </p:tgtEl>
                                      </p:cBhvr>
                                    </p:animEffect>
                                  </p:childTnLst>
                                </p:cTn>
                              </p:par>
                            </p:childTnLst>
                          </p:cTn>
                        </p:par>
                        <p:par>
                          <p:cTn id="49" fill="hold">
                            <p:stCondLst>
                              <p:cond delay="5000"/>
                            </p:stCondLst>
                            <p:childTnLst>
                              <p:par>
                                <p:cTn id="50" presetID="3" presetClass="entr" presetSubtype="5" fill="hold" nodeType="afterEffect">
                                  <p:stCondLst>
                                    <p:cond delay="0"/>
                                  </p:stCondLst>
                                  <p:childTnLst>
                                    <p:set>
                                      <p:cBhvr>
                                        <p:cTn id="51" dur="1" fill="hold">
                                          <p:stCondLst>
                                            <p:cond delay="0"/>
                                          </p:stCondLst>
                                        </p:cTn>
                                        <p:tgtEl>
                                          <p:spTgt spid="7186"/>
                                        </p:tgtEl>
                                        <p:attrNameLst>
                                          <p:attrName>style.visibility</p:attrName>
                                        </p:attrNameLst>
                                      </p:cBhvr>
                                      <p:to>
                                        <p:strVal val="visible"/>
                                      </p:to>
                                    </p:set>
                                    <p:animEffect transition="in" filter="blinds(vertical)">
                                      <p:cBhvr>
                                        <p:cTn id="52" dur="5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utoUpdateAnimBg="0"/>
      <p:bldP spid="7177" grpId="0" autoUpdateAnimBg="0"/>
      <p:bldP spid="7178" grpId="0" autoUpdateAnimBg="0"/>
      <p:bldP spid="7179" grpId="0" autoUpdateAnimBg="0"/>
      <p:bldP spid="7180" grpId="0" autoUpdateAnimBg="0"/>
      <p:bldP spid="718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2357438" y="585788"/>
            <a:ext cx="4572000" cy="4111625"/>
          </a:xfrm>
          <a:prstGeom prst="rect">
            <a:avLst/>
          </a:prstGeom>
          <a:noFill/>
          <a:ln w="9525">
            <a:noFill/>
            <a:miter lim="800000"/>
            <a:headEnd/>
            <a:tailEnd/>
          </a:ln>
        </p:spPr>
      </p:pic>
      <p:graphicFrame>
        <p:nvGraphicFramePr>
          <p:cNvPr id="10242" name="Object 2"/>
          <p:cNvGraphicFramePr>
            <a:graphicFrameLocks noChangeAspect="1"/>
          </p:cNvGraphicFramePr>
          <p:nvPr/>
        </p:nvGraphicFramePr>
        <p:xfrm>
          <a:off x="0" y="0"/>
          <a:ext cx="1143000" cy="1093788"/>
        </p:xfrm>
        <a:graphic>
          <a:graphicData uri="http://schemas.openxmlformats.org/presentationml/2006/ole">
            <mc:AlternateContent xmlns:mc="http://schemas.openxmlformats.org/markup-compatibility/2006">
              <mc:Choice xmlns:v="urn:schemas-microsoft-com:vml" Requires="v">
                <p:oleObj spid="_x0000_s10243" r:id="rId4" imgW="1142857" imgH="1142857" progId="Paint.Picture">
                  <p:embed/>
                </p:oleObj>
              </mc:Choice>
              <mc:Fallback>
                <p:oleObj r:id="rId4" imgW="1142857" imgH="1142857"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3000"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2"/>
          <p:cNvSpPr txBox="1">
            <a:spLocks noChangeArrowheads="1"/>
          </p:cNvSpPr>
          <p:nvPr/>
        </p:nvSpPr>
        <p:spPr bwMode="auto">
          <a:xfrm>
            <a:off x="642938" y="5072063"/>
            <a:ext cx="8001000" cy="523875"/>
          </a:xfrm>
          <a:prstGeom prst="rect">
            <a:avLst/>
          </a:prstGeom>
          <a:solidFill>
            <a:schemeClr val="bg1"/>
          </a:solidFill>
          <a:ln w="9525">
            <a:noFill/>
            <a:miter lim="800000"/>
            <a:headEnd/>
            <a:tailEnd/>
          </a:ln>
        </p:spPr>
        <p:txBody>
          <a:bodyPr>
            <a:spAutoFit/>
          </a:bodyPr>
          <a:lstStyle/>
          <a:p>
            <a:pPr algn="ctr"/>
            <a:r>
              <a:rPr lang="el-GR" sz="2800" b="1" i="1">
                <a:solidFill>
                  <a:srgbClr val="FF0000"/>
                </a:solidFill>
              </a:rPr>
              <a:t>Σας ευχαριστούμε για την προσοχή σας.....!!!!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50"/>
            <a:ext cx="8229600" cy="4697413"/>
          </a:xfrm>
        </p:spPr>
        <p:txBody>
          <a:bodyPr rtlCol="0">
            <a:normAutofit lnSpcReduction="10000"/>
          </a:bodyPr>
          <a:lstStyle/>
          <a:p>
            <a:pPr algn="ctr" eaLnBrk="1" fontAlgn="auto" hangingPunct="1">
              <a:spcAft>
                <a:spcPts val="0"/>
              </a:spcAft>
              <a:buFont typeface="Arial" pitchFamily="34" charset="0"/>
              <a:buNone/>
              <a:defRPr/>
            </a:pPr>
            <a:r>
              <a:rPr lang="en-US" sz="2800" b="1" dirty="0" smtClean="0">
                <a:solidFill>
                  <a:srgbClr val="FF0000"/>
                </a:solidFill>
                <a:cs typeface="Times New Roman" pitchFamily="18" charset="0"/>
              </a:rPr>
              <a:t>H </a:t>
            </a:r>
            <a:r>
              <a:rPr lang="el-GR" sz="2800" b="1" dirty="0">
                <a:solidFill>
                  <a:srgbClr val="FF0000"/>
                </a:solidFill>
                <a:cs typeface="Times New Roman" pitchFamily="18" charset="0"/>
              </a:rPr>
              <a:t>ιστορία της </a:t>
            </a:r>
            <a:r>
              <a:rPr lang="en-US" sz="2800" b="1" dirty="0">
                <a:solidFill>
                  <a:srgbClr val="FF0000"/>
                </a:solidFill>
                <a:cs typeface="Times New Roman" pitchFamily="18" charset="0"/>
              </a:rPr>
              <a:t>Coca Cola Company </a:t>
            </a:r>
            <a:endParaRPr lang="en-US" sz="2800" b="1" dirty="0" smtClean="0">
              <a:solidFill>
                <a:srgbClr val="FF0000"/>
              </a:solidFill>
              <a:cs typeface="Times New Roman" pitchFamily="18" charset="0"/>
            </a:endParaRPr>
          </a:p>
          <a:p>
            <a:pPr algn="ctr" eaLnBrk="1" fontAlgn="auto" hangingPunct="1">
              <a:spcAft>
                <a:spcPts val="0"/>
              </a:spcAft>
              <a:buFont typeface="Arial" pitchFamily="34" charset="0"/>
              <a:buNone/>
              <a:defRPr/>
            </a:pPr>
            <a:r>
              <a:rPr lang="el-GR" sz="1800" b="1" dirty="0">
                <a:solidFill>
                  <a:srgbClr val="FF0000"/>
                </a:solidFill>
              </a:rPr>
              <a:t>1886 - 2010 </a:t>
            </a:r>
            <a:endParaRPr lang="en-US" sz="1800" b="1" dirty="0" smtClean="0">
              <a:solidFill>
                <a:srgbClr val="FF0000"/>
              </a:solidFill>
            </a:endParaRPr>
          </a:p>
          <a:p>
            <a:pPr algn="just" eaLnBrk="1" fontAlgn="auto" hangingPunct="1">
              <a:spcAft>
                <a:spcPts val="0"/>
              </a:spcAft>
              <a:buFont typeface="Arial" pitchFamily="34" charset="0"/>
              <a:buChar char="•"/>
              <a:defRPr/>
            </a:pPr>
            <a:r>
              <a:rPr lang="en-US" sz="2000" dirty="0"/>
              <a:t>T</a:t>
            </a:r>
            <a:r>
              <a:rPr lang="el-GR" sz="2000" dirty="0"/>
              <a:t>ην δεκαετία του 1880 κυκλοφορούσαν εκατοντάδες ποτά </a:t>
            </a:r>
            <a:r>
              <a:rPr lang="el-GR" sz="2000" dirty="0" smtClean="0"/>
              <a:t>αλλά ένα </a:t>
            </a:r>
            <a:r>
              <a:rPr lang="el-GR" sz="2000" dirty="0"/>
              <a:t>ξεχώριζε από τα υπόλοιπα. </a:t>
            </a:r>
          </a:p>
          <a:p>
            <a:pPr algn="just" eaLnBrk="1" fontAlgn="auto" hangingPunct="1">
              <a:spcAft>
                <a:spcPts val="0"/>
              </a:spcAft>
              <a:buFont typeface="Arial" pitchFamily="34" charset="0"/>
              <a:buChar char="•"/>
              <a:defRPr/>
            </a:pPr>
            <a:r>
              <a:rPr lang="en-US" sz="2000" dirty="0" smtClean="0"/>
              <a:t>T</a:t>
            </a:r>
            <a:r>
              <a:rPr lang="el-GR" sz="2000" dirty="0" smtClean="0"/>
              <a:t>ο </a:t>
            </a:r>
            <a:r>
              <a:rPr lang="el-GR" sz="2000" dirty="0"/>
              <a:t>θαυματουργό αυτό τονωτικό προήλθε από τα χέρια ενός πολύ διάσημου γιατρού, </a:t>
            </a:r>
            <a:r>
              <a:rPr lang="el-GR" sz="2000" dirty="0" smtClean="0"/>
              <a:t>τουDr</a:t>
            </a:r>
            <a:r>
              <a:rPr lang="el-GR" sz="2000" dirty="0"/>
              <a:t>. John </a:t>
            </a:r>
            <a:r>
              <a:rPr lang="el-GR" sz="2000" dirty="0" smtClean="0"/>
              <a:t>Pemberton, τον Μάϊο </a:t>
            </a:r>
            <a:r>
              <a:rPr lang="el-GR" sz="2000" dirty="0"/>
              <a:t>του 1886, </a:t>
            </a:r>
            <a:r>
              <a:rPr lang="el-GR" sz="2000" dirty="0" smtClean="0"/>
              <a:t>στην Atlanta, μέσα </a:t>
            </a:r>
            <a:r>
              <a:rPr lang="el-GR" sz="2000" dirty="0"/>
              <a:t>στο </a:t>
            </a:r>
            <a:r>
              <a:rPr lang="el-GR" sz="2000" dirty="0" smtClean="0"/>
              <a:t>εργαστήριο του, σημειώνοντας τζίρο μόλις 50 $ για εκείνο το 1</a:t>
            </a:r>
            <a:r>
              <a:rPr lang="el-GR" sz="2000" baseline="30000" dirty="0" smtClean="0"/>
              <a:t>Ο</a:t>
            </a:r>
            <a:r>
              <a:rPr lang="el-GR" sz="2000" dirty="0" smtClean="0"/>
              <a:t> έτος</a:t>
            </a:r>
            <a:r>
              <a:rPr lang="el-GR" sz="2000" b="1" dirty="0" smtClean="0"/>
              <a:t> .</a:t>
            </a:r>
            <a:endParaRPr lang="en-US" sz="2000" b="1" dirty="0" smtClean="0"/>
          </a:p>
          <a:p>
            <a:pPr algn="just" eaLnBrk="1" fontAlgn="auto" hangingPunct="1">
              <a:spcAft>
                <a:spcPts val="0"/>
              </a:spcAft>
              <a:buFontTx/>
              <a:buNone/>
              <a:defRPr/>
            </a:pPr>
            <a:endParaRPr lang="el-GR" sz="2000" dirty="0"/>
          </a:p>
          <a:p>
            <a:pPr algn="just" eaLnBrk="1" fontAlgn="auto" hangingPunct="1">
              <a:spcAft>
                <a:spcPts val="0"/>
              </a:spcAft>
              <a:buFont typeface="Arial" pitchFamily="34" charset="0"/>
              <a:buChar char="•"/>
              <a:defRPr/>
            </a:pPr>
            <a:r>
              <a:rPr lang="el-GR" sz="2000" dirty="0"/>
              <a:t>Το 1887, ένας άλλος φαρμακοποιός </a:t>
            </a:r>
            <a:r>
              <a:rPr lang="el-GR" sz="2000" dirty="0" smtClean="0"/>
              <a:t>κι έμπειρος </a:t>
            </a:r>
            <a:r>
              <a:rPr lang="el-GR" sz="2000" dirty="0"/>
              <a:t>επιχειρηματίας της Ατλάντας</a:t>
            </a:r>
            <a:r>
              <a:rPr lang="el-GR" sz="2000" dirty="0" smtClean="0"/>
              <a:t>, ο </a:t>
            </a:r>
            <a:r>
              <a:rPr lang="el-GR" sz="2000" dirty="0"/>
              <a:t>Candler, αγόρασε την φόρμουλα από τον εφευρέτη της John Pemberton για $</a:t>
            </a:r>
            <a:r>
              <a:rPr lang="el-GR" sz="2000" dirty="0" smtClean="0"/>
              <a:t>2.300. </a:t>
            </a:r>
          </a:p>
          <a:p>
            <a:pPr algn="just" eaLnBrk="1" fontAlgn="auto" hangingPunct="1">
              <a:spcAft>
                <a:spcPts val="0"/>
              </a:spcAft>
              <a:buFont typeface="Arial" pitchFamily="34" charset="0"/>
              <a:buChar char="•"/>
              <a:defRPr/>
            </a:pPr>
            <a:r>
              <a:rPr lang="el-GR" sz="2000" dirty="0" smtClean="0"/>
              <a:t>Κατά την διάρκεια της δεκαετίας μεταξύ 1890 και 1900, </a:t>
            </a:r>
            <a:r>
              <a:rPr lang="el-GR" sz="2000" dirty="0"/>
              <a:t>η Coca Cola  με τον Candler τώρα στο τιμόνι, </a:t>
            </a:r>
            <a:r>
              <a:rPr lang="el-GR" sz="2000" dirty="0" smtClean="0"/>
              <a:t>ήταν </a:t>
            </a:r>
            <a:r>
              <a:rPr lang="el-GR" sz="2000" dirty="0"/>
              <a:t>ένα από τα </a:t>
            </a:r>
            <a:r>
              <a:rPr lang="el-GR" sz="2000" dirty="0" smtClean="0"/>
              <a:t>πλέον δημοφιλέστερα </a:t>
            </a:r>
            <a:r>
              <a:rPr lang="el-GR" sz="2000" dirty="0"/>
              <a:t>ποτά της </a:t>
            </a:r>
            <a:r>
              <a:rPr lang="el-GR" sz="2000" dirty="0" smtClean="0"/>
              <a:t>Αμερικής όπου πέτυχε ν’αυξήσει τις </a:t>
            </a:r>
            <a:r>
              <a:rPr lang="el-GR" sz="2000" dirty="0"/>
              <a:t>πωλήσεις σιροπιού πάνω από 4000</a:t>
            </a:r>
            <a:r>
              <a:rPr lang="el-GR" sz="2000" dirty="0" smtClean="0"/>
              <a:t>% .</a:t>
            </a:r>
            <a:endParaRPr lang="el-GR" sz="2000" b="1" dirty="0">
              <a:solidFill>
                <a:srgbClr val="FF0000"/>
              </a:solidFill>
              <a:cs typeface="Times New Roman" pitchFamily="18" charset="0"/>
            </a:endParaRPr>
          </a:p>
        </p:txBody>
      </p:sp>
      <p:pic>
        <p:nvPicPr>
          <p:cNvPr id="14339" name="Picture 2"/>
          <p:cNvPicPr>
            <a:picLocks noChangeAspect="1" noChangeArrowheads="1"/>
          </p:cNvPicPr>
          <p:nvPr/>
        </p:nvPicPr>
        <p:blipFill>
          <a:blip r:embed="rId3"/>
          <a:srcRect/>
          <a:stretch>
            <a:fillRect/>
          </a:stretch>
        </p:blipFill>
        <p:spPr bwMode="auto">
          <a:xfrm>
            <a:off x="406400" y="282575"/>
            <a:ext cx="8308975" cy="1146175"/>
          </a:xfrm>
          <a:prstGeom prst="rect">
            <a:avLst/>
          </a:prstGeom>
          <a:noFill/>
          <a:ln w="9525">
            <a:noFill/>
            <a:miter lim="800000"/>
            <a:headEnd/>
            <a:tailEnd/>
          </a:ln>
        </p:spPr>
      </p:pic>
      <p:pic>
        <p:nvPicPr>
          <p:cNvPr id="14340" name="Picture 3"/>
          <p:cNvPicPr>
            <a:picLocks noChangeAspect="1" noChangeArrowheads="1"/>
          </p:cNvPicPr>
          <p:nvPr/>
        </p:nvPicPr>
        <p:blipFill>
          <a:blip r:embed="rId4"/>
          <a:srcRect/>
          <a:stretch>
            <a:fillRect/>
          </a:stretch>
        </p:blipFill>
        <p:spPr bwMode="auto">
          <a:xfrm>
            <a:off x="928688" y="1500188"/>
            <a:ext cx="642937" cy="642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50"/>
            <a:ext cx="8229600" cy="4697413"/>
          </a:xfrm>
        </p:spPr>
        <p:txBody>
          <a:bodyPr rtlCol="0">
            <a:normAutofit lnSpcReduction="10000"/>
          </a:bodyPr>
          <a:lstStyle/>
          <a:p>
            <a:pPr algn="ctr" eaLnBrk="1" fontAlgn="auto" hangingPunct="1">
              <a:lnSpc>
                <a:spcPct val="90000"/>
              </a:lnSpc>
              <a:spcAft>
                <a:spcPts val="0"/>
              </a:spcAft>
              <a:buFont typeface="Arial" pitchFamily="34" charset="0"/>
              <a:buNone/>
              <a:defRPr/>
            </a:pPr>
            <a:r>
              <a:rPr lang="en-US" sz="2800" b="1" dirty="0" smtClean="0">
                <a:solidFill>
                  <a:srgbClr val="FF0000"/>
                </a:solidFill>
                <a:cs typeface="Times New Roman" pitchFamily="18" charset="0"/>
              </a:rPr>
              <a:t>Developing a Business Strategy </a:t>
            </a:r>
            <a:endParaRPr lang="el-GR" sz="2800" b="1" dirty="0" smtClean="0">
              <a:solidFill>
                <a:srgbClr val="FF0000"/>
              </a:solidFill>
              <a:cs typeface="Times New Roman" pitchFamily="18" charset="0"/>
            </a:endParaRPr>
          </a:p>
          <a:p>
            <a:pPr algn="just" eaLnBrk="1" fontAlgn="auto" hangingPunct="1">
              <a:spcAft>
                <a:spcPts val="0"/>
              </a:spcAft>
              <a:buFont typeface="Arial" pitchFamily="34" charset="0"/>
              <a:buNone/>
              <a:defRPr/>
            </a:pPr>
            <a:r>
              <a:rPr lang="el-GR" sz="1800" dirty="0" smtClean="0"/>
              <a:t>Για να είναι αποτελεσματική  η Διοίκηση των Λειτουργιών σε μια επιχείρηση  </a:t>
            </a:r>
            <a:r>
              <a:rPr lang="en-US" sz="1800" dirty="0" smtClean="0"/>
              <a:t>:</a:t>
            </a:r>
            <a:r>
              <a:rPr lang="el-GR" sz="1800" dirty="0" smtClean="0"/>
              <a:t>  </a:t>
            </a:r>
          </a:p>
          <a:p>
            <a:pPr algn="just" eaLnBrk="1" fontAlgn="auto" hangingPunct="1">
              <a:spcAft>
                <a:spcPts val="0"/>
              </a:spcAft>
              <a:buFont typeface="Wingdings" pitchFamily="2" charset="2"/>
              <a:buChar char="ü"/>
              <a:defRPr/>
            </a:pPr>
            <a:r>
              <a:rPr lang="el-GR" sz="1800" dirty="0" smtClean="0"/>
              <a:t>πρέπει να έχει καθορίσει την </a:t>
            </a:r>
            <a:r>
              <a:rPr lang="el-GR" sz="1800" b="1" dirty="0" smtClean="0"/>
              <a:t>Αποστολή</a:t>
            </a:r>
            <a:r>
              <a:rPr lang="el-GR" sz="1800" dirty="0" smtClean="0"/>
              <a:t> της, ώστε να γνωρίζει που πηγαίνει,  αλλά </a:t>
            </a:r>
          </a:p>
          <a:p>
            <a:pPr algn="just" eaLnBrk="1" fontAlgn="auto" hangingPunct="1">
              <a:spcAft>
                <a:spcPts val="0"/>
              </a:spcAft>
              <a:buFont typeface="Wingdings" pitchFamily="2" charset="2"/>
              <a:buChar char="ü"/>
              <a:defRPr/>
            </a:pPr>
            <a:r>
              <a:rPr lang="el-GR" sz="1800" dirty="0" smtClean="0"/>
              <a:t>και την </a:t>
            </a:r>
            <a:r>
              <a:rPr lang="el-GR" sz="1800" b="1" dirty="0" smtClean="0"/>
              <a:t>Στρατηγική</a:t>
            </a:r>
            <a:r>
              <a:rPr lang="el-GR" sz="1800" dirty="0" smtClean="0"/>
              <a:t> της, ώστε να γνωρίζει πως θα φτάσει εκεί.</a:t>
            </a:r>
          </a:p>
          <a:p>
            <a:pPr algn="just" eaLnBrk="1" fontAlgn="auto" hangingPunct="1">
              <a:spcAft>
                <a:spcPts val="0"/>
              </a:spcAft>
              <a:buFont typeface="Arial" pitchFamily="34" charset="0"/>
              <a:buNone/>
              <a:defRPr/>
            </a:pPr>
            <a:endParaRPr lang="el-GR" sz="1800" b="1" dirty="0" smtClean="0"/>
          </a:p>
          <a:p>
            <a:pPr algn="just" eaLnBrk="1" fontAlgn="auto" hangingPunct="1">
              <a:spcAft>
                <a:spcPts val="0"/>
              </a:spcAft>
              <a:buFont typeface="Wingdings" pitchFamily="2" charset="2"/>
              <a:buChar char="Ø"/>
              <a:defRPr/>
            </a:pPr>
            <a:r>
              <a:rPr lang="el-GR" sz="1800" b="1" dirty="0" smtClean="0"/>
              <a:t>Όραμα</a:t>
            </a:r>
            <a:r>
              <a:rPr lang="en-US" sz="1800" b="1" dirty="0" smtClean="0"/>
              <a:t> (Vision) </a:t>
            </a:r>
            <a:r>
              <a:rPr lang="el-GR" sz="1800" b="1" dirty="0" smtClean="0"/>
              <a:t>των στελεχών που διοικούν την </a:t>
            </a:r>
            <a:r>
              <a:rPr lang="en-US" sz="1800" b="1" dirty="0" smtClean="0"/>
              <a:t>Coca Cola:</a:t>
            </a:r>
            <a:endParaRPr lang="el-GR" sz="1800" b="1" dirty="0" smtClean="0"/>
          </a:p>
          <a:p>
            <a:pPr algn="just" eaLnBrk="1" fontAlgn="auto" hangingPunct="1">
              <a:spcAft>
                <a:spcPts val="0"/>
              </a:spcAft>
              <a:buFontTx/>
              <a:buNone/>
              <a:defRPr/>
            </a:pPr>
            <a:r>
              <a:rPr lang="el-GR" sz="1800" dirty="0" smtClean="0"/>
              <a:t>      το να λειτουργούν σε μια μεγάλη πολυεθνική επιχείρηση για τα επόμενα 10  χρόνια, να είναι σε θέση να ανιχνεύουν όλες τις τάσεις της αγοράς, τις ανταγωνιστικές δυνάμεις και να προετοιμαστούν γι’αυτά που θα συναντήσουν στο μέλλον</a:t>
            </a:r>
          </a:p>
          <a:p>
            <a:pPr algn="just" eaLnBrk="1" fontAlgn="auto" hangingPunct="1">
              <a:spcAft>
                <a:spcPts val="0"/>
              </a:spcAft>
              <a:buFont typeface="Arial" pitchFamily="34" charset="0"/>
              <a:buNone/>
              <a:defRPr/>
            </a:pPr>
            <a:endParaRPr lang="el-GR" sz="1800" dirty="0" smtClean="0"/>
          </a:p>
          <a:p>
            <a:pPr algn="just" eaLnBrk="1" fontAlgn="auto" hangingPunct="1">
              <a:spcAft>
                <a:spcPts val="0"/>
              </a:spcAft>
              <a:buFont typeface="Wingdings" pitchFamily="2" charset="2"/>
              <a:buChar char="Ø"/>
              <a:defRPr/>
            </a:pPr>
            <a:r>
              <a:rPr lang="el-GR" sz="1800" b="1" dirty="0" smtClean="0"/>
              <a:t>Αποστολή</a:t>
            </a:r>
            <a:r>
              <a:rPr lang="en-US" sz="1800" b="1" dirty="0" smtClean="0"/>
              <a:t>  ( Mission) </a:t>
            </a:r>
            <a:r>
              <a:rPr lang="el-GR" sz="1800" b="1" dirty="0" smtClean="0"/>
              <a:t>που προσπαθούν να εκπληρώσουν τα στελέχη της </a:t>
            </a:r>
            <a:r>
              <a:rPr lang="en-US" sz="1800" b="1" dirty="0" smtClean="0"/>
              <a:t>:</a:t>
            </a:r>
            <a:endParaRPr lang="el-GR" sz="1800" dirty="0" smtClean="0"/>
          </a:p>
          <a:p>
            <a:pPr algn="just" eaLnBrk="1" fontAlgn="auto" hangingPunct="1">
              <a:spcAft>
                <a:spcPts val="0"/>
              </a:spcAft>
              <a:buFontTx/>
              <a:buNone/>
              <a:defRPr/>
            </a:pPr>
            <a:r>
              <a:rPr lang="el-GR" sz="1800" dirty="0" smtClean="0"/>
              <a:t>       να εξακολουθεί η </a:t>
            </a:r>
            <a:r>
              <a:rPr lang="en-US" sz="1800" dirty="0" smtClean="0"/>
              <a:t>Coca Cola</a:t>
            </a:r>
            <a:r>
              <a:rPr lang="el-GR" sz="1800" dirty="0" smtClean="0"/>
              <a:t> να  αναζωογονεί τον κόσμο… να εμπνεύει τις στιγμές της αισιοδοξίας και της ευτυχίας… να δημιουργεί την </a:t>
            </a:r>
            <a:r>
              <a:rPr lang="el-GR" sz="1800" b="1" dirty="0" smtClean="0"/>
              <a:t>αξία </a:t>
            </a:r>
            <a:r>
              <a:rPr lang="el-GR" sz="1800" dirty="0" smtClean="0"/>
              <a:t>και να κάνει την </a:t>
            </a:r>
            <a:r>
              <a:rPr lang="el-GR" sz="1800" b="1" dirty="0" smtClean="0"/>
              <a:t>διαφορά. </a:t>
            </a:r>
            <a:r>
              <a:rPr lang="el-GR" sz="1800" dirty="0" smtClean="0"/>
              <a:t>Να εξακολουθεί να πετυχαίνει </a:t>
            </a:r>
            <a:r>
              <a:rPr lang="el-GR" sz="1800" b="1" dirty="0" smtClean="0"/>
              <a:t>σταθερή ποιοτική ανάπτυξη</a:t>
            </a:r>
            <a:r>
              <a:rPr lang="el-GR" sz="1800" dirty="0" smtClean="0"/>
              <a:t>. </a:t>
            </a:r>
          </a:p>
          <a:p>
            <a:pPr algn="just" eaLnBrk="1" fontAlgn="auto" hangingPunct="1">
              <a:spcAft>
                <a:spcPts val="0"/>
              </a:spcAft>
              <a:buFont typeface="Wingdings" pitchFamily="2" charset="2"/>
              <a:buChar char="Ø"/>
              <a:defRPr/>
            </a:pPr>
            <a:endParaRPr lang="el-GR" sz="1800" dirty="0"/>
          </a:p>
        </p:txBody>
      </p:sp>
      <p:pic>
        <p:nvPicPr>
          <p:cNvPr id="15363" name="Picture 2"/>
          <p:cNvPicPr>
            <a:picLocks noChangeAspect="1" noChangeArrowheads="1"/>
          </p:cNvPicPr>
          <p:nvPr/>
        </p:nvPicPr>
        <p:blipFill>
          <a:blip r:embed="rId2"/>
          <a:srcRect/>
          <a:stretch>
            <a:fillRect/>
          </a:stretch>
        </p:blipFill>
        <p:spPr bwMode="auto">
          <a:xfrm>
            <a:off x="406400" y="282575"/>
            <a:ext cx="8308975" cy="1146175"/>
          </a:xfrm>
          <a:prstGeom prst="rect">
            <a:avLst/>
          </a:prstGeom>
          <a:noFill/>
          <a:ln w="9525">
            <a:noFill/>
            <a:miter lim="800000"/>
            <a:headEnd/>
            <a:tailEnd/>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1428750"/>
            <a:ext cx="8229600" cy="4697413"/>
          </a:xfrm>
        </p:spPr>
        <p:txBody>
          <a:bodyPr/>
          <a:lstStyle/>
          <a:p>
            <a:pPr algn="ctr" eaLnBrk="1" hangingPunct="1">
              <a:lnSpc>
                <a:spcPct val="90000"/>
              </a:lnSpc>
              <a:buFontTx/>
              <a:buNone/>
            </a:pPr>
            <a:r>
              <a:rPr lang="en-US" sz="2800" b="1" smtClean="0">
                <a:solidFill>
                  <a:srgbClr val="FF0000"/>
                </a:solidFill>
                <a:cs typeface="Times New Roman" pitchFamily="18" charset="0"/>
              </a:rPr>
              <a:t>Developing a Business Strategy </a:t>
            </a:r>
            <a:endParaRPr lang="el-GR" sz="2800" b="1" smtClean="0">
              <a:solidFill>
                <a:srgbClr val="FF0000"/>
              </a:solidFill>
              <a:cs typeface="Times New Roman" pitchFamily="18" charset="0"/>
            </a:endParaRPr>
          </a:p>
          <a:p>
            <a:pPr eaLnBrk="1" hangingPunct="1">
              <a:buFontTx/>
              <a:buNone/>
            </a:pPr>
            <a:r>
              <a:rPr lang="el-GR" sz="1800" b="1" smtClean="0"/>
              <a:t>      Στρατηγική ( </a:t>
            </a:r>
            <a:r>
              <a:rPr lang="en-US" sz="1800" b="1" smtClean="0"/>
              <a:t>Strategy</a:t>
            </a:r>
            <a:r>
              <a:rPr lang="el-GR" sz="1800" b="1" smtClean="0"/>
              <a:t> ) </a:t>
            </a:r>
            <a:endParaRPr lang="el-GR" sz="1800" smtClean="0"/>
          </a:p>
          <a:p>
            <a:pPr algn="just" eaLnBrk="1" hangingPunct="1">
              <a:buFontTx/>
              <a:buNone/>
            </a:pPr>
            <a:r>
              <a:rPr lang="el-GR" sz="1800" smtClean="0"/>
              <a:t>       Η Στρατηγική αποτελεί το Σχέδιο Δράσης της εταιρίας ώστε να πετύχει την Αποστολή της.  Σύμφωνα την την θεωρία του </a:t>
            </a:r>
            <a:r>
              <a:rPr lang="en-US" sz="1800" smtClean="0"/>
              <a:t>Operations Management</a:t>
            </a:r>
            <a:r>
              <a:rPr lang="el-GR" sz="1800" smtClean="0"/>
              <a:t>, κάποια από τα εργαλεία που χρησιμοποιεί μια επιχείρηση για να εφαρμόσει την στρατηγική της είναι κυρίως: </a:t>
            </a:r>
          </a:p>
          <a:p>
            <a:pPr algn="just" eaLnBrk="1" hangingPunct="1"/>
            <a:r>
              <a:rPr lang="el-GR" sz="1800" b="1" smtClean="0"/>
              <a:t>Η Διαφοροποίηση </a:t>
            </a:r>
            <a:r>
              <a:rPr lang="en-US" sz="1800" b="1" smtClean="0"/>
              <a:t>(Differentiation)</a:t>
            </a:r>
            <a:endParaRPr lang="el-GR" sz="1800" b="1" smtClean="0"/>
          </a:p>
          <a:p>
            <a:pPr algn="just" eaLnBrk="1" hangingPunct="1"/>
            <a:r>
              <a:rPr lang="el-GR" sz="1800" smtClean="0"/>
              <a:t>Ηγεσία κόστους (</a:t>
            </a:r>
            <a:r>
              <a:rPr lang="en-US" sz="1800" smtClean="0"/>
              <a:t>Cost Leader ship ) </a:t>
            </a:r>
            <a:r>
              <a:rPr lang="el-GR" sz="1800" smtClean="0"/>
              <a:t> και </a:t>
            </a:r>
          </a:p>
          <a:p>
            <a:pPr algn="just" eaLnBrk="1" hangingPunct="1"/>
            <a:r>
              <a:rPr lang="el-GR" sz="1800" smtClean="0"/>
              <a:t>Ανταπόκριση (</a:t>
            </a:r>
            <a:r>
              <a:rPr lang="en-US" sz="1800" smtClean="0"/>
              <a:t>Response) </a:t>
            </a:r>
            <a:endParaRPr lang="el-GR" sz="1800" smtClean="0"/>
          </a:p>
          <a:p>
            <a:pPr algn="just" eaLnBrk="1" hangingPunct="1">
              <a:buFontTx/>
              <a:buNone/>
            </a:pPr>
            <a:endParaRPr lang="el-GR" sz="1800" smtClean="0"/>
          </a:p>
          <a:p>
            <a:pPr algn="just" eaLnBrk="1" hangingPunct="1">
              <a:buFontTx/>
              <a:buNone/>
            </a:pPr>
            <a:r>
              <a:rPr lang="el-GR" sz="1800" b="1" smtClean="0">
                <a:solidFill>
                  <a:srgbClr val="FF0000"/>
                </a:solidFill>
              </a:rPr>
              <a:t>       Διαφοροποίηση (</a:t>
            </a:r>
            <a:r>
              <a:rPr lang="en-US" sz="1800" b="1" smtClean="0">
                <a:solidFill>
                  <a:srgbClr val="FF0000"/>
                </a:solidFill>
              </a:rPr>
              <a:t>Differentiation</a:t>
            </a:r>
            <a:r>
              <a:rPr lang="el-GR" sz="1800" b="1" smtClean="0">
                <a:solidFill>
                  <a:srgbClr val="FF0000"/>
                </a:solidFill>
              </a:rPr>
              <a:t>)- Ανταγωνιστικό πλεονέκτημα</a:t>
            </a:r>
            <a:endParaRPr lang="el-GR" sz="1800" smtClean="0">
              <a:solidFill>
                <a:srgbClr val="FF0000"/>
              </a:solidFill>
            </a:endParaRPr>
          </a:p>
          <a:p>
            <a:pPr algn="just" eaLnBrk="1" hangingPunct="1">
              <a:buFontTx/>
              <a:buNone/>
            </a:pPr>
            <a:r>
              <a:rPr lang="el-GR" sz="1800" smtClean="0"/>
              <a:t>      Με την Διαφοροποίηση η </a:t>
            </a:r>
            <a:r>
              <a:rPr lang="en-US" sz="1800" smtClean="0"/>
              <a:t>Coca Cola</a:t>
            </a:r>
            <a:r>
              <a:rPr lang="el-GR" sz="1800" smtClean="0"/>
              <a:t> (</a:t>
            </a:r>
            <a:r>
              <a:rPr lang="en-US" sz="1800" smtClean="0"/>
              <a:t>Differentiation</a:t>
            </a:r>
            <a:r>
              <a:rPr lang="el-GR" sz="1800" smtClean="0"/>
              <a:t>) πετυχαίνει το βασικό Ανταγωνιστικό της πλεονέκτημα ( </a:t>
            </a:r>
            <a:r>
              <a:rPr lang="en-US" sz="1800" smtClean="0"/>
              <a:t>Competitive Advantage</a:t>
            </a:r>
            <a:r>
              <a:rPr lang="el-GR" sz="1800" smtClean="0"/>
              <a:t>), σε σχεση με τα υπόλοιπα ανταγωνιστικά προϊόντα.</a:t>
            </a:r>
          </a:p>
          <a:p>
            <a:pPr algn="just" eaLnBrk="1" hangingPunct="1">
              <a:buFontTx/>
              <a:buNone/>
            </a:pPr>
            <a:endParaRPr lang="el-GR" sz="1800" smtClean="0"/>
          </a:p>
          <a:p>
            <a:pPr algn="just" eaLnBrk="1" hangingPunct="1">
              <a:buFont typeface="Wingdings" pitchFamily="2" charset="2"/>
              <a:buChar char="Ø"/>
            </a:pPr>
            <a:endParaRPr lang="el-GR" sz="1800" smtClean="0"/>
          </a:p>
        </p:txBody>
      </p:sp>
      <p:pic>
        <p:nvPicPr>
          <p:cNvPr id="16387" name="Picture 2"/>
          <p:cNvPicPr>
            <a:picLocks noChangeAspect="1" noChangeArrowheads="1"/>
          </p:cNvPicPr>
          <p:nvPr/>
        </p:nvPicPr>
        <p:blipFill>
          <a:blip r:embed="rId2"/>
          <a:srcRect/>
          <a:stretch>
            <a:fillRect/>
          </a:stretch>
        </p:blipFill>
        <p:spPr bwMode="auto">
          <a:xfrm>
            <a:off x="406400" y="282575"/>
            <a:ext cx="8308975" cy="1146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dissolve">
                                      <p:cBhvr>
                                        <p:cTn id="7" dur="500"/>
                                        <p:tgtEl>
                                          <p:spTgt spid="614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146">
                                            <p:txEl>
                                              <p:pRg st="1" end="1"/>
                                            </p:txEl>
                                          </p:spTgt>
                                        </p:tgtEl>
                                        <p:attrNameLst>
                                          <p:attrName>style.visibility</p:attrName>
                                        </p:attrNameLst>
                                      </p:cBhvr>
                                      <p:to>
                                        <p:strVal val="visible"/>
                                      </p:to>
                                    </p:set>
                                    <p:animEffect transition="in" filter="dissolve">
                                      <p:cBhvr>
                                        <p:cTn id="10" dur="500"/>
                                        <p:tgtEl>
                                          <p:spTgt spid="614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146">
                                            <p:txEl>
                                              <p:pRg st="2" end="2"/>
                                            </p:txEl>
                                          </p:spTgt>
                                        </p:tgtEl>
                                        <p:attrNameLst>
                                          <p:attrName>style.visibility</p:attrName>
                                        </p:attrNameLst>
                                      </p:cBhvr>
                                      <p:to>
                                        <p:strVal val="visible"/>
                                      </p:to>
                                    </p:set>
                                    <p:animEffect transition="in" filter="dissolve">
                                      <p:cBhvr>
                                        <p:cTn id="15" dur="500"/>
                                        <p:tgtEl>
                                          <p:spTgt spid="614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146">
                                            <p:txEl>
                                              <p:pRg st="3" end="3"/>
                                            </p:txEl>
                                          </p:spTgt>
                                        </p:tgtEl>
                                        <p:attrNameLst>
                                          <p:attrName>style.visibility</p:attrName>
                                        </p:attrNameLst>
                                      </p:cBhvr>
                                      <p:to>
                                        <p:strVal val="visible"/>
                                      </p:to>
                                    </p:set>
                                    <p:animEffect transition="in" filter="dissolve">
                                      <p:cBhvr>
                                        <p:cTn id="20" dur="500"/>
                                        <p:tgtEl>
                                          <p:spTgt spid="614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Effect transition="in" filter="dissolve">
                                      <p:cBhvr>
                                        <p:cTn id="25" dur="500"/>
                                        <p:tgtEl>
                                          <p:spTgt spid="6146">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6146">
                                            <p:txEl>
                                              <p:pRg st="5" end="5"/>
                                            </p:txEl>
                                          </p:spTgt>
                                        </p:tgtEl>
                                        <p:attrNameLst>
                                          <p:attrName>style.visibility</p:attrName>
                                        </p:attrNameLst>
                                      </p:cBhvr>
                                      <p:to>
                                        <p:strVal val="visible"/>
                                      </p:to>
                                    </p:set>
                                    <p:animEffect transition="in" filter="dissolve">
                                      <p:cBhvr>
                                        <p:cTn id="28" dur="500"/>
                                        <p:tgtEl>
                                          <p:spTgt spid="614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146">
                                            <p:txEl>
                                              <p:pRg st="7" end="7"/>
                                            </p:txEl>
                                          </p:spTgt>
                                        </p:tgtEl>
                                        <p:attrNameLst>
                                          <p:attrName>style.visibility</p:attrName>
                                        </p:attrNameLst>
                                      </p:cBhvr>
                                      <p:to>
                                        <p:strVal val="visible"/>
                                      </p:to>
                                    </p:set>
                                    <p:animEffect transition="in" filter="dissolve">
                                      <p:cBhvr>
                                        <p:cTn id="33" dur="500"/>
                                        <p:tgtEl>
                                          <p:spTgt spid="6146">
                                            <p:txEl>
                                              <p:pRg st="7" end="7"/>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6146">
                                            <p:txEl>
                                              <p:pRg st="8" end="8"/>
                                            </p:txEl>
                                          </p:spTgt>
                                        </p:tgtEl>
                                        <p:attrNameLst>
                                          <p:attrName>style.visibility</p:attrName>
                                        </p:attrNameLst>
                                      </p:cBhvr>
                                      <p:to>
                                        <p:strVal val="visible"/>
                                      </p:to>
                                    </p:set>
                                    <p:animEffect transition="in" filter="dissolve">
                                      <p:cBhvr>
                                        <p:cTn id="36" dur="500"/>
                                        <p:tgtEl>
                                          <p:spTgt spid="614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428750"/>
            <a:ext cx="8229600" cy="4697413"/>
          </a:xfrm>
        </p:spPr>
        <p:txBody>
          <a:bodyPr/>
          <a:lstStyle/>
          <a:p>
            <a:pPr algn="ctr" eaLnBrk="1" hangingPunct="1">
              <a:lnSpc>
                <a:spcPct val="90000"/>
              </a:lnSpc>
              <a:buFontTx/>
              <a:buNone/>
            </a:pPr>
            <a:r>
              <a:rPr lang="el-GR" sz="2000" b="1" smtClean="0">
                <a:solidFill>
                  <a:srgbClr val="FF0000"/>
                </a:solidFill>
                <a:cs typeface="Times New Roman" pitchFamily="18" charset="0"/>
              </a:rPr>
              <a:t>Διαφορροποίηση (</a:t>
            </a:r>
            <a:r>
              <a:rPr lang="en-US" sz="2000" b="1" smtClean="0">
                <a:solidFill>
                  <a:srgbClr val="FF0000"/>
                </a:solidFill>
                <a:cs typeface="Times New Roman" pitchFamily="18" charset="0"/>
              </a:rPr>
              <a:t>Differentiation</a:t>
            </a:r>
            <a:r>
              <a:rPr lang="el-GR" sz="2000" b="1" smtClean="0">
                <a:solidFill>
                  <a:srgbClr val="FF0000"/>
                </a:solidFill>
                <a:cs typeface="Times New Roman" pitchFamily="18" charset="0"/>
              </a:rPr>
              <a:t>)- Το Ανταγωνιστικό πλεονέκτημα</a:t>
            </a:r>
          </a:p>
          <a:p>
            <a:pPr eaLnBrk="1" hangingPunct="1">
              <a:buFontTx/>
              <a:buNone/>
            </a:pPr>
            <a:r>
              <a:rPr lang="el-GR" sz="1800" b="1" smtClean="0"/>
              <a:t> α.  Η συνταγή μας δεν θα αλλάξει ποτέ...</a:t>
            </a:r>
          </a:p>
          <a:p>
            <a:pPr eaLnBrk="1" hangingPunct="1"/>
            <a:r>
              <a:rPr lang="el-GR" sz="1800" smtClean="0"/>
              <a:t>Από το 1886, μέχρι και σήμερα, η Coca-Cola συνεχίζει να παρασκευάζεται σύμφωνα με τον τρόπο που θα επιθυμούσε και θα επικροτούσε o Dr. John Pemberton:  Δηλαδή χωρίς την προσθήκη συντηρητικών ή τεχνητά αρώματα.</a:t>
            </a:r>
          </a:p>
          <a:p>
            <a:pPr eaLnBrk="1" hangingPunct="1"/>
            <a:endParaRPr lang="el-GR" sz="1800" smtClean="0"/>
          </a:p>
          <a:p>
            <a:pPr eaLnBrk="1" hangingPunct="1"/>
            <a:endParaRPr lang="el-GR" sz="1800" smtClean="0"/>
          </a:p>
          <a:p>
            <a:pPr eaLnBrk="1" hangingPunct="1">
              <a:buFontTx/>
              <a:buNone/>
            </a:pPr>
            <a:endParaRPr lang="el-GR" sz="1800" smtClean="0"/>
          </a:p>
          <a:p>
            <a:pPr eaLnBrk="1" hangingPunct="1">
              <a:buFontTx/>
              <a:buNone/>
            </a:pPr>
            <a:endParaRPr lang="el-GR" sz="1800" smtClean="0"/>
          </a:p>
          <a:p>
            <a:pPr eaLnBrk="1" hangingPunct="1"/>
            <a:r>
              <a:rPr lang="el-GR" sz="1800" smtClean="0"/>
              <a:t>Το γεγονός της διαχρονικής μυστικής συνταγής αλλά, και της σύνθεσης των συστατικών του προϊόντος είναι αυτό που διαφοροποιεί την </a:t>
            </a:r>
            <a:r>
              <a:rPr lang="en-US" sz="1800" smtClean="0"/>
              <a:t>Coca Cola</a:t>
            </a:r>
            <a:r>
              <a:rPr lang="el-GR" sz="1800" smtClean="0"/>
              <a:t> από τα υπόλοιπα ανταγωνιστικά προϊόντα και την κάνουν μοναδική στο πέρασμα των χρόνων, ένας θεσμός που μεταβιβάζεται από γενιά σε γενιά.</a:t>
            </a:r>
          </a:p>
          <a:p>
            <a:pPr eaLnBrk="1" hangingPunct="1"/>
            <a:endParaRPr lang="el-GR" sz="1800" smtClean="0"/>
          </a:p>
          <a:p>
            <a:pPr eaLnBrk="1" hangingPunct="1"/>
            <a:endParaRPr lang="el-GR" sz="1800" smtClean="0"/>
          </a:p>
        </p:txBody>
      </p:sp>
      <p:pic>
        <p:nvPicPr>
          <p:cNvPr id="17411" name="Picture 2"/>
          <p:cNvPicPr>
            <a:picLocks noChangeAspect="1" noChangeArrowheads="1"/>
          </p:cNvPicPr>
          <p:nvPr/>
        </p:nvPicPr>
        <p:blipFill>
          <a:blip r:embed="rId2"/>
          <a:srcRect/>
          <a:stretch>
            <a:fillRect/>
          </a:stretch>
        </p:blipFill>
        <p:spPr bwMode="auto">
          <a:xfrm>
            <a:off x="406400" y="282575"/>
            <a:ext cx="8308975" cy="1146175"/>
          </a:xfrm>
          <a:prstGeom prst="rect">
            <a:avLst/>
          </a:prstGeom>
          <a:noFill/>
          <a:ln w="9525">
            <a:noFill/>
            <a:miter lim="800000"/>
            <a:headEnd/>
            <a:tailEnd/>
          </a:ln>
        </p:spPr>
      </p:pic>
      <p:pic>
        <p:nvPicPr>
          <p:cNvPr id="17412" name="Picture 2"/>
          <p:cNvPicPr>
            <a:picLocks noChangeAspect="1" noChangeArrowheads="1"/>
          </p:cNvPicPr>
          <p:nvPr/>
        </p:nvPicPr>
        <p:blipFill>
          <a:blip r:embed="rId3"/>
          <a:srcRect/>
          <a:stretch>
            <a:fillRect/>
          </a:stretch>
        </p:blipFill>
        <p:spPr bwMode="auto">
          <a:xfrm>
            <a:off x="3500438" y="3071813"/>
            <a:ext cx="1571625" cy="1101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dissolve">
                                      <p:cBhvr>
                                        <p:cTn id="7" dur="500"/>
                                        <p:tgtEl>
                                          <p:spTgt spid="717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170">
                                            <p:txEl>
                                              <p:pRg st="1" end="1"/>
                                            </p:txEl>
                                          </p:spTgt>
                                        </p:tgtEl>
                                        <p:attrNameLst>
                                          <p:attrName>style.visibility</p:attrName>
                                        </p:attrNameLst>
                                      </p:cBhvr>
                                      <p:to>
                                        <p:strVal val="visible"/>
                                      </p:to>
                                    </p:set>
                                    <p:animEffect transition="in" filter="dissolve">
                                      <p:cBhvr>
                                        <p:cTn id="10" dur="500"/>
                                        <p:tgtEl>
                                          <p:spTgt spid="717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170">
                                            <p:txEl>
                                              <p:pRg st="2" end="2"/>
                                            </p:txEl>
                                          </p:spTgt>
                                        </p:tgtEl>
                                        <p:attrNameLst>
                                          <p:attrName>style.visibility</p:attrName>
                                        </p:attrNameLst>
                                      </p:cBhvr>
                                      <p:to>
                                        <p:strVal val="visible"/>
                                      </p:to>
                                    </p:set>
                                    <p:animEffect transition="in" filter="dissolve">
                                      <p:cBhvr>
                                        <p:cTn id="15" dur="500"/>
                                        <p:tgtEl>
                                          <p:spTgt spid="717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170">
                                            <p:txEl>
                                              <p:pRg st="7" end="7"/>
                                            </p:txEl>
                                          </p:spTgt>
                                        </p:tgtEl>
                                        <p:attrNameLst>
                                          <p:attrName>style.visibility</p:attrName>
                                        </p:attrNameLst>
                                      </p:cBhvr>
                                      <p:to>
                                        <p:strVal val="visible"/>
                                      </p:to>
                                    </p:set>
                                    <p:animEffect transition="in" filter="dissolve">
                                      <p:cBhvr>
                                        <p:cTn id="20" dur="500"/>
                                        <p:tgtEl>
                                          <p:spTgt spid="71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50"/>
            <a:ext cx="8229600" cy="4929188"/>
          </a:xfrm>
        </p:spPr>
        <p:txBody>
          <a:bodyPr rtlCol="0">
            <a:normAutofit fontScale="92500" lnSpcReduction="20000"/>
          </a:bodyPr>
          <a:lstStyle/>
          <a:p>
            <a:pPr algn="ctr" eaLnBrk="1" hangingPunct="1">
              <a:lnSpc>
                <a:spcPct val="90000"/>
              </a:lnSpc>
              <a:buFontTx/>
              <a:buNone/>
              <a:defRPr/>
            </a:pPr>
            <a:r>
              <a:rPr lang="el-GR" sz="2200" b="1" dirty="0" smtClean="0">
                <a:solidFill>
                  <a:srgbClr val="FF0000"/>
                </a:solidFill>
                <a:cs typeface="Times New Roman" pitchFamily="18" charset="0"/>
              </a:rPr>
              <a:t>Διαφορροποίηση (</a:t>
            </a:r>
            <a:r>
              <a:rPr lang="en-US" sz="2200" b="1" dirty="0" smtClean="0">
                <a:solidFill>
                  <a:srgbClr val="FF0000"/>
                </a:solidFill>
                <a:cs typeface="Times New Roman" pitchFamily="18" charset="0"/>
              </a:rPr>
              <a:t>Differentiation</a:t>
            </a:r>
            <a:r>
              <a:rPr lang="el-GR" sz="2200" b="1" dirty="0" smtClean="0">
                <a:solidFill>
                  <a:srgbClr val="FF0000"/>
                </a:solidFill>
                <a:cs typeface="Times New Roman" pitchFamily="18" charset="0"/>
              </a:rPr>
              <a:t>)- Το Ανταγωνιστικό πλεονέκτημα</a:t>
            </a:r>
          </a:p>
          <a:p>
            <a:pPr eaLnBrk="1" fontAlgn="auto" hangingPunct="1">
              <a:spcAft>
                <a:spcPts val="0"/>
              </a:spcAft>
              <a:buFont typeface="Arial" pitchFamily="34" charset="0"/>
              <a:buNone/>
              <a:defRPr/>
            </a:pPr>
            <a:r>
              <a:rPr lang="el-GR" sz="1800" b="1" dirty="0" smtClean="0"/>
              <a:t>   β</a:t>
            </a:r>
            <a:r>
              <a:rPr lang="en-US" sz="1800" b="1" dirty="0" smtClean="0"/>
              <a:t>.</a:t>
            </a:r>
            <a:r>
              <a:rPr lang="el-GR" sz="1800" b="1" dirty="0" smtClean="0"/>
              <a:t> Εταιρική Κοινωνική Ευθύνη</a:t>
            </a:r>
            <a:r>
              <a:rPr lang="en-US" sz="1800" b="1" dirty="0" smtClean="0"/>
              <a:t> (Corporate responsibility sustainability)</a:t>
            </a:r>
            <a:endParaRPr lang="el-GR" sz="1800" dirty="0" smtClean="0"/>
          </a:p>
          <a:p>
            <a:pPr algn="just" eaLnBrk="1" fontAlgn="auto" hangingPunct="1">
              <a:spcAft>
                <a:spcPts val="0"/>
              </a:spcAft>
              <a:buFont typeface="Arial" pitchFamily="34" charset="0"/>
              <a:buChar char="•"/>
              <a:defRPr/>
            </a:pPr>
            <a:r>
              <a:rPr lang="el-GR" sz="1800" dirty="0" smtClean="0"/>
              <a:t>Η Coca-Cola σε συνεργασία με την εταιρία Global Water Partnership είναι η  πρώτη εταιρία που υλοποιεί  ένα μοναδικό </a:t>
            </a:r>
            <a:r>
              <a:rPr lang="el-GR" sz="1800" b="1" dirty="0" smtClean="0"/>
              <a:t>Πρόγραμμα Συλλογής υδάτων</a:t>
            </a:r>
            <a:r>
              <a:rPr lang="el-GR" sz="1800" dirty="0" smtClean="0"/>
              <a:t>. </a:t>
            </a:r>
          </a:p>
          <a:p>
            <a:pPr algn="just" eaLnBrk="1" fontAlgn="auto" hangingPunct="1">
              <a:spcAft>
                <a:spcPts val="0"/>
              </a:spcAft>
              <a:buFont typeface="Arial" pitchFamily="34" charset="0"/>
              <a:buChar char="•"/>
              <a:defRPr/>
            </a:pPr>
            <a:r>
              <a:rPr lang="el-GR" sz="1800" dirty="0" smtClean="0"/>
              <a:t>Ως στόχο του έχει την αντιμετώπιση του προβλήματος της λειψυδρίας</a:t>
            </a:r>
            <a:r>
              <a:rPr lang="en-US" sz="1800" dirty="0"/>
              <a:t>.</a:t>
            </a:r>
            <a:endParaRPr lang="el-GR" sz="1800" dirty="0" smtClean="0"/>
          </a:p>
          <a:p>
            <a:pPr algn="just" eaLnBrk="1" fontAlgn="auto" hangingPunct="1">
              <a:spcAft>
                <a:spcPts val="0"/>
              </a:spcAft>
              <a:buFont typeface="Arial" pitchFamily="34" charset="0"/>
              <a:buChar char="•"/>
              <a:defRPr/>
            </a:pPr>
            <a:endParaRPr lang="el-GR" sz="1800" dirty="0" smtClean="0"/>
          </a:p>
          <a:p>
            <a:pPr algn="just" eaLnBrk="1" fontAlgn="auto" hangingPunct="1">
              <a:spcAft>
                <a:spcPts val="0"/>
              </a:spcAft>
              <a:buFont typeface="Arial" pitchFamily="34" charset="0"/>
              <a:buNone/>
              <a:defRPr/>
            </a:pPr>
            <a:endParaRPr lang="el-GR" sz="1800" dirty="0" smtClean="0"/>
          </a:p>
          <a:p>
            <a:pPr algn="just" eaLnBrk="1" fontAlgn="auto" hangingPunct="1">
              <a:spcAft>
                <a:spcPts val="0"/>
              </a:spcAft>
              <a:buFont typeface="Arial" pitchFamily="34" charset="0"/>
              <a:buChar char="•"/>
              <a:defRPr/>
            </a:pPr>
            <a:endParaRPr lang="el-GR" sz="1800" dirty="0" smtClean="0"/>
          </a:p>
          <a:p>
            <a:pPr algn="just" eaLnBrk="1" fontAlgn="auto" hangingPunct="1">
              <a:spcAft>
                <a:spcPts val="0"/>
              </a:spcAft>
              <a:buFont typeface="Arial" pitchFamily="34" charset="0"/>
              <a:buChar char="•"/>
              <a:defRPr/>
            </a:pPr>
            <a:endParaRPr lang="el-GR" sz="1800" dirty="0" smtClean="0"/>
          </a:p>
          <a:p>
            <a:pPr algn="just" eaLnBrk="1" fontAlgn="auto" hangingPunct="1">
              <a:spcAft>
                <a:spcPts val="0"/>
              </a:spcAft>
              <a:buFont typeface="Arial" pitchFamily="34" charset="0"/>
              <a:buChar char="•"/>
              <a:defRPr/>
            </a:pPr>
            <a:endParaRPr lang="el-GR" sz="1800" dirty="0" smtClean="0"/>
          </a:p>
          <a:p>
            <a:pPr algn="just" eaLnBrk="1" fontAlgn="auto" hangingPunct="1">
              <a:spcAft>
                <a:spcPts val="0"/>
              </a:spcAft>
              <a:buFont typeface="Arial" pitchFamily="34" charset="0"/>
              <a:buChar char="•"/>
              <a:defRPr/>
            </a:pPr>
            <a:endParaRPr lang="el-GR" sz="1800" dirty="0" smtClean="0"/>
          </a:p>
          <a:p>
            <a:pPr algn="just" eaLnBrk="1" fontAlgn="auto" hangingPunct="1">
              <a:spcAft>
                <a:spcPts val="0"/>
              </a:spcAft>
              <a:buFont typeface="Arial" pitchFamily="34" charset="0"/>
              <a:buChar char="•"/>
              <a:defRPr/>
            </a:pPr>
            <a:r>
              <a:rPr lang="el-GR" sz="1800" dirty="0" smtClean="0"/>
              <a:t>Η μείωση των εκπομπών διοξειδίου του άνθρακα  πραγματοποιείται μέσω της εγκατάστασης συστημάτων συμπαραγωγής θερμότητας και αέρα. (</a:t>
            </a:r>
            <a:r>
              <a:rPr lang="en-US" sz="1800" dirty="0" smtClean="0"/>
              <a:t>Combined Heat and Power</a:t>
            </a:r>
            <a:r>
              <a:rPr lang="el-GR" sz="1800" dirty="0" smtClean="0"/>
              <a:t> – </a:t>
            </a:r>
            <a:r>
              <a:rPr lang="en-US" sz="1800" dirty="0" smtClean="0"/>
              <a:t>CHP</a:t>
            </a:r>
            <a:r>
              <a:rPr lang="el-GR" sz="1800" dirty="0" smtClean="0"/>
              <a:t>) .</a:t>
            </a:r>
          </a:p>
          <a:p>
            <a:pPr algn="just" eaLnBrk="1" fontAlgn="auto" hangingPunct="1">
              <a:spcAft>
                <a:spcPts val="0"/>
              </a:spcAft>
              <a:buFont typeface="Arial" pitchFamily="34" charset="0"/>
              <a:buChar char="•"/>
              <a:defRPr/>
            </a:pPr>
            <a:r>
              <a:rPr lang="el-GR" sz="1800" dirty="0" smtClean="0"/>
              <a:t>Η πιλοτική εγκατάσταση στην Ουγγαρία μείωσε τις εκπομπές </a:t>
            </a:r>
            <a:r>
              <a:rPr lang="en-US" sz="1800" dirty="0" smtClean="0"/>
              <a:t>CO</a:t>
            </a:r>
            <a:r>
              <a:rPr lang="el-GR" sz="1800" dirty="0" smtClean="0"/>
              <a:t>2 κατά 43 τοις εκατό, εξοικονομώντας 18.000 τόνους εκπομπών ετησίως. Εξοικονόμησε επίσης έξοδα ύψους 400.000 ευρώ για ηλεκτρική ενέργεια σε ετήσια βάση.</a:t>
            </a:r>
          </a:p>
          <a:p>
            <a:pPr algn="just" eaLnBrk="1" fontAlgn="auto" hangingPunct="1">
              <a:spcAft>
                <a:spcPts val="0"/>
              </a:spcAft>
              <a:buFont typeface="Arial" pitchFamily="34" charset="0"/>
              <a:buNone/>
              <a:defRPr/>
            </a:pPr>
            <a:r>
              <a:rPr lang="el-GR" sz="1600" dirty="0" smtClean="0">
                <a:solidFill>
                  <a:srgbClr val="FF0000"/>
                </a:solidFill>
              </a:rPr>
              <a:t>        Η </a:t>
            </a:r>
            <a:r>
              <a:rPr lang="en-US" sz="1600" dirty="0" smtClean="0">
                <a:solidFill>
                  <a:srgbClr val="FF0000"/>
                </a:solidFill>
              </a:rPr>
              <a:t>Coca Cola </a:t>
            </a:r>
            <a:r>
              <a:rPr lang="el-GR" sz="1600" dirty="0" smtClean="0">
                <a:solidFill>
                  <a:srgbClr val="FF0000"/>
                </a:solidFill>
              </a:rPr>
              <a:t>με την αξιόλογη κοινωνική ευθύνη και την ευαισθητοποιημένη περιβαλλοντική πολιτική που ακολουθεί,  διαφορροποιείται αισθητά από τους ανταγωνιστές της. </a:t>
            </a:r>
          </a:p>
          <a:p>
            <a:pPr algn="just" eaLnBrk="1" fontAlgn="auto" hangingPunct="1">
              <a:spcAft>
                <a:spcPts val="0"/>
              </a:spcAft>
              <a:buFont typeface="Arial" pitchFamily="34" charset="0"/>
              <a:buChar char="•"/>
              <a:defRPr/>
            </a:pPr>
            <a:endParaRPr lang="el-GR" sz="1800" dirty="0" smtClean="0"/>
          </a:p>
          <a:p>
            <a:pPr eaLnBrk="1" fontAlgn="auto" hangingPunct="1">
              <a:spcAft>
                <a:spcPts val="0"/>
              </a:spcAft>
              <a:buFont typeface="Arial" pitchFamily="34" charset="0"/>
              <a:buNone/>
              <a:defRPr/>
            </a:pPr>
            <a:endParaRPr lang="el-GR" sz="1800" dirty="0" smtClean="0"/>
          </a:p>
          <a:p>
            <a:pPr eaLnBrk="1" fontAlgn="auto" hangingPunct="1">
              <a:spcAft>
                <a:spcPts val="0"/>
              </a:spcAft>
              <a:buFont typeface="Arial" pitchFamily="34" charset="0"/>
              <a:buChar char="•"/>
              <a:defRPr/>
            </a:pPr>
            <a:endParaRPr lang="el-GR" sz="1800" dirty="0" smtClean="0"/>
          </a:p>
          <a:p>
            <a:pPr eaLnBrk="1" fontAlgn="auto" hangingPunct="1">
              <a:spcAft>
                <a:spcPts val="0"/>
              </a:spcAft>
              <a:buFont typeface="Arial" pitchFamily="34" charset="0"/>
              <a:buChar char="•"/>
              <a:defRPr/>
            </a:pPr>
            <a:endParaRPr lang="el-GR" sz="1800" dirty="0"/>
          </a:p>
        </p:txBody>
      </p:sp>
      <p:pic>
        <p:nvPicPr>
          <p:cNvPr id="18435" name="Picture 2"/>
          <p:cNvPicPr>
            <a:picLocks noChangeAspect="1" noChangeArrowheads="1"/>
          </p:cNvPicPr>
          <p:nvPr/>
        </p:nvPicPr>
        <p:blipFill>
          <a:blip r:embed="rId2"/>
          <a:srcRect/>
          <a:stretch>
            <a:fillRect/>
          </a:stretch>
        </p:blipFill>
        <p:spPr bwMode="auto">
          <a:xfrm>
            <a:off x="406400" y="282575"/>
            <a:ext cx="8308975" cy="1146175"/>
          </a:xfrm>
          <a:prstGeom prst="rect">
            <a:avLst/>
          </a:prstGeom>
          <a:noFill/>
          <a:ln w="9525">
            <a:noFill/>
            <a:miter lim="800000"/>
            <a:headEnd/>
            <a:tailEnd/>
          </a:ln>
        </p:spPr>
      </p:pic>
      <p:pic>
        <p:nvPicPr>
          <p:cNvPr id="18436" name="Picture 2"/>
          <p:cNvPicPr>
            <a:picLocks noChangeAspect="1" noChangeArrowheads="1"/>
          </p:cNvPicPr>
          <p:nvPr/>
        </p:nvPicPr>
        <p:blipFill>
          <a:blip r:embed="rId3"/>
          <a:srcRect/>
          <a:stretch>
            <a:fillRect/>
          </a:stretch>
        </p:blipFill>
        <p:spPr bwMode="auto">
          <a:xfrm>
            <a:off x="2214563" y="2928938"/>
            <a:ext cx="1728787" cy="639762"/>
          </a:xfrm>
          <a:prstGeom prst="rect">
            <a:avLst/>
          </a:prstGeom>
          <a:noFill/>
          <a:ln w="9525">
            <a:noFill/>
            <a:miter lim="800000"/>
            <a:headEnd/>
            <a:tailEnd/>
          </a:ln>
        </p:spPr>
      </p:pic>
      <p:pic>
        <p:nvPicPr>
          <p:cNvPr id="18437" name="Picture 2"/>
          <p:cNvPicPr>
            <a:picLocks noChangeAspect="1" noChangeArrowheads="1"/>
          </p:cNvPicPr>
          <p:nvPr/>
        </p:nvPicPr>
        <p:blipFill>
          <a:blip r:embed="rId4"/>
          <a:srcRect/>
          <a:stretch>
            <a:fillRect/>
          </a:stretch>
        </p:blipFill>
        <p:spPr bwMode="auto">
          <a:xfrm>
            <a:off x="4786313" y="2786063"/>
            <a:ext cx="1501775" cy="1470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dissolve">
                                      <p:cBhvr>
                                        <p:cTn id="23" dur="500"/>
                                        <p:tgtEl>
                                          <p:spTgt spid="3">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dissolve">
                                      <p:cBhvr>
                                        <p:cTn id="28" dur="500"/>
                                        <p:tgtEl>
                                          <p:spTgt spid="3">
                                            <p:txEl>
                                              <p:pRg st="11" end="11"/>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dissolve">
                                      <p:cBhvr>
                                        <p:cTn id="3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1428750"/>
            <a:ext cx="8229600" cy="4697413"/>
          </a:xfrm>
        </p:spPr>
        <p:txBody>
          <a:bodyPr/>
          <a:lstStyle/>
          <a:p>
            <a:pPr algn="ctr" eaLnBrk="1" hangingPunct="1">
              <a:lnSpc>
                <a:spcPct val="90000"/>
              </a:lnSpc>
              <a:buFontTx/>
              <a:buNone/>
            </a:pPr>
            <a:r>
              <a:rPr lang="el-GR" sz="2000" b="1" smtClean="0">
                <a:solidFill>
                  <a:srgbClr val="FF0000"/>
                </a:solidFill>
                <a:cs typeface="Times New Roman" pitchFamily="18" charset="0"/>
              </a:rPr>
              <a:t>Διαφορροποίηση (</a:t>
            </a:r>
            <a:r>
              <a:rPr lang="en-US" sz="2000" b="1" smtClean="0">
                <a:solidFill>
                  <a:srgbClr val="FF0000"/>
                </a:solidFill>
                <a:cs typeface="Times New Roman" pitchFamily="18" charset="0"/>
              </a:rPr>
              <a:t>Differentiation</a:t>
            </a:r>
            <a:r>
              <a:rPr lang="el-GR" sz="2000" b="1" smtClean="0">
                <a:solidFill>
                  <a:srgbClr val="FF0000"/>
                </a:solidFill>
                <a:cs typeface="Times New Roman" pitchFamily="18" charset="0"/>
              </a:rPr>
              <a:t>)- Το Ανταγωνιστικό πλεονέκτημα</a:t>
            </a:r>
          </a:p>
          <a:p>
            <a:pPr eaLnBrk="1" hangingPunct="1">
              <a:buFontTx/>
              <a:buNone/>
            </a:pPr>
            <a:r>
              <a:rPr lang="el-GR" sz="1800" b="1" smtClean="0"/>
              <a:t>   γ</a:t>
            </a:r>
            <a:r>
              <a:rPr lang="en-US" sz="1800" b="1" smtClean="0"/>
              <a:t>.</a:t>
            </a:r>
            <a:r>
              <a:rPr lang="el-GR" sz="1800" b="1" smtClean="0"/>
              <a:t>   Υπεύθυνη πολιτική </a:t>
            </a:r>
            <a:r>
              <a:rPr lang="en-US" sz="1800" b="1" smtClean="0"/>
              <a:t>Marketing  (Responsible Marketing)</a:t>
            </a:r>
            <a:endParaRPr lang="el-GR" sz="1800" b="1" smtClean="0"/>
          </a:p>
          <a:p>
            <a:pPr eaLnBrk="1" hangingPunct="1">
              <a:buFontTx/>
              <a:buNone/>
            </a:pPr>
            <a:endParaRPr lang="el-GR" sz="1800" b="1" smtClean="0"/>
          </a:p>
          <a:p>
            <a:pPr algn="just" eaLnBrk="1" hangingPunct="1"/>
            <a:r>
              <a:rPr lang="el-GR" sz="1800" smtClean="0"/>
              <a:t>Ως μια μεγάλη πολυεθνική επιχείρηση, η </a:t>
            </a:r>
            <a:r>
              <a:rPr lang="en-US" sz="1800" smtClean="0"/>
              <a:t>Coca cola</a:t>
            </a:r>
            <a:r>
              <a:rPr lang="el-GR" sz="1800" smtClean="0"/>
              <a:t>  καταβάλλει επίσης κάθε δυνατή προσπάθεια να εμμείνει στις τοπικές, πολιτιστικές, πολιτικές και θρησκευτικές απαιτήσεις σε κάθε αγορά που εξυπηρετεί.</a:t>
            </a:r>
          </a:p>
          <a:p>
            <a:pPr algn="just" eaLnBrk="1" hangingPunct="1">
              <a:buFontTx/>
              <a:buNone/>
            </a:pPr>
            <a:endParaRPr lang="el-GR" sz="1800" smtClean="0"/>
          </a:p>
          <a:p>
            <a:pPr algn="just" eaLnBrk="1" hangingPunct="1"/>
            <a:endParaRPr lang="el-GR" sz="1800" smtClean="0"/>
          </a:p>
          <a:p>
            <a:pPr algn="just" eaLnBrk="1" hangingPunct="1"/>
            <a:endParaRPr lang="el-GR" sz="1800" smtClean="0"/>
          </a:p>
          <a:p>
            <a:pPr algn="just" eaLnBrk="1" hangingPunct="1"/>
            <a:endParaRPr lang="el-GR" sz="1800" smtClean="0"/>
          </a:p>
          <a:p>
            <a:pPr algn="just" eaLnBrk="1" hangingPunct="1"/>
            <a:r>
              <a:rPr lang="el-GR" sz="1800" smtClean="0"/>
              <a:t>Η  </a:t>
            </a:r>
            <a:r>
              <a:rPr lang="en-US" sz="1800" smtClean="0"/>
              <a:t>Coca</a:t>
            </a:r>
            <a:r>
              <a:rPr lang="el-GR" sz="1800" smtClean="0"/>
              <a:t>-</a:t>
            </a:r>
            <a:r>
              <a:rPr lang="en-US" sz="1800" smtClean="0"/>
              <a:t>Cola Company</a:t>
            </a:r>
            <a:r>
              <a:rPr lang="el-GR" sz="1800" smtClean="0"/>
              <a:t> επιχειρεί με κάθε τρόπο να αποφεύγει την προβολή διαφημίσεων που στοχεύουν σε παιδιά, ηλικίας κάτω από 12 ετών που βρίσκονται στο σχολείο η σε άλλα μέρη, όπου δεν υπάρχει κάποιος γονέας.</a:t>
            </a:r>
          </a:p>
          <a:p>
            <a:pPr eaLnBrk="1" hangingPunct="1"/>
            <a:endParaRPr lang="el-GR" sz="1800" smtClean="0"/>
          </a:p>
        </p:txBody>
      </p:sp>
      <p:pic>
        <p:nvPicPr>
          <p:cNvPr id="19459" name="Picture 2"/>
          <p:cNvPicPr>
            <a:picLocks noChangeAspect="1" noChangeArrowheads="1"/>
          </p:cNvPicPr>
          <p:nvPr/>
        </p:nvPicPr>
        <p:blipFill>
          <a:blip r:embed="rId2"/>
          <a:srcRect/>
          <a:stretch>
            <a:fillRect/>
          </a:stretch>
        </p:blipFill>
        <p:spPr bwMode="auto">
          <a:xfrm>
            <a:off x="406400" y="282575"/>
            <a:ext cx="8308975" cy="1146175"/>
          </a:xfrm>
          <a:prstGeom prst="rect">
            <a:avLst/>
          </a:prstGeom>
          <a:noFill/>
          <a:ln w="9525">
            <a:noFill/>
            <a:miter lim="800000"/>
            <a:headEnd/>
            <a:tailEnd/>
          </a:ln>
        </p:spPr>
      </p:pic>
      <p:pic>
        <p:nvPicPr>
          <p:cNvPr id="19460" name="Picture 2"/>
          <p:cNvPicPr>
            <a:picLocks noChangeAspect="1" noChangeArrowheads="1"/>
          </p:cNvPicPr>
          <p:nvPr/>
        </p:nvPicPr>
        <p:blipFill>
          <a:blip r:embed="rId3"/>
          <a:srcRect/>
          <a:stretch>
            <a:fillRect/>
          </a:stretch>
        </p:blipFill>
        <p:spPr bwMode="auto">
          <a:xfrm>
            <a:off x="3929063" y="3571875"/>
            <a:ext cx="1500187" cy="1052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dissolve">
                                      <p:cBhvr>
                                        <p:cTn id="7" dur="500"/>
                                        <p:tgtEl>
                                          <p:spTgt spid="921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218">
                                            <p:txEl>
                                              <p:pRg st="1" end="1"/>
                                            </p:txEl>
                                          </p:spTgt>
                                        </p:tgtEl>
                                        <p:attrNameLst>
                                          <p:attrName>style.visibility</p:attrName>
                                        </p:attrNameLst>
                                      </p:cBhvr>
                                      <p:to>
                                        <p:strVal val="visible"/>
                                      </p:to>
                                    </p:set>
                                    <p:animEffect transition="in" filter="dissolve">
                                      <p:cBhvr>
                                        <p:cTn id="10" dur="500"/>
                                        <p:tgtEl>
                                          <p:spTgt spid="921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218">
                                            <p:txEl>
                                              <p:pRg st="3" end="3"/>
                                            </p:txEl>
                                          </p:spTgt>
                                        </p:tgtEl>
                                        <p:attrNameLst>
                                          <p:attrName>style.visibility</p:attrName>
                                        </p:attrNameLst>
                                      </p:cBhvr>
                                      <p:to>
                                        <p:strVal val="visible"/>
                                      </p:to>
                                    </p:set>
                                    <p:animEffect transition="in" filter="dissolve">
                                      <p:cBhvr>
                                        <p:cTn id="15" dur="500"/>
                                        <p:tgtEl>
                                          <p:spTgt spid="921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218">
                                            <p:txEl>
                                              <p:pRg st="8" end="8"/>
                                            </p:txEl>
                                          </p:spTgt>
                                        </p:tgtEl>
                                        <p:attrNameLst>
                                          <p:attrName>style.visibility</p:attrName>
                                        </p:attrNameLst>
                                      </p:cBhvr>
                                      <p:to>
                                        <p:strVal val="visible"/>
                                      </p:to>
                                    </p:set>
                                    <p:animEffect transition="in" filter="dissolve">
                                      <p:cBhvr>
                                        <p:cTn id="20" dur="500"/>
                                        <p:tgtEl>
                                          <p:spTgt spid="92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50"/>
            <a:ext cx="8229600" cy="4697413"/>
          </a:xfrm>
        </p:spPr>
        <p:txBody>
          <a:bodyPr rtlCol="0">
            <a:normAutofit lnSpcReduction="10000"/>
          </a:bodyPr>
          <a:lstStyle/>
          <a:p>
            <a:pPr algn="ctr" eaLnBrk="1" fontAlgn="auto" hangingPunct="1">
              <a:lnSpc>
                <a:spcPct val="90000"/>
              </a:lnSpc>
              <a:spcAft>
                <a:spcPts val="0"/>
              </a:spcAft>
              <a:buFont typeface="Arial" pitchFamily="34" charset="0"/>
              <a:buNone/>
              <a:defRPr/>
            </a:pPr>
            <a:r>
              <a:rPr lang="el-GR" sz="2800" b="1" dirty="0" smtClean="0">
                <a:solidFill>
                  <a:srgbClr val="FF0000"/>
                </a:solidFill>
                <a:cs typeface="Times New Roman" pitchFamily="18" charset="0"/>
              </a:rPr>
              <a:t>Στρατηγική Λειτουργιών</a:t>
            </a:r>
            <a:r>
              <a:rPr lang="en-US" sz="2800" b="1" dirty="0" smtClean="0">
                <a:solidFill>
                  <a:srgbClr val="FF0000"/>
                </a:solidFill>
                <a:cs typeface="Times New Roman" pitchFamily="18" charset="0"/>
              </a:rPr>
              <a:t> - Operations Strategy</a:t>
            </a:r>
            <a:endParaRPr lang="el-GR" sz="2800" b="1" dirty="0" smtClean="0">
              <a:solidFill>
                <a:srgbClr val="FF0000"/>
              </a:solidFill>
              <a:cs typeface="Times New Roman" pitchFamily="18" charset="0"/>
            </a:endParaRPr>
          </a:p>
          <a:p>
            <a:pPr eaLnBrk="1" fontAlgn="auto" hangingPunct="1">
              <a:spcAft>
                <a:spcPts val="0"/>
              </a:spcAft>
              <a:buFont typeface="Arial" pitchFamily="34" charset="0"/>
              <a:buNone/>
              <a:defRPr/>
            </a:pPr>
            <a:r>
              <a:rPr lang="el-GR" sz="1800" b="1" dirty="0" smtClean="0"/>
              <a:t>    α .  </a:t>
            </a:r>
            <a:r>
              <a:rPr lang="en-US" sz="1800" b="1" dirty="0" err="1" smtClean="0"/>
              <a:t>Swot</a:t>
            </a:r>
            <a:r>
              <a:rPr lang="en-US" sz="1800" b="1" dirty="0" smtClean="0"/>
              <a:t> analysis</a:t>
            </a:r>
            <a:endParaRPr lang="el-GR" sz="1800" b="1" dirty="0" smtClean="0"/>
          </a:p>
          <a:p>
            <a:pPr eaLnBrk="1" fontAlgn="auto" hangingPunct="1">
              <a:spcAft>
                <a:spcPts val="0"/>
              </a:spcAft>
              <a:buFont typeface="Arial" pitchFamily="34" charset="0"/>
              <a:buNone/>
              <a:defRPr/>
            </a:pPr>
            <a:r>
              <a:rPr lang="en-US" sz="1700" dirty="0" smtClean="0"/>
              <a:t>                   </a:t>
            </a:r>
            <a:r>
              <a:rPr lang="el-GR" sz="1800" b="1" dirty="0" smtClean="0"/>
              <a:t>Δυνάμεις ( </a:t>
            </a:r>
            <a:r>
              <a:rPr lang="en-US" sz="1800" b="1" dirty="0" smtClean="0"/>
              <a:t>Strengths)</a:t>
            </a:r>
            <a:endParaRPr lang="el-GR" sz="1800" b="1" dirty="0" smtClean="0"/>
          </a:p>
          <a:p>
            <a:pPr eaLnBrk="1" fontAlgn="auto" hangingPunct="1">
              <a:spcAft>
                <a:spcPts val="0"/>
              </a:spcAft>
              <a:buFont typeface="Arial" pitchFamily="34" charset="0"/>
              <a:buChar char="•"/>
              <a:defRPr/>
            </a:pPr>
            <a:r>
              <a:rPr lang="el-GR" sz="1800" dirty="0" smtClean="0"/>
              <a:t>Έμπειρο κι εξειδικευμένο ανθρώπινο δυναμικό</a:t>
            </a:r>
            <a:endParaRPr lang="en-US" sz="1800" dirty="0" smtClean="0"/>
          </a:p>
          <a:p>
            <a:pPr eaLnBrk="1" fontAlgn="auto" hangingPunct="1">
              <a:spcAft>
                <a:spcPts val="0"/>
              </a:spcAft>
              <a:buFont typeface="Arial" pitchFamily="34" charset="0"/>
              <a:buChar char="•"/>
              <a:defRPr/>
            </a:pPr>
            <a:r>
              <a:rPr lang="el-GR" sz="1800" dirty="0" smtClean="0"/>
              <a:t>Αξιοπιστία</a:t>
            </a:r>
            <a:r>
              <a:rPr lang="en-US" sz="1800" dirty="0" smtClean="0"/>
              <a:t> </a:t>
            </a:r>
            <a:r>
              <a:rPr lang="el-GR" sz="1800" dirty="0" smtClean="0"/>
              <a:t>στην διαχρονικότητά της</a:t>
            </a:r>
          </a:p>
          <a:p>
            <a:pPr eaLnBrk="1" fontAlgn="auto" hangingPunct="1">
              <a:spcAft>
                <a:spcPts val="0"/>
              </a:spcAft>
              <a:buFont typeface="Arial" pitchFamily="34" charset="0"/>
              <a:buChar char="•"/>
              <a:defRPr/>
            </a:pPr>
            <a:r>
              <a:rPr lang="el-GR" sz="1800" dirty="0" smtClean="0"/>
              <a:t>Ιδιαίτερη οικολογική συνείδηση και σεβασμός προς το περιβάλλον</a:t>
            </a:r>
          </a:p>
          <a:p>
            <a:pPr eaLnBrk="1" fontAlgn="auto" hangingPunct="1">
              <a:spcAft>
                <a:spcPts val="0"/>
              </a:spcAft>
              <a:buFont typeface="Arial" pitchFamily="34" charset="0"/>
              <a:buChar char="•"/>
              <a:defRPr/>
            </a:pPr>
            <a:r>
              <a:rPr lang="el-GR" sz="1800" dirty="0" smtClean="0"/>
              <a:t>Επίτευξη κερδών. Αποτελεσματικότητα και  Παραγωγικότητα.</a:t>
            </a:r>
          </a:p>
          <a:p>
            <a:pPr eaLnBrk="1" fontAlgn="auto" hangingPunct="1">
              <a:spcAft>
                <a:spcPts val="0"/>
              </a:spcAft>
              <a:buFont typeface="Arial" pitchFamily="34" charset="0"/>
              <a:buChar char="•"/>
              <a:defRPr/>
            </a:pPr>
            <a:r>
              <a:rPr lang="el-GR" sz="1800" dirty="0" smtClean="0"/>
              <a:t>Υψηλό αίσθημα κοινωνικής ευθύνης </a:t>
            </a:r>
            <a:endParaRPr lang="en-US" sz="1800" dirty="0" smtClean="0"/>
          </a:p>
          <a:p>
            <a:pPr eaLnBrk="1" fontAlgn="auto" hangingPunct="1">
              <a:spcAft>
                <a:spcPts val="0"/>
              </a:spcAft>
              <a:buFont typeface="Arial" pitchFamily="34" charset="0"/>
              <a:buNone/>
              <a:defRPr/>
            </a:pPr>
            <a:r>
              <a:rPr lang="el-GR" sz="1800" b="1" dirty="0" smtClean="0"/>
              <a:t>             </a:t>
            </a:r>
          </a:p>
          <a:p>
            <a:pPr eaLnBrk="1" fontAlgn="auto" hangingPunct="1">
              <a:spcAft>
                <a:spcPts val="0"/>
              </a:spcAft>
              <a:buFont typeface="Arial" pitchFamily="34" charset="0"/>
              <a:buNone/>
              <a:defRPr/>
            </a:pPr>
            <a:r>
              <a:rPr lang="el-GR" sz="1800" b="1" dirty="0" smtClean="0"/>
              <a:t>                 Αδυναμίες (</a:t>
            </a:r>
            <a:r>
              <a:rPr lang="en-US" sz="1800" b="1" dirty="0" smtClean="0"/>
              <a:t>Weaknesses)</a:t>
            </a:r>
            <a:endParaRPr lang="el-GR" sz="1800" b="1" dirty="0" smtClean="0"/>
          </a:p>
          <a:p>
            <a:pPr eaLnBrk="1" fontAlgn="auto" hangingPunct="1">
              <a:spcAft>
                <a:spcPts val="0"/>
              </a:spcAft>
              <a:buFont typeface="Arial" pitchFamily="34" charset="0"/>
              <a:buChar char="•"/>
              <a:defRPr/>
            </a:pPr>
            <a:endParaRPr lang="el-GR" sz="1800" dirty="0" smtClean="0"/>
          </a:p>
          <a:p>
            <a:pPr eaLnBrk="1" fontAlgn="auto" hangingPunct="1">
              <a:spcAft>
                <a:spcPts val="0"/>
              </a:spcAft>
              <a:buFont typeface="Arial" pitchFamily="34" charset="0"/>
              <a:buChar char="•"/>
              <a:defRPr/>
            </a:pPr>
            <a:r>
              <a:rPr lang="el-GR" sz="1800" dirty="0" smtClean="0"/>
              <a:t>Η πρόβλεψη των μελλοντικών αναγκών σε αποθέματα προϊόντων της</a:t>
            </a:r>
            <a:r>
              <a:rPr lang="en-US" sz="1800" dirty="0" smtClean="0"/>
              <a:t> (TBC)</a:t>
            </a:r>
            <a:r>
              <a:rPr lang="el-GR" sz="1800" dirty="0" smtClean="0"/>
              <a:t> λογω της μεγάλης ποικιλίας των προϊόντων της.</a:t>
            </a:r>
            <a:endParaRPr lang="en-US" sz="1800" dirty="0" smtClean="0"/>
          </a:p>
          <a:p>
            <a:pPr eaLnBrk="1" fontAlgn="auto" hangingPunct="1">
              <a:spcAft>
                <a:spcPts val="0"/>
              </a:spcAft>
              <a:buFont typeface="Arial" pitchFamily="34" charset="0"/>
              <a:buChar char="•"/>
              <a:defRPr/>
            </a:pPr>
            <a:r>
              <a:rPr lang="el-GR" sz="1800" dirty="0" smtClean="0"/>
              <a:t>Υψηλό κόστος διατήρησης φρέσκων προϊόντων λόγω του μεγέθους των παραγγελιών της.</a:t>
            </a:r>
          </a:p>
        </p:txBody>
      </p:sp>
      <p:pic>
        <p:nvPicPr>
          <p:cNvPr id="20483" name="Picture 2"/>
          <p:cNvPicPr>
            <a:picLocks noChangeAspect="1" noChangeArrowheads="1"/>
          </p:cNvPicPr>
          <p:nvPr/>
        </p:nvPicPr>
        <p:blipFill>
          <a:blip r:embed="rId2"/>
          <a:srcRect/>
          <a:stretch>
            <a:fillRect/>
          </a:stretch>
        </p:blipFill>
        <p:spPr bwMode="auto">
          <a:xfrm>
            <a:off x="406400" y="282575"/>
            <a:ext cx="8308975" cy="1146175"/>
          </a:xfrm>
          <a:prstGeom prst="rect">
            <a:avLst/>
          </a:prstGeom>
          <a:noFill/>
          <a:ln w="9525">
            <a:noFill/>
            <a:miter lim="800000"/>
            <a:headEnd/>
            <a:tailEnd/>
          </a:ln>
        </p:spPr>
      </p:pic>
      <p:pic>
        <p:nvPicPr>
          <p:cNvPr id="20484" name="Picture 2"/>
          <p:cNvPicPr>
            <a:picLocks noChangeAspect="1" noChangeArrowheads="1"/>
          </p:cNvPicPr>
          <p:nvPr/>
        </p:nvPicPr>
        <p:blipFill>
          <a:blip r:embed="rId3"/>
          <a:srcRect/>
          <a:stretch>
            <a:fillRect/>
          </a:stretch>
        </p:blipFill>
        <p:spPr bwMode="auto">
          <a:xfrm>
            <a:off x="785813" y="2143125"/>
            <a:ext cx="571500" cy="300038"/>
          </a:xfrm>
          <a:prstGeom prst="rect">
            <a:avLst/>
          </a:prstGeom>
          <a:noFill/>
          <a:ln w="9525">
            <a:noFill/>
            <a:miter lim="800000"/>
            <a:headEnd/>
            <a:tailEnd/>
          </a:ln>
        </p:spPr>
      </p:pic>
      <p:pic>
        <p:nvPicPr>
          <p:cNvPr id="20485" name="Picture 2"/>
          <p:cNvPicPr>
            <a:picLocks noChangeAspect="1" noChangeArrowheads="1"/>
          </p:cNvPicPr>
          <p:nvPr/>
        </p:nvPicPr>
        <p:blipFill>
          <a:blip r:embed="rId4"/>
          <a:srcRect/>
          <a:stretch>
            <a:fillRect/>
          </a:stretch>
        </p:blipFill>
        <p:spPr bwMode="auto">
          <a:xfrm>
            <a:off x="714375" y="4214813"/>
            <a:ext cx="625475" cy="357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dissolv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dissolv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dissolve">
                                      <p:cBhvr>
                                        <p:cTn id="43" dur="500"/>
                                        <p:tgtEl>
                                          <p:spTgt spid="3">
                                            <p:txEl>
                                              <p:pRg st="9" end="9"/>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dissolve">
                                      <p:cBhvr>
                                        <p:cTn id="46" dur="500"/>
                                        <p:tgtEl>
                                          <p:spTgt spid="3">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dissolve">
                                      <p:cBhvr>
                                        <p:cTn id="5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Προεπιλεγμένη σχεδίαση">
  <a:themeElements>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1439</Words>
  <Application>Microsoft Office PowerPoint</Application>
  <PresentationFormat>On-screen Show (4:3)</PresentationFormat>
  <Paragraphs>164</Paragraphs>
  <Slides>22</Slides>
  <Notes>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Προεπιλεγμένη σχεδίαση</vt:lpstr>
      <vt:lpstr>Bitmap Image</vt:lpstr>
      <vt:lpstr>ΜΒΑ EXECUTIVE ΓΙΑ ΣΤΕΛΕΧΗ ΕΠΙΧΕΙΡΗΣΕΩΝ                                                                             ΔΙΟΙΚΗΣΗ ΛΕΙΤΟΥΡΓΙΩΝ    Case Study of a Global Company : The Coca Cola Company  Καθηγητής   ΓΕΩΡΓΙΟΣ ΤΣΙΟΤΡΑΣ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Μελίνα</dc:creator>
  <cp:lastModifiedBy>KATERINA GKOTZAMANI</cp:lastModifiedBy>
  <cp:revision>50</cp:revision>
  <dcterms:created xsi:type="dcterms:W3CDTF">2010-01-14T10:40:23Z</dcterms:created>
  <dcterms:modified xsi:type="dcterms:W3CDTF">2020-10-12T08:35:26Z</dcterms:modified>
</cp:coreProperties>
</file>