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59"/>
  </p:notesMasterIdLst>
  <p:handoutMasterIdLst>
    <p:handoutMasterId r:id="rId60"/>
  </p:handoutMasterIdLst>
  <p:sldIdLst>
    <p:sldId id="531" r:id="rId2"/>
    <p:sldId id="711" r:id="rId3"/>
    <p:sldId id="655" r:id="rId4"/>
    <p:sldId id="674" r:id="rId5"/>
    <p:sldId id="438" r:id="rId6"/>
    <p:sldId id="712" r:id="rId7"/>
    <p:sldId id="684" r:id="rId8"/>
    <p:sldId id="677" r:id="rId9"/>
    <p:sldId id="678" r:id="rId10"/>
    <p:sldId id="656" r:id="rId11"/>
    <p:sldId id="689" r:id="rId12"/>
    <p:sldId id="615" r:id="rId13"/>
    <p:sldId id="682" r:id="rId14"/>
    <p:sldId id="675" r:id="rId15"/>
    <p:sldId id="657" r:id="rId16"/>
    <p:sldId id="683" r:id="rId17"/>
    <p:sldId id="713" r:id="rId18"/>
    <p:sldId id="659" r:id="rId19"/>
    <p:sldId id="660" r:id="rId20"/>
    <p:sldId id="687" r:id="rId21"/>
    <p:sldId id="661" r:id="rId22"/>
    <p:sldId id="691" r:id="rId23"/>
    <p:sldId id="690" r:id="rId24"/>
    <p:sldId id="685" r:id="rId25"/>
    <p:sldId id="662" r:id="rId26"/>
    <p:sldId id="692" r:id="rId27"/>
    <p:sldId id="688" r:id="rId28"/>
    <p:sldId id="663" r:id="rId29"/>
    <p:sldId id="693" r:id="rId30"/>
    <p:sldId id="532" r:id="rId31"/>
    <p:sldId id="664" r:id="rId32"/>
    <p:sldId id="665" r:id="rId33"/>
    <p:sldId id="666" r:id="rId34"/>
    <p:sldId id="667" r:id="rId35"/>
    <p:sldId id="694" r:id="rId36"/>
    <p:sldId id="668" r:id="rId37"/>
    <p:sldId id="696" r:id="rId38"/>
    <p:sldId id="697" r:id="rId39"/>
    <p:sldId id="695" r:id="rId40"/>
    <p:sldId id="698" r:id="rId41"/>
    <p:sldId id="599" r:id="rId42"/>
    <p:sldId id="669" r:id="rId43"/>
    <p:sldId id="670" r:id="rId44"/>
    <p:sldId id="700" r:id="rId45"/>
    <p:sldId id="699" r:id="rId46"/>
    <p:sldId id="701" r:id="rId47"/>
    <p:sldId id="626" r:id="rId48"/>
    <p:sldId id="676" r:id="rId49"/>
    <p:sldId id="681" r:id="rId50"/>
    <p:sldId id="709" r:id="rId51"/>
    <p:sldId id="702" r:id="rId52"/>
    <p:sldId id="704" r:id="rId53"/>
    <p:sldId id="705" r:id="rId54"/>
    <p:sldId id="706" r:id="rId55"/>
    <p:sldId id="707" r:id="rId56"/>
    <p:sldId id="708" r:id="rId57"/>
    <p:sldId id="486" r:id="rId58"/>
  </p:sldIdLst>
  <p:sldSz cx="9144000" cy="6858000" type="screen4x3"/>
  <p:notesSz cx="6858000" cy="9144000"/>
  <p:defaultTextStyle>
    <a:defPPr>
      <a:defRPr lang="en-U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56A41"/>
    <a:srgbClr val="C26529"/>
    <a:srgbClr val="831951"/>
    <a:srgbClr val="9F1D1D"/>
    <a:srgbClr val="8A3A6A"/>
    <a:srgbClr val="A4C695"/>
    <a:srgbClr val="3D68AF"/>
    <a:srgbClr val="00758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32" autoAdjust="0"/>
    <p:restoredTop sz="88870" autoAdjust="0"/>
  </p:normalViewPr>
  <p:slideViewPr>
    <p:cSldViewPr snapToGrid="0">
      <p:cViewPr>
        <p:scale>
          <a:sx n="100" d="100"/>
          <a:sy n="100" d="100"/>
        </p:scale>
        <p:origin x="-1128" y="221"/>
      </p:cViewPr>
      <p:guideLst>
        <p:guide orient="horz" pos="517"/>
        <p:guide pos="35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3" Type="http://schemas.openxmlformats.org/officeDocument/2006/relationships/slide" Target="slides/slide4.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8"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ct val="10000"/>
              </a:spcBef>
              <a:spcAft>
                <a:spcPct val="10000"/>
              </a:spcAft>
              <a:defRPr sz="1200"/>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spcBef>
                <a:spcPct val="10000"/>
              </a:spcBef>
              <a:spcAft>
                <a:spcPct val="10000"/>
              </a:spcAft>
              <a:defRPr sz="1200"/>
            </a:lvl1pPr>
          </a:lstStyle>
          <a:p>
            <a:pPr>
              <a:defRPr/>
            </a:pPr>
            <a:fld id="{88AFC8EF-1A30-4E83-AEA9-AA01E943A261}" type="datetimeFigureOut">
              <a:rPr lang="es-ES"/>
              <a:pPr>
                <a:defRPr/>
              </a:pPr>
              <a:t>03/07/2021</a:t>
            </a:fld>
            <a:endParaRPr lang="es-ES"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spcBef>
                <a:spcPct val="10000"/>
              </a:spcBef>
              <a:spcAft>
                <a:spcPct val="10000"/>
              </a:spcAft>
              <a:defRPr sz="1200"/>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spcBef>
                <a:spcPct val="10000"/>
              </a:spcBef>
              <a:spcAft>
                <a:spcPct val="10000"/>
              </a:spcAft>
              <a:defRPr sz="1200"/>
            </a:lvl1pPr>
          </a:lstStyle>
          <a:p>
            <a:pPr>
              <a:defRPr/>
            </a:pPr>
            <a:fld id="{BCF74245-C41A-4361-91AE-144799DA2102}" type="slidenum">
              <a:rPr lang="es-ES"/>
              <a:pPr>
                <a:defRPr/>
              </a:pPr>
              <a:t>‹#›</a:t>
            </a:fld>
            <a:endParaRPr lang="es-E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defRPr sz="1200" b="0"/>
            </a:lvl1pPr>
          </a:lstStyle>
          <a:p>
            <a:pPr>
              <a:defRPr/>
            </a:pPr>
            <a:endParaRPr lang="en-US"/>
          </a:p>
        </p:txBody>
      </p:sp>
      <p:sp>
        <p:nvSpPr>
          <p:cNvPr id="524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defRPr sz="1200" b="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4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4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spcAft>
                <a:spcPct val="0"/>
              </a:spcAft>
              <a:defRPr sz="1200" b="0"/>
            </a:lvl1pPr>
          </a:lstStyle>
          <a:p>
            <a:pPr>
              <a:defRPr/>
            </a:pPr>
            <a:endParaRPr lang="en-US"/>
          </a:p>
        </p:txBody>
      </p:sp>
      <p:sp>
        <p:nvSpPr>
          <p:cNvPr id="524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defRPr sz="1200" b="0"/>
            </a:lvl1pPr>
          </a:lstStyle>
          <a:p>
            <a:pPr>
              <a:defRPr/>
            </a:pPr>
            <a:fld id="{BCED2398-DCA0-425C-AEC2-D73502C2C21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pPr eaLnBrk="1" hangingPunct="1"/>
            <a:endParaRPr lang="en-US" smtClean="0"/>
          </a:p>
        </p:txBody>
      </p:sp>
      <p:sp>
        <p:nvSpPr>
          <p:cNvPr id="16387" name="Slide Number Placeholder 3"/>
          <p:cNvSpPr>
            <a:spLocks noGrp="1"/>
          </p:cNvSpPr>
          <p:nvPr>
            <p:ph type="sldNum" sz="quarter" idx="5"/>
          </p:nvPr>
        </p:nvSpPr>
        <p:spPr>
          <a:noFill/>
        </p:spPr>
        <p:txBody>
          <a:bodyPr/>
          <a:lstStyle/>
          <a:p>
            <a:fld id="{181A1D0A-47D5-4195-A797-1FFF0B28106B}"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E844ADFD-DC99-4A43-AD6E-4FF03D4A280D}" type="slidenum">
              <a:rPr lang="en-US" smtClean="0"/>
              <a:pPr/>
              <a:t>10</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A5FD20A-AB8E-4398-8BDD-909B8FC20250}" type="slidenum">
              <a:rPr lang="en-US" smtClean="0"/>
              <a:pPr/>
              <a:t>11</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01107A84-2B76-46A5-9FD8-BFB778EA8F6D}" type="slidenum">
              <a:rPr lang="en-US" smtClean="0"/>
              <a:pPr/>
              <a:t>12</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37540725-D065-417D-9C71-07CA55B9F360}" type="slidenum">
              <a:rPr lang="en-US" smtClean="0"/>
              <a:pPr/>
              <a:t>13</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CC6D654C-779D-4F28-88F1-90865AD5E2A3}" type="slidenum">
              <a:rPr lang="en-US" smtClean="0"/>
              <a:pPr/>
              <a:t>14</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1EA25DA2-7A2B-4C1D-8096-D941B18AB698}" type="slidenum">
              <a:rPr lang="en-US" smtClean="0"/>
              <a:pPr/>
              <a:t>15</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60107818-B04E-4432-BED6-2DA930009C4B}" type="slidenum">
              <a:rPr lang="en-US" smtClean="0"/>
              <a:pPr/>
              <a:t>16</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8399EE3-343F-4A69-BFE1-5ED0BFC044F5}" type="slidenum">
              <a:rPr lang="en-US" sz="1200" b="0"/>
              <a:pPr algn="r"/>
              <a:t>17</a:t>
            </a:fld>
            <a:endParaRPr lang="en-US" sz="1200" b="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A09741A1-1164-43C5-B5D8-D33185C98E6A}" type="slidenum">
              <a:rPr lang="en-US" smtClean="0"/>
              <a:pPr/>
              <a:t>18</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122769DC-58F2-4FCC-9DEE-A6E401606B05}" type="slidenum">
              <a:rPr lang="en-US" smtClean="0"/>
              <a:pPr/>
              <a:t>19</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2C2177-B0F1-4CBF-ADFD-3FB46B97004D}" type="slidenum">
              <a:rPr lang="en-US" sz="1200" b="0"/>
              <a:pPr algn="r"/>
              <a:t>2</a:t>
            </a:fld>
            <a:endParaRPr lang="en-US" sz="1200" b="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02D485B9-5557-4306-BC98-0BF895C7AD58}" type="slidenum">
              <a:rPr lang="en-US" smtClean="0"/>
              <a:pPr/>
              <a:t>20</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B1C4B7A7-1AA9-4117-87CA-4DE6F4243AE1}" type="slidenum">
              <a:rPr lang="en-US" smtClean="0"/>
              <a:pPr/>
              <a:t>21</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8B5BE5E3-52D1-4302-B213-BE032D537651}" type="slidenum">
              <a:rPr lang="en-US" smtClean="0"/>
              <a:pPr/>
              <a:t>22</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5B3E1DF0-EF19-40EF-9BC4-93E21D13C5AE}" type="slidenum">
              <a:rPr lang="en-US" smtClean="0"/>
              <a:pPr/>
              <a:t>23</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147F4109-9E1F-4754-AB62-3CA2EA47AE86}" type="slidenum">
              <a:rPr lang="en-US" smtClean="0"/>
              <a:pPr/>
              <a:t>24</a:t>
            </a:fld>
            <a:endParaRPr lang="en-U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4313AE01-9492-46A2-A4B2-E8A6548F9D96}" type="slidenum">
              <a:rPr lang="en-US" smtClean="0"/>
              <a:pPr/>
              <a:t>25</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CAF35103-8C4D-455A-B1A8-383F438A4E8D}" type="slidenum">
              <a:rPr lang="en-US" smtClean="0"/>
              <a:pPr/>
              <a:t>26</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FEC39FC0-CD2C-4578-BFB0-18A0062A1C14}" type="slidenum">
              <a:rPr lang="en-US" smtClean="0"/>
              <a:pPr/>
              <a:t>27</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1D84E47D-7003-43E1-8ADC-20C502857999}" type="slidenum">
              <a:rPr lang="en-US" smtClean="0"/>
              <a:pPr/>
              <a:t>28</a:t>
            </a:fld>
            <a:endParaRPr lang="en-US"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0CAC93AB-F72D-4386-B4F9-7A9555F09E0A}" type="slidenum">
              <a:rPr lang="en-US" smtClean="0"/>
              <a:pPr/>
              <a:t>29</a:t>
            </a:fld>
            <a:endParaRPr lang="en-US"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DA6407B0-7B44-4787-B29F-59F988620044}" type="slidenum">
              <a:rPr lang="en-US" smtClean="0"/>
              <a:pPr/>
              <a:t>3</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a:buFontTx/>
              <a:buChar char="-"/>
            </a:pPr>
            <a:r>
              <a:rPr lang="en-US" smtClean="0"/>
              <a:t>we see that China sells the most clubs to the United States, providing $254 million worth of golf clubs at an average price of $18 each </a:t>
            </a:r>
          </a:p>
          <a:p>
            <a:pPr>
              <a:buFontTx/>
              <a:buChar char="-"/>
            </a:pPr>
            <a:r>
              <a:rPr lang="en-US" smtClean="0"/>
              <a:t>Next is Thailand, selling $14 million of clubs at an average wholesale price of $102 each.</a:t>
            </a:r>
          </a:p>
          <a:p>
            <a:pPr>
              <a:buFontTx/>
              <a:buChar char="-"/>
            </a:pPr>
            <a:r>
              <a:rPr lang="en-US" smtClean="0"/>
              <a:t>Vietnam comes next, exporting $7 million of clubs at an average price of $14, followed by Japan, selling $6 million of clubs with an average price of $125</a:t>
            </a:r>
          </a:p>
          <a:p>
            <a:pPr>
              <a:buFontTx/>
              <a:buChar char="-"/>
            </a:pPr>
            <a:r>
              <a:rPr lang="en-US" smtClean="0"/>
              <a:t>The higher average prices of Thai and Japanese clubs compared with Chinese and Vietnamese clubs most likely indicate that the clubs Thailand and Japan sell are of much higher quality. </a:t>
            </a:r>
          </a:p>
          <a:p>
            <a:pPr>
              <a:buFontTx/>
              <a:buChar char="-"/>
            </a:pPr>
            <a:r>
              <a:rPr lang="en-US" smtClean="0"/>
              <a:t>In total, the United States imported $284 million of golf clubs in 2009.</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0BA3CEE1-FEDA-4365-8601-6815F7E09D84}" type="slidenum">
              <a:rPr lang="en-US" smtClean="0"/>
              <a:pPr/>
              <a:t>30</a:t>
            </a:fld>
            <a:endParaRPr lang="en-US"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AF923872-0974-4544-932D-110D6EEF1EE5}" type="slidenum">
              <a:rPr lang="en-US" smtClean="0"/>
              <a:pPr/>
              <a:t>31</a:t>
            </a:fld>
            <a:endParaRPr 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D49A0895-7141-4051-AA8C-CC3E7B3FEBA6}" type="slidenum">
              <a:rPr lang="en-US" smtClean="0"/>
              <a:pPr/>
              <a:t>32</a:t>
            </a:fld>
            <a:endParaRPr lang="en-US"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5C682636-10A8-473A-8668-241388B22A03}" type="slidenum">
              <a:rPr lang="en-US" smtClean="0"/>
              <a:pPr/>
              <a:t>33</a:t>
            </a:fld>
            <a:endParaRPr lang="en-US"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1BEABCF6-5D92-489B-8C1D-0317D12B62FA}" type="slidenum">
              <a:rPr lang="en-US" smtClean="0"/>
              <a:pPr/>
              <a:t>34</a:t>
            </a:fld>
            <a:endParaRPr lang="en-US"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9CF781BB-E5C1-4B89-BACC-AD07CCF943C0}" type="slidenum">
              <a:rPr lang="en-US" smtClean="0"/>
              <a:pPr/>
              <a:t>35</a:t>
            </a:fld>
            <a:endParaRPr lang="en-U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F80621B8-6ADA-48E4-B2D6-3A1F7DEB6A7A}" type="slidenum">
              <a:rPr lang="en-US" smtClean="0"/>
              <a:pPr/>
              <a:t>36</a:t>
            </a:fld>
            <a:endParaRPr lang="en-US"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6F00BEEB-35ED-47A5-A7AF-F021DCC76E3D}" type="slidenum">
              <a:rPr lang="en-US" smtClean="0"/>
              <a:pPr/>
              <a:t>37</a:t>
            </a:fld>
            <a:endParaRPr lang="en-U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FE1847F9-C211-47E2-A55A-C1474A1E3B97}" type="slidenum">
              <a:rPr lang="en-US" smtClean="0"/>
              <a:pPr/>
              <a:t>38</a:t>
            </a:fld>
            <a:endParaRPr lang="en-US"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D70A5E3A-F307-4B40-AA56-3A38E8BE61A7}" type="slidenum">
              <a:rPr lang="en-US" smtClean="0"/>
              <a:pPr/>
              <a:t>39</a:t>
            </a:fld>
            <a:endParaRPr lang="en-US"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F8E45D25-FE0D-4FBE-BFB1-A7179D891695}" type="slidenum">
              <a:rPr lang="en-US" smtClean="0"/>
              <a:pPr/>
              <a:t>4</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r>
              <a:rPr lang="en-US" smtClean="0"/>
              <a:t>-The top destination for U.S. clubs is Canada, followed by Japan and the UnitedKingdom (with its world-famous golf courses in Scotland)</a:t>
            </a:r>
          </a:p>
          <a:p>
            <a:pPr>
              <a:buFontTx/>
              <a:buChar char="-"/>
            </a:pPr>
            <a:r>
              <a:rPr lang="en-US" smtClean="0"/>
              <a:t>Notice that these three countries are also among the top 12 countries selling golf clubs to the United States.</a:t>
            </a:r>
          </a:p>
          <a:p>
            <a:pPr>
              <a:buFontTx/>
              <a:buChar char="-"/>
            </a:pPr>
            <a:r>
              <a:rPr lang="en-US" smtClean="0"/>
              <a:t>The average price for U.S. exports varies between $75 and $104 per club, higher than the price of all the imported clubs except those from Thailand, Japan, and Malaysia, which suggests that the United States is exporting high-quality clubs.</a:t>
            </a:r>
          </a:p>
          <a:p>
            <a:pPr>
              <a:buFontTx/>
              <a:buChar char="-"/>
            </a:pPr>
            <a:endParaRPr lang="en-US" smtClean="0"/>
          </a:p>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072C8E08-86C4-4773-8BE4-52D9F249197C}" type="slidenum">
              <a:rPr lang="en-US" smtClean="0"/>
              <a:pPr/>
              <a:t>40</a:t>
            </a:fld>
            <a:endParaRPr lang="en-US"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181FA577-92FF-4EC4-A0F1-A38DFBCA61CB}" type="slidenum">
              <a:rPr lang="en-US" smtClean="0"/>
              <a:pPr/>
              <a:t>41</a:t>
            </a:fld>
            <a:endParaRPr lang="en-US"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7C38FE6A-6573-4398-B522-4E18AD5E7FD4}" type="slidenum">
              <a:rPr lang="en-US" smtClean="0"/>
              <a:pPr/>
              <a:t>42</a:t>
            </a:fld>
            <a:endParaRPr lang="en-US"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C441F994-B49B-4AC4-ADE5-4549D3C5D38C}" type="slidenum">
              <a:rPr lang="en-US" smtClean="0"/>
              <a:pPr/>
              <a:t>43</a:t>
            </a:fld>
            <a:endParaRPr lang="en-US"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361F558F-077B-47B3-A4DD-EEB33BA53086}" type="slidenum">
              <a:rPr lang="en-US" smtClean="0"/>
              <a:pPr/>
              <a:t>44</a:t>
            </a:fld>
            <a:endParaRPr lang="en-US"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A7F612BC-814D-4838-B609-752F9A3951B2}" type="slidenum">
              <a:rPr lang="en-US" smtClean="0"/>
              <a:pPr/>
              <a:t>45</a:t>
            </a:fld>
            <a:endParaRPr 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D6B27D63-9F06-4DEA-9C59-655C3D52F653}" type="slidenum">
              <a:rPr lang="en-US" smtClean="0"/>
              <a:pPr/>
              <a:t>46</a:t>
            </a:fld>
            <a:endParaRPr lang="en-US"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D262A438-53C3-49FD-8050-B3F1908EBA77}" type="slidenum">
              <a:rPr lang="en-US" smtClean="0"/>
              <a:pPr/>
              <a:t>47</a:t>
            </a:fld>
            <a:endParaRPr lang="en-US"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0E0DDC66-99B8-4AB0-971E-939553059E80}" type="slidenum">
              <a:rPr lang="en-US" smtClean="0"/>
              <a:pPr/>
              <a:t>48</a:t>
            </a:fld>
            <a:endParaRPr lang="en-US"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14CCDD66-5D5C-4BA2-A3EB-1B4293CD7045}" type="slidenum">
              <a:rPr lang="en-US" smtClean="0"/>
              <a:pPr/>
              <a:t>49</a:t>
            </a:fld>
            <a:endParaRPr lang="en-US" smtClean="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7E28FE68-9090-476E-8139-28D7D13B40BE}" type="slidenum">
              <a:rPr lang="en-US" smtClean="0"/>
              <a:pPr/>
              <a:t>5</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CD169507-2B23-4C25-ACC4-7C3CBB9C9BF9}" type="slidenum">
              <a:rPr lang="en-US" smtClean="0"/>
              <a:pPr/>
              <a:t>50</a:t>
            </a:fld>
            <a:endParaRPr lang="en-US" smtClean="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34484C34-7C7C-4DED-9174-59E8EB5E61D9}" type="slidenum">
              <a:rPr lang="en-US" smtClean="0"/>
              <a:pPr/>
              <a:t>51</a:t>
            </a:fld>
            <a:endParaRPr lang="en-U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E53DA833-7269-4953-A402-0E06F3C6E6D1}" type="slidenum">
              <a:rPr lang="en-US" smtClean="0"/>
              <a:pPr/>
              <a:t>52</a:t>
            </a:fld>
            <a:endParaRPr lang="en-US" smtClean="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AFBEAFEF-94C1-4D5C-BC5B-4CAEA3B299A2}" type="slidenum">
              <a:rPr lang="en-US" smtClean="0"/>
              <a:pPr/>
              <a:t>53</a:t>
            </a:fld>
            <a:endParaRPr lang="en-US" smtClean="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629EAAEC-5E8F-410A-BA2C-C93EE66D6332}" type="slidenum">
              <a:rPr lang="en-US" smtClean="0"/>
              <a:pPr/>
              <a:t>54</a:t>
            </a:fld>
            <a:endParaRPr lang="en-US" smtClean="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1491597F-9FB3-419F-AAE8-579912BA29D8}" type="slidenum">
              <a:rPr lang="en-US" smtClean="0"/>
              <a:pPr/>
              <a:t>55</a:t>
            </a:fld>
            <a:endParaRPr lang="en-US" smtClean="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DB4156BC-DA3C-4553-89CB-12E966A82B4E}" type="slidenum">
              <a:rPr lang="en-US" smtClean="0"/>
              <a:pPr/>
              <a:t>56</a:t>
            </a:fld>
            <a:endParaRPr lang="en-US" smtClean="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3ACBA172-1C0D-43EF-A5A4-0CBA04288BB1}" type="slidenum">
              <a:rPr lang="en-US" smtClean="0"/>
              <a:pPr/>
              <a:t>57</a:t>
            </a:fld>
            <a:endParaRPr lang="en-US" smtClean="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92A239D-986F-4540-92E5-044A99D691B0}" type="slidenum">
              <a:rPr lang="en-US" sz="1200" b="0"/>
              <a:pPr algn="r"/>
              <a:t>6</a:t>
            </a:fld>
            <a:endParaRPr lang="en-US" sz="1200" b="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41B208C3-1713-42E5-A4E9-6C5E2FAE7E46}" type="slidenum">
              <a:rPr lang="en-US" smtClean="0"/>
              <a:pPr/>
              <a:t>7</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8FA2DF8D-9E78-4922-9650-BD68FC073975}" type="slidenum">
              <a:rPr lang="en-US" smtClean="0"/>
              <a:pPr/>
              <a:t>8</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4B282C2C-DCF0-4A34-AC34-3722F83EB4A7}" type="slidenum">
              <a:rPr lang="en-US" smtClean="0"/>
              <a:pPr/>
              <a:t>9</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703263"/>
            <a:ext cx="1985962" cy="569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6275" y="703263"/>
            <a:ext cx="5805488"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2475"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0724" name="Rectangle 4"/>
          <p:cNvSpPr>
            <a:spLocks noChangeArrowheads="1"/>
          </p:cNvSpPr>
          <p:nvPr userDrawn="1"/>
        </p:nvSpPr>
        <p:spPr bwMode="auto">
          <a:xfrm>
            <a:off x="8439150" y="6686550"/>
            <a:ext cx="709613" cy="171450"/>
          </a:xfrm>
          <a:prstGeom prst="rect">
            <a:avLst/>
          </a:prstGeom>
          <a:solidFill>
            <a:srgbClr val="D4D3D3"/>
          </a:solidFill>
          <a:ln w="9525">
            <a:noFill/>
            <a:miter lim="800000"/>
            <a:headEnd/>
            <a:tailEnd/>
          </a:ln>
          <a:effectLst/>
        </p:spPr>
        <p:txBody>
          <a:bodyPr anchor="ctr" anchorCtr="1"/>
          <a:lstStyle/>
          <a:p>
            <a:pPr algn="r">
              <a:spcBef>
                <a:spcPct val="10000"/>
              </a:spcBef>
              <a:spcAft>
                <a:spcPct val="10000"/>
              </a:spcAft>
              <a:defRPr/>
            </a:pPr>
            <a:fld id="{FE1B0621-6E31-4216-8935-AD6C8C13014D}" type="slidenum">
              <a:rPr lang="en-US" sz="1100" b="0">
                <a:solidFill>
                  <a:srgbClr val="8A3A6A"/>
                </a:solidFill>
              </a:rPr>
              <a:pPr algn="r">
                <a:spcBef>
                  <a:spcPct val="10000"/>
                </a:spcBef>
                <a:spcAft>
                  <a:spcPct val="10000"/>
                </a:spcAft>
                <a:defRPr/>
              </a:pPr>
              <a:t>‹#›</a:t>
            </a:fld>
            <a:r>
              <a:rPr lang="en-US" sz="1100" b="0">
                <a:solidFill>
                  <a:srgbClr val="8A3A6A"/>
                </a:solidFill>
              </a:rPr>
              <a:t> of 57</a:t>
            </a:r>
          </a:p>
        </p:txBody>
      </p:sp>
      <p:sp>
        <p:nvSpPr>
          <p:cNvPr id="670725" name="Rectangle 5"/>
          <p:cNvSpPr>
            <a:spLocks noChangeArrowheads="1"/>
          </p:cNvSpPr>
          <p:nvPr userDrawn="1"/>
        </p:nvSpPr>
        <p:spPr bwMode="auto">
          <a:xfrm>
            <a:off x="427038" y="6623050"/>
            <a:ext cx="8420100" cy="234950"/>
          </a:xfrm>
          <a:prstGeom prst="rect">
            <a:avLst/>
          </a:prstGeom>
          <a:noFill/>
          <a:ln w="9525">
            <a:noFill/>
            <a:miter lim="800000"/>
            <a:headEnd/>
            <a:tailEnd/>
          </a:ln>
          <a:effectLst/>
        </p:spPr>
        <p:txBody>
          <a:bodyPr anchor="ctr"/>
          <a:lstStyle/>
          <a:p>
            <a:pPr eaLnBrk="0" hangingPunct="0">
              <a:spcBef>
                <a:spcPct val="10000"/>
              </a:spcBef>
              <a:spcAft>
                <a:spcPct val="10000"/>
              </a:spcAft>
              <a:defRPr/>
            </a:pPr>
            <a:r>
              <a:rPr lang="en-US" sz="1000" b="0" dirty="0">
                <a:solidFill>
                  <a:schemeClr val="bg2"/>
                </a:solidFill>
              </a:rPr>
              <a:t>Copyright © 2011 Worth Publishers</a:t>
            </a:r>
            <a:r>
              <a:rPr lang="en-US" sz="1000" b="0" dirty="0">
                <a:solidFill>
                  <a:schemeClr val="bg2"/>
                </a:solidFill>
                <a:cs typeface="Arial" charset="0"/>
              </a:rPr>
              <a:t>·</a:t>
            </a:r>
            <a:r>
              <a:rPr lang="en-US" sz="1000" b="0" dirty="0">
                <a:solidFill>
                  <a:schemeClr val="bg2"/>
                </a:solidFill>
              </a:rPr>
              <a:t> International Economics</a:t>
            </a:r>
            <a:r>
              <a:rPr lang="en-US" sz="1000" b="0" dirty="0">
                <a:solidFill>
                  <a:schemeClr val="bg2"/>
                </a:solidFill>
                <a:cs typeface="Arial" charset="0"/>
              </a:rPr>
              <a:t>· </a:t>
            </a:r>
            <a:r>
              <a:rPr lang="en-US" sz="1000" b="0" dirty="0">
                <a:solidFill>
                  <a:schemeClr val="bg2"/>
                </a:solidFill>
              </a:rPr>
              <a:t>Feenstra/Taylor, 2/e.</a:t>
            </a:r>
          </a:p>
        </p:txBody>
      </p:sp>
      <p:sp>
        <p:nvSpPr>
          <p:cNvPr id="670726" name="Rectangle 6"/>
          <p:cNvSpPr>
            <a:spLocks noChangeArrowheads="1"/>
          </p:cNvSpPr>
          <p:nvPr userDrawn="1"/>
        </p:nvSpPr>
        <p:spPr bwMode="auto">
          <a:xfrm rot="10800000">
            <a:off x="0" y="396875"/>
            <a:ext cx="234950" cy="6272213"/>
          </a:xfrm>
          <a:prstGeom prst="rect">
            <a:avLst/>
          </a:prstGeom>
          <a:noFill/>
          <a:ln w="9525">
            <a:noFill/>
            <a:miter lim="800000"/>
            <a:headEnd/>
            <a:tailEnd/>
          </a:ln>
          <a:effectLst/>
        </p:spPr>
        <p:txBody>
          <a:bodyPr vert="eaVert" wrap="none" tIns="182880" bIns="365760" anchor="ctr"/>
          <a:lstStyle/>
          <a:p>
            <a:pPr>
              <a:spcBef>
                <a:spcPct val="10000"/>
              </a:spcBef>
              <a:spcAft>
                <a:spcPct val="10000"/>
              </a:spcAft>
              <a:tabLst>
                <a:tab pos="1089025" algn="l"/>
              </a:tabLst>
              <a:defRPr/>
            </a:pPr>
            <a:r>
              <a:rPr lang="en-US" sz="1050" b="0" dirty="0">
                <a:solidFill>
                  <a:schemeClr val="bg2"/>
                </a:solidFill>
              </a:rPr>
              <a:t>Chapter 6: Increasing Returns to Scale and Monopolistic Competition</a:t>
            </a:r>
          </a:p>
        </p:txBody>
      </p:sp>
      <p:sp>
        <p:nvSpPr>
          <p:cNvPr id="1029" name="Rectangle 8"/>
          <p:cNvSpPr>
            <a:spLocks noGrp="1" noChangeArrowheads="1"/>
          </p:cNvSpPr>
          <p:nvPr>
            <p:ph type="title"/>
          </p:nvPr>
        </p:nvSpPr>
        <p:spPr bwMode="auto">
          <a:xfrm>
            <a:off x="676275" y="703263"/>
            <a:ext cx="733901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styleand dafsklfjskfjsdakjsdaadjfsdakfdsjlajfaffsd</a:t>
            </a:r>
          </a:p>
        </p:txBody>
      </p:sp>
      <p:sp>
        <p:nvSpPr>
          <p:cNvPr id="1030" name="Rectangle 9"/>
          <p:cNvSpPr>
            <a:spLocks noGrp="1" noChangeArrowheads="1"/>
          </p:cNvSpPr>
          <p:nvPr>
            <p:ph type="body" idx="1"/>
          </p:nvPr>
        </p:nvSpPr>
        <p:spPr bwMode="auto">
          <a:xfrm>
            <a:off x="752475" y="1641475"/>
            <a:ext cx="7867650" cy="475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3.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5" Type="http://schemas.openxmlformats.org/officeDocument/2006/relationships/image" Target="../media/image40.png"/><Relationship Id="rId10" Type="http://schemas.openxmlformats.org/officeDocument/2006/relationships/image" Target="../media/image41.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91.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4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0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35775" y="5821363"/>
            <a:ext cx="2308225" cy="1036637"/>
          </a:xfrm>
          <a:prstGeom prst="rect">
            <a:avLst/>
          </a:prstGeom>
          <a:solidFill>
            <a:srgbClr val="FBEFD8"/>
          </a:solidFill>
          <a:ln w="9525" algn="ctr">
            <a:noFill/>
            <a:round/>
            <a:headEnd/>
            <a:tailEnd/>
          </a:ln>
        </p:spPr>
        <p:txBody>
          <a:bodyPr/>
          <a:lstStyle/>
          <a:p>
            <a:endParaRPr lang="en-US" sz="2800" b="0">
              <a:solidFill>
                <a:schemeClr val="tx2"/>
              </a:solidFill>
            </a:endParaRPr>
          </a:p>
        </p:txBody>
      </p:sp>
      <p:sp>
        <p:nvSpPr>
          <p:cNvPr id="7" name="Text Box 5"/>
          <p:cNvSpPr txBox="1">
            <a:spLocks noChangeArrowheads="1"/>
          </p:cNvSpPr>
          <p:nvPr/>
        </p:nvSpPr>
        <p:spPr bwMode="auto">
          <a:xfrm>
            <a:off x="344488" y="1546225"/>
            <a:ext cx="6321425" cy="830997"/>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94978"/>
                </a:solidFill>
                <a:latin typeface="Times New Roman" pitchFamily="18" charset="0"/>
                <a:cs typeface="Times New Roman" pitchFamily="18" charset="0"/>
              </a:rPr>
              <a:t>Αύξουσες Αποδόσεις Κλίμακας και Μονοπωλιακός Ανταγωνισμός</a:t>
            </a:r>
            <a:endParaRPr lang="en-US" sz="2400" dirty="0">
              <a:solidFill>
                <a:srgbClr val="394978"/>
              </a:solidFill>
              <a:latin typeface="Times New Roman" pitchFamily="18" charset="0"/>
              <a:cs typeface="Times New Roman" pitchFamily="18" charset="0"/>
            </a:endParaRPr>
          </a:p>
        </p:txBody>
      </p:sp>
      <p:sp>
        <p:nvSpPr>
          <p:cNvPr id="11" name="Text Box 7"/>
          <p:cNvSpPr txBox="1">
            <a:spLocks noChangeArrowheads="1"/>
          </p:cNvSpPr>
          <p:nvPr/>
        </p:nvSpPr>
        <p:spPr bwMode="auto">
          <a:xfrm>
            <a:off x="5081588" y="5978525"/>
            <a:ext cx="1646237" cy="676275"/>
          </a:xfrm>
          <a:prstGeom prst="rect">
            <a:avLst/>
          </a:prstGeom>
          <a:noFill/>
          <a:ln w="9525">
            <a:noFill/>
            <a:miter lim="800000"/>
            <a:headEnd/>
            <a:tailEnd/>
          </a:ln>
        </p:spPr>
        <p:txBody>
          <a:bodyPr wrap="none">
            <a:spAutoFit/>
          </a:bodyPr>
          <a:lstStyle/>
          <a:p>
            <a:pPr>
              <a:spcBef>
                <a:spcPct val="10000"/>
              </a:spcBef>
              <a:spcAft>
                <a:spcPct val="10000"/>
              </a:spcAft>
            </a:pPr>
            <a:r>
              <a:rPr lang="en-US">
                <a:solidFill>
                  <a:srgbClr val="394978"/>
                </a:solidFill>
                <a:latin typeface="Times New Roman" pitchFamily="18" charset="0"/>
                <a:cs typeface="Times New Roman" pitchFamily="18" charset="0"/>
              </a:rPr>
              <a:t>Prepared by:</a:t>
            </a:r>
            <a:br>
              <a:rPr lang="en-US">
                <a:solidFill>
                  <a:srgbClr val="394978"/>
                </a:solidFill>
                <a:latin typeface="Times New Roman" pitchFamily="18" charset="0"/>
                <a:cs typeface="Times New Roman" pitchFamily="18" charset="0"/>
              </a:rPr>
            </a:br>
            <a:r>
              <a:rPr lang="en-US">
                <a:solidFill>
                  <a:srgbClr val="394978"/>
                </a:solidFill>
                <a:latin typeface="Times New Roman" pitchFamily="18" charset="0"/>
                <a:cs typeface="Times New Roman" pitchFamily="18" charset="0"/>
              </a:rPr>
              <a:t>Fernando Quijano</a:t>
            </a:r>
            <a:br>
              <a:rPr lang="en-US">
                <a:solidFill>
                  <a:srgbClr val="394978"/>
                </a:solidFill>
                <a:latin typeface="Times New Roman" pitchFamily="18" charset="0"/>
                <a:cs typeface="Times New Roman" pitchFamily="18" charset="0"/>
              </a:rPr>
            </a:br>
            <a:r>
              <a:rPr lang="en-US" sz="1000">
                <a:solidFill>
                  <a:srgbClr val="394978"/>
                </a:solidFill>
                <a:latin typeface="Times New Roman" pitchFamily="18" charset="0"/>
                <a:cs typeface="Times New Roman" pitchFamily="18" charset="0"/>
              </a:rPr>
              <a:t>Dickinson State University</a:t>
            </a:r>
            <a:endParaRPr lang="en-US">
              <a:solidFill>
                <a:srgbClr val="394978"/>
              </a:solidFill>
              <a:latin typeface="Times New Roman" pitchFamily="18" charset="0"/>
              <a:cs typeface="Times New Roman" pitchFamily="18" charset="0"/>
            </a:endParaRPr>
          </a:p>
        </p:txBody>
      </p:sp>
      <p:sp>
        <p:nvSpPr>
          <p:cNvPr id="18" name="Rectangle 17"/>
          <p:cNvSpPr>
            <a:spLocks noChangeArrowheads="1"/>
          </p:cNvSpPr>
          <p:nvPr/>
        </p:nvSpPr>
        <p:spPr bwMode="auto">
          <a:xfrm>
            <a:off x="6835775" y="1262063"/>
            <a:ext cx="2308225" cy="1270000"/>
          </a:xfrm>
          <a:prstGeom prst="rect">
            <a:avLst/>
          </a:prstGeom>
          <a:solidFill>
            <a:srgbClr val="94AE98"/>
          </a:solidFill>
          <a:ln w="9525" algn="ctr">
            <a:noFill/>
            <a:round/>
            <a:headEnd/>
            <a:tailEnd/>
          </a:ln>
        </p:spPr>
        <p:txBody>
          <a:bodyPr/>
          <a:lstStyle/>
          <a:p>
            <a:endParaRPr lang="en-US" sz="2800" b="0">
              <a:solidFill>
                <a:schemeClr val="tx2"/>
              </a:solidFill>
            </a:endParaRPr>
          </a:p>
        </p:txBody>
      </p:sp>
      <p:grpSp>
        <p:nvGrpSpPr>
          <p:cNvPr id="26" name="Group 25"/>
          <p:cNvGrpSpPr>
            <a:grpSpLocks/>
          </p:cNvGrpSpPr>
          <p:nvPr/>
        </p:nvGrpSpPr>
        <p:grpSpPr bwMode="auto">
          <a:xfrm>
            <a:off x="0" y="-7938"/>
            <a:ext cx="9144000" cy="1285876"/>
            <a:chOff x="-1" y="-7256"/>
            <a:chExt cx="9144001" cy="1285647"/>
          </a:xfrm>
        </p:grpSpPr>
        <p:sp>
          <p:nvSpPr>
            <p:cNvPr id="15385" name="Rectangle 13"/>
            <p:cNvSpPr>
              <a:spLocks noChangeArrowheads="1"/>
            </p:cNvSpPr>
            <p:nvPr/>
          </p:nvSpPr>
          <p:spPr bwMode="auto">
            <a:xfrm>
              <a:off x="-1" y="0"/>
              <a:ext cx="6836229" cy="1262743"/>
            </a:xfrm>
            <a:prstGeom prst="rect">
              <a:avLst/>
            </a:prstGeom>
            <a:solidFill>
              <a:srgbClr val="69134B"/>
            </a:solidFill>
            <a:ln w="9525" algn="ctr">
              <a:noFill/>
              <a:round/>
              <a:headEnd/>
              <a:tailEnd/>
            </a:ln>
          </p:spPr>
          <p:txBody>
            <a:bodyPr/>
            <a:lstStyle/>
            <a:p>
              <a:endParaRPr lang="en-US" sz="2800" b="0">
                <a:solidFill>
                  <a:schemeClr val="tx2"/>
                </a:solidFill>
              </a:endParaRPr>
            </a:p>
          </p:txBody>
        </p:sp>
        <p:sp>
          <p:nvSpPr>
            <p:cNvPr id="15386" name="Rectangle 16"/>
            <p:cNvSpPr>
              <a:spLocks noChangeArrowheads="1"/>
            </p:cNvSpPr>
            <p:nvPr/>
          </p:nvSpPr>
          <p:spPr bwMode="auto">
            <a:xfrm>
              <a:off x="6836229" y="-7256"/>
              <a:ext cx="2307771" cy="1270000"/>
            </a:xfrm>
            <a:prstGeom prst="rect">
              <a:avLst/>
            </a:prstGeom>
            <a:solidFill>
              <a:srgbClr val="57699E"/>
            </a:solidFill>
            <a:ln w="9525" algn="ctr">
              <a:noFill/>
              <a:round/>
              <a:headEnd/>
              <a:tailEnd/>
            </a:ln>
          </p:spPr>
          <p:txBody>
            <a:bodyPr/>
            <a:lstStyle/>
            <a:p>
              <a:endParaRPr lang="en-US" sz="2800" b="0">
                <a:solidFill>
                  <a:schemeClr val="tx2"/>
                </a:solidFill>
              </a:endParaRPr>
            </a:p>
          </p:txBody>
        </p:sp>
        <p:cxnSp>
          <p:nvCxnSpPr>
            <p:cNvPr id="15387" name="Straight Connector 19"/>
            <p:cNvCxnSpPr>
              <a:cxnSpLocks noChangeShapeType="1"/>
            </p:cNvCxnSpPr>
            <p:nvPr/>
          </p:nvCxnSpPr>
          <p:spPr bwMode="auto">
            <a:xfrm>
              <a:off x="0" y="1278391"/>
              <a:ext cx="9144000" cy="0"/>
            </a:xfrm>
            <a:prstGeom prst="line">
              <a:avLst/>
            </a:prstGeom>
            <a:noFill/>
            <a:ln w="76200" algn="ctr">
              <a:solidFill>
                <a:schemeClr val="tx1"/>
              </a:solidFill>
              <a:round/>
              <a:headEnd/>
              <a:tailEnd/>
            </a:ln>
          </p:spPr>
        </p:cxnSp>
      </p:grpSp>
      <p:sp>
        <p:nvSpPr>
          <p:cNvPr id="6" name="Text Box 4"/>
          <p:cNvSpPr txBox="1">
            <a:spLocks noChangeArrowheads="1"/>
          </p:cNvSpPr>
          <p:nvPr/>
        </p:nvSpPr>
        <p:spPr bwMode="auto">
          <a:xfrm>
            <a:off x="7437438" y="1303338"/>
            <a:ext cx="1106487" cy="1200150"/>
          </a:xfrm>
          <a:prstGeom prst="rect">
            <a:avLst/>
          </a:prstGeom>
          <a:noFill/>
          <a:ln w="9525">
            <a:noFill/>
            <a:miter lim="800000"/>
            <a:headEnd/>
            <a:tailEnd/>
          </a:ln>
        </p:spPr>
        <p:txBody>
          <a:bodyPr anchor="ctr">
            <a:spAutoFit/>
          </a:bodyPr>
          <a:lstStyle/>
          <a:p>
            <a:pPr algn="ctr">
              <a:spcBef>
                <a:spcPct val="10000"/>
              </a:spcBef>
              <a:spcAft>
                <a:spcPct val="10000"/>
              </a:spcAft>
            </a:pPr>
            <a:r>
              <a:rPr lang="en-US" sz="7200"/>
              <a:t>6</a:t>
            </a:r>
          </a:p>
        </p:txBody>
      </p:sp>
      <p:graphicFrame>
        <p:nvGraphicFramePr>
          <p:cNvPr id="15392" name="Group 32"/>
          <p:cNvGraphicFramePr>
            <a:graphicFrameLocks noGrp="1"/>
          </p:cNvGraphicFramePr>
          <p:nvPr/>
        </p:nvGraphicFramePr>
        <p:xfrm>
          <a:off x="6880225" y="2700338"/>
          <a:ext cx="2263775" cy="3139440"/>
        </p:xfrm>
        <a:graphic>
          <a:graphicData uri="http://schemas.openxmlformats.org/drawingml/2006/table">
            <a:tbl>
              <a:tblPr/>
              <a:tblGrid>
                <a:gridCol w="333375"/>
                <a:gridCol w="19304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Τα Βασικά του Ατελούς Ανταγωνισμού</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Εμπόριο υπό Συνθήκες Μονοπωλιακού Ανταγωνισμού</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Βορειοαμερικανική Ζώνη Ελεύθερων Συναλλαγών (</a:t>
                      </a:r>
                      <a:r>
                        <a:rPr lang="en-US" sz="1400" b="0" dirty="0" smtClean="0"/>
                        <a:t>NAFTA</a:t>
                      </a:r>
                      <a:r>
                        <a:rPr lang="el-GR" sz="1400" b="0" dirty="0" smtClean="0"/>
                        <a:t>)</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err="1" smtClean="0">
                          <a:ln>
                            <a:noFill/>
                          </a:ln>
                          <a:solidFill>
                            <a:srgbClr val="000000"/>
                          </a:solidFill>
                          <a:effectLst/>
                          <a:latin typeface="Syntax-Roman"/>
                        </a:rPr>
                        <a:t>Ενδοκλαδικό</a:t>
                      </a:r>
                      <a:r>
                        <a:rPr kumimoji="0" lang="el-GR" sz="1400" b="0" i="0" u="none" strike="noStrike" cap="none" normalizeH="0" baseline="0" dirty="0" smtClean="0">
                          <a:ln>
                            <a:noFill/>
                          </a:ln>
                          <a:solidFill>
                            <a:srgbClr val="000000"/>
                          </a:solidFill>
                          <a:effectLst/>
                          <a:latin typeface="Syntax-Roman"/>
                        </a:rPr>
                        <a:t> Εμπόριο και </a:t>
                      </a:r>
                      <a:r>
                        <a:rPr kumimoji="0" lang="el-GR" sz="1400" b="0" i="0" u="none" strike="noStrike" cap="none" normalizeH="0" baseline="0" smtClean="0">
                          <a:ln>
                            <a:noFill/>
                          </a:ln>
                          <a:solidFill>
                            <a:srgbClr val="000000"/>
                          </a:solidFill>
                          <a:effectLst/>
                          <a:latin typeface="Syntax-Roman"/>
                        </a:rPr>
                        <a:t>Εξίσωση Βαρύτητας</a:t>
                      </a:r>
                      <a:endParaRPr kumimoji="0" lang="en-US" sz="1400" b="0" i="0" u="none" strike="noStrike" cap="none" normalizeH="0" baseline="0" dirty="0" smtClean="0">
                        <a:ln>
                          <a:noFill/>
                        </a:ln>
                        <a:solidFill>
                          <a:srgbClr val="000000"/>
                        </a:solidFill>
                        <a:effectLst/>
                        <a:latin typeface="Syntax-Roman"/>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pic>
        <p:nvPicPr>
          <p:cNvPr id="15389" name="Picture 29" descr="Pages from feenestra comps_8_25"/>
          <p:cNvPicPr>
            <a:picLocks noChangeAspect="1" noChangeArrowheads="1"/>
          </p:cNvPicPr>
          <p:nvPr/>
        </p:nvPicPr>
        <p:blipFill>
          <a:blip r:embed="rId3" cstate="print"/>
          <a:srcRect/>
          <a:stretch>
            <a:fillRect/>
          </a:stretch>
        </p:blipFill>
        <p:spPr bwMode="auto">
          <a:xfrm>
            <a:off x="1144588" y="2493963"/>
            <a:ext cx="3121025" cy="3956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392"/>
                                        </p:tgtEl>
                                        <p:attrNameLst>
                                          <p:attrName>style.visibility</p:attrName>
                                        </p:attrNameLst>
                                      </p:cBhvr>
                                      <p:to>
                                        <p:strVal val="visible"/>
                                      </p:to>
                                    </p:set>
                                    <p:animEffect transition="in" filter="wipe(left)">
                                      <p:cBhvr>
                                        <p:cTn id="23" dur="500"/>
                                        <p:tgtEl>
                                          <p:spTgt spid="1539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1" grpId="0"/>
      <p:bldP spid="18"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566738" y="72548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latin typeface="Syntax-Bold"/>
              </a:rPr>
              <a:t>Ζήτηση υπό Συνθήκες </a:t>
            </a:r>
            <a:r>
              <a:rPr lang="el-GR" sz="2400" dirty="0" err="1" smtClean="0">
                <a:solidFill>
                  <a:srgbClr val="356A41"/>
                </a:solidFill>
                <a:latin typeface="Syntax-Bold"/>
              </a:rPr>
              <a:t>Δυοπωλίου</a:t>
            </a:r>
            <a:endParaRPr lang="en-US" sz="2400" dirty="0">
              <a:solidFill>
                <a:srgbClr val="356A41"/>
              </a:solidFill>
            </a:endParaRPr>
          </a:p>
        </p:txBody>
      </p:sp>
      <p:grpSp>
        <p:nvGrpSpPr>
          <p:cNvPr id="2" name="Group 39"/>
          <p:cNvGrpSpPr>
            <a:grpSpLocks/>
          </p:cNvGrpSpPr>
          <p:nvPr/>
        </p:nvGrpSpPr>
        <p:grpSpPr bwMode="auto">
          <a:xfrm>
            <a:off x="566738" y="1203325"/>
            <a:ext cx="8331200" cy="4951413"/>
            <a:chOff x="566738" y="2200275"/>
            <a:chExt cx="7805737" cy="4219575"/>
          </a:xfrm>
        </p:grpSpPr>
        <p:sp>
          <p:nvSpPr>
            <p:cNvPr id="33810"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3811" name="Rectangle 10"/>
            <p:cNvSpPr>
              <a:spLocks noChangeArrowheads="1"/>
            </p:cNvSpPr>
            <p:nvPr/>
          </p:nvSpPr>
          <p:spPr bwMode="auto">
            <a:xfrm>
              <a:off x="581024" y="2203553"/>
              <a:ext cx="7772401" cy="272736"/>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 name="Text Box 7"/>
          <p:cNvSpPr txBox="1">
            <a:spLocks noChangeArrowheads="1"/>
          </p:cNvSpPr>
          <p:nvPr/>
        </p:nvSpPr>
        <p:spPr bwMode="auto">
          <a:xfrm>
            <a:off x="585788" y="1223963"/>
            <a:ext cx="2627312" cy="287337"/>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6-2</a:t>
            </a:r>
            <a:r>
              <a:rPr lang="en-US" dirty="0">
                <a:solidFill>
                  <a:schemeClr val="bg2"/>
                </a:solidFill>
              </a:rPr>
              <a:t> (1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13" name="Rectangle 12"/>
          <p:cNvSpPr>
            <a:spLocks noChangeArrowheads="1"/>
          </p:cNvSpPr>
          <p:nvPr/>
        </p:nvSpPr>
        <p:spPr bwMode="auto">
          <a:xfrm>
            <a:off x="5761038" y="1571625"/>
            <a:ext cx="3136900" cy="5075238"/>
          </a:xfrm>
          <a:prstGeom prst="rect">
            <a:avLst/>
          </a:prstGeom>
          <a:noFill/>
          <a:ln w="9525">
            <a:noFill/>
            <a:miter lim="800000"/>
            <a:headEnd/>
            <a:tailEnd/>
          </a:ln>
        </p:spPr>
        <p:txBody>
          <a:bodyPr/>
          <a:lstStyle/>
          <a:p>
            <a:pPr>
              <a:spcBef>
                <a:spcPct val="10000"/>
              </a:spcBef>
              <a:spcAft>
                <a:spcPct val="10000"/>
              </a:spcAft>
            </a:pPr>
            <a:r>
              <a:rPr lang="el-GR" sz="1600" dirty="0" smtClean="0">
                <a:solidFill>
                  <a:srgbClr val="8A3A6A"/>
                </a:solidFill>
              </a:rPr>
              <a:t>Καμπύλες Ζήτησης στο </a:t>
            </a:r>
            <a:r>
              <a:rPr lang="el-GR" sz="1600" dirty="0" err="1" smtClean="0">
                <a:solidFill>
                  <a:srgbClr val="8A3A6A"/>
                </a:solidFill>
              </a:rPr>
              <a:t>Δυοπώλιο</a:t>
            </a:r>
            <a:endParaRPr lang="en-US" sz="1600" dirty="0">
              <a:solidFill>
                <a:srgbClr val="8A3A6A"/>
              </a:solidFill>
            </a:endParaRPr>
          </a:p>
          <a:p>
            <a:pPr>
              <a:spcBef>
                <a:spcPct val="10000"/>
              </a:spcBef>
              <a:spcAft>
                <a:spcPct val="10000"/>
              </a:spcAft>
            </a:pPr>
            <a:r>
              <a:rPr lang="el-GR" dirty="0" smtClean="0">
                <a:latin typeface="OfficinaSans-Book"/>
              </a:rPr>
              <a:t>Όταν υπάρχουν δύο εταιρείες στην αγορά και χρεώνουν και οι δύο την ίδια τιμή, τότε κάθε εταιρεία αντιμετωπίζει μια καμπύλη ζήτησης </a:t>
            </a:r>
            <a:r>
              <a:rPr lang="en-US" i="1" dirty="0" smtClean="0">
                <a:latin typeface="OfficinaSans-BookItalic"/>
              </a:rPr>
              <a:t>D</a:t>
            </a:r>
            <a:r>
              <a:rPr lang="en-US" i="1" dirty="0" smtClean="0">
                <a:latin typeface="OfficinaSans-Book"/>
              </a:rPr>
              <a:t>/2</a:t>
            </a:r>
            <a:r>
              <a:rPr lang="en-US" i="1" dirty="0">
                <a:latin typeface="OfficinaSans-Book"/>
              </a:rPr>
              <a:t>.</a:t>
            </a:r>
          </a:p>
          <a:p>
            <a:pPr>
              <a:spcBef>
                <a:spcPct val="10000"/>
              </a:spcBef>
              <a:spcAft>
                <a:spcPct val="10000"/>
              </a:spcAft>
            </a:pPr>
            <a:r>
              <a:rPr lang="el-GR" dirty="0" smtClean="0">
                <a:latin typeface="OfficinaSans-Book"/>
              </a:rPr>
              <a:t>Στην τιμή</a:t>
            </a:r>
            <a:r>
              <a:rPr lang="en-US" dirty="0" smtClean="0">
                <a:latin typeface="OfficinaSans-Book"/>
              </a:rPr>
              <a:t> </a:t>
            </a:r>
            <a:r>
              <a:rPr lang="en-US" i="1" dirty="0">
                <a:latin typeface="OfficinaSans-BookItalic"/>
              </a:rPr>
              <a:t>P</a:t>
            </a:r>
            <a:r>
              <a:rPr lang="en-US" baseline="-25000" dirty="0">
                <a:latin typeface="OfficinaSans-BookItalic"/>
              </a:rPr>
              <a:t>1</a:t>
            </a:r>
            <a:r>
              <a:rPr lang="en-US" i="1" dirty="0">
                <a:latin typeface="OfficinaSans-Book"/>
              </a:rPr>
              <a:t>, </a:t>
            </a:r>
            <a:r>
              <a:rPr lang="el-GR" dirty="0" smtClean="0">
                <a:latin typeface="OfficinaSans-Book"/>
              </a:rPr>
              <a:t>ο κλάδος παράγει </a:t>
            </a:r>
            <a:r>
              <a:rPr lang="en-US" dirty="0" smtClean="0">
                <a:latin typeface="OfficinaSans-Book"/>
              </a:rPr>
              <a:t> </a:t>
            </a:r>
            <a:r>
              <a:rPr lang="en-US" dirty="0">
                <a:latin typeface="OfficinaSans-BookItalic"/>
              </a:rPr>
              <a:t>Q</a:t>
            </a:r>
            <a:r>
              <a:rPr lang="en-US" baseline="-25000" dirty="0">
                <a:latin typeface="OfficinaSans-BookItalic"/>
              </a:rPr>
              <a:t>1</a:t>
            </a:r>
            <a:r>
              <a:rPr lang="en-US" dirty="0">
                <a:latin typeface="OfficinaSans-BookItalic"/>
              </a:rPr>
              <a:t> </a:t>
            </a:r>
            <a:r>
              <a:rPr lang="el-GR" dirty="0" smtClean="0">
                <a:latin typeface="OfficinaSans-Book"/>
              </a:rPr>
              <a:t>στο σημείο </a:t>
            </a:r>
            <a:r>
              <a:rPr lang="en-US" i="1" dirty="0" smtClean="0">
                <a:latin typeface="OfficinaSans-BookItalic"/>
              </a:rPr>
              <a:t>A</a:t>
            </a:r>
            <a:r>
              <a:rPr lang="el-GR" i="1" dirty="0" smtClean="0">
                <a:latin typeface="OfficinaSans-BookItalic"/>
              </a:rPr>
              <a:t> </a:t>
            </a:r>
            <a:r>
              <a:rPr lang="el-GR" dirty="0" smtClean="0">
                <a:latin typeface="OfficinaSans-Book"/>
              </a:rPr>
              <a:t>και κάθε εταιρεία παράγει</a:t>
            </a:r>
            <a:r>
              <a:rPr lang="en-US" dirty="0" smtClean="0">
                <a:latin typeface="OfficinaSans-Book"/>
              </a:rPr>
              <a:t>  </a:t>
            </a:r>
            <a:r>
              <a:rPr lang="en-US" i="1" dirty="0">
                <a:latin typeface="OfficinaSans-BookItalic"/>
              </a:rPr>
              <a:t>Q</a:t>
            </a:r>
            <a:r>
              <a:rPr lang="en-US" baseline="-25000" dirty="0">
                <a:latin typeface="OfficinaSans-BookItalic"/>
              </a:rPr>
              <a:t>2</a:t>
            </a:r>
            <a:r>
              <a:rPr lang="en-US" i="1" dirty="0">
                <a:latin typeface="OfficinaSans-BookItalic"/>
              </a:rPr>
              <a:t> </a:t>
            </a:r>
            <a:r>
              <a:rPr lang="en-US" i="1" dirty="0">
                <a:latin typeface="Symbol" pitchFamily="18" charset="2"/>
              </a:rPr>
              <a:t>= </a:t>
            </a:r>
            <a:r>
              <a:rPr lang="en-US" i="1" dirty="0">
                <a:latin typeface="OfficinaSans-Book"/>
              </a:rPr>
              <a:t>Q</a:t>
            </a:r>
            <a:r>
              <a:rPr lang="en-US" baseline="-25000" dirty="0">
                <a:latin typeface="OfficinaSans-Book"/>
              </a:rPr>
              <a:t>1</a:t>
            </a:r>
            <a:r>
              <a:rPr lang="en-US" i="1" dirty="0">
                <a:latin typeface="OfficinaSans-Book"/>
              </a:rPr>
              <a:t>/2 </a:t>
            </a:r>
            <a:r>
              <a:rPr lang="el-GR" dirty="0" smtClean="0">
                <a:latin typeface="OfficinaSans-Book"/>
              </a:rPr>
              <a:t> στο σημείο</a:t>
            </a:r>
            <a:r>
              <a:rPr lang="en-US" dirty="0" smtClean="0">
                <a:latin typeface="OfficinaSans-Book"/>
              </a:rPr>
              <a:t> </a:t>
            </a:r>
            <a:r>
              <a:rPr lang="en-US" i="1" dirty="0">
                <a:latin typeface="OfficinaSans-BookItalic"/>
              </a:rPr>
              <a:t>B</a:t>
            </a:r>
            <a:r>
              <a:rPr lang="en-US" i="1" dirty="0">
                <a:latin typeface="OfficinaSans-Book"/>
              </a:rPr>
              <a:t>.</a:t>
            </a:r>
          </a:p>
          <a:p>
            <a:pPr>
              <a:spcBef>
                <a:spcPct val="10000"/>
              </a:spcBef>
              <a:spcAft>
                <a:spcPct val="10000"/>
              </a:spcAft>
            </a:pPr>
            <a:r>
              <a:rPr lang="el-GR" dirty="0" smtClean="0">
                <a:latin typeface="OfficinaSans-Book"/>
              </a:rPr>
              <a:t>Εάν και οι δύο εταιρείες παράγουν πανομοιότυπα προϊόντα και η μια εταιρεία μειώσει την τιμή της στο </a:t>
            </a:r>
            <a:r>
              <a:rPr lang="en-US" dirty="0" smtClean="0">
                <a:latin typeface="OfficinaSans-Book"/>
              </a:rPr>
              <a:t> </a:t>
            </a:r>
            <a:r>
              <a:rPr lang="en-US" i="1" dirty="0" smtClean="0">
                <a:latin typeface="OfficinaSans-BookItalic"/>
              </a:rPr>
              <a:t>P</a:t>
            </a:r>
            <a:r>
              <a:rPr lang="en-US" baseline="-25000" dirty="0" smtClean="0">
                <a:latin typeface="OfficinaSans-BookItalic"/>
              </a:rPr>
              <a:t>2</a:t>
            </a:r>
            <a:r>
              <a:rPr lang="en-US" i="1" dirty="0">
                <a:latin typeface="OfficinaSans-Book"/>
              </a:rPr>
              <a:t>, </a:t>
            </a:r>
            <a:r>
              <a:rPr lang="el-GR" dirty="0" smtClean="0">
                <a:latin typeface="OfficinaSans-Book"/>
              </a:rPr>
              <a:t>τότε όλοι οι καταναλωτές θα αγοράζουν μόνο από αυτή την εταιρεία. </a:t>
            </a:r>
            <a:r>
              <a:rPr lang="en-US" dirty="0" smtClean="0">
                <a:latin typeface="OfficinaSans-Book"/>
              </a:rPr>
              <a:t> </a:t>
            </a:r>
            <a:r>
              <a:rPr lang="el-GR" dirty="0" smtClean="0">
                <a:latin typeface="OfficinaSans-Book"/>
              </a:rPr>
              <a:t>Η εταιρεία που μειώνει την τιμή της αντιμετωπίζει μια καμπύλη ζήτησης </a:t>
            </a:r>
            <a:r>
              <a:rPr lang="en-US" dirty="0" smtClean="0">
                <a:latin typeface="OfficinaSans-Book"/>
              </a:rPr>
              <a:t>, </a:t>
            </a:r>
            <a:r>
              <a:rPr lang="en-US" i="1" dirty="0">
                <a:latin typeface="OfficinaSans-BookItalic"/>
              </a:rPr>
              <a:t>D, </a:t>
            </a:r>
            <a:r>
              <a:rPr lang="el-GR" dirty="0" smtClean="0">
                <a:latin typeface="OfficinaSans-Book"/>
              </a:rPr>
              <a:t>και πουλάει</a:t>
            </a:r>
            <a:r>
              <a:rPr lang="en-US" dirty="0" smtClean="0">
                <a:latin typeface="OfficinaSans-Book"/>
              </a:rPr>
              <a:t> </a:t>
            </a:r>
            <a:r>
              <a:rPr lang="en-US" i="1" dirty="0">
                <a:latin typeface="OfficinaSans-BookItalic"/>
              </a:rPr>
              <a:t>Q</a:t>
            </a:r>
            <a:r>
              <a:rPr lang="en-US" baseline="-25000" dirty="0">
                <a:latin typeface="OfficinaSans-BookItalic"/>
              </a:rPr>
              <a:t>3</a:t>
            </a:r>
            <a:r>
              <a:rPr lang="en-US" i="1" dirty="0">
                <a:latin typeface="OfficinaSans-Book"/>
              </a:rPr>
              <a:t> </a:t>
            </a:r>
            <a:r>
              <a:rPr lang="el-GR" dirty="0" smtClean="0">
                <a:latin typeface="OfficinaSans-Book"/>
              </a:rPr>
              <a:t>στο σημείο</a:t>
            </a:r>
            <a:r>
              <a:rPr lang="en-US" dirty="0" smtClean="0">
                <a:latin typeface="OfficinaSans-Book"/>
              </a:rPr>
              <a:t> </a:t>
            </a:r>
            <a:r>
              <a:rPr lang="en-US" i="1" dirty="0">
                <a:latin typeface="OfficinaSans-BookItalic"/>
              </a:rPr>
              <a:t>C</a:t>
            </a:r>
            <a:r>
              <a:rPr lang="en-US" i="1" dirty="0">
                <a:latin typeface="OfficinaSans-Book"/>
              </a:rPr>
              <a:t>.</a:t>
            </a:r>
          </a:p>
        </p:txBody>
      </p:sp>
      <p:sp>
        <p:nvSpPr>
          <p:cNvPr id="15" name="Rectangle 14"/>
          <p:cNvSpPr>
            <a:spLocks noChangeArrowheads="1"/>
          </p:cNvSpPr>
          <p:nvPr/>
        </p:nvSpPr>
        <p:spPr bwMode="auto">
          <a:xfrm>
            <a:off x="690563" y="1665288"/>
            <a:ext cx="5043487" cy="37052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4" name="Picture 3"/>
          <p:cNvPicPr>
            <a:picLocks noChangeAspect="1"/>
          </p:cNvPicPr>
          <p:nvPr/>
        </p:nvPicPr>
        <p:blipFill>
          <a:blip r:embed="rId3" cstate="print"/>
          <a:srcRect/>
          <a:stretch>
            <a:fillRect/>
          </a:stretch>
        </p:blipFill>
        <p:spPr bwMode="auto">
          <a:xfrm>
            <a:off x="817563" y="1779588"/>
            <a:ext cx="4791075" cy="3590925"/>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817563" y="1779588"/>
            <a:ext cx="4791075" cy="3590925"/>
          </a:xfrm>
          <a:prstGeom prst="rect">
            <a:avLst/>
          </a:prstGeom>
          <a:noFill/>
          <a:ln w="9525">
            <a:noFill/>
            <a:miter lim="800000"/>
            <a:headEnd/>
            <a:tailEnd/>
          </a:ln>
        </p:spPr>
      </p:pic>
      <p:pic>
        <p:nvPicPr>
          <p:cNvPr id="6" name="Picture 5"/>
          <p:cNvPicPr>
            <a:picLocks noChangeAspect="1"/>
          </p:cNvPicPr>
          <p:nvPr/>
        </p:nvPicPr>
        <p:blipFill>
          <a:blip r:embed="rId5" cstate="print"/>
          <a:srcRect/>
          <a:stretch>
            <a:fillRect/>
          </a:stretch>
        </p:blipFill>
        <p:spPr bwMode="auto">
          <a:xfrm>
            <a:off x="817563" y="1779588"/>
            <a:ext cx="4791075" cy="3590925"/>
          </a:xfrm>
          <a:prstGeom prst="rect">
            <a:avLst/>
          </a:prstGeom>
          <a:noFill/>
          <a:ln w="9525">
            <a:noFill/>
            <a:miter lim="800000"/>
            <a:headEnd/>
            <a:tailEnd/>
          </a:ln>
        </p:spPr>
      </p:pic>
      <p:pic>
        <p:nvPicPr>
          <p:cNvPr id="7" name="Picture 6"/>
          <p:cNvPicPr>
            <a:picLocks noChangeAspect="1"/>
          </p:cNvPicPr>
          <p:nvPr/>
        </p:nvPicPr>
        <p:blipFill>
          <a:blip r:embed="rId6" cstate="print"/>
          <a:srcRect/>
          <a:stretch>
            <a:fillRect/>
          </a:stretch>
        </p:blipFill>
        <p:spPr bwMode="auto">
          <a:xfrm>
            <a:off x="817563" y="1779588"/>
            <a:ext cx="4791075" cy="3590925"/>
          </a:xfrm>
          <a:prstGeom prst="rect">
            <a:avLst/>
          </a:prstGeom>
          <a:noFill/>
          <a:ln w="9525">
            <a:noFill/>
            <a:miter lim="800000"/>
            <a:headEnd/>
            <a:tailEnd/>
          </a:ln>
        </p:spPr>
      </p:pic>
      <p:pic>
        <p:nvPicPr>
          <p:cNvPr id="9" name="Picture 8"/>
          <p:cNvPicPr>
            <a:picLocks noChangeAspect="1"/>
          </p:cNvPicPr>
          <p:nvPr/>
        </p:nvPicPr>
        <p:blipFill>
          <a:blip r:embed="rId7" cstate="print"/>
          <a:srcRect/>
          <a:stretch>
            <a:fillRect/>
          </a:stretch>
        </p:blipFill>
        <p:spPr bwMode="auto">
          <a:xfrm>
            <a:off x="817563" y="1779588"/>
            <a:ext cx="4791075" cy="3590925"/>
          </a:xfrm>
          <a:prstGeom prst="rect">
            <a:avLst/>
          </a:prstGeom>
          <a:noFill/>
          <a:ln w="9525">
            <a:noFill/>
            <a:miter lim="800000"/>
            <a:headEnd/>
            <a:tailEnd/>
          </a:ln>
        </p:spPr>
      </p:pic>
      <p:pic>
        <p:nvPicPr>
          <p:cNvPr id="8" name="Picture 7"/>
          <p:cNvPicPr>
            <a:picLocks noChangeAspect="1"/>
          </p:cNvPicPr>
          <p:nvPr/>
        </p:nvPicPr>
        <p:blipFill>
          <a:blip r:embed="rId8" cstate="print"/>
          <a:srcRect/>
          <a:stretch>
            <a:fillRect/>
          </a:stretch>
        </p:blipFill>
        <p:spPr bwMode="auto">
          <a:xfrm>
            <a:off x="817563" y="1779588"/>
            <a:ext cx="4791075" cy="3590925"/>
          </a:xfrm>
          <a:prstGeom prst="rect">
            <a:avLst/>
          </a:prstGeom>
          <a:noFill/>
          <a:ln w="9525">
            <a:noFill/>
            <a:miter lim="800000"/>
            <a:headEnd/>
            <a:tailEnd/>
          </a:ln>
        </p:spPr>
      </p:pic>
      <p:pic>
        <p:nvPicPr>
          <p:cNvPr id="16" name="Picture 15"/>
          <p:cNvPicPr>
            <a:picLocks noChangeAspect="1"/>
          </p:cNvPicPr>
          <p:nvPr/>
        </p:nvPicPr>
        <p:blipFill>
          <a:blip r:embed="rId9" cstate="print"/>
          <a:srcRect/>
          <a:stretch>
            <a:fillRect/>
          </a:stretch>
        </p:blipFill>
        <p:spPr bwMode="auto">
          <a:xfrm>
            <a:off x="817563" y="1779588"/>
            <a:ext cx="4791075" cy="3590925"/>
          </a:xfrm>
          <a:prstGeom prst="rect">
            <a:avLst/>
          </a:prstGeom>
          <a:noFill/>
          <a:ln w="9525">
            <a:noFill/>
            <a:miter lim="800000"/>
            <a:headEnd/>
            <a:tailEnd/>
          </a:ln>
        </p:spPr>
      </p:pic>
      <p:pic>
        <p:nvPicPr>
          <p:cNvPr id="17" name="Picture 16"/>
          <p:cNvPicPr>
            <a:picLocks noChangeAspect="1"/>
          </p:cNvPicPr>
          <p:nvPr/>
        </p:nvPicPr>
        <p:blipFill>
          <a:blip r:embed="rId10" cstate="print"/>
          <a:srcRect/>
          <a:stretch>
            <a:fillRect/>
          </a:stretch>
        </p:blipFill>
        <p:spPr bwMode="auto">
          <a:xfrm>
            <a:off x="817563" y="1779588"/>
            <a:ext cx="4791075" cy="3590925"/>
          </a:xfrm>
          <a:prstGeom prst="rect">
            <a:avLst/>
          </a:prstGeom>
          <a:noFill/>
          <a:ln w="9525">
            <a:noFill/>
            <a:miter lim="800000"/>
            <a:headEnd/>
            <a:tailEnd/>
          </a:ln>
        </p:spPr>
      </p:pic>
      <p:pic>
        <p:nvPicPr>
          <p:cNvPr id="18" name="Picture 17"/>
          <p:cNvPicPr>
            <a:picLocks noChangeAspect="1"/>
          </p:cNvPicPr>
          <p:nvPr/>
        </p:nvPicPr>
        <p:blipFill>
          <a:blip r:embed="rId11" cstate="print"/>
          <a:srcRect/>
          <a:stretch>
            <a:fillRect/>
          </a:stretch>
        </p:blipFill>
        <p:spPr bwMode="auto">
          <a:xfrm>
            <a:off x="817563" y="1779588"/>
            <a:ext cx="4791075" cy="3590925"/>
          </a:xfrm>
          <a:prstGeom prst="rect">
            <a:avLst/>
          </a:prstGeom>
          <a:noFill/>
          <a:ln w="9525">
            <a:noFill/>
            <a:miter lim="800000"/>
            <a:headEnd/>
            <a:tailEnd/>
          </a:ln>
        </p:spPr>
      </p:pic>
      <p:sp>
        <p:nvSpPr>
          <p:cNvPr id="33807" name="Rectangle 23"/>
          <p:cNvSpPr>
            <a:spLocks noChangeArrowheads="1"/>
          </p:cNvSpPr>
          <p:nvPr/>
        </p:nvSpPr>
        <p:spPr bwMode="auto">
          <a:xfrm>
            <a:off x="877888" y="333375"/>
            <a:ext cx="4799012" cy="31908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33808" name="Straight Connector 24"/>
          <p:cNvCxnSpPr>
            <a:cxnSpLocks noChangeShapeType="1"/>
          </p:cNvCxnSpPr>
          <p:nvPr/>
        </p:nvCxnSpPr>
        <p:spPr bwMode="auto">
          <a:xfrm>
            <a:off x="566738" y="623888"/>
            <a:ext cx="5162550" cy="4762"/>
          </a:xfrm>
          <a:prstGeom prst="line">
            <a:avLst/>
          </a:prstGeom>
          <a:noFill/>
          <a:ln w="19050" cap="rnd" algn="ctr">
            <a:solidFill>
              <a:srgbClr val="9C3A45"/>
            </a:solidFill>
            <a:prstDash val="sysDash"/>
            <a:round/>
            <a:headEnd/>
            <a:tailEnd/>
          </a:ln>
        </p:spPr>
      </p:cxnSp>
      <p:sp>
        <p:nvSpPr>
          <p:cNvPr id="33809"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1 </a:t>
            </a:r>
            <a:r>
              <a:rPr lang="el-GR" dirty="0" smtClean="0">
                <a:solidFill>
                  <a:srgbClr val="69134B"/>
                </a:solidFill>
              </a:rPr>
              <a:t>Τα Βασικά του Ατελούς Ανταγωνισμού</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75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750"/>
                                        <p:tgtEl>
                                          <p:spTgt spid="5"/>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750"/>
                                        <p:tgtEl>
                                          <p:spTgt spid="7"/>
                                        </p:tgtEl>
                                      </p:cBhvr>
                                    </p:animEffect>
                                  </p:childTnLst>
                                </p:cTn>
                              </p:par>
                            </p:childTnLst>
                          </p:cTn>
                        </p:par>
                        <p:par>
                          <p:cTn id="34" fill="hold">
                            <p:stCondLst>
                              <p:cond delay="4250"/>
                            </p:stCondLst>
                            <p:childTnLst>
                              <p:par>
                                <p:cTn id="35" presetID="22" presetClass="entr" presetSubtype="8"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left)">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wipe(left)">
                                      <p:cBhvr>
                                        <p:cTn id="42" dur="500"/>
                                        <p:tgtEl>
                                          <p:spTgt spid="13">
                                            <p:txEl>
                                              <p:pRg st="1" end="1"/>
                                            </p:txEl>
                                          </p:spTgt>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up)">
                                      <p:cBhvr>
                                        <p:cTn id="46" dur="75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xEl>
                                              <p:pRg st="2" end="2"/>
                                            </p:txEl>
                                          </p:spTgt>
                                        </p:tgtEl>
                                        <p:attrNameLst>
                                          <p:attrName>style.visibility</p:attrName>
                                        </p:attrNameLst>
                                      </p:cBhvr>
                                      <p:to>
                                        <p:strVal val="visible"/>
                                      </p:to>
                                    </p:set>
                                    <p:animEffect transition="in" filter="wipe(left)">
                                      <p:cBhvr>
                                        <p:cTn id="51" dur="500"/>
                                        <p:tgtEl>
                                          <p:spTgt spid="13">
                                            <p:txEl>
                                              <p:pRg st="2" end="2"/>
                                            </p:txEl>
                                          </p:spTgt>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750"/>
                                        <p:tgtEl>
                                          <p:spTgt spid="8"/>
                                        </p:tgtEl>
                                      </p:cBhvr>
                                    </p:animEffect>
                                  </p:childTnLst>
                                </p:cTn>
                              </p:par>
                            </p:childTnLst>
                          </p:cTn>
                        </p:par>
                        <p:par>
                          <p:cTn id="56" fill="hold">
                            <p:stCondLst>
                              <p:cond delay="1250"/>
                            </p:stCondLst>
                            <p:childTnLst>
                              <p:par>
                                <p:cTn id="57" presetID="22" presetClass="entr" presetSubtype="1"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1750"/>
                            </p:stCondLst>
                            <p:childTnLst>
                              <p:par>
                                <p:cTn id="61" presetID="22" presetClass="entr" presetSubtype="1"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up)">
                                      <p:cBhvr>
                                        <p:cTn id="63" dur="75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3">
                                            <p:txEl>
                                              <p:pRg st="3" end="3"/>
                                            </p:txEl>
                                          </p:spTgt>
                                        </p:tgtEl>
                                        <p:attrNameLst>
                                          <p:attrName>style.visibility</p:attrName>
                                        </p:attrNameLst>
                                      </p:cBhvr>
                                      <p:to>
                                        <p:strVal val="visible"/>
                                      </p:to>
                                    </p:set>
                                    <p:animEffect transition="in" filter="wipe(left)">
                                      <p:cBhvr>
                                        <p:cTn id="68" dur="500"/>
                                        <p:tgtEl>
                                          <p:spTgt spid="13">
                                            <p:txEl>
                                              <p:pRg st="3" end="3"/>
                                            </p:txEl>
                                          </p:spTgt>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750"/>
                                        <p:tgtEl>
                                          <p:spTgt spid="17"/>
                                        </p:tgtEl>
                                      </p:cBhvr>
                                    </p:animEffect>
                                  </p:childTnLst>
                                </p:cTn>
                              </p:par>
                            </p:childTnLst>
                          </p:cTn>
                        </p:par>
                        <p:par>
                          <p:cTn id="73" fill="hold">
                            <p:stCondLst>
                              <p:cond delay="1250"/>
                            </p:stCondLst>
                            <p:childTnLst>
                              <p:par>
                                <p:cTn id="74" presetID="22" presetClass="entr" presetSubtype="1" fill="hold"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up)">
                                      <p:cBhvr>
                                        <p:cTn id="76"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2" grpId="0" animBg="1"/>
      <p:bldP spid="13" grpId="0" uiExpand="1" build="p" bldLvl="2"/>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5"/>
          <p:cNvSpPr>
            <a:spLocks noChangeArrowheads="1"/>
          </p:cNvSpPr>
          <p:nvPr/>
        </p:nvSpPr>
        <p:spPr bwMode="auto">
          <a:xfrm>
            <a:off x="566738" y="72548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latin typeface="Syntax-Bold"/>
              </a:rPr>
              <a:t>Ζήτηση υπό Συνθήκες </a:t>
            </a:r>
            <a:r>
              <a:rPr lang="el-GR" sz="2400" dirty="0" err="1" smtClean="0">
                <a:solidFill>
                  <a:srgbClr val="356A41"/>
                </a:solidFill>
                <a:latin typeface="Syntax-Bold"/>
              </a:rPr>
              <a:t>Δυοπωλίου</a:t>
            </a:r>
            <a:endParaRPr lang="en-US" sz="2400" dirty="0" smtClean="0">
              <a:solidFill>
                <a:srgbClr val="356A41"/>
              </a:solidFill>
            </a:endParaRPr>
          </a:p>
        </p:txBody>
      </p:sp>
      <p:grpSp>
        <p:nvGrpSpPr>
          <p:cNvPr id="35842" name="Group 39"/>
          <p:cNvGrpSpPr>
            <a:grpSpLocks/>
          </p:cNvGrpSpPr>
          <p:nvPr/>
        </p:nvGrpSpPr>
        <p:grpSpPr bwMode="auto">
          <a:xfrm>
            <a:off x="566738" y="1203325"/>
            <a:ext cx="8331200" cy="4956175"/>
            <a:chOff x="566738" y="2200275"/>
            <a:chExt cx="7805737" cy="4219575"/>
          </a:xfrm>
        </p:grpSpPr>
        <p:sp>
          <p:nvSpPr>
            <p:cNvPr id="35859"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5860" name="Rectangle 10"/>
            <p:cNvSpPr>
              <a:spLocks noChangeArrowheads="1"/>
            </p:cNvSpPr>
            <p:nvPr/>
          </p:nvSpPr>
          <p:spPr bwMode="auto">
            <a:xfrm>
              <a:off x="581024" y="2203553"/>
              <a:ext cx="7772401" cy="27198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35843" name="Text Box 7"/>
          <p:cNvSpPr txBox="1">
            <a:spLocks noChangeArrowheads="1"/>
          </p:cNvSpPr>
          <p:nvPr/>
        </p:nvSpPr>
        <p:spPr bwMode="auto">
          <a:xfrm>
            <a:off x="585788" y="1223963"/>
            <a:ext cx="2627312" cy="287337"/>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6-2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13" name="Rectangle 12"/>
          <p:cNvSpPr>
            <a:spLocks noChangeArrowheads="1"/>
          </p:cNvSpPr>
          <p:nvPr/>
        </p:nvSpPr>
        <p:spPr bwMode="auto">
          <a:xfrm>
            <a:off x="5761038" y="1571625"/>
            <a:ext cx="3136900" cy="5075238"/>
          </a:xfrm>
          <a:prstGeom prst="rect">
            <a:avLst/>
          </a:prstGeom>
          <a:noFill/>
          <a:ln w="9525">
            <a:noFill/>
            <a:miter lim="800000"/>
            <a:headEnd/>
            <a:tailEnd/>
          </a:ln>
        </p:spPr>
        <p:txBody>
          <a:bodyPr/>
          <a:lstStyle/>
          <a:p>
            <a:pPr>
              <a:spcBef>
                <a:spcPct val="10000"/>
              </a:spcBef>
              <a:spcAft>
                <a:spcPct val="10000"/>
              </a:spcAft>
            </a:pPr>
            <a:r>
              <a:rPr lang="el-GR" sz="1600" dirty="0" smtClean="0">
                <a:solidFill>
                  <a:srgbClr val="8A3A6A"/>
                </a:solidFill>
              </a:rPr>
              <a:t>Καμπύλες Ζήτησης στο </a:t>
            </a:r>
            <a:r>
              <a:rPr lang="el-GR" sz="1600" dirty="0" err="1" smtClean="0">
                <a:solidFill>
                  <a:srgbClr val="8A3A6A"/>
                </a:solidFill>
              </a:rPr>
              <a:t>Δυοπώλιο</a:t>
            </a:r>
            <a:endParaRPr lang="en-US" sz="1600" dirty="0" smtClean="0">
              <a:solidFill>
                <a:srgbClr val="8A3A6A"/>
              </a:solidFill>
            </a:endParaRPr>
          </a:p>
          <a:p>
            <a:pPr>
              <a:spcBef>
                <a:spcPct val="10000"/>
              </a:spcBef>
              <a:spcAft>
                <a:spcPct val="10000"/>
              </a:spcAft>
            </a:pPr>
            <a:endParaRPr lang="el-GR" sz="1600" dirty="0" smtClean="0">
              <a:latin typeface="OfficinaSans-Book"/>
            </a:endParaRPr>
          </a:p>
          <a:p>
            <a:pPr>
              <a:spcBef>
                <a:spcPct val="10000"/>
              </a:spcBef>
              <a:spcAft>
                <a:spcPct val="10000"/>
              </a:spcAft>
            </a:pPr>
            <a:r>
              <a:rPr lang="el-GR" sz="1600" dirty="0" smtClean="0">
                <a:latin typeface="OfficinaSans-Book"/>
              </a:rPr>
              <a:t>Εναλλακτικά, εάν τα προϊόντα είναι διαφοροποιημένα, η εταιρεία που μειώνει την τιμή της θα πάρει κάποιους, αλλά όχι όλους, του πελάτες από την άλλη εταιρεία. Θα αντιμετωπίσει την καμπύλη ζήτησης</a:t>
            </a:r>
            <a:r>
              <a:rPr lang="en-US" sz="1600" dirty="0" smtClean="0">
                <a:latin typeface="OfficinaSans-Book"/>
              </a:rPr>
              <a:t>, </a:t>
            </a:r>
            <a:r>
              <a:rPr lang="en-US" sz="1600" i="1" dirty="0">
                <a:latin typeface="OfficinaSans-BookItalic"/>
              </a:rPr>
              <a:t>d</a:t>
            </a:r>
            <a:r>
              <a:rPr lang="en-US" sz="1600" dirty="0">
                <a:latin typeface="OfficinaSans-BookItalic"/>
              </a:rPr>
              <a:t>,</a:t>
            </a:r>
            <a:r>
              <a:rPr lang="en-US" sz="1600" i="1" dirty="0">
                <a:latin typeface="OfficinaSans-BookItalic"/>
              </a:rPr>
              <a:t> </a:t>
            </a:r>
            <a:r>
              <a:rPr lang="el-GR" sz="1600" dirty="0" smtClean="0">
                <a:latin typeface="OfficinaSans-Book"/>
              </a:rPr>
              <a:t>και σε τιμή </a:t>
            </a:r>
            <a:r>
              <a:rPr lang="en-US" sz="1600" i="1" dirty="0" smtClean="0">
                <a:latin typeface="OfficinaSans-BookItalic"/>
              </a:rPr>
              <a:t>P</a:t>
            </a:r>
            <a:r>
              <a:rPr lang="en-US" sz="1600" baseline="-25000" dirty="0" smtClean="0">
                <a:latin typeface="OfficinaSans-BookItalic"/>
              </a:rPr>
              <a:t>2</a:t>
            </a:r>
            <a:r>
              <a:rPr lang="en-US" sz="1600" dirty="0" smtClean="0">
                <a:latin typeface="OfficinaSans-BookItalic"/>
              </a:rPr>
              <a:t> </a:t>
            </a:r>
            <a:r>
              <a:rPr lang="en-US" sz="1600" dirty="0">
                <a:latin typeface="OfficinaSans-Book"/>
              </a:rPr>
              <a:t>it </a:t>
            </a:r>
            <a:r>
              <a:rPr lang="el-GR" sz="1600" dirty="0" smtClean="0">
                <a:latin typeface="OfficinaSans-Book"/>
              </a:rPr>
              <a:t>θα πωλεί ποσότητα </a:t>
            </a:r>
            <a:r>
              <a:rPr lang="en-US" sz="1600" i="1" dirty="0" smtClean="0">
                <a:latin typeface="OfficinaSans-BookItalic"/>
              </a:rPr>
              <a:t>Q</a:t>
            </a:r>
            <a:r>
              <a:rPr lang="en-US" sz="1600" baseline="-25000" dirty="0" smtClean="0">
                <a:latin typeface="OfficinaSans-BookItalic"/>
              </a:rPr>
              <a:t>4</a:t>
            </a:r>
            <a:r>
              <a:rPr lang="en-US" sz="1600" dirty="0" smtClean="0">
                <a:latin typeface="OfficinaSans-BookItalic"/>
              </a:rPr>
              <a:t> </a:t>
            </a:r>
            <a:r>
              <a:rPr lang="el-GR" sz="1600" dirty="0" smtClean="0">
                <a:latin typeface="OfficinaSans-Book"/>
              </a:rPr>
              <a:t>στο σημείο </a:t>
            </a:r>
            <a:r>
              <a:rPr lang="es-CO" sz="1600" i="1" dirty="0" smtClean="0"/>
              <a:t>C</a:t>
            </a:r>
            <a:r>
              <a:rPr lang="es-CO" sz="1600" i="1" dirty="0"/>
              <a:t>′</a:t>
            </a:r>
            <a:r>
              <a:rPr lang="en-US" sz="1600" i="1" dirty="0">
                <a:latin typeface="OfficinaSans-Book"/>
              </a:rPr>
              <a:t>.</a:t>
            </a:r>
            <a:endParaRPr lang="en-US" sz="1600" dirty="0"/>
          </a:p>
        </p:txBody>
      </p:sp>
      <p:sp>
        <p:nvSpPr>
          <p:cNvPr id="35845" name="Rectangle 14"/>
          <p:cNvSpPr>
            <a:spLocks noChangeArrowheads="1"/>
          </p:cNvSpPr>
          <p:nvPr/>
        </p:nvSpPr>
        <p:spPr bwMode="auto">
          <a:xfrm>
            <a:off x="690563" y="1665288"/>
            <a:ext cx="5043487" cy="37052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35846" name="Picture 3"/>
          <p:cNvPicPr>
            <a:picLocks noChangeAspect="1"/>
          </p:cNvPicPr>
          <p:nvPr/>
        </p:nvPicPr>
        <p:blipFill>
          <a:blip r:embed="rId3" cstate="print"/>
          <a:srcRect/>
          <a:stretch>
            <a:fillRect/>
          </a:stretch>
        </p:blipFill>
        <p:spPr bwMode="auto">
          <a:xfrm>
            <a:off x="817563" y="1779588"/>
            <a:ext cx="4791075" cy="3590925"/>
          </a:xfrm>
          <a:prstGeom prst="rect">
            <a:avLst/>
          </a:prstGeom>
          <a:noFill/>
          <a:ln w="9525">
            <a:noFill/>
            <a:miter lim="800000"/>
            <a:headEnd/>
            <a:tailEnd/>
          </a:ln>
        </p:spPr>
      </p:pic>
      <p:pic>
        <p:nvPicPr>
          <p:cNvPr id="35847" name="Picture 4"/>
          <p:cNvPicPr>
            <a:picLocks noChangeAspect="1"/>
          </p:cNvPicPr>
          <p:nvPr/>
        </p:nvPicPr>
        <p:blipFill>
          <a:blip r:embed="rId4" cstate="print"/>
          <a:srcRect/>
          <a:stretch>
            <a:fillRect/>
          </a:stretch>
        </p:blipFill>
        <p:spPr bwMode="auto">
          <a:xfrm>
            <a:off x="817563" y="1779588"/>
            <a:ext cx="4791075" cy="3590925"/>
          </a:xfrm>
          <a:prstGeom prst="rect">
            <a:avLst/>
          </a:prstGeom>
          <a:noFill/>
          <a:ln w="9525">
            <a:noFill/>
            <a:miter lim="800000"/>
            <a:headEnd/>
            <a:tailEnd/>
          </a:ln>
        </p:spPr>
      </p:pic>
      <p:pic>
        <p:nvPicPr>
          <p:cNvPr id="35848" name="Picture 5"/>
          <p:cNvPicPr>
            <a:picLocks noChangeAspect="1"/>
          </p:cNvPicPr>
          <p:nvPr/>
        </p:nvPicPr>
        <p:blipFill>
          <a:blip r:embed="rId5" cstate="print"/>
          <a:srcRect/>
          <a:stretch>
            <a:fillRect/>
          </a:stretch>
        </p:blipFill>
        <p:spPr bwMode="auto">
          <a:xfrm>
            <a:off x="817563" y="1779588"/>
            <a:ext cx="4791075" cy="3590925"/>
          </a:xfrm>
          <a:prstGeom prst="rect">
            <a:avLst/>
          </a:prstGeom>
          <a:noFill/>
          <a:ln w="9525">
            <a:noFill/>
            <a:miter lim="800000"/>
            <a:headEnd/>
            <a:tailEnd/>
          </a:ln>
        </p:spPr>
      </p:pic>
      <p:pic>
        <p:nvPicPr>
          <p:cNvPr id="35849" name="Picture 6"/>
          <p:cNvPicPr>
            <a:picLocks noChangeAspect="1"/>
          </p:cNvPicPr>
          <p:nvPr/>
        </p:nvPicPr>
        <p:blipFill>
          <a:blip r:embed="rId6" cstate="print"/>
          <a:srcRect/>
          <a:stretch>
            <a:fillRect/>
          </a:stretch>
        </p:blipFill>
        <p:spPr bwMode="auto">
          <a:xfrm>
            <a:off x="817563" y="1779588"/>
            <a:ext cx="4791075" cy="3590925"/>
          </a:xfrm>
          <a:prstGeom prst="rect">
            <a:avLst/>
          </a:prstGeom>
          <a:noFill/>
          <a:ln w="9525">
            <a:noFill/>
            <a:miter lim="800000"/>
            <a:headEnd/>
            <a:tailEnd/>
          </a:ln>
        </p:spPr>
      </p:pic>
      <p:pic>
        <p:nvPicPr>
          <p:cNvPr id="35850" name="Picture 8"/>
          <p:cNvPicPr>
            <a:picLocks noChangeAspect="1"/>
          </p:cNvPicPr>
          <p:nvPr/>
        </p:nvPicPr>
        <p:blipFill>
          <a:blip r:embed="rId7" cstate="print"/>
          <a:srcRect/>
          <a:stretch>
            <a:fillRect/>
          </a:stretch>
        </p:blipFill>
        <p:spPr bwMode="auto">
          <a:xfrm>
            <a:off x="817563" y="1779588"/>
            <a:ext cx="4791075" cy="3590925"/>
          </a:xfrm>
          <a:prstGeom prst="rect">
            <a:avLst/>
          </a:prstGeom>
          <a:noFill/>
          <a:ln w="9525">
            <a:noFill/>
            <a:miter lim="800000"/>
            <a:headEnd/>
            <a:tailEnd/>
          </a:ln>
        </p:spPr>
      </p:pic>
      <p:pic>
        <p:nvPicPr>
          <p:cNvPr id="35851" name="Picture 7"/>
          <p:cNvPicPr>
            <a:picLocks noChangeAspect="1"/>
          </p:cNvPicPr>
          <p:nvPr/>
        </p:nvPicPr>
        <p:blipFill>
          <a:blip r:embed="rId8" cstate="print"/>
          <a:srcRect/>
          <a:stretch>
            <a:fillRect/>
          </a:stretch>
        </p:blipFill>
        <p:spPr bwMode="auto">
          <a:xfrm>
            <a:off x="817563" y="1779588"/>
            <a:ext cx="4791075" cy="3590925"/>
          </a:xfrm>
          <a:prstGeom prst="rect">
            <a:avLst/>
          </a:prstGeom>
          <a:noFill/>
          <a:ln w="9525">
            <a:noFill/>
            <a:miter lim="800000"/>
            <a:headEnd/>
            <a:tailEnd/>
          </a:ln>
        </p:spPr>
      </p:pic>
      <p:pic>
        <p:nvPicPr>
          <p:cNvPr id="35852" name="Picture 15"/>
          <p:cNvPicPr>
            <a:picLocks noChangeAspect="1"/>
          </p:cNvPicPr>
          <p:nvPr/>
        </p:nvPicPr>
        <p:blipFill>
          <a:blip r:embed="rId9" cstate="print"/>
          <a:srcRect/>
          <a:stretch>
            <a:fillRect/>
          </a:stretch>
        </p:blipFill>
        <p:spPr bwMode="auto">
          <a:xfrm>
            <a:off x="817563" y="1779588"/>
            <a:ext cx="4791075" cy="3590925"/>
          </a:xfrm>
          <a:prstGeom prst="rect">
            <a:avLst/>
          </a:prstGeom>
          <a:noFill/>
          <a:ln w="9525">
            <a:noFill/>
            <a:miter lim="800000"/>
            <a:headEnd/>
            <a:tailEnd/>
          </a:ln>
        </p:spPr>
      </p:pic>
      <p:pic>
        <p:nvPicPr>
          <p:cNvPr id="35853" name="Picture 16"/>
          <p:cNvPicPr>
            <a:picLocks noChangeAspect="1"/>
          </p:cNvPicPr>
          <p:nvPr/>
        </p:nvPicPr>
        <p:blipFill>
          <a:blip r:embed="rId10" cstate="print"/>
          <a:srcRect/>
          <a:stretch>
            <a:fillRect/>
          </a:stretch>
        </p:blipFill>
        <p:spPr bwMode="auto">
          <a:xfrm>
            <a:off x="817563" y="1779588"/>
            <a:ext cx="4791075" cy="3590925"/>
          </a:xfrm>
          <a:prstGeom prst="rect">
            <a:avLst/>
          </a:prstGeom>
          <a:noFill/>
          <a:ln w="9525">
            <a:noFill/>
            <a:miter lim="800000"/>
            <a:headEnd/>
            <a:tailEnd/>
          </a:ln>
        </p:spPr>
      </p:pic>
      <p:pic>
        <p:nvPicPr>
          <p:cNvPr id="35854" name="Picture 17"/>
          <p:cNvPicPr>
            <a:picLocks noChangeAspect="1"/>
          </p:cNvPicPr>
          <p:nvPr/>
        </p:nvPicPr>
        <p:blipFill>
          <a:blip r:embed="rId11" cstate="print"/>
          <a:srcRect/>
          <a:stretch>
            <a:fillRect/>
          </a:stretch>
        </p:blipFill>
        <p:spPr bwMode="auto">
          <a:xfrm>
            <a:off x="817563" y="1779588"/>
            <a:ext cx="4791075" cy="3590925"/>
          </a:xfrm>
          <a:prstGeom prst="rect">
            <a:avLst/>
          </a:prstGeom>
          <a:noFill/>
          <a:ln w="9525">
            <a:noFill/>
            <a:miter lim="800000"/>
            <a:headEnd/>
            <a:tailEnd/>
          </a:ln>
        </p:spPr>
      </p:pic>
      <p:pic>
        <p:nvPicPr>
          <p:cNvPr id="19" name="Picture 18"/>
          <p:cNvPicPr>
            <a:picLocks noChangeAspect="1"/>
          </p:cNvPicPr>
          <p:nvPr/>
        </p:nvPicPr>
        <p:blipFill>
          <a:blip r:embed="rId12" cstate="print"/>
          <a:srcRect/>
          <a:stretch>
            <a:fillRect/>
          </a:stretch>
        </p:blipFill>
        <p:spPr bwMode="auto">
          <a:xfrm>
            <a:off x="817563" y="1779588"/>
            <a:ext cx="4791075" cy="3590925"/>
          </a:xfrm>
          <a:prstGeom prst="rect">
            <a:avLst/>
          </a:prstGeom>
          <a:noFill/>
          <a:ln w="9525">
            <a:noFill/>
            <a:miter lim="800000"/>
            <a:headEnd/>
            <a:tailEnd/>
          </a:ln>
        </p:spPr>
      </p:pic>
      <p:sp>
        <p:nvSpPr>
          <p:cNvPr id="35856" name="Rectangle 23"/>
          <p:cNvSpPr>
            <a:spLocks noChangeArrowheads="1"/>
          </p:cNvSpPr>
          <p:nvPr/>
        </p:nvSpPr>
        <p:spPr bwMode="auto">
          <a:xfrm>
            <a:off x="877888" y="333375"/>
            <a:ext cx="4799012" cy="31908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35857" name="Straight Connector 24"/>
          <p:cNvCxnSpPr>
            <a:cxnSpLocks noChangeShapeType="1"/>
          </p:cNvCxnSpPr>
          <p:nvPr/>
        </p:nvCxnSpPr>
        <p:spPr bwMode="auto">
          <a:xfrm>
            <a:off x="566738" y="623888"/>
            <a:ext cx="5162550" cy="4762"/>
          </a:xfrm>
          <a:prstGeom prst="line">
            <a:avLst/>
          </a:prstGeom>
          <a:noFill/>
          <a:ln w="19050" cap="rnd" algn="ctr">
            <a:solidFill>
              <a:srgbClr val="9C3A45"/>
            </a:solidFill>
            <a:prstDash val="sysDash"/>
            <a:round/>
            <a:headEnd/>
            <a:tailEnd/>
          </a:ln>
        </p:spPr>
      </p:cxnSp>
      <p:sp>
        <p:nvSpPr>
          <p:cNvPr id="35858"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1 </a:t>
            </a:r>
            <a:r>
              <a:rPr lang="el-GR" dirty="0" smtClean="0">
                <a:solidFill>
                  <a:srgbClr val="69134B"/>
                </a:solidFill>
              </a:rPr>
              <a:t>Τα Βασικά του Ατελούς Ανταγωνισμού</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wipe(left)">
                                      <p:cBhvr>
                                        <p:cTn id="7" dur="500"/>
                                        <p:tgtEl>
                                          <p:spTgt spid="13">
                                            <p:txEl>
                                              <p:pRg st="2" end="2"/>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 name="Rectangle 6"/>
          <p:cNvSpPr>
            <a:spLocks noChangeArrowheads="1"/>
          </p:cNvSpPr>
          <p:nvPr/>
        </p:nvSpPr>
        <p:spPr bwMode="auto">
          <a:xfrm>
            <a:off x="552450" y="2158584"/>
            <a:ext cx="7947025" cy="3342453"/>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Υπόθεση</a:t>
            </a:r>
            <a:r>
              <a:rPr lang="en-US" sz="2400" dirty="0" smtClean="0">
                <a:solidFill>
                  <a:srgbClr val="3D68AF"/>
                </a:solidFill>
              </a:rPr>
              <a:t> </a:t>
            </a:r>
            <a:r>
              <a:rPr lang="en-US" sz="2400" dirty="0">
                <a:solidFill>
                  <a:srgbClr val="3D68AF"/>
                </a:solidFill>
              </a:rPr>
              <a:t>1:  </a:t>
            </a:r>
            <a:r>
              <a:rPr lang="el-GR" sz="2400" b="0" dirty="0" smtClean="0"/>
              <a:t>Κάθε επιχείρηση παράγει ένα προϊόν που είναι πανομοιότυπο αλλά ελαφρώς διαφοροποιημένο από τα προϊόντα που παράγουν άλλες επιχειρήσεις του κλάδου. </a:t>
            </a:r>
            <a:endParaRPr lang="en-US" sz="2400" b="0" dirty="0"/>
          </a:p>
          <a:p>
            <a:pPr>
              <a:spcBef>
                <a:spcPct val="10000"/>
              </a:spcBef>
              <a:spcAft>
                <a:spcPct val="10000"/>
              </a:spcAft>
            </a:pPr>
            <a:endParaRPr lang="en-US" sz="800" b="0" dirty="0"/>
          </a:p>
          <a:p>
            <a:pPr>
              <a:spcBef>
                <a:spcPct val="10000"/>
              </a:spcBef>
              <a:spcAft>
                <a:spcPct val="10000"/>
              </a:spcAft>
              <a:buFont typeface="Arial" charset="0"/>
              <a:buChar char="•"/>
            </a:pPr>
            <a:r>
              <a:rPr lang="el-GR" sz="2400" b="0" dirty="0" smtClean="0"/>
              <a:t>Κάθε επιχείρηση αντιμετωπίζει μια αρνητικής κλίσης καμπύλη ζήτησης για το προϊόν της και έχει κάποιον έλεγχο πάνω στην τιμή που χρεώνει.  </a:t>
            </a:r>
            <a:endParaRPr lang="en-US" sz="2400" dirty="0"/>
          </a:p>
          <a:p>
            <a:pPr>
              <a:spcBef>
                <a:spcPct val="10000"/>
              </a:spcBef>
              <a:spcAft>
                <a:spcPct val="10000"/>
              </a:spcAft>
            </a:pPr>
            <a:endParaRPr lang="en-US" sz="2400" dirty="0">
              <a:solidFill>
                <a:srgbClr val="3D68AF"/>
              </a:solidFill>
            </a:endParaRPr>
          </a:p>
        </p:txBody>
      </p:sp>
      <p:sp>
        <p:nvSpPr>
          <p:cNvPr id="25"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6" name="Straight Connector 22"/>
          <p:cNvCxnSpPr>
            <a:cxnSpLocks noChangeShapeType="1"/>
          </p:cNvCxnSpPr>
          <p:nvPr/>
        </p:nvCxnSpPr>
        <p:spPr bwMode="auto">
          <a:xfrm>
            <a:off x="576263" y="633413"/>
            <a:ext cx="5975350" cy="0"/>
          </a:xfrm>
          <a:prstGeom prst="line">
            <a:avLst/>
          </a:prstGeom>
          <a:noFill/>
          <a:ln w="19050" cap="rnd" algn="ctr">
            <a:solidFill>
              <a:srgbClr val="9C3A45"/>
            </a:solidFill>
            <a:prstDash val="sysDash"/>
            <a:round/>
            <a:headEnd/>
            <a:tailEnd/>
          </a:ln>
        </p:spPr>
      </p:cxnSp>
      <p:sp>
        <p:nvSpPr>
          <p:cNvPr id="27"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sp>
        <p:nvSpPr>
          <p:cNvPr id="2" name="Rectangle 1"/>
          <p:cNvSpPr>
            <a:spLocks noChangeArrowheads="1"/>
          </p:cNvSpPr>
          <p:nvPr/>
        </p:nvSpPr>
        <p:spPr bwMode="auto">
          <a:xfrm>
            <a:off x="550863" y="820738"/>
            <a:ext cx="8105775" cy="830997"/>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Υποθέσεις του υποδείγματος μονοπωλιακού ανταγωνισμού: </a:t>
            </a:r>
            <a:endParaRPr 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8"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animEffect transition="in" filter="wipe(left)">
                                      <p:cBhvr>
                                        <p:cTn id="21" dur="500"/>
                                        <p:tgtEl>
                                          <p:spTgt spid="3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2">
                                            <p:txEl>
                                              <p:pRg st="2" end="2"/>
                                            </p:txEl>
                                          </p:spTgt>
                                        </p:tgtEl>
                                        <p:attrNameLst>
                                          <p:attrName>style.visibility</p:attrName>
                                        </p:attrNameLst>
                                      </p:cBhvr>
                                      <p:to>
                                        <p:strVal val="visible"/>
                                      </p:to>
                                    </p:set>
                                    <p:animEffect transition="in" filter="wipe(left)">
                                      <p:cBhvr>
                                        <p:cTn id="26"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bldLvl="2" autoUpdateAnimBg="0"/>
      <p:bldP spid="25" grpId="0" animBg="1"/>
      <p:bldP spid="2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546100" y="1678897"/>
            <a:ext cx="7947025" cy="461665"/>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Υπόθεση</a:t>
            </a:r>
            <a:r>
              <a:rPr lang="en-US" sz="2400" dirty="0" smtClean="0">
                <a:solidFill>
                  <a:srgbClr val="3D68AF"/>
                </a:solidFill>
              </a:rPr>
              <a:t> </a:t>
            </a:r>
            <a:r>
              <a:rPr lang="en-US" sz="2400" dirty="0">
                <a:solidFill>
                  <a:srgbClr val="3D68AF"/>
                </a:solidFill>
              </a:rPr>
              <a:t>2: </a:t>
            </a:r>
            <a:r>
              <a:rPr lang="el-GR" sz="2400" b="0" dirty="0" smtClean="0"/>
              <a:t>Υπάρχουν πολλές επιχειρήσεις στον κλάδο</a:t>
            </a:r>
            <a:endParaRPr lang="en-US" sz="2400" dirty="0">
              <a:solidFill>
                <a:srgbClr val="3D68AF"/>
              </a:solidFill>
            </a:endParaRPr>
          </a:p>
        </p:txBody>
      </p:sp>
      <p:sp>
        <p:nvSpPr>
          <p:cNvPr id="39938"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39939" name="Straight Connector 22"/>
          <p:cNvCxnSpPr>
            <a:cxnSpLocks noChangeShapeType="1"/>
          </p:cNvCxnSpPr>
          <p:nvPr/>
        </p:nvCxnSpPr>
        <p:spPr bwMode="auto">
          <a:xfrm>
            <a:off x="576263" y="674688"/>
            <a:ext cx="5975350" cy="0"/>
          </a:xfrm>
          <a:prstGeom prst="line">
            <a:avLst/>
          </a:prstGeom>
          <a:noFill/>
          <a:ln w="19050" cap="rnd" algn="ctr">
            <a:solidFill>
              <a:srgbClr val="9C3A45"/>
            </a:solidFill>
            <a:prstDash val="sysDash"/>
            <a:round/>
            <a:headEnd/>
            <a:tailEnd/>
          </a:ln>
        </p:spPr>
      </p:cxnSp>
      <p:sp>
        <p:nvSpPr>
          <p:cNvPr id="39940"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sp>
        <p:nvSpPr>
          <p:cNvPr id="39941" name="Rectangle 1"/>
          <p:cNvSpPr>
            <a:spLocks noChangeArrowheads="1"/>
          </p:cNvSpPr>
          <p:nvPr/>
        </p:nvSpPr>
        <p:spPr bwMode="auto">
          <a:xfrm>
            <a:off x="550863" y="820738"/>
            <a:ext cx="8105775" cy="830997"/>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Υποθέσεις του υποδείγματος μονοπωλιακού ανταγωνισμού:</a:t>
            </a:r>
            <a:endParaRPr lang="en-US" sz="2400" dirty="0" smtClean="0"/>
          </a:p>
        </p:txBody>
      </p:sp>
      <p:sp>
        <p:nvSpPr>
          <p:cNvPr id="4" name="Rectangle 3"/>
          <p:cNvSpPr/>
          <p:nvPr/>
        </p:nvSpPr>
        <p:spPr>
          <a:xfrm>
            <a:off x="546100" y="2383435"/>
            <a:ext cx="8110538" cy="2899255"/>
          </a:xfrm>
          <a:prstGeom prst="rect">
            <a:avLst/>
          </a:prstGeom>
        </p:spPr>
        <p:txBody>
          <a:bodyPr wrap="square">
            <a:spAutoFit/>
          </a:bodyPr>
          <a:lstStyle/>
          <a:p>
            <a:pPr marL="342900" indent="-342900">
              <a:spcBef>
                <a:spcPct val="10000"/>
              </a:spcBef>
              <a:spcAft>
                <a:spcPct val="10000"/>
              </a:spcAft>
              <a:buFont typeface="Arial" pitchFamily="34" charset="0"/>
              <a:buChar char="•"/>
              <a:defRPr/>
            </a:pPr>
            <a:r>
              <a:rPr lang="el-GR" sz="2400" b="0" dirty="0" smtClean="0"/>
              <a:t>Εάν ο αριθμός των επιχειρήσεων είναι </a:t>
            </a:r>
            <a:r>
              <a:rPr lang="en-US" sz="2400" b="0" i="1" dirty="0" smtClean="0"/>
              <a:t>N</a:t>
            </a:r>
            <a:r>
              <a:rPr lang="en-US" sz="2400" b="0" i="1" dirty="0"/>
              <a:t>, </a:t>
            </a:r>
            <a:r>
              <a:rPr lang="el-GR" sz="2400" b="0" dirty="0" smtClean="0"/>
              <a:t>τότε</a:t>
            </a:r>
            <a:r>
              <a:rPr lang="en-US" sz="2400" b="0" dirty="0" smtClean="0"/>
              <a:t> </a:t>
            </a:r>
            <a:r>
              <a:rPr lang="en-US" sz="2400" b="0" i="1" dirty="0"/>
              <a:t>D</a:t>
            </a:r>
            <a:r>
              <a:rPr lang="en-US" sz="2400" b="0" dirty="0"/>
              <a:t>/</a:t>
            </a:r>
            <a:r>
              <a:rPr lang="en-US" sz="2400" b="0" i="1" dirty="0"/>
              <a:t>N </a:t>
            </a:r>
            <a:r>
              <a:rPr lang="el-GR" sz="2400" b="0" dirty="0" smtClean="0"/>
              <a:t>είναι το μερίδιο της ζήτησης που αντιμετωπίζει η κάθε επιχείρηση όταν όλες οι επιχειρήσεις χρεώνουν την ίδια τιμή. </a:t>
            </a:r>
            <a:endParaRPr lang="en-US" sz="2400" b="0" dirty="0"/>
          </a:p>
          <a:p>
            <a:pPr>
              <a:spcBef>
                <a:spcPct val="10000"/>
              </a:spcBef>
              <a:spcAft>
                <a:spcPct val="10000"/>
              </a:spcAft>
              <a:defRPr/>
            </a:pPr>
            <a:endParaRPr lang="en-US" sz="800" b="0" dirty="0"/>
          </a:p>
          <a:p>
            <a:pPr marL="342900" indent="-342900">
              <a:spcBef>
                <a:spcPct val="10000"/>
              </a:spcBef>
              <a:spcAft>
                <a:spcPct val="10000"/>
              </a:spcAft>
              <a:buFont typeface="Arial" pitchFamily="34" charset="0"/>
              <a:buChar char="•"/>
              <a:defRPr/>
            </a:pPr>
            <a:r>
              <a:rPr lang="el-GR" sz="2400" b="0" dirty="0" smtClean="0"/>
              <a:t>Όταν όμως μόνο μια επιχείρηση μειώνει την τιμή της, αυτό θα την φέρει αντιμέτωπη με μια καμπύλη ζήτησης πιο επίπεδης κλίσης </a:t>
            </a:r>
            <a:r>
              <a:rPr lang="en-US" sz="2400" b="0" i="1" dirty="0" smtClean="0"/>
              <a:t>d</a:t>
            </a:r>
            <a:r>
              <a:rPr lang="en-US" sz="2400" b="0" i="1" dirty="0"/>
              <a:t>.</a:t>
            </a:r>
            <a:endParaRPr 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4"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539750" y="1543987"/>
            <a:ext cx="7947025" cy="830997"/>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Υπόθεση</a:t>
            </a:r>
            <a:r>
              <a:rPr lang="en-US" sz="2400" dirty="0" smtClean="0">
                <a:solidFill>
                  <a:srgbClr val="3D68AF"/>
                </a:solidFill>
              </a:rPr>
              <a:t> </a:t>
            </a:r>
            <a:r>
              <a:rPr lang="en-US" sz="2400" dirty="0">
                <a:solidFill>
                  <a:srgbClr val="3D68AF"/>
                </a:solidFill>
              </a:rPr>
              <a:t>3: </a:t>
            </a:r>
            <a:r>
              <a:rPr lang="el-GR" sz="2400" b="0" dirty="0" smtClean="0"/>
              <a:t>Οι επιχειρήσεις παράγουν χρησιμοποιώντας</a:t>
            </a:r>
            <a:r>
              <a:rPr lang="en-US" sz="2400" b="0" dirty="0" smtClean="0"/>
              <a:t> </a:t>
            </a:r>
            <a:r>
              <a:rPr lang="el-GR" sz="2400" b="0" dirty="0" smtClean="0"/>
              <a:t>μια τεχνολογίας με αύξουσες αποδόσεις κλίμακας</a:t>
            </a:r>
            <a:endParaRPr lang="en-US" sz="2400" dirty="0">
              <a:solidFill>
                <a:srgbClr val="3D68AF"/>
              </a:solidFill>
            </a:endParaRPr>
          </a:p>
        </p:txBody>
      </p:sp>
      <p:grpSp>
        <p:nvGrpSpPr>
          <p:cNvPr id="33" name="Group 39"/>
          <p:cNvGrpSpPr>
            <a:grpSpLocks/>
          </p:cNvGrpSpPr>
          <p:nvPr/>
        </p:nvGrpSpPr>
        <p:grpSpPr bwMode="auto">
          <a:xfrm>
            <a:off x="539750" y="2403475"/>
            <a:ext cx="7497763" cy="4216400"/>
            <a:chOff x="566738" y="2200275"/>
            <a:chExt cx="7805737" cy="4219575"/>
          </a:xfrm>
        </p:grpSpPr>
        <p:sp>
          <p:nvSpPr>
            <p:cNvPr id="41997"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41998" name="Rectangle 10"/>
            <p:cNvSpPr>
              <a:spLocks noChangeArrowheads="1"/>
            </p:cNvSpPr>
            <p:nvPr/>
          </p:nvSpPr>
          <p:spPr bwMode="auto">
            <a:xfrm>
              <a:off x="581024" y="2205665"/>
              <a:ext cx="7772401" cy="32034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36" name="Text Box 7"/>
          <p:cNvSpPr txBox="1">
            <a:spLocks noChangeArrowheads="1"/>
          </p:cNvSpPr>
          <p:nvPr/>
        </p:nvSpPr>
        <p:spPr bwMode="auto">
          <a:xfrm>
            <a:off x="560388" y="2424113"/>
            <a:ext cx="1436687" cy="287337"/>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6-3</a:t>
            </a:r>
          </a:p>
        </p:txBody>
      </p:sp>
      <p:sp>
        <p:nvSpPr>
          <p:cNvPr id="37" name="Rectangle 12"/>
          <p:cNvSpPr>
            <a:spLocks noChangeArrowheads="1"/>
          </p:cNvSpPr>
          <p:nvPr/>
        </p:nvSpPr>
        <p:spPr bwMode="auto">
          <a:xfrm>
            <a:off x="5554663" y="2767013"/>
            <a:ext cx="2482850" cy="3852862"/>
          </a:xfrm>
          <a:prstGeom prst="rect">
            <a:avLst/>
          </a:prstGeom>
          <a:noFill/>
          <a:ln w="9525">
            <a:noFill/>
            <a:miter lim="800000"/>
            <a:headEnd/>
            <a:tailEnd/>
          </a:ln>
        </p:spPr>
        <p:txBody>
          <a:bodyPr/>
          <a:lstStyle/>
          <a:p>
            <a:pPr>
              <a:spcBef>
                <a:spcPct val="10000"/>
              </a:spcBef>
              <a:spcAft>
                <a:spcPct val="10000"/>
              </a:spcAft>
            </a:pPr>
            <a:r>
              <a:rPr lang="el-GR" sz="1600" dirty="0" smtClean="0">
                <a:solidFill>
                  <a:srgbClr val="8A3A6A"/>
                </a:solidFill>
              </a:rPr>
              <a:t>Αύξουσες αποδόσεις κλίμακας </a:t>
            </a:r>
            <a:r>
              <a:rPr lang="el-GR" sz="1600" b="0" dirty="0" smtClean="0">
                <a:latin typeface="OfficinaSans-Book"/>
              </a:rPr>
              <a:t> </a:t>
            </a:r>
            <a:r>
              <a:rPr lang="el-GR" b="0" dirty="0" smtClean="0">
                <a:latin typeface="OfficinaSans-Book"/>
              </a:rPr>
              <a:t>Το διάγραμμα δείχνει το μέσο κόστος </a:t>
            </a:r>
            <a:r>
              <a:rPr lang="en-US" b="0" i="1" dirty="0" smtClean="0">
                <a:latin typeface="OfficinaSans-Book"/>
              </a:rPr>
              <a:t>AC</a:t>
            </a:r>
            <a:r>
              <a:rPr lang="en-US" b="0" dirty="0">
                <a:latin typeface="OfficinaSans-Book"/>
              </a:rPr>
              <a:t>, </a:t>
            </a:r>
            <a:r>
              <a:rPr lang="el-GR" b="0" dirty="0" smtClean="0">
                <a:latin typeface="OfficinaSans-Book"/>
              </a:rPr>
              <a:t>και το οριακό κόστος</a:t>
            </a:r>
            <a:r>
              <a:rPr lang="en-US" b="0" dirty="0" smtClean="0">
                <a:latin typeface="OfficinaSans-Book"/>
              </a:rPr>
              <a:t>, </a:t>
            </a:r>
            <a:r>
              <a:rPr lang="en-US" b="0" i="1" dirty="0">
                <a:latin typeface="OfficinaSans-Book"/>
              </a:rPr>
              <a:t>MC</a:t>
            </a:r>
            <a:r>
              <a:rPr lang="en-US" b="0" dirty="0">
                <a:latin typeface="OfficinaSans-Book"/>
              </a:rPr>
              <a:t>, </a:t>
            </a:r>
            <a:r>
              <a:rPr lang="el-GR" b="0" dirty="0" smtClean="0">
                <a:latin typeface="OfficinaSans-Book"/>
              </a:rPr>
              <a:t>μιας επιχείρησης.</a:t>
            </a:r>
            <a:endParaRPr lang="en-US" b="0" dirty="0">
              <a:latin typeface="OfficinaSans-Book"/>
            </a:endParaRPr>
          </a:p>
          <a:p>
            <a:pPr>
              <a:spcBef>
                <a:spcPct val="10000"/>
              </a:spcBef>
              <a:spcAft>
                <a:spcPct val="10000"/>
              </a:spcAft>
            </a:pPr>
            <a:r>
              <a:rPr lang="el-GR" b="0" dirty="0" smtClean="0">
                <a:latin typeface="OfficinaSans-Book"/>
              </a:rPr>
              <a:t>Οι αύξουσες αποδόσεις κλίμακας προκαλούν μείωση του μέσου κόστους όσο η παραγόμενη ποσότητα αυξάνει.</a:t>
            </a:r>
            <a:r>
              <a:rPr lang="en-US" b="0" dirty="0" smtClean="0">
                <a:latin typeface="OfficinaSans-Book"/>
              </a:rPr>
              <a:t>. </a:t>
            </a:r>
            <a:endParaRPr lang="en-US" b="0" dirty="0">
              <a:latin typeface="OfficinaSans-Book"/>
            </a:endParaRPr>
          </a:p>
          <a:p>
            <a:pPr>
              <a:spcBef>
                <a:spcPct val="10000"/>
              </a:spcBef>
              <a:spcAft>
                <a:spcPct val="10000"/>
              </a:spcAft>
            </a:pPr>
            <a:r>
              <a:rPr lang="el-GR" b="0" dirty="0" smtClean="0">
                <a:latin typeface="OfficinaSans-Book"/>
              </a:rPr>
              <a:t>Το οριακό κόστος είναι κάτω από το μέσο κόστος και δίδεται ως σταθερό για απλούστευση. </a:t>
            </a:r>
            <a:endParaRPr lang="en-US" b="0" dirty="0"/>
          </a:p>
        </p:txBody>
      </p:sp>
      <p:sp>
        <p:nvSpPr>
          <p:cNvPr id="38" name="Rectangle 14"/>
          <p:cNvSpPr>
            <a:spLocks noChangeArrowheads="1"/>
          </p:cNvSpPr>
          <p:nvPr/>
        </p:nvSpPr>
        <p:spPr bwMode="auto">
          <a:xfrm>
            <a:off x="677863" y="2838450"/>
            <a:ext cx="4864100" cy="364013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7" name="Picture 6"/>
          <p:cNvPicPr>
            <a:picLocks noChangeAspect="1"/>
          </p:cNvPicPr>
          <p:nvPr/>
        </p:nvPicPr>
        <p:blipFill>
          <a:blip r:embed="rId3" cstate="print"/>
          <a:srcRect/>
          <a:stretch>
            <a:fillRect/>
          </a:stretch>
        </p:blipFill>
        <p:spPr bwMode="auto">
          <a:xfrm>
            <a:off x="790575" y="2892425"/>
            <a:ext cx="4638675" cy="3571875"/>
          </a:xfrm>
          <a:prstGeom prst="rect">
            <a:avLst/>
          </a:prstGeom>
          <a:noFill/>
          <a:ln w="9525">
            <a:noFill/>
            <a:miter lim="800000"/>
            <a:headEnd/>
            <a:tailEnd/>
          </a:ln>
        </p:spPr>
      </p:pic>
      <p:pic>
        <p:nvPicPr>
          <p:cNvPr id="9" name="Picture 8"/>
          <p:cNvPicPr>
            <a:picLocks noChangeAspect="1"/>
          </p:cNvPicPr>
          <p:nvPr/>
        </p:nvPicPr>
        <p:blipFill>
          <a:blip r:embed="rId4" cstate="print"/>
          <a:srcRect/>
          <a:stretch>
            <a:fillRect/>
          </a:stretch>
        </p:blipFill>
        <p:spPr bwMode="auto">
          <a:xfrm>
            <a:off x="790575" y="2892425"/>
            <a:ext cx="4638675" cy="3571875"/>
          </a:xfrm>
          <a:prstGeom prst="rect">
            <a:avLst/>
          </a:prstGeom>
          <a:noFill/>
          <a:ln w="9525">
            <a:noFill/>
            <a:miter lim="800000"/>
            <a:headEnd/>
            <a:tailEnd/>
          </a:ln>
        </p:spPr>
      </p:pic>
      <p:pic>
        <p:nvPicPr>
          <p:cNvPr id="10" name="Picture 9"/>
          <p:cNvPicPr>
            <a:picLocks noChangeAspect="1"/>
          </p:cNvPicPr>
          <p:nvPr/>
        </p:nvPicPr>
        <p:blipFill>
          <a:blip r:embed="rId5" cstate="print"/>
          <a:srcRect/>
          <a:stretch>
            <a:fillRect/>
          </a:stretch>
        </p:blipFill>
        <p:spPr bwMode="auto">
          <a:xfrm>
            <a:off x="790575" y="2892425"/>
            <a:ext cx="4638675" cy="3571875"/>
          </a:xfrm>
          <a:prstGeom prst="rect">
            <a:avLst/>
          </a:prstGeom>
          <a:noFill/>
          <a:ln w="9525">
            <a:noFill/>
            <a:miter lim="800000"/>
            <a:headEnd/>
            <a:tailEnd/>
          </a:ln>
        </p:spPr>
      </p:pic>
      <p:sp>
        <p:nvSpPr>
          <p:cNvPr id="41993"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41994" name="Straight Connector 22"/>
          <p:cNvCxnSpPr>
            <a:cxnSpLocks noChangeShapeType="1"/>
          </p:cNvCxnSpPr>
          <p:nvPr/>
        </p:nvCxnSpPr>
        <p:spPr bwMode="auto">
          <a:xfrm>
            <a:off x="576263" y="674688"/>
            <a:ext cx="5975350" cy="0"/>
          </a:xfrm>
          <a:prstGeom prst="line">
            <a:avLst/>
          </a:prstGeom>
          <a:noFill/>
          <a:ln w="19050" cap="rnd" algn="ctr">
            <a:solidFill>
              <a:srgbClr val="9C3A45"/>
            </a:solidFill>
            <a:prstDash val="sysDash"/>
            <a:round/>
            <a:headEnd/>
            <a:tailEnd/>
          </a:ln>
        </p:spPr>
      </p:cxnSp>
      <p:sp>
        <p:nvSpPr>
          <p:cNvPr id="41995"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sp>
        <p:nvSpPr>
          <p:cNvPr id="41996" name="Rectangle 14"/>
          <p:cNvSpPr>
            <a:spLocks noChangeArrowheads="1"/>
          </p:cNvSpPr>
          <p:nvPr/>
        </p:nvSpPr>
        <p:spPr bwMode="auto">
          <a:xfrm>
            <a:off x="550863" y="820738"/>
            <a:ext cx="8105775" cy="830997"/>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Υποθέσεις του υποδείγματος μονοπωλιακού ανταγωνισμού:</a:t>
            </a:r>
            <a:endParaRPr lang="en-US" sz="2400"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ppt_x</p:attrName>
                                        </p:attrNameLst>
                                      </p:cBhvr>
                                      <p:tavLst>
                                        <p:tav tm="0">
                                          <p:val>
                                            <p:strVal val="#ppt_x-.2"/>
                                          </p:val>
                                        </p:tav>
                                        <p:tav tm="100000">
                                          <p:val>
                                            <p:strVal val="#ppt_x"/>
                                          </p:val>
                                        </p:tav>
                                      </p:tavLst>
                                    </p:anim>
                                    <p:anim calcmode="lin" valueType="num">
                                      <p:cBhvr>
                                        <p:cTn id="12" dur="5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animEffect transition="in" filter="wipe(left)">
                                      <p:cBhvr>
                                        <p:cTn id="25" dur="500"/>
                                        <p:tgtEl>
                                          <p:spTgt spid="37">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75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7">
                                            <p:txEl>
                                              <p:pRg st="1" end="1"/>
                                            </p:txEl>
                                          </p:spTgt>
                                        </p:tgtEl>
                                        <p:attrNameLst>
                                          <p:attrName>style.visibility</p:attrName>
                                        </p:attrNameLst>
                                      </p:cBhvr>
                                      <p:to>
                                        <p:strVal val="visible"/>
                                      </p:to>
                                    </p:set>
                                    <p:animEffect transition="in" filter="wipe(left)">
                                      <p:cBhvr>
                                        <p:cTn id="34" dur="500"/>
                                        <p:tgtEl>
                                          <p:spTgt spid="37">
                                            <p:txEl>
                                              <p:pRg st="1" end="1"/>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75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7">
                                            <p:txEl>
                                              <p:pRg st="2" end="2"/>
                                            </p:txEl>
                                          </p:spTgt>
                                        </p:tgtEl>
                                        <p:attrNameLst>
                                          <p:attrName>style.visibility</p:attrName>
                                        </p:attrNameLst>
                                      </p:cBhvr>
                                      <p:to>
                                        <p:strVal val="visible"/>
                                      </p:to>
                                    </p:set>
                                    <p:animEffect transition="in" filter="wipe(left)">
                                      <p:cBhvr>
                                        <p:cTn id="43" dur="500"/>
                                        <p:tgtEl>
                                          <p:spTgt spid="37">
                                            <p:txEl>
                                              <p:pRg st="2" end="2"/>
                                            </p:txEl>
                                          </p:spTgt>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36" grpId="0" animBg="1"/>
      <p:bldP spid="37" grpId="0" uiExpand="1" build="p" bldLvl="2"/>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 name="Rectangle 6"/>
          <p:cNvSpPr>
            <a:spLocks noChangeArrowheads="1"/>
          </p:cNvSpPr>
          <p:nvPr/>
        </p:nvSpPr>
        <p:spPr bwMode="auto">
          <a:xfrm>
            <a:off x="581025" y="1281113"/>
            <a:ext cx="7947025" cy="40011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Αριθμητικό Παράδειγμα Αυξουσών Αποδόσεων Κλίμακας</a:t>
            </a:r>
            <a:endParaRPr lang="en-US" sz="2000" dirty="0">
              <a:solidFill>
                <a:srgbClr val="3D68AF"/>
              </a:solidFill>
            </a:endParaRPr>
          </a:p>
        </p:txBody>
      </p:sp>
      <p:grpSp>
        <p:nvGrpSpPr>
          <p:cNvPr id="14" name="Group 39"/>
          <p:cNvGrpSpPr>
            <a:grpSpLocks/>
          </p:cNvGrpSpPr>
          <p:nvPr/>
        </p:nvGrpSpPr>
        <p:grpSpPr bwMode="auto">
          <a:xfrm>
            <a:off x="566738" y="1743075"/>
            <a:ext cx="8058150" cy="4130675"/>
            <a:chOff x="566738" y="2200275"/>
            <a:chExt cx="7805737" cy="4219575"/>
          </a:xfrm>
        </p:grpSpPr>
        <p:sp>
          <p:nvSpPr>
            <p:cNvPr id="44044"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44045" name="Rectangle 17"/>
            <p:cNvSpPr>
              <a:spLocks noChangeArrowheads="1"/>
            </p:cNvSpPr>
            <p:nvPr/>
          </p:nvSpPr>
          <p:spPr bwMode="auto">
            <a:xfrm>
              <a:off x="581024" y="2213259"/>
              <a:ext cx="7772401" cy="32686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7" name="Text Box 7"/>
          <p:cNvSpPr txBox="1">
            <a:spLocks noChangeArrowheads="1"/>
          </p:cNvSpPr>
          <p:nvPr/>
        </p:nvSpPr>
        <p:spPr bwMode="auto">
          <a:xfrm>
            <a:off x="585788" y="1757363"/>
            <a:ext cx="14382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 </a:t>
            </a:r>
            <a:r>
              <a:rPr lang="en-US" dirty="0" smtClean="0">
                <a:solidFill>
                  <a:srgbClr val="831951"/>
                </a:solidFill>
              </a:rPr>
              <a:t> </a:t>
            </a:r>
            <a:r>
              <a:rPr lang="en-US" dirty="0"/>
              <a:t>6-2</a:t>
            </a:r>
          </a:p>
        </p:txBody>
      </p:sp>
      <p:sp>
        <p:nvSpPr>
          <p:cNvPr id="18" name="Rectangle 20"/>
          <p:cNvSpPr>
            <a:spLocks noChangeArrowheads="1"/>
          </p:cNvSpPr>
          <p:nvPr/>
        </p:nvSpPr>
        <p:spPr bwMode="auto">
          <a:xfrm>
            <a:off x="712788" y="2716213"/>
            <a:ext cx="7785100" cy="3028950"/>
          </a:xfrm>
          <a:prstGeom prst="rect">
            <a:avLst/>
          </a:prstGeom>
          <a:solidFill>
            <a:schemeClr val="bg1"/>
          </a:solidFill>
          <a:ln w="25400" algn="ctr">
            <a:noFill/>
            <a:round/>
            <a:headEnd/>
            <a:tailEnd/>
          </a:ln>
        </p:spPr>
        <p:txBody>
          <a:bodyPr/>
          <a:lstStyle/>
          <a:p>
            <a:pPr>
              <a:spcBef>
                <a:spcPct val="10000"/>
              </a:spcBef>
              <a:spcAft>
                <a:spcPct val="10000"/>
              </a:spcAft>
            </a:pPr>
            <a:endParaRPr lang="en-US" b="0">
              <a:solidFill>
                <a:schemeClr val="tx2"/>
              </a:solidFill>
            </a:endParaRPr>
          </a:p>
        </p:txBody>
      </p:sp>
      <p:sp>
        <p:nvSpPr>
          <p:cNvPr id="19" name="Rectangle 23"/>
          <p:cNvSpPr>
            <a:spLocks noChangeArrowheads="1"/>
          </p:cNvSpPr>
          <p:nvPr/>
        </p:nvSpPr>
        <p:spPr bwMode="auto">
          <a:xfrm>
            <a:off x="666750" y="2111375"/>
            <a:ext cx="7607300" cy="523220"/>
          </a:xfrm>
          <a:prstGeom prst="rect">
            <a:avLst/>
          </a:prstGeom>
          <a:noFill/>
          <a:ln w="9525">
            <a:noFill/>
            <a:miter lim="800000"/>
            <a:headEnd/>
            <a:tailEnd/>
          </a:ln>
        </p:spPr>
        <p:txBody>
          <a:bodyPr>
            <a:spAutoFit/>
          </a:bodyPr>
          <a:lstStyle/>
          <a:p>
            <a:pPr>
              <a:spcBef>
                <a:spcPct val="10000"/>
              </a:spcBef>
              <a:spcAft>
                <a:spcPct val="10000"/>
              </a:spcAft>
            </a:pPr>
            <a:r>
              <a:rPr lang="el-GR" dirty="0" smtClean="0">
                <a:solidFill>
                  <a:srgbClr val="8A3A6A"/>
                </a:solidFill>
              </a:rPr>
              <a:t>Πληροφορίες για το Κόστος της Επιχείρησης </a:t>
            </a:r>
            <a:r>
              <a:rPr lang="el-GR" b="0" dirty="0" smtClean="0"/>
              <a:t>Ο πίνακας αυτός απεικονίζει της αύξουσες αποδόσεις κλίμακας, με τις οποίες το μέσο κόστος μειώνεται όσο αυξάνει η ποσότητα .</a:t>
            </a:r>
            <a:endParaRPr lang="en-US" sz="1600" dirty="0"/>
          </a:p>
        </p:txBody>
      </p:sp>
      <p:pic>
        <p:nvPicPr>
          <p:cNvPr id="2050" name="Picture 2" descr="C:\Users\MERCADEO\Desktop\t2.jpg"/>
          <p:cNvPicPr>
            <a:picLocks noChangeAspect="1" noChangeArrowheads="1"/>
          </p:cNvPicPr>
          <p:nvPr/>
        </p:nvPicPr>
        <p:blipFill>
          <a:blip r:embed="rId3" cstate="print"/>
          <a:srcRect/>
          <a:stretch>
            <a:fillRect/>
          </a:stretch>
        </p:blipFill>
        <p:spPr bwMode="auto">
          <a:xfrm>
            <a:off x="712788" y="2719388"/>
            <a:ext cx="7785100" cy="3032125"/>
          </a:xfrm>
          <a:prstGeom prst="rect">
            <a:avLst/>
          </a:prstGeom>
          <a:noFill/>
          <a:ln w="9525">
            <a:noFill/>
            <a:miter lim="800000"/>
            <a:headEnd/>
            <a:tailEnd/>
          </a:ln>
        </p:spPr>
      </p:pic>
      <p:sp>
        <p:nvSpPr>
          <p:cNvPr id="44039"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44040" name="Straight Connector 22"/>
          <p:cNvCxnSpPr>
            <a:cxnSpLocks noChangeShapeType="1"/>
          </p:cNvCxnSpPr>
          <p:nvPr/>
        </p:nvCxnSpPr>
        <p:spPr bwMode="auto">
          <a:xfrm>
            <a:off x="576263" y="674688"/>
            <a:ext cx="5975350" cy="0"/>
          </a:xfrm>
          <a:prstGeom prst="line">
            <a:avLst/>
          </a:prstGeom>
          <a:noFill/>
          <a:ln w="19050" cap="rnd" algn="ctr">
            <a:solidFill>
              <a:srgbClr val="9C3A45"/>
            </a:solidFill>
            <a:prstDash val="sysDash"/>
            <a:round/>
            <a:headEnd/>
            <a:tailEnd/>
          </a:ln>
        </p:spPr>
      </p:cxnSp>
      <p:sp>
        <p:nvSpPr>
          <p:cNvPr id="44041"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sp>
        <p:nvSpPr>
          <p:cNvPr id="44042" name="Rectangle 22"/>
          <p:cNvSpPr>
            <a:spLocks noChangeArrowheads="1"/>
          </p:cNvSpPr>
          <p:nvPr/>
        </p:nvSpPr>
        <p:spPr bwMode="auto">
          <a:xfrm>
            <a:off x="254833" y="820738"/>
            <a:ext cx="8401805" cy="461665"/>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Υποθέσεις του υποδείγματος μονοπωλιακού ανταγωνισμού:</a:t>
            </a:r>
            <a:endParaRPr lang="en-US" sz="2400" dirty="0" smtClean="0"/>
          </a:p>
        </p:txBody>
      </p:sp>
      <p:sp>
        <p:nvSpPr>
          <p:cNvPr id="24" name="Rectangle 6"/>
          <p:cNvSpPr>
            <a:spLocks noChangeArrowheads="1"/>
          </p:cNvSpPr>
          <p:nvPr/>
        </p:nvSpPr>
        <p:spPr bwMode="auto">
          <a:xfrm>
            <a:off x="550863" y="5849938"/>
            <a:ext cx="8054975" cy="707886"/>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Όταν η τιμή που χρεώνεται είναι πάνω από το μέσο κόστος, η επιχείρηση αποκομίσει </a:t>
            </a:r>
            <a:r>
              <a:rPr lang="el-GR" sz="2000" dirty="0" smtClean="0"/>
              <a:t>μονοπωλιακά κέρδη</a:t>
            </a:r>
            <a:r>
              <a:rPr lang="en-US" sz="2000" b="0" dirty="0" smtClean="0"/>
              <a:t>.</a:t>
            </a:r>
            <a:endParaRPr lang="en-US" sz="2000" dirty="0">
              <a:solidFill>
                <a:srgbClr val="3D68A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2"/>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3" dur="500"/>
                                        <p:tgtEl>
                                          <p:spTgt spid="1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ipe(up)">
                                      <p:cBhvr>
                                        <p:cTn id="29" dur="500"/>
                                        <p:tgtEl>
                                          <p:spTgt spid="205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P spid="17" grpId="0" animBg="1"/>
      <p:bldP spid="18" grpId="0" animBg="1"/>
      <p:bldP spid="19" grpId="0"/>
      <p:bldP spid="2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550863" y="1738859"/>
            <a:ext cx="7947025" cy="3564053"/>
          </a:xfrm>
          <a:prstGeom prst="rect">
            <a:avLst/>
          </a:prstGeom>
          <a:noFill/>
          <a:ln w="9525" algn="ctr">
            <a:noFill/>
            <a:miter lim="800000"/>
            <a:headEnd/>
            <a:tailEnd/>
          </a:ln>
          <a:effectLst/>
        </p:spPr>
        <p:txBody>
          <a:bodyPr wrap="square">
            <a:spAutoFit/>
          </a:bodyPr>
          <a:lstStyle/>
          <a:p>
            <a:pPr>
              <a:spcBef>
                <a:spcPct val="10000"/>
              </a:spcBef>
              <a:spcAft>
                <a:spcPct val="10000"/>
              </a:spcAft>
              <a:defRPr/>
            </a:pPr>
            <a:r>
              <a:rPr lang="el-GR" sz="2400" dirty="0" smtClean="0">
                <a:solidFill>
                  <a:srgbClr val="3D68AF"/>
                </a:solidFill>
              </a:rPr>
              <a:t>Υπόθεση</a:t>
            </a:r>
            <a:r>
              <a:rPr lang="en-US" sz="2400" dirty="0" smtClean="0">
                <a:solidFill>
                  <a:srgbClr val="3D68AF"/>
                </a:solidFill>
              </a:rPr>
              <a:t> </a:t>
            </a:r>
            <a:r>
              <a:rPr lang="en-US" sz="2400" dirty="0">
                <a:solidFill>
                  <a:srgbClr val="3D68AF"/>
                </a:solidFill>
              </a:rPr>
              <a:t>4:  </a:t>
            </a:r>
            <a:r>
              <a:rPr lang="el-GR" sz="2400" b="0" dirty="0" smtClean="0"/>
              <a:t>Επειδή οι επιχειρήσεις μπορούν να εισέλθουν και να εξέλθουν από τον κλάδο ελεύθερα, τα μονοπωλιακά κέρδη είναι μακροπρόθεσμα μηδενικά. </a:t>
            </a:r>
            <a:endParaRPr lang="en-US" sz="2400" b="0" dirty="0"/>
          </a:p>
          <a:p>
            <a:pPr marL="342900" indent="-342900">
              <a:spcBef>
                <a:spcPct val="10000"/>
              </a:spcBef>
              <a:spcAft>
                <a:spcPct val="10000"/>
              </a:spcAft>
              <a:buFont typeface="Arial" pitchFamily="34" charset="0"/>
              <a:buChar char="•"/>
              <a:defRPr/>
            </a:pPr>
            <a:r>
              <a:rPr lang="el-GR" sz="2400" b="0" dirty="0" smtClean="0"/>
              <a:t>Οι επιχειρήσεις θα εισέλθουν όσο είναι πιθανό να αποκομίσουν μονοπωλιακά κέρδη, και όσο εισέρχονται περισσότερες επιχειρήσεις τα κέρδη ανά επιχείρηση μειώνονται. </a:t>
            </a:r>
            <a:endParaRPr lang="en-US" sz="2400" b="0" dirty="0"/>
          </a:p>
          <a:p>
            <a:pPr marL="342900" indent="-342900">
              <a:spcBef>
                <a:spcPct val="10000"/>
              </a:spcBef>
              <a:spcAft>
                <a:spcPct val="10000"/>
              </a:spcAft>
              <a:buFont typeface="Arial" pitchFamily="34" charset="0"/>
              <a:buChar char="•"/>
              <a:defRPr/>
            </a:pPr>
            <a:r>
              <a:rPr lang="el-GR" sz="2400" b="0" dirty="0" smtClean="0"/>
              <a:t>Τα κέρδη για κάθε επιχείρηση μακροπρόθεσμα είναι μηδενικά, όπως ακριβώς στον τέλειο ανταγωνισμό. </a:t>
            </a:r>
            <a:endParaRPr lang="en-US" sz="2400" b="0" dirty="0"/>
          </a:p>
        </p:txBody>
      </p:sp>
      <p:sp>
        <p:nvSpPr>
          <p:cNvPr id="46082"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46083" name="Straight Connector 22"/>
          <p:cNvCxnSpPr>
            <a:cxnSpLocks noChangeShapeType="1"/>
          </p:cNvCxnSpPr>
          <p:nvPr/>
        </p:nvCxnSpPr>
        <p:spPr bwMode="auto">
          <a:xfrm>
            <a:off x="576263" y="674688"/>
            <a:ext cx="5975350" cy="0"/>
          </a:xfrm>
          <a:prstGeom prst="line">
            <a:avLst/>
          </a:prstGeom>
          <a:noFill/>
          <a:ln w="19050" cap="rnd" algn="ctr">
            <a:solidFill>
              <a:srgbClr val="9C3A45"/>
            </a:solidFill>
            <a:prstDash val="sysDash"/>
            <a:round/>
            <a:headEnd/>
            <a:tailEnd/>
          </a:ln>
        </p:spPr>
      </p:cxnSp>
      <p:sp>
        <p:nvSpPr>
          <p:cNvPr id="46084"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sp>
        <p:nvSpPr>
          <p:cNvPr id="46085" name="Rectangle 22"/>
          <p:cNvSpPr>
            <a:spLocks noChangeArrowheads="1"/>
          </p:cNvSpPr>
          <p:nvPr/>
        </p:nvSpPr>
        <p:spPr bwMode="auto">
          <a:xfrm>
            <a:off x="550863" y="820738"/>
            <a:ext cx="8105775" cy="830997"/>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Υποθέσεις του υποδείγματος μονοπωλιακού ανταγωνισμού:</a:t>
            </a:r>
            <a:endParaRPr 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48130" name="Straight Connector 22"/>
          <p:cNvCxnSpPr>
            <a:cxnSpLocks noChangeShapeType="1"/>
          </p:cNvCxnSpPr>
          <p:nvPr/>
        </p:nvCxnSpPr>
        <p:spPr bwMode="auto">
          <a:xfrm>
            <a:off x="576263" y="674688"/>
            <a:ext cx="5975350" cy="0"/>
          </a:xfrm>
          <a:prstGeom prst="line">
            <a:avLst/>
          </a:prstGeom>
          <a:noFill/>
          <a:ln w="19050" cap="rnd" algn="ctr">
            <a:solidFill>
              <a:srgbClr val="9C3A45"/>
            </a:solidFill>
            <a:prstDash val="sysDash"/>
            <a:round/>
            <a:headEnd/>
            <a:tailEnd/>
          </a:ln>
        </p:spPr>
      </p:cxnSp>
      <p:sp>
        <p:nvSpPr>
          <p:cNvPr id="48131" name="Rectangle 3"/>
          <p:cNvSpPr>
            <a:spLocks noGrp="1" noChangeArrowheads="1"/>
          </p:cNvSpPr>
          <p:nvPr>
            <p:ph type="title" idx="4294967295"/>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sp>
        <p:nvSpPr>
          <p:cNvPr id="24" name="Rectangle 6"/>
          <p:cNvSpPr>
            <a:spLocks noChangeArrowheads="1"/>
          </p:cNvSpPr>
          <p:nvPr/>
        </p:nvSpPr>
        <p:spPr bwMode="auto">
          <a:xfrm>
            <a:off x="395288" y="968375"/>
            <a:ext cx="8270875" cy="2603790"/>
          </a:xfrm>
          <a:prstGeom prst="rect">
            <a:avLst/>
          </a:prstGeom>
          <a:noFill/>
          <a:ln w="9525" algn="ctr">
            <a:noFill/>
            <a:miter lim="800000"/>
            <a:headEnd/>
            <a:tailEnd/>
          </a:ln>
          <a:effectLst/>
        </p:spPr>
        <p:txBody>
          <a:bodyPr>
            <a:spAutoFit/>
          </a:bodyPr>
          <a:lstStyle/>
          <a:p>
            <a:pPr>
              <a:spcBef>
                <a:spcPct val="10000"/>
              </a:spcBef>
              <a:spcAft>
                <a:spcPct val="10000"/>
              </a:spcAft>
              <a:defRPr/>
            </a:pPr>
            <a:r>
              <a:rPr lang="el-GR" sz="2400" b="0" dirty="0" smtClean="0"/>
              <a:t>Στη συνέχεια θα εξετάσουμε τον μονοπωλιακό ανταγωνισμό:</a:t>
            </a:r>
            <a:endParaRPr lang="en-US" sz="2400" b="0" dirty="0"/>
          </a:p>
          <a:p>
            <a:pPr marL="342900" indent="-342900">
              <a:spcBef>
                <a:spcPct val="10000"/>
              </a:spcBef>
              <a:spcAft>
                <a:spcPct val="10000"/>
              </a:spcAft>
              <a:buFont typeface="Arial" pitchFamily="34" charset="0"/>
              <a:buChar char="•"/>
              <a:defRPr/>
            </a:pPr>
            <a:r>
              <a:rPr lang="el-GR" sz="2400" b="0" dirty="0" smtClean="0"/>
              <a:t>βραχυπρόθεσμα, χωρίς εμπόριο. </a:t>
            </a:r>
            <a:endParaRPr lang="en-US" sz="2400" b="0" dirty="0"/>
          </a:p>
          <a:p>
            <a:pPr marL="342900" indent="-342900">
              <a:spcBef>
                <a:spcPct val="10000"/>
              </a:spcBef>
              <a:spcAft>
                <a:spcPct val="10000"/>
              </a:spcAft>
              <a:buFont typeface="Arial" pitchFamily="34" charset="0"/>
              <a:buChar char="•"/>
              <a:defRPr/>
            </a:pPr>
            <a:r>
              <a:rPr lang="el-GR" sz="2400" b="0" dirty="0" smtClean="0"/>
              <a:t>μακροπρόθεσμα, χωρίς εμπόριο.</a:t>
            </a:r>
            <a:endParaRPr lang="en-US" sz="2400" b="0" dirty="0"/>
          </a:p>
          <a:p>
            <a:pPr marL="342900" indent="-342900">
              <a:spcBef>
                <a:spcPct val="10000"/>
              </a:spcBef>
              <a:spcAft>
                <a:spcPct val="10000"/>
              </a:spcAft>
              <a:buFont typeface="Arial" pitchFamily="34" charset="0"/>
              <a:buChar char="•"/>
              <a:defRPr/>
            </a:pPr>
            <a:r>
              <a:rPr lang="el-GR" sz="2400" b="0" dirty="0" smtClean="0"/>
              <a:t>βραχυπρόθεσμα, με ελεύθερο εμπόριο.</a:t>
            </a:r>
            <a:endParaRPr lang="en-US" sz="2400" b="0" dirty="0"/>
          </a:p>
          <a:p>
            <a:pPr marL="342900" indent="-342900">
              <a:spcBef>
                <a:spcPct val="10000"/>
              </a:spcBef>
              <a:spcAft>
                <a:spcPct val="10000"/>
              </a:spcAft>
              <a:buFont typeface="Arial" pitchFamily="34" charset="0"/>
              <a:buChar char="•"/>
              <a:defRPr/>
            </a:pPr>
            <a:r>
              <a:rPr lang="el-GR" sz="2400" b="0" dirty="0" smtClean="0"/>
              <a:t>μακροπρόθεσμα, με ελεύθερο εμπόριο. </a:t>
            </a:r>
            <a:endParaRPr 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wipe(left)">
                                      <p:cBhvr>
                                        <p:cTn id="11" dur="500"/>
                                        <p:tgtEl>
                                          <p:spTgt spid="24">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animEffect transition="in" filter="wipe(left)">
                                      <p:cBhvr>
                                        <p:cTn id="15" dur="500"/>
                                        <p:tgtEl>
                                          <p:spTgt spid="24">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animEffect transition="in" filter="wipe(left)">
                                      <p:cBhvr>
                                        <p:cTn id="19" dur="500"/>
                                        <p:tgtEl>
                                          <p:spTgt spid="24">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animEffect transition="in" filter="wipe(left)">
                                      <p:cBhvr>
                                        <p:cTn id="23"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 name="Rectangle 6"/>
          <p:cNvSpPr>
            <a:spLocks noChangeArrowheads="1"/>
          </p:cNvSpPr>
          <p:nvPr/>
        </p:nvSpPr>
        <p:spPr bwMode="auto">
          <a:xfrm>
            <a:off x="566738" y="1235075"/>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Βραχυπρόθεσμη Ισορροπία</a:t>
            </a:r>
            <a:endParaRPr lang="en-US" sz="2000" dirty="0">
              <a:solidFill>
                <a:srgbClr val="3D68AF"/>
              </a:solidFill>
            </a:endParaRPr>
          </a:p>
        </p:txBody>
      </p:sp>
      <p:sp>
        <p:nvSpPr>
          <p:cNvPr id="6" name="Rectangle 5"/>
          <p:cNvSpPr>
            <a:spLocks noChangeArrowheads="1"/>
          </p:cNvSpPr>
          <p:nvPr/>
        </p:nvSpPr>
        <p:spPr bwMode="auto">
          <a:xfrm>
            <a:off x="566738" y="820738"/>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χωρίς Εμπόριο</a:t>
            </a:r>
            <a:endParaRPr lang="en-US" sz="2400" dirty="0">
              <a:solidFill>
                <a:srgbClr val="356A41"/>
              </a:solidFill>
            </a:endParaRPr>
          </a:p>
        </p:txBody>
      </p:sp>
      <p:grpSp>
        <p:nvGrpSpPr>
          <p:cNvPr id="7" name="Group 39"/>
          <p:cNvGrpSpPr>
            <a:grpSpLocks/>
          </p:cNvGrpSpPr>
          <p:nvPr/>
        </p:nvGrpSpPr>
        <p:grpSpPr bwMode="auto">
          <a:xfrm>
            <a:off x="647700" y="1757363"/>
            <a:ext cx="7858125" cy="4575175"/>
            <a:chOff x="566738" y="2200275"/>
            <a:chExt cx="7805737" cy="4219575"/>
          </a:xfrm>
        </p:grpSpPr>
        <p:sp>
          <p:nvSpPr>
            <p:cNvPr id="50193"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0194" name="Rectangle 10"/>
            <p:cNvSpPr>
              <a:spLocks noChangeArrowheads="1"/>
            </p:cNvSpPr>
            <p:nvPr/>
          </p:nvSpPr>
          <p:spPr bwMode="auto">
            <a:xfrm>
              <a:off x="581024" y="2219325"/>
              <a:ext cx="7772401" cy="30357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0" name="Text Box 7"/>
          <p:cNvSpPr txBox="1">
            <a:spLocks noChangeArrowheads="1"/>
          </p:cNvSpPr>
          <p:nvPr/>
        </p:nvSpPr>
        <p:spPr bwMode="auto">
          <a:xfrm>
            <a:off x="681038" y="1763713"/>
            <a:ext cx="1438275" cy="314325"/>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sz="1600" dirty="0" smtClean="0">
                <a:solidFill>
                  <a:srgbClr val="831951"/>
                </a:solidFill>
              </a:rPr>
              <a:t>ΣΧΗΜΑ </a:t>
            </a:r>
            <a:r>
              <a:rPr lang="en-US" sz="1600" dirty="0" smtClean="0"/>
              <a:t>6-4</a:t>
            </a:r>
            <a:endParaRPr lang="en-US" sz="1600" dirty="0"/>
          </a:p>
        </p:txBody>
      </p:sp>
      <p:sp>
        <p:nvSpPr>
          <p:cNvPr id="11" name="Rectangle 12"/>
          <p:cNvSpPr>
            <a:spLocks noChangeArrowheads="1"/>
          </p:cNvSpPr>
          <p:nvPr/>
        </p:nvSpPr>
        <p:spPr bwMode="auto">
          <a:xfrm>
            <a:off x="5664200" y="2160588"/>
            <a:ext cx="2822575" cy="4171950"/>
          </a:xfrm>
          <a:prstGeom prst="rect">
            <a:avLst/>
          </a:prstGeom>
          <a:noFill/>
          <a:ln w="9525">
            <a:noFill/>
            <a:miter lim="800000"/>
            <a:headEnd/>
            <a:tailEnd/>
          </a:ln>
        </p:spPr>
        <p:txBody>
          <a:bodyPr/>
          <a:lstStyle/>
          <a:p>
            <a:pPr>
              <a:spcBef>
                <a:spcPct val="10000"/>
              </a:spcBef>
              <a:spcAft>
                <a:spcPct val="10000"/>
              </a:spcAft>
            </a:pPr>
            <a:r>
              <a:rPr lang="el-GR" sz="1600" dirty="0" smtClean="0">
                <a:solidFill>
                  <a:srgbClr val="8A3A6A"/>
                </a:solidFill>
              </a:rPr>
              <a:t>Βραχυπρόθεσμη Ισορροπία Μονοπωλιακού Ανταγωνισμού χωρίς Εμπόριο </a:t>
            </a:r>
            <a:r>
              <a:rPr lang="el-GR" sz="1600" b="0" dirty="0" smtClean="0"/>
              <a:t> </a:t>
            </a:r>
            <a:r>
              <a:rPr lang="el-GR" b="0" dirty="0" smtClean="0"/>
              <a:t>Η βραχυπρόθεσμη ισορροπία υπό συνθήκες μονοπωλιακού ανταγωνισμού είναι η ίδια με την ισορροπία μονοπωλίου. </a:t>
            </a:r>
            <a:endParaRPr lang="en-US" b="0" dirty="0"/>
          </a:p>
          <a:p>
            <a:pPr>
              <a:spcBef>
                <a:spcPct val="10000"/>
              </a:spcBef>
              <a:spcAft>
                <a:spcPct val="10000"/>
              </a:spcAft>
            </a:pPr>
            <a:r>
              <a:rPr lang="el-GR" b="0" dirty="0" smtClean="0"/>
              <a:t>Η επιχείρηση επιλέγει να παράγει την ποσότητα </a:t>
            </a:r>
            <a:r>
              <a:rPr lang="en-US" b="0" i="1" dirty="0" smtClean="0"/>
              <a:t>Q</a:t>
            </a:r>
            <a:r>
              <a:rPr lang="en-US" b="0" baseline="-25000" dirty="0" smtClean="0"/>
              <a:t>0</a:t>
            </a:r>
            <a:r>
              <a:rPr lang="en-US" b="0" i="1" dirty="0" smtClean="0"/>
              <a:t> </a:t>
            </a:r>
            <a:r>
              <a:rPr lang="el-GR" b="0" dirty="0" smtClean="0"/>
              <a:t>στην οποία το οριακό έσοδο</a:t>
            </a:r>
            <a:r>
              <a:rPr lang="en-US" b="0" dirty="0" smtClean="0"/>
              <a:t>, </a:t>
            </a:r>
            <a:r>
              <a:rPr lang="en-US" b="0" i="1" dirty="0"/>
              <a:t>mr</a:t>
            </a:r>
            <a:r>
              <a:rPr lang="en-US" b="0" baseline="-25000" dirty="0"/>
              <a:t>0</a:t>
            </a:r>
            <a:r>
              <a:rPr lang="en-US" b="0" i="1" dirty="0"/>
              <a:t>, </a:t>
            </a:r>
            <a:r>
              <a:rPr lang="el-GR" b="0" i="1" dirty="0" smtClean="0"/>
              <a:t> </a:t>
            </a:r>
            <a:r>
              <a:rPr lang="el-GR" b="0" dirty="0" smtClean="0"/>
              <a:t>είναι ίσο με το οριακό κόστος</a:t>
            </a:r>
            <a:r>
              <a:rPr lang="el-GR" b="0" i="1" dirty="0" smtClean="0"/>
              <a:t> </a:t>
            </a:r>
            <a:r>
              <a:rPr lang="en-US" b="0" i="1" dirty="0" smtClean="0"/>
              <a:t>MC</a:t>
            </a:r>
            <a:r>
              <a:rPr lang="en-US" b="0" i="1" dirty="0"/>
              <a:t>.</a:t>
            </a:r>
          </a:p>
          <a:p>
            <a:pPr>
              <a:spcBef>
                <a:spcPct val="10000"/>
              </a:spcBef>
              <a:spcAft>
                <a:spcPct val="10000"/>
              </a:spcAft>
            </a:pPr>
            <a:r>
              <a:rPr lang="el-GR" b="0" dirty="0" smtClean="0"/>
              <a:t>Η τιμή που χρεώνεται είναι </a:t>
            </a:r>
            <a:r>
              <a:rPr lang="en-US" b="0" dirty="0" smtClean="0"/>
              <a:t> </a:t>
            </a:r>
            <a:r>
              <a:rPr lang="en-US" b="0" i="1" dirty="0"/>
              <a:t>P</a:t>
            </a:r>
            <a:r>
              <a:rPr lang="en-US" b="0" baseline="-25000" dirty="0"/>
              <a:t>0</a:t>
            </a:r>
            <a:r>
              <a:rPr lang="en-US" b="0" i="1" dirty="0"/>
              <a:t>.</a:t>
            </a:r>
          </a:p>
          <a:p>
            <a:pPr>
              <a:spcBef>
                <a:spcPct val="10000"/>
              </a:spcBef>
              <a:spcAft>
                <a:spcPct val="10000"/>
              </a:spcAft>
            </a:pPr>
            <a:r>
              <a:rPr lang="el-GR" b="0" dirty="0" smtClean="0"/>
              <a:t>Επειδή η τιμή υπερβαίνει το μέσο κόστος, η επιχείρηση αποκομίζει μονοπωλιακά κέρδη. </a:t>
            </a:r>
            <a:endParaRPr lang="en-US" b="0" dirty="0"/>
          </a:p>
        </p:txBody>
      </p:sp>
      <p:sp>
        <p:nvSpPr>
          <p:cNvPr id="12" name="Rectangle 14"/>
          <p:cNvSpPr>
            <a:spLocks noChangeArrowheads="1"/>
          </p:cNvSpPr>
          <p:nvPr/>
        </p:nvSpPr>
        <p:spPr bwMode="auto">
          <a:xfrm>
            <a:off x="785813" y="2219325"/>
            <a:ext cx="4865687" cy="3319463"/>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3" name="Picture 2"/>
          <p:cNvPicPr>
            <a:picLocks noChangeAspect="1"/>
          </p:cNvPicPr>
          <p:nvPr/>
        </p:nvPicPr>
        <p:blipFill>
          <a:blip r:embed="rId3" cstate="print"/>
          <a:srcRect/>
          <a:stretch>
            <a:fillRect/>
          </a:stretch>
        </p:blipFill>
        <p:spPr bwMode="auto">
          <a:xfrm>
            <a:off x="904875" y="2290763"/>
            <a:ext cx="4610100" cy="3248025"/>
          </a:xfrm>
          <a:prstGeom prst="rect">
            <a:avLst/>
          </a:prstGeom>
          <a:noFill/>
          <a:ln w="9525">
            <a:noFill/>
            <a:miter lim="800000"/>
            <a:headEnd/>
            <a:tailEnd/>
          </a:ln>
        </p:spPr>
      </p:pic>
      <p:pic>
        <p:nvPicPr>
          <p:cNvPr id="13" name="Picture 12"/>
          <p:cNvPicPr>
            <a:picLocks noChangeAspect="1"/>
          </p:cNvPicPr>
          <p:nvPr/>
        </p:nvPicPr>
        <p:blipFill>
          <a:blip r:embed="rId4" cstate="print"/>
          <a:srcRect/>
          <a:stretch>
            <a:fillRect/>
          </a:stretch>
        </p:blipFill>
        <p:spPr bwMode="auto">
          <a:xfrm>
            <a:off x="904875" y="2290763"/>
            <a:ext cx="4610100" cy="3248025"/>
          </a:xfrm>
          <a:prstGeom prst="rect">
            <a:avLst/>
          </a:prstGeom>
          <a:noFill/>
          <a:ln w="9525">
            <a:noFill/>
            <a:miter lim="800000"/>
            <a:headEnd/>
            <a:tailEnd/>
          </a:ln>
        </p:spPr>
      </p:pic>
      <p:pic>
        <p:nvPicPr>
          <p:cNvPr id="4" name="Picture 3"/>
          <p:cNvPicPr>
            <a:picLocks noChangeAspect="1"/>
          </p:cNvPicPr>
          <p:nvPr/>
        </p:nvPicPr>
        <p:blipFill>
          <a:blip r:embed="rId5" cstate="print"/>
          <a:srcRect/>
          <a:stretch>
            <a:fillRect/>
          </a:stretch>
        </p:blipFill>
        <p:spPr bwMode="auto">
          <a:xfrm>
            <a:off x="904875" y="2290763"/>
            <a:ext cx="4610100" cy="3248025"/>
          </a:xfrm>
          <a:prstGeom prst="rect">
            <a:avLst/>
          </a:prstGeom>
          <a:noFill/>
          <a:ln w="9525">
            <a:noFill/>
            <a:miter lim="800000"/>
            <a:headEnd/>
            <a:tailEnd/>
          </a:ln>
        </p:spPr>
      </p:pic>
      <p:pic>
        <p:nvPicPr>
          <p:cNvPr id="5" name="Picture 4"/>
          <p:cNvPicPr>
            <a:picLocks noChangeAspect="1"/>
          </p:cNvPicPr>
          <p:nvPr/>
        </p:nvPicPr>
        <p:blipFill>
          <a:blip r:embed="rId6" cstate="print"/>
          <a:srcRect/>
          <a:stretch>
            <a:fillRect/>
          </a:stretch>
        </p:blipFill>
        <p:spPr bwMode="auto">
          <a:xfrm>
            <a:off x="904875" y="2290763"/>
            <a:ext cx="4610100" cy="3248025"/>
          </a:xfrm>
          <a:prstGeom prst="rect">
            <a:avLst/>
          </a:prstGeom>
          <a:noFill/>
          <a:ln w="9525">
            <a:noFill/>
            <a:miter lim="800000"/>
            <a:headEnd/>
            <a:tailEnd/>
          </a:ln>
        </p:spPr>
      </p:pic>
      <p:pic>
        <p:nvPicPr>
          <p:cNvPr id="14" name="Picture 13"/>
          <p:cNvPicPr>
            <a:picLocks noChangeAspect="1"/>
          </p:cNvPicPr>
          <p:nvPr/>
        </p:nvPicPr>
        <p:blipFill>
          <a:blip r:embed="rId7" cstate="print"/>
          <a:srcRect/>
          <a:stretch>
            <a:fillRect/>
          </a:stretch>
        </p:blipFill>
        <p:spPr bwMode="auto">
          <a:xfrm>
            <a:off x="904875" y="2290763"/>
            <a:ext cx="4610100" cy="3248025"/>
          </a:xfrm>
          <a:prstGeom prst="rect">
            <a:avLst/>
          </a:prstGeom>
          <a:noFill/>
          <a:ln w="9525">
            <a:noFill/>
            <a:miter lim="800000"/>
            <a:headEnd/>
            <a:tailEnd/>
          </a:ln>
        </p:spPr>
      </p:pic>
      <p:pic>
        <p:nvPicPr>
          <p:cNvPr id="15" name="Picture 14"/>
          <p:cNvPicPr>
            <a:picLocks noChangeAspect="1"/>
          </p:cNvPicPr>
          <p:nvPr/>
        </p:nvPicPr>
        <p:blipFill>
          <a:blip r:embed="rId8" cstate="print"/>
          <a:srcRect/>
          <a:stretch>
            <a:fillRect/>
          </a:stretch>
        </p:blipFill>
        <p:spPr bwMode="auto">
          <a:xfrm>
            <a:off x="904875" y="2290763"/>
            <a:ext cx="4610100" cy="3248025"/>
          </a:xfrm>
          <a:prstGeom prst="rect">
            <a:avLst/>
          </a:prstGeom>
          <a:noFill/>
          <a:ln w="9525">
            <a:noFill/>
            <a:miter lim="800000"/>
            <a:headEnd/>
            <a:tailEnd/>
          </a:ln>
        </p:spPr>
      </p:pic>
      <p:pic>
        <p:nvPicPr>
          <p:cNvPr id="16" name="Picture 15"/>
          <p:cNvPicPr>
            <a:picLocks noChangeAspect="1"/>
          </p:cNvPicPr>
          <p:nvPr/>
        </p:nvPicPr>
        <p:blipFill>
          <a:blip r:embed="rId9" cstate="print"/>
          <a:srcRect/>
          <a:stretch>
            <a:fillRect/>
          </a:stretch>
        </p:blipFill>
        <p:spPr bwMode="auto">
          <a:xfrm>
            <a:off x="904875" y="2290763"/>
            <a:ext cx="4610100" cy="3248025"/>
          </a:xfrm>
          <a:prstGeom prst="rect">
            <a:avLst/>
          </a:prstGeom>
          <a:noFill/>
          <a:ln w="9525">
            <a:noFill/>
            <a:miter lim="800000"/>
            <a:headEnd/>
            <a:tailEnd/>
          </a:ln>
        </p:spPr>
      </p:pic>
      <p:sp>
        <p:nvSpPr>
          <p:cNvPr id="50190"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50191" name="Straight Connector 22"/>
          <p:cNvCxnSpPr>
            <a:cxnSpLocks noChangeShapeType="1"/>
          </p:cNvCxnSpPr>
          <p:nvPr/>
        </p:nvCxnSpPr>
        <p:spPr bwMode="auto">
          <a:xfrm>
            <a:off x="576263" y="674688"/>
            <a:ext cx="5975350" cy="0"/>
          </a:xfrm>
          <a:prstGeom prst="line">
            <a:avLst/>
          </a:prstGeom>
          <a:noFill/>
          <a:ln w="19050" cap="rnd" algn="ctr">
            <a:solidFill>
              <a:srgbClr val="9C3A45"/>
            </a:solidFill>
            <a:prstDash val="sysDash"/>
            <a:round/>
            <a:headEnd/>
            <a:tailEnd/>
          </a:ln>
        </p:spPr>
      </p:cxnSp>
      <p:sp>
        <p:nvSpPr>
          <p:cNvPr id="50192"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2"/>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7" dur="500"/>
                                        <p:tgtEl>
                                          <p:spTgt spid="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left)">
                                      <p:cBhvr>
                                        <p:cTn id="29" dur="500"/>
                                        <p:tgtEl>
                                          <p:spTgt spid="11">
                                            <p:txEl>
                                              <p:pRg st="0" end="0"/>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750"/>
                                        <p:tgtEl>
                                          <p:spTgt spid="3"/>
                                        </p:tgtEl>
                                      </p:cBhvr>
                                    </p:animEffect>
                                  </p:childTnLst>
                                </p:cTn>
                              </p:par>
                            </p:childTnLst>
                          </p:cTn>
                        </p:par>
                        <p:par>
                          <p:cTn id="34" fill="hold">
                            <p:stCondLst>
                              <p:cond delay="375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750"/>
                                        <p:tgtEl>
                                          <p:spTgt spid="13"/>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750"/>
                                        <p:tgtEl>
                                          <p:spTgt spid="4"/>
                                        </p:tgtEl>
                                      </p:cBhvr>
                                    </p:animEffect>
                                  </p:childTnLst>
                                </p:cTn>
                              </p:par>
                            </p:childTnLst>
                          </p:cTn>
                        </p:par>
                        <p:par>
                          <p:cTn id="42" fill="hold">
                            <p:stCondLst>
                              <p:cond delay="5250"/>
                            </p:stCondLst>
                            <p:childTnLst>
                              <p:par>
                                <p:cTn id="43" presetID="22" presetClass="entr" presetSubtype="8"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750"/>
                                        <p:tgtEl>
                                          <p:spTgt spid="5"/>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75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xEl>
                                              <p:pRg st="1" end="1"/>
                                            </p:txEl>
                                          </p:spTgt>
                                        </p:tgtEl>
                                        <p:attrNameLst>
                                          <p:attrName>style.visibility</p:attrName>
                                        </p:attrNameLst>
                                      </p:cBhvr>
                                      <p:to>
                                        <p:strVal val="visible"/>
                                      </p:to>
                                    </p:set>
                                    <p:animEffect transition="in" filter="wipe(left)">
                                      <p:cBhvr>
                                        <p:cTn id="54" dur="500"/>
                                        <p:tgtEl>
                                          <p:spTgt spid="11">
                                            <p:txEl>
                                              <p:pRg st="1" end="1"/>
                                            </p:txEl>
                                          </p:spTgt>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75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xEl>
                                              <p:pRg st="2" end="2"/>
                                            </p:txEl>
                                          </p:spTgt>
                                        </p:tgtEl>
                                        <p:attrNameLst>
                                          <p:attrName>style.visibility</p:attrName>
                                        </p:attrNameLst>
                                      </p:cBhvr>
                                      <p:to>
                                        <p:strVal val="visible"/>
                                      </p:to>
                                    </p:set>
                                    <p:animEffect transition="in" filter="wipe(left)">
                                      <p:cBhvr>
                                        <p:cTn id="63" dur="500"/>
                                        <p:tgtEl>
                                          <p:spTgt spid="11">
                                            <p:txEl>
                                              <p:pRg st="2" end="2"/>
                                            </p:txEl>
                                          </p:spTgt>
                                        </p:tgtEl>
                                      </p:cBhvr>
                                    </p:animEffect>
                                  </p:childTnLst>
                                </p:cTn>
                              </p:par>
                            </p:childTnLst>
                          </p:cTn>
                        </p:par>
                        <p:par>
                          <p:cTn id="64" fill="hold">
                            <p:stCondLst>
                              <p:cond delay="500"/>
                            </p:stCondLst>
                            <p:childTnLst>
                              <p:par>
                                <p:cTn id="65" presetID="22" presetClass="entr" presetSubtype="4"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750"/>
                                        <p:tgtEl>
                                          <p:spTgt spid="16"/>
                                        </p:tgtEl>
                                      </p:cBhvr>
                                    </p:animEffect>
                                  </p:childTnLst>
                                </p:cTn>
                              </p:par>
                            </p:childTnLst>
                          </p:cTn>
                        </p:par>
                        <p:par>
                          <p:cTn id="68" fill="hold">
                            <p:stCondLst>
                              <p:cond delay="1250"/>
                            </p:stCondLst>
                            <p:childTnLst>
                              <p:par>
                                <p:cTn id="69" presetID="22" presetClass="entr" presetSubtype="8" fill="hold" grpId="0" nodeType="afterEffect">
                                  <p:stCondLst>
                                    <p:cond delay="0"/>
                                  </p:stCondLst>
                                  <p:childTnLst>
                                    <p:set>
                                      <p:cBhvr>
                                        <p:cTn id="70" dur="1" fill="hold">
                                          <p:stCondLst>
                                            <p:cond delay="0"/>
                                          </p:stCondLst>
                                        </p:cTn>
                                        <p:tgtEl>
                                          <p:spTgt spid="11">
                                            <p:txEl>
                                              <p:pRg st="3" end="3"/>
                                            </p:txEl>
                                          </p:spTgt>
                                        </p:tgtEl>
                                        <p:attrNameLst>
                                          <p:attrName>style.visibility</p:attrName>
                                        </p:attrNameLst>
                                      </p:cBhvr>
                                      <p:to>
                                        <p:strVal val="visible"/>
                                      </p:to>
                                    </p:set>
                                    <p:animEffect transition="in" filter="wipe(left)">
                                      <p:cBhvr>
                                        <p:cTn id="7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P spid="6" grpId="0"/>
      <p:bldP spid="10" grpId="0" animBg="1"/>
      <p:bldP spid="11" grpId="0" uiExpand="1" build="p" bldLvl="2"/>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 name="Rectangle 6"/>
          <p:cNvSpPr>
            <a:spLocks noChangeArrowheads="1"/>
          </p:cNvSpPr>
          <p:nvPr/>
        </p:nvSpPr>
        <p:spPr bwMode="auto">
          <a:xfrm>
            <a:off x="566738" y="1193800"/>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Μακροπρόθεσμη Ισορροπία</a:t>
            </a:r>
            <a:endParaRPr lang="en-US" sz="2000" dirty="0">
              <a:solidFill>
                <a:srgbClr val="3D68AF"/>
              </a:solidFill>
            </a:endParaRPr>
          </a:p>
        </p:txBody>
      </p:sp>
      <p:sp>
        <p:nvSpPr>
          <p:cNvPr id="52226" name="Rectangle 5"/>
          <p:cNvSpPr>
            <a:spLocks noChangeArrowheads="1"/>
          </p:cNvSpPr>
          <p:nvPr/>
        </p:nvSpPr>
        <p:spPr bwMode="auto">
          <a:xfrm>
            <a:off x="566738" y="820738"/>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χωρίς Εμπόριο</a:t>
            </a:r>
            <a:endParaRPr lang="en-US" sz="2400" dirty="0">
              <a:solidFill>
                <a:srgbClr val="356A41"/>
              </a:solidFill>
            </a:endParaRPr>
          </a:p>
        </p:txBody>
      </p:sp>
      <p:grpSp>
        <p:nvGrpSpPr>
          <p:cNvPr id="2" name="Group 39"/>
          <p:cNvGrpSpPr>
            <a:grpSpLocks/>
          </p:cNvGrpSpPr>
          <p:nvPr/>
        </p:nvGrpSpPr>
        <p:grpSpPr bwMode="auto">
          <a:xfrm>
            <a:off x="566738" y="1582738"/>
            <a:ext cx="8467725" cy="5037137"/>
            <a:chOff x="566738" y="2200275"/>
            <a:chExt cx="7805737" cy="4219575"/>
          </a:xfrm>
        </p:grpSpPr>
        <p:sp>
          <p:nvSpPr>
            <p:cNvPr id="52243"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2244" name="Rectangle 10"/>
            <p:cNvSpPr>
              <a:spLocks noChangeArrowheads="1"/>
            </p:cNvSpPr>
            <p:nvPr/>
          </p:nvSpPr>
          <p:spPr bwMode="auto">
            <a:xfrm>
              <a:off x="581024" y="2214217"/>
              <a:ext cx="7791451" cy="268134"/>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0" name="Text Box 7"/>
          <p:cNvSpPr txBox="1">
            <a:spLocks noChangeArrowheads="1"/>
          </p:cNvSpPr>
          <p:nvPr/>
        </p:nvSpPr>
        <p:spPr bwMode="auto">
          <a:xfrm>
            <a:off x="612775" y="1597025"/>
            <a:ext cx="2608263" cy="314325"/>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sz="1600" dirty="0" smtClean="0">
                <a:solidFill>
                  <a:srgbClr val="831951"/>
                </a:solidFill>
              </a:rPr>
              <a:t>ΣΧΗΜΑ</a:t>
            </a:r>
            <a:r>
              <a:rPr lang="en-US" sz="1600" dirty="0" smtClean="0"/>
              <a:t> </a:t>
            </a:r>
            <a:r>
              <a:rPr lang="en-US" sz="1600" dirty="0"/>
              <a:t>6-5 </a:t>
            </a:r>
            <a:r>
              <a:rPr lang="en-US" sz="1600" dirty="0">
                <a:solidFill>
                  <a:schemeClr val="bg2"/>
                </a:solidFill>
              </a:rPr>
              <a:t>(1 </a:t>
            </a:r>
            <a:r>
              <a:rPr lang="el-GR" sz="1600" dirty="0" smtClean="0">
                <a:solidFill>
                  <a:schemeClr val="bg2"/>
                </a:solidFill>
              </a:rPr>
              <a:t>από </a:t>
            </a:r>
            <a:r>
              <a:rPr lang="en-US" sz="1600" dirty="0" smtClean="0">
                <a:solidFill>
                  <a:schemeClr val="bg2"/>
                </a:solidFill>
              </a:rPr>
              <a:t>2</a:t>
            </a:r>
            <a:r>
              <a:rPr lang="en-US" sz="1600" dirty="0">
                <a:solidFill>
                  <a:schemeClr val="bg2"/>
                </a:solidFill>
              </a:rPr>
              <a:t>)</a:t>
            </a:r>
            <a:endParaRPr lang="en-US" sz="1600" dirty="0"/>
          </a:p>
        </p:txBody>
      </p:sp>
      <p:sp>
        <p:nvSpPr>
          <p:cNvPr id="11" name="Rectangle 12"/>
          <p:cNvSpPr>
            <a:spLocks noChangeArrowheads="1"/>
          </p:cNvSpPr>
          <p:nvPr/>
        </p:nvSpPr>
        <p:spPr bwMode="auto">
          <a:xfrm>
            <a:off x="5403850" y="1944688"/>
            <a:ext cx="3644900" cy="4675187"/>
          </a:xfrm>
          <a:prstGeom prst="rect">
            <a:avLst/>
          </a:prstGeom>
          <a:noFill/>
          <a:ln w="9525">
            <a:noFill/>
            <a:miter lim="800000"/>
            <a:headEnd/>
            <a:tailEnd/>
          </a:ln>
        </p:spPr>
        <p:txBody>
          <a:bodyPr/>
          <a:lstStyle/>
          <a:p>
            <a:pPr>
              <a:spcBef>
                <a:spcPct val="10000"/>
              </a:spcBef>
              <a:spcAft>
                <a:spcPct val="10000"/>
              </a:spcAft>
            </a:pPr>
            <a:r>
              <a:rPr lang="el-GR" sz="1600" dirty="0" smtClean="0">
                <a:solidFill>
                  <a:srgbClr val="8A3A6A"/>
                </a:solidFill>
              </a:rPr>
              <a:t>Μακροπρόθεσμη Ισορροπία Μονοπωλιακού Ανταγωνισμού χωρίς Εμπόριο</a:t>
            </a:r>
            <a:endParaRPr lang="en-US" sz="1600" dirty="0">
              <a:solidFill>
                <a:srgbClr val="8A3A6A"/>
              </a:solidFill>
            </a:endParaRPr>
          </a:p>
          <a:p>
            <a:pPr>
              <a:spcBef>
                <a:spcPct val="10000"/>
              </a:spcBef>
              <a:spcAft>
                <a:spcPct val="10000"/>
              </a:spcAft>
            </a:pPr>
            <a:r>
              <a:rPr lang="el-GR" b="0" dirty="0" err="1" smtClean="0"/>
              <a:t>Προσελκούμενες</a:t>
            </a:r>
            <a:r>
              <a:rPr lang="el-GR" b="0" dirty="0" smtClean="0"/>
              <a:t> από την πιθανότητα να αποκομίσουν κέρδη στην ισορροπία βραχυπρόθεσμης ισορροπίας,  νέες επιχειρήσεις εισέρχονται στον κλάδο, και η καμπύλη ζήτησης της επιχείρησης ,</a:t>
            </a:r>
            <a:r>
              <a:rPr lang="en-US" b="0" i="1" dirty="0" smtClean="0"/>
              <a:t>d</a:t>
            </a:r>
            <a:r>
              <a:rPr lang="en-US" b="0" baseline="-25000" dirty="0" smtClean="0"/>
              <a:t>0</a:t>
            </a:r>
            <a:r>
              <a:rPr lang="en-US" b="0" dirty="0"/>
              <a:t>, </a:t>
            </a:r>
            <a:r>
              <a:rPr lang="el-GR" b="0" dirty="0" smtClean="0"/>
              <a:t>μετατοπίζεται προς τα αριστερά και γίνεται περισσότερο ελαστική (δηλαδή, πιο επίπεδη), όπως δείχνει η</a:t>
            </a:r>
            <a:r>
              <a:rPr lang="en-US" b="0" dirty="0" smtClean="0"/>
              <a:t> </a:t>
            </a:r>
            <a:r>
              <a:rPr lang="en-US" b="0" i="1" dirty="0"/>
              <a:t>d</a:t>
            </a:r>
            <a:r>
              <a:rPr lang="en-US" b="0" baseline="-25000" dirty="0"/>
              <a:t>1</a:t>
            </a:r>
            <a:r>
              <a:rPr lang="en-US" b="0" dirty="0"/>
              <a:t>.</a:t>
            </a:r>
          </a:p>
          <a:p>
            <a:pPr>
              <a:spcBef>
                <a:spcPct val="10000"/>
              </a:spcBef>
              <a:spcAft>
                <a:spcPct val="10000"/>
              </a:spcAft>
            </a:pPr>
            <a:r>
              <a:rPr lang="el-GR" b="0" dirty="0" smtClean="0"/>
              <a:t>Η μακροπρόθεσμη ισορροπία υπό συνθήκες μονοπωλιακού ανταγωνισμού προκύπτει στην ποσότητα </a:t>
            </a:r>
            <a:r>
              <a:rPr lang="en-US" b="0" i="1" dirty="0" smtClean="0"/>
              <a:t>Q</a:t>
            </a:r>
            <a:r>
              <a:rPr lang="en-US" b="0" baseline="-25000" dirty="0" smtClean="0"/>
              <a:t>1</a:t>
            </a:r>
            <a:r>
              <a:rPr lang="el-GR" b="0" dirty="0" smtClean="0"/>
              <a:t> όπου η καμπύλη οριακού εσόδου</a:t>
            </a:r>
            <a:r>
              <a:rPr lang="en-US" b="0" dirty="0" smtClean="0"/>
              <a:t>, </a:t>
            </a:r>
            <a:r>
              <a:rPr lang="en-US" b="0" i="1" dirty="0"/>
              <a:t>mr</a:t>
            </a:r>
            <a:r>
              <a:rPr lang="en-US" b="0" baseline="-25000" dirty="0"/>
              <a:t>1</a:t>
            </a:r>
            <a:r>
              <a:rPr lang="en-US" b="0" dirty="0"/>
              <a:t> </a:t>
            </a:r>
            <a:r>
              <a:rPr lang="en-US" b="0" dirty="0" smtClean="0"/>
              <a:t>(</a:t>
            </a:r>
            <a:r>
              <a:rPr lang="el-GR" b="0" dirty="0" smtClean="0"/>
              <a:t>που αντιστοιχεί στην καμπύλη ζήτησης </a:t>
            </a:r>
            <a:r>
              <a:rPr lang="en-US" b="0" i="1" dirty="0" smtClean="0"/>
              <a:t>d</a:t>
            </a:r>
            <a:r>
              <a:rPr lang="en-US" b="0" baseline="-25000" dirty="0" smtClean="0"/>
              <a:t>1</a:t>
            </a:r>
            <a:r>
              <a:rPr lang="en-US" b="0" dirty="0"/>
              <a:t>), </a:t>
            </a:r>
            <a:r>
              <a:rPr lang="el-GR" b="0" dirty="0" smtClean="0"/>
              <a:t>είναι ίση με το οριακό κόστος.</a:t>
            </a:r>
            <a:endParaRPr lang="en-US" b="0" dirty="0"/>
          </a:p>
          <a:p>
            <a:pPr>
              <a:spcBef>
                <a:spcPct val="10000"/>
              </a:spcBef>
              <a:spcAft>
                <a:spcPct val="10000"/>
              </a:spcAft>
            </a:pPr>
            <a:r>
              <a:rPr lang="el-GR" b="0" dirty="0" smtClean="0"/>
              <a:t>Στην ποσότητα αυτή, η τιμή χωρίς εμπόριο</a:t>
            </a:r>
            <a:r>
              <a:rPr lang="en-US" b="0" dirty="0" smtClean="0"/>
              <a:t>, </a:t>
            </a:r>
            <a:r>
              <a:rPr lang="en-US" b="0" i="1" dirty="0"/>
              <a:t>P</a:t>
            </a:r>
            <a:r>
              <a:rPr lang="en-US" b="0" i="1" baseline="30000" dirty="0"/>
              <a:t>A</a:t>
            </a:r>
            <a:r>
              <a:rPr lang="en-US" b="0" dirty="0"/>
              <a:t>, </a:t>
            </a:r>
            <a:r>
              <a:rPr lang="el-GR" b="0" dirty="0" smtClean="0"/>
              <a:t>είναι ίση με το μέσο κόστος στο σημείο</a:t>
            </a:r>
            <a:r>
              <a:rPr lang="en-US" b="0" dirty="0" smtClean="0"/>
              <a:t> </a:t>
            </a:r>
            <a:r>
              <a:rPr lang="en-US" b="0" i="1" dirty="0"/>
              <a:t>A</a:t>
            </a:r>
            <a:r>
              <a:rPr lang="en-US" sz="1600" dirty="0"/>
              <a:t>.</a:t>
            </a:r>
          </a:p>
          <a:p>
            <a:pPr>
              <a:spcBef>
                <a:spcPct val="10000"/>
              </a:spcBef>
              <a:spcAft>
                <a:spcPct val="10000"/>
              </a:spcAft>
            </a:pPr>
            <a:endParaRPr lang="en-US" sz="1600" dirty="0"/>
          </a:p>
        </p:txBody>
      </p:sp>
      <p:sp>
        <p:nvSpPr>
          <p:cNvPr id="12" name="Rectangle 14"/>
          <p:cNvSpPr>
            <a:spLocks noChangeArrowheads="1"/>
          </p:cNvSpPr>
          <p:nvPr/>
        </p:nvSpPr>
        <p:spPr bwMode="auto">
          <a:xfrm>
            <a:off x="677863" y="2011363"/>
            <a:ext cx="4679950" cy="351631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4" name="Picture 3"/>
          <p:cNvPicPr>
            <a:picLocks noChangeAspect="1"/>
          </p:cNvPicPr>
          <p:nvPr/>
        </p:nvPicPr>
        <p:blipFill>
          <a:blip r:embed="rId3" cstate="print"/>
          <a:srcRect/>
          <a:stretch>
            <a:fillRect/>
          </a:stretch>
        </p:blipFill>
        <p:spPr bwMode="auto">
          <a:xfrm>
            <a:off x="746125" y="2073275"/>
            <a:ext cx="4543425" cy="3390900"/>
          </a:xfrm>
          <a:prstGeom prst="rect">
            <a:avLst/>
          </a:prstGeom>
          <a:noFill/>
          <a:ln w="9525">
            <a:noFill/>
            <a:miter lim="800000"/>
            <a:headEnd/>
            <a:tailEnd/>
          </a:ln>
        </p:spPr>
      </p:pic>
      <p:pic>
        <p:nvPicPr>
          <p:cNvPr id="7" name="Picture 6"/>
          <p:cNvPicPr>
            <a:picLocks noChangeAspect="1"/>
          </p:cNvPicPr>
          <p:nvPr/>
        </p:nvPicPr>
        <p:blipFill>
          <a:blip r:embed="rId4" cstate="print"/>
          <a:srcRect/>
          <a:stretch>
            <a:fillRect/>
          </a:stretch>
        </p:blipFill>
        <p:spPr bwMode="auto">
          <a:xfrm>
            <a:off x="746125" y="2073275"/>
            <a:ext cx="4543425" cy="3390900"/>
          </a:xfrm>
          <a:prstGeom prst="rect">
            <a:avLst/>
          </a:prstGeom>
          <a:noFill/>
          <a:ln w="9525">
            <a:noFill/>
            <a:miter lim="800000"/>
            <a:headEnd/>
            <a:tailEnd/>
          </a:ln>
        </p:spPr>
      </p:pic>
      <p:pic>
        <p:nvPicPr>
          <p:cNvPr id="13" name="Picture 12"/>
          <p:cNvPicPr>
            <a:picLocks noChangeAspect="1"/>
          </p:cNvPicPr>
          <p:nvPr/>
        </p:nvPicPr>
        <p:blipFill>
          <a:blip r:embed="rId5" cstate="print"/>
          <a:srcRect/>
          <a:stretch>
            <a:fillRect/>
          </a:stretch>
        </p:blipFill>
        <p:spPr bwMode="auto">
          <a:xfrm>
            <a:off x="746125" y="2073275"/>
            <a:ext cx="4543425" cy="3390900"/>
          </a:xfrm>
          <a:prstGeom prst="rect">
            <a:avLst/>
          </a:prstGeom>
          <a:noFill/>
          <a:ln w="9525">
            <a:noFill/>
            <a:miter lim="800000"/>
            <a:headEnd/>
            <a:tailEnd/>
          </a:ln>
        </p:spPr>
      </p:pic>
      <p:pic>
        <p:nvPicPr>
          <p:cNvPr id="5" name="Picture 4"/>
          <p:cNvPicPr>
            <a:picLocks noChangeAspect="1"/>
          </p:cNvPicPr>
          <p:nvPr/>
        </p:nvPicPr>
        <p:blipFill>
          <a:blip r:embed="rId6" cstate="print"/>
          <a:srcRect/>
          <a:stretch>
            <a:fillRect/>
          </a:stretch>
        </p:blipFill>
        <p:spPr bwMode="auto">
          <a:xfrm>
            <a:off x="746125" y="2073275"/>
            <a:ext cx="4543425" cy="3390900"/>
          </a:xfrm>
          <a:prstGeom prst="rect">
            <a:avLst/>
          </a:prstGeom>
          <a:noFill/>
          <a:ln w="9525">
            <a:noFill/>
            <a:miter lim="800000"/>
            <a:headEnd/>
            <a:tailEnd/>
          </a:ln>
        </p:spPr>
      </p:pic>
      <p:pic>
        <p:nvPicPr>
          <p:cNvPr id="14" name="Picture 13"/>
          <p:cNvPicPr>
            <a:picLocks noChangeAspect="1"/>
          </p:cNvPicPr>
          <p:nvPr/>
        </p:nvPicPr>
        <p:blipFill>
          <a:blip r:embed="rId7" cstate="print"/>
          <a:srcRect/>
          <a:stretch>
            <a:fillRect/>
          </a:stretch>
        </p:blipFill>
        <p:spPr bwMode="auto">
          <a:xfrm>
            <a:off x="746125" y="2073275"/>
            <a:ext cx="4543425" cy="3390900"/>
          </a:xfrm>
          <a:prstGeom prst="rect">
            <a:avLst/>
          </a:prstGeom>
          <a:noFill/>
          <a:ln w="9525">
            <a:noFill/>
            <a:miter lim="800000"/>
            <a:headEnd/>
            <a:tailEnd/>
          </a:ln>
        </p:spPr>
      </p:pic>
      <p:pic>
        <p:nvPicPr>
          <p:cNvPr id="15" name="Picture 14"/>
          <p:cNvPicPr>
            <a:picLocks noChangeAspect="1"/>
          </p:cNvPicPr>
          <p:nvPr/>
        </p:nvPicPr>
        <p:blipFill>
          <a:blip r:embed="rId8" cstate="print"/>
          <a:srcRect/>
          <a:stretch>
            <a:fillRect/>
          </a:stretch>
        </p:blipFill>
        <p:spPr bwMode="auto">
          <a:xfrm>
            <a:off x="746125" y="2073275"/>
            <a:ext cx="4543425" cy="3390900"/>
          </a:xfrm>
          <a:prstGeom prst="rect">
            <a:avLst/>
          </a:prstGeom>
          <a:noFill/>
          <a:ln w="9525">
            <a:noFill/>
            <a:miter lim="800000"/>
            <a:headEnd/>
            <a:tailEnd/>
          </a:ln>
        </p:spPr>
      </p:pic>
      <p:pic>
        <p:nvPicPr>
          <p:cNvPr id="17" name="Picture 16"/>
          <p:cNvPicPr>
            <a:picLocks noChangeAspect="1"/>
          </p:cNvPicPr>
          <p:nvPr/>
        </p:nvPicPr>
        <p:blipFill>
          <a:blip r:embed="rId9" cstate="print"/>
          <a:srcRect/>
          <a:stretch>
            <a:fillRect/>
          </a:stretch>
        </p:blipFill>
        <p:spPr bwMode="auto">
          <a:xfrm>
            <a:off x="746125" y="2073275"/>
            <a:ext cx="4543425" cy="3390900"/>
          </a:xfrm>
          <a:prstGeom prst="rect">
            <a:avLst/>
          </a:prstGeom>
          <a:noFill/>
          <a:ln w="9525">
            <a:noFill/>
            <a:miter lim="800000"/>
            <a:headEnd/>
            <a:tailEnd/>
          </a:ln>
        </p:spPr>
      </p:pic>
      <p:pic>
        <p:nvPicPr>
          <p:cNvPr id="18" name="Picture 17"/>
          <p:cNvPicPr>
            <a:picLocks noChangeAspect="1"/>
          </p:cNvPicPr>
          <p:nvPr/>
        </p:nvPicPr>
        <p:blipFill>
          <a:blip r:embed="rId10" cstate="print"/>
          <a:srcRect/>
          <a:stretch>
            <a:fillRect/>
          </a:stretch>
        </p:blipFill>
        <p:spPr bwMode="auto">
          <a:xfrm>
            <a:off x="746125" y="2073275"/>
            <a:ext cx="4543425" cy="3390900"/>
          </a:xfrm>
          <a:prstGeom prst="rect">
            <a:avLst/>
          </a:prstGeom>
          <a:noFill/>
          <a:ln w="9525">
            <a:noFill/>
            <a:miter lim="800000"/>
            <a:headEnd/>
            <a:tailEnd/>
          </a:ln>
        </p:spPr>
      </p:pic>
      <p:sp>
        <p:nvSpPr>
          <p:cNvPr id="52239"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52240" name="Straight Connector 22"/>
          <p:cNvCxnSpPr>
            <a:cxnSpLocks noChangeShapeType="1"/>
          </p:cNvCxnSpPr>
          <p:nvPr/>
        </p:nvCxnSpPr>
        <p:spPr bwMode="auto">
          <a:xfrm>
            <a:off x="576263" y="674688"/>
            <a:ext cx="5975350" cy="0"/>
          </a:xfrm>
          <a:prstGeom prst="line">
            <a:avLst/>
          </a:prstGeom>
          <a:noFill/>
          <a:ln w="19050" cap="rnd" algn="ctr">
            <a:solidFill>
              <a:srgbClr val="9C3A45"/>
            </a:solidFill>
            <a:prstDash val="sysDash"/>
            <a:round/>
            <a:headEnd/>
            <a:tailEnd/>
          </a:ln>
        </p:spPr>
      </p:cxnSp>
      <p:sp>
        <p:nvSpPr>
          <p:cNvPr id="52241"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pic>
        <p:nvPicPr>
          <p:cNvPr id="26" name="Picture 25"/>
          <p:cNvPicPr>
            <a:picLocks noChangeAspect="1"/>
          </p:cNvPicPr>
          <p:nvPr/>
        </p:nvPicPr>
        <p:blipFill>
          <a:blip r:embed="rId11" cstate="print"/>
          <a:srcRect/>
          <a:stretch>
            <a:fillRect/>
          </a:stretch>
        </p:blipFill>
        <p:spPr bwMode="auto">
          <a:xfrm>
            <a:off x="746125" y="2073275"/>
            <a:ext cx="4543425" cy="33909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left)">
                                      <p:cBhvr>
                                        <p:cTn id="25" dur="500"/>
                                        <p:tgtEl>
                                          <p:spTgt spid="11">
                                            <p:txEl>
                                              <p:pRg st="0" end="0"/>
                                            </p:txEl>
                                          </p:spTgt>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750"/>
                                        <p:tgtEl>
                                          <p:spTgt spid="4"/>
                                        </p:tgtEl>
                                      </p:cBhvr>
                                    </p:animEffect>
                                  </p:childTnLst>
                                </p:cTn>
                              </p:par>
                            </p:childTnLst>
                          </p:cTn>
                        </p:par>
                        <p:par>
                          <p:cTn id="30" fill="hold">
                            <p:stCondLst>
                              <p:cond delay="375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4500"/>
                            </p:stCondLst>
                            <p:childTnLst>
                              <p:par>
                                <p:cTn id="35" presetID="2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750"/>
                                        <p:tgtEl>
                                          <p:spTgt spid="7"/>
                                        </p:tgtEl>
                                      </p:cBhvr>
                                    </p:animEffect>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75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xEl>
                                              <p:pRg st="1" end="1"/>
                                            </p:txEl>
                                          </p:spTgt>
                                        </p:tgtEl>
                                        <p:attrNameLst>
                                          <p:attrName>style.visibility</p:attrName>
                                        </p:attrNameLst>
                                      </p:cBhvr>
                                      <p:to>
                                        <p:strVal val="visible"/>
                                      </p:to>
                                    </p:set>
                                    <p:animEffect transition="in" filter="wipe(left)">
                                      <p:cBhvr>
                                        <p:cTn id="46" dur="500"/>
                                        <p:tgtEl>
                                          <p:spTgt spid="11">
                                            <p:txEl>
                                              <p:pRg st="1" end="1"/>
                                            </p:txEl>
                                          </p:spTgt>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750"/>
                                        <p:tgtEl>
                                          <p:spTgt spid="14"/>
                                        </p:tgtEl>
                                      </p:cBhvr>
                                    </p:animEffect>
                                  </p:childTnLst>
                                </p:cTn>
                              </p:par>
                            </p:childTnLst>
                          </p:cTn>
                        </p:par>
                        <p:par>
                          <p:cTn id="51" fill="hold">
                            <p:stCondLst>
                              <p:cond delay="1250"/>
                            </p:stCondLst>
                            <p:childTnLst>
                              <p:par>
                                <p:cTn id="52" presetID="22" presetClass="entr" presetSubtype="8"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75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1">
                                            <p:txEl>
                                              <p:pRg st="2" end="2"/>
                                            </p:txEl>
                                          </p:spTgt>
                                        </p:tgtEl>
                                        <p:attrNameLst>
                                          <p:attrName>style.visibility</p:attrName>
                                        </p:attrNameLst>
                                      </p:cBhvr>
                                      <p:to>
                                        <p:strVal val="visible"/>
                                      </p:to>
                                    </p:set>
                                    <p:animEffect transition="in" filter="wipe(left)">
                                      <p:cBhvr>
                                        <p:cTn id="59" dur="500"/>
                                        <p:tgtEl>
                                          <p:spTgt spid="11">
                                            <p:txEl>
                                              <p:pRg st="2" end="2"/>
                                            </p:txEl>
                                          </p:spTgt>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750"/>
                                        <p:tgtEl>
                                          <p:spTgt spid="17"/>
                                        </p:tgtEl>
                                      </p:cBhvr>
                                    </p:animEffect>
                                  </p:childTnLst>
                                </p:cTn>
                              </p:par>
                            </p:childTnLst>
                          </p:cTn>
                        </p:par>
                        <p:par>
                          <p:cTn id="64" fill="hold">
                            <p:stCondLst>
                              <p:cond delay="1250"/>
                            </p:stCondLst>
                            <p:childTnLst>
                              <p:par>
                                <p:cTn id="65" presetID="22" presetClass="entr" presetSubtype="4"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75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xEl>
                                              <p:pRg st="3" end="3"/>
                                            </p:txEl>
                                          </p:spTgt>
                                        </p:tgtEl>
                                        <p:attrNameLst>
                                          <p:attrName>style.visibility</p:attrName>
                                        </p:attrNameLst>
                                      </p:cBhvr>
                                      <p:to>
                                        <p:strVal val="visible"/>
                                      </p:to>
                                    </p:set>
                                    <p:animEffect transition="in" filter="wipe(left)">
                                      <p:cBhvr>
                                        <p:cTn id="72" dur="500"/>
                                        <p:tgtEl>
                                          <p:spTgt spid="11">
                                            <p:txEl>
                                              <p:pRg st="3" end="3"/>
                                            </p:txEl>
                                          </p:spTgt>
                                        </p:tgtEl>
                                      </p:cBhvr>
                                    </p:animEffect>
                                  </p:childTnLst>
                                </p:cTn>
                              </p:par>
                            </p:childTnLst>
                          </p:cTn>
                        </p:par>
                        <p:par>
                          <p:cTn id="73" fill="hold">
                            <p:stCondLst>
                              <p:cond delay="500"/>
                            </p:stCondLst>
                            <p:childTnLst>
                              <p:par>
                                <p:cTn id="74" presetID="22" presetClass="entr" presetSubtype="2"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right)">
                                      <p:cBhvr>
                                        <p:cTn id="76"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P spid="10" grpId="0" animBg="1"/>
      <p:bldP spid="11" grpId="0" uiExpand="1" build="p" bldLvl="3"/>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601663" y="304800"/>
            <a:ext cx="1990725" cy="13652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3" name="Straight Connector 22"/>
          <p:cNvCxnSpPr>
            <a:cxnSpLocks noChangeShapeType="1"/>
          </p:cNvCxnSpPr>
          <p:nvPr/>
        </p:nvCxnSpPr>
        <p:spPr bwMode="auto">
          <a:xfrm>
            <a:off x="566738" y="463550"/>
            <a:ext cx="2025650" cy="0"/>
          </a:xfrm>
          <a:prstGeom prst="line">
            <a:avLst/>
          </a:prstGeom>
          <a:noFill/>
          <a:ln w="19050" cap="rnd" algn="ctr">
            <a:solidFill>
              <a:srgbClr val="9C3A45"/>
            </a:solidFill>
            <a:prstDash val="sysDash"/>
            <a:round/>
            <a:headEnd/>
            <a:tailEnd/>
          </a:ln>
        </p:spPr>
      </p:cxnSp>
      <p:sp>
        <p:nvSpPr>
          <p:cNvPr id="22" name="Rectangle 3"/>
          <p:cNvSpPr>
            <a:spLocks noGrp="1" noChangeArrowheads="1"/>
          </p:cNvSpPr>
          <p:nvPr>
            <p:ph type="title" idx="4294967295"/>
          </p:nvPr>
        </p:nvSpPr>
        <p:spPr>
          <a:xfrm>
            <a:off x="566738" y="0"/>
            <a:ext cx="8577262" cy="574675"/>
          </a:xfrm>
        </p:spPr>
        <p:txBody>
          <a:bodyPr/>
          <a:lstStyle/>
          <a:p>
            <a:r>
              <a:rPr lang="el-GR" dirty="0" smtClean="0">
                <a:solidFill>
                  <a:srgbClr val="69134B"/>
                </a:solidFill>
              </a:rPr>
              <a:t>Εισαγωγή</a:t>
            </a:r>
            <a:endParaRPr lang="en-US" dirty="0" smtClean="0">
              <a:solidFill>
                <a:srgbClr val="69134B"/>
              </a:solidFill>
            </a:endParaRPr>
          </a:p>
        </p:txBody>
      </p:sp>
      <p:sp>
        <p:nvSpPr>
          <p:cNvPr id="2" name="Rectangle 1"/>
          <p:cNvSpPr>
            <a:spLocks noChangeArrowheads="1"/>
          </p:cNvSpPr>
          <p:nvPr/>
        </p:nvSpPr>
        <p:spPr bwMode="auto">
          <a:xfrm>
            <a:off x="566738" y="830263"/>
            <a:ext cx="8289925" cy="4376583"/>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Στο Κεφάλαιο 2 είδαμε τα στοιχεία για τις εισαγωγές σανίδων του σκι στις ΗΠΑ και αναλύσαμε τους λόγους που οι ΗΠΑ εισάγουν το προϊόν αυτό από τόσες πολλές διαφορετικές χώρες. </a:t>
            </a:r>
            <a:endParaRPr lang="en-US" sz="2400" b="0" dirty="0"/>
          </a:p>
          <a:p>
            <a:pPr>
              <a:spcBef>
                <a:spcPct val="10000"/>
              </a:spcBef>
              <a:spcAft>
                <a:spcPct val="10000"/>
              </a:spcAft>
            </a:pPr>
            <a:endParaRPr lang="en-US" sz="2400" b="0" dirty="0"/>
          </a:p>
          <a:p>
            <a:pPr>
              <a:spcBef>
                <a:spcPct val="10000"/>
              </a:spcBef>
              <a:spcAft>
                <a:spcPct val="10000"/>
              </a:spcAft>
            </a:pPr>
            <a:r>
              <a:rPr lang="el-GR" sz="2400" b="0" dirty="0" smtClean="0"/>
              <a:t>Τώρα θα εξετάσουμε ένα άλλο αθλητικό είδος </a:t>
            </a:r>
            <a:r>
              <a:rPr lang="en-US" sz="2400" b="0" dirty="0" smtClean="0">
                <a:solidFill>
                  <a:srgbClr val="356A41"/>
                </a:solidFill>
              </a:rPr>
              <a:t>(</a:t>
            </a:r>
            <a:r>
              <a:rPr lang="el-GR" sz="2400" b="0" dirty="0" smtClean="0">
                <a:solidFill>
                  <a:srgbClr val="356A41"/>
                </a:solidFill>
              </a:rPr>
              <a:t>μπαστούνια του γκολφ</a:t>
            </a:r>
            <a:r>
              <a:rPr lang="en-US" sz="2400" b="0" dirty="0" smtClean="0">
                <a:solidFill>
                  <a:srgbClr val="356A41"/>
                </a:solidFill>
              </a:rPr>
              <a:t>)</a:t>
            </a:r>
            <a:r>
              <a:rPr lang="en-US" sz="2400" b="0" dirty="0" smtClean="0"/>
              <a:t> </a:t>
            </a:r>
            <a:r>
              <a:rPr lang="el-GR" sz="2400" b="0" dirty="0" smtClean="0"/>
              <a:t>που οι ΗΠΑ εισάγουν και εξάγουν σε μεγάλες ποσότητες προκειμένου να δείξουμε το πώς μια χώρα μπορεί τόσο να αγοράζει ένα προϊόν όσο και να το πωλεί σε άλλες χώρες. </a:t>
            </a:r>
            <a:endParaRPr lang="en-US" sz="2400" b="0" dirty="0"/>
          </a:p>
          <a:p>
            <a:pPr>
              <a:spcBef>
                <a:spcPct val="10000"/>
              </a:spcBef>
              <a:spcAft>
                <a:spcPct val="10000"/>
              </a:spcAft>
            </a:pP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6"/>
          <p:cNvSpPr>
            <a:spLocks noChangeArrowheads="1"/>
          </p:cNvSpPr>
          <p:nvPr/>
        </p:nvSpPr>
        <p:spPr bwMode="auto">
          <a:xfrm>
            <a:off x="566738" y="1193800"/>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Μακροπρόθεσμη Ισορροπία</a:t>
            </a:r>
            <a:endParaRPr lang="en-US" sz="2000" dirty="0">
              <a:solidFill>
                <a:srgbClr val="3D68AF"/>
              </a:solidFill>
            </a:endParaRPr>
          </a:p>
        </p:txBody>
      </p:sp>
      <p:sp>
        <p:nvSpPr>
          <p:cNvPr id="54274" name="Rectangle 5"/>
          <p:cNvSpPr>
            <a:spLocks noChangeArrowheads="1"/>
          </p:cNvSpPr>
          <p:nvPr/>
        </p:nvSpPr>
        <p:spPr bwMode="auto">
          <a:xfrm>
            <a:off x="566738" y="820738"/>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χωρίς Εμπόριο</a:t>
            </a:r>
            <a:endParaRPr lang="en-US" sz="2400" dirty="0">
              <a:solidFill>
                <a:srgbClr val="356A41"/>
              </a:solidFill>
            </a:endParaRPr>
          </a:p>
        </p:txBody>
      </p:sp>
      <p:grpSp>
        <p:nvGrpSpPr>
          <p:cNvPr id="54275" name="Group 39"/>
          <p:cNvGrpSpPr>
            <a:grpSpLocks/>
          </p:cNvGrpSpPr>
          <p:nvPr/>
        </p:nvGrpSpPr>
        <p:grpSpPr bwMode="auto">
          <a:xfrm>
            <a:off x="566738" y="1582738"/>
            <a:ext cx="8467725" cy="5037137"/>
            <a:chOff x="566738" y="2200275"/>
            <a:chExt cx="7805737" cy="4219575"/>
          </a:xfrm>
        </p:grpSpPr>
        <p:sp>
          <p:nvSpPr>
            <p:cNvPr id="54295"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4296" name="Rectangle 10"/>
            <p:cNvSpPr>
              <a:spLocks noChangeArrowheads="1"/>
            </p:cNvSpPr>
            <p:nvPr/>
          </p:nvSpPr>
          <p:spPr bwMode="auto">
            <a:xfrm>
              <a:off x="581024" y="2214217"/>
              <a:ext cx="7791451" cy="268134"/>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54276" name="Text Box 7"/>
          <p:cNvSpPr txBox="1">
            <a:spLocks noChangeArrowheads="1"/>
          </p:cNvSpPr>
          <p:nvPr/>
        </p:nvSpPr>
        <p:spPr bwMode="auto">
          <a:xfrm>
            <a:off x="612775" y="1597025"/>
            <a:ext cx="2608263" cy="314325"/>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sz="1600" dirty="0" smtClean="0">
                <a:solidFill>
                  <a:srgbClr val="831951"/>
                </a:solidFill>
              </a:rPr>
              <a:t>ΣΧΗΜΑ</a:t>
            </a:r>
            <a:r>
              <a:rPr lang="en-US" sz="1600" dirty="0" smtClean="0"/>
              <a:t> </a:t>
            </a:r>
            <a:r>
              <a:rPr lang="en-US" sz="1600" dirty="0"/>
              <a:t>6-5 </a:t>
            </a:r>
            <a:r>
              <a:rPr lang="en-US" sz="1600" dirty="0">
                <a:solidFill>
                  <a:schemeClr val="bg2"/>
                </a:solidFill>
              </a:rPr>
              <a:t>(2 </a:t>
            </a:r>
            <a:r>
              <a:rPr lang="el-GR" sz="1600" dirty="0" smtClean="0">
                <a:solidFill>
                  <a:schemeClr val="bg2"/>
                </a:solidFill>
              </a:rPr>
              <a:t>από </a:t>
            </a:r>
            <a:r>
              <a:rPr lang="en-US" sz="1600" dirty="0" smtClean="0">
                <a:solidFill>
                  <a:schemeClr val="bg2"/>
                </a:solidFill>
              </a:rPr>
              <a:t>2</a:t>
            </a:r>
            <a:r>
              <a:rPr lang="en-US" sz="1600" dirty="0">
                <a:solidFill>
                  <a:schemeClr val="bg2"/>
                </a:solidFill>
              </a:rPr>
              <a:t>)</a:t>
            </a:r>
            <a:endParaRPr lang="en-US" sz="1600" dirty="0"/>
          </a:p>
        </p:txBody>
      </p:sp>
      <p:sp>
        <p:nvSpPr>
          <p:cNvPr id="11" name="Rectangle 12"/>
          <p:cNvSpPr>
            <a:spLocks noChangeArrowheads="1"/>
          </p:cNvSpPr>
          <p:nvPr/>
        </p:nvSpPr>
        <p:spPr bwMode="auto">
          <a:xfrm>
            <a:off x="5403850" y="1944688"/>
            <a:ext cx="3644900" cy="4675187"/>
          </a:xfrm>
          <a:prstGeom prst="rect">
            <a:avLst/>
          </a:prstGeom>
          <a:noFill/>
          <a:ln w="9525">
            <a:noFill/>
            <a:miter lim="800000"/>
            <a:headEnd/>
            <a:tailEnd/>
          </a:ln>
        </p:spPr>
        <p:txBody>
          <a:bodyPr/>
          <a:lstStyle/>
          <a:p>
            <a:pPr>
              <a:spcBef>
                <a:spcPct val="10000"/>
              </a:spcBef>
              <a:spcAft>
                <a:spcPct val="10000"/>
              </a:spcAft>
            </a:pPr>
            <a:r>
              <a:rPr lang="el-GR" sz="1600" dirty="0" smtClean="0">
                <a:solidFill>
                  <a:srgbClr val="8A3A6A"/>
                </a:solidFill>
              </a:rPr>
              <a:t>Μακροπρόθεσμη Ισορροπία Μονοπωλιακού Ανταγωνισμού χωρίς Εμπόριο</a:t>
            </a:r>
            <a:endParaRPr lang="en-US" sz="1600" dirty="0" smtClean="0">
              <a:solidFill>
                <a:srgbClr val="8A3A6A"/>
              </a:solidFill>
            </a:endParaRPr>
          </a:p>
          <a:p>
            <a:pPr>
              <a:spcBef>
                <a:spcPct val="10000"/>
              </a:spcBef>
              <a:spcAft>
                <a:spcPct val="10000"/>
              </a:spcAft>
            </a:pPr>
            <a:r>
              <a:rPr lang="el-GR" b="0" dirty="0" smtClean="0"/>
              <a:t>Στη μακροπρόθεσμη ισορροπία, οι επιχειρήσεις αποκομίζουν μηδενικά μονοπωλιακά κέρδη και δεν υπάρχει είσοδος ή έξοδος στον κλάδο. Η ποσότητα που παράγεται από κάθε επιχείρηση είναι μικρότερη από αυτήν της βραχυπρόθεσμης ισορροπίας (Σχήμα 6-4).  Η </a:t>
            </a:r>
            <a:r>
              <a:rPr lang="en-US" b="0" i="1" dirty="0" smtClean="0"/>
              <a:t>Q</a:t>
            </a:r>
            <a:r>
              <a:rPr lang="en-US" b="0" baseline="-25000" dirty="0" smtClean="0"/>
              <a:t>1</a:t>
            </a:r>
            <a:r>
              <a:rPr lang="en-US" b="0" dirty="0" smtClean="0"/>
              <a:t> </a:t>
            </a:r>
            <a:r>
              <a:rPr lang="el-GR" b="0" dirty="0" smtClean="0"/>
              <a:t>είναι μικρότερη από την </a:t>
            </a:r>
            <a:r>
              <a:rPr lang="en-US" b="0" i="1" dirty="0" smtClean="0"/>
              <a:t>Q</a:t>
            </a:r>
            <a:r>
              <a:rPr lang="en-US" b="0" baseline="-25000" dirty="0" smtClean="0"/>
              <a:t>0</a:t>
            </a:r>
            <a:r>
              <a:rPr lang="en-US" b="0" dirty="0" smtClean="0"/>
              <a:t> </a:t>
            </a:r>
            <a:r>
              <a:rPr lang="el-GR" b="0" dirty="0" smtClean="0"/>
              <a:t>επειδή νέες επιχειρήσεις έχουν εισέλθει στον κλάδο. </a:t>
            </a:r>
          </a:p>
          <a:p>
            <a:pPr>
              <a:spcBef>
                <a:spcPct val="10000"/>
              </a:spcBef>
              <a:spcAft>
                <a:spcPct val="10000"/>
              </a:spcAft>
            </a:pPr>
            <a:r>
              <a:rPr lang="el-GR" b="0" dirty="0" smtClean="0"/>
              <a:t>Με ένα μεγαλύτερο αριθμό επιχειρήσεων, οπότε και με περισσότερες ποικιλίες προϊόντος διαθέσιμες σε καταναλωτές, η ζήτηση για κάθε ποικιλία </a:t>
            </a:r>
            <a:r>
              <a:rPr lang="en-US" b="0" i="1" dirty="0" smtClean="0"/>
              <a:t>d</a:t>
            </a:r>
            <a:r>
              <a:rPr lang="en-US" b="0" baseline="-25000" dirty="0" smtClean="0"/>
              <a:t>1</a:t>
            </a:r>
            <a:r>
              <a:rPr lang="en-US" b="0" dirty="0" smtClean="0"/>
              <a:t> </a:t>
            </a:r>
            <a:r>
              <a:rPr lang="el-GR" b="0" dirty="0" smtClean="0"/>
              <a:t>είναι μικρότερη από την</a:t>
            </a:r>
            <a:r>
              <a:rPr lang="en-US" b="0" dirty="0" smtClean="0"/>
              <a:t> </a:t>
            </a:r>
            <a:r>
              <a:rPr lang="en-US" b="0" i="1" dirty="0"/>
              <a:t>d</a:t>
            </a:r>
            <a:r>
              <a:rPr lang="en-US" b="0" baseline="-25000" dirty="0"/>
              <a:t>0</a:t>
            </a:r>
            <a:r>
              <a:rPr lang="en-US" b="0" dirty="0"/>
              <a:t>. </a:t>
            </a:r>
            <a:r>
              <a:rPr lang="el-GR" b="0" dirty="0" smtClean="0"/>
              <a:t>Η καμπύλη ζήτησης</a:t>
            </a:r>
            <a:r>
              <a:rPr lang="en-US" b="0" dirty="0" smtClean="0"/>
              <a:t> </a:t>
            </a:r>
            <a:r>
              <a:rPr lang="en-US" b="0" i="1" dirty="0"/>
              <a:t>D/N</a:t>
            </a:r>
            <a:r>
              <a:rPr lang="en-US" b="0" i="1" baseline="30000" dirty="0"/>
              <a:t>A</a:t>
            </a:r>
            <a:r>
              <a:rPr lang="en-US" b="0" dirty="0"/>
              <a:t> </a:t>
            </a:r>
            <a:r>
              <a:rPr lang="el-GR" b="0" dirty="0" smtClean="0"/>
              <a:t>δείχνει τη ζήτηση χωρίς εμπόριο όταν όλες οι επιχειρήσεις χρεώνουν την ίδια τιμή. </a:t>
            </a:r>
            <a:endParaRPr lang="en-US" b="0" dirty="0"/>
          </a:p>
        </p:txBody>
      </p:sp>
      <p:sp>
        <p:nvSpPr>
          <p:cNvPr id="54278" name="Rectangle 14"/>
          <p:cNvSpPr>
            <a:spLocks noChangeArrowheads="1"/>
          </p:cNvSpPr>
          <p:nvPr/>
        </p:nvSpPr>
        <p:spPr bwMode="auto">
          <a:xfrm>
            <a:off x="677863" y="2011363"/>
            <a:ext cx="4679950" cy="351631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54279" name="Picture 3"/>
          <p:cNvPicPr>
            <a:picLocks noChangeAspect="1"/>
          </p:cNvPicPr>
          <p:nvPr/>
        </p:nvPicPr>
        <p:blipFill>
          <a:blip r:embed="rId3" cstate="print"/>
          <a:srcRect/>
          <a:stretch>
            <a:fillRect/>
          </a:stretch>
        </p:blipFill>
        <p:spPr bwMode="auto">
          <a:xfrm>
            <a:off x="746125" y="2073275"/>
            <a:ext cx="4543425" cy="3390900"/>
          </a:xfrm>
          <a:prstGeom prst="rect">
            <a:avLst/>
          </a:prstGeom>
          <a:noFill/>
          <a:ln w="9525">
            <a:noFill/>
            <a:miter lim="800000"/>
            <a:headEnd/>
            <a:tailEnd/>
          </a:ln>
        </p:spPr>
      </p:pic>
      <p:pic>
        <p:nvPicPr>
          <p:cNvPr id="54280" name="Picture 6"/>
          <p:cNvPicPr>
            <a:picLocks noChangeAspect="1"/>
          </p:cNvPicPr>
          <p:nvPr/>
        </p:nvPicPr>
        <p:blipFill>
          <a:blip r:embed="rId4" cstate="print"/>
          <a:srcRect/>
          <a:stretch>
            <a:fillRect/>
          </a:stretch>
        </p:blipFill>
        <p:spPr bwMode="auto">
          <a:xfrm>
            <a:off x="746125" y="2073275"/>
            <a:ext cx="4543425" cy="3390900"/>
          </a:xfrm>
          <a:prstGeom prst="rect">
            <a:avLst/>
          </a:prstGeom>
          <a:noFill/>
          <a:ln w="9525">
            <a:noFill/>
            <a:miter lim="800000"/>
            <a:headEnd/>
            <a:tailEnd/>
          </a:ln>
        </p:spPr>
      </p:pic>
      <p:pic>
        <p:nvPicPr>
          <p:cNvPr id="54281" name="Picture 12"/>
          <p:cNvPicPr>
            <a:picLocks noChangeAspect="1"/>
          </p:cNvPicPr>
          <p:nvPr/>
        </p:nvPicPr>
        <p:blipFill>
          <a:blip r:embed="rId5" cstate="print"/>
          <a:srcRect/>
          <a:stretch>
            <a:fillRect/>
          </a:stretch>
        </p:blipFill>
        <p:spPr bwMode="auto">
          <a:xfrm>
            <a:off x="746125" y="2073275"/>
            <a:ext cx="4543425" cy="3390900"/>
          </a:xfrm>
          <a:prstGeom prst="rect">
            <a:avLst/>
          </a:prstGeom>
          <a:noFill/>
          <a:ln w="9525">
            <a:noFill/>
            <a:miter lim="800000"/>
            <a:headEnd/>
            <a:tailEnd/>
          </a:ln>
        </p:spPr>
      </p:pic>
      <p:pic>
        <p:nvPicPr>
          <p:cNvPr id="54282" name="Picture 4"/>
          <p:cNvPicPr>
            <a:picLocks noChangeAspect="1"/>
          </p:cNvPicPr>
          <p:nvPr/>
        </p:nvPicPr>
        <p:blipFill>
          <a:blip r:embed="rId6" cstate="print"/>
          <a:srcRect/>
          <a:stretch>
            <a:fillRect/>
          </a:stretch>
        </p:blipFill>
        <p:spPr bwMode="auto">
          <a:xfrm>
            <a:off x="746125" y="2073275"/>
            <a:ext cx="4543425" cy="3390900"/>
          </a:xfrm>
          <a:prstGeom prst="rect">
            <a:avLst/>
          </a:prstGeom>
          <a:noFill/>
          <a:ln w="9525">
            <a:noFill/>
            <a:miter lim="800000"/>
            <a:headEnd/>
            <a:tailEnd/>
          </a:ln>
        </p:spPr>
      </p:pic>
      <p:pic>
        <p:nvPicPr>
          <p:cNvPr id="54283" name="Picture 13"/>
          <p:cNvPicPr>
            <a:picLocks noChangeAspect="1"/>
          </p:cNvPicPr>
          <p:nvPr/>
        </p:nvPicPr>
        <p:blipFill>
          <a:blip r:embed="rId7" cstate="print"/>
          <a:srcRect/>
          <a:stretch>
            <a:fillRect/>
          </a:stretch>
        </p:blipFill>
        <p:spPr bwMode="auto">
          <a:xfrm>
            <a:off x="746125" y="2073275"/>
            <a:ext cx="4543425" cy="3390900"/>
          </a:xfrm>
          <a:prstGeom prst="rect">
            <a:avLst/>
          </a:prstGeom>
          <a:noFill/>
          <a:ln w="9525">
            <a:noFill/>
            <a:miter lim="800000"/>
            <a:headEnd/>
            <a:tailEnd/>
          </a:ln>
        </p:spPr>
      </p:pic>
      <p:pic>
        <p:nvPicPr>
          <p:cNvPr id="54284" name="Picture 14"/>
          <p:cNvPicPr>
            <a:picLocks noChangeAspect="1"/>
          </p:cNvPicPr>
          <p:nvPr/>
        </p:nvPicPr>
        <p:blipFill>
          <a:blip r:embed="rId8" cstate="print"/>
          <a:srcRect/>
          <a:stretch>
            <a:fillRect/>
          </a:stretch>
        </p:blipFill>
        <p:spPr bwMode="auto">
          <a:xfrm>
            <a:off x="746125" y="2073275"/>
            <a:ext cx="4543425" cy="3390900"/>
          </a:xfrm>
          <a:prstGeom prst="rect">
            <a:avLst/>
          </a:prstGeom>
          <a:noFill/>
          <a:ln w="9525">
            <a:noFill/>
            <a:miter lim="800000"/>
            <a:headEnd/>
            <a:tailEnd/>
          </a:ln>
        </p:spPr>
      </p:pic>
      <p:pic>
        <p:nvPicPr>
          <p:cNvPr id="54285" name="Picture 16"/>
          <p:cNvPicPr>
            <a:picLocks noChangeAspect="1"/>
          </p:cNvPicPr>
          <p:nvPr/>
        </p:nvPicPr>
        <p:blipFill>
          <a:blip r:embed="rId9" cstate="print"/>
          <a:srcRect/>
          <a:stretch>
            <a:fillRect/>
          </a:stretch>
        </p:blipFill>
        <p:spPr bwMode="auto">
          <a:xfrm>
            <a:off x="746125" y="2073275"/>
            <a:ext cx="4543425" cy="3390900"/>
          </a:xfrm>
          <a:prstGeom prst="rect">
            <a:avLst/>
          </a:prstGeom>
          <a:noFill/>
          <a:ln w="9525">
            <a:noFill/>
            <a:miter lim="800000"/>
            <a:headEnd/>
            <a:tailEnd/>
          </a:ln>
        </p:spPr>
      </p:pic>
      <p:pic>
        <p:nvPicPr>
          <p:cNvPr id="22" name="Picture 21"/>
          <p:cNvPicPr>
            <a:picLocks noChangeAspect="1"/>
          </p:cNvPicPr>
          <p:nvPr/>
        </p:nvPicPr>
        <p:blipFill>
          <a:blip r:embed="rId10" cstate="print"/>
          <a:srcRect/>
          <a:stretch>
            <a:fillRect/>
          </a:stretch>
        </p:blipFill>
        <p:spPr bwMode="auto">
          <a:xfrm>
            <a:off x="746125" y="2073275"/>
            <a:ext cx="4543425" cy="3390900"/>
          </a:xfrm>
          <a:prstGeom prst="rect">
            <a:avLst/>
          </a:prstGeom>
          <a:noFill/>
          <a:ln w="9525">
            <a:noFill/>
            <a:miter lim="800000"/>
            <a:headEnd/>
            <a:tailEnd/>
          </a:ln>
        </p:spPr>
      </p:pic>
      <p:pic>
        <p:nvPicPr>
          <p:cNvPr id="54287" name="Picture 17"/>
          <p:cNvPicPr>
            <a:picLocks noChangeAspect="1"/>
          </p:cNvPicPr>
          <p:nvPr/>
        </p:nvPicPr>
        <p:blipFill>
          <a:blip r:embed="rId11" cstate="print"/>
          <a:srcRect/>
          <a:stretch>
            <a:fillRect/>
          </a:stretch>
        </p:blipFill>
        <p:spPr bwMode="auto">
          <a:xfrm>
            <a:off x="746125" y="2073275"/>
            <a:ext cx="4543425" cy="3390900"/>
          </a:xfrm>
          <a:prstGeom prst="rect">
            <a:avLst/>
          </a:prstGeom>
          <a:noFill/>
          <a:ln w="9525">
            <a:noFill/>
            <a:miter lim="800000"/>
            <a:headEnd/>
            <a:tailEnd/>
          </a:ln>
        </p:spPr>
      </p:pic>
      <p:pic>
        <p:nvPicPr>
          <p:cNvPr id="20" name="Picture 19"/>
          <p:cNvPicPr>
            <a:picLocks noChangeAspect="1"/>
          </p:cNvPicPr>
          <p:nvPr/>
        </p:nvPicPr>
        <p:blipFill>
          <a:blip r:embed="rId12" cstate="print"/>
          <a:srcRect/>
          <a:stretch>
            <a:fillRect/>
          </a:stretch>
        </p:blipFill>
        <p:spPr bwMode="auto">
          <a:xfrm>
            <a:off x="746125" y="2073275"/>
            <a:ext cx="4543425" cy="3390900"/>
          </a:xfrm>
          <a:prstGeom prst="rect">
            <a:avLst/>
          </a:prstGeom>
          <a:noFill/>
          <a:ln w="9525">
            <a:noFill/>
            <a:miter lim="800000"/>
            <a:headEnd/>
            <a:tailEnd/>
          </a:ln>
        </p:spPr>
      </p:pic>
      <p:pic>
        <p:nvPicPr>
          <p:cNvPr id="21" name="Picture 20"/>
          <p:cNvPicPr>
            <a:picLocks noChangeAspect="1"/>
          </p:cNvPicPr>
          <p:nvPr/>
        </p:nvPicPr>
        <p:blipFill>
          <a:blip r:embed="rId13" cstate="print"/>
          <a:srcRect/>
          <a:stretch>
            <a:fillRect/>
          </a:stretch>
        </p:blipFill>
        <p:spPr bwMode="auto">
          <a:xfrm>
            <a:off x="746125" y="2073275"/>
            <a:ext cx="4543425" cy="3390900"/>
          </a:xfrm>
          <a:prstGeom prst="rect">
            <a:avLst/>
          </a:prstGeom>
          <a:noFill/>
          <a:ln w="9525">
            <a:noFill/>
            <a:miter lim="800000"/>
            <a:headEnd/>
            <a:tailEnd/>
          </a:ln>
        </p:spPr>
      </p:pic>
      <p:pic>
        <p:nvPicPr>
          <p:cNvPr id="23" name="Picture 22"/>
          <p:cNvPicPr>
            <a:picLocks noChangeAspect="1"/>
          </p:cNvPicPr>
          <p:nvPr/>
        </p:nvPicPr>
        <p:blipFill>
          <a:blip r:embed="rId14" cstate="print"/>
          <a:srcRect/>
          <a:stretch>
            <a:fillRect/>
          </a:stretch>
        </p:blipFill>
        <p:spPr bwMode="auto">
          <a:xfrm>
            <a:off x="746125" y="2073275"/>
            <a:ext cx="4543425" cy="3390900"/>
          </a:xfrm>
          <a:prstGeom prst="rect">
            <a:avLst/>
          </a:prstGeom>
          <a:noFill/>
          <a:ln w="9525">
            <a:noFill/>
            <a:miter lim="800000"/>
            <a:headEnd/>
            <a:tailEnd/>
          </a:ln>
        </p:spPr>
      </p:pic>
      <p:sp>
        <p:nvSpPr>
          <p:cNvPr id="54291"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54292" name="Straight Connector 22"/>
          <p:cNvCxnSpPr>
            <a:cxnSpLocks noChangeShapeType="1"/>
          </p:cNvCxnSpPr>
          <p:nvPr/>
        </p:nvCxnSpPr>
        <p:spPr bwMode="auto">
          <a:xfrm>
            <a:off x="576263" y="674688"/>
            <a:ext cx="5975350" cy="0"/>
          </a:xfrm>
          <a:prstGeom prst="line">
            <a:avLst/>
          </a:prstGeom>
          <a:noFill/>
          <a:ln w="19050" cap="rnd" algn="ctr">
            <a:solidFill>
              <a:srgbClr val="9C3A45"/>
            </a:solidFill>
            <a:prstDash val="sysDash"/>
            <a:round/>
            <a:headEnd/>
            <a:tailEnd/>
          </a:ln>
        </p:spPr>
      </p:cxnSp>
      <p:sp>
        <p:nvSpPr>
          <p:cNvPr id="54293"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pic>
        <p:nvPicPr>
          <p:cNvPr id="54294" name="Picture 25"/>
          <p:cNvPicPr>
            <a:picLocks noChangeAspect="1"/>
          </p:cNvPicPr>
          <p:nvPr/>
        </p:nvPicPr>
        <p:blipFill>
          <a:blip r:embed="rId15" cstate="print"/>
          <a:srcRect/>
          <a:stretch>
            <a:fillRect/>
          </a:stretch>
        </p:blipFill>
        <p:spPr bwMode="auto">
          <a:xfrm>
            <a:off x="746125" y="2073275"/>
            <a:ext cx="4543425" cy="33909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left)">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500"/>
                                        <p:tgtEl>
                                          <p:spTgt spid="11">
                                            <p:txEl>
                                              <p:pRg st="2" end="2"/>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750"/>
                                        <p:tgtEl>
                                          <p:spTgt spid="20"/>
                                        </p:tgtEl>
                                      </p:cBhvr>
                                    </p:animEffect>
                                  </p:childTnLst>
                                </p:cTn>
                              </p:par>
                            </p:childTnLst>
                          </p:cTn>
                        </p:par>
                        <p:par>
                          <p:cTn id="17" fill="hold">
                            <p:stCondLst>
                              <p:cond delay="1250"/>
                            </p:stCondLst>
                            <p:childTnLst>
                              <p:par>
                                <p:cTn id="18" presetID="22" presetClass="entr" presetSubtype="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right)">
                                      <p:cBhvr>
                                        <p:cTn id="20" dur="750"/>
                                        <p:tgtEl>
                                          <p:spTgt spid="21"/>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750"/>
                                        <p:tgtEl>
                                          <p:spTgt spid="22"/>
                                        </p:tgtEl>
                                      </p:cBhvr>
                                    </p:animEffect>
                                  </p:childTnLst>
                                </p:cTn>
                              </p:par>
                            </p:childTnLst>
                          </p:cTn>
                        </p:par>
                        <p:par>
                          <p:cTn id="25" fill="hold">
                            <p:stCondLst>
                              <p:cond delay="2750"/>
                            </p:stCondLst>
                            <p:childTnLst>
                              <p:par>
                                <p:cTn id="26" presetID="22" presetClass="entr" presetSubtype="2"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right)">
                                      <p:cBhvr>
                                        <p:cTn id="28"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 name="Rectangle 6"/>
          <p:cNvSpPr>
            <a:spLocks noChangeArrowheads="1"/>
          </p:cNvSpPr>
          <p:nvPr/>
        </p:nvSpPr>
        <p:spPr bwMode="auto">
          <a:xfrm>
            <a:off x="566738" y="1262063"/>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Βραχυπρόθεσμη Ισορροπία χωρίς Εμπόριο</a:t>
            </a:r>
            <a:endParaRPr lang="en-US" sz="2000" dirty="0">
              <a:solidFill>
                <a:srgbClr val="3D68AF"/>
              </a:solidFill>
            </a:endParaRPr>
          </a:p>
        </p:txBody>
      </p:sp>
      <p:sp>
        <p:nvSpPr>
          <p:cNvPr id="6" name="Rectangle 5"/>
          <p:cNvSpPr>
            <a:spLocks noChangeArrowheads="1"/>
          </p:cNvSpPr>
          <p:nvPr/>
        </p:nvSpPr>
        <p:spPr bwMode="auto">
          <a:xfrm>
            <a:off x="566738" y="820738"/>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Ελεύθερο Εμπόριο</a:t>
            </a:r>
            <a:endParaRPr lang="en-US" sz="2400" dirty="0">
              <a:solidFill>
                <a:srgbClr val="356A41"/>
              </a:solidFill>
            </a:endParaRPr>
          </a:p>
        </p:txBody>
      </p:sp>
      <p:sp>
        <p:nvSpPr>
          <p:cNvPr id="56323"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56324" name="Straight Connector 22"/>
          <p:cNvCxnSpPr>
            <a:cxnSpLocks noChangeShapeType="1"/>
          </p:cNvCxnSpPr>
          <p:nvPr/>
        </p:nvCxnSpPr>
        <p:spPr bwMode="auto">
          <a:xfrm>
            <a:off x="576263" y="674688"/>
            <a:ext cx="5975350" cy="0"/>
          </a:xfrm>
          <a:prstGeom prst="line">
            <a:avLst/>
          </a:prstGeom>
          <a:noFill/>
          <a:ln w="19050" cap="rnd" algn="ctr">
            <a:solidFill>
              <a:srgbClr val="9C3A45"/>
            </a:solidFill>
            <a:prstDash val="sysDash"/>
            <a:round/>
            <a:headEnd/>
            <a:tailEnd/>
          </a:ln>
        </p:spPr>
      </p:cxnSp>
      <p:sp>
        <p:nvSpPr>
          <p:cNvPr id="56325"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sp>
        <p:nvSpPr>
          <p:cNvPr id="3" name="Rectangle 2"/>
          <p:cNvSpPr/>
          <p:nvPr/>
        </p:nvSpPr>
        <p:spPr>
          <a:xfrm>
            <a:off x="576263" y="1633538"/>
            <a:ext cx="8131175" cy="4832092"/>
          </a:xfrm>
          <a:prstGeom prst="rect">
            <a:avLst/>
          </a:prstGeom>
        </p:spPr>
        <p:txBody>
          <a:bodyPr>
            <a:spAutoFit/>
          </a:bodyPr>
          <a:lstStyle/>
          <a:p>
            <a:pPr>
              <a:spcBef>
                <a:spcPct val="10000"/>
              </a:spcBef>
              <a:spcAft>
                <a:spcPct val="10000"/>
              </a:spcAft>
              <a:defRPr/>
            </a:pPr>
            <a:r>
              <a:rPr lang="el-GR" sz="2000" b="0" dirty="0" smtClean="0"/>
              <a:t>Υποθέτουμε ότι η χώρα μας και η ξένη χώρα είναι παρόμοιες. </a:t>
            </a:r>
            <a:endParaRPr lang="en-US" sz="2000" b="0" dirty="0"/>
          </a:p>
          <a:p>
            <a:pPr marL="342900" indent="-342900">
              <a:spcBef>
                <a:spcPct val="10000"/>
              </a:spcBef>
              <a:spcAft>
                <a:spcPct val="10000"/>
              </a:spcAft>
              <a:buFont typeface="Arial" pitchFamily="34" charset="0"/>
              <a:buChar char="•"/>
              <a:defRPr/>
            </a:pPr>
            <a:r>
              <a:rPr lang="el-GR" sz="2000" b="0" dirty="0" smtClean="0"/>
              <a:t>Ίδιος αριθμός καταναλωτών</a:t>
            </a:r>
            <a:endParaRPr lang="en-US" sz="2000" b="0" dirty="0"/>
          </a:p>
          <a:p>
            <a:pPr marL="342900" indent="-342900">
              <a:spcBef>
                <a:spcPct val="10000"/>
              </a:spcBef>
              <a:spcAft>
                <a:spcPct val="10000"/>
              </a:spcAft>
              <a:buFont typeface="Arial" pitchFamily="34" charset="0"/>
              <a:buChar char="•"/>
              <a:defRPr/>
            </a:pPr>
            <a:r>
              <a:rPr lang="el-GR" sz="2000" b="0" dirty="0" smtClean="0"/>
              <a:t>Ίδια τεχνολογία και ίδιες καμπύλες κόστους</a:t>
            </a:r>
            <a:endParaRPr lang="en-US" sz="2000" b="0" dirty="0"/>
          </a:p>
          <a:p>
            <a:pPr marL="342900" indent="-342900">
              <a:spcBef>
                <a:spcPct val="10000"/>
              </a:spcBef>
              <a:spcAft>
                <a:spcPct val="10000"/>
              </a:spcAft>
              <a:buFont typeface="Arial" pitchFamily="34" charset="0"/>
              <a:buChar char="•"/>
              <a:defRPr/>
            </a:pPr>
            <a:r>
              <a:rPr lang="el-GR" sz="2000" b="0" dirty="0" smtClean="0"/>
              <a:t>Ίδιος αριθμός επιχειρήσεων στην ισορροπία χωρίς εμπόριο</a:t>
            </a:r>
            <a:endParaRPr lang="en-US" sz="2000" b="0" dirty="0"/>
          </a:p>
          <a:p>
            <a:pPr>
              <a:spcBef>
                <a:spcPct val="10000"/>
              </a:spcBef>
              <a:spcAft>
                <a:spcPct val="10000"/>
              </a:spcAft>
              <a:defRPr/>
            </a:pPr>
            <a:r>
              <a:rPr lang="el-GR" sz="2000" b="0" dirty="0" smtClean="0"/>
              <a:t>Με δεδομένες τις παραπάνω συνθήκες, εάν δεν υπήρχαν οικονομίες κλίμακας, δεν θα υπήρχε λόγος να υπάρχει εμπόριο. Ομοίως, </a:t>
            </a:r>
            <a:endParaRPr lang="en-US" sz="2000" b="0" dirty="0"/>
          </a:p>
          <a:p>
            <a:pPr marL="342900" indent="-342900">
              <a:spcBef>
                <a:spcPct val="10000"/>
              </a:spcBef>
              <a:spcAft>
                <a:spcPct val="10000"/>
              </a:spcAft>
              <a:buFont typeface="Arial" pitchFamily="34" charset="0"/>
              <a:buChar char="•"/>
              <a:defRPr/>
            </a:pPr>
            <a:r>
              <a:rPr lang="el-GR" sz="2000" b="0" dirty="0" smtClean="0"/>
              <a:t>Υπό συνθήκες </a:t>
            </a:r>
            <a:r>
              <a:rPr lang="el-GR" sz="2000" b="0" dirty="0" err="1" smtClean="0"/>
              <a:t>Ρικαρντιανού</a:t>
            </a:r>
            <a:r>
              <a:rPr lang="el-GR" sz="2000" b="0" dirty="0" smtClean="0"/>
              <a:t> υποδείγματος, οι χώρες με πανομοιότυπες τεχνολογίες δεν θα συναλλάσσονταν μεταξύ τους</a:t>
            </a:r>
            <a:endParaRPr lang="en-US" sz="2000" b="0" dirty="0"/>
          </a:p>
          <a:p>
            <a:pPr marL="342900" indent="-342900">
              <a:spcBef>
                <a:spcPct val="10000"/>
              </a:spcBef>
              <a:spcAft>
                <a:spcPct val="10000"/>
              </a:spcAft>
              <a:buFont typeface="Arial" pitchFamily="34" charset="0"/>
              <a:buChar char="•"/>
              <a:defRPr/>
            </a:pPr>
            <a:r>
              <a:rPr lang="el-GR" sz="2000" b="0" dirty="0" smtClean="0"/>
              <a:t>Υπό συνθήκες υποδείγματος</a:t>
            </a:r>
            <a:r>
              <a:rPr lang="en-US" sz="2000" b="0" dirty="0" smtClean="0"/>
              <a:t> </a:t>
            </a:r>
            <a:r>
              <a:rPr lang="en-US" sz="2000" b="0" dirty="0" err="1" smtClean="0"/>
              <a:t>Heckscher</a:t>
            </a:r>
            <a:r>
              <a:rPr lang="en-US" sz="2000" b="0" dirty="0" smtClean="0"/>
              <a:t>-Ohlin</a:t>
            </a:r>
            <a:r>
              <a:rPr lang="el-GR" sz="2000" b="0" dirty="0" smtClean="0"/>
              <a:t>, χώρες με την ίδια επάρκεια παραγωγικών συντελεστών επίσης δεν θα συναλλάσσονταν μεταξύ τους. </a:t>
            </a:r>
            <a:r>
              <a:rPr lang="en-US" sz="2000" b="0" dirty="0" smtClean="0"/>
              <a:t> </a:t>
            </a:r>
            <a:endParaRPr lang="en-US" sz="2000" b="0" dirty="0"/>
          </a:p>
          <a:p>
            <a:pPr>
              <a:spcBef>
                <a:spcPct val="10000"/>
              </a:spcBef>
              <a:spcAft>
                <a:spcPct val="10000"/>
              </a:spcAft>
              <a:defRPr/>
            </a:pPr>
            <a:r>
              <a:rPr lang="el-GR" sz="2000" b="0" dirty="0" smtClean="0"/>
              <a:t>Ωστόσο, υπό συνθήκες μονοπωλιακού ανταγωνισμού, δύο πανομοιότυπες χώρες θα εξακολουθήσουν να συναλλάσσονται μεταξύ τους.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P spid="6" grpId="0"/>
      <p:bldP spid="3"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6"/>
          <p:cNvSpPr>
            <a:spLocks noChangeArrowheads="1"/>
          </p:cNvSpPr>
          <p:nvPr/>
        </p:nvSpPr>
        <p:spPr bwMode="auto">
          <a:xfrm>
            <a:off x="566738" y="1262063"/>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Βραχυπρόθεσμη Ισορροπία με Εμπόριο</a:t>
            </a:r>
            <a:endParaRPr lang="en-US" sz="2000" dirty="0">
              <a:solidFill>
                <a:srgbClr val="3D68AF"/>
              </a:solidFill>
            </a:endParaRPr>
          </a:p>
        </p:txBody>
      </p:sp>
      <p:sp>
        <p:nvSpPr>
          <p:cNvPr id="58370" name="Rectangle 5"/>
          <p:cNvSpPr>
            <a:spLocks noChangeArrowheads="1"/>
          </p:cNvSpPr>
          <p:nvPr/>
        </p:nvSpPr>
        <p:spPr bwMode="auto">
          <a:xfrm>
            <a:off x="566738" y="820738"/>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Ελεύθερο Εμπόριο</a:t>
            </a:r>
            <a:endParaRPr lang="en-US" sz="2400" dirty="0">
              <a:solidFill>
                <a:srgbClr val="356A41"/>
              </a:solidFill>
            </a:endParaRPr>
          </a:p>
        </p:txBody>
      </p:sp>
      <p:sp>
        <p:nvSpPr>
          <p:cNvPr id="58371"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58372" name="Straight Connector 22"/>
          <p:cNvCxnSpPr>
            <a:cxnSpLocks noChangeShapeType="1"/>
          </p:cNvCxnSpPr>
          <p:nvPr/>
        </p:nvCxnSpPr>
        <p:spPr bwMode="auto">
          <a:xfrm>
            <a:off x="576263" y="674688"/>
            <a:ext cx="5975350" cy="0"/>
          </a:xfrm>
          <a:prstGeom prst="line">
            <a:avLst/>
          </a:prstGeom>
          <a:noFill/>
          <a:ln w="19050" cap="rnd" algn="ctr">
            <a:solidFill>
              <a:srgbClr val="9C3A45"/>
            </a:solidFill>
            <a:prstDash val="sysDash"/>
            <a:round/>
            <a:headEnd/>
            <a:tailEnd/>
          </a:ln>
        </p:spPr>
      </p:cxnSp>
      <p:sp>
        <p:nvSpPr>
          <p:cNvPr id="58373"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sp>
        <p:nvSpPr>
          <p:cNvPr id="3" name="Rectangle 2"/>
          <p:cNvSpPr>
            <a:spLocks noChangeArrowheads="1"/>
          </p:cNvSpPr>
          <p:nvPr/>
        </p:nvSpPr>
        <p:spPr bwMode="auto">
          <a:xfrm>
            <a:off x="576263" y="1933731"/>
            <a:ext cx="8131175" cy="4222694"/>
          </a:xfrm>
          <a:prstGeom prst="rect">
            <a:avLst/>
          </a:prstGeom>
          <a:noFill/>
          <a:ln w="9525">
            <a:noFill/>
            <a:miter lim="800000"/>
            <a:headEnd/>
            <a:tailEnd/>
          </a:ln>
        </p:spPr>
        <p:txBody>
          <a:bodyPr wrap="square">
            <a:spAutoFit/>
          </a:bodyPr>
          <a:lstStyle/>
          <a:p>
            <a:pPr marL="342900" indent="-342900">
              <a:spcBef>
                <a:spcPct val="10000"/>
              </a:spcBef>
              <a:spcAft>
                <a:spcPct val="10000"/>
              </a:spcAft>
              <a:buFont typeface="Arial" charset="0"/>
              <a:buChar char="•"/>
            </a:pPr>
            <a:r>
              <a:rPr lang="el-GR" sz="2000" b="0" dirty="0" smtClean="0"/>
              <a:t>Ο αριθμός των επιχειρήσεων στη ισορροπία χωρίς εμπόριο σε κάθε χώρα είναι </a:t>
            </a:r>
            <a:r>
              <a:rPr lang="en-US" sz="2000" b="0" i="1" dirty="0" smtClean="0"/>
              <a:t>N</a:t>
            </a:r>
            <a:r>
              <a:rPr lang="en-US" sz="2000" b="0" i="1" baseline="30000" dirty="0" smtClean="0"/>
              <a:t>A</a:t>
            </a:r>
            <a:r>
              <a:rPr lang="en-US" sz="2000" b="0" dirty="0"/>
              <a:t>.</a:t>
            </a:r>
          </a:p>
          <a:p>
            <a:pPr marL="342900" indent="-342900">
              <a:spcBef>
                <a:spcPct val="10000"/>
              </a:spcBef>
              <a:spcAft>
                <a:spcPct val="10000"/>
              </a:spcAft>
              <a:buFont typeface="Arial" charset="0"/>
              <a:buChar char="•"/>
            </a:pPr>
            <a:r>
              <a:rPr lang="el-GR" sz="2000" b="0" dirty="0" smtClean="0"/>
              <a:t>Κατ’ αρχήν, θα εξετάσουμε κάθε χώρα σε μακροπρόθεσμη ισορροπία χωρίς εμπόριο</a:t>
            </a:r>
            <a:endParaRPr lang="en-US" sz="2000" b="0" dirty="0"/>
          </a:p>
          <a:p>
            <a:pPr marL="342900" indent="-342900">
              <a:spcBef>
                <a:spcPct val="10000"/>
              </a:spcBef>
              <a:spcAft>
                <a:spcPct val="10000"/>
              </a:spcAft>
              <a:buFont typeface="Arial" charset="0"/>
              <a:buChar char="•"/>
            </a:pPr>
            <a:r>
              <a:rPr lang="el-GR" sz="2000" b="0" dirty="0" smtClean="0"/>
              <a:t>Όταν υπάρχει ελεύθερο εμπόριο, ο αριθμός των καταναλωτών που είναι διαθέσιμοι για κάθε επιχείρηση διπλασιάζεται. </a:t>
            </a:r>
            <a:endParaRPr lang="en-US" sz="2000" b="0" dirty="0"/>
          </a:p>
          <a:p>
            <a:pPr marL="342900" indent="-342900">
              <a:spcBef>
                <a:spcPct val="10000"/>
              </a:spcBef>
              <a:spcAft>
                <a:spcPct val="10000"/>
              </a:spcAft>
              <a:buFont typeface="Arial" charset="0"/>
              <a:buChar char="•"/>
            </a:pPr>
            <a:r>
              <a:rPr lang="el-GR" sz="2000" b="0" dirty="0" smtClean="0"/>
              <a:t>Αφού υπάρχουν διπλάσιοι καταναλωτές, αλλά επίσης και διπλάσιες επιχειρήσεις, η αναλογία παραμένει η ίδια. </a:t>
            </a:r>
            <a:endParaRPr lang="en-US" sz="2000" b="0" dirty="0"/>
          </a:p>
          <a:p>
            <a:pPr marL="342900" indent="-342900">
              <a:spcBef>
                <a:spcPct val="10000"/>
              </a:spcBef>
              <a:spcAft>
                <a:spcPct val="10000"/>
              </a:spcAft>
              <a:buFont typeface="Arial" charset="0"/>
              <a:buChar char="•"/>
            </a:pPr>
            <a:r>
              <a:rPr lang="el-GR" sz="2000" b="0" dirty="0" smtClean="0"/>
              <a:t>Οι ποικιλίες προϊόντων επίσης διπλασιάζονται. </a:t>
            </a:r>
            <a:endParaRPr lang="en-US" sz="2000" b="0" dirty="0"/>
          </a:p>
          <a:p>
            <a:pPr marL="342900" indent="-342900">
              <a:spcBef>
                <a:spcPct val="10000"/>
              </a:spcBef>
              <a:spcAft>
                <a:spcPct val="10000"/>
              </a:spcAft>
              <a:buFont typeface="Arial" charset="0"/>
              <a:buChar char="•"/>
            </a:pPr>
            <a:r>
              <a:rPr lang="el-GR" sz="2000" b="0" dirty="0" smtClean="0"/>
              <a:t>Με μεγαλύτερο αριθμό διαθέσιμων ποικιλιών, η ζήτηση για κάθε μεμονωμένη ποικιλία θα είναι περισσότερο ελαστική. </a:t>
            </a:r>
            <a:endParaRPr lang="en-US" sz="2000" b="0" dirty="0"/>
          </a:p>
          <a:p>
            <a:pPr marL="342900" indent="-342900">
              <a:spcBef>
                <a:spcPct val="10000"/>
              </a:spcBef>
              <a:spcAft>
                <a:spcPct val="10000"/>
              </a:spcAft>
              <a:buFont typeface="Arial" charset="0"/>
              <a:buChar char="•"/>
            </a:pP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6"/>
          <p:cNvSpPr>
            <a:spLocks noChangeArrowheads="1"/>
          </p:cNvSpPr>
          <p:nvPr/>
        </p:nvSpPr>
        <p:spPr bwMode="auto">
          <a:xfrm>
            <a:off x="566738" y="1262063"/>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Βραχυπρόθεσμη Ισορροπία με Εμπόριο</a:t>
            </a:r>
            <a:endParaRPr lang="en-US" sz="2000" dirty="0">
              <a:solidFill>
                <a:srgbClr val="3D68AF"/>
              </a:solidFill>
            </a:endParaRPr>
          </a:p>
        </p:txBody>
      </p:sp>
      <p:sp>
        <p:nvSpPr>
          <p:cNvPr id="60418" name="Rectangle 5"/>
          <p:cNvSpPr>
            <a:spLocks noChangeArrowheads="1"/>
          </p:cNvSpPr>
          <p:nvPr/>
        </p:nvSpPr>
        <p:spPr bwMode="auto">
          <a:xfrm>
            <a:off x="566738" y="820738"/>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Ελεύθερο Εμπόριο</a:t>
            </a:r>
            <a:endParaRPr lang="en-US" sz="2400" dirty="0">
              <a:solidFill>
                <a:srgbClr val="356A41"/>
              </a:solidFill>
            </a:endParaRPr>
          </a:p>
        </p:txBody>
      </p:sp>
      <p:grpSp>
        <p:nvGrpSpPr>
          <p:cNvPr id="2" name="Group 39"/>
          <p:cNvGrpSpPr>
            <a:grpSpLocks/>
          </p:cNvGrpSpPr>
          <p:nvPr/>
        </p:nvGrpSpPr>
        <p:grpSpPr bwMode="auto">
          <a:xfrm>
            <a:off x="647700" y="1704975"/>
            <a:ext cx="8386763" cy="4848225"/>
            <a:chOff x="566738" y="2200275"/>
            <a:chExt cx="7805737" cy="4219575"/>
          </a:xfrm>
        </p:grpSpPr>
        <p:sp>
          <p:nvSpPr>
            <p:cNvPr id="60436"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0437" name="Rectangle 10"/>
            <p:cNvSpPr>
              <a:spLocks noChangeArrowheads="1"/>
            </p:cNvSpPr>
            <p:nvPr/>
          </p:nvSpPr>
          <p:spPr bwMode="auto">
            <a:xfrm>
              <a:off x="581024" y="2226095"/>
              <a:ext cx="7772401" cy="28653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0" name="Text Box 7"/>
          <p:cNvSpPr txBox="1">
            <a:spLocks noChangeArrowheads="1"/>
          </p:cNvSpPr>
          <p:nvPr/>
        </p:nvSpPr>
        <p:spPr bwMode="auto">
          <a:xfrm>
            <a:off x="666750" y="1720850"/>
            <a:ext cx="2554288" cy="314325"/>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sz="1600" dirty="0" smtClean="0">
                <a:solidFill>
                  <a:srgbClr val="831951"/>
                </a:solidFill>
              </a:rPr>
              <a:t>ΣΧΗΜΑ </a:t>
            </a:r>
            <a:r>
              <a:rPr lang="en-US" sz="1600" dirty="0" smtClean="0"/>
              <a:t>6-6</a:t>
            </a:r>
            <a:r>
              <a:rPr lang="en-US" sz="1600" dirty="0" smtClean="0">
                <a:solidFill>
                  <a:schemeClr val="bg2"/>
                </a:solidFill>
              </a:rPr>
              <a:t> </a:t>
            </a:r>
            <a:r>
              <a:rPr lang="en-US" sz="1600" dirty="0">
                <a:solidFill>
                  <a:schemeClr val="bg2"/>
                </a:solidFill>
              </a:rPr>
              <a:t>(1 </a:t>
            </a:r>
            <a:r>
              <a:rPr lang="el-GR" sz="1600" dirty="0" smtClean="0">
                <a:solidFill>
                  <a:schemeClr val="bg2"/>
                </a:solidFill>
              </a:rPr>
              <a:t>από</a:t>
            </a:r>
            <a:r>
              <a:rPr lang="en-US" sz="1600" dirty="0" smtClean="0">
                <a:solidFill>
                  <a:schemeClr val="bg2"/>
                </a:solidFill>
              </a:rPr>
              <a:t> </a:t>
            </a:r>
            <a:r>
              <a:rPr lang="en-US" sz="1600" dirty="0">
                <a:solidFill>
                  <a:schemeClr val="bg2"/>
                </a:solidFill>
              </a:rPr>
              <a:t>2)</a:t>
            </a:r>
            <a:endParaRPr lang="en-US" sz="1600" dirty="0"/>
          </a:p>
        </p:txBody>
      </p:sp>
      <p:sp>
        <p:nvSpPr>
          <p:cNvPr id="11" name="Rectangle 12"/>
          <p:cNvSpPr>
            <a:spLocks noChangeArrowheads="1"/>
          </p:cNvSpPr>
          <p:nvPr/>
        </p:nvSpPr>
        <p:spPr bwMode="auto">
          <a:xfrm>
            <a:off x="5953125" y="2054225"/>
            <a:ext cx="3060700" cy="4498975"/>
          </a:xfrm>
          <a:prstGeom prst="rect">
            <a:avLst/>
          </a:prstGeom>
          <a:noFill/>
          <a:ln w="9525">
            <a:noFill/>
            <a:miter lim="800000"/>
            <a:headEnd/>
            <a:tailEnd/>
          </a:ln>
        </p:spPr>
        <p:txBody>
          <a:bodyPr/>
          <a:lstStyle/>
          <a:p>
            <a:pPr>
              <a:spcBef>
                <a:spcPct val="10000"/>
              </a:spcBef>
              <a:spcAft>
                <a:spcPct val="10000"/>
              </a:spcAft>
            </a:pPr>
            <a:r>
              <a:rPr lang="el-GR" sz="1500" dirty="0" smtClean="0">
                <a:solidFill>
                  <a:srgbClr val="8A3A6A"/>
                </a:solidFill>
              </a:rPr>
              <a:t>Βραχυπρόθεσμη Ισορροπία Μονοπωλιακού Ανταγωνισμού με Εμπόριο</a:t>
            </a:r>
            <a:endParaRPr lang="en-US" sz="1500" dirty="0">
              <a:solidFill>
                <a:srgbClr val="8A3A6A"/>
              </a:solidFill>
            </a:endParaRPr>
          </a:p>
          <a:p>
            <a:pPr>
              <a:spcBef>
                <a:spcPct val="10000"/>
              </a:spcBef>
              <a:spcAft>
                <a:spcPct val="10000"/>
              </a:spcAft>
            </a:pPr>
            <a:r>
              <a:rPr lang="el-GR" b="0" dirty="0" smtClean="0"/>
              <a:t>Όταν το εμπόριο απελευθερώνεται, η μεγαλύτερη αγορά κάνει την καμπύλη ζήτησης των επιχειρήσεων πιο ελαστική, όπως φαίνεται από το </a:t>
            </a:r>
            <a:r>
              <a:rPr lang="en-US" b="0" i="1" dirty="0" smtClean="0"/>
              <a:t>d</a:t>
            </a:r>
            <a:r>
              <a:rPr lang="en-US" b="0" baseline="-25000" dirty="0" smtClean="0"/>
              <a:t>2</a:t>
            </a:r>
            <a:r>
              <a:rPr lang="en-US" b="0" dirty="0" smtClean="0"/>
              <a:t> (</a:t>
            </a:r>
            <a:r>
              <a:rPr lang="el-GR" b="0" dirty="0" smtClean="0"/>
              <a:t>με αντίστοιχη καμπύλη οριακού εσόδου</a:t>
            </a:r>
            <a:r>
              <a:rPr lang="en-US" b="0" dirty="0" smtClean="0"/>
              <a:t> </a:t>
            </a:r>
            <a:r>
              <a:rPr lang="en-US" b="0" i="1" dirty="0" smtClean="0"/>
              <a:t>mr</a:t>
            </a:r>
            <a:r>
              <a:rPr lang="en-US" b="0" baseline="-25000" dirty="0" smtClean="0"/>
              <a:t>2</a:t>
            </a:r>
            <a:r>
              <a:rPr lang="en-US" b="0" dirty="0"/>
              <a:t>).</a:t>
            </a:r>
          </a:p>
          <a:p>
            <a:pPr>
              <a:spcBef>
                <a:spcPct val="10000"/>
              </a:spcBef>
              <a:spcAft>
                <a:spcPct val="10000"/>
              </a:spcAft>
            </a:pPr>
            <a:r>
              <a:rPr lang="el-GR" b="0" dirty="0" smtClean="0"/>
              <a:t>Η επιχείρηση επιλέγει να παράγει την ποσότητα </a:t>
            </a:r>
            <a:r>
              <a:rPr lang="en-US" b="0" i="1" dirty="0" smtClean="0"/>
              <a:t>Q</a:t>
            </a:r>
            <a:r>
              <a:rPr lang="en-US" b="0" baseline="-25000" dirty="0" smtClean="0"/>
              <a:t>2</a:t>
            </a:r>
            <a:r>
              <a:rPr lang="en-US" b="0" dirty="0" smtClean="0"/>
              <a:t> </a:t>
            </a:r>
            <a:r>
              <a:rPr lang="el-GR" b="0" dirty="0" smtClean="0"/>
              <a:t>στην οποία το οριακό έσοδο εξισώνεται με το οριακό κόστος. </a:t>
            </a:r>
            <a:r>
              <a:rPr lang="en-US" b="0" dirty="0" smtClean="0"/>
              <a:t> </a:t>
            </a:r>
            <a:endParaRPr lang="en-US" b="0" dirty="0"/>
          </a:p>
          <a:p>
            <a:pPr>
              <a:spcBef>
                <a:spcPct val="10000"/>
              </a:spcBef>
              <a:spcAft>
                <a:spcPct val="10000"/>
              </a:spcAft>
            </a:pPr>
            <a:r>
              <a:rPr lang="el-GR" b="0" dirty="0" smtClean="0"/>
              <a:t>Η ποσότητα αυτή αντιστοιχεί σε μια τιμή </a:t>
            </a:r>
            <a:r>
              <a:rPr lang="en-US" b="0" i="1" dirty="0" smtClean="0"/>
              <a:t>P</a:t>
            </a:r>
            <a:r>
              <a:rPr lang="en-US" b="0" baseline="-25000" dirty="0" smtClean="0"/>
              <a:t>2</a:t>
            </a:r>
            <a:r>
              <a:rPr lang="en-US" b="0" dirty="0"/>
              <a:t>. </a:t>
            </a:r>
            <a:r>
              <a:rPr lang="el-GR" b="0" dirty="0" smtClean="0"/>
              <a:t>Με πωλήσεις</a:t>
            </a:r>
            <a:r>
              <a:rPr lang="en-US" b="0" dirty="0" smtClean="0"/>
              <a:t> </a:t>
            </a:r>
            <a:r>
              <a:rPr lang="en-US" b="0" i="1" dirty="0"/>
              <a:t>Q</a:t>
            </a:r>
            <a:r>
              <a:rPr lang="en-US" b="0" baseline="-25000" dirty="0"/>
              <a:t>2</a:t>
            </a:r>
            <a:r>
              <a:rPr lang="en-US" b="0" dirty="0"/>
              <a:t> </a:t>
            </a:r>
            <a:r>
              <a:rPr lang="el-GR" b="0" dirty="0" smtClean="0"/>
              <a:t>στην τιμή</a:t>
            </a:r>
            <a:r>
              <a:rPr lang="en-US" b="0" dirty="0" smtClean="0"/>
              <a:t> </a:t>
            </a:r>
            <a:r>
              <a:rPr lang="en-US" b="0" i="1" dirty="0"/>
              <a:t>P</a:t>
            </a:r>
            <a:r>
              <a:rPr lang="en-US" b="0" baseline="-25000" dirty="0"/>
              <a:t>2</a:t>
            </a:r>
            <a:r>
              <a:rPr lang="en-US" b="0" dirty="0"/>
              <a:t>, </a:t>
            </a:r>
            <a:r>
              <a:rPr lang="el-GR" b="0" dirty="0" smtClean="0"/>
              <a:t>η επιχείρηση θα αποκομίσει μονοπωλιακά κέρδη επειδή η τιμή είναι μεγαλύτερη του </a:t>
            </a:r>
            <a:r>
              <a:rPr lang="en-US" b="0" dirty="0" smtClean="0"/>
              <a:t> </a:t>
            </a:r>
            <a:r>
              <a:rPr lang="en-US" b="0" i="1" dirty="0" smtClean="0"/>
              <a:t>AC</a:t>
            </a:r>
            <a:r>
              <a:rPr lang="en-US" b="0" dirty="0"/>
              <a:t>. </a:t>
            </a:r>
          </a:p>
        </p:txBody>
      </p:sp>
      <p:sp>
        <p:nvSpPr>
          <p:cNvPr id="12" name="Rectangle 14"/>
          <p:cNvSpPr>
            <a:spLocks noChangeArrowheads="1"/>
          </p:cNvSpPr>
          <p:nvPr/>
        </p:nvSpPr>
        <p:spPr bwMode="auto">
          <a:xfrm>
            <a:off x="758825" y="2112963"/>
            <a:ext cx="5153025" cy="393223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41" name="Picture 40"/>
          <p:cNvPicPr>
            <a:picLocks noChangeAspect="1"/>
          </p:cNvPicPr>
          <p:nvPr/>
        </p:nvPicPr>
        <p:blipFill>
          <a:blip r:embed="rId3" cstate="print"/>
          <a:srcRect/>
          <a:stretch>
            <a:fillRect/>
          </a:stretch>
        </p:blipFill>
        <p:spPr bwMode="auto">
          <a:xfrm>
            <a:off x="827088" y="2181225"/>
            <a:ext cx="5019675" cy="3752850"/>
          </a:xfrm>
          <a:prstGeom prst="rect">
            <a:avLst/>
          </a:prstGeom>
          <a:noFill/>
          <a:ln w="9525">
            <a:noFill/>
            <a:miter lim="800000"/>
            <a:headEnd/>
            <a:tailEnd/>
          </a:ln>
        </p:spPr>
      </p:pic>
      <p:pic>
        <p:nvPicPr>
          <p:cNvPr id="42" name="Picture 41"/>
          <p:cNvPicPr>
            <a:picLocks noChangeAspect="1"/>
          </p:cNvPicPr>
          <p:nvPr/>
        </p:nvPicPr>
        <p:blipFill>
          <a:blip r:embed="rId4" cstate="print"/>
          <a:srcRect/>
          <a:stretch>
            <a:fillRect/>
          </a:stretch>
        </p:blipFill>
        <p:spPr bwMode="auto">
          <a:xfrm>
            <a:off x="827088" y="2181225"/>
            <a:ext cx="5019675" cy="3752850"/>
          </a:xfrm>
          <a:prstGeom prst="rect">
            <a:avLst/>
          </a:prstGeom>
          <a:noFill/>
          <a:ln w="9525">
            <a:noFill/>
            <a:miter lim="800000"/>
            <a:headEnd/>
            <a:tailEnd/>
          </a:ln>
        </p:spPr>
      </p:pic>
      <p:pic>
        <p:nvPicPr>
          <p:cNvPr id="43" name="Picture 42"/>
          <p:cNvPicPr>
            <a:picLocks noChangeAspect="1"/>
          </p:cNvPicPr>
          <p:nvPr/>
        </p:nvPicPr>
        <p:blipFill>
          <a:blip r:embed="rId5" cstate="print"/>
          <a:srcRect/>
          <a:stretch>
            <a:fillRect/>
          </a:stretch>
        </p:blipFill>
        <p:spPr bwMode="auto">
          <a:xfrm>
            <a:off x="827088" y="2181225"/>
            <a:ext cx="5019675" cy="3752850"/>
          </a:xfrm>
          <a:prstGeom prst="rect">
            <a:avLst/>
          </a:prstGeom>
          <a:noFill/>
          <a:ln w="9525">
            <a:noFill/>
            <a:miter lim="800000"/>
            <a:headEnd/>
            <a:tailEnd/>
          </a:ln>
        </p:spPr>
      </p:pic>
      <p:pic>
        <p:nvPicPr>
          <p:cNvPr id="44" name="Picture 43"/>
          <p:cNvPicPr>
            <a:picLocks noChangeAspect="1"/>
          </p:cNvPicPr>
          <p:nvPr/>
        </p:nvPicPr>
        <p:blipFill>
          <a:blip r:embed="rId6" cstate="print"/>
          <a:srcRect/>
          <a:stretch>
            <a:fillRect/>
          </a:stretch>
        </p:blipFill>
        <p:spPr bwMode="auto">
          <a:xfrm>
            <a:off x="827088" y="2181225"/>
            <a:ext cx="5019675" cy="3752850"/>
          </a:xfrm>
          <a:prstGeom prst="rect">
            <a:avLst/>
          </a:prstGeom>
          <a:noFill/>
          <a:ln w="9525">
            <a:noFill/>
            <a:miter lim="800000"/>
            <a:headEnd/>
            <a:tailEnd/>
          </a:ln>
        </p:spPr>
      </p:pic>
      <p:pic>
        <p:nvPicPr>
          <p:cNvPr id="47" name="Picture 46"/>
          <p:cNvPicPr>
            <a:picLocks noChangeAspect="1"/>
          </p:cNvPicPr>
          <p:nvPr/>
        </p:nvPicPr>
        <p:blipFill>
          <a:blip r:embed="rId7" cstate="print"/>
          <a:srcRect/>
          <a:stretch>
            <a:fillRect/>
          </a:stretch>
        </p:blipFill>
        <p:spPr bwMode="auto">
          <a:xfrm>
            <a:off x="827088" y="2181225"/>
            <a:ext cx="5019675" cy="3752850"/>
          </a:xfrm>
          <a:prstGeom prst="rect">
            <a:avLst/>
          </a:prstGeom>
          <a:noFill/>
          <a:ln w="9525">
            <a:noFill/>
            <a:miter lim="800000"/>
            <a:headEnd/>
            <a:tailEnd/>
          </a:ln>
        </p:spPr>
      </p:pic>
      <p:pic>
        <p:nvPicPr>
          <p:cNvPr id="45" name="Picture 44"/>
          <p:cNvPicPr>
            <a:picLocks noChangeAspect="1"/>
          </p:cNvPicPr>
          <p:nvPr/>
        </p:nvPicPr>
        <p:blipFill>
          <a:blip r:embed="rId8" cstate="print"/>
          <a:srcRect/>
          <a:stretch>
            <a:fillRect/>
          </a:stretch>
        </p:blipFill>
        <p:spPr bwMode="auto">
          <a:xfrm>
            <a:off x="827088" y="2181225"/>
            <a:ext cx="5019675" cy="3752850"/>
          </a:xfrm>
          <a:prstGeom prst="rect">
            <a:avLst/>
          </a:prstGeom>
          <a:noFill/>
          <a:ln w="9525">
            <a:noFill/>
            <a:miter lim="800000"/>
            <a:headEnd/>
            <a:tailEnd/>
          </a:ln>
        </p:spPr>
      </p:pic>
      <p:pic>
        <p:nvPicPr>
          <p:cNvPr id="46" name="Picture 45"/>
          <p:cNvPicPr>
            <a:picLocks noChangeAspect="1"/>
          </p:cNvPicPr>
          <p:nvPr/>
        </p:nvPicPr>
        <p:blipFill>
          <a:blip r:embed="rId9" cstate="print"/>
          <a:srcRect/>
          <a:stretch>
            <a:fillRect/>
          </a:stretch>
        </p:blipFill>
        <p:spPr bwMode="auto">
          <a:xfrm>
            <a:off x="827088" y="2181225"/>
            <a:ext cx="5019675" cy="3752850"/>
          </a:xfrm>
          <a:prstGeom prst="rect">
            <a:avLst/>
          </a:prstGeom>
          <a:noFill/>
          <a:ln w="9525">
            <a:noFill/>
            <a:miter lim="800000"/>
            <a:headEnd/>
            <a:tailEnd/>
          </a:ln>
        </p:spPr>
      </p:pic>
      <p:pic>
        <p:nvPicPr>
          <p:cNvPr id="48" name="Picture 47"/>
          <p:cNvPicPr>
            <a:picLocks noChangeAspect="1"/>
          </p:cNvPicPr>
          <p:nvPr/>
        </p:nvPicPr>
        <p:blipFill>
          <a:blip r:embed="rId10" cstate="print"/>
          <a:srcRect/>
          <a:stretch>
            <a:fillRect/>
          </a:stretch>
        </p:blipFill>
        <p:spPr bwMode="auto">
          <a:xfrm>
            <a:off x="827088" y="2181225"/>
            <a:ext cx="5019675" cy="3752850"/>
          </a:xfrm>
          <a:prstGeom prst="rect">
            <a:avLst/>
          </a:prstGeom>
          <a:noFill/>
          <a:ln w="9525">
            <a:noFill/>
            <a:miter lim="800000"/>
            <a:headEnd/>
            <a:tailEnd/>
          </a:ln>
        </p:spPr>
      </p:pic>
      <p:pic>
        <p:nvPicPr>
          <p:cNvPr id="49" name="Picture 48"/>
          <p:cNvPicPr>
            <a:picLocks noChangeAspect="1"/>
          </p:cNvPicPr>
          <p:nvPr/>
        </p:nvPicPr>
        <p:blipFill>
          <a:blip r:embed="rId11" cstate="print"/>
          <a:srcRect/>
          <a:stretch>
            <a:fillRect/>
          </a:stretch>
        </p:blipFill>
        <p:spPr bwMode="auto">
          <a:xfrm>
            <a:off x="827088" y="2181225"/>
            <a:ext cx="5019675" cy="3752850"/>
          </a:xfrm>
          <a:prstGeom prst="rect">
            <a:avLst/>
          </a:prstGeom>
          <a:noFill/>
          <a:ln w="9525">
            <a:noFill/>
            <a:miter lim="800000"/>
            <a:headEnd/>
            <a:tailEnd/>
          </a:ln>
        </p:spPr>
      </p:pic>
      <p:pic>
        <p:nvPicPr>
          <p:cNvPr id="50" name="Picture 49"/>
          <p:cNvPicPr>
            <a:picLocks noChangeAspect="1"/>
          </p:cNvPicPr>
          <p:nvPr/>
        </p:nvPicPr>
        <p:blipFill>
          <a:blip r:embed="rId12" cstate="print"/>
          <a:srcRect/>
          <a:stretch>
            <a:fillRect/>
          </a:stretch>
        </p:blipFill>
        <p:spPr bwMode="auto">
          <a:xfrm>
            <a:off x="827088" y="2181225"/>
            <a:ext cx="5019675" cy="3752850"/>
          </a:xfrm>
          <a:prstGeom prst="rect">
            <a:avLst/>
          </a:prstGeom>
          <a:noFill/>
          <a:ln w="9525">
            <a:noFill/>
            <a:miter lim="800000"/>
            <a:headEnd/>
            <a:tailEnd/>
          </a:ln>
        </p:spPr>
      </p:pic>
      <p:sp>
        <p:nvSpPr>
          <p:cNvPr id="60433"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60434" name="Straight Connector 22"/>
          <p:cNvCxnSpPr>
            <a:cxnSpLocks noChangeShapeType="1"/>
          </p:cNvCxnSpPr>
          <p:nvPr/>
        </p:nvCxnSpPr>
        <p:spPr bwMode="auto">
          <a:xfrm>
            <a:off x="576263" y="674688"/>
            <a:ext cx="5975350" cy="0"/>
          </a:xfrm>
          <a:prstGeom prst="line">
            <a:avLst/>
          </a:prstGeom>
          <a:noFill/>
          <a:ln w="19050" cap="rnd" algn="ctr">
            <a:solidFill>
              <a:srgbClr val="9C3A45"/>
            </a:solidFill>
            <a:prstDash val="sysDash"/>
            <a:round/>
            <a:headEnd/>
            <a:tailEnd/>
          </a:ln>
        </p:spPr>
      </p:cxnSp>
      <p:sp>
        <p:nvSpPr>
          <p:cNvPr id="60435"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left)">
                                      <p:cBhvr>
                                        <p:cTn id="21" dur="500"/>
                                        <p:tgtEl>
                                          <p:spTgt spid="11">
                                            <p:txEl>
                                              <p:pRg st="0" end="0"/>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750"/>
                                        <p:tgtEl>
                                          <p:spTgt spid="41"/>
                                        </p:tgtEl>
                                      </p:cBhvr>
                                    </p:animEffect>
                                  </p:childTnLst>
                                </p:cTn>
                              </p:par>
                            </p:childTnLst>
                          </p:cTn>
                        </p:par>
                        <p:par>
                          <p:cTn id="26" fill="hold">
                            <p:stCondLst>
                              <p:cond delay="2750"/>
                            </p:stCondLst>
                            <p:childTnLst>
                              <p:par>
                                <p:cTn id="27" presetID="22" presetClass="entr" presetSubtype="8"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750"/>
                                        <p:tgtEl>
                                          <p:spTgt spid="42"/>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750"/>
                                        <p:tgtEl>
                                          <p:spTgt spid="43"/>
                                        </p:tgtEl>
                                      </p:cBhvr>
                                    </p:animEffect>
                                  </p:childTnLst>
                                </p:cTn>
                              </p:par>
                            </p:childTnLst>
                          </p:cTn>
                        </p:par>
                        <p:par>
                          <p:cTn id="34" fill="hold">
                            <p:stCondLst>
                              <p:cond delay="4250"/>
                            </p:stCondLst>
                            <p:childTnLst>
                              <p:par>
                                <p:cTn id="35" presetID="22" presetClass="entr" presetSubtype="1"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up)">
                                      <p:cBhvr>
                                        <p:cTn id="37" dur="750"/>
                                        <p:tgtEl>
                                          <p:spTgt spid="44"/>
                                        </p:tgtEl>
                                      </p:cBhvr>
                                    </p:animEffect>
                                  </p:childTnLst>
                                </p:cTn>
                              </p:par>
                            </p:childTnLst>
                          </p:cTn>
                        </p:par>
                        <p:par>
                          <p:cTn id="38" fill="hold">
                            <p:stCondLst>
                              <p:cond delay="5000"/>
                            </p:stCondLst>
                            <p:childTnLst>
                              <p:par>
                                <p:cTn id="39" presetID="22" presetClass="entr" presetSubtype="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up)">
                                      <p:cBhvr>
                                        <p:cTn id="41" dur="750"/>
                                        <p:tgtEl>
                                          <p:spTgt spid="45"/>
                                        </p:tgtEl>
                                      </p:cBhvr>
                                    </p:animEffect>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right)">
                                      <p:cBhvr>
                                        <p:cTn id="45" dur="75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xEl>
                                              <p:pRg st="1" end="1"/>
                                            </p:txEl>
                                          </p:spTgt>
                                        </p:tgtEl>
                                        <p:attrNameLst>
                                          <p:attrName>style.visibility</p:attrName>
                                        </p:attrNameLst>
                                      </p:cBhvr>
                                      <p:to>
                                        <p:strVal val="visible"/>
                                      </p:to>
                                    </p:set>
                                    <p:animEffect transition="in" filter="wipe(left)">
                                      <p:cBhvr>
                                        <p:cTn id="50" dur="500"/>
                                        <p:tgtEl>
                                          <p:spTgt spid="11">
                                            <p:txEl>
                                              <p:pRg st="1" end="1"/>
                                            </p:txEl>
                                          </p:spTgt>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750"/>
                                        <p:tgtEl>
                                          <p:spTgt spid="47"/>
                                        </p:tgtEl>
                                      </p:cBhvr>
                                    </p:animEffect>
                                  </p:childTnLst>
                                </p:cTn>
                              </p:par>
                            </p:childTnLst>
                          </p:cTn>
                        </p:par>
                        <p:par>
                          <p:cTn id="55" fill="hold">
                            <p:stCondLst>
                              <p:cond delay="1250"/>
                            </p:stCondLst>
                            <p:childTnLst>
                              <p:par>
                                <p:cTn id="56" presetID="22" presetClass="entr" presetSubtype="8"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75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xEl>
                                              <p:pRg st="2" end="2"/>
                                            </p:txEl>
                                          </p:spTgt>
                                        </p:tgtEl>
                                        <p:attrNameLst>
                                          <p:attrName>style.visibility</p:attrName>
                                        </p:attrNameLst>
                                      </p:cBhvr>
                                      <p:to>
                                        <p:strVal val="visible"/>
                                      </p:to>
                                    </p:set>
                                    <p:animEffect transition="in" filter="wipe(left)">
                                      <p:cBhvr>
                                        <p:cTn id="63" dur="500"/>
                                        <p:tgtEl>
                                          <p:spTgt spid="11">
                                            <p:txEl>
                                              <p:pRg st="2" end="2"/>
                                            </p:txEl>
                                          </p:spTgt>
                                        </p:tgtEl>
                                      </p:cBhvr>
                                    </p:animEffect>
                                  </p:childTnLst>
                                </p:cTn>
                              </p:par>
                            </p:childTnLst>
                          </p:cTn>
                        </p:par>
                        <p:par>
                          <p:cTn id="64" fill="hold">
                            <p:stCondLst>
                              <p:cond delay="500"/>
                            </p:stCondLst>
                            <p:childTnLst>
                              <p:par>
                                <p:cTn id="65" presetID="22" presetClass="entr" presetSubtype="1"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75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xEl>
                                              <p:pRg st="3" end="3"/>
                                            </p:txEl>
                                          </p:spTgt>
                                        </p:tgtEl>
                                        <p:attrNameLst>
                                          <p:attrName>style.visibility</p:attrName>
                                        </p:attrNameLst>
                                      </p:cBhvr>
                                      <p:to>
                                        <p:strVal val="visible"/>
                                      </p:to>
                                    </p:set>
                                    <p:animEffect transition="in" filter="wipe(left)">
                                      <p:cBhvr>
                                        <p:cTn id="72" dur="500"/>
                                        <p:tgtEl>
                                          <p:spTgt spid="11">
                                            <p:txEl>
                                              <p:pRg st="3" end="3"/>
                                            </p:txEl>
                                          </p:spTgt>
                                        </p:tgtEl>
                                      </p:cBhvr>
                                    </p:animEffect>
                                  </p:childTnLst>
                                </p:cTn>
                              </p:par>
                            </p:childTnLst>
                          </p:cTn>
                        </p:par>
                        <p:par>
                          <p:cTn id="73" fill="hold">
                            <p:stCondLst>
                              <p:cond delay="500"/>
                            </p:stCondLst>
                            <p:childTnLst>
                              <p:par>
                                <p:cTn id="74" presetID="22" presetClass="entr" presetSubtype="2" fill="hold"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righ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bldLvl="2"/>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6"/>
          <p:cNvSpPr>
            <a:spLocks noChangeArrowheads="1"/>
          </p:cNvSpPr>
          <p:nvPr/>
        </p:nvSpPr>
        <p:spPr bwMode="auto">
          <a:xfrm>
            <a:off x="566738" y="1262063"/>
            <a:ext cx="7947025" cy="40011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Βραχυπρόθεσμη Ισορροπία με Εμπόριο</a:t>
            </a:r>
            <a:endParaRPr lang="en-US" sz="2000" dirty="0" smtClean="0">
              <a:solidFill>
                <a:srgbClr val="3D68AF"/>
              </a:solidFill>
            </a:endParaRPr>
          </a:p>
        </p:txBody>
      </p:sp>
      <p:sp>
        <p:nvSpPr>
          <p:cNvPr id="62466" name="Rectangle 5"/>
          <p:cNvSpPr>
            <a:spLocks noChangeArrowheads="1"/>
          </p:cNvSpPr>
          <p:nvPr/>
        </p:nvSpPr>
        <p:spPr bwMode="auto">
          <a:xfrm>
            <a:off x="566738" y="820738"/>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Ελεύθερο Εμπόριο</a:t>
            </a:r>
            <a:endParaRPr lang="en-US" sz="2400" dirty="0">
              <a:solidFill>
                <a:srgbClr val="356A41"/>
              </a:solidFill>
            </a:endParaRPr>
          </a:p>
        </p:txBody>
      </p:sp>
      <p:grpSp>
        <p:nvGrpSpPr>
          <p:cNvPr id="62467" name="Group 39"/>
          <p:cNvGrpSpPr>
            <a:grpSpLocks/>
          </p:cNvGrpSpPr>
          <p:nvPr/>
        </p:nvGrpSpPr>
        <p:grpSpPr bwMode="auto">
          <a:xfrm>
            <a:off x="647700" y="1704975"/>
            <a:ext cx="8386763" cy="4848225"/>
            <a:chOff x="566738" y="2200275"/>
            <a:chExt cx="7805737" cy="4219575"/>
          </a:xfrm>
        </p:grpSpPr>
        <p:sp>
          <p:nvSpPr>
            <p:cNvPr id="62485"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2486" name="Rectangle 10"/>
            <p:cNvSpPr>
              <a:spLocks noChangeArrowheads="1"/>
            </p:cNvSpPr>
            <p:nvPr/>
          </p:nvSpPr>
          <p:spPr bwMode="auto">
            <a:xfrm>
              <a:off x="581024" y="2226095"/>
              <a:ext cx="7772401" cy="28653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2468" name="Text Box 7"/>
          <p:cNvSpPr txBox="1">
            <a:spLocks noChangeArrowheads="1"/>
          </p:cNvSpPr>
          <p:nvPr/>
        </p:nvSpPr>
        <p:spPr bwMode="auto">
          <a:xfrm>
            <a:off x="666750" y="1720850"/>
            <a:ext cx="2566988" cy="314325"/>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sz="1600" dirty="0" smtClean="0">
                <a:solidFill>
                  <a:srgbClr val="831951"/>
                </a:solidFill>
              </a:rPr>
              <a:t>ΣΧΗΜΑ</a:t>
            </a:r>
            <a:r>
              <a:rPr lang="en-US" sz="1600" dirty="0" smtClean="0"/>
              <a:t> </a:t>
            </a:r>
            <a:r>
              <a:rPr lang="en-US" sz="1600" dirty="0"/>
              <a:t>6-6</a:t>
            </a:r>
            <a:r>
              <a:rPr lang="en-US" sz="1600" dirty="0">
                <a:solidFill>
                  <a:srgbClr val="356A41"/>
                </a:solidFill>
              </a:rPr>
              <a:t> </a:t>
            </a:r>
            <a:r>
              <a:rPr lang="en-US" sz="1600" dirty="0">
                <a:solidFill>
                  <a:schemeClr val="bg2"/>
                </a:solidFill>
              </a:rPr>
              <a:t>(2 </a:t>
            </a:r>
            <a:r>
              <a:rPr lang="el-GR" sz="1600" dirty="0" smtClean="0">
                <a:solidFill>
                  <a:schemeClr val="bg2"/>
                </a:solidFill>
              </a:rPr>
              <a:t>από </a:t>
            </a:r>
            <a:r>
              <a:rPr lang="en-US" sz="1600" dirty="0" smtClean="0">
                <a:solidFill>
                  <a:schemeClr val="bg2"/>
                </a:solidFill>
              </a:rPr>
              <a:t>2</a:t>
            </a:r>
            <a:r>
              <a:rPr lang="en-US" sz="1600" dirty="0">
                <a:solidFill>
                  <a:schemeClr val="bg2"/>
                </a:solidFill>
              </a:rPr>
              <a:t>)</a:t>
            </a:r>
          </a:p>
        </p:txBody>
      </p:sp>
      <p:sp>
        <p:nvSpPr>
          <p:cNvPr id="11" name="Rectangle 12"/>
          <p:cNvSpPr>
            <a:spLocks noChangeArrowheads="1"/>
          </p:cNvSpPr>
          <p:nvPr/>
        </p:nvSpPr>
        <p:spPr bwMode="auto">
          <a:xfrm>
            <a:off x="5953125" y="2054225"/>
            <a:ext cx="3060700" cy="4498975"/>
          </a:xfrm>
          <a:prstGeom prst="rect">
            <a:avLst/>
          </a:prstGeom>
          <a:noFill/>
          <a:ln w="9525">
            <a:noFill/>
            <a:miter lim="800000"/>
            <a:headEnd/>
            <a:tailEnd/>
          </a:ln>
        </p:spPr>
        <p:txBody>
          <a:bodyPr/>
          <a:lstStyle/>
          <a:p>
            <a:pPr>
              <a:spcBef>
                <a:spcPct val="10000"/>
              </a:spcBef>
              <a:spcAft>
                <a:spcPct val="10000"/>
              </a:spcAft>
            </a:pPr>
            <a:r>
              <a:rPr lang="el-GR" sz="1500" dirty="0" smtClean="0">
                <a:solidFill>
                  <a:srgbClr val="8A3A6A"/>
                </a:solidFill>
              </a:rPr>
              <a:t>Βραχυπρόθεσμη Ισορροπία Μονοπωλιακού Ανταγωνισμού με Εμπόριο</a:t>
            </a:r>
            <a:endParaRPr lang="en-US" sz="1500" dirty="0" smtClean="0">
              <a:solidFill>
                <a:srgbClr val="8A3A6A"/>
              </a:solidFill>
            </a:endParaRPr>
          </a:p>
          <a:p>
            <a:pPr>
              <a:spcBef>
                <a:spcPct val="10000"/>
              </a:spcBef>
              <a:spcAft>
                <a:spcPct val="10000"/>
              </a:spcAft>
            </a:pPr>
            <a:r>
              <a:rPr lang="el-GR" sz="1500" dirty="0" smtClean="0"/>
              <a:t>Όταν όμως </a:t>
            </a:r>
            <a:r>
              <a:rPr lang="el-GR" sz="1500" i="1" dirty="0" smtClean="0"/>
              <a:t>όλες </a:t>
            </a:r>
            <a:r>
              <a:rPr lang="el-GR" sz="1500" dirty="0" smtClean="0"/>
              <a:t>οι επιχειρήσεις μειώνουν την τιμή τους στο </a:t>
            </a:r>
            <a:r>
              <a:rPr lang="en-US" sz="1500" i="1" dirty="0" smtClean="0"/>
              <a:t>P</a:t>
            </a:r>
            <a:r>
              <a:rPr lang="en-US" sz="1500" baseline="-25000" dirty="0" smtClean="0"/>
              <a:t>2</a:t>
            </a:r>
            <a:r>
              <a:rPr lang="en-US" sz="1500" dirty="0" smtClean="0"/>
              <a:t>, </a:t>
            </a:r>
            <a:r>
              <a:rPr lang="el-GR" sz="1500" dirty="0" smtClean="0"/>
              <a:t>η σχετική καμπύλη ζήτησης είναι </a:t>
            </a:r>
            <a:r>
              <a:rPr lang="en-US" sz="1500" i="1" dirty="0" smtClean="0"/>
              <a:t>D/N</a:t>
            </a:r>
            <a:r>
              <a:rPr lang="en-US" sz="1500" i="1" baseline="30000" dirty="0" smtClean="0"/>
              <a:t>A</a:t>
            </a:r>
            <a:r>
              <a:rPr lang="en-US" sz="1500" dirty="0"/>
              <a:t>, </a:t>
            </a:r>
            <a:r>
              <a:rPr lang="el-GR" sz="1500" dirty="0" smtClean="0"/>
              <a:t>η οποία δείχνει ότι μπορούν να πωλήσουν μόνο </a:t>
            </a:r>
            <a:r>
              <a:rPr lang="en-US" sz="1500" dirty="0" smtClean="0"/>
              <a:t>i</a:t>
            </a:r>
            <a:r>
              <a:rPr lang="en-US" sz="1500" i="1" dirty="0" smtClean="0"/>
              <a:t>Q′</a:t>
            </a:r>
            <a:r>
              <a:rPr lang="en-US" sz="1500" baseline="-25000" dirty="0" smtClean="0"/>
              <a:t>2</a:t>
            </a:r>
            <a:r>
              <a:rPr lang="en-US" sz="1500" dirty="0" smtClean="0"/>
              <a:t> </a:t>
            </a:r>
            <a:r>
              <a:rPr lang="el-GR" sz="1500" dirty="0" smtClean="0"/>
              <a:t>στην τιμή</a:t>
            </a:r>
            <a:r>
              <a:rPr lang="en-US" sz="1500" dirty="0" smtClean="0"/>
              <a:t> </a:t>
            </a:r>
            <a:r>
              <a:rPr lang="en-US" sz="1500" i="1" dirty="0"/>
              <a:t>P</a:t>
            </a:r>
            <a:r>
              <a:rPr lang="en-US" sz="1500" baseline="-25000" dirty="0"/>
              <a:t>2</a:t>
            </a:r>
            <a:r>
              <a:rPr lang="en-US" sz="1500" dirty="0"/>
              <a:t>. </a:t>
            </a:r>
          </a:p>
          <a:p>
            <a:pPr>
              <a:spcBef>
                <a:spcPct val="10000"/>
              </a:spcBef>
              <a:spcAft>
                <a:spcPct val="10000"/>
              </a:spcAft>
            </a:pPr>
            <a:r>
              <a:rPr lang="el-GR" sz="1500" dirty="0" smtClean="0"/>
              <a:t>Σε αυτή τη βραχυπρόθεσμη ισορροπία (σημείο</a:t>
            </a:r>
            <a:r>
              <a:rPr lang="en-US" sz="1500" i="1" dirty="0" smtClean="0"/>
              <a:t>B</a:t>
            </a:r>
            <a:r>
              <a:rPr lang="en-US" sz="1500" i="1" dirty="0"/>
              <a:t>′</a:t>
            </a:r>
            <a:r>
              <a:rPr lang="en-US" sz="1500" dirty="0"/>
              <a:t>), </a:t>
            </a:r>
            <a:r>
              <a:rPr lang="el-GR" sz="1500" dirty="0" smtClean="0"/>
              <a:t>η τιμή είναι μικρότερη από το μέσο κόστος και όλες οι επιχειρήσεις υφίστανται ζημίες. Ως αποτέλεσμα, κάποιες επιχειρήσεις αναγκάζονται να εξέλθουν από τον κλάδο. </a:t>
            </a:r>
            <a:endParaRPr lang="en-US" sz="1500" dirty="0"/>
          </a:p>
        </p:txBody>
      </p:sp>
      <p:sp>
        <p:nvSpPr>
          <p:cNvPr id="62470" name="Rectangle 14"/>
          <p:cNvSpPr>
            <a:spLocks noChangeArrowheads="1"/>
          </p:cNvSpPr>
          <p:nvPr/>
        </p:nvSpPr>
        <p:spPr bwMode="auto">
          <a:xfrm>
            <a:off x="758825" y="2112963"/>
            <a:ext cx="5153025" cy="393223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62471" name="Picture 40"/>
          <p:cNvPicPr>
            <a:picLocks noChangeAspect="1"/>
          </p:cNvPicPr>
          <p:nvPr/>
        </p:nvPicPr>
        <p:blipFill>
          <a:blip r:embed="rId3" cstate="print"/>
          <a:srcRect/>
          <a:stretch>
            <a:fillRect/>
          </a:stretch>
        </p:blipFill>
        <p:spPr bwMode="auto">
          <a:xfrm>
            <a:off x="827088" y="2181225"/>
            <a:ext cx="5019675" cy="3752850"/>
          </a:xfrm>
          <a:prstGeom prst="rect">
            <a:avLst/>
          </a:prstGeom>
          <a:noFill/>
          <a:ln w="9525">
            <a:noFill/>
            <a:miter lim="800000"/>
            <a:headEnd/>
            <a:tailEnd/>
          </a:ln>
        </p:spPr>
      </p:pic>
      <p:pic>
        <p:nvPicPr>
          <p:cNvPr id="62472" name="Picture 41"/>
          <p:cNvPicPr>
            <a:picLocks noChangeAspect="1"/>
          </p:cNvPicPr>
          <p:nvPr/>
        </p:nvPicPr>
        <p:blipFill>
          <a:blip r:embed="rId4" cstate="print"/>
          <a:srcRect/>
          <a:stretch>
            <a:fillRect/>
          </a:stretch>
        </p:blipFill>
        <p:spPr bwMode="auto">
          <a:xfrm>
            <a:off x="827088" y="2181225"/>
            <a:ext cx="5019675" cy="3752850"/>
          </a:xfrm>
          <a:prstGeom prst="rect">
            <a:avLst/>
          </a:prstGeom>
          <a:noFill/>
          <a:ln w="9525">
            <a:noFill/>
            <a:miter lim="800000"/>
            <a:headEnd/>
            <a:tailEnd/>
          </a:ln>
        </p:spPr>
      </p:pic>
      <p:pic>
        <p:nvPicPr>
          <p:cNvPr id="62473" name="Picture 42"/>
          <p:cNvPicPr>
            <a:picLocks noChangeAspect="1"/>
          </p:cNvPicPr>
          <p:nvPr/>
        </p:nvPicPr>
        <p:blipFill>
          <a:blip r:embed="rId5" cstate="print"/>
          <a:srcRect/>
          <a:stretch>
            <a:fillRect/>
          </a:stretch>
        </p:blipFill>
        <p:spPr bwMode="auto">
          <a:xfrm>
            <a:off x="827088" y="2181225"/>
            <a:ext cx="5019675" cy="3752850"/>
          </a:xfrm>
          <a:prstGeom prst="rect">
            <a:avLst/>
          </a:prstGeom>
          <a:noFill/>
          <a:ln w="9525">
            <a:noFill/>
            <a:miter lim="800000"/>
            <a:headEnd/>
            <a:tailEnd/>
          </a:ln>
        </p:spPr>
      </p:pic>
      <p:pic>
        <p:nvPicPr>
          <p:cNvPr id="62474" name="Picture 43"/>
          <p:cNvPicPr>
            <a:picLocks noChangeAspect="1"/>
          </p:cNvPicPr>
          <p:nvPr/>
        </p:nvPicPr>
        <p:blipFill>
          <a:blip r:embed="rId6" cstate="print"/>
          <a:srcRect/>
          <a:stretch>
            <a:fillRect/>
          </a:stretch>
        </p:blipFill>
        <p:spPr bwMode="auto">
          <a:xfrm>
            <a:off x="827088" y="2181225"/>
            <a:ext cx="5019675" cy="3752850"/>
          </a:xfrm>
          <a:prstGeom prst="rect">
            <a:avLst/>
          </a:prstGeom>
          <a:noFill/>
          <a:ln w="9525">
            <a:noFill/>
            <a:miter lim="800000"/>
            <a:headEnd/>
            <a:tailEnd/>
          </a:ln>
        </p:spPr>
      </p:pic>
      <p:pic>
        <p:nvPicPr>
          <p:cNvPr id="62475" name="Picture 46"/>
          <p:cNvPicPr>
            <a:picLocks noChangeAspect="1"/>
          </p:cNvPicPr>
          <p:nvPr/>
        </p:nvPicPr>
        <p:blipFill>
          <a:blip r:embed="rId7" cstate="print"/>
          <a:srcRect/>
          <a:stretch>
            <a:fillRect/>
          </a:stretch>
        </p:blipFill>
        <p:spPr bwMode="auto">
          <a:xfrm>
            <a:off x="827088" y="2181225"/>
            <a:ext cx="5019675" cy="3752850"/>
          </a:xfrm>
          <a:prstGeom prst="rect">
            <a:avLst/>
          </a:prstGeom>
          <a:noFill/>
          <a:ln w="9525">
            <a:noFill/>
            <a:miter lim="800000"/>
            <a:headEnd/>
            <a:tailEnd/>
          </a:ln>
        </p:spPr>
      </p:pic>
      <p:pic>
        <p:nvPicPr>
          <p:cNvPr id="62476" name="Picture 44"/>
          <p:cNvPicPr>
            <a:picLocks noChangeAspect="1"/>
          </p:cNvPicPr>
          <p:nvPr/>
        </p:nvPicPr>
        <p:blipFill>
          <a:blip r:embed="rId8" cstate="print"/>
          <a:srcRect/>
          <a:stretch>
            <a:fillRect/>
          </a:stretch>
        </p:blipFill>
        <p:spPr bwMode="auto">
          <a:xfrm>
            <a:off x="827088" y="2181225"/>
            <a:ext cx="5019675" cy="3752850"/>
          </a:xfrm>
          <a:prstGeom prst="rect">
            <a:avLst/>
          </a:prstGeom>
          <a:noFill/>
          <a:ln w="9525">
            <a:noFill/>
            <a:miter lim="800000"/>
            <a:headEnd/>
            <a:tailEnd/>
          </a:ln>
        </p:spPr>
      </p:pic>
      <p:pic>
        <p:nvPicPr>
          <p:cNvPr id="62477" name="Picture 45"/>
          <p:cNvPicPr>
            <a:picLocks noChangeAspect="1"/>
          </p:cNvPicPr>
          <p:nvPr/>
        </p:nvPicPr>
        <p:blipFill>
          <a:blip r:embed="rId9" cstate="print"/>
          <a:srcRect/>
          <a:stretch>
            <a:fillRect/>
          </a:stretch>
        </p:blipFill>
        <p:spPr bwMode="auto">
          <a:xfrm>
            <a:off x="827088" y="2181225"/>
            <a:ext cx="5019675" cy="3752850"/>
          </a:xfrm>
          <a:prstGeom prst="rect">
            <a:avLst/>
          </a:prstGeom>
          <a:noFill/>
          <a:ln w="9525">
            <a:noFill/>
            <a:miter lim="800000"/>
            <a:headEnd/>
            <a:tailEnd/>
          </a:ln>
        </p:spPr>
      </p:pic>
      <p:pic>
        <p:nvPicPr>
          <p:cNvPr id="62478" name="Picture 47"/>
          <p:cNvPicPr>
            <a:picLocks noChangeAspect="1"/>
          </p:cNvPicPr>
          <p:nvPr/>
        </p:nvPicPr>
        <p:blipFill>
          <a:blip r:embed="rId10" cstate="print"/>
          <a:srcRect/>
          <a:stretch>
            <a:fillRect/>
          </a:stretch>
        </p:blipFill>
        <p:spPr bwMode="auto">
          <a:xfrm>
            <a:off x="827088" y="2181225"/>
            <a:ext cx="5019675" cy="3752850"/>
          </a:xfrm>
          <a:prstGeom prst="rect">
            <a:avLst/>
          </a:prstGeom>
          <a:noFill/>
          <a:ln w="9525">
            <a:noFill/>
            <a:miter lim="800000"/>
            <a:headEnd/>
            <a:tailEnd/>
          </a:ln>
        </p:spPr>
      </p:pic>
      <p:pic>
        <p:nvPicPr>
          <p:cNvPr id="62479" name="Picture 48"/>
          <p:cNvPicPr>
            <a:picLocks noChangeAspect="1"/>
          </p:cNvPicPr>
          <p:nvPr/>
        </p:nvPicPr>
        <p:blipFill>
          <a:blip r:embed="rId11" cstate="print"/>
          <a:srcRect/>
          <a:stretch>
            <a:fillRect/>
          </a:stretch>
        </p:blipFill>
        <p:spPr bwMode="auto">
          <a:xfrm>
            <a:off x="827088" y="2181225"/>
            <a:ext cx="5019675" cy="3752850"/>
          </a:xfrm>
          <a:prstGeom prst="rect">
            <a:avLst/>
          </a:prstGeom>
          <a:noFill/>
          <a:ln w="9525">
            <a:noFill/>
            <a:miter lim="800000"/>
            <a:headEnd/>
            <a:tailEnd/>
          </a:ln>
        </p:spPr>
      </p:pic>
      <p:pic>
        <p:nvPicPr>
          <p:cNvPr id="62480" name="Picture 49"/>
          <p:cNvPicPr>
            <a:picLocks noChangeAspect="1"/>
          </p:cNvPicPr>
          <p:nvPr/>
        </p:nvPicPr>
        <p:blipFill>
          <a:blip r:embed="rId12" cstate="print"/>
          <a:srcRect/>
          <a:stretch>
            <a:fillRect/>
          </a:stretch>
        </p:blipFill>
        <p:spPr bwMode="auto">
          <a:xfrm>
            <a:off x="827088" y="2181225"/>
            <a:ext cx="5019675" cy="3752850"/>
          </a:xfrm>
          <a:prstGeom prst="rect">
            <a:avLst/>
          </a:prstGeom>
          <a:noFill/>
          <a:ln w="9525">
            <a:noFill/>
            <a:miter lim="800000"/>
            <a:headEnd/>
            <a:tailEnd/>
          </a:ln>
        </p:spPr>
      </p:pic>
      <p:pic>
        <p:nvPicPr>
          <p:cNvPr id="51" name="Picture 50"/>
          <p:cNvPicPr>
            <a:picLocks noChangeAspect="1"/>
          </p:cNvPicPr>
          <p:nvPr/>
        </p:nvPicPr>
        <p:blipFill>
          <a:blip r:embed="rId13" cstate="print"/>
          <a:srcRect/>
          <a:stretch>
            <a:fillRect/>
          </a:stretch>
        </p:blipFill>
        <p:spPr bwMode="auto">
          <a:xfrm>
            <a:off x="827088" y="2181225"/>
            <a:ext cx="5019675" cy="3752850"/>
          </a:xfrm>
          <a:prstGeom prst="rect">
            <a:avLst/>
          </a:prstGeom>
          <a:noFill/>
          <a:ln w="9525">
            <a:noFill/>
            <a:miter lim="800000"/>
            <a:headEnd/>
            <a:tailEnd/>
          </a:ln>
        </p:spPr>
      </p:pic>
      <p:sp>
        <p:nvSpPr>
          <p:cNvPr id="62482"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62483" name="Straight Connector 22"/>
          <p:cNvCxnSpPr>
            <a:cxnSpLocks noChangeShapeType="1"/>
          </p:cNvCxnSpPr>
          <p:nvPr/>
        </p:nvCxnSpPr>
        <p:spPr bwMode="auto">
          <a:xfrm>
            <a:off x="576263" y="674688"/>
            <a:ext cx="5975350" cy="0"/>
          </a:xfrm>
          <a:prstGeom prst="line">
            <a:avLst/>
          </a:prstGeom>
          <a:noFill/>
          <a:ln w="19050" cap="rnd" algn="ctr">
            <a:solidFill>
              <a:srgbClr val="9C3A45"/>
            </a:solidFill>
            <a:prstDash val="sysDash"/>
            <a:round/>
            <a:headEnd/>
            <a:tailEnd/>
          </a:ln>
        </p:spPr>
      </p:cxnSp>
      <p:sp>
        <p:nvSpPr>
          <p:cNvPr id="62484"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left)">
                                      <p:cBhvr>
                                        <p:cTn id="7" dur="500"/>
                                        <p:tgtEl>
                                          <p:spTgt spid="11">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750"/>
                                        <p:tgtEl>
                                          <p:spTgt spid="51"/>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566738" y="1271588"/>
            <a:ext cx="7947025" cy="40011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Μακροπρόθεσμη Ισορροπία με Εμπόριο</a:t>
            </a:r>
            <a:endParaRPr lang="en-US" sz="2000" dirty="0" smtClean="0">
              <a:solidFill>
                <a:srgbClr val="3D68AF"/>
              </a:solidFill>
            </a:endParaRPr>
          </a:p>
        </p:txBody>
      </p:sp>
      <p:sp>
        <p:nvSpPr>
          <p:cNvPr id="64514" name="Rectangle 5"/>
          <p:cNvSpPr>
            <a:spLocks noChangeArrowheads="1"/>
          </p:cNvSpPr>
          <p:nvPr/>
        </p:nvSpPr>
        <p:spPr bwMode="auto">
          <a:xfrm>
            <a:off x="566738" y="820738"/>
            <a:ext cx="7672387"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Ελεύθερο Εμπόριο</a:t>
            </a:r>
            <a:endParaRPr lang="en-US" sz="2400" dirty="0" smtClean="0">
              <a:solidFill>
                <a:srgbClr val="356A41"/>
              </a:solidFill>
            </a:endParaRPr>
          </a:p>
        </p:txBody>
      </p:sp>
      <p:sp>
        <p:nvSpPr>
          <p:cNvPr id="64515"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64516" name="Straight Connector 22"/>
          <p:cNvCxnSpPr>
            <a:cxnSpLocks noChangeShapeType="1"/>
          </p:cNvCxnSpPr>
          <p:nvPr/>
        </p:nvCxnSpPr>
        <p:spPr bwMode="auto">
          <a:xfrm>
            <a:off x="576263" y="674688"/>
            <a:ext cx="5975350" cy="0"/>
          </a:xfrm>
          <a:prstGeom prst="line">
            <a:avLst/>
          </a:prstGeom>
          <a:noFill/>
          <a:ln w="19050" cap="rnd" algn="ctr">
            <a:solidFill>
              <a:srgbClr val="9C3A45"/>
            </a:solidFill>
            <a:prstDash val="sysDash"/>
            <a:round/>
            <a:headEnd/>
            <a:tailEnd/>
          </a:ln>
        </p:spPr>
      </p:cxnSp>
      <p:sp>
        <p:nvSpPr>
          <p:cNvPr id="64517"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sp>
        <p:nvSpPr>
          <p:cNvPr id="26" name="Rectangle 25"/>
          <p:cNvSpPr>
            <a:spLocks noChangeArrowheads="1"/>
          </p:cNvSpPr>
          <p:nvPr/>
        </p:nvSpPr>
        <p:spPr bwMode="auto">
          <a:xfrm>
            <a:off x="576263" y="2023671"/>
            <a:ext cx="8131175" cy="3637919"/>
          </a:xfrm>
          <a:prstGeom prst="rect">
            <a:avLst/>
          </a:prstGeom>
          <a:noFill/>
          <a:ln w="9525">
            <a:noFill/>
            <a:miter lim="800000"/>
            <a:headEnd/>
            <a:tailEnd/>
          </a:ln>
        </p:spPr>
        <p:txBody>
          <a:bodyPr wrap="square">
            <a:spAutoFit/>
          </a:bodyPr>
          <a:lstStyle/>
          <a:p>
            <a:pPr marL="342900" indent="-342900">
              <a:spcBef>
                <a:spcPct val="10000"/>
              </a:spcBef>
              <a:spcAft>
                <a:spcPct val="10000"/>
              </a:spcAft>
              <a:buFont typeface="Arial" charset="0"/>
              <a:buChar char="•"/>
            </a:pPr>
            <a:r>
              <a:rPr lang="el-GR" sz="2400" b="0" dirty="0" smtClean="0"/>
              <a:t>Από τη στιγμή που οι επιχειρήσεις έχουν ζημίες, κάποιες από αυτές θα εξέλθουν από τον κλάδο. </a:t>
            </a:r>
            <a:endParaRPr lang="en-US" sz="2400" b="0" dirty="0"/>
          </a:p>
          <a:p>
            <a:pPr marL="342900" indent="-342900">
              <a:spcBef>
                <a:spcPct val="10000"/>
              </a:spcBef>
              <a:spcAft>
                <a:spcPct val="10000"/>
              </a:spcAft>
              <a:buFont typeface="Arial" charset="0"/>
              <a:buChar char="•"/>
            </a:pPr>
            <a:r>
              <a:rPr lang="el-GR" sz="2400" b="0" dirty="0" smtClean="0"/>
              <a:t>Η έξοδος των επιχειρήσεων θα αυξήσει τη ζήτηση των προϊόντων των εναπομεινάντων επιχειρήσεων και θα μειώσει τις διαθέσιμες τους καταναλωτές ποικιλίες προϊόντων. </a:t>
            </a:r>
            <a:endParaRPr lang="en-US" sz="2400" b="0" dirty="0"/>
          </a:p>
          <a:p>
            <a:pPr marL="342900" indent="-342900">
              <a:spcBef>
                <a:spcPct val="10000"/>
              </a:spcBef>
              <a:spcAft>
                <a:spcPct val="10000"/>
              </a:spcAft>
              <a:buFont typeface="Arial" charset="0"/>
              <a:buChar char="•"/>
            </a:pPr>
            <a:r>
              <a:rPr lang="el-GR" sz="2400" b="0" dirty="0" smtClean="0"/>
              <a:t>Τώρα έχουμε</a:t>
            </a:r>
            <a:r>
              <a:rPr lang="en-US" sz="2400" b="0" dirty="0" smtClean="0"/>
              <a:t> </a:t>
            </a:r>
            <a:r>
              <a:rPr lang="en-US" sz="2400" b="0" i="1" dirty="0"/>
              <a:t>N</a:t>
            </a:r>
            <a:r>
              <a:rPr lang="en-US" sz="2400" b="0" i="1" baseline="30000" dirty="0"/>
              <a:t>T</a:t>
            </a:r>
            <a:r>
              <a:rPr lang="en-US" sz="2400" b="0" dirty="0"/>
              <a:t> </a:t>
            </a:r>
            <a:r>
              <a:rPr lang="el-GR" sz="2400" b="0" dirty="0" smtClean="0"/>
              <a:t>επιχειρήσεις, που είναι λιγότερες από τις </a:t>
            </a:r>
            <a:r>
              <a:rPr lang="en-US" sz="2400" b="0" dirty="0" smtClean="0"/>
              <a:t> </a:t>
            </a:r>
            <a:r>
              <a:rPr lang="en-US" sz="2400" b="0" i="1" dirty="0" smtClean="0"/>
              <a:t>N</a:t>
            </a:r>
            <a:r>
              <a:rPr lang="en-US" sz="2400" b="0" i="1" baseline="30000" dirty="0" smtClean="0"/>
              <a:t>A</a:t>
            </a:r>
            <a:r>
              <a:rPr lang="en-US" sz="2400" b="0" dirty="0" smtClean="0"/>
              <a:t> </a:t>
            </a:r>
            <a:r>
              <a:rPr lang="el-GR" sz="2400" b="0" dirty="0" smtClean="0"/>
              <a:t>επιχειρήσεις που είχαμε πριν. </a:t>
            </a:r>
            <a:r>
              <a:rPr lang="en-US" sz="2400" b="0" dirty="0" smtClean="0"/>
              <a:t> </a:t>
            </a:r>
            <a:endParaRPr lang="en-US" sz="2400" b="0" dirty="0"/>
          </a:p>
          <a:p>
            <a:pPr marL="342900" indent="-342900">
              <a:spcBef>
                <a:spcPct val="10000"/>
              </a:spcBef>
              <a:spcAft>
                <a:spcPct val="10000"/>
              </a:spcAft>
              <a:buFont typeface="Arial" charset="0"/>
              <a:buChar char="•"/>
            </a:pPr>
            <a:r>
              <a:rPr lang="el-GR" sz="2400" b="0" dirty="0" smtClean="0"/>
              <a:t>Η νέα ζήτηση </a:t>
            </a:r>
            <a:r>
              <a:rPr lang="en-US" sz="2400" b="0" i="1" dirty="0" smtClean="0"/>
              <a:t>D</a:t>
            </a:r>
            <a:r>
              <a:rPr lang="en-US" sz="2400" b="0" dirty="0" smtClean="0"/>
              <a:t>/</a:t>
            </a:r>
            <a:r>
              <a:rPr lang="en-US" sz="2400" b="0" i="1" dirty="0" smtClean="0"/>
              <a:t>N</a:t>
            </a:r>
            <a:r>
              <a:rPr lang="en-US" sz="2400" b="0" i="1" baseline="30000" dirty="0" smtClean="0"/>
              <a:t>T</a:t>
            </a:r>
            <a:r>
              <a:rPr lang="en-US" sz="2400" b="0" dirty="0" smtClean="0"/>
              <a:t> </a:t>
            </a:r>
            <a:r>
              <a:rPr lang="el-GR" sz="2400" b="0" dirty="0" smtClean="0"/>
              <a:t>βρίσκεται στα δεξιά της </a:t>
            </a:r>
            <a:r>
              <a:rPr lang="en-US" sz="2400" b="0" dirty="0" smtClean="0"/>
              <a:t>D/</a:t>
            </a:r>
            <a:r>
              <a:rPr lang="en-US" sz="2400" b="0" i="1" dirty="0" smtClean="0"/>
              <a:t>N</a:t>
            </a:r>
            <a:r>
              <a:rPr lang="en-US" sz="2400" b="0" i="1" baseline="30000" dirty="0" smtClean="0"/>
              <a:t>A</a:t>
            </a:r>
            <a:r>
              <a:rPr lang="en-US" sz="2400" b="0" dirty="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wipe(left)">
                                      <p:cBhvr>
                                        <p:cTn id="11" dur="500"/>
                                        <p:tgtEl>
                                          <p:spTgt spid="2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xEl>
                                              <p:pRg st="1" end="1"/>
                                            </p:txEl>
                                          </p:spTgt>
                                        </p:tgtEl>
                                        <p:attrNameLst>
                                          <p:attrName>style.visibility</p:attrName>
                                        </p:attrNameLst>
                                      </p:cBhvr>
                                      <p:to>
                                        <p:strVal val="visible"/>
                                      </p:to>
                                    </p:set>
                                    <p:animEffect transition="in" filter="wipe(left)">
                                      <p:cBhvr>
                                        <p:cTn id="16" dur="500"/>
                                        <p:tgtEl>
                                          <p:spTgt spid="2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wipe(left)">
                                      <p:cBhvr>
                                        <p:cTn id="21" dur="500"/>
                                        <p:tgtEl>
                                          <p:spTgt spid="2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wipe(left)">
                                      <p:cBhvr>
                                        <p:cTn id="26"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26" grpId="0" uiExpand="1" build="p" bldLvl="2"/>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647700" y="1722438"/>
            <a:ext cx="8374063" cy="4902200"/>
            <a:chOff x="566738" y="2200275"/>
            <a:chExt cx="7805737" cy="4219575"/>
          </a:xfrm>
        </p:grpSpPr>
        <p:sp>
          <p:nvSpPr>
            <p:cNvPr id="66580"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6581" name="Rectangle 10"/>
            <p:cNvSpPr>
              <a:spLocks noChangeArrowheads="1"/>
            </p:cNvSpPr>
            <p:nvPr/>
          </p:nvSpPr>
          <p:spPr bwMode="auto">
            <a:xfrm>
              <a:off x="581024" y="2211129"/>
              <a:ext cx="7772401" cy="27547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0" name="Text Box 7"/>
          <p:cNvSpPr txBox="1">
            <a:spLocks noChangeArrowheads="1"/>
          </p:cNvSpPr>
          <p:nvPr/>
        </p:nvSpPr>
        <p:spPr bwMode="auto">
          <a:xfrm>
            <a:off x="666750" y="1743075"/>
            <a:ext cx="2522538"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6-7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11" name="Rectangle 12"/>
          <p:cNvSpPr>
            <a:spLocks noChangeArrowheads="1"/>
          </p:cNvSpPr>
          <p:nvPr/>
        </p:nvSpPr>
        <p:spPr bwMode="auto">
          <a:xfrm>
            <a:off x="5613400" y="2125663"/>
            <a:ext cx="3387725" cy="4365625"/>
          </a:xfrm>
          <a:prstGeom prst="rect">
            <a:avLst/>
          </a:prstGeom>
          <a:noFill/>
          <a:ln w="9525">
            <a:noFill/>
            <a:miter lim="800000"/>
            <a:headEnd/>
            <a:tailEnd/>
          </a:ln>
        </p:spPr>
        <p:txBody>
          <a:bodyPr/>
          <a:lstStyle/>
          <a:p>
            <a:pPr>
              <a:spcBef>
                <a:spcPct val="10000"/>
              </a:spcBef>
              <a:spcAft>
                <a:spcPct val="10000"/>
              </a:spcAft>
            </a:pPr>
            <a:r>
              <a:rPr lang="el-GR" sz="1600" dirty="0" smtClean="0">
                <a:solidFill>
                  <a:srgbClr val="8A3A6A"/>
                </a:solidFill>
              </a:rPr>
              <a:t>Μακροπρόθεσμη Ισορροπία Μονοπωλιακού Ανταγωνισμού με Εμπόριο</a:t>
            </a:r>
            <a:endParaRPr lang="en-US" sz="1600" dirty="0" smtClean="0">
              <a:solidFill>
                <a:srgbClr val="8A3A6A"/>
              </a:solidFill>
            </a:endParaRPr>
          </a:p>
          <a:p>
            <a:pPr>
              <a:spcBef>
                <a:spcPct val="10000"/>
              </a:spcBef>
              <a:spcAft>
                <a:spcPct val="10000"/>
              </a:spcAft>
            </a:pPr>
            <a:r>
              <a:rPr lang="el-GR" sz="1600" dirty="0" smtClean="0"/>
              <a:t>Η μακροπρόθεσμη ισορροπία με εμπόριο προκύπτει στο σημείο </a:t>
            </a:r>
            <a:r>
              <a:rPr lang="en-US" sz="1600" i="1" dirty="0" smtClean="0"/>
              <a:t>C</a:t>
            </a:r>
            <a:r>
              <a:rPr lang="en-US" sz="1600" dirty="0"/>
              <a:t>. </a:t>
            </a:r>
          </a:p>
          <a:p>
            <a:pPr>
              <a:spcBef>
                <a:spcPct val="10000"/>
              </a:spcBef>
              <a:spcAft>
                <a:spcPct val="10000"/>
              </a:spcAft>
            </a:pPr>
            <a:r>
              <a:rPr lang="el-GR" sz="1600" dirty="0" smtClean="0"/>
              <a:t>Στο σημείο αυτό, τα κέρδη μεγιστοποιούνται για κάθε επιχείρηση που παράγει </a:t>
            </a:r>
            <a:r>
              <a:rPr lang="en-US" sz="1600" i="1" dirty="0" smtClean="0"/>
              <a:t>Q</a:t>
            </a:r>
            <a:r>
              <a:rPr lang="en-US" sz="1600" baseline="-25000" dirty="0" smtClean="0"/>
              <a:t>3</a:t>
            </a:r>
            <a:r>
              <a:rPr lang="en-US" sz="1600" dirty="0" smtClean="0"/>
              <a:t> (</a:t>
            </a:r>
            <a:r>
              <a:rPr lang="el-GR" sz="1600" dirty="0" smtClean="0"/>
              <a:t>που ικανοποιεί την ισότητα </a:t>
            </a:r>
            <a:r>
              <a:rPr lang="en-US" sz="1600" i="1" dirty="0" smtClean="0"/>
              <a:t>mr</a:t>
            </a:r>
            <a:r>
              <a:rPr lang="en-US" sz="1600" baseline="-25000" dirty="0" smtClean="0"/>
              <a:t>3</a:t>
            </a:r>
            <a:r>
              <a:rPr lang="en-US" sz="1600" dirty="0" smtClean="0"/>
              <a:t> </a:t>
            </a:r>
            <a:r>
              <a:rPr lang="en-US" sz="1600" dirty="0"/>
              <a:t>= </a:t>
            </a:r>
            <a:r>
              <a:rPr lang="en-US" sz="1600" i="1" dirty="0"/>
              <a:t>MC</a:t>
            </a:r>
            <a:r>
              <a:rPr lang="en-US" sz="1600" dirty="0"/>
              <a:t>) </a:t>
            </a:r>
            <a:r>
              <a:rPr lang="el-GR" sz="1600" dirty="0" smtClean="0"/>
              <a:t>και χρεώνει τιμή  </a:t>
            </a:r>
            <a:r>
              <a:rPr lang="en-US" sz="1600" i="1" dirty="0" smtClean="0"/>
              <a:t>P</a:t>
            </a:r>
            <a:r>
              <a:rPr lang="en-US" sz="1600" i="1" baseline="30000" dirty="0" smtClean="0"/>
              <a:t>W</a:t>
            </a:r>
            <a:r>
              <a:rPr lang="en-US" sz="1600" dirty="0" smtClean="0"/>
              <a:t> (</a:t>
            </a:r>
            <a:r>
              <a:rPr lang="el-GR" sz="1600" dirty="0" smtClean="0"/>
              <a:t>που είναι ίση με </a:t>
            </a:r>
            <a:r>
              <a:rPr lang="en-US" sz="1600" i="1" dirty="0" smtClean="0"/>
              <a:t>AC</a:t>
            </a:r>
            <a:r>
              <a:rPr lang="en-US" sz="1600" dirty="0"/>
              <a:t>). </a:t>
            </a:r>
            <a:r>
              <a:rPr lang="el-GR" sz="1600" dirty="0" smtClean="0"/>
              <a:t>Αφού τα μονοπωλιακά κέρδη είναι μηδενικά όταν η τιμή είναι ίση με το μέσο κόστος, καμία επιχείρηση δεν εισέρχεται ή εξέρχεται από τον κλάδο. </a:t>
            </a:r>
            <a:endParaRPr lang="en-US" sz="1600" dirty="0"/>
          </a:p>
        </p:txBody>
      </p:sp>
      <p:sp>
        <p:nvSpPr>
          <p:cNvPr id="12" name="Rectangle 14"/>
          <p:cNvSpPr>
            <a:spLocks noChangeArrowheads="1"/>
          </p:cNvSpPr>
          <p:nvPr/>
        </p:nvSpPr>
        <p:spPr bwMode="auto">
          <a:xfrm>
            <a:off x="800100" y="2170113"/>
            <a:ext cx="4749800" cy="35052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3" name="Rectangle 6"/>
          <p:cNvSpPr>
            <a:spLocks noChangeArrowheads="1"/>
          </p:cNvSpPr>
          <p:nvPr/>
        </p:nvSpPr>
        <p:spPr bwMode="auto">
          <a:xfrm>
            <a:off x="566738" y="1271588"/>
            <a:ext cx="7947025" cy="40011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Μακροπρόθεσμη Ισορροπία με Εμπόριο</a:t>
            </a:r>
            <a:endParaRPr lang="en-US" sz="2000" dirty="0" smtClean="0">
              <a:solidFill>
                <a:srgbClr val="3D68AF"/>
              </a:solidFill>
            </a:endParaRPr>
          </a:p>
        </p:txBody>
      </p:sp>
      <p:sp>
        <p:nvSpPr>
          <p:cNvPr id="66566" name="Rectangle 5"/>
          <p:cNvSpPr>
            <a:spLocks noChangeArrowheads="1"/>
          </p:cNvSpPr>
          <p:nvPr/>
        </p:nvSpPr>
        <p:spPr bwMode="auto">
          <a:xfrm>
            <a:off x="566738" y="820738"/>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Ελεύθερο Εμπόριο</a:t>
            </a:r>
            <a:endParaRPr lang="en-US" sz="2400" dirty="0" smtClean="0">
              <a:solidFill>
                <a:srgbClr val="356A41"/>
              </a:solidFill>
            </a:endParaRPr>
          </a:p>
        </p:txBody>
      </p:sp>
      <p:pic>
        <p:nvPicPr>
          <p:cNvPr id="4" name="Picture 3"/>
          <p:cNvPicPr>
            <a:picLocks noChangeAspect="1"/>
          </p:cNvPicPr>
          <p:nvPr/>
        </p:nvPicPr>
        <p:blipFill>
          <a:blip r:embed="rId3" cstate="print"/>
          <a:srcRect/>
          <a:stretch>
            <a:fillRect/>
          </a:stretch>
        </p:blipFill>
        <p:spPr bwMode="auto">
          <a:xfrm>
            <a:off x="927100" y="2219325"/>
            <a:ext cx="4524375" cy="3400425"/>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927100" y="2219325"/>
            <a:ext cx="4524375" cy="3400425"/>
          </a:xfrm>
          <a:prstGeom prst="rect">
            <a:avLst/>
          </a:prstGeom>
          <a:noFill/>
          <a:ln w="9525">
            <a:noFill/>
            <a:miter lim="800000"/>
            <a:headEnd/>
            <a:tailEnd/>
          </a:ln>
        </p:spPr>
      </p:pic>
      <p:pic>
        <p:nvPicPr>
          <p:cNvPr id="6" name="Picture 5"/>
          <p:cNvPicPr>
            <a:picLocks noChangeAspect="1"/>
          </p:cNvPicPr>
          <p:nvPr/>
        </p:nvPicPr>
        <p:blipFill>
          <a:blip r:embed="rId5" cstate="print"/>
          <a:srcRect/>
          <a:stretch>
            <a:fillRect/>
          </a:stretch>
        </p:blipFill>
        <p:spPr bwMode="auto">
          <a:xfrm>
            <a:off x="927100" y="2219325"/>
            <a:ext cx="4524375" cy="3400425"/>
          </a:xfrm>
          <a:prstGeom prst="rect">
            <a:avLst/>
          </a:prstGeom>
          <a:noFill/>
          <a:ln w="9525">
            <a:noFill/>
            <a:miter lim="800000"/>
            <a:headEnd/>
            <a:tailEnd/>
          </a:ln>
        </p:spPr>
      </p:pic>
      <p:pic>
        <p:nvPicPr>
          <p:cNvPr id="23" name="Picture 22"/>
          <p:cNvPicPr>
            <a:picLocks noChangeAspect="1"/>
          </p:cNvPicPr>
          <p:nvPr/>
        </p:nvPicPr>
        <p:blipFill>
          <a:blip r:embed="rId6" cstate="print"/>
          <a:srcRect/>
          <a:stretch>
            <a:fillRect/>
          </a:stretch>
        </p:blipFill>
        <p:spPr bwMode="auto">
          <a:xfrm>
            <a:off x="927100" y="2219325"/>
            <a:ext cx="4524375" cy="3400425"/>
          </a:xfrm>
          <a:prstGeom prst="rect">
            <a:avLst/>
          </a:prstGeom>
          <a:noFill/>
          <a:ln w="9525">
            <a:noFill/>
            <a:miter lim="800000"/>
            <a:headEnd/>
            <a:tailEnd/>
          </a:ln>
        </p:spPr>
      </p:pic>
      <p:pic>
        <p:nvPicPr>
          <p:cNvPr id="7" name="Picture 6"/>
          <p:cNvPicPr>
            <a:picLocks noChangeAspect="1"/>
          </p:cNvPicPr>
          <p:nvPr/>
        </p:nvPicPr>
        <p:blipFill>
          <a:blip r:embed="rId7" cstate="print"/>
          <a:srcRect/>
          <a:stretch>
            <a:fillRect/>
          </a:stretch>
        </p:blipFill>
        <p:spPr bwMode="auto">
          <a:xfrm>
            <a:off x="927100" y="2219325"/>
            <a:ext cx="4524375" cy="3400425"/>
          </a:xfrm>
          <a:prstGeom prst="rect">
            <a:avLst/>
          </a:prstGeom>
          <a:noFill/>
          <a:ln w="9525">
            <a:noFill/>
            <a:miter lim="800000"/>
            <a:headEnd/>
            <a:tailEnd/>
          </a:ln>
        </p:spPr>
      </p:pic>
      <p:pic>
        <p:nvPicPr>
          <p:cNvPr id="15" name="Picture 14"/>
          <p:cNvPicPr>
            <a:picLocks noChangeAspect="1"/>
          </p:cNvPicPr>
          <p:nvPr/>
        </p:nvPicPr>
        <p:blipFill>
          <a:blip r:embed="rId8" cstate="print"/>
          <a:srcRect/>
          <a:stretch>
            <a:fillRect/>
          </a:stretch>
        </p:blipFill>
        <p:spPr bwMode="auto">
          <a:xfrm>
            <a:off x="927100" y="2219325"/>
            <a:ext cx="4524375" cy="3400425"/>
          </a:xfrm>
          <a:prstGeom prst="rect">
            <a:avLst/>
          </a:prstGeom>
          <a:noFill/>
          <a:ln w="9525">
            <a:noFill/>
            <a:miter lim="800000"/>
            <a:headEnd/>
            <a:tailEnd/>
          </a:ln>
        </p:spPr>
      </p:pic>
      <p:pic>
        <p:nvPicPr>
          <p:cNvPr id="18" name="Picture 17"/>
          <p:cNvPicPr>
            <a:picLocks noChangeAspect="1"/>
          </p:cNvPicPr>
          <p:nvPr/>
        </p:nvPicPr>
        <p:blipFill>
          <a:blip r:embed="rId9" cstate="print"/>
          <a:srcRect/>
          <a:stretch>
            <a:fillRect/>
          </a:stretch>
        </p:blipFill>
        <p:spPr bwMode="auto">
          <a:xfrm>
            <a:off x="927100" y="2219325"/>
            <a:ext cx="4524375" cy="3400425"/>
          </a:xfrm>
          <a:prstGeom prst="rect">
            <a:avLst/>
          </a:prstGeom>
          <a:noFill/>
          <a:ln w="9525">
            <a:noFill/>
            <a:miter lim="800000"/>
            <a:headEnd/>
            <a:tailEnd/>
          </a:ln>
        </p:spPr>
      </p:pic>
      <p:pic>
        <p:nvPicPr>
          <p:cNvPr id="16" name="Picture 15"/>
          <p:cNvPicPr>
            <a:picLocks noChangeAspect="1"/>
          </p:cNvPicPr>
          <p:nvPr/>
        </p:nvPicPr>
        <p:blipFill>
          <a:blip r:embed="rId10" cstate="print"/>
          <a:srcRect/>
          <a:stretch>
            <a:fillRect/>
          </a:stretch>
        </p:blipFill>
        <p:spPr bwMode="auto">
          <a:xfrm>
            <a:off x="927100" y="2219325"/>
            <a:ext cx="4524375" cy="3400425"/>
          </a:xfrm>
          <a:prstGeom prst="rect">
            <a:avLst/>
          </a:prstGeom>
          <a:noFill/>
          <a:ln w="9525">
            <a:noFill/>
            <a:miter lim="800000"/>
            <a:headEnd/>
            <a:tailEnd/>
          </a:ln>
        </p:spPr>
      </p:pic>
      <p:pic>
        <p:nvPicPr>
          <p:cNvPr id="17" name="Picture 16"/>
          <p:cNvPicPr>
            <a:picLocks noChangeAspect="1"/>
          </p:cNvPicPr>
          <p:nvPr/>
        </p:nvPicPr>
        <p:blipFill>
          <a:blip r:embed="rId11" cstate="print"/>
          <a:srcRect/>
          <a:stretch>
            <a:fillRect/>
          </a:stretch>
        </p:blipFill>
        <p:spPr bwMode="auto">
          <a:xfrm>
            <a:off x="927100" y="2219325"/>
            <a:ext cx="4524375" cy="3400425"/>
          </a:xfrm>
          <a:prstGeom prst="rect">
            <a:avLst/>
          </a:prstGeom>
          <a:noFill/>
          <a:ln w="9525">
            <a:noFill/>
            <a:miter lim="800000"/>
            <a:headEnd/>
            <a:tailEnd/>
          </a:ln>
        </p:spPr>
      </p:pic>
      <p:pic>
        <p:nvPicPr>
          <p:cNvPr id="19" name="Picture 18"/>
          <p:cNvPicPr>
            <a:picLocks noChangeAspect="1"/>
          </p:cNvPicPr>
          <p:nvPr/>
        </p:nvPicPr>
        <p:blipFill>
          <a:blip r:embed="rId12" cstate="print"/>
          <a:srcRect/>
          <a:stretch>
            <a:fillRect/>
          </a:stretch>
        </p:blipFill>
        <p:spPr bwMode="auto">
          <a:xfrm>
            <a:off x="927100" y="2219325"/>
            <a:ext cx="4524375" cy="3400425"/>
          </a:xfrm>
          <a:prstGeom prst="rect">
            <a:avLst/>
          </a:prstGeom>
          <a:noFill/>
          <a:ln w="9525">
            <a:noFill/>
            <a:miter lim="800000"/>
            <a:headEnd/>
            <a:tailEnd/>
          </a:ln>
        </p:spPr>
      </p:pic>
      <p:sp>
        <p:nvSpPr>
          <p:cNvPr id="66577"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66578" name="Straight Connector 22"/>
          <p:cNvCxnSpPr>
            <a:cxnSpLocks noChangeShapeType="1"/>
          </p:cNvCxnSpPr>
          <p:nvPr/>
        </p:nvCxnSpPr>
        <p:spPr bwMode="auto">
          <a:xfrm>
            <a:off x="576263" y="674688"/>
            <a:ext cx="5975350" cy="0"/>
          </a:xfrm>
          <a:prstGeom prst="line">
            <a:avLst/>
          </a:prstGeom>
          <a:noFill/>
          <a:ln w="19050" cap="rnd" algn="ctr">
            <a:solidFill>
              <a:srgbClr val="9C3A45"/>
            </a:solidFill>
            <a:prstDash val="sysDash"/>
            <a:round/>
            <a:headEnd/>
            <a:tailEnd/>
          </a:ln>
        </p:spPr>
      </p:cxnSp>
      <p:sp>
        <p:nvSpPr>
          <p:cNvPr id="66579"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left)">
                                      <p:cBhvr>
                                        <p:cTn id="25" dur="500"/>
                                        <p:tgtEl>
                                          <p:spTgt spid="11">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750"/>
                                        <p:tgtEl>
                                          <p:spTgt spid="4"/>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750"/>
                                        <p:tgtEl>
                                          <p:spTgt spid="6"/>
                                        </p:tgtEl>
                                      </p:cBhvr>
                                    </p:animEffect>
                                  </p:childTnLst>
                                </p:cTn>
                              </p:par>
                            </p:childTnLst>
                          </p:cTn>
                        </p:par>
                        <p:par>
                          <p:cTn id="38" fill="hold">
                            <p:stCondLst>
                              <p:cond delay="475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750"/>
                                        <p:tgtEl>
                                          <p:spTgt spid="7"/>
                                        </p:tgtEl>
                                      </p:cBhvr>
                                    </p:animEffect>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750"/>
                                        <p:tgtEl>
                                          <p:spTgt spid="15"/>
                                        </p:tgtEl>
                                      </p:cBhvr>
                                    </p:animEffect>
                                  </p:childTnLst>
                                </p:cTn>
                              </p:par>
                            </p:childTnLst>
                          </p:cTn>
                        </p:par>
                        <p:par>
                          <p:cTn id="46" fill="hold">
                            <p:stCondLst>
                              <p:cond delay="6250"/>
                            </p:stCondLst>
                            <p:childTnLst>
                              <p:par>
                                <p:cTn id="47" presetID="22" presetClass="entr" presetSubtype="1"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up)">
                                      <p:cBhvr>
                                        <p:cTn id="49" dur="750"/>
                                        <p:tgtEl>
                                          <p:spTgt spid="23"/>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750"/>
                                        <p:tgtEl>
                                          <p:spTgt spid="16"/>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11">
                                            <p:txEl>
                                              <p:pRg st="1" end="1"/>
                                            </p:txEl>
                                          </p:spTgt>
                                        </p:tgtEl>
                                        <p:attrNameLst>
                                          <p:attrName>style.visibility</p:attrName>
                                        </p:attrNameLst>
                                      </p:cBhvr>
                                      <p:to>
                                        <p:strVal val="visible"/>
                                      </p:to>
                                    </p:set>
                                    <p:animEffect transition="in" filter="wipe(left)">
                                      <p:cBhvr>
                                        <p:cTn id="57" dur="500"/>
                                        <p:tgtEl>
                                          <p:spTgt spid="11">
                                            <p:txEl>
                                              <p:pRg st="1" end="1"/>
                                            </p:txEl>
                                          </p:spTgt>
                                        </p:tgtEl>
                                      </p:cBhvr>
                                    </p:animEffect>
                                  </p:childTnLst>
                                </p:cTn>
                              </p:par>
                            </p:childTnLst>
                          </p:cTn>
                        </p:par>
                        <p:par>
                          <p:cTn id="58" fill="hold">
                            <p:stCondLst>
                              <p:cond delay="8250"/>
                            </p:stCondLst>
                            <p:childTnLst>
                              <p:par>
                                <p:cTn id="59" presetID="22" presetClass="entr" presetSubtype="2"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right)">
                                      <p:cBhvr>
                                        <p:cTn id="61" dur="75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1">
                                            <p:txEl>
                                              <p:pRg st="2" end="2"/>
                                            </p:txEl>
                                          </p:spTgt>
                                        </p:tgtEl>
                                        <p:attrNameLst>
                                          <p:attrName>style.visibility</p:attrName>
                                        </p:attrNameLst>
                                      </p:cBhvr>
                                      <p:to>
                                        <p:strVal val="visible"/>
                                      </p:to>
                                    </p:set>
                                    <p:animEffect transition="in" filter="wipe(left)">
                                      <p:cBhvr>
                                        <p:cTn id="66" dur="500"/>
                                        <p:tgtEl>
                                          <p:spTgt spid="11">
                                            <p:txEl>
                                              <p:pRg st="2" end="2"/>
                                            </p:txEl>
                                          </p:spTgt>
                                        </p:tgtEl>
                                      </p:cBhvr>
                                    </p:animEffect>
                                  </p:childTnLst>
                                </p:cTn>
                              </p:par>
                            </p:childTnLst>
                          </p:cTn>
                        </p:par>
                        <p:par>
                          <p:cTn id="67" fill="hold">
                            <p:stCondLst>
                              <p:cond delay="500"/>
                            </p:stCondLst>
                            <p:childTnLst>
                              <p:par>
                                <p:cTn id="68" presetID="22" presetClass="entr" presetSubtype="1"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up)">
                                      <p:cBhvr>
                                        <p:cTn id="70" dur="750"/>
                                        <p:tgtEl>
                                          <p:spTgt spid="17"/>
                                        </p:tgtEl>
                                      </p:cBhvr>
                                    </p:animEffect>
                                  </p:childTnLst>
                                </p:cTn>
                              </p:par>
                            </p:childTnLst>
                          </p:cTn>
                        </p:par>
                        <p:par>
                          <p:cTn id="71" fill="hold">
                            <p:stCondLst>
                              <p:cond delay="1250"/>
                            </p:stCondLst>
                            <p:childTnLst>
                              <p:par>
                                <p:cTn id="72" presetID="22" presetClass="entr" presetSubtype="4"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down)">
                                      <p:cBhvr>
                                        <p:cTn id="7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bldLvl="2"/>
      <p:bldP spid="12" grpId="0" animBg="1"/>
      <p:bldP spid="1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8609" name="Group 39"/>
          <p:cNvGrpSpPr>
            <a:grpSpLocks/>
          </p:cNvGrpSpPr>
          <p:nvPr/>
        </p:nvGrpSpPr>
        <p:grpSpPr bwMode="auto">
          <a:xfrm>
            <a:off x="647700" y="1722438"/>
            <a:ext cx="8374063" cy="4902200"/>
            <a:chOff x="566738" y="2200275"/>
            <a:chExt cx="7805737" cy="4219575"/>
          </a:xfrm>
        </p:grpSpPr>
        <p:sp>
          <p:nvSpPr>
            <p:cNvPr id="68631"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8632" name="Rectangle 10"/>
            <p:cNvSpPr>
              <a:spLocks noChangeArrowheads="1"/>
            </p:cNvSpPr>
            <p:nvPr/>
          </p:nvSpPr>
          <p:spPr bwMode="auto">
            <a:xfrm>
              <a:off x="581024" y="2211129"/>
              <a:ext cx="7772401" cy="27547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8610" name="Text Box 7"/>
          <p:cNvSpPr txBox="1">
            <a:spLocks noChangeArrowheads="1"/>
          </p:cNvSpPr>
          <p:nvPr/>
        </p:nvSpPr>
        <p:spPr bwMode="auto">
          <a:xfrm>
            <a:off x="666750" y="1743075"/>
            <a:ext cx="2522538"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6-7 </a:t>
            </a:r>
            <a:r>
              <a:rPr lang="en-US" dirty="0">
                <a:solidFill>
                  <a:schemeClr val="bg2"/>
                </a:solidFill>
              </a:rPr>
              <a:t>(2 </a:t>
            </a:r>
            <a:r>
              <a:rPr lang="el-GR" dirty="0" smtClean="0">
                <a:solidFill>
                  <a:schemeClr val="bg2"/>
                </a:solidFill>
              </a:rPr>
              <a:t>από </a:t>
            </a:r>
            <a:r>
              <a:rPr lang="en-US" dirty="0" smtClean="0">
                <a:solidFill>
                  <a:schemeClr val="bg2"/>
                </a:solidFill>
              </a:rPr>
              <a:t>2</a:t>
            </a:r>
            <a:r>
              <a:rPr lang="en-US" dirty="0">
                <a:solidFill>
                  <a:schemeClr val="bg2"/>
                </a:solidFill>
              </a:rPr>
              <a:t>)</a:t>
            </a:r>
            <a:endParaRPr lang="en-US" dirty="0"/>
          </a:p>
        </p:txBody>
      </p:sp>
      <p:sp>
        <p:nvSpPr>
          <p:cNvPr id="11" name="Rectangle 12"/>
          <p:cNvSpPr>
            <a:spLocks noChangeArrowheads="1"/>
          </p:cNvSpPr>
          <p:nvPr/>
        </p:nvSpPr>
        <p:spPr bwMode="auto">
          <a:xfrm>
            <a:off x="5613400" y="2125663"/>
            <a:ext cx="3387725" cy="5204527"/>
          </a:xfrm>
          <a:prstGeom prst="rect">
            <a:avLst/>
          </a:prstGeom>
          <a:noFill/>
          <a:ln w="9525">
            <a:noFill/>
            <a:miter lim="800000"/>
            <a:headEnd/>
            <a:tailEnd/>
          </a:ln>
        </p:spPr>
        <p:txBody>
          <a:bodyPr/>
          <a:lstStyle/>
          <a:p>
            <a:pPr>
              <a:spcBef>
                <a:spcPct val="10000"/>
              </a:spcBef>
              <a:spcAft>
                <a:spcPct val="10000"/>
              </a:spcAft>
            </a:pPr>
            <a:r>
              <a:rPr lang="el-GR" sz="1600" dirty="0" smtClean="0">
                <a:solidFill>
                  <a:srgbClr val="8A3A6A"/>
                </a:solidFill>
              </a:rPr>
              <a:t>Μακροπρόθεσμη Ισορροπία Μονοπωλιακού Ανταγωνισμού με Εμπόριο (συνέχεια)</a:t>
            </a:r>
          </a:p>
          <a:p>
            <a:pPr>
              <a:spcBef>
                <a:spcPct val="10000"/>
              </a:spcBef>
              <a:spcAft>
                <a:spcPct val="10000"/>
              </a:spcAft>
            </a:pPr>
            <a:endParaRPr lang="en-US" sz="1600" dirty="0" smtClean="0">
              <a:solidFill>
                <a:srgbClr val="8A3A6A"/>
              </a:solidFill>
            </a:endParaRPr>
          </a:p>
          <a:p>
            <a:pPr>
              <a:spcBef>
                <a:spcPct val="10000"/>
              </a:spcBef>
              <a:spcAft>
                <a:spcPct val="10000"/>
              </a:spcAft>
            </a:pPr>
            <a:r>
              <a:rPr lang="el-GR" b="0" dirty="0" smtClean="0"/>
              <a:t>Σε σύγκριση με την μακροπρόθεσμη ισορροπία χωρίς εμπόριο (Σχέδιο 6-5), η </a:t>
            </a:r>
            <a:r>
              <a:rPr lang="en-US" b="0" i="1" dirty="0" smtClean="0"/>
              <a:t>d</a:t>
            </a:r>
            <a:r>
              <a:rPr lang="en-US" b="0" baseline="-25000" dirty="0" smtClean="0"/>
              <a:t>3</a:t>
            </a:r>
            <a:r>
              <a:rPr lang="en-US" b="0" dirty="0" smtClean="0"/>
              <a:t> (</a:t>
            </a:r>
            <a:r>
              <a:rPr lang="el-GR" b="0" dirty="0" smtClean="0"/>
              <a:t>μαζί με την</a:t>
            </a:r>
            <a:r>
              <a:rPr lang="en-US" b="0" dirty="0" smtClean="0"/>
              <a:t> </a:t>
            </a:r>
            <a:r>
              <a:rPr lang="en-US" b="0" i="1" dirty="0"/>
              <a:t>mr</a:t>
            </a:r>
            <a:r>
              <a:rPr lang="en-US" b="0" baseline="-25000" dirty="0"/>
              <a:t>3</a:t>
            </a:r>
            <a:r>
              <a:rPr lang="en-US" b="0" dirty="0"/>
              <a:t>) </a:t>
            </a:r>
            <a:r>
              <a:rPr lang="el-GR" b="0" dirty="0" smtClean="0"/>
              <a:t> έχουν μετατοπιστεί προς τα έξω καθώς οι εγχώριες επιχειρήσεις εγκατέλειψαν τον κλάδο και έχει γίνει πιο ελαστική λόγω του μεγαλύτερου συνολικού αριθμού ποικιλιών με εμπόριο,</a:t>
            </a:r>
            <a:r>
              <a:rPr lang="en-US" b="0" dirty="0" smtClean="0"/>
              <a:t>, </a:t>
            </a:r>
            <a:r>
              <a:rPr lang="en-US" b="0" dirty="0"/>
              <a:t>2</a:t>
            </a:r>
            <a:r>
              <a:rPr lang="en-US" b="0" i="1" dirty="0"/>
              <a:t>N</a:t>
            </a:r>
            <a:r>
              <a:rPr lang="en-US" b="0" i="1" baseline="30000" dirty="0"/>
              <a:t>T</a:t>
            </a:r>
            <a:r>
              <a:rPr lang="en-US" b="0" dirty="0"/>
              <a:t> &gt; </a:t>
            </a:r>
            <a:r>
              <a:rPr lang="en-US" b="0" i="1" dirty="0"/>
              <a:t>N</a:t>
            </a:r>
            <a:r>
              <a:rPr lang="en-US" b="0" i="1" baseline="30000" dirty="0"/>
              <a:t>A</a:t>
            </a:r>
            <a:r>
              <a:rPr lang="en-US" b="0" dirty="0"/>
              <a:t>. </a:t>
            </a:r>
          </a:p>
          <a:p>
            <a:pPr>
              <a:spcBef>
                <a:spcPct val="10000"/>
              </a:spcBef>
              <a:spcAft>
                <a:spcPct val="10000"/>
              </a:spcAft>
            </a:pPr>
            <a:r>
              <a:rPr lang="el-GR" b="0" dirty="0" smtClean="0"/>
              <a:t>Σε σύγκριση με τη μακροπρόθεσμη ισορροπία χωρίς εμπόριο στο σημείο </a:t>
            </a:r>
            <a:r>
              <a:rPr lang="en-US" b="0" i="1" dirty="0" smtClean="0"/>
              <a:t>A</a:t>
            </a:r>
            <a:r>
              <a:rPr lang="en-US" b="0" dirty="0"/>
              <a:t>, </a:t>
            </a:r>
            <a:r>
              <a:rPr lang="el-GR" b="0" dirty="0" smtClean="0"/>
              <a:t>η ισορροπία με εμπόριο στο σημείο </a:t>
            </a:r>
            <a:r>
              <a:rPr lang="en-US" b="0" dirty="0" smtClean="0"/>
              <a:t> </a:t>
            </a:r>
            <a:r>
              <a:rPr lang="en-US" b="0" i="1" dirty="0" smtClean="0"/>
              <a:t>C</a:t>
            </a:r>
            <a:r>
              <a:rPr lang="en-US" b="0" dirty="0" smtClean="0"/>
              <a:t> </a:t>
            </a:r>
            <a:r>
              <a:rPr lang="el-GR" b="0" dirty="0" smtClean="0"/>
              <a:t>έχει χαμηλότερη τιμή και υψηλότερες πωλήσεις από όλες τις επιχειρήσεις που επιβίωσαν. </a:t>
            </a:r>
          </a:p>
        </p:txBody>
      </p:sp>
      <p:sp>
        <p:nvSpPr>
          <p:cNvPr id="68612" name="Rectangle 14"/>
          <p:cNvSpPr>
            <a:spLocks noChangeArrowheads="1"/>
          </p:cNvSpPr>
          <p:nvPr/>
        </p:nvSpPr>
        <p:spPr bwMode="auto">
          <a:xfrm>
            <a:off x="800100" y="2170113"/>
            <a:ext cx="4749800" cy="35052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68613" name="Rectangle 6"/>
          <p:cNvSpPr>
            <a:spLocks noChangeArrowheads="1"/>
          </p:cNvSpPr>
          <p:nvPr/>
        </p:nvSpPr>
        <p:spPr bwMode="auto">
          <a:xfrm>
            <a:off x="566738" y="1271588"/>
            <a:ext cx="7947025" cy="40011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Μακροπρόθεσμη Ισορροπία με Εμπόριο</a:t>
            </a:r>
            <a:endParaRPr lang="en-US" sz="2000" dirty="0" smtClean="0">
              <a:solidFill>
                <a:srgbClr val="3D68AF"/>
              </a:solidFill>
            </a:endParaRPr>
          </a:p>
        </p:txBody>
      </p:sp>
      <p:sp>
        <p:nvSpPr>
          <p:cNvPr id="68614" name="Rectangle 5"/>
          <p:cNvSpPr>
            <a:spLocks noChangeArrowheads="1"/>
          </p:cNvSpPr>
          <p:nvPr/>
        </p:nvSpPr>
        <p:spPr bwMode="auto">
          <a:xfrm>
            <a:off x="566738" y="820738"/>
            <a:ext cx="7672387"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Ελεύθερο Εμπόριο</a:t>
            </a:r>
            <a:endParaRPr lang="en-US" sz="2400" dirty="0" smtClean="0">
              <a:solidFill>
                <a:srgbClr val="356A41"/>
              </a:solidFill>
            </a:endParaRPr>
          </a:p>
        </p:txBody>
      </p:sp>
      <p:pic>
        <p:nvPicPr>
          <p:cNvPr id="68615" name="Picture 3"/>
          <p:cNvPicPr>
            <a:picLocks noChangeAspect="1"/>
          </p:cNvPicPr>
          <p:nvPr/>
        </p:nvPicPr>
        <p:blipFill>
          <a:blip r:embed="rId3" cstate="print"/>
          <a:srcRect/>
          <a:stretch>
            <a:fillRect/>
          </a:stretch>
        </p:blipFill>
        <p:spPr bwMode="auto">
          <a:xfrm>
            <a:off x="927100" y="2219325"/>
            <a:ext cx="4524375" cy="3400425"/>
          </a:xfrm>
          <a:prstGeom prst="rect">
            <a:avLst/>
          </a:prstGeom>
          <a:noFill/>
          <a:ln w="9525">
            <a:noFill/>
            <a:miter lim="800000"/>
            <a:headEnd/>
            <a:tailEnd/>
          </a:ln>
        </p:spPr>
      </p:pic>
      <p:pic>
        <p:nvPicPr>
          <p:cNvPr id="68616" name="Picture 4"/>
          <p:cNvPicPr>
            <a:picLocks noChangeAspect="1"/>
          </p:cNvPicPr>
          <p:nvPr/>
        </p:nvPicPr>
        <p:blipFill>
          <a:blip r:embed="rId4" cstate="print"/>
          <a:srcRect/>
          <a:stretch>
            <a:fillRect/>
          </a:stretch>
        </p:blipFill>
        <p:spPr bwMode="auto">
          <a:xfrm>
            <a:off x="927100" y="2219325"/>
            <a:ext cx="4524375" cy="3400425"/>
          </a:xfrm>
          <a:prstGeom prst="rect">
            <a:avLst/>
          </a:prstGeom>
          <a:noFill/>
          <a:ln w="9525">
            <a:noFill/>
            <a:miter lim="800000"/>
            <a:headEnd/>
            <a:tailEnd/>
          </a:ln>
        </p:spPr>
      </p:pic>
      <p:pic>
        <p:nvPicPr>
          <p:cNvPr id="68617" name="Picture 5"/>
          <p:cNvPicPr>
            <a:picLocks noChangeAspect="1"/>
          </p:cNvPicPr>
          <p:nvPr/>
        </p:nvPicPr>
        <p:blipFill>
          <a:blip r:embed="rId5" cstate="print"/>
          <a:srcRect/>
          <a:stretch>
            <a:fillRect/>
          </a:stretch>
        </p:blipFill>
        <p:spPr bwMode="auto">
          <a:xfrm>
            <a:off x="927100" y="2219325"/>
            <a:ext cx="4524375" cy="3400425"/>
          </a:xfrm>
          <a:prstGeom prst="rect">
            <a:avLst/>
          </a:prstGeom>
          <a:noFill/>
          <a:ln w="9525">
            <a:noFill/>
            <a:miter lim="800000"/>
            <a:headEnd/>
            <a:tailEnd/>
          </a:ln>
        </p:spPr>
      </p:pic>
      <p:pic>
        <p:nvPicPr>
          <p:cNvPr id="68618" name="Picture 22"/>
          <p:cNvPicPr>
            <a:picLocks noChangeAspect="1"/>
          </p:cNvPicPr>
          <p:nvPr/>
        </p:nvPicPr>
        <p:blipFill>
          <a:blip r:embed="rId6" cstate="print"/>
          <a:srcRect/>
          <a:stretch>
            <a:fillRect/>
          </a:stretch>
        </p:blipFill>
        <p:spPr bwMode="auto">
          <a:xfrm>
            <a:off x="927100" y="2219325"/>
            <a:ext cx="4524375" cy="3400425"/>
          </a:xfrm>
          <a:prstGeom prst="rect">
            <a:avLst/>
          </a:prstGeom>
          <a:noFill/>
          <a:ln w="9525">
            <a:noFill/>
            <a:miter lim="800000"/>
            <a:headEnd/>
            <a:tailEnd/>
          </a:ln>
        </p:spPr>
      </p:pic>
      <p:pic>
        <p:nvPicPr>
          <p:cNvPr id="68619" name="Picture 6"/>
          <p:cNvPicPr>
            <a:picLocks noChangeAspect="1"/>
          </p:cNvPicPr>
          <p:nvPr/>
        </p:nvPicPr>
        <p:blipFill>
          <a:blip r:embed="rId7" cstate="print"/>
          <a:srcRect/>
          <a:stretch>
            <a:fillRect/>
          </a:stretch>
        </p:blipFill>
        <p:spPr bwMode="auto">
          <a:xfrm>
            <a:off x="927100" y="2219325"/>
            <a:ext cx="4524375" cy="3400425"/>
          </a:xfrm>
          <a:prstGeom prst="rect">
            <a:avLst/>
          </a:prstGeom>
          <a:noFill/>
          <a:ln w="9525">
            <a:noFill/>
            <a:miter lim="800000"/>
            <a:headEnd/>
            <a:tailEnd/>
          </a:ln>
        </p:spPr>
      </p:pic>
      <p:pic>
        <p:nvPicPr>
          <p:cNvPr id="68620" name="Picture 14"/>
          <p:cNvPicPr>
            <a:picLocks noChangeAspect="1"/>
          </p:cNvPicPr>
          <p:nvPr/>
        </p:nvPicPr>
        <p:blipFill>
          <a:blip r:embed="rId8" cstate="print"/>
          <a:srcRect/>
          <a:stretch>
            <a:fillRect/>
          </a:stretch>
        </p:blipFill>
        <p:spPr bwMode="auto">
          <a:xfrm>
            <a:off x="927100" y="2219325"/>
            <a:ext cx="4524375" cy="3400425"/>
          </a:xfrm>
          <a:prstGeom prst="rect">
            <a:avLst/>
          </a:prstGeom>
          <a:noFill/>
          <a:ln w="9525">
            <a:noFill/>
            <a:miter lim="800000"/>
            <a:headEnd/>
            <a:tailEnd/>
          </a:ln>
        </p:spPr>
      </p:pic>
      <p:pic>
        <p:nvPicPr>
          <p:cNvPr id="68621" name="Picture 17"/>
          <p:cNvPicPr>
            <a:picLocks noChangeAspect="1"/>
          </p:cNvPicPr>
          <p:nvPr/>
        </p:nvPicPr>
        <p:blipFill>
          <a:blip r:embed="rId9" cstate="print"/>
          <a:srcRect/>
          <a:stretch>
            <a:fillRect/>
          </a:stretch>
        </p:blipFill>
        <p:spPr bwMode="auto">
          <a:xfrm>
            <a:off x="927100" y="2219325"/>
            <a:ext cx="4524375" cy="3400425"/>
          </a:xfrm>
          <a:prstGeom prst="rect">
            <a:avLst/>
          </a:prstGeom>
          <a:noFill/>
          <a:ln w="9525">
            <a:noFill/>
            <a:miter lim="800000"/>
            <a:headEnd/>
            <a:tailEnd/>
          </a:ln>
        </p:spPr>
      </p:pic>
      <p:pic>
        <p:nvPicPr>
          <p:cNvPr id="68622" name="Picture 15"/>
          <p:cNvPicPr>
            <a:picLocks noChangeAspect="1"/>
          </p:cNvPicPr>
          <p:nvPr/>
        </p:nvPicPr>
        <p:blipFill>
          <a:blip r:embed="rId10" cstate="print"/>
          <a:srcRect/>
          <a:stretch>
            <a:fillRect/>
          </a:stretch>
        </p:blipFill>
        <p:spPr bwMode="auto">
          <a:xfrm>
            <a:off x="927100" y="2219325"/>
            <a:ext cx="4524375" cy="3400425"/>
          </a:xfrm>
          <a:prstGeom prst="rect">
            <a:avLst/>
          </a:prstGeom>
          <a:noFill/>
          <a:ln w="9525">
            <a:noFill/>
            <a:miter lim="800000"/>
            <a:headEnd/>
            <a:tailEnd/>
          </a:ln>
        </p:spPr>
      </p:pic>
      <p:pic>
        <p:nvPicPr>
          <p:cNvPr id="68623" name="Picture 16"/>
          <p:cNvPicPr>
            <a:picLocks noChangeAspect="1"/>
          </p:cNvPicPr>
          <p:nvPr/>
        </p:nvPicPr>
        <p:blipFill>
          <a:blip r:embed="rId11" cstate="print"/>
          <a:srcRect/>
          <a:stretch>
            <a:fillRect/>
          </a:stretch>
        </p:blipFill>
        <p:spPr bwMode="auto">
          <a:xfrm>
            <a:off x="927100" y="2219325"/>
            <a:ext cx="4524375" cy="3400425"/>
          </a:xfrm>
          <a:prstGeom prst="rect">
            <a:avLst/>
          </a:prstGeom>
          <a:noFill/>
          <a:ln w="9525">
            <a:noFill/>
            <a:miter lim="800000"/>
            <a:headEnd/>
            <a:tailEnd/>
          </a:ln>
        </p:spPr>
      </p:pic>
      <p:pic>
        <p:nvPicPr>
          <p:cNvPr id="68624" name="Picture 18"/>
          <p:cNvPicPr>
            <a:picLocks noChangeAspect="1"/>
          </p:cNvPicPr>
          <p:nvPr/>
        </p:nvPicPr>
        <p:blipFill>
          <a:blip r:embed="rId12" cstate="print"/>
          <a:srcRect/>
          <a:stretch>
            <a:fillRect/>
          </a:stretch>
        </p:blipFill>
        <p:spPr bwMode="auto">
          <a:xfrm>
            <a:off x="927100" y="2219325"/>
            <a:ext cx="4524375" cy="3400425"/>
          </a:xfrm>
          <a:prstGeom prst="rect">
            <a:avLst/>
          </a:prstGeom>
          <a:noFill/>
          <a:ln w="9525">
            <a:noFill/>
            <a:miter lim="800000"/>
            <a:headEnd/>
            <a:tailEnd/>
          </a:ln>
        </p:spPr>
      </p:pic>
      <p:pic>
        <p:nvPicPr>
          <p:cNvPr id="22" name="Picture 21"/>
          <p:cNvPicPr>
            <a:picLocks noChangeAspect="1"/>
          </p:cNvPicPr>
          <p:nvPr/>
        </p:nvPicPr>
        <p:blipFill>
          <a:blip r:embed="rId13" cstate="print"/>
          <a:srcRect/>
          <a:stretch>
            <a:fillRect/>
          </a:stretch>
        </p:blipFill>
        <p:spPr bwMode="auto">
          <a:xfrm>
            <a:off x="927100" y="2219325"/>
            <a:ext cx="4524375" cy="3400425"/>
          </a:xfrm>
          <a:prstGeom prst="rect">
            <a:avLst/>
          </a:prstGeom>
          <a:noFill/>
          <a:ln w="9525">
            <a:noFill/>
            <a:miter lim="800000"/>
            <a:headEnd/>
            <a:tailEnd/>
          </a:ln>
        </p:spPr>
      </p:pic>
      <p:pic>
        <p:nvPicPr>
          <p:cNvPr id="20" name="Picture 19"/>
          <p:cNvPicPr>
            <a:picLocks noChangeAspect="1"/>
          </p:cNvPicPr>
          <p:nvPr/>
        </p:nvPicPr>
        <p:blipFill>
          <a:blip r:embed="rId14" cstate="print"/>
          <a:srcRect/>
          <a:stretch>
            <a:fillRect/>
          </a:stretch>
        </p:blipFill>
        <p:spPr bwMode="auto">
          <a:xfrm>
            <a:off x="927100" y="2219325"/>
            <a:ext cx="4524375" cy="3400425"/>
          </a:xfrm>
          <a:prstGeom prst="rect">
            <a:avLst/>
          </a:prstGeom>
          <a:noFill/>
          <a:ln w="9525">
            <a:noFill/>
            <a:miter lim="800000"/>
            <a:headEnd/>
            <a:tailEnd/>
          </a:ln>
        </p:spPr>
      </p:pic>
      <p:pic>
        <p:nvPicPr>
          <p:cNvPr id="21" name="Picture 20"/>
          <p:cNvPicPr>
            <a:picLocks noChangeAspect="1"/>
          </p:cNvPicPr>
          <p:nvPr/>
        </p:nvPicPr>
        <p:blipFill>
          <a:blip r:embed="rId15" cstate="print"/>
          <a:srcRect/>
          <a:stretch>
            <a:fillRect/>
          </a:stretch>
        </p:blipFill>
        <p:spPr bwMode="auto">
          <a:xfrm>
            <a:off x="927100" y="2219325"/>
            <a:ext cx="4524375" cy="3400425"/>
          </a:xfrm>
          <a:prstGeom prst="rect">
            <a:avLst/>
          </a:prstGeom>
          <a:noFill/>
          <a:ln w="9525">
            <a:noFill/>
            <a:miter lim="800000"/>
            <a:headEnd/>
            <a:tailEnd/>
          </a:ln>
        </p:spPr>
      </p:pic>
      <p:sp>
        <p:nvSpPr>
          <p:cNvPr id="68628"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68629" name="Straight Connector 22"/>
          <p:cNvCxnSpPr>
            <a:cxnSpLocks noChangeShapeType="1"/>
          </p:cNvCxnSpPr>
          <p:nvPr/>
        </p:nvCxnSpPr>
        <p:spPr bwMode="auto">
          <a:xfrm>
            <a:off x="576263" y="674688"/>
            <a:ext cx="5975350" cy="0"/>
          </a:xfrm>
          <a:prstGeom prst="line">
            <a:avLst/>
          </a:prstGeom>
          <a:noFill/>
          <a:ln w="19050" cap="rnd" algn="ctr">
            <a:solidFill>
              <a:srgbClr val="9C3A45"/>
            </a:solidFill>
            <a:prstDash val="sysDash"/>
            <a:round/>
            <a:headEnd/>
            <a:tailEnd/>
          </a:ln>
        </p:spPr>
      </p:cxnSp>
      <p:sp>
        <p:nvSpPr>
          <p:cNvPr id="68630"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wipe(left)">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750"/>
                                        <p:tgtEl>
                                          <p:spTgt spid="20"/>
                                        </p:tgtEl>
                                      </p:cBhvr>
                                    </p:animEffect>
                                  </p:childTnLst>
                                </p:cTn>
                              </p:par>
                            </p:childTnLst>
                          </p:cTn>
                        </p:par>
                        <p:par>
                          <p:cTn id="13" fill="hold">
                            <p:stCondLst>
                              <p:cond delay="750"/>
                            </p:stCondLst>
                            <p:childTnLst>
                              <p:par>
                                <p:cTn id="14" presetID="22" presetClass="entr" presetSubtype="1"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1000"/>
                                        <p:tgtEl>
                                          <p:spTgt spid="21"/>
                                        </p:tgtEl>
                                      </p:cBhvr>
                                    </p:animEffect>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750"/>
                                        <p:tgtEl>
                                          <p:spTgt spid="22"/>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wipe(left)">
                                      <p:cBhvr>
                                        <p:cTn id="24"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557213" y="1270000"/>
            <a:ext cx="7947025" cy="461963"/>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Κέρδη από το Εμπόριο</a:t>
            </a:r>
            <a:endParaRPr lang="en-US" sz="2400" dirty="0">
              <a:solidFill>
                <a:srgbClr val="3D68AF"/>
              </a:solidFill>
            </a:endParaRPr>
          </a:p>
        </p:txBody>
      </p:sp>
      <p:sp>
        <p:nvSpPr>
          <p:cNvPr id="70658" name="Rectangle 5"/>
          <p:cNvSpPr>
            <a:spLocks noChangeArrowheads="1"/>
          </p:cNvSpPr>
          <p:nvPr/>
        </p:nvSpPr>
        <p:spPr bwMode="auto">
          <a:xfrm>
            <a:off x="566738" y="820738"/>
            <a:ext cx="7672387"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Ελεύθερο Εμπόριο</a:t>
            </a:r>
            <a:endParaRPr lang="en-US" sz="2400" dirty="0" smtClean="0">
              <a:solidFill>
                <a:srgbClr val="356A41"/>
              </a:solidFill>
            </a:endParaRPr>
          </a:p>
        </p:txBody>
      </p:sp>
      <p:sp>
        <p:nvSpPr>
          <p:cNvPr id="2" name="Rectangle 1"/>
          <p:cNvSpPr>
            <a:spLocks noChangeArrowheads="1"/>
          </p:cNvSpPr>
          <p:nvPr/>
        </p:nvSpPr>
        <p:spPr bwMode="auto">
          <a:xfrm>
            <a:off x="557213" y="1743075"/>
            <a:ext cx="8140700" cy="4031873"/>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Η μακροπρόθεσμη ισορροπία στο σημείο </a:t>
            </a:r>
            <a:r>
              <a:rPr lang="en-US" sz="2000" b="0" i="1" dirty="0" smtClean="0"/>
              <a:t>C </a:t>
            </a:r>
            <a:r>
              <a:rPr lang="el-GR" sz="2000" b="0" dirty="0" smtClean="0"/>
              <a:t>έχει δύο πηγές κερδών από το εμπόριο για καταναλωτές:</a:t>
            </a:r>
            <a:endParaRPr lang="en-US" sz="2000" b="0" dirty="0"/>
          </a:p>
          <a:p>
            <a:pPr>
              <a:spcBef>
                <a:spcPct val="10000"/>
              </a:spcBef>
              <a:spcAft>
                <a:spcPct val="10000"/>
              </a:spcAft>
              <a:buFont typeface="Arial" charset="0"/>
              <a:buChar char="•"/>
            </a:pPr>
            <a:r>
              <a:rPr lang="el-GR" sz="2000" b="0" dirty="0" smtClean="0"/>
              <a:t>Μια μείωση στην τιμή</a:t>
            </a:r>
            <a:r>
              <a:rPr lang="en-US" sz="2000" b="0" dirty="0" smtClean="0"/>
              <a:t>.</a:t>
            </a:r>
            <a:endParaRPr lang="en-US" sz="2000" b="0" dirty="0"/>
          </a:p>
          <a:p>
            <a:pPr marL="800100" lvl="1" indent="-342900">
              <a:spcBef>
                <a:spcPct val="10000"/>
              </a:spcBef>
              <a:spcAft>
                <a:spcPct val="10000"/>
              </a:spcAft>
              <a:buFont typeface="Arial" charset="0"/>
              <a:buChar char="•"/>
            </a:pPr>
            <a:r>
              <a:rPr lang="el-GR" sz="2000" b="0" dirty="0" smtClean="0"/>
              <a:t>Η χαμηλότερη τιμή είναι ένα αποτέλεσμα της αυξημένης παραγωγικότητας των επιχειρήσεων που επιβίωσαν, προερχόμενη από αύξουσες αποδόσεις κλίμακας. </a:t>
            </a:r>
            <a:endParaRPr lang="en-US" sz="2000" b="0" dirty="0"/>
          </a:p>
          <a:p>
            <a:pPr>
              <a:spcBef>
                <a:spcPct val="10000"/>
              </a:spcBef>
              <a:spcAft>
                <a:spcPct val="10000"/>
              </a:spcAft>
              <a:buFont typeface="Arial" charset="0"/>
              <a:buChar char="•"/>
            </a:pPr>
            <a:r>
              <a:rPr lang="el-GR" sz="2000" b="0" dirty="0" smtClean="0"/>
              <a:t>Κέρδη από το εμπόριο για τους καταναλωτές</a:t>
            </a:r>
            <a:r>
              <a:rPr lang="en-US" sz="2000" b="0" dirty="0" smtClean="0"/>
              <a:t>.</a:t>
            </a:r>
            <a:endParaRPr lang="en-US" sz="2000" b="0" dirty="0"/>
          </a:p>
          <a:p>
            <a:pPr marL="800100" lvl="1" indent="-342900">
              <a:spcBef>
                <a:spcPct val="10000"/>
              </a:spcBef>
              <a:spcAft>
                <a:spcPct val="10000"/>
              </a:spcAft>
              <a:buFont typeface="Arial" charset="0"/>
              <a:buChar char="•"/>
            </a:pPr>
            <a:r>
              <a:rPr lang="el-GR" sz="2000" b="0" dirty="0" smtClean="0"/>
              <a:t>Αν και υπάρχουν λιγότερες ποικιλίες προϊόντων εντός της κάθε χώρας (από λιγότερες επιχειρήσεις), οι καταναλωτές έχουν μεγαλύτερη ποικιλία προϊόντων επειδή μπορούν να επιλέγουν προϊόντα επιχειρήσεων και από τις δύο χώρες λόγω του εμπορίου.  </a:t>
            </a:r>
            <a:endParaRPr lang="en-US" sz="2000" b="0" dirty="0"/>
          </a:p>
        </p:txBody>
      </p:sp>
      <p:sp>
        <p:nvSpPr>
          <p:cNvPr id="70660"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70661" name="Straight Connector 22"/>
          <p:cNvCxnSpPr>
            <a:cxnSpLocks noChangeShapeType="1"/>
          </p:cNvCxnSpPr>
          <p:nvPr/>
        </p:nvCxnSpPr>
        <p:spPr bwMode="auto">
          <a:xfrm>
            <a:off x="576263" y="674688"/>
            <a:ext cx="5975350" cy="0"/>
          </a:xfrm>
          <a:prstGeom prst="line">
            <a:avLst/>
          </a:prstGeom>
          <a:noFill/>
          <a:ln w="19050" cap="rnd" algn="ctr">
            <a:solidFill>
              <a:srgbClr val="9C3A45"/>
            </a:solidFill>
            <a:prstDash val="sysDash"/>
            <a:round/>
            <a:headEnd/>
            <a:tailEnd/>
          </a:ln>
        </p:spPr>
      </p:cxnSp>
      <p:sp>
        <p:nvSpPr>
          <p:cNvPr id="70662"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left)">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left)">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2"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Rectangle 5"/>
          <p:cNvSpPr>
            <a:spLocks noChangeArrowheads="1"/>
          </p:cNvSpPr>
          <p:nvPr/>
        </p:nvSpPr>
        <p:spPr bwMode="auto">
          <a:xfrm>
            <a:off x="566738" y="820738"/>
            <a:ext cx="7672387"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Ελεύθερο Εμπόριο</a:t>
            </a:r>
            <a:endParaRPr lang="en-US" sz="2400" dirty="0" smtClean="0">
              <a:solidFill>
                <a:srgbClr val="356A41"/>
              </a:solidFill>
            </a:endParaRPr>
          </a:p>
        </p:txBody>
      </p:sp>
      <p:sp>
        <p:nvSpPr>
          <p:cNvPr id="15" name="Rectangle 6"/>
          <p:cNvSpPr>
            <a:spLocks noChangeArrowheads="1"/>
          </p:cNvSpPr>
          <p:nvPr/>
        </p:nvSpPr>
        <p:spPr bwMode="auto">
          <a:xfrm>
            <a:off x="557213" y="1282700"/>
            <a:ext cx="7947025" cy="461963"/>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Κόστος Προσαρμογής από το Εμπόριο</a:t>
            </a:r>
            <a:endParaRPr lang="en-US" sz="2400" dirty="0">
              <a:solidFill>
                <a:srgbClr val="3D68AF"/>
              </a:solidFill>
            </a:endParaRPr>
          </a:p>
        </p:txBody>
      </p:sp>
      <p:sp>
        <p:nvSpPr>
          <p:cNvPr id="3" name="Rectangle 2"/>
          <p:cNvSpPr>
            <a:spLocks noChangeArrowheads="1"/>
          </p:cNvSpPr>
          <p:nvPr/>
        </p:nvSpPr>
        <p:spPr bwMode="auto">
          <a:xfrm>
            <a:off x="566738" y="1873770"/>
            <a:ext cx="8140700" cy="4031873"/>
          </a:xfrm>
          <a:prstGeom prst="rect">
            <a:avLst/>
          </a:prstGeom>
          <a:noFill/>
          <a:ln w="9525">
            <a:noFill/>
            <a:miter lim="800000"/>
            <a:headEnd/>
            <a:tailEnd/>
          </a:ln>
        </p:spPr>
        <p:txBody>
          <a:bodyPr wrap="square">
            <a:spAutoFit/>
          </a:bodyPr>
          <a:lstStyle/>
          <a:p>
            <a:pPr marL="342900" indent="-342900">
              <a:spcBef>
                <a:spcPct val="10000"/>
              </a:spcBef>
              <a:spcAft>
                <a:spcPct val="10000"/>
              </a:spcAft>
              <a:buFont typeface="Arial" charset="0"/>
              <a:buChar char="•"/>
            </a:pPr>
            <a:r>
              <a:rPr lang="el-GR" sz="2000" b="0" dirty="0" smtClean="0"/>
              <a:t>Υπάρχει κόστος προσαρμογής που σχετίζεται με τον μονοπωλιακό ανταγωνισμό, καθώς κάποιες επιχειρήσεις κλείνουν ή εξέρχονται από τον κλάδο. </a:t>
            </a:r>
            <a:endParaRPr lang="en-US" sz="2000" b="0" dirty="0"/>
          </a:p>
          <a:p>
            <a:pPr marL="342900" indent="-342900">
              <a:spcBef>
                <a:spcPct val="10000"/>
              </a:spcBef>
              <a:spcAft>
                <a:spcPct val="10000"/>
              </a:spcAft>
              <a:buFont typeface="Arial" charset="0"/>
              <a:buChar char="•"/>
            </a:pPr>
            <a:r>
              <a:rPr lang="el-GR" sz="2000" b="0" dirty="0" smtClean="0"/>
              <a:t>Οι εργαζόμενοι σε αυτές τις επιχειρήσεις βιώνουν την ανεργία. </a:t>
            </a:r>
            <a:endParaRPr lang="en-US" sz="2000" b="0" dirty="0"/>
          </a:p>
          <a:p>
            <a:pPr marL="342900" indent="-342900">
              <a:spcBef>
                <a:spcPct val="10000"/>
              </a:spcBef>
              <a:spcAft>
                <a:spcPct val="10000"/>
              </a:spcAft>
              <a:buFont typeface="Arial" charset="0"/>
              <a:buChar char="•"/>
            </a:pPr>
            <a:r>
              <a:rPr lang="el-GR" sz="2000" b="0" dirty="0" smtClean="0"/>
              <a:t>Μακροπρόθεσμα όμως θα μπορούσαμε να αναμένουμε οι εργαζόμενοι αυτοί να βρουν νέες δουλειές, επομένως το κόστος αυτό είναι προσωρινό. </a:t>
            </a:r>
            <a:endParaRPr lang="en-US" sz="2000" b="0" dirty="0"/>
          </a:p>
          <a:p>
            <a:pPr marL="342900" indent="-342900">
              <a:spcBef>
                <a:spcPct val="10000"/>
              </a:spcBef>
              <a:spcAft>
                <a:spcPct val="10000"/>
              </a:spcAft>
              <a:buFont typeface="Arial" charset="0"/>
              <a:buChar char="•"/>
            </a:pPr>
            <a:r>
              <a:rPr lang="el-GR" sz="2000" b="0" dirty="0" smtClean="0"/>
              <a:t>Θα εξετάσουμε τόσο το βραχυπρόθεσμο όσο και το μακροπρόθεσμο κόστος προσαρμογής. </a:t>
            </a:r>
            <a:endParaRPr lang="en-US" sz="2000" b="0" dirty="0"/>
          </a:p>
          <a:p>
            <a:pPr marL="342900" indent="-342900">
              <a:spcBef>
                <a:spcPct val="10000"/>
              </a:spcBef>
              <a:spcAft>
                <a:spcPct val="10000"/>
              </a:spcAft>
              <a:buFont typeface="Arial" charset="0"/>
              <a:buChar char="•"/>
            </a:pPr>
            <a:r>
              <a:rPr lang="el-GR" sz="2000" b="0" dirty="0" smtClean="0"/>
              <a:t>Στη συνέχεια μελετάμε στοιχεία από το Μεξικό, τον Καναδά και τις ΗΠΑ υπό τη λειτουργία της Βορειοαμερικανικής Ζώνης Ελεύθερων Συναλλαγών </a:t>
            </a:r>
            <a:r>
              <a:rPr lang="en-US" sz="2000" b="0" dirty="0" smtClean="0"/>
              <a:t>(</a:t>
            </a:r>
            <a:r>
              <a:rPr lang="en-US" sz="2000" b="0" dirty="0"/>
              <a:t>NAFTA).</a:t>
            </a:r>
            <a:endParaRPr lang="en-US" sz="2000" dirty="0"/>
          </a:p>
        </p:txBody>
      </p:sp>
      <p:sp>
        <p:nvSpPr>
          <p:cNvPr id="72708" name="Rectangle 19"/>
          <p:cNvSpPr>
            <a:spLocks noChangeArrowheads="1"/>
          </p:cNvSpPr>
          <p:nvPr/>
        </p:nvSpPr>
        <p:spPr bwMode="auto">
          <a:xfrm>
            <a:off x="877888" y="333375"/>
            <a:ext cx="5673725"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72709" name="Straight Connector 22"/>
          <p:cNvCxnSpPr>
            <a:cxnSpLocks noChangeShapeType="1"/>
          </p:cNvCxnSpPr>
          <p:nvPr/>
        </p:nvCxnSpPr>
        <p:spPr bwMode="auto">
          <a:xfrm>
            <a:off x="576263" y="674688"/>
            <a:ext cx="5975350" cy="0"/>
          </a:xfrm>
          <a:prstGeom prst="line">
            <a:avLst/>
          </a:prstGeom>
          <a:noFill/>
          <a:ln w="19050" cap="rnd" algn="ctr">
            <a:solidFill>
              <a:srgbClr val="9C3A45"/>
            </a:solidFill>
            <a:prstDash val="sysDash"/>
            <a:round/>
            <a:headEnd/>
            <a:tailEnd/>
          </a:ln>
        </p:spPr>
      </p:cxnSp>
      <p:sp>
        <p:nvSpPr>
          <p:cNvPr id="72710"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Εμπόριο υπό Συνθήκες Μονοπωλιακού Ανταγωνισμού</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3"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 name="Group 39"/>
          <p:cNvGrpSpPr>
            <a:grpSpLocks/>
          </p:cNvGrpSpPr>
          <p:nvPr/>
        </p:nvGrpSpPr>
        <p:grpSpPr bwMode="auto">
          <a:xfrm>
            <a:off x="566738" y="493713"/>
            <a:ext cx="7788275" cy="6111875"/>
            <a:chOff x="566738" y="2200275"/>
            <a:chExt cx="7805737" cy="4219575"/>
          </a:xfrm>
        </p:grpSpPr>
        <p:sp>
          <p:nvSpPr>
            <p:cNvPr id="19462"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9463" name="Rectangle 17"/>
            <p:cNvSpPr>
              <a:spLocks noChangeArrowheads="1"/>
            </p:cNvSpPr>
            <p:nvPr/>
          </p:nvSpPr>
          <p:spPr bwMode="auto">
            <a:xfrm>
              <a:off x="582895" y="2212000"/>
              <a:ext cx="7781132" cy="22095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 name="Text Box 7"/>
          <p:cNvSpPr txBox="1">
            <a:spLocks noChangeArrowheads="1"/>
          </p:cNvSpPr>
          <p:nvPr/>
        </p:nvSpPr>
        <p:spPr bwMode="auto">
          <a:xfrm>
            <a:off x="585788" y="514350"/>
            <a:ext cx="22256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 </a:t>
            </a:r>
            <a:r>
              <a:rPr lang="en-US" dirty="0" smtClean="0">
                <a:solidFill>
                  <a:srgbClr val="831951"/>
                </a:solidFill>
              </a:rPr>
              <a:t> </a:t>
            </a:r>
            <a:r>
              <a:rPr lang="en-US" dirty="0"/>
              <a:t>6-1</a:t>
            </a:r>
            <a:r>
              <a:rPr lang="en-US" dirty="0">
                <a:solidFill>
                  <a:schemeClr val="bg2"/>
                </a:solidFill>
              </a:rPr>
              <a:t> (1 </a:t>
            </a:r>
            <a:r>
              <a:rPr lang="el-GR" dirty="0" smtClean="0">
                <a:solidFill>
                  <a:schemeClr val="bg2"/>
                </a:solidFill>
              </a:rPr>
              <a:t>από </a:t>
            </a:r>
            <a:r>
              <a:rPr lang="en-US" dirty="0" smtClean="0">
                <a:solidFill>
                  <a:schemeClr val="bg2"/>
                </a:solidFill>
              </a:rPr>
              <a:t>2</a:t>
            </a:r>
            <a:r>
              <a:rPr lang="en-US" dirty="0">
                <a:solidFill>
                  <a:schemeClr val="bg2"/>
                </a:solidFill>
              </a:rPr>
              <a:t>)</a:t>
            </a:r>
            <a:r>
              <a:rPr lang="en-US" dirty="0"/>
              <a:t> </a:t>
            </a:r>
          </a:p>
        </p:txBody>
      </p:sp>
      <p:sp>
        <p:nvSpPr>
          <p:cNvPr id="8" name="Rectangle 23"/>
          <p:cNvSpPr>
            <a:spLocks noChangeArrowheads="1"/>
          </p:cNvSpPr>
          <p:nvPr/>
        </p:nvSpPr>
        <p:spPr bwMode="auto">
          <a:xfrm>
            <a:off x="692150" y="5253038"/>
            <a:ext cx="7553325" cy="1246495"/>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Εισαγωγές και Εξαγωγές Μπαστουνιών του Γκολφ για τις ΗΠΑ, 2009</a:t>
            </a:r>
            <a:endParaRPr lang="en-US" sz="1600" dirty="0">
              <a:solidFill>
                <a:srgbClr val="8A3A6A"/>
              </a:solidFill>
            </a:endParaRPr>
          </a:p>
          <a:p>
            <a:pPr>
              <a:spcBef>
                <a:spcPct val="10000"/>
              </a:spcBef>
              <a:spcAft>
                <a:spcPct val="10000"/>
              </a:spcAft>
            </a:pPr>
            <a:r>
              <a:rPr lang="el-GR" b="0" dirty="0" smtClean="0"/>
              <a:t>Ο πίνακας αυτός δείχνει την αξία, την ποσότητα, και τη μέση τιμή των μπαστουνιών γκολφ που εισήχθησαν στις ΗΠΑ και εξήχθησαν από τις ΗΠΑ. Πολλές  από τις ίδιες χώρες και πωλούν αλλά αγοράζουν μπαστούνια του γκολφ από τις ΗΠΑ, και αυτό απεικονίζει αυτό που αποκαλούμε </a:t>
            </a:r>
            <a:r>
              <a:rPr lang="el-GR" b="0" dirty="0" err="1" smtClean="0"/>
              <a:t>ενδοκλαδικό</a:t>
            </a:r>
            <a:r>
              <a:rPr lang="el-GR" b="0" dirty="0" smtClean="0"/>
              <a:t> εμπόριο. </a:t>
            </a:r>
            <a:endParaRPr lang="en-US" b="0" dirty="0"/>
          </a:p>
        </p:txBody>
      </p:sp>
      <p:sp>
        <p:nvSpPr>
          <p:cNvPr id="15" name="Rectangle 14"/>
          <p:cNvSpPr>
            <a:spLocks noChangeArrowheads="1"/>
          </p:cNvSpPr>
          <p:nvPr/>
        </p:nvSpPr>
        <p:spPr bwMode="auto">
          <a:xfrm>
            <a:off x="682625" y="879475"/>
            <a:ext cx="7553325" cy="43878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11" name="Picture 10"/>
          <p:cNvPicPr>
            <a:picLocks noChangeAspect="1"/>
          </p:cNvPicPr>
          <p:nvPr/>
        </p:nvPicPr>
        <p:blipFill>
          <a:blip r:embed="rId3" cstate="print"/>
          <a:srcRect/>
          <a:stretch>
            <a:fillRect/>
          </a:stretch>
        </p:blipFill>
        <p:spPr bwMode="auto">
          <a:xfrm>
            <a:off x="966788" y="1028700"/>
            <a:ext cx="7210425" cy="41148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1000"/>
                                        <p:tgtEl>
                                          <p:spTgt spid="11"/>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 name="Rectangle 41"/>
          <p:cNvSpPr>
            <a:spLocks noChangeArrowheads="1"/>
          </p:cNvSpPr>
          <p:nvPr/>
        </p:nvSpPr>
        <p:spPr bwMode="auto">
          <a:xfrm>
            <a:off x="877888" y="333375"/>
            <a:ext cx="6423025" cy="32226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43" name="Straight Connector 42"/>
          <p:cNvCxnSpPr>
            <a:cxnSpLocks noChangeShapeType="1"/>
          </p:cNvCxnSpPr>
          <p:nvPr/>
        </p:nvCxnSpPr>
        <p:spPr bwMode="auto">
          <a:xfrm>
            <a:off x="566738" y="665163"/>
            <a:ext cx="6734175" cy="0"/>
          </a:xfrm>
          <a:prstGeom prst="line">
            <a:avLst/>
          </a:prstGeom>
          <a:noFill/>
          <a:ln w="19050" cap="rnd" algn="ctr">
            <a:solidFill>
              <a:srgbClr val="9C3A45"/>
            </a:solidFill>
            <a:prstDash val="sysDash"/>
            <a:round/>
            <a:headEnd/>
            <a:tailEnd/>
          </a:ln>
        </p:spPr>
      </p:cxnSp>
      <p:sp>
        <p:nvSpPr>
          <p:cNvPr id="45"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Βορειοαμερικανική Ζώνη Ελεύθερων Συναλλαγών</a:t>
            </a:r>
            <a:endParaRPr lang="en-US" dirty="0" smtClean="0">
              <a:solidFill>
                <a:srgbClr val="69134B"/>
              </a:solidFill>
            </a:endParaRPr>
          </a:p>
        </p:txBody>
      </p:sp>
      <p:sp>
        <p:nvSpPr>
          <p:cNvPr id="8" name="Rectangle 5"/>
          <p:cNvSpPr>
            <a:spLocks noChangeArrowheads="1"/>
          </p:cNvSpPr>
          <p:nvPr/>
        </p:nvSpPr>
        <p:spPr bwMode="auto">
          <a:xfrm>
            <a:off x="566737" y="820738"/>
            <a:ext cx="7602901" cy="830997"/>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Κέρδη και Κόστος Προσαρμογής για τον Καναδά υπό την </a:t>
            </a:r>
            <a:r>
              <a:rPr lang="en-US" sz="2400" dirty="0" smtClean="0">
                <a:solidFill>
                  <a:srgbClr val="356A41"/>
                </a:solidFill>
              </a:rPr>
              <a:t>NAFTA</a:t>
            </a:r>
            <a:endParaRPr lang="en-US" sz="2400" dirty="0">
              <a:solidFill>
                <a:srgbClr val="356A41"/>
              </a:solidFill>
            </a:endParaRPr>
          </a:p>
        </p:txBody>
      </p:sp>
      <p:sp>
        <p:nvSpPr>
          <p:cNvPr id="11" name="Rectangle 5"/>
          <p:cNvSpPr>
            <a:spLocks noChangeArrowheads="1"/>
          </p:cNvSpPr>
          <p:nvPr/>
        </p:nvSpPr>
        <p:spPr bwMode="auto">
          <a:xfrm>
            <a:off x="566738" y="5065713"/>
            <a:ext cx="8129587" cy="707886"/>
          </a:xfrm>
          <a:prstGeom prst="rect">
            <a:avLst/>
          </a:prstGeom>
          <a:noFill/>
          <a:ln w="9525" algn="ctr">
            <a:noFill/>
            <a:miter lim="800000"/>
            <a:headEnd/>
            <a:tailEnd/>
          </a:ln>
        </p:spPr>
        <p:txBody>
          <a:bodyPr>
            <a:spAutoFit/>
          </a:bodyPr>
          <a:lstStyle/>
          <a:p>
            <a:pPr>
              <a:spcBef>
                <a:spcPct val="20000"/>
              </a:spcBef>
            </a:pPr>
            <a:r>
              <a:rPr lang="el-GR" sz="2000" dirty="0" smtClean="0">
                <a:solidFill>
                  <a:schemeClr val="accent2"/>
                </a:solidFill>
              </a:rPr>
              <a:t>Τι Συνέβη Όταν Δύο Χώρες Απελευθέρωσαν το Εμπόριο; Αρχικά Πόνος, Μετά Κέρδη</a:t>
            </a:r>
            <a:endParaRPr lang="en-US" sz="2000" dirty="0">
              <a:solidFill>
                <a:schemeClr val="accent2"/>
              </a:solidFill>
            </a:endParaRPr>
          </a:p>
        </p:txBody>
      </p:sp>
      <p:grpSp>
        <p:nvGrpSpPr>
          <p:cNvPr id="17" name="Group 12"/>
          <p:cNvGrpSpPr>
            <a:grpSpLocks/>
          </p:cNvGrpSpPr>
          <p:nvPr/>
        </p:nvGrpSpPr>
        <p:grpSpPr bwMode="auto">
          <a:xfrm>
            <a:off x="566738" y="4273550"/>
            <a:ext cx="5662612" cy="820738"/>
            <a:chOff x="566739" y="4459460"/>
            <a:chExt cx="5662264" cy="820738"/>
          </a:xfrm>
        </p:grpSpPr>
        <p:pic>
          <p:nvPicPr>
            <p:cNvPr id="74762" name="Picture 13"/>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19"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anchor="ctr"/>
            <a:lstStyle/>
            <a:p>
              <a:pPr eaLnBrk="0" hangingPunct="0">
                <a:defRPr/>
              </a:pPr>
              <a:r>
                <a:rPr lang="el-GR" sz="2800" kern="0" dirty="0" smtClean="0">
                  <a:solidFill>
                    <a:srgbClr val="69134B"/>
                  </a:solidFill>
                  <a:latin typeface="+mj-lt"/>
                  <a:ea typeface="+mj-ea"/>
                  <a:cs typeface="+mj-cs"/>
                </a:rPr>
                <a:t>ΠΡΩΤΟΣΕΛΙΔΟ</a:t>
              </a:r>
              <a:endParaRPr lang="en-US" sz="2800" kern="0" dirty="0">
                <a:solidFill>
                  <a:srgbClr val="69134B"/>
                </a:solidFill>
                <a:latin typeface="+mj-lt"/>
                <a:ea typeface="+mj-ea"/>
                <a:cs typeface="+mj-cs"/>
              </a:endParaRPr>
            </a:p>
          </p:txBody>
        </p:sp>
      </p:grpSp>
      <p:sp>
        <p:nvSpPr>
          <p:cNvPr id="13" name="Rectangle 9"/>
          <p:cNvSpPr>
            <a:spLocks noChangeArrowheads="1"/>
          </p:cNvSpPr>
          <p:nvPr/>
        </p:nvSpPr>
        <p:spPr bwMode="auto">
          <a:xfrm>
            <a:off x="566738" y="5695950"/>
            <a:ext cx="7672387" cy="892552"/>
          </a:xfrm>
          <a:prstGeom prst="rect">
            <a:avLst/>
          </a:prstGeom>
          <a:noFill/>
          <a:ln w="9525" algn="ctr">
            <a:noFill/>
            <a:miter lim="800000"/>
            <a:headEnd/>
            <a:tailEnd/>
          </a:ln>
        </p:spPr>
        <p:txBody>
          <a:bodyPr>
            <a:spAutoFit/>
          </a:bodyPr>
          <a:lstStyle/>
          <a:p>
            <a:pPr>
              <a:spcBef>
                <a:spcPct val="20000"/>
              </a:spcBef>
            </a:pPr>
            <a:r>
              <a:rPr lang="el-GR" sz="1800" b="0" i="1" dirty="0" smtClean="0"/>
              <a:t>Το </a:t>
            </a:r>
            <a:r>
              <a:rPr lang="el-GR" sz="1600" b="0" i="1" dirty="0" smtClean="0"/>
              <a:t>άρθρο αυτό βασίζεται σε μια συνέντευξη με τον Καθηγητή </a:t>
            </a:r>
            <a:r>
              <a:rPr lang="en-US" sz="1600" b="0" i="1" dirty="0" smtClean="0"/>
              <a:t>Daniel </a:t>
            </a:r>
            <a:r>
              <a:rPr lang="en-US" sz="1600" b="0" i="1" dirty="0" err="1" smtClean="0"/>
              <a:t>Trefler</a:t>
            </a:r>
            <a:r>
              <a:rPr lang="el-GR" sz="1600" b="0" i="1" dirty="0" smtClean="0"/>
              <a:t> του Πανεπιστημίου του Τορόντο</a:t>
            </a:r>
            <a:r>
              <a:rPr lang="en-US" sz="1600" b="0" i="1" dirty="0" smtClean="0"/>
              <a:t>, </a:t>
            </a:r>
            <a:r>
              <a:rPr lang="el-GR" sz="1600" b="0" i="1" dirty="0" smtClean="0"/>
              <a:t>ο οποίος μελέτησε τον αντίκτυπο της Συμφωνίας περί Ελεύθερων Συναλλαγών μεταξύ Καναδά-ΗΠΑ σε κλάδους της μεταποίησης</a:t>
            </a:r>
            <a:r>
              <a:rPr lang="el-GR" sz="1800" b="0" i="1" dirty="0" smtClean="0"/>
              <a:t>. </a:t>
            </a:r>
            <a:endParaRPr lang="en-US" sz="1800" b="0" i="1" dirty="0"/>
          </a:p>
        </p:txBody>
      </p:sp>
      <p:cxnSp>
        <p:nvCxnSpPr>
          <p:cNvPr id="12" name="Straight Connector 7"/>
          <p:cNvCxnSpPr>
            <a:cxnSpLocks noChangeShapeType="1"/>
          </p:cNvCxnSpPr>
          <p:nvPr/>
        </p:nvCxnSpPr>
        <p:spPr bwMode="auto">
          <a:xfrm>
            <a:off x="581025" y="4975225"/>
            <a:ext cx="7658100" cy="0"/>
          </a:xfrm>
          <a:prstGeom prst="line">
            <a:avLst/>
          </a:prstGeom>
          <a:noFill/>
          <a:ln w="19050" cap="rnd" algn="ctr">
            <a:solidFill>
              <a:srgbClr val="9C3A45"/>
            </a:solidFill>
            <a:prstDash val="sysDash"/>
            <a:round/>
            <a:headEnd/>
            <a:tailEnd/>
          </a:ln>
        </p:spPr>
      </p:cxnSp>
      <p:sp>
        <p:nvSpPr>
          <p:cNvPr id="2" name="Rectangle 1"/>
          <p:cNvSpPr>
            <a:spLocks noChangeArrowheads="1"/>
          </p:cNvSpPr>
          <p:nvPr/>
        </p:nvSpPr>
        <p:spPr bwMode="auto">
          <a:xfrm>
            <a:off x="566738" y="1727200"/>
            <a:ext cx="8115300" cy="2751522"/>
          </a:xfrm>
          <a:prstGeom prst="rect">
            <a:avLst/>
          </a:prstGeom>
          <a:noFill/>
          <a:ln w="9525">
            <a:noFill/>
            <a:miter lim="800000"/>
            <a:headEnd/>
            <a:tailEnd/>
          </a:ln>
        </p:spPr>
        <p:txBody>
          <a:bodyPr>
            <a:spAutoFit/>
          </a:bodyPr>
          <a:lstStyle/>
          <a:p>
            <a:pPr marL="342900" indent="-342900">
              <a:spcBef>
                <a:spcPct val="10000"/>
              </a:spcBef>
              <a:spcAft>
                <a:spcPct val="10000"/>
              </a:spcAft>
              <a:buFont typeface="Arial" charset="0"/>
              <a:buChar char="•"/>
            </a:pPr>
            <a:r>
              <a:rPr lang="el-GR" sz="2400" b="0" dirty="0" smtClean="0"/>
              <a:t>Στον Καναδά υπήρχε στην αρχή πολύ μεγάλη μείωση της απασχόλησης. Με την πάροδο του χρόνου όμως, αυτές οι απώλειες θέσεων εργασίας ανακτήθηκαν με το παραπάνω από τη δημιουργία νέων θέσεων εργασίας σε άλλους κλάδους στη μεταποίηση</a:t>
            </a:r>
            <a:r>
              <a:rPr lang="en-US" sz="2400" b="0" dirty="0" smtClean="0"/>
              <a:t>.</a:t>
            </a:r>
            <a:endParaRPr lang="en-US" sz="2400" b="0" dirty="0"/>
          </a:p>
          <a:p>
            <a:pPr marL="342900" indent="-342900">
              <a:spcBef>
                <a:spcPct val="10000"/>
              </a:spcBef>
              <a:spcAft>
                <a:spcPct val="10000"/>
              </a:spcAft>
              <a:buFont typeface="Arial" charset="0"/>
              <a:buChar char="•"/>
            </a:pPr>
            <a:r>
              <a:rPr lang="el-GR" sz="2400" b="0" dirty="0" smtClean="0"/>
              <a:t>Η αύξηση της παραγωγικότητας στον Καναδά επέτρεψε μια μέτρια άνοδο των πραγματικών αποδοχών.</a:t>
            </a:r>
            <a:r>
              <a:rPr lang="en-US"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par>
                                <p:cTn id="11" presetID="22" presetClass="entr" presetSubtype="8"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wipe(left)">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10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P spid="8" grpId="0"/>
      <p:bldP spid="11" grpId="0" autoUpdateAnimBg="0"/>
      <p:bldP spid="13" grpId="0" autoUpdateAnimBg="0"/>
      <p:bldP spid="2"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566738" y="820738"/>
            <a:ext cx="6132512" cy="830997"/>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Κέρδη και Κόστος Προσαρμογής για το Μεξικό υπό την </a:t>
            </a:r>
            <a:r>
              <a:rPr lang="en-US" sz="2400" dirty="0" smtClean="0">
                <a:solidFill>
                  <a:srgbClr val="356A41"/>
                </a:solidFill>
              </a:rPr>
              <a:t>NAFTA</a:t>
            </a:r>
          </a:p>
        </p:txBody>
      </p:sp>
      <p:sp>
        <p:nvSpPr>
          <p:cNvPr id="15" name="Rectangle 1"/>
          <p:cNvSpPr>
            <a:spLocks noChangeArrowheads="1"/>
          </p:cNvSpPr>
          <p:nvPr/>
        </p:nvSpPr>
        <p:spPr bwMode="auto">
          <a:xfrm>
            <a:off x="6657975" y="2401888"/>
            <a:ext cx="2486025" cy="1384995"/>
          </a:xfrm>
          <a:prstGeom prst="rect">
            <a:avLst/>
          </a:prstGeom>
          <a:noFill/>
          <a:ln w="9525">
            <a:noFill/>
            <a:miter lim="800000"/>
            <a:headEnd/>
            <a:tailEnd/>
          </a:ln>
        </p:spPr>
        <p:txBody>
          <a:bodyPr>
            <a:spAutoFit/>
          </a:bodyPr>
          <a:lstStyle/>
          <a:p>
            <a:pPr>
              <a:spcBef>
                <a:spcPct val="10000"/>
              </a:spcBef>
              <a:spcAft>
                <a:spcPct val="10000"/>
              </a:spcAft>
            </a:pPr>
            <a:r>
              <a:rPr lang="el-GR" b="0" dirty="0" smtClean="0"/>
              <a:t>Το Μεξικό περιμένει να επιτραπεί στα φορτηγά του να διασχίσουν τα σύνορα για διαδρομές μεγάλων αποστάσεων εντός των ΗΠΑ</a:t>
            </a:r>
            <a:r>
              <a:rPr lang="en-US" b="0" dirty="0" smtClean="0"/>
              <a:t>.</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699250" y="820738"/>
            <a:ext cx="2444750" cy="1581150"/>
          </a:xfrm>
          <a:prstGeom prst="rect">
            <a:avLst/>
          </a:prstGeom>
          <a:noFill/>
          <a:ln w="9525">
            <a:noFill/>
            <a:miter lim="800000"/>
            <a:headEnd/>
            <a:tailEnd/>
          </a:ln>
        </p:spPr>
      </p:pic>
      <p:sp>
        <p:nvSpPr>
          <p:cNvPr id="17" name="Rectangle 5"/>
          <p:cNvSpPr>
            <a:spLocks noChangeArrowheads="1"/>
          </p:cNvSpPr>
          <p:nvPr/>
        </p:nvSpPr>
        <p:spPr bwMode="auto">
          <a:xfrm>
            <a:off x="566738" y="5216525"/>
            <a:ext cx="8129587" cy="400050"/>
          </a:xfrm>
          <a:prstGeom prst="rect">
            <a:avLst/>
          </a:prstGeom>
          <a:noFill/>
          <a:ln w="9525" algn="ctr">
            <a:noFill/>
            <a:miter lim="800000"/>
            <a:headEnd/>
            <a:tailEnd/>
          </a:ln>
        </p:spPr>
        <p:txBody>
          <a:bodyPr>
            <a:spAutoFit/>
          </a:bodyPr>
          <a:lstStyle/>
          <a:p>
            <a:pPr>
              <a:spcBef>
                <a:spcPct val="20000"/>
              </a:spcBef>
            </a:pPr>
            <a:r>
              <a:rPr lang="el-GR" sz="2000" dirty="0" smtClean="0">
                <a:solidFill>
                  <a:schemeClr val="accent2"/>
                </a:solidFill>
              </a:rPr>
              <a:t>Η </a:t>
            </a:r>
            <a:r>
              <a:rPr lang="en-US" sz="2000" dirty="0" smtClean="0">
                <a:solidFill>
                  <a:schemeClr val="accent2"/>
                </a:solidFill>
              </a:rPr>
              <a:t>NAFTA </a:t>
            </a:r>
            <a:r>
              <a:rPr lang="el-GR" sz="2000" dirty="0" smtClean="0">
                <a:solidFill>
                  <a:schemeClr val="accent2"/>
                </a:solidFill>
              </a:rPr>
              <a:t>γίνεται </a:t>
            </a:r>
            <a:r>
              <a:rPr lang="en-US" sz="2000" dirty="0" smtClean="0">
                <a:solidFill>
                  <a:schemeClr val="accent2"/>
                </a:solidFill>
              </a:rPr>
              <a:t>15</a:t>
            </a:r>
            <a:r>
              <a:rPr lang="el-GR" sz="2000" dirty="0" smtClean="0">
                <a:solidFill>
                  <a:schemeClr val="accent2"/>
                </a:solidFill>
              </a:rPr>
              <a:t> ετών, μπράβο! </a:t>
            </a:r>
            <a:endParaRPr lang="en-US" sz="2000" dirty="0">
              <a:solidFill>
                <a:schemeClr val="accent2"/>
              </a:solidFill>
            </a:endParaRPr>
          </a:p>
        </p:txBody>
      </p:sp>
      <p:cxnSp>
        <p:nvCxnSpPr>
          <p:cNvPr id="18" name="Straight Connector 7"/>
          <p:cNvCxnSpPr>
            <a:cxnSpLocks noChangeShapeType="1"/>
          </p:cNvCxnSpPr>
          <p:nvPr/>
        </p:nvCxnSpPr>
        <p:spPr bwMode="auto">
          <a:xfrm>
            <a:off x="581025" y="5194300"/>
            <a:ext cx="7658100" cy="0"/>
          </a:xfrm>
          <a:prstGeom prst="line">
            <a:avLst/>
          </a:prstGeom>
          <a:noFill/>
          <a:ln w="19050" cap="rnd" algn="ctr">
            <a:solidFill>
              <a:srgbClr val="9C3A45"/>
            </a:solidFill>
            <a:prstDash val="sysDash"/>
            <a:round/>
            <a:headEnd/>
            <a:tailEnd/>
          </a:ln>
        </p:spPr>
      </p:cxnSp>
      <p:sp>
        <p:nvSpPr>
          <p:cNvPr id="19" name="Rectangle 9"/>
          <p:cNvSpPr>
            <a:spLocks noChangeArrowheads="1"/>
          </p:cNvSpPr>
          <p:nvPr/>
        </p:nvSpPr>
        <p:spPr bwMode="auto">
          <a:xfrm>
            <a:off x="566738" y="5524500"/>
            <a:ext cx="7672387" cy="1200329"/>
          </a:xfrm>
          <a:prstGeom prst="rect">
            <a:avLst/>
          </a:prstGeom>
          <a:noFill/>
          <a:ln w="9525" algn="ctr">
            <a:noFill/>
            <a:miter lim="800000"/>
            <a:headEnd/>
            <a:tailEnd/>
          </a:ln>
        </p:spPr>
        <p:txBody>
          <a:bodyPr>
            <a:spAutoFit/>
          </a:bodyPr>
          <a:lstStyle/>
          <a:p>
            <a:pPr>
              <a:spcBef>
                <a:spcPct val="20000"/>
              </a:spcBef>
            </a:pPr>
            <a:r>
              <a:rPr lang="el-GR" sz="1800" b="0" i="1" dirty="0" smtClean="0"/>
              <a:t>Το άρθρο αυτό εξέτασε την επίπτωση της </a:t>
            </a:r>
            <a:r>
              <a:rPr lang="en-US" sz="1800" b="0" i="1" dirty="0" smtClean="0"/>
              <a:t>NAFTA </a:t>
            </a:r>
            <a:r>
              <a:rPr lang="el-GR" sz="1800" b="0" i="1" dirty="0" smtClean="0"/>
              <a:t>στις οικονομίες των ΗΠΑ και του Μεξικού. Δημοσιεύτηκε σε ένα Αμερικανικό περιοδικό για επιχειρήσεις, το οποίο επικεντρώνεται σε επιχειρήσεις της Λατινικής Αμερικής. </a:t>
            </a:r>
          </a:p>
        </p:txBody>
      </p:sp>
      <p:grpSp>
        <p:nvGrpSpPr>
          <p:cNvPr id="12" name="Group 12"/>
          <p:cNvGrpSpPr>
            <a:grpSpLocks/>
          </p:cNvGrpSpPr>
          <p:nvPr/>
        </p:nvGrpSpPr>
        <p:grpSpPr bwMode="auto">
          <a:xfrm>
            <a:off x="566738" y="4796853"/>
            <a:ext cx="5662612" cy="479686"/>
            <a:chOff x="566739" y="4459460"/>
            <a:chExt cx="5662264" cy="820738"/>
          </a:xfrm>
        </p:grpSpPr>
        <p:pic>
          <p:nvPicPr>
            <p:cNvPr id="76812" name="Picture 13"/>
            <p:cNvPicPr>
              <a:picLocks noChangeAspect="1"/>
            </p:cNvPicPr>
            <p:nvPr/>
          </p:nvPicPr>
          <p:blipFill>
            <a:blip r:embed="rId4" cstate="print"/>
            <a:srcRect/>
            <a:stretch>
              <a:fillRect/>
            </a:stretch>
          </p:blipFill>
          <p:spPr bwMode="auto">
            <a:xfrm>
              <a:off x="828674" y="4497560"/>
              <a:ext cx="603027" cy="603027"/>
            </a:xfrm>
            <a:prstGeom prst="rect">
              <a:avLst/>
            </a:prstGeom>
            <a:noFill/>
            <a:ln w="9525">
              <a:noFill/>
              <a:miter lim="800000"/>
              <a:headEnd/>
              <a:tailEnd/>
            </a:ln>
          </p:spPr>
        </p:pic>
        <p:sp>
          <p:nvSpPr>
            <p:cNvPr id="14"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anchor="ctr"/>
            <a:lstStyle/>
            <a:p>
              <a:pPr eaLnBrk="0" hangingPunct="0">
                <a:defRPr/>
              </a:pPr>
              <a:r>
                <a:rPr lang="el-GR" sz="2800" kern="0" dirty="0" smtClean="0">
                  <a:solidFill>
                    <a:srgbClr val="69134B"/>
                  </a:solidFill>
                  <a:latin typeface="+mj-lt"/>
                  <a:ea typeface="+mj-ea"/>
                  <a:cs typeface="+mj-cs"/>
                </a:rPr>
                <a:t>ΠΡΩΤΟΣΕΛΙΔΟ</a:t>
              </a:r>
              <a:endParaRPr lang="en-US" sz="2800" kern="0" dirty="0">
                <a:solidFill>
                  <a:srgbClr val="69134B"/>
                </a:solidFill>
                <a:latin typeface="+mj-lt"/>
                <a:ea typeface="+mj-ea"/>
                <a:cs typeface="+mj-cs"/>
              </a:endParaRPr>
            </a:p>
          </p:txBody>
        </p:sp>
      </p:grpSp>
      <p:sp>
        <p:nvSpPr>
          <p:cNvPr id="2" name="Rectangle 1"/>
          <p:cNvSpPr>
            <a:spLocks noChangeArrowheads="1"/>
          </p:cNvSpPr>
          <p:nvPr/>
        </p:nvSpPr>
        <p:spPr bwMode="auto">
          <a:xfrm>
            <a:off x="566738" y="1651000"/>
            <a:ext cx="6091237" cy="3250121"/>
          </a:xfrm>
          <a:prstGeom prst="rect">
            <a:avLst/>
          </a:prstGeom>
          <a:noFill/>
          <a:ln w="9525">
            <a:noFill/>
            <a:miter lim="800000"/>
            <a:headEnd/>
            <a:tailEnd/>
          </a:ln>
        </p:spPr>
        <p:txBody>
          <a:bodyPr>
            <a:spAutoFit/>
          </a:bodyPr>
          <a:lstStyle/>
          <a:p>
            <a:pPr marL="342900" indent="-342900">
              <a:spcBef>
                <a:spcPct val="10000"/>
              </a:spcBef>
              <a:spcAft>
                <a:spcPct val="10000"/>
              </a:spcAft>
              <a:buFont typeface="Arial" charset="0"/>
              <a:buChar char="•"/>
            </a:pPr>
            <a:r>
              <a:rPr lang="el-GR" sz="1800" b="0" dirty="0" smtClean="0"/>
              <a:t>Αποτέλεσμα της </a:t>
            </a:r>
            <a:r>
              <a:rPr lang="en-US" sz="1800" b="0" dirty="0" smtClean="0"/>
              <a:t>NAFTA </a:t>
            </a:r>
            <a:r>
              <a:rPr lang="el-GR" sz="1800" b="0" dirty="0" smtClean="0"/>
              <a:t>ήταν μια μείωση των δασμών. Πώς η πτώση των δασμών επηρεάζει την οικονομία του Μεξικού; </a:t>
            </a:r>
            <a:endParaRPr lang="en-US" sz="1800" b="0" dirty="0"/>
          </a:p>
          <a:p>
            <a:pPr marL="342900" indent="-342900">
              <a:spcBef>
                <a:spcPct val="10000"/>
              </a:spcBef>
              <a:spcAft>
                <a:spcPct val="10000"/>
              </a:spcAft>
              <a:buFont typeface="Arial" charset="0"/>
              <a:buChar char="•"/>
            </a:pPr>
            <a:r>
              <a:rPr lang="el-GR" sz="1800" b="0" dirty="0" smtClean="0"/>
              <a:t>Η </a:t>
            </a:r>
            <a:r>
              <a:rPr lang="en-US" sz="1800" b="0" dirty="0" smtClean="0"/>
              <a:t>NAFTA </a:t>
            </a:r>
            <a:r>
              <a:rPr lang="el-GR" sz="1800" b="0" dirty="0" smtClean="0"/>
              <a:t>αύξησε επίσης την παραγωγικότητα των εργοστασίων </a:t>
            </a:r>
            <a:r>
              <a:rPr lang="en-US" sz="1800" b="0" dirty="0" err="1" smtClean="0"/>
              <a:t>maquiladora</a:t>
            </a:r>
            <a:r>
              <a:rPr lang="en-US" sz="1800" b="0" dirty="0" smtClean="0"/>
              <a:t> </a:t>
            </a:r>
            <a:r>
              <a:rPr lang="el-GR" sz="1800" b="0" dirty="0" smtClean="0"/>
              <a:t>πάνω και πέραν της αύξησης της παραγωγικότητας που προέκυψε στο υπόλοιπο Μεξικό. </a:t>
            </a:r>
            <a:endParaRPr lang="en-US" sz="1800" b="0" dirty="0"/>
          </a:p>
          <a:p>
            <a:pPr marL="342900" indent="-342900">
              <a:spcBef>
                <a:spcPct val="10000"/>
              </a:spcBef>
              <a:spcAft>
                <a:spcPct val="10000"/>
              </a:spcAft>
              <a:buFont typeface="Arial" charset="0"/>
              <a:buChar char="•"/>
            </a:pPr>
            <a:r>
              <a:rPr lang="el-GR" sz="1800" b="0" dirty="0" smtClean="0"/>
              <a:t>Για τους εργαζόμενους όμως υπήρξε μια μείωση πάνω από το 20% στους πραγματικούς μισθούς τόσο στη μεταποίηση όσο και στη γεωργία, παρά την άνοδο της παραγωγικότητας. </a:t>
            </a:r>
            <a:r>
              <a:rPr lang="en-US" sz="1800" b="0" dirty="0" smtClean="0"/>
              <a:t>productivity</a:t>
            </a:r>
            <a:r>
              <a:rPr lang="en-US" sz="1800" b="0" dirty="0"/>
              <a:t>.</a:t>
            </a:r>
            <a:endParaRPr lang="en-US" sz="1800" dirty="0"/>
          </a:p>
        </p:txBody>
      </p:sp>
      <p:sp>
        <p:nvSpPr>
          <p:cNvPr id="76809" name="Rectangle 15"/>
          <p:cNvSpPr>
            <a:spLocks noChangeArrowheads="1"/>
          </p:cNvSpPr>
          <p:nvPr/>
        </p:nvSpPr>
        <p:spPr bwMode="auto">
          <a:xfrm>
            <a:off x="877888" y="333375"/>
            <a:ext cx="6423025" cy="32226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76810" name="Straight Connector 19"/>
          <p:cNvCxnSpPr>
            <a:cxnSpLocks noChangeShapeType="1"/>
          </p:cNvCxnSpPr>
          <p:nvPr/>
        </p:nvCxnSpPr>
        <p:spPr bwMode="auto">
          <a:xfrm>
            <a:off x="566738" y="665163"/>
            <a:ext cx="6734175" cy="0"/>
          </a:xfrm>
          <a:prstGeom prst="line">
            <a:avLst/>
          </a:prstGeom>
          <a:noFill/>
          <a:ln w="19050" cap="rnd" algn="ctr">
            <a:solidFill>
              <a:srgbClr val="9C3A45"/>
            </a:solidFill>
            <a:prstDash val="sysDash"/>
            <a:round/>
            <a:headEnd/>
            <a:tailEnd/>
          </a:ln>
        </p:spPr>
      </p:cxnSp>
      <p:sp>
        <p:nvSpPr>
          <p:cNvPr id="76811"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Βορειοαμερικανική Ζώνη Ελεύθερων Συναλλαγών</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50"/>
                                        <p:tgtEl>
                                          <p:spTgt spid="102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left)">
                                      <p:cBhvr>
                                        <p:cTn id="11" dur="500"/>
                                        <p:tgtEl>
                                          <p:spTgt spid="15">
                                            <p:txEl>
                                              <p:pRg st="0" end="0"/>
                                            </p:txEl>
                                          </p:spTgt>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left)">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1000"/>
                                        <p:tgtEl>
                                          <p:spTgt spid="12"/>
                                        </p:tgtEl>
                                      </p:cBhvr>
                                    </p:animEffect>
                                  </p:childTnLst>
                                </p:cTn>
                              </p:par>
                              <p:par>
                                <p:cTn id="35" presetID="22" presetClass="entr" presetSubtype="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build="allAtOnce"/>
      <p:bldP spid="17" grpId="0" autoUpdateAnimBg="0"/>
      <p:bldP spid="19" grpId="0" autoUpdateAnimBg="0"/>
      <p:bldP spid="2"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Rectangle 5"/>
          <p:cNvSpPr>
            <a:spLocks noChangeArrowheads="1"/>
          </p:cNvSpPr>
          <p:nvPr/>
        </p:nvSpPr>
        <p:spPr bwMode="auto">
          <a:xfrm>
            <a:off x="659566" y="766763"/>
            <a:ext cx="8484433" cy="400110"/>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56A41"/>
                </a:solidFill>
              </a:rPr>
              <a:t>Κέρδη και Κόστος Προσαρμογής για το Μεξικό υπό την </a:t>
            </a:r>
            <a:r>
              <a:rPr lang="en-US" sz="2000" dirty="0" smtClean="0">
                <a:solidFill>
                  <a:srgbClr val="356A41"/>
                </a:solidFill>
              </a:rPr>
              <a:t>NAFTA</a:t>
            </a:r>
          </a:p>
        </p:txBody>
      </p:sp>
      <p:sp>
        <p:nvSpPr>
          <p:cNvPr id="12" name="Rectangle 6"/>
          <p:cNvSpPr>
            <a:spLocks noChangeArrowheads="1"/>
          </p:cNvSpPr>
          <p:nvPr/>
        </p:nvSpPr>
        <p:spPr bwMode="auto">
          <a:xfrm>
            <a:off x="566738" y="1174750"/>
            <a:ext cx="8277459" cy="400110"/>
          </a:xfrm>
          <a:prstGeom prst="rect">
            <a:avLst/>
          </a:prstGeom>
          <a:noFill/>
          <a:ln w="9525" algn="ctr">
            <a:noFill/>
            <a:miter lim="800000"/>
            <a:headEnd/>
            <a:tailEnd/>
          </a:ln>
        </p:spPr>
        <p:txBody>
          <a:bodyPr wrap="square">
            <a:spAutoFit/>
          </a:bodyPr>
          <a:lstStyle/>
          <a:p>
            <a:pPr>
              <a:spcBef>
                <a:spcPct val="10000"/>
              </a:spcBef>
              <a:spcAft>
                <a:spcPct val="10000"/>
              </a:spcAft>
            </a:pPr>
            <a:r>
              <a:rPr lang="el-GR" sz="2000" dirty="0" smtClean="0">
                <a:solidFill>
                  <a:srgbClr val="3D68AF"/>
                </a:solidFill>
              </a:rPr>
              <a:t>Παραγωγικότητα, Πραγματικοί Μισθοί,</a:t>
            </a:r>
            <a:r>
              <a:rPr lang="en-US" sz="2000" dirty="0" smtClean="0">
                <a:solidFill>
                  <a:srgbClr val="3D68AF"/>
                </a:solidFill>
              </a:rPr>
              <a:t> </a:t>
            </a:r>
            <a:r>
              <a:rPr lang="el-GR" sz="2000" dirty="0" smtClean="0">
                <a:solidFill>
                  <a:srgbClr val="3D68AF"/>
                </a:solidFill>
              </a:rPr>
              <a:t>και Εισοδήματα στο Μεξικό</a:t>
            </a:r>
            <a:endParaRPr lang="en-US" sz="2000" dirty="0">
              <a:solidFill>
                <a:srgbClr val="3D68AF"/>
              </a:solidFill>
            </a:endParaRPr>
          </a:p>
        </p:txBody>
      </p:sp>
      <p:grpSp>
        <p:nvGrpSpPr>
          <p:cNvPr id="24" name="Group 39"/>
          <p:cNvGrpSpPr>
            <a:grpSpLocks/>
          </p:cNvGrpSpPr>
          <p:nvPr/>
        </p:nvGrpSpPr>
        <p:grpSpPr bwMode="auto">
          <a:xfrm>
            <a:off x="647700" y="1568450"/>
            <a:ext cx="8305800" cy="5051425"/>
            <a:chOff x="566738" y="2200275"/>
            <a:chExt cx="7805737" cy="4219575"/>
          </a:xfrm>
        </p:grpSpPr>
        <p:sp>
          <p:nvSpPr>
            <p:cNvPr id="78869"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78870" name="Rectangle 17"/>
            <p:cNvSpPr>
              <a:spLocks noChangeArrowheads="1"/>
            </p:cNvSpPr>
            <p:nvPr/>
          </p:nvSpPr>
          <p:spPr bwMode="auto">
            <a:xfrm>
              <a:off x="581024" y="2211183"/>
              <a:ext cx="7772401" cy="267374"/>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27" name="Text Box 7"/>
          <p:cNvSpPr txBox="1">
            <a:spLocks noChangeArrowheads="1"/>
          </p:cNvSpPr>
          <p:nvPr/>
        </p:nvSpPr>
        <p:spPr bwMode="auto">
          <a:xfrm>
            <a:off x="666750" y="1579563"/>
            <a:ext cx="14382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6-8</a:t>
            </a:r>
          </a:p>
        </p:txBody>
      </p:sp>
      <p:sp>
        <p:nvSpPr>
          <p:cNvPr id="28" name="Rectangle 20"/>
          <p:cNvSpPr>
            <a:spLocks noChangeArrowheads="1"/>
          </p:cNvSpPr>
          <p:nvPr/>
        </p:nvSpPr>
        <p:spPr bwMode="auto">
          <a:xfrm>
            <a:off x="771525" y="1952625"/>
            <a:ext cx="7542213" cy="352583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9" name="Rectangle 23"/>
          <p:cNvSpPr>
            <a:spLocks noChangeArrowheads="1"/>
          </p:cNvSpPr>
          <p:nvPr/>
        </p:nvSpPr>
        <p:spPr bwMode="auto">
          <a:xfrm>
            <a:off x="771525" y="5475288"/>
            <a:ext cx="4025900" cy="1169551"/>
          </a:xfrm>
          <a:prstGeom prst="rect">
            <a:avLst/>
          </a:prstGeom>
          <a:noFill/>
          <a:ln w="9525">
            <a:noFill/>
            <a:miter lim="800000"/>
            <a:headEnd/>
            <a:tailEnd/>
          </a:ln>
        </p:spPr>
        <p:txBody>
          <a:bodyPr>
            <a:spAutoFit/>
          </a:bodyPr>
          <a:lstStyle/>
          <a:p>
            <a:pPr>
              <a:spcBef>
                <a:spcPct val="10000"/>
              </a:spcBef>
              <a:spcAft>
                <a:spcPct val="10000"/>
              </a:spcAft>
            </a:pPr>
            <a:r>
              <a:rPr lang="el-GR" dirty="0" smtClean="0">
                <a:solidFill>
                  <a:srgbClr val="8A3A6A"/>
                </a:solidFill>
              </a:rPr>
              <a:t>Παραγωγικότητα Εργασίας και Μισθοί στο Μεξικό </a:t>
            </a:r>
            <a:r>
              <a:rPr lang="en-US" dirty="0" smtClean="0"/>
              <a:t> </a:t>
            </a:r>
            <a:r>
              <a:rPr lang="el-GR" b="0" dirty="0" smtClean="0"/>
              <a:t>Το διάγραμμα </a:t>
            </a:r>
            <a:r>
              <a:rPr lang="en-US" b="0" dirty="0" smtClean="0"/>
              <a:t>(</a:t>
            </a:r>
            <a:r>
              <a:rPr lang="el-GR" b="0" dirty="0" smtClean="0"/>
              <a:t>α</a:t>
            </a:r>
            <a:r>
              <a:rPr lang="en-US" b="0" dirty="0" smtClean="0"/>
              <a:t>) </a:t>
            </a:r>
            <a:r>
              <a:rPr lang="el-GR" b="0" dirty="0" smtClean="0"/>
              <a:t> δείχνει την παραγωγικότητα εργαζομένων στα μεξικανικά εργοστάσια </a:t>
            </a:r>
            <a:r>
              <a:rPr lang="en-US" b="0" dirty="0" err="1" smtClean="0"/>
              <a:t>maquiladora</a:t>
            </a:r>
            <a:r>
              <a:rPr lang="en-US" b="0" dirty="0" smtClean="0"/>
              <a:t> </a:t>
            </a:r>
            <a:r>
              <a:rPr lang="el-GR" b="0" dirty="0" smtClean="0"/>
              <a:t>και εργαζομένων σε μη-</a:t>
            </a:r>
            <a:r>
              <a:rPr lang="en-US" b="0" dirty="0" err="1" smtClean="0"/>
              <a:t>maquiladora</a:t>
            </a:r>
            <a:r>
              <a:rPr lang="en-US" b="0" dirty="0" smtClean="0"/>
              <a:t> </a:t>
            </a:r>
            <a:r>
              <a:rPr lang="el-GR" b="0" dirty="0" smtClean="0"/>
              <a:t>στο υπόλοιπο Μεξικό</a:t>
            </a:r>
            <a:endParaRPr lang="en-US" b="0" dirty="0"/>
          </a:p>
        </p:txBody>
      </p:sp>
      <p:sp>
        <p:nvSpPr>
          <p:cNvPr id="30" name="Rectangle 31"/>
          <p:cNvSpPr/>
          <p:nvPr/>
        </p:nvSpPr>
        <p:spPr>
          <a:xfrm>
            <a:off x="4808538" y="5475288"/>
            <a:ext cx="4198937" cy="1046440"/>
          </a:xfrm>
          <a:prstGeom prst="rect">
            <a:avLst/>
          </a:prstGeom>
          <a:noFill/>
        </p:spPr>
        <p:txBody>
          <a:bodyPr>
            <a:spAutoFit/>
          </a:bodyPr>
          <a:lstStyle/>
          <a:p>
            <a:pPr>
              <a:spcBef>
                <a:spcPct val="10000"/>
              </a:spcBef>
              <a:spcAft>
                <a:spcPct val="10000"/>
              </a:spcAft>
              <a:defRPr/>
            </a:pPr>
            <a:r>
              <a:rPr lang="el-GR" sz="1200" b="0" dirty="0" smtClean="0"/>
              <a:t>Το διάγραμμα </a:t>
            </a:r>
            <a:r>
              <a:rPr lang="en-US" sz="1200" b="0" dirty="0" smtClean="0"/>
              <a:t>(</a:t>
            </a:r>
            <a:r>
              <a:rPr lang="el-GR" sz="1200" b="0" dirty="0" smtClean="0"/>
              <a:t>β</a:t>
            </a:r>
            <a:r>
              <a:rPr lang="en-US" sz="1200" b="0" dirty="0" smtClean="0"/>
              <a:t>) </a:t>
            </a:r>
            <a:r>
              <a:rPr lang="el-GR" sz="1200" b="0" dirty="0" smtClean="0"/>
              <a:t>δείχνει μισθούς και μηνιαίο εισόδημα εργαζομένων σε εργοστάσια </a:t>
            </a:r>
            <a:r>
              <a:rPr lang="en-US" sz="1200" b="0" dirty="0" err="1" smtClean="0"/>
              <a:t>maquiladora</a:t>
            </a:r>
            <a:r>
              <a:rPr lang="en-US" sz="1200" b="0" dirty="0" smtClean="0"/>
              <a:t> </a:t>
            </a:r>
            <a:r>
              <a:rPr lang="el-GR" sz="1200" b="0" dirty="0" smtClean="0"/>
              <a:t>και μη</a:t>
            </a:r>
            <a:r>
              <a:rPr lang="en-US" sz="1200" b="0" dirty="0" smtClean="0"/>
              <a:t>-</a:t>
            </a:r>
            <a:r>
              <a:rPr lang="en-US" sz="1200" b="0" dirty="0" err="1" smtClean="0"/>
              <a:t>maquiladora</a:t>
            </a:r>
            <a:r>
              <a:rPr lang="el-GR" sz="1200" b="0" dirty="0" smtClean="0"/>
              <a:t>. Η παραγωγικότητα και το πραγματικό μηνιαίο εισόδημα αυξάνουν περισσότερο στα  </a:t>
            </a:r>
            <a:r>
              <a:rPr lang="el-GR" sz="1200" b="0" dirty="0" err="1" smtClean="0"/>
              <a:t>εργοαστάσια</a:t>
            </a:r>
            <a:r>
              <a:rPr lang="el-GR" sz="1200" b="0" dirty="0" smtClean="0"/>
              <a:t>  </a:t>
            </a:r>
            <a:r>
              <a:rPr lang="en-US" sz="1200" b="0" dirty="0" err="1" smtClean="0"/>
              <a:t>maquiladora</a:t>
            </a:r>
            <a:r>
              <a:rPr lang="en-US" sz="1200" b="0" dirty="0" smtClean="0"/>
              <a:t> </a:t>
            </a:r>
            <a:r>
              <a:rPr lang="el-GR" sz="1200" b="0" dirty="0" smtClean="0"/>
              <a:t>λόγω του αυξημένου εμπορίου με τις ΗΠΑ</a:t>
            </a:r>
            <a:r>
              <a:rPr lang="el-GR" b="0" dirty="0" smtClean="0"/>
              <a:t>. </a:t>
            </a:r>
          </a:p>
        </p:txBody>
      </p:sp>
      <p:pic>
        <p:nvPicPr>
          <p:cNvPr id="3" name="Picture 2"/>
          <p:cNvPicPr>
            <a:picLocks noChangeAspect="1"/>
          </p:cNvPicPr>
          <p:nvPr/>
        </p:nvPicPr>
        <p:blipFill>
          <a:blip r:embed="rId3" cstate="print"/>
          <a:srcRect/>
          <a:stretch>
            <a:fillRect/>
          </a:stretch>
        </p:blipFill>
        <p:spPr bwMode="auto">
          <a:xfrm>
            <a:off x="822325" y="1952625"/>
            <a:ext cx="3581400" cy="3552825"/>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822325" y="1952625"/>
            <a:ext cx="3581400" cy="3552825"/>
          </a:xfrm>
          <a:prstGeom prst="rect">
            <a:avLst/>
          </a:prstGeom>
          <a:noFill/>
          <a:ln w="9525">
            <a:noFill/>
            <a:miter lim="800000"/>
            <a:headEnd/>
            <a:tailEnd/>
          </a:ln>
        </p:spPr>
      </p:pic>
      <p:pic>
        <p:nvPicPr>
          <p:cNvPr id="5" name="Picture 4"/>
          <p:cNvPicPr>
            <a:picLocks noChangeAspect="1"/>
          </p:cNvPicPr>
          <p:nvPr/>
        </p:nvPicPr>
        <p:blipFill>
          <a:blip r:embed="rId5" cstate="print"/>
          <a:srcRect/>
          <a:stretch>
            <a:fillRect/>
          </a:stretch>
        </p:blipFill>
        <p:spPr bwMode="auto">
          <a:xfrm>
            <a:off x="822325" y="1952625"/>
            <a:ext cx="3581400" cy="3552825"/>
          </a:xfrm>
          <a:prstGeom prst="rect">
            <a:avLst/>
          </a:prstGeom>
          <a:noFill/>
          <a:ln w="9525">
            <a:noFill/>
            <a:miter lim="800000"/>
            <a:headEnd/>
            <a:tailEnd/>
          </a:ln>
        </p:spPr>
      </p:pic>
      <p:pic>
        <p:nvPicPr>
          <p:cNvPr id="6" name="Picture 5"/>
          <p:cNvPicPr>
            <a:picLocks noChangeAspect="1"/>
          </p:cNvPicPr>
          <p:nvPr/>
        </p:nvPicPr>
        <p:blipFill>
          <a:blip r:embed="rId6" cstate="print"/>
          <a:srcRect/>
          <a:stretch>
            <a:fillRect/>
          </a:stretch>
        </p:blipFill>
        <p:spPr bwMode="auto">
          <a:xfrm>
            <a:off x="822325" y="1952625"/>
            <a:ext cx="3581400" cy="3552825"/>
          </a:xfrm>
          <a:prstGeom prst="rect">
            <a:avLst/>
          </a:prstGeom>
          <a:noFill/>
          <a:ln w="9525">
            <a:noFill/>
            <a:miter lim="800000"/>
            <a:headEnd/>
            <a:tailEnd/>
          </a:ln>
        </p:spPr>
      </p:pic>
      <p:pic>
        <p:nvPicPr>
          <p:cNvPr id="7" name="Picture 6"/>
          <p:cNvPicPr>
            <a:picLocks noChangeAspect="1"/>
          </p:cNvPicPr>
          <p:nvPr/>
        </p:nvPicPr>
        <p:blipFill>
          <a:blip r:embed="rId7" cstate="print"/>
          <a:srcRect/>
          <a:stretch>
            <a:fillRect/>
          </a:stretch>
        </p:blipFill>
        <p:spPr bwMode="auto">
          <a:xfrm>
            <a:off x="4699000" y="1952625"/>
            <a:ext cx="3143250" cy="3552825"/>
          </a:xfrm>
          <a:prstGeom prst="rect">
            <a:avLst/>
          </a:prstGeom>
          <a:noFill/>
          <a:ln w="9525">
            <a:noFill/>
            <a:miter lim="800000"/>
            <a:headEnd/>
            <a:tailEnd/>
          </a:ln>
        </p:spPr>
      </p:pic>
      <p:pic>
        <p:nvPicPr>
          <p:cNvPr id="9" name="Picture 8"/>
          <p:cNvPicPr>
            <a:picLocks noChangeAspect="1"/>
          </p:cNvPicPr>
          <p:nvPr/>
        </p:nvPicPr>
        <p:blipFill>
          <a:blip r:embed="rId8" cstate="print"/>
          <a:srcRect/>
          <a:stretch>
            <a:fillRect/>
          </a:stretch>
        </p:blipFill>
        <p:spPr bwMode="auto">
          <a:xfrm>
            <a:off x="4699000" y="1952625"/>
            <a:ext cx="3143250" cy="3552825"/>
          </a:xfrm>
          <a:prstGeom prst="rect">
            <a:avLst/>
          </a:prstGeom>
          <a:noFill/>
          <a:ln w="9525">
            <a:noFill/>
            <a:miter lim="800000"/>
            <a:headEnd/>
            <a:tailEnd/>
          </a:ln>
        </p:spPr>
      </p:pic>
      <p:pic>
        <p:nvPicPr>
          <p:cNvPr id="10" name="Picture 9"/>
          <p:cNvPicPr>
            <a:picLocks noChangeAspect="1"/>
          </p:cNvPicPr>
          <p:nvPr/>
        </p:nvPicPr>
        <p:blipFill>
          <a:blip r:embed="rId9" cstate="print"/>
          <a:srcRect/>
          <a:stretch>
            <a:fillRect/>
          </a:stretch>
        </p:blipFill>
        <p:spPr bwMode="auto">
          <a:xfrm>
            <a:off x="4699000" y="1952625"/>
            <a:ext cx="3143250" cy="3552825"/>
          </a:xfrm>
          <a:prstGeom prst="rect">
            <a:avLst/>
          </a:prstGeom>
          <a:noFill/>
          <a:ln w="9525">
            <a:noFill/>
            <a:miter lim="800000"/>
            <a:headEnd/>
            <a:tailEnd/>
          </a:ln>
        </p:spPr>
      </p:pic>
      <p:pic>
        <p:nvPicPr>
          <p:cNvPr id="11" name="Picture 10"/>
          <p:cNvPicPr>
            <a:picLocks noChangeAspect="1"/>
          </p:cNvPicPr>
          <p:nvPr/>
        </p:nvPicPr>
        <p:blipFill>
          <a:blip r:embed="rId10" cstate="print"/>
          <a:srcRect/>
          <a:stretch>
            <a:fillRect/>
          </a:stretch>
        </p:blipFill>
        <p:spPr bwMode="auto">
          <a:xfrm>
            <a:off x="4699000" y="1952625"/>
            <a:ext cx="3143250" cy="3552825"/>
          </a:xfrm>
          <a:prstGeom prst="rect">
            <a:avLst/>
          </a:prstGeom>
          <a:noFill/>
          <a:ln w="9525">
            <a:noFill/>
            <a:miter lim="800000"/>
            <a:headEnd/>
            <a:tailEnd/>
          </a:ln>
        </p:spPr>
      </p:pic>
      <p:pic>
        <p:nvPicPr>
          <p:cNvPr id="13" name="Picture 12"/>
          <p:cNvPicPr>
            <a:picLocks noChangeAspect="1"/>
          </p:cNvPicPr>
          <p:nvPr/>
        </p:nvPicPr>
        <p:blipFill>
          <a:blip r:embed="rId11" cstate="print"/>
          <a:srcRect/>
          <a:stretch>
            <a:fillRect/>
          </a:stretch>
        </p:blipFill>
        <p:spPr bwMode="auto">
          <a:xfrm>
            <a:off x="4699000" y="1952625"/>
            <a:ext cx="3143250" cy="3552825"/>
          </a:xfrm>
          <a:prstGeom prst="rect">
            <a:avLst/>
          </a:prstGeom>
          <a:noFill/>
          <a:ln w="9525">
            <a:noFill/>
            <a:miter lim="800000"/>
            <a:headEnd/>
            <a:tailEnd/>
          </a:ln>
        </p:spPr>
      </p:pic>
      <p:pic>
        <p:nvPicPr>
          <p:cNvPr id="14" name="Picture 13"/>
          <p:cNvPicPr>
            <a:picLocks noChangeAspect="1"/>
          </p:cNvPicPr>
          <p:nvPr/>
        </p:nvPicPr>
        <p:blipFill>
          <a:blip r:embed="rId12" cstate="print"/>
          <a:srcRect/>
          <a:stretch>
            <a:fillRect/>
          </a:stretch>
        </p:blipFill>
        <p:spPr bwMode="auto">
          <a:xfrm>
            <a:off x="4699000" y="1952625"/>
            <a:ext cx="3143250" cy="3552825"/>
          </a:xfrm>
          <a:prstGeom prst="rect">
            <a:avLst/>
          </a:prstGeom>
          <a:noFill/>
          <a:ln w="9525">
            <a:noFill/>
            <a:miter lim="800000"/>
            <a:headEnd/>
            <a:tailEnd/>
          </a:ln>
        </p:spPr>
      </p:pic>
      <p:sp>
        <p:nvSpPr>
          <p:cNvPr id="78866" name="Rectangle 30"/>
          <p:cNvSpPr>
            <a:spLocks noChangeArrowheads="1"/>
          </p:cNvSpPr>
          <p:nvPr/>
        </p:nvSpPr>
        <p:spPr bwMode="auto">
          <a:xfrm>
            <a:off x="877888" y="333375"/>
            <a:ext cx="6423025" cy="32226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78867" name="Straight Connector 31"/>
          <p:cNvCxnSpPr>
            <a:cxnSpLocks noChangeShapeType="1"/>
          </p:cNvCxnSpPr>
          <p:nvPr/>
        </p:nvCxnSpPr>
        <p:spPr bwMode="auto">
          <a:xfrm>
            <a:off x="566738" y="665163"/>
            <a:ext cx="6734175" cy="0"/>
          </a:xfrm>
          <a:prstGeom prst="line">
            <a:avLst/>
          </a:prstGeom>
          <a:noFill/>
          <a:ln w="19050" cap="rnd" algn="ctr">
            <a:solidFill>
              <a:srgbClr val="9C3A45"/>
            </a:solidFill>
            <a:prstDash val="sysDash"/>
            <a:round/>
            <a:headEnd/>
            <a:tailEnd/>
          </a:ln>
        </p:spPr>
      </p:cxnSp>
      <p:sp>
        <p:nvSpPr>
          <p:cNvPr id="78868"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Βορειοαμερικανική Ζώνη Ελεύθερων Συναλλαγών</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ppt_x</p:attrName>
                                        </p:attrNameLst>
                                      </p:cBhvr>
                                      <p:tavLst>
                                        <p:tav tm="0">
                                          <p:val>
                                            <p:strVal val="#ppt_x-.2"/>
                                          </p:val>
                                        </p:tav>
                                        <p:tav tm="100000">
                                          <p:val>
                                            <p:strVal val="#ppt_x"/>
                                          </p:val>
                                        </p:tav>
                                      </p:tavLst>
                                    </p:anim>
                                    <p:anim calcmode="lin" valueType="num">
                                      <p:cBhvr>
                                        <p:cTn id="12"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3" dur="500"/>
                                        <p:tgtEl>
                                          <p:spTgt spid="2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750"/>
                                        <p:tgtEl>
                                          <p:spTgt spid="3"/>
                                        </p:tgtEl>
                                      </p:cBhvr>
                                    </p:animEffect>
                                  </p:childTnLst>
                                </p:cTn>
                              </p:par>
                            </p:childTnLst>
                          </p:cTn>
                        </p:par>
                        <p:par>
                          <p:cTn id="30" fill="hold">
                            <p:stCondLst>
                              <p:cond delay="375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750"/>
                                        <p:tgtEl>
                                          <p:spTgt spid="4"/>
                                        </p:tgtEl>
                                      </p:cBhvr>
                                    </p:animEffect>
                                  </p:childTnLst>
                                </p:cTn>
                              </p:par>
                            </p:childTnLst>
                          </p:cTn>
                        </p:par>
                        <p:par>
                          <p:cTn id="34" fill="hold">
                            <p:stCondLst>
                              <p:cond delay="4500"/>
                            </p:stCondLst>
                            <p:childTnLst>
                              <p:par>
                                <p:cTn id="35" presetID="2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1000"/>
                                        <p:tgtEl>
                                          <p:spTgt spid="5"/>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1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750"/>
                                        <p:tgtEl>
                                          <p:spTgt spid="7"/>
                                        </p:tgtEl>
                                      </p:cBhvr>
                                    </p:animEffect>
                                  </p:childTnLst>
                                </p:cTn>
                              </p:par>
                            </p:childTnLst>
                          </p:cTn>
                        </p:par>
                        <p:par>
                          <p:cTn id="51" fill="hold">
                            <p:stCondLst>
                              <p:cond delay="1250"/>
                            </p:stCondLst>
                            <p:childTnLst>
                              <p:par>
                                <p:cTn id="52" presetID="22" presetClass="entr" presetSubtype="8"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750"/>
                                        <p:tgtEl>
                                          <p:spTgt spid="9"/>
                                        </p:tgtEl>
                                      </p:cBhvr>
                                    </p:animEffect>
                                  </p:childTnLst>
                                </p:cTn>
                              </p:par>
                            </p:childTnLst>
                          </p:cTn>
                        </p:par>
                        <p:par>
                          <p:cTn id="55" fill="hold">
                            <p:stCondLst>
                              <p:cond delay="2000"/>
                            </p:stCondLst>
                            <p:childTnLst>
                              <p:par>
                                <p:cTn id="56" presetID="22" presetClass="entr" presetSubtype="8"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1000"/>
                                        <p:tgtEl>
                                          <p:spTgt spid="11"/>
                                        </p:tgtEl>
                                      </p:cBhvr>
                                    </p:animEffect>
                                  </p:childTnLst>
                                </p:cTn>
                              </p:par>
                            </p:childTnLst>
                          </p:cTn>
                        </p:par>
                        <p:par>
                          <p:cTn id="63" fill="hold">
                            <p:stCondLst>
                              <p:cond delay="4000"/>
                            </p:stCondLst>
                            <p:childTnLst>
                              <p:par>
                                <p:cTn id="64" presetID="22" presetClass="entr" presetSubtype="8"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1000"/>
                                        <p:tgtEl>
                                          <p:spTgt spid="13"/>
                                        </p:tgtEl>
                                      </p:cBhvr>
                                    </p:animEffect>
                                  </p:childTnLst>
                                </p:cTn>
                              </p:par>
                            </p:childTnLst>
                          </p:cTn>
                        </p:par>
                        <p:par>
                          <p:cTn id="67" fill="hold">
                            <p:stCondLst>
                              <p:cond delay="5000"/>
                            </p:stCondLst>
                            <p:childTnLst>
                              <p:par>
                                <p:cTn id="68" presetID="22" presetClass="entr" presetSubtype="8"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27" grpId="0" animBg="1"/>
      <p:bldP spid="28" grpId="0" animBg="1"/>
      <p:bldP spid="29"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5"/>
          <p:cNvSpPr>
            <a:spLocks noChangeArrowheads="1"/>
          </p:cNvSpPr>
          <p:nvPr/>
        </p:nvSpPr>
        <p:spPr bwMode="auto">
          <a:xfrm>
            <a:off x="566738" y="766763"/>
            <a:ext cx="8577262" cy="400110"/>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Κέρδη και Κόστος Προσαρμογής για το Μεξικό υπό την </a:t>
            </a:r>
            <a:r>
              <a:rPr lang="en-US" sz="2000" dirty="0" smtClean="0">
                <a:solidFill>
                  <a:srgbClr val="356A41"/>
                </a:solidFill>
              </a:rPr>
              <a:t>NAFTA</a:t>
            </a:r>
          </a:p>
        </p:txBody>
      </p:sp>
      <p:sp>
        <p:nvSpPr>
          <p:cNvPr id="14" name="Rectangle 6"/>
          <p:cNvSpPr>
            <a:spLocks noChangeArrowheads="1"/>
          </p:cNvSpPr>
          <p:nvPr/>
        </p:nvSpPr>
        <p:spPr bwMode="auto">
          <a:xfrm>
            <a:off x="566738" y="1203325"/>
            <a:ext cx="7947025" cy="460375"/>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Κόστος Προσαρμογής στο Μεξικό</a:t>
            </a:r>
            <a:endParaRPr lang="en-US" sz="2400" dirty="0">
              <a:solidFill>
                <a:srgbClr val="3D68AF"/>
              </a:solidFill>
            </a:endParaRPr>
          </a:p>
        </p:txBody>
      </p:sp>
      <p:sp>
        <p:nvSpPr>
          <p:cNvPr id="2" name="Rectangle 1"/>
          <p:cNvSpPr>
            <a:spLocks noChangeArrowheads="1"/>
          </p:cNvSpPr>
          <p:nvPr/>
        </p:nvSpPr>
        <p:spPr bwMode="auto">
          <a:xfrm>
            <a:off x="566738" y="1665288"/>
            <a:ext cx="8142287" cy="4401205"/>
          </a:xfrm>
          <a:prstGeom prst="rect">
            <a:avLst/>
          </a:prstGeom>
          <a:noFill/>
          <a:ln w="9525">
            <a:noFill/>
            <a:miter lim="800000"/>
            <a:headEnd/>
            <a:tailEnd/>
          </a:ln>
        </p:spPr>
        <p:txBody>
          <a:bodyPr>
            <a:spAutoFit/>
          </a:bodyPr>
          <a:lstStyle/>
          <a:p>
            <a:pPr marL="285750" indent="-285750">
              <a:spcBef>
                <a:spcPct val="10000"/>
              </a:spcBef>
              <a:spcAft>
                <a:spcPct val="10000"/>
              </a:spcAft>
              <a:buFont typeface="Arial" charset="0"/>
              <a:buChar char="•"/>
            </a:pPr>
            <a:r>
              <a:rPr lang="el-GR" sz="2000" b="0" dirty="0" smtClean="0"/>
              <a:t>Οι καλλιεργητές καλαμποκιού στο Μεξικό δεν υπέφεραν όσο φοβόντουσαν. </a:t>
            </a:r>
            <a:endParaRPr lang="en-US" sz="2000" b="0" dirty="0"/>
          </a:p>
          <a:p>
            <a:pPr marL="742950" lvl="1" indent="-285750">
              <a:spcBef>
                <a:spcPct val="10000"/>
              </a:spcBef>
              <a:spcAft>
                <a:spcPct val="10000"/>
              </a:spcAft>
              <a:buFont typeface="Arial" charset="0"/>
              <a:buChar char="•"/>
            </a:pPr>
            <a:r>
              <a:rPr lang="el-GR" sz="2000" b="0" dirty="0" smtClean="0"/>
              <a:t>Οι φτωχότεροι αγρότες μπορούν πάντα να καταναλώνουν το καλαμπόκι που καλλιεργούν παρά να το πωλούν. </a:t>
            </a:r>
            <a:endParaRPr lang="en-US" sz="2000" b="0" dirty="0"/>
          </a:p>
          <a:p>
            <a:pPr marL="742950" lvl="1" indent="-285750">
              <a:spcBef>
                <a:spcPct val="10000"/>
              </a:spcBef>
              <a:spcAft>
                <a:spcPct val="10000"/>
              </a:spcAft>
              <a:buFont typeface="Arial" charset="0"/>
              <a:buChar char="•"/>
            </a:pPr>
            <a:r>
              <a:rPr lang="el-GR" sz="2000" b="0" dirty="0" smtClean="0"/>
              <a:t>Η μεξικανική κυβέρνηση καθιέρωσε επίσης επιδοτήσεις για να αντισταθμίσει τη μείωση του εισοδήματος των καλλιεργητών καλαμποκιού. </a:t>
            </a:r>
            <a:endParaRPr lang="en-US" sz="2000" b="0" dirty="0"/>
          </a:p>
          <a:p>
            <a:pPr marL="285750" indent="-285750">
              <a:spcBef>
                <a:spcPct val="10000"/>
              </a:spcBef>
              <a:spcAft>
                <a:spcPct val="10000"/>
              </a:spcAft>
              <a:buFont typeface="Arial" charset="0"/>
              <a:buChar char="•"/>
            </a:pPr>
            <a:r>
              <a:rPr lang="el-GR" sz="2000" b="0" dirty="0" smtClean="0"/>
              <a:t>Η συνολική παραγωγή καλαμποκιού του Μεξικού στην πραγματικότητα αυξήθηκε μετά τη </a:t>
            </a:r>
            <a:r>
              <a:rPr lang="en-US" sz="2000" b="0" dirty="0" smtClean="0"/>
              <a:t>NAFTA</a:t>
            </a:r>
            <a:r>
              <a:rPr lang="en-US" sz="2000" b="0" dirty="0"/>
              <a:t>.</a:t>
            </a:r>
          </a:p>
          <a:p>
            <a:pPr marL="285750" indent="-285750">
              <a:spcBef>
                <a:spcPct val="10000"/>
              </a:spcBef>
              <a:spcAft>
                <a:spcPct val="10000"/>
              </a:spcAft>
              <a:buFont typeface="Arial" charset="0"/>
              <a:buChar char="•"/>
            </a:pPr>
            <a:r>
              <a:rPr lang="el-GR" sz="2000" b="0" dirty="0" smtClean="0"/>
              <a:t>Τα εργοστάσια</a:t>
            </a:r>
            <a:r>
              <a:rPr lang="en-US" sz="2000" b="0" dirty="0" smtClean="0"/>
              <a:t> </a:t>
            </a:r>
            <a:r>
              <a:rPr lang="en-US" sz="2000" b="0" dirty="0" err="1"/>
              <a:t>maquiladoras</a:t>
            </a:r>
            <a:r>
              <a:rPr lang="en-US" sz="2000" b="0" dirty="0"/>
              <a:t> </a:t>
            </a:r>
            <a:r>
              <a:rPr lang="el-GR" sz="2000" b="0" dirty="0" smtClean="0"/>
              <a:t>αντιμετωπίζουν αυξανόμενο διεθνή ανταγωνισμό (όχι εξ ολοκλήρου λόγω της </a:t>
            </a:r>
            <a:r>
              <a:rPr lang="en-US" sz="2000" b="0" dirty="0" smtClean="0"/>
              <a:t>NAFTA</a:t>
            </a:r>
            <a:r>
              <a:rPr lang="en-US" sz="2000" b="0" dirty="0"/>
              <a:t>), </a:t>
            </a:r>
            <a:r>
              <a:rPr lang="el-GR" sz="2000" b="0" dirty="0" smtClean="0"/>
              <a:t>ο οποίος αναμένεται να αυξήσει την αστάθεια της παραγωγής και της απασχόλησης.</a:t>
            </a:r>
            <a:r>
              <a:rPr lang="en-US" sz="2400" b="0" dirty="0" smtClean="0"/>
              <a:t>.</a:t>
            </a:r>
            <a:endParaRPr lang="en-US" sz="2400" dirty="0"/>
          </a:p>
        </p:txBody>
      </p:sp>
      <p:sp>
        <p:nvSpPr>
          <p:cNvPr id="80900" name="Rectangle 9"/>
          <p:cNvSpPr>
            <a:spLocks noChangeArrowheads="1"/>
          </p:cNvSpPr>
          <p:nvPr/>
        </p:nvSpPr>
        <p:spPr bwMode="auto">
          <a:xfrm>
            <a:off x="877888" y="333375"/>
            <a:ext cx="6423025" cy="32226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80901" name="Straight Connector 10"/>
          <p:cNvCxnSpPr>
            <a:cxnSpLocks noChangeShapeType="1"/>
          </p:cNvCxnSpPr>
          <p:nvPr/>
        </p:nvCxnSpPr>
        <p:spPr bwMode="auto">
          <a:xfrm>
            <a:off x="566738" y="665163"/>
            <a:ext cx="6734175" cy="0"/>
          </a:xfrm>
          <a:prstGeom prst="line">
            <a:avLst/>
          </a:prstGeom>
          <a:noFill/>
          <a:ln w="19050" cap="rnd" algn="ctr">
            <a:solidFill>
              <a:srgbClr val="9C3A45"/>
            </a:solidFill>
            <a:prstDash val="sysDash"/>
            <a:round/>
            <a:headEnd/>
            <a:tailEnd/>
          </a:ln>
        </p:spPr>
      </p:cxnSp>
      <p:sp>
        <p:nvSpPr>
          <p:cNvPr id="80902"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Βορειοαμερικανική Ζώνη Ελεύθερων Συναλλαγών</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left)">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left)">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389743" y="820738"/>
            <a:ext cx="8499424"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Κέρδη και Κόστος Προσαρμογής των ΗΠΑ υπό τη </a:t>
            </a:r>
            <a:r>
              <a:rPr lang="en-US" sz="2400" dirty="0" smtClean="0">
                <a:solidFill>
                  <a:srgbClr val="356A41"/>
                </a:solidFill>
              </a:rPr>
              <a:t>NAFTA</a:t>
            </a:r>
            <a:endParaRPr lang="en-US" sz="2400" dirty="0">
              <a:solidFill>
                <a:srgbClr val="356A41"/>
              </a:solidFill>
            </a:endParaRPr>
          </a:p>
        </p:txBody>
      </p:sp>
      <p:sp>
        <p:nvSpPr>
          <p:cNvPr id="82946" name="Rectangle 18"/>
          <p:cNvSpPr>
            <a:spLocks noChangeArrowheads="1"/>
          </p:cNvSpPr>
          <p:nvPr/>
        </p:nvSpPr>
        <p:spPr bwMode="auto">
          <a:xfrm>
            <a:off x="877888" y="333375"/>
            <a:ext cx="6423025" cy="32226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82947" name="Straight Connector 19"/>
          <p:cNvCxnSpPr>
            <a:cxnSpLocks noChangeShapeType="1"/>
          </p:cNvCxnSpPr>
          <p:nvPr/>
        </p:nvCxnSpPr>
        <p:spPr bwMode="auto">
          <a:xfrm>
            <a:off x="566738" y="665163"/>
            <a:ext cx="6734175" cy="0"/>
          </a:xfrm>
          <a:prstGeom prst="line">
            <a:avLst/>
          </a:prstGeom>
          <a:noFill/>
          <a:ln w="19050" cap="rnd" algn="ctr">
            <a:solidFill>
              <a:srgbClr val="9C3A45"/>
            </a:solidFill>
            <a:prstDash val="sysDash"/>
            <a:round/>
            <a:headEnd/>
            <a:tailEnd/>
          </a:ln>
        </p:spPr>
      </p:cxnSp>
      <p:sp>
        <p:nvSpPr>
          <p:cNvPr id="82948"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Βορειοαμερικανική Ζώνη Ελεύθερων Συναλλαγών</a:t>
            </a:r>
            <a:endParaRPr lang="en-US" dirty="0" smtClean="0">
              <a:solidFill>
                <a:srgbClr val="69134B"/>
              </a:solidFill>
            </a:endParaRPr>
          </a:p>
        </p:txBody>
      </p:sp>
      <p:sp>
        <p:nvSpPr>
          <p:cNvPr id="4" name="Rectangle 3"/>
          <p:cNvSpPr/>
          <p:nvPr/>
        </p:nvSpPr>
        <p:spPr>
          <a:xfrm>
            <a:off x="566738" y="1651000"/>
            <a:ext cx="8128000" cy="4278094"/>
          </a:xfrm>
          <a:prstGeom prst="rect">
            <a:avLst/>
          </a:prstGeom>
        </p:spPr>
        <p:txBody>
          <a:bodyPr>
            <a:spAutoFit/>
          </a:bodyPr>
          <a:lstStyle/>
          <a:p>
            <a:pPr>
              <a:spcBef>
                <a:spcPct val="10000"/>
              </a:spcBef>
              <a:spcAft>
                <a:spcPct val="10000"/>
              </a:spcAft>
              <a:defRPr/>
            </a:pPr>
            <a:r>
              <a:rPr lang="el-GR" sz="2000" b="0" dirty="0" smtClean="0"/>
              <a:t>Οι μελέτες για τον αντίκτυπο της</a:t>
            </a:r>
            <a:r>
              <a:rPr lang="en-US" sz="2000" b="0" dirty="0" smtClean="0"/>
              <a:t> </a:t>
            </a:r>
            <a:r>
              <a:rPr lang="en-US" sz="2000" b="0" dirty="0"/>
              <a:t>NAFTA </a:t>
            </a:r>
            <a:r>
              <a:rPr lang="el-GR" sz="2000" b="0" dirty="0" smtClean="0"/>
              <a:t>στην οικονομία των ΗΠΑ δεν έχουν υπολογίσει τις επιπτώσεις στην παραγωγικότητα των αμερικανικών επιχειρήσεων. </a:t>
            </a:r>
            <a:endParaRPr lang="en-US" sz="2000" b="0" dirty="0"/>
          </a:p>
          <a:p>
            <a:pPr marL="342900" indent="-342900">
              <a:spcBef>
                <a:spcPct val="10000"/>
              </a:spcBef>
              <a:spcAft>
                <a:spcPct val="10000"/>
              </a:spcAft>
              <a:buFont typeface="Arial" pitchFamily="34" charset="0"/>
              <a:buChar char="•"/>
              <a:defRPr/>
            </a:pPr>
            <a:r>
              <a:rPr lang="el-GR" sz="2000" b="0" dirty="0" smtClean="0"/>
              <a:t>Μεταξύ των λόγων είναι ότι το Μεξικό και ο Καναδάς είναι μόνο δύο από τους πολλούς εμπορικούς εταίρους των ΗΠΑ.</a:t>
            </a:r>
            <a:endParaRPr lang="en-US" sz="2000" b="0" dirty="0"/>
          </a:p>
          <a:p>
            <a:pPr marL="342900" indent="-342900">
              <a:spcBef>
                <a:spcPct val="10000"/>
              </a:spcBef>
              <a:spcAft>
                <a:spcPct val="10000"/>
              </a:spcAft>
              <a:buFont typeface="Arial" pitchFamily="34" charset="0"/>
              <a:buChar char="•"/>
              <a:defRPr/>
            </a:pPr>
            <a:r>
              <a:rPr lang="el-GR" sz="2000" b="0" dirty="0" smtClean="0"/>
              <a:t>Οι ερευνητές έχουν εξερευνήσει μια δεύτερη πηγή κερδών από το εμπόριο: την επέκταση των εισαγόμενων ποικιλιών που διατίθενται στους καταναλωτές. </a:t>
            </a:r>
            <a:endParaRPr lang="en-US" sz="2000" b="0" dirty="0"/>
          </a:p>
          <a:p>
            <a:pPr marL="342900" indent="-342900">
              <a:spcBef>
                <a:spcPct val="10000"/>
              </a:spcBef>
              <a:spcAft>
                <a:spcPct val="10000"/>
              </a:spcAft>
              <a:buFont typeface="Arial" pitchFamily="34" charset="0"/>
              <a:buChar char="•"/>
              <a:defRPr/>
            </a:pPr>
            <a:r>
              <a:rPr lang="el-GR" sz="2000" b="0" dirty="0" smtClean="0"/>
              <a:t>Στρεφόμαστε τώρα σε μια ανάλυση που συγκρίνει τα μακροπρόθεσμα κέρδη για τους καταναλωτές στις ΗΠΑ από τις εκτεταμένες ποικιλίες προϊόντων έναντι του βραχυπρόθεσμου κόστους προσαρμογής που προκύπτει από την έξοδο επιχειρήσεων και την επακόλουθη ανεργία.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left)">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566738" y="1625600"/>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Αύξηση της Ποικιλίας για τις ΗΠΑ</a:t>
            </a:r>
            <a:endParaRPr lang="en-US" sz="2000" dirty="0">
              <a:solidFill>
                <a:srgbClr val="3D68AF"/>
              </a:solidFill>
            </a:endParaRPr>
          </a:p>
        </p:txBody>
      </p:sp>
      <p:sp>
        <p:nvSpPr>
          <p:cNvPr id="9" name="Rectangle 5"/>
          <p:cNvSpPr>
            <a:spLocks noChangeArrowheads="1"/>
          </p:cNvSpPr>
          <p:nvPr/>
        </p:nvSpPr>
        <p:spPr bwMode="auto">
          <a:xfrm>
            <a:off x="566738" y="820738"/>
            <a:ext cx="7672387" cy="830997"/>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Κέρδη και Κόστος Προσαρμογής των ΗΠΑ υπό τη </a:t>
            </a:r>
            <a:r>
              <a:rPr lang="en-US" sz="2400" dirty="0" smtClean="0">
                <a:solidFill>
                  <a:srgbClr val="356A41"/>
                </a:solidFill>
              </a:rPr>
              <a:t>NAFTA</a:t>
            </a:r>
            <a:endParaRPr lang="en-US" sz="2400" dirty="0">
              <a:solidFill>
                <a:srgbClr val="356A41"/>
              </a:solidFill>
            </a:endParaRPr>
          </a:p>
        </p:txBody>
      </p:sp>
      <p:grpSp>
        <p:nvGrpSpPr>
          <p:cNvPr id="10" name="Group 39"/>
          <p:cNvGrpSpPr>
            <a:grpSpLocks/>
          </p:cNvGrpSpPr>
          <p:nvPr/>
        </p:nvGrpSpPr>
        <p:grpSpPr bwMode="auto">
          <a:xfrm>
            <a:off x="647700" y="2085975"/>
            <a:ext cx="8394700" cy="2924175"/>
            <a:chOff x="566738" y="2200275"/>
            <a:chExt cx="7805737" cy="4219575"/>
          </a:xfrm>
        </p:grpSpPr>
        <p:sp>
          <p:nvSpPr>
            <p:cNvPr id="85003"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85004" name="Rectangle 17"/>
            <p:cNvSpPr>
              <a:spLocks noChangeArrowheads="1"/>
            </p:cNvSpPr>
            <p:nvPr/>
          </p:nvSpPr>
          <p:spPr bwMode="auto">
            <a:xfrm>
              <a:off x="581024" y="2219327"/>
              <a:ext cx="7772401" cy="48956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5" name="Text Box 7"/>
          <p:cNvSpPr txBox="1">
            <a:spLocks noChangeArrowheads="1"/>
          </p:cNvSpPr>
          <p:nvPr/>
        </p:nvSpPr>
        <p:spPr bwMode="auto">
          <a:xfrm>
            <a:off x="666750" y="2106613"/>
            <a:ext cx="1438275" cy="287337"/>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 </a:t>
            </a:r>
            <a:r>
              <a:rPr lang="en-US" dirty="0" smtClean="0">
                <a:solidFill>
                  <a:srgbClr val="831951"/>
                </a:solidFill>
              </a:rPr>
              <a:t> </a:t>
            </a:r>
            <a:r>
              <a:rPr lang="en-US" dirty="0"/>
              <a:t>6-3</a:t>
            </a:r>
          </a:p>
        </p:txBody>
      </p:sp>
      <p:sp>
        <p:nvSpPr>
          <p:cNvPr id="16" name="Rectangle 20"/>
          <p:cNvSpPr>
            <a:spLocks noChangeArrowheads="1"/>
          </p:cNvSpPr>
          <p:nvPr/>
        </p:nvSpPr>
        <p:spPr bwMode="auto">
          <a:xfrm>
            <a:off x="693738" y="3541713"/>
            <a:ext cx="8334375" cy="1303337"/>
          </a:xfrm>
          <a:prstGeom prst="rect">
            <a:avLst/>
          </a:prstGeom>
          <a:solidFill>
            <a:schemeClr val="bg1"/>
          </a:solidFill>
          <a:ln w="25400" algn="ctr">
            <a:noFill/>
            <a:round/>
            <a:headEnd/>
            <a:tailEnd/>
          </a:ln>
        </p:spPr>
        <p:txBody>
          <a:bodyPr/>
          <a:lstStyle/>
          <a:p>
            <a:pPr>
              <a:spcBef>
                <a:spcPct val="10000"/>
              </a:spcBef>
              <a:spcAft>
                <a:spcPct val="10000"/>
              </a:spcAft>
            </a:pPr>
            <a:endParaRPr lang="en-US" sz="1200" b="0">
              <a:solidFill>
                <a:schemeClr val="tx2"/>
              </a:solidFill>
            </a:endParaRPr>
          </a:p>
        </p:txBody>
      </p:sp>
      <p:sp>
        <p:nvSpPr>
          <p:cNvPr id="17" name="Rectangle 23"/>
          <p:cNvSpPr>
            <a:spLocks noChangeArrowheads="1"/>
          </p:cNvSpPr>
          <p:nvPr/>
        </p:nvSpPr>
        <p:spPr bwMode="auto">
          <a:xfrm>
            <a:off x="681038" y="2422525"/>
            <a:ext cx="8361362" cy="984885"/>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Ποικιλία των Εξαγωγών του Μεξικού προς τις ΗΠΑ,</a:t>
            </a:r>
            <a:r>
              <a:rPr lang="en-US" sz="1600" dirty="0" smtClean="0">
                <a:solidFill>
                  <a:srgbClr val="8A3A6A"/>
                </a:solidFill>
              </a:rPr>
              <a:t> </a:t>
            </a:r>
            <a:r>
              <a:rPr lang="en-US" sz="1600" dirty="0">
                <a:solidFill>
                  <a:srgbClr val="8A3A6A"/>
                </a:solidFill>
              </a:rPr>
              <a:t>1990–2001 (%) </a:t>
            </a:r>
            <a:r>
              <a:rPr lang="el-GR" b="0" dirty="0" smtClean="0"/>
              <a:t>Ο πίνακας αυτός δείχνει το εύρος της ποικιλίας των μεξικανικών εξαγωγών προς τις ΗΠΑ, κατά κλάδο. Από το 1990 έως το 2001, η ποικιλία των εξαγωγών αυξήθηκε σε κάθε κλάδο καθώς οι δασμοί που επέβαλαν οι ΗΠΑ  μειώθηκαν λόγω της </a:t>
            </a:r>
            <a:r>
              <a:rPr lang="en-US" b="0" dirty="0" smtClean="0"/>
              <a:t>NAFTA</a:t>
            </a:r>
            <a:r>
              <a:rPr lang="en-US" b="0" dirty="0"/>
              <a:t>. </a:t>
            </a:r>
            <a:r>
              <a:rPr lang="el-GR" b="0" dirty="0" smtClean="0"/>
              <a:t>Όλοι οι αριθμοί δίδονται σε ποσοστά.</a:t>
            </a:r>
            <a:endParaRPr lang="en-US" b="0" dirty="0"/>
          </a:p>
        </p:txBody>
      </p:sp>
      <p:sp>
        <p:nvSpPr>
          <p:cNvPr id="84999" name="Rectangle 18"/>
          <p:cNvSpPr>
            <a:spLocks noChangeArrowheads="1"/>
          </p:cNvSpPr>
          <p:nvPr/>
        </p:nvSpPr>
        <p:spPr bwMode="auto">
          <a:xfrm>
            <a:off x="877888" y="333375"/>
            <a:ext cx="6423025" cy="32226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85000" name="Straight Connector 19"/>
          <p:cNvCxnSpPr>
            <a:cxnSpLocks noChangeShapeType="1"/>
          </p:cNvCxnSpPr>
          <p:nvPr/>
        </p:nvCxnSpPr>
        <p:spPr bwMode="auto">
          <a:xfrm>
            <a:off x="566738" y="665163"/>
            <a:ext cx="6734175" cy="0"/>
          </a:xfrm>
          <a:prstGeom prst="line">
            <a:avLst/>
          </a:prstGeom>
          <a:noFill/>
          <a:ln w="19050" cap="rnd" algn="ctr">
            <a:solidFill>
              <a:srgbClr val="9C3A45"/>
            </a:solidFill>
            <a:prstDash val="sysDash"/>
            <a:round/>
            <a:headEnd/>
            <a:tailEnd/>
          </a:ln>
        </p:spPr>
      </p:cxnSp>
      <p:sp>
        <p:nvSpPr>
          <p:cNvPr id="85001"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Βορειοαμερικανική Ζώνη Ελεύθερων Συναλλαγών</a:t>
            </a:r>
            <a:endParaRPr lang="en-US" dirty="0" smtClean="0">
              <a:solidFill>
                <a:srgbClr val="69134B"/>
              </a:solidFill>
            </a:endParaRPr>
          </a:p>
        </p:txBody>
      </p:sp>
      <p:pic>
        <p:nvPicPr>
          <p:cNvPr id="14" name="Picture 9" descr="Feenstra_table"/>
          <p:cNvPicPr>
            <a:picLocks noChangeAspect="1" noChangeArrowheads="1"/>
          </p:cNvPicPr>
          <p:nvPr/>
        </p:nvPicPr>
        <p:blipFill>
          <a:blip r:embed="rId3" cstate="print"/>
          <a:srcRect/>
          <a:stretch>
            <a:fillRect/>
          </a:stretch>
        </p:blipFill>
        <p:spPr bwMode="auto">
          <a:xfrm>
            <a:off x="693738" y="3646488"/>
            <a:ext cx="8328025" cy="11239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2"/>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7" dur="500"/>
                                        <p:tgtEl>
                                          <p:spTgt spid="1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9" grpId="0"/>
      <p:bldP spid="15" grpId="0" animBg="1"/>
      <p:bldP spid="16" grpId="0" animBg="1"/>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566738" y="1635125"/>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Κόστος Προσαρμογής στις ΗΠΑ</a:t>
            </a:r>
            <a:endParaRPr lang="en-US" sz="2000" dirty="0">
              <a:solidFill>
                <a:srgbClr val="3D68AF"/>
              </a:solidFill>
            </a:endParaRPr>
          </a:p>
        </p:txBody>
      </p:sp>
      <p:sp>
        <p:nvSpPr>
          <p:cNvPr id="87042" name="Rectangle 5"/>
          <p:cNvSpPr>
            <a:spLocks noChangeArrowheads="1"/>
          </p:cNvSpPr>
          <p:nvPr/>
        </p:nvSpPr>
        <p:spPr bwMode="auto">
          <a:xfrm>
            <a:off x="565150" y="820738"/>
            <a:ext cx="7672388" cy="830997"/>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Κέρδη και Κόστος Προσαρμογής των ΗΠΑ υπό τη </a:t>
            </a:r>
            <a:r>
              <a:rPr lang="en-US" sz="2400" dirty="0" smtClean="0">
                <a:solidFill>
                  <a:srgbClr val="356A41"/>
                </a:solidFill>
              </a:rPr>
              <a:t>NAFTA</a:t>
            </a:r>
          </a:p>
        </p:txBody>
      </p:sp>
      <p:sp>
        <p:nvSpPr>
          <p:cNvPr id="2" name="Rectangle 1"/>
          <p:cNvSpPr/>
          <p:nvPr/>
        </p:nvSpPr>
        <p:spPr>
          <a:xfrm>
            <a:off x="565150" y="1978702"/>
            <a:ext cx="8316913" cy="5264216"/>
          </a:xfrm>
          <a:prstGeom prst="rect">
            <a:avLst/>
          </a:prstGeom>
        </p:spPr>
        <p:txBody>
          <a:bodyPr wrap="square">
            <a:spAutoFit/>
          </a:bodyPr>
          <a:lstStyle/>
          <a:p>
            <a:pPr marL="342900" indent="-342900">
              <a:spcBef>
                <a:spcPct val="10000"/>
              </a:spcBef>
              <a:spcAft>
                <a:spcPct val="10000"/>
              </a:spcAft>
              <a:buFont typeface="Arial" pitchFamily="34" charset="0"/>
              <a:buChar char="•"/>
              <a:defRPr/>
            </a:pPr>
            <a:r>
              <a:rPr lang="el-GR" sz="2000" b="0" dirty="0" smtClean="0"/>
              <a:t>Ένας τρόπος για να μετρήσουμε την προσωρινή ανεργία λόγω της αποχώρησης επιχειρήσεων είναι να εξετάσουμε τις αιτήσεις υπαγωγής στις διατάξεις </a:t>
            </a:r>
            <a:r>
              <a:rPr lang="el-GR" sz="2000" dirty="0" smtClean="0"/>
              <a:t>Ενίσχυσης της Προσαρμογής από το Εμπόριο</a:t>
            </a:r>
            <a:r>
              <a:rPr lang="el-GR" sz="2000" b="0" dirty="0" smtClean="0"/>
              <a:t> </a:t>
            </a:r>
            <a:r>
              <a:rPr lang="en-US" sz="2000" dirty="0" smtClean="0"/>
              <a:t>(</a:t>
            </a:r>
            <a:r>
              <a:rPr lang="en-US" sz="2000" dirty="0"/>
              <a:t>TAA</a:t>
            </a:r>
            <a:r>
              <a:rPr lang="en-US" sz="2000" dirty="0" smtClean="0"/>
              <a:t>)</a:t>
            </a:r>
            <a:r>
              <a:rPr lang="en-US" sz="2000" b="0" dirty="0" smtClean="0"/>
              <a:t>. </a:t>
            </a:r>
            <a:r>
              <a:rPr lang="el-GR" sz="2000" b="0" dirty="0" smtClean="0"/>
              <a:t>Το πρόγραμμα</a:t>
            </a:r>
            <a:r>
              <a:rPr lang="en-US" sz="2000" b="0" dirty="0" smtClean="0"/>
              <a:t> </a:t>
            </a:r>
            <a:r>
              <a:rPr lang="en-US" sz="2000" b="0" dirty="0"/>
              <a:t>TAA </a:t>
            </a:r>
            <a:r>
              <a:rPr lang="el-GR" sz="2000" b="0" dirty="0" smtClean="0"/>
              <a:t>προσφέρει ενίσχυση σε εργαζόμενους στη μεταποίηση που χάνουν τη δουλειά τους λόγω του ανταγωνισμού από εισαγωγές. </a:t>
            </a:r>
            <a:endParaRPr lang="en-US" sz="2000" b="0" dirty="0"/>
          </a:p>
          <a:p>
            <a:pPr>
              <a:spcBef>
                <a:spcPct val="10000"/>
              </a:spcBef>
              <a:spcAft>
                <a:spcPct val="10000"/>
              </a:spcAft>
              <a:defRPr/>
            </a:pPr>
            <a:endParaRPr lang="en-US" sz="700" b="0" dirty="0"/>
          </a:p>
          <a:p>
            <a:pPr marL="342900" indent="-342900">
              <a:spcBef>
                <a:spcPct val="10000"/>
              </a:spcBef>
              <a:spcAft>
                <a:spcPct val="10000"/>
              </a:spcAft>
              <a:buFont typeface="Arial" pitchFamily="34" charset="0"/>
              <a:buChar char="•"/>
              <a:defRPr/>
            </a:pPr>
            <a:r>
              <a:rPr lang="el-GR" sz="2000" b="0" dirty="0" smtClean="0"/>
              <a:t>Από το </a:t>
            </a:r>
            <a:r>
              <a:rPr lang="en-US" sz="2000" b="0" dirty="0" smtClean="0"/>
              <a:t>1994–2002</a:t>
            </a:r>
            <a:r>
              <a:rPr lang="en-US" sz="2000" b="0" dirty="0"/>
              <a:t>, </a:t>
            </a:r>
            <a:r>
              <a:rPr lang="el-GR" sz="2000" b="0" dirty="0" smtClean="0"/>
              <a:t>περίπου</a:t>
            </a:r>
            <a:r>
              <a:rPr lang="en-US" sz="2000" b="0" dirty="0" smtClean="0"/>
              <a:t> 525</a:t>
            </a:r>
            <a:r>
              <a:rPr lang="el-GR" sz="2000" b="0" dirty="0" smtClean="0"/>
              <a:t>.</a:t>
            </a:r>
            <a:r>
              <a:rPr lang="en-US" sz="2000" b="0" dirty="0" smtClean="0"/>
              <a:t>000 </a:t>
            </a:r>
            <a:r>
              <a:rPr lang="el-GR" sz="2000" b="0" dirty="0" smtClean="0"/>
              <a:t>εργαζόμενοι, ή περίπου 58.000 το χρόνο, έχασαν τις δουλειές τους και πιστοποιήθηκαν ως αρνητικά επηρεασμένοι από το εμπόριο σύμφωνα με το πρόγραμμα </a:t>
            </a:r>
            <a:r>
              <a:rPr lang="en-US" sz="2000" b="0" dirty="0" smtClean="0"/>
              <a:t>NAFTA-TAA </a:t>
            </a:r>
            <a:r>
              <a:rPr lang="el-GR" sz="2000" b="0" dirty="0" smtClean="0"/>
              <a:t>.</a:t>
            </a:r>
            <a:endParaRPr lang="en-US" sz="2000" b="0" dirty="0"/>
          </a:p>
          <a:p>
            <a:pPr>
              <a:spcBef>
                <a:spcPct val="10000"/>
              </a:spcBef>
              <a:spcAft>
                <a:spcPct val="10000"/>
              </a:spcAft>
              <a:defRPr/>
            </a:pPr>
            <a:endParaRPr lang="en-US" sz="700" b="0" dirty="0"/>
          </a:p>
          <a:p>
            <a:pPr marL="342900" indent="-342900">
              <a:spcBef>
                <a:spcPct val="10000"/>
              </a:spcBef>
              <a:spcAft>
                <a:spcPct val="10000"/>
              </a:spcAft>
              <a:buFont typeface="Arial" pitchFamily="34" charset="0"/>
              <a:buChar char="•"/>
              <a:defRPr/>
            </a:pPr>
            <a:r>
              <a:rPr lang="el-GR" sz="2000" b="0" dirty="0" smtClean="0"/>
              <a:t>Ο ετήσιος αριθμός απολυμένων στη μεταποίηση ήταν 4 εκατομμύρια ή 440.000 το χρόνο. Οι απολύσεις που προκλήθηκαν λόγω της </a:t>
            </a:r>
            <a:r>
              <a:rPr lang="en-US" sz="2000" b="0" dirty="0" smtClean="0"/>
              <a:t>NAFTA</a:t>
            </a:r>
            <a:r>
              <a:rPr lang="el-GR" sz="2000" b="0" dirty="0" smtClean="0"/>
              <a:t> των 58.000 εργαζομένων αντιστοιχούσαν περίπου στο 13% των συνολικών απολύσεων – ένα πολύ σημαντικό ποσοστό. </a:t>
            </a:r>
            <a:r>
              <a:rPr lang="en-US" sz="2000" b="0" dirty="0" smtClean="0"/>
              <a:t> </a:t>
            </a:r>
            <a:endParaRPr lang="en-US" sz="2000" b="0" dirty="0"/>
          </a:p>
          <a:p>
            <a:pPr>
              <a:spcBef>
                <a:spcPct val="10000"/>
              </a:spcBef>
              <a:spcAft>
                <a:spcPct val="10000"/>
              </a:spcAft>
              <a:defRPr/>
            </a:pPr>
            <a:endParaRPr lang="en-US" sz="2000" b="0" dirty="0"/>
          </a:p>
        </p:txBody>
      </p:sp>
      <p:sp>
        <p:nvSpPr>
          <p:cNvPr id="87044" name="Rectangle 10"/>
          <p:cNvSpPr>
            <a:spLocks noChangeArrowheads="1"/>
          </p:cNvSpPr>
          <p:nvPr/>
        </p:nvSpPr>
        <p:spPr bwMode="auto">
          <a:xfrm>
            <a:off x="877888" y="333375"/>
            <a:ext cx="6423025" cy="32226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87045" name="Straight Connector 12"/>
          <p:cNvCxnSpPr>
            <a:cxnSpLocks noChangeShapeType="1"/>
          </p:cNvCxnSpPr>
          <p:nvPr/>
        </p:nvCxnSpPr>
        <p:spPr bwMode="auto">
          <a:xfrm>
            <a:off x="566738" y="665163"/>
            <a:ext cx="6734175" cy="0"/>
          </a:xfrm>
          <a:prstGeom prst="line">
            <a:avLst/>
          </a:prstGeom>
          <a:noFill/>
          <a:ln w="19050" cap="rnd" algn="ctr">
            <a:solidFill>
              <a:srgbClr val="9C3A45"/>
            </a:solidFill>
            <a:prstDash val="sysDash"/>
            <a:round/>
            <a:headEnd/>
            <a:tailEnd/>
          </a:ln>
        </p:spPr>
      </p:cxnSp>
      <p:sp>
        <p:nvSpPr>
          <p:cNvPr id="87046"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Βορειοαμερικανική Ζώνη Ελεύθερων Συναλλαγών</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left)">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2"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89" name="Rectangle 6"/>
          <p:cNvSpPr>
            <a:spLocks noChangeArrowheads="1"/>
          </p:cNvSpPr>
          <p:nvPr/>
        </p:nvSpPr>
        <p:spPr bwMode="auto">
          <a:xfrm>
            <a:off x="566738" y="1635125"/>
            <a:ext cx="7947025" cy="40011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Κόστος Προσαρμογής στις ΗΠΑ</a:t>
            </a:r>
            <a:endParaRPr lang="en-US" sz="2000" dirty="0" smtClean="0">
              <a:solidFill>
                <a:srgbClr val="3D68AF"/>
              </a:solidFill>
            </a:endParaRPr>
          </a:p>
        </p:txBody>
      </p:sp>
      <p:sp>
        <p:nvSpPr>
          <p:cNvPr id="89090" name="Rectangle 5"/>
          <p:cNvSpPr>
            <a:spLocks noChangeArrowheads="1"/>
          </p:cNvSpPr>
          <p:nvPr/>
        </p:nvSpPr>
        <p:spPr bwMode="auto">
          <a:xfrm>
            <a:off x="565150" y="820738"/>
            <a:ext cx="7672388" cy="830997"/>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Κέρδη και Κόστος Προσαρμογής των ΗΠΑ υπό τη </a:t>
            </a:r>
            <a:r>
              <a:rPr lang="en-US" sz="2400" dirty="0" smtClean="0">
                <a:solidFill>
                  <a:srgbClr val="356A41"/>
                </a:solidFill>
              </a:rPr>
              <a:t>NAFTA</a:t>
            </a:r>
          </a:p>
        </p:txBody>
      </p:sp>
      <p:sp>
        <p:nvSpPr>
          <p:cNvPr id="2" name="Rectangle 1"/>
          <p:cNvSpPr/>
          <p:nvPr/>
        </p:nvSpPr>
        <p:spPr>
          <a:xfrm>
            <a:off x="565150" y="2090738"/>
            <a:ext cx="8121650" cy="4019562"/>
          </a:xfrm>
          <a:prstGeom prst="rect">
            <a:avLst/>
          </a:prstGeom>
        </p:spPr>
        <p:txBody>
          <a:bodyPr>
            <a:spAutoFit/>
          </a:bodyPr>
          <a:lstStyle/>
          <a:p>
            <a:pPr>
              <a:spcBef>
                <a:spcPct val="10000"/>
              </a:spcBef>
              <a:spcAft>
                <a:spcPct val="10000"/>
              </a:spcAft>
              <a:defRPr/>
            </a:pPr>
            <a:r>
              <a:rPr lang="el-GR" sz="2000" b="0" dirty="0" smtClean="0"/>
              <a:t>Πώς μπορούμε να μετρήσουμε τις απώλειες σε μισθούς των απολυμένων; </a:t>
            </a:r>
            <a:endParaRPr lang="en-US" sz="2000" b="0" dirty="0"/>
          </a:p>
          <a:p>
            <a:pPr>
              <a:spcBef>
                <a:spcPct val="10000"/>
              </a:spcBef>
              <a:spcAft>
                <a:spcPct val="10000"/>
              </a:spcAft>
              <a:defRPr/>
            </a:pPr>
            <a:endParaRPr lang="en-US" sz="800" b="0" dirty="0"/>
          </a:p>
          <a:p>
            <a:pPr marL="342900" indent="-342900">
              <a:spcBef>
                <a:spcPct val="10000"/>
              </a:spcBef>
              <a:spcAft>
                <a:spcPct val="10000"/>
              </a:spcAft>
              <a:buFont typeface="Arial" pitchFamily="34" charset="0"/>
              <a:buChar char="•"/>
              <a:defRPr/>
            </a:pPr>
            <a:r>
              <a:rPr lang="el-GR" sz="2000" b="0" dirty="0" smtClean="0"/>
              <a:t>Στο κεφάλαιο 3 μάθαμε ότι περίπου τα 2/3 των εργαζομένων που απολύονται στον τομέα της μεταποίησης επαναπροσλαμβάνονται μέσα σε τρία χρόνια. </a:t>
            </a:r>
            <a:endParaRPr lang="en-US" sz="2000" b="0" dirty="0"/>
          </a:p>
          <a:p>
            <a:pPr>
              <a:spcBef>
                <a:spcPct val="10000"/>
              </a:spcBef>
              <a:spcAft>
                <a:spcPct val="10000"/>
              </a:spcAft>
              <a:defRPr/>
            </a:pPr>
            <a:endParaRPr lang="en-US" sz="800" b="0" dirty="0"/>
          </a:p>
          <a:p>
            <a:pPr marL="342900" indent="-342900">
              <a:spcBef>
                <a:spcPct val="10000"/>
              </a:spcBef>
              <a:spcAft>
                <a:spcPct val="10000"/>
              </a:spcAft>
              <a:buFont typeface="Arial" pitchFamily="34" charset="0"/>
              <a:buChar char="•"/>
              <a:defRPr/>
            </a:pPr>
            <a:r>
              <a:rPr lang="el-GR" sz="2000" b="0" dirty="0" smtClean="0"/>
              <a:t>Ας υποθέσουμε λοιπόν ότι το μέσο χρονικό διάστημα ανεργίας για απολυμένους είναι 3 χρόνια. Εάν οι μέσες ετήσιες αποδοχές εργαζομένων στη μεταποίηση ήταν </a:t>
            </a:r>
            <a:r>
              <a:rPr lang="en-US" sz="2000" b="0" dirty="0" smtClean="0"/>
              <a:t>$31</a:t>
            </a:r>
            <a:r>
              <a:rPr lang="el-GR" sz="2000" b="0" dirty="0" smtClean="0"/>
              <a:t>.</a:t>
            </a:r>
            <a:r>
              <a:rPr lang="en-US" sz="2000" b="0" dirty="0" smtClean="0"/>
              <a:t>000 </a:t>
            </a:r>
            <a:r>
              <a:rPr lang="el-GR" sz="2000" b="0" dirty="0" smtClean="0"/>
              <a:t>το</a:t>
            </a:r>
            <a:r>
              <a:rPr lang="en-US" sz="2000" b="0" dirty="0" smtClean="0"/>
              <a:t> </a:t>
            </a:r>
            <a:r>
              <a:rPr lang="en-US" sz="2000" b="0" dirty="0"/>
              <a:t>2000, </a:t>
            </a:r>
            <a:r>
              <a:rPr lang="el-GR" sz="2000" b="0" dirty="0" smtClean="0"/>
              <a:t>τότε</a:t>
            </a:r>
            <a:r>
              <a:rPr lang="en-US" sz="2000" b="0" dirty="0" smtClean="0"/>
              <a:t>:</a:t>
            </a:r>
            <a:endParaRPr lang="en-US" sz="2000" b="0" dirty="0"/>
          </a:p>
          <a:p>
            <a:pPr marL="800100" lvl="1" indent="-342900">
              <a:spcBef>
                <a:spcPct val="10000"/>
              </a:spcBef>
              <a:spcAft>
                <a:spcPct val="10000"/>
              </a:spcAft>
              <a:buFont typeface="Arial" pitchFamily="34" charset="0"/>
              <a:buChar char="•"/>
              <a:defRPr/>
            </a:pPr>
            <a:r>
              <a:rPr lang="el-GR" sz="2000" b="0" dirty="0" smtClean="0"/>
              <a:t>Κάθε εργαζόμενος που απολύθηκε έχασε </a:t>
            </a:r>
            <a:r>
              <a:rPr lang="en-US" sz="2000" b="0" dirty="0" smtClean="0"/>
              <a:t>$93</a:t>
            </a:r>
            <a:r>
              <a:rPr lang="el-GR" sz="2000" b="0" dirty="0" smtClean="0"/>
              <a:t>.</a:t>
            </a:r>
            <a:r>
              <a:rPr lang="en-US" sz="2000" b="0" dirty="0" smtClean="0"/>
              <a:t>000 </a:t>
            </a:r>
            <a:r>
              <a:rPr lang="el-GR" sz="2000" b="0" dirty="0" smtClean="0"/>
              <a:t>σε μισθούς</a:t>
            </a:r>
            <a:r>
              <a:rPr lang="en-US" sz="2000" b="0" dirty="0" smtClean="0"/>
              <a:t>.</a:t>
            </a:r>
            <a:endParaRPr lang="en-US" sz="2000" b="0" dirty="0"/>
          </a:p>
          <a:p>
            <a:pPr marL="800100" lvl="1" indent="-342900">
              <a:spcBef>
                <a:spcPct val="10000"/>
              </a:spcBef>
              <a:spcAft>
                <a:spcPct val="10000"/>
              </a:spcAft>
              <a:buFont typeface="Arial" pitchFamily="34" charset="0"/>
              <a:buChar char="•"/>
              <a:defRPr/>
            </a:pPr>
            <a:r>
              <a:rPr lang="el-GR" sz="2000" b="0" dirty="0" smtClean="0"/>
              <a:t>Αυτό ανέρχεται σε</a:t>
            </a:r>
            <a:r>
              <a:rPr lang="en-US" sz="2000" b="0" dirty="0" smtClean="0"/>
              <a:t> </a:t>
            </a:r>
            <a:r>
              <a:rPr lang="en-US" sz="2000" b="0" dirty="0"/>
              <a:t>$5.4 </a:t>
            </a:r>
            <a:r>
              <a:rPr lang="el-GR" sz="2000" b="0" dirty="0" smtClean="0"/>
              <a:t>δισεκατομμύρια το χρόνο κατά τη διάρκεια των πρώτων εννέα ετών της </a:t>
            </a:r>
            <a:r>
              <a:rPr lang="en-US" sz="2000" b="0" dirty="0" smtClean="0"/>
              <a:t>NAFTA</a:t>
            </a:r>
            <a:r>
              <a:rPr lang="en-US" sz="2000" b="0" dirty="0"/>
              <a:t>.</a:t>
            </a:r>
          </a:p>
        </p:txBody>
      </p:sp>
      <p:sp>
        <p:nvSpPr>
          <p:cNvPr id="89092" name="Rectangle 10"/>
          <p:cNvSpPr>
            <a:spLocks noChangeArrowheads="1"/>
          </p:cNvSpPr>
          <p:nvPr/>
        </p:nvSpPr>
        <p:spPr bwMode="auto">
          <a:xfrm>
            <a:off x="877888" y="333375"/>
            <a:ext cx="6423025" cy="32226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89093" name="Straight Connector 12"/>
          <p:cNvCxnSpPr>
            <a:cxnSpLocks noChangeShapeType="1"/>
          </p:cNvCxnSpPr>
          <p:nvPr/>
        </p:nvCxnSpPr>
        <p:spPr bwMode="auto">
          <a:xfrm>
            <a:off x="566738" y="665163"/>
            <a:ext cx="6734175" cy="0"/>
          </a:xfrm>
          <a:prstGeom prst="line">
            <a:avLst/>
          </a:prstGeom>
          <a:noFill/>
          <a:ln w="19050" cap="rnd" algn="ctr">
            <a:solidFill>
              <a:srgbClr val="9C3A45"/>
            </a:solidFill>
            <a:prstDash val="sysDash"/>
            <a:round/>
            <a:headEnd/>
            <a:tailEnd/>
          </a:ln>
        </p:spPr>
      </p:cxnSp>
      <p:sp>
        <p:nvSpPr>
          <p:cNvPr id="89094"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Βορειοαμερικανική Ζώνη Ελεύθερων Συναλλαγών</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left)">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Rectangle 6"/>
          <p:cNvSpPr>
            <a:spLocks noChangeArrowheads="1"/>
          </p:cNvSpPr>
          <p:nvPr/>
        </p:nvSpPr>
        <p:spPr bwMode="auto">
          <a:xfrm>
            <a:off x="566738" y="1635125"/>
            <a:ext cx="7947025" cy="40011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Κόστος Προσαρμογής στις ΗΠΑ</a:t>
            </a:r>
            <a:endParaRPr lang="en-US" sz="2000" dirty="0" smtClean="0">
              <a:solidFill>
                <a:srgbClr val="3D68AF"/>
              </a:solidFill>
            </a:endParaRPr>
          </a:p>
        </p:txBody>
      </p:sp>
      <p:sp>
        <p:nvSpPr>
          <p:cNvPr id="91138" name="Rectangle 5"/>
          <p:cNvSpPr>
            <a:spLocks noChangeArrowheads="1"/>
          </p:cNvSpPr>
          <p:nvPr/>
        </p:nvSpPr>
        <p:spPr bwMode="auto">
          <a:xfrm>
            <a:off x="565150" y="820738"/>
            <a:ext cx="7672388" cy="830997"/>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Κέρδη και Κόστος Προσαρμογής των ΗΠΑ υπό τη </a:t>
            </a:r>
            <a:r>
              <a:rPr lang="en-US" sz="2400" dirty="0" smtClean="0">
                <a:solidFill>
                  <a:srgbClr val="356A41"/>
                </a:solidFill>
              </a:rPr>
              <a:t>NAFTA</a:t>
            </a:r>
          </a:p>
        </p:txBody>
      </p:sp>
      <p:sp>
        <p:nvSpPr>
          <p:cNvPr id="2" name="Rectangle 1"/>
          <p:cNvSpPr>
            <a:spLocks noChangeArrowheads="1"/>
          </p:cNvSpPr>
          <p:nvPr/>
        </p:nvSpPr>
        <p:spPr bwMode="auto">
          <a:xfrm>
            <a:off x="565150" y="2090738"/>
            <a:ext cx="8316913" cy="3662541"/>
          </a:xfrm>
          <a:prstGeom prst="rect">
            <a:avLst/>
          </a:prstGeom>
          <a:noFill/>
          <a:ln w="9525">
            <a:noFill/>
            <a:miter lim="800000"/>
            <a:headEnd/>
            <a:tailEnd/>
          </a:ln>
        </p:spPr>
        <p:txBody>
          <a:bodyPr>
            <a:spAutoFit/>
          </a:bodyPr>
          <a:lstStyle/>
          <a:p>
            <a:pPr marL="342900" indent="-342900">
              <a:spcBef>
                <a:spcPct val="10000"/>
              </a:spcBef>
              <a:spcAft>
                <a:spcPct val="10000"/>
              </a:spcAft>
              <a:buFont typeface="Arial" charset="0"/>
              <a:buChar char="•"/>
            </a:pPr>
            <a:r>
              <a:rPr lang="el-GR" sz="2000" b="0" dirty="0" smtClean="0"/>
              <a:t>Το υπολογισμένο ιδιωτικό κόστος των</a:t>
            </a:r>
            <a:r>
              <a:rPr lang="en-US" sz="2000" b="0" dirty="0" smtClean="0"/>
              <a:t> </a:t>
            </a:r>
            <a:r>
              <a:rPr lang="en-US" sz="2000" b="0" dirty="0"/>
              <a:t>$</a:t>
            </a:r>
            <a:r>
              <a:rPr lang="en-US" sz="2000" b="0" dirty="0" smtClean="0"/>
              <a:t>5</a:t>
            </a:r>
            <a:r>
              <a:rPr lang="el-GR" sz="2000" b="0" dirty="0" smtClean="0"/>
              <a:t>,</a:t>
            </a:r>
            <a:r>
              <a:rPr lang="en-US" sz="2000" b="0" dirty="0" smtClean="0"/>
              <a:t>4 </a:t>
            </a:r>
            <a:r>
              <a:rPr lang="el-GR" sz="2000" b="0" dirty="0" smtClean="0"/>
              <a:t>δισεκατομμυρίων είναι περίπου ίσο με τα μέσα κέρδη ευημερίας των </a:t>
            </a:r>
            <a:r>
              <a:rPr lang="en-US" sz="2000" b="0" dirty="0" smtClean="0"/>
              <a:t>$5</a:t>
            </a:r>
            <a:r>
              <a:rPr lang="el-GR" sz="2000" b="0" dirty="0" smtClean="0"/>
              <a:t>,</a:t>
            </a:r>
            <a:r>
              <a:rPr lang="en-US" sz="2000" b="0" dirty="0" smtClean="0"/>
              <a:t>5 </a:t>
            </a:r>
            <a:r>
              <a:rPr lang="el-GR" sz="2000" b="0" dirty="0" smtClean="0"/>
              <a:t>δισεκατομμυρίων.</a:t>
            </a:r>
            <a:endParaRPr lang="en-US" sz="2000" b="0" dirty="0"/>
          </a:p>
          <a:p>
            <a:pPr marL="342900" indent="-342900">
              <a:spcBef>
                <a:spcPct val="10000"/>
              </a:spcBef>
              <a:spcAft>
                <a:spcPct val="10000"/>
              </a:spcAft>
              <a:buFont typeface="Arial" charset="0"/>
              <a:buChar char="•"/>
            </a:pPr>
            <a:r>
              <a:rPr lang="el-GR" sz="2000" b="0" dirty="0" smtClean="0"/>
              <a:t>Ωστόσο, πρέπει να θυμόμαστε ότι τα κέρδη συνεχίζουν να αυξάνουν στην πάροδο του χρόνου ενώ οι απώλειες θέσεων εργασίας είναι απλώς προσωρινές, και μειώνονται διαχρονικά. </a:t>
            </a:r>
            <a:endParaRPr lang="en-US" sz="2000" b="0" dirty="0"/>
          </a:p>
          <a:p>
            <a:pPr marL="342900" indent="-342900">
              <a:spcBef>
                <a:spcPct val="10000"/>
              </a:spcBef>
              <a:spcAft>
                <a:spcPct val="10000"/>
              </a:spcAft>
              <a:buFont typeface="Arial" charset="0"/>
              <a:buChar char="•"/>
            </a:pPr>
            <a:r>
              <a:rPr lang="el-GR" sz="2000" b="0" dirty="0" smtClean="0"/>
              <a:t>Δυστυχώς, το 2002 το πρόγραμμα </a:t>
            </a:r>
            <a:r>
              <a:rPr lang="en-US" sz="2000" b="0" dirty="0" smtClean="0"/>
              <a:t>NAFTA-TAA </a:t>
            </a:r>
            <a:r>
              <a:rPr lang="el-GR" sz="2000" b="0" dirty="0" smtClean="0"/>
              <a:t>ενοποιήθηκε με το γενικό πρόγραμμα ΤΑΑ, οπότε δεν έχουμε έκτοτε κάποια καταγραφή στοιχείων ειδικά για την </a:t>
            </a:r>
            <a:r>
              <a:rPr lang="en-US" sz="2000" b="0" dirty="0" smtClean="0"/>
              <a:t>NAFTA</a:t>
            </a:r>
            <a:r>
              <a:rPr lang="en-US" sz="2000" b="0" dirty="0"/>
              <a:t>.</a:t>
            </a:r>
          </a:p>
          <a:p>
            <a:pPr marL="342900" indent="-342900">
              <a:spcBef>
                <a:spcPct val="10000"/>
              </a:spcBef>
              <a:spcAft>
                <a:spcPct val="10000"/>
              </a:spcAft>
              <a:buFont typeface="Arial" charset="0"/>
              <a:buChar char="•"/>
            </a:pPr>
            <a:r>
              <a:rPr lang="el-GR" sz="2000" b="0" dirty="0" smtClean="0"/>
              <a:t>Γνωρίζουμε ότι στα πλαίσια του ενοποιημένου προγράμματος συνεχίζουν να υπάρχουν κάποιοι περιορισμοί στην αντιμετώπιση των αναγκών των απολυμένων λόγω του εμπορικού ανταγωνισμού. </a:t>
            </a:r>
            <a:endParaRPr lang="en-US" sz="2000" b="0" dirty="0"/>
          </a:p>
        </p:txBody>
      </p:sp>
      <p:sp>
        <p:nvSpPr>
          <p:cNvPr id="91140" name="Rectangle 10"/>
          <p:cNvSpPr>
            <a:spLocks noChangeArrowheads="1"/>
          </p:cNvSpPr>
          <p:nvPr/>
        </p:nvSpPr>
        <p:spPr bwMode="auto">
          <a:xfrm>
            <a:off x="877888" y="333375"/>
            <a:ext cx="6423025" cy="32226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91141" name="Straight Connector 12"/>
          <p:cNvCxnSpPr>
            <a:cxnSpLocks noChangeShapeType="1"/>
          </p:cNvCxnSpPr>
          <p:nvPr/>
        </p:nvCxnSpPr>
        <p:spPr bwMode="auto">
          <a:xfrm>
            <a:off x="566738" y="665163"/>
            <a:ext cx="6734175" cy="0"/>
          </a:xfrm>
          <a:prstGeom prst="line">
            <a:avLst/>
          </a:prstGeom>
          <a:noFill/>
          <a:ln w="19050" cap="rnd" algn="ctr">
            <a:solidFill>
              <a:srgbClr val="9C3A45"/>
            </a:solidFill>
            <a:prstDash val="sysDash"/>
            <a:round/>
            <a:headEnd/>
            <a:tailEnd/>
          </a:ln>
        </p:spPr>
      </p:cxnSp>
      <p:sp>
        <p:nvSpPr>
          <p:cNvPr id="91142"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Βορειοαμερικανική Ζώνη Ελεύθερων Συναλλαγών</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5" name="Rectangle 5"/>
          <p:cNvSpPr>
            <a:spLocks noChangeArrowheads="1"/>
          </p:cNvSpPr>
          <p:nvPr/>
        </p:nvSpPr>
        <p:spPr bwMode="auto">
          <a:xfrm>
            <a:off x="565150" y="820738"/>
            <a:ext cx="7672388" cy="830997"/>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Κέρδη και Κόστος Προσαρμογής των ΗΠΑ υπό τη </a:t>
            </a:r>
            <a:r>
              <a:rPr lang="en-US" sz="2400" dirty="0" smtClean="0">
                <a:solidFill>
                  <a:srgbClr val="356A41"/>
                </a:solidFill>
              </a:rPr>
              <a:t>NAFTA</a:t>
            </a:r>
          </a:p>
        </p:txBody>
      </p:sp>
      <p:sp>
        <p:nvSpPr>
          <p:cNvPr id="20" name="Rectangle 6"/>
          <p:cNvSpPr>
            <a:spLocks noChangeArrowheads="1"/>
          </p:cNvSpPr>
          <p:nvPr/>
        </p:nvSpPr>
        <p:spPr bwMode="auto">
          <a:xfrm>
            <a:off x="565150" y="1651000"/>
            <a:ext cx="7947025" cy="401638"/>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Συνοψίζοντας τη</a:t>
            </a:r>
            <a:r>
              <a:rPr lang="en-US" sz="2000" dirty="0" smtClean="0">
                <a:solidFill>
                  <a:srgbClr val="3D68AF"/>
                </a:solidFill>
              </a:rPr>
              <a:t> </a:t>
            </a:r>
            <a:r>
              <a:rPr lang="en-US" sz="2000" dirty="0">
                <a:solidFill>
                  <a:srgbClr val="3D68AF"/>
                </a:solidFill>
              </a:rPr>
              <a:t>NAFTA</a:t>
            </a:r>
          </a:p>
        </p:txBody>
      </p:sp>
      <p:sp>
        <p:nvSpPr>
          <p:cNvPr id="3" name="Rectangle 2"/>
          <p:cNvSpPr/>
          <p:nvPr/>
        </p:nvSpPr>
        <p:spPr>
          <a:xfrm>
            <a:off x="566738" y="2203554"/>
            <a:ext cx="8140700" cy="3564053"/>
          </a:xfrm>
          <a:prstGeom prst="rect">
            <a:avLst/>
          </a:prstGeom>
        </p:spPr>
        <p:txBody>
          <a:bodyPr wrap="square">
            <a:spAutoFit/>
          </a:bodyPr>
          <a:lstStyle/>
          <a:p>
            <a:pPr>
              <a:spcBef>
                <a:spcPct val="10000"/>
              </a:spcBef>
              <a:spcAft>
                <a:spcPct val="10000"/>
              </a:spcAft>
              <a:defRPr/>
            </a:pPr>
            <a:r>
              <a:rPr lang="el-GR" sz="2400" b="0" dirty="0" smtClean="0"/>
              <a:t>Το υπόδειγμα μονοπωλιακού ανταγωνισμού έχει δύο πηγές κερδών από το εμπόριο:</a:t>
            </a:r>
            <a:endParaRPr lang="en-US" sz="2400" b="0" dirty="0"/>
          </a:p>
          <a:p>
            <a:pPr marL="342900" indent="-342900">
              <a:spcBef>
                <a:spcPct val="10000"/>
              </a:spcBef>
              <a:spcAft>
                <a:spcPct val="10000"/>
              </a:spcAft>
              <a:buFont typeface="Arial" pitchFamily="34" charset="0"/>
              <a:buChar char="•"/>
              <a:defRPr/>
            </a:pPr>
            <a:r>
              <a:rPr lang="el-GR" sz="2400" b="0" dirty="0" smtClean="0"/>
              <a:t>Την άνοδο της παραγωγικότητας λόγω της διευρυμένης παραγωγής από επιβιώσασες επιχειρήσεις, κάτι που οδηγεί σε χαμηλότερες τιμές, και</a:t>
            </a:r>
            <a:endParaRPr lang="en-US" sz="2400" b="0" dirty="0"/>
          </a:p>
          <a:p>
            <a:pPr marL="342900" indent="-342900">
              <a:spcBef>
                <a:spcPct val="10000"/>
              </a:spcBef>
              <a:spcAft>
                <a:spcPct val="10000"/>
              </a:spcAft>
              <a:buFont typeface="Arial" pitchFamily="34" charset="0"/>
              <a:buChar char="•"/>
              <a:defRPr/>
            </a:pPr>
            <a:r>
              <a:rPr lang="el-GR" sz="2400" b="0" dirty="0" smtClean="0"/>
              <a:t>Την αύξηση του συνολικού αριθμού της ποικιλίας προϊόντων που διατίθενται σε καταναλωτές με το εμπόριο, παρά την αποχώρηση κάποιων επιχειρήσεων σε κάθε χώρα. </a:t>
            </a:r>
            <a:endParaRPr lang="en-US" sz="2400" dirty="0"/>
          </a:p>
        </p:txBody>
      </p:sp>
      <p:sp>
        <p:nvSpPr>
          <p:cNvPr id="93188" name="Rectangle 10"/>
          <p:cNvSpPr>
            <a:spLocks noChangeArrowheads="1"/>
          </p:cNvSpPr>
          <p:nvPr/>
        </p:nvSpPr>
        <p:spPr bwMode="auto">
          <a:xfrm>
            <a:off x="877888" y="333375"/>
            <a:ext cx="6423025" cy="32226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93189" name="Straight Connector 12"/>
          <p:cNvCxnSpPr>
            <a:cxnSpLocks noChangeShapeType="1"/>
          </p:cNvCxnSpPr>
          <p:nvPr/>
        </p:nvCxnSpPr>
        <p:spPr bwMode="auto">
          <a:xfrm>
            <a:off x="566738" y="665163"/>
            <a:ext cx="6734175" cy="0"/>
          </a:xfrm>
          <a:prstGeom prst="line">
            <a:avLst/>
          </a:prstGeom>
          <a:noFill/>
          <a:ln w="19050" cap="rnd" algn="ctr">
            <a:solidFill>
              <a:srgbClr val="9C3A45"/>
            </a:solidFill>
            <a:prstDash val="sysDash"/>
            <a:round/>
            <a:headEnd/>
            <a:tailEnd/>
          </a:ln>
        </p:spPr>
      </p:cxnSp>
      <p:sp>
        <p:nvSpPr>
          <p:cNvPr id="93190"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Βορειοαμερικανική Ζώνη Ελεύθερων Συναλλαγών</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1505" name="Group 39"/>
          <p:cNvGrpSpPr>
            <a:grpSpLocks/>
          </p:cNvGrpSpPr>
          <p:nvPr/>
        </p:nvGrpSpPr>
        <p:grpSpPr bwMode="auto">
          <a:xfrm>
            <a:off x="566738" y="493713"/>
            <a:ext cx="7788275" cy="6111875"/>
            <a:chOff x="566738" y="2200275"/>
            <a:chExt cx="7805737" cy="4219575"/>
          </a:xfrm>
        </p:grpSpPr>
        <p:sp>
          <p:nvSpPr>
            <p:cNvPr id="21510"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21511" name="Rectangle 17"/>
            <p:cNvSpPr>
              <a:spLocks noChangeArrowheads="1"/>
            </p:cNvSpPr>
            <p:nvPr/>
          </p:nvSpPr>
          <p:spPr bwMode="auto">
            <a:xfrm>
              <a:off x="582895" y="2212000"/>
              <a:ext cx="7781132" cy="22095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21506" name="Text Box 7"/>
          <p:cNvSpPr txBox="1">
            <a:spLocks noChangeArrowheads="1"/>
          </p:cNvSpPr>
          <p:nvPr/>
        </p:nvSpPr>
        <p:spPr bwMode="auto">
          <a:xfrm>
            <a:off x="585788" y="514350"/>
            <a:ext cx="22256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solidFill>
                  <a:srgbClr val="831951"/>
                </a:solidFill>
              </a:rPr>
              <a:t> </a:t>
            </a:r>
            <a:r>
              <a:rPr lang="en-US" dirty="0"/>
              <a:t>6-1</a:t>
            </a:r>
            <a:r>
              <a:rPr lang="en-US" dirty="0">
                <a:solidFill>
                  <a:schemeClr val="bg2"/>
                </a:solidFill>
              </a:rPr>
              <a:t> (2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21507" name="Rectangle 23"/>
          <p:cNvSpPr>
            <a:spLocks noChangeArrowheads="1"/>
          </p:cNvSpPr>
          <p:nvPr/>
        </p:nvSpPr>
        <p:spPr bwMode="auto">
          <a:xfrm>
            <a:off x="692150" y="5171607"/>
            <a:ext cx="7553325" cy="1492716"/>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Εισαγωγές και Εξαγωγές Μπαστουνιών του Γκολφ για τις ΗΠΑ, 2009 (συνέχεια)</a:t>
            </a:r>
            <a:endParaRPr lang="en-US" sz="1600" dirty="0" smtClean="0">
              <a:solidFill>
                <a:srgbClr val="8A3A6A"/>
              </a:solidFill>
            </a:endParaRPr>
          </a:p>
          <a:p>
            <a:pPr>
              <a:spcBef>
                <a:spcPct val="10000"/>
              </a:spcBef>
              <a:spcAft>
                <a:spcPct val="10000"/>
              </a:spcAft>
            </a:pPr>
            <a:r>
              <a:rPr lang="el-GR" b="0" dirty="0" smtClean="0"/>
              <a:t>Ο πίνακας αυτός δείχνει την αξία, την ποσότητα, και τη μέση τιμή των μπαστουνιών γκολφ που εισήχθησαν στις ΗΠΑ και εξήχθησαν από τις ΗΠΑ. Πολλές  από τις ίδιες χώρες και πωλούν αλλά αγοράζουν μπαστούνια του γκολφ από τις ΗΠΑ, και αυτό απεικονίζει αυτό που αποκαλούμε </a:t>
            </a:r>
            <a:r>
              <a:rPr lang="el-GR" b="0" dirty="0" err="1" smtClean="0"/>
              <a:t>ενδοκλαδικό</a:t>
            </a:r>
            <a:r>
              <a:rPr lang="el-GR" b="0" dirty="0" smtClean="0"/>
              <a:t> εμπόριο. </a:t>
            </a:r>
            <a:endParaRPr lang="en-US" b="0" dirty="0" smtClean="0"/>
          </a:p>
        </p:txBody>
      </p:sp>
      <p:sp>
        <p:nvSpPr>
          <p:cNvPr id="21508" name="Rectangle 14"/>
          <p:cNvSpPr>
            <a:spLocks noChangeArrowheads="1"/>
          </p:cNvSpPr>
          <p:nvPr/>
        </p:nvSpPr>
        <p:spPr bwMode="auto">
          <a:xfrm>
            <a:off x="682625" y="879475"/>
            <a:ext cx="7553325" cy="43878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2" name="Picture 1"/>
          <p:cNvPicPr>
            <a:picLocks noChangeAspect="1"/>
          </p:cNvPicPr>
          <p:nvPr/>
        </p:nvPicPr>
        <p:blipFill>
          <a:blip r:embed="rId3" cstate="print"/>
          <a:srcRect/>
          <a:stretch>
            <a:fillRect/>
          </a:stretch>
        </p:blipFill>
        <p:spPr bwMode="auto">
          <a:xfrm>
            <a:off x="966788" y="1023938"/>
            <a:ext cx="7210425" cy="41243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3" name="Rectangle 5"/>
          <p:cNvSpPr>
            <a:spLocks noChangeArrowheads="1"/>
          </p:cNvSpPr>
          <p:nvPr/>
        </p:nvSpPr>
        <p:spPr bwMode="auto">
          <a:xfrm>
            <a:off x="565150" y="820738"/>
            <a:ext cx="7672388" cy="830997"/>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Κέρδη και Κόστος Προσαρμογής των ΗΠΑ υπό τη </a:t>
            </a:r>
            <a:r>
              <a:rPr lang="en-US" sz="2400" dirty="0" smtClean="0">
                <a:solidFill>
                  <a:srgbClr val="356A41"/>
                </a:solidFill>
              </a:rPr>
              <a:t>NAFTA</a:t>
            </a:r>
          </a:p>
        </p:txBody>
      </p:sp>
      <p:sp>
        <p:nvSpPr>
          <p:cNvPr id="95234" name="Rectangle 6"/>
          <p:cNvSpPr>
            <a:spLocks noChangeArrowheads="1"/>
          </p:cNvSpPr>
          <p:nvPr/>
        </p:nvSpPr>
        <p:spPr bwMode="auto">
          <a:xfrm>
            <a:off x="565150" y="1651000"/>
            <a:ext cx="7947025" cy="40011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Συνοψίζοντας τη</a:t>
            </a:r>
            <a:r>
              <a:rPr lang="en-US" sz="2000" dirty="0" smtClean="0">
                <a:solidFill>
                  <a:srgbClr val="3D68AF"/>
                </a:solidFill>
              </a:rPr>
              <a:t> NAFTA</a:t>
            </a:r>
          </a:p>
        </p:txBody>
      </p:sp>
      <p:sp>
        <p:nvSpPr>
          <p:cNvPr id="3" name="Rectangle 2"/>
          <p:cNvSpPr>
            <a:spLocks noChangeArrowheads="1"/>
          </p:cNvSpPr>
          <p:nvPr/>
        </p:nvSpPr>
        <p:spPr bwMode="auto">
          <a:xfrm>
            <a:off x="566738" y="2038663"/>
            <a:ext cx="8140700" cy="4805876"/>
          </a:xfrm>
          <a:prstGeom prst="rect">
            <a:avLst/>
          </a:prstGeom>
          <a:noFill/>
          <a:ln w="9525">
            <a:noFill/>
            <a:miter lim="800000"/>
            <a:headEnd/>
            <a:tailEnd/>
          </a:ln>
        </p:spPr>
        <p:txBody>
          <a:bodyPr wrap="square">
            <a:spAutoFit/>
          </a:bodyPr>
          <a:lstStyle/>
          <a:p>
            <a:pPr marL="342900" indent="-342900">
              <a:spcBef>
                <a:spcPct val="10000"/>
              </a:spcBef>
              <a:spcAft>
                <a:spcPct val="10000"/>
              </a:spcAft>
              <a:buFont typeface="Arial" charset="0"/>
              <a:buChar char="•"/>
            </a:pPr>
            <a:r>
              <a:rPr lang="el-GR" sz="2400" b="0" dirty="0" smtClean="0"/>
              <a:t>Για τις ΗΠΑ, τα μακροπρόθεσμα κέρδη είχαν να κάνουν με μια διεύρυνση των ποικιλιών, και μια πτώση στις καταναλωτικές τιμές.</a:t>
            </a:r>
            <a:endParaRPr lang="en-US" sz="2400" b="0" dirty="0"/>
          </a:p>
          <a:p>
            <a:pPr marL="342900" indent="-342900">
              <a:spcBef>
                <a:spcPct val="10000"/>
              </a:spcBef>
              <a:spcAft>
                <a:spcPct val="10000"/>
              </a:spcAft>
              <a:buFont typeface="Arial" charset="0"/>
              <a:buChar char="•"/>
            </a:pPr>
            <a:r>
              <a:rPr lang="el-GR" sz="2400" b="0" dirty="0" smtClean="0"/>
              <a:t>Είναι σαφές ότι για τον Καναδά και τις ΗΠΑ, τα μακροπρόθεσμα κέρδη υπερβαίνουν σημαντικά το βραχυπρόθεσμο κόστος. </a:t>
            </a:r>
            <a:endParaRPr lang="en-US" sz="2400" b="0" dirty="0"/>
          </a:p>
          <a:p>
            <a:pPr marL="342900" indent="-342900">
              <a:spcBef>
                <a:spcPct val="10000"/>
              </a:spcBef>
              <a:spcAft>
                <a:spcPct val="10000"/>
              </a:spcAft>
              <a:buFont typeface="Arial" charset="0"/>
              <a:buChar char="•"/>
            </a:pPr>
            <a:r>
              <a:rPr lang="el-GR" sz="2400" b="0" dirty="0" smtClean="0"/>
              <a:t>Στο Μεξικό, τα κέρδη δεν αντανακλώνται στην αύξηση των πραγματικών μισθών των εργαζομένων. </a:t>
            </a:r>
            <a:endParaRPr lang="en-US" sz="2400" b="0" dirty="0"/>
          </a:p>
          <a:p>
            <a:pPr marL="342900" indent="-342900">
              <a:spcBef>
                <a:spcPct val="10000"/>
              </a:spcBef>
              <a:spcAft>
                <a:spcPct val="10000"/>
              </a:spcAft>
              <a:buFont typeface="Arial" charset="0"/>
              <a:buChar char="•"/>
            </a:pPr>
            <a:r>
              <a:rPr lang="el-GR" sz="2400" b="0" dirty="0" smtClean="0"/>
              <a:t>Ωστόσο, τα πραγματικά έσοδα των υψηλού εισοδήματος εργαζομένων στα εργοστάσια </a:t>
            </a:r>
            <a:r>
              <a:rPr lang="en-US" sz="2400" b="0" dirty="0" err="1" smtClean="0"/>
              <a:t>maquiladora</a:t>
            </a:r>
            <a:r>
              <a:rPr lang="en-US" sz="2400" b="0" dirty="0" smtClean="0"/>
              <a:t> </a:t>
            </a:r>
            <a:r>
              <a:rPr lang="el-GR" sz="2400" b="0" dirty="0" smtClean="0"/>
              <a:t>έχουν αυξηθεί. Είναι οι κυρίως κερδισμένοι από τη λειτουργία της  </a:t>
            </a:r>
            <a:r>
              <a:rPr lang="en-US" sz="2400" b="0" dirty="0" smtClean="0"/>
              <a:t>NAFTA </a:t>
            </a:r>
            <a:r>
              <a:rPr lang="el-GR" sz="2400" b="0" dirty="0" smtClean="0"/>
              <a:t>μέχρι τώρα.</a:t>
            </a:r>
            <a:endParaRPr lang="en-US" sz="2400" dirty="0"/>
          </a:p>
        </p:txBody>
      </p:sp>
      <p:sp>
        <p:nvSpPr>
          <p:cNvPr id="95236" name="Rectangle 10"/>
          <p:cNvSpPr>
            <a:spLocks noChangeArrowheads="1"/>
          </p:cNvSpPr>
          <p:nvPr/>
        </p:nvSpPr>
        <p:spPr bwMode="auto">
          <a:xfrm>
            <a:off x="877888" y="333375"/>
            <a:ext cx="6423025" cy="32226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95237" name="Straight Connector 12"/>
          <p:cNvCxnSpPr>
            <a:cxnSpLocks noChangeShapeType="1"/>
          </p:cNvCxnSpPr>
          <p:nvPr/>
        </p:nvCxnSpPr>
        <p:spPr bwMode="auto">
          <a:xfrm>
            <a:off x="566738" y="665163"/>
            <a:ext cx="6734175" cy="0"/>
          </a:xfrm>
          <a:prstGeom prst="line">
            <a:avLst/>
          </a:prstGeom>
          <a:noFill/>
          <a:ln w="19050" cap="rnd" algn="ctr">
            <a:solidFill>
              <a:srgbClr val="9C3A45"/>
            </a:solidFill>
            <a:prstDash val="sysDash"/>
            <a:round/>
            <a:headEnd/>
            <a:tailEnd/>
          </a:ln>
        </p:spPr>
      </p:cxnSp>
      <p:sp>
        <p:nvSpPr>
          <p:cNvPr id="95238"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Βορειοαμερικανική Ζώνη Ελεύθερων Συναλλαγών</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Δείκτης </a:t>
            </a:r>
            <a:r>
              <a:rPr lang="el-GR" sz="2400" dirty="0" err="1" smtClean="0">
                <a:solidFill>
                  <a:srgbClr val="356A41"/>
                </a:solidFill>
              </a:rPr>
              <a:t>Ενδοκλαδικού</a:t>
            </a:r>
            <a:r>
              <a:rPr lang="el-GR" sz="2400" dirty="0" smtClean="0">
                <a:solidFill>
                  <a:srgbClr val="356A41"/>
                </a:solidFill>
              </a:rPr>
              <a:t> Εμπορίου </a:t>
            </a:r>
            <a:endParaRPr lang="en-US" sz="2400" dirty="0">
              <a:solidFill>
                <a:srgbClr val="356A41"/>
              </a:solidFill>
            </a:endParaRPr>
          </a:p>
        </p:txBody>
      </p:sp>
      <p:sp>
        <p:nvSpPr>
          <p:cNvPr id="13" name="Rectangle 12"/>
          <p:cNvSpPr>
            <a:spLocks noChangeArrowheads="1"/>
          </p:cNvSpPr>
          <p:nvPr/>
        </p:nvSpPr>
        <p:spPr bwMode="auto">
          <a:xfrm>
            <a:off x="877888" y="333375"/>
            <a:ext cx="6627812" cy="3159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8" name="Straight Connector 17"/>
          <p:cNvCxnSpPr>
            <a:cxnSpLocks noChangeShapeType="1"/>
          </p:cNvCxnSpPr>
          <p:nvPr/>
        </p:nvCxnSpPr>
        <p:spPr bwMode="auto">
          <a:xfrm>
            <a:off x="566738" y="665163"/>
            <a:ext cx="6938962" cy="0"/>
          </a:xfrm>
          <a:prstGeom prst="line">
            <a:avLst/>
          </a:prstGeom>
          <a:noFill/>
          <a:ln w="19050" cap="rnd" algn="ctr">
            <a:solidFill>
              <a:srgbClr val="9C3A45"/>
            </a:solidFill>
            <a:prstDash val="sysDash"/>
            <a:round/>
            <a:headEnd/>
            <a:tailEnd/>
          </a:ln>
        </p:spPr>
      </p:cxnSp>
      <p:sp>
        <p:nvSpPr>
          <p:cNvPr id="19"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4  </a:t>
            </a:r>
            <a:r>
              <a:rPr lang="el-GR" dirty="0" err="1" smtClean="0">
                <a:solidFill>
                  <a:srgbClr val="69134B"/>
                </a:solidFill>
              </a:rPr>
              <a:t>Ενδοκλαδικό</a:t>
            </a:r>
            <a:r>
              <a:rPr lang="el-GR" dirty="0" smtClean="0">
                <a:solidFill>
                  <a:srgbClr val="69134B"/>
                </a:solidFill>
              </a:rPr>
              <a:t> Εμπόριο και Εξίσωση Βαρύτητας</a:t>
            </a:r>
            <a:endParaRPr lang="en-US" dirty="0" smtClean="0">
              <a:solidFill>
                <a:srgbClr val="69134B"/>
              </a:solidFill>
            </a:endParaRPr>
          </a:p>
        </p:txBody>
      </p:sp>
      <p:sp>
        <p:nvSpPr>
          <p:cNvPr id="26" name="Rectangle 6"/>
          <p:cNvSpPr>
            <a:spLocks noChangeArrowheads="1"/>
          </p:cNvSpPr>
          <p:nvPr/>
        </p:nvSpPr>
        <p:spPr bwMode="auto">
          <a:xfrm>
            <a:off x="566738" y="1484026"/>
            <a:ext cx="7947025" cy="1938992"/>
          </a:xfrm>
          <a:prstGeom prst="rect">
            <a:avLst/>
          </a:prstGeom>
          <a:noFill/>
          <a:ln w="9525" algn="ctr">
            <a:noFill/>
            <a:miter lim="800000"/>
            <a:headEnd/>
            <a:tailEnd/>
          </a:ln>
        </p:spPr>
        <p:txBody>
          <a:bodyPr wrap="square">
            <a:spAutoFit/>
          </a:bodyPr>
          <a:lstStyle/>
          <a:p>
            <a:pPr>
              <a:spcBef>
                <a:spcPct val="10000"/>
              </a:spcBef>
              <a:spcAft>
                <a:spcPct val="10000"/>
              </a:spcAft>
            </a:pPr>
            <a:r>
              <a:rPr lang="el-GR" sz="2000" b="0" dirty="0" smtClean="0"/>
              <a:t>Ο </a:t>
            </a:r>
            <a:r>
              <a:rPr lang="el-GR" sz="2000" dirty="0" smtClean="0"/>
              <a:t>δείκτης </a:t>
            </a:r>
            <a:r>
              <a:rPr lang="el-GR" sz="2000" dirty="0" err="1" smtClean="0"/>
              <a:t>ενδοκλαδικού</a:t>
            </a:r>
            <a:r>
              <a:rPr lang="el-GR" sz="2000" dirty="0" smtClean="0"/>
              <a:t> εμπορίου</a:t>
            </a:r>
            <a:r>
              <a:rPr lang="el-GR" sz="2000" b="0" dirty="0" smtClean="0"/>
              <a:t> τι αναλογία του εμπορίου σε κάθε προϊόν περιλαμβάνει τόσο εισαγωγές όσο και εξαγωγές: ένας υψηλός δείκτης (σχεδόν 100%) δείχνει ότι μια ίση ποσότητα του προϊόντος αυτού εισάγεται και εξάγεται, ενώ ένας δείκτης χαμηλός (0%) αποτελεί ένδειξη </a:t>
            </a:r>
            <a:r>
              <a:rPr lang="en-US" sz="2000" b="0" dirty="0" smtClean="0"/>
              <a:t> </a:t>
            </a:r>
            <a:r>
              <a:rPr lang="el-GR" sz="2000" b="0" dirty="0" smtClean="0"/>
              <a:t>ότι το προϊόν είτε εισάγεται είτε εξάγεται, ποτέ όμως και τα δύο. </a:t>
            </a:r>
            <a:endParaRPr lang="en-US" sz="2000" b="0" dirty="0"/>
          </a:p>
        </p:txBody>
      </p:sp>
      <p:sp>
        <p:nvSpPr>
          <p:cNvPr id="4" name="TextBox 3"/>
          <p:cNvSpPr txBox="1">
            <a:spLocks noRot="1" noChangeAspect="1" noMove="1" noResize="1" noEditPoints="1" noAdjustHandles="1" noChangeArrowheads="1" noChangeShapeType="1" noTextEdit="1"/>
          </p:cNvSpPr>
          <p:nvPr/>
        </p:nvSpPr>
        <p:spPr>
          <a:xfrm>
            <a:off x="566738" y="3940554"/>
            <a:ext cx="7521418" cy="1006879"/>
          </a:xfrm>
          <a:prstGeom prst="rect">
            <a:avLst/>
          </a:prstGeom>
          <a:blipFill rotWithShape="1">
            <a:blip r:embed="rId3" cstate="print"/>
            <a:stretch>
              <a:fillRect/>
            </a:stretch>
          </a:blipFill>
        </p:spPr>
        <p:txBody>
          <a:bodyPr/>
          <a:lstStyle/>
          <a:p>
            <a:pPr>
              <a:spcBef>
                <a:spcPct val="10000"/>
              </a:spcBef>
              <a:spcAft>
                <a:spcPct val="10000"/>
              </a:spcAft>
              <a:defRPr/>
            </a:pPr>
            <a:r>
              <a:rPr lang="en-US">
                <a:noFill/>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9" grpId="0"/>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29"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Δείκτης </a:t>
            </a:r>
            <a:r>
              <a:rPr lang="el-GR" sz="2400" dirty="0" err="1" smtClean="0">
                <a:solidFill>
                  <a:srgbClr val="356A41"/>
                </a:solidFill>
              </a:rPr>
              <a:t>Ενδοκλαδικού</a:t>
            </a:r>
            <a:r>
              <a:rPr lang="el-GR" sz="2400" dirty="0" smtClean="0">
                <a:solidFill>
                  <a:srgbClr val="356A41"/>
                </a:solidFill>
              </a:rPr>
              <a:t> Εμπορίου </a:t>
            </a:r>
            <a:endParaRPr lang="en-US" sz="2400" dirty="0" smtClean="0">
              <a:solidFill>
                <a:srgbClr val="356A41"/>
              </a:solidFill>
            </a:endParaRPr>
          </a:p>
        </p:txBody>
      </p:sp>
      <p:grpSp>
        <p:nvGrpSpPr>
          <p:cNvPr id="9" name="Group 39"/>
          <p:cNvGrpSpPr>
            <a:grpSpLocks/>
          </p:cNvGrpSpPr>
          <p:nvPr/>
        </p:nvGrpSpPr>
        <p:grpSpPr bwMode="auto">
          <a:xfrm>
            <a:off x="555625" y="1295400"/>
            <a:ext cx="7905750" cy="5268913"/>
            <a:chOff x="566738" y="2200275"/>
            <a:chExt cx="7805737" cy="4219575"/>
          </a:xfrm>
        </p:grpSpPr>
        <p:sp>
          <p:nvSpPr>
            <p:cNvPr id="99337"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99338" name="Rectangle 17"/>
            <p:cNvSpPr>
              <a:spLocks noChangeArrowheads="1"/>
            </p:cNvSpPr>
            <p:nvPr/>
          </p:nvSpPr>
          <p:spPr bwMode="auto">
            <a:xfrm>
              <a:off x="584003" y="2214875"/>
              <a:ext cx="7769423" cy="251733"/>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 name="Text Box 7"/>
          <p:cNvSpPr txBox="1">
            <a:spLocks noChangeArrowheads="1"/>
          </p:cNvSpPr>
          <p:nvPr/>
        </p:nvSpPr>
        <p:spPr bwMode="auto">
          <a:xfrm>
            <a:off x="576263" y="1316038"/>
            <a:ext cx="1436687" cy="287337"/>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solidFill>
                  <a:srgbClr val="831951"/>
                </a:solidFill>
              </a:rPr>
              <a:t> </a:t>
            </a:r>
            <a:r>
              <a:rPr lang="en-US" dirty="0"/>
              <a:t>6-4</a:t>
            </a:r>
          </a:p>
        </p:txBody>
      </p:sp>
      <p:sp>
        <p:nvSpPr>
          <p:cNvPr id="16" name="Rectangle 23"/>
          <p:cNvSpPr>
            <a:spLocks noChangeArrowheads="1"/>
          </p:cNvSpPr>
          <p:nvPr/>
        </p:nvSpPr>
        <p:spPr bwMode="auto">
          <a:xfrm>
            <a:off x="655638" y="1606550"/>
            <a:ext cx="7627937" cy="1231106"/>
          </a:xfrm>
          <a:prstGeom prst="rect">
            <a:avLst/>
          </a:prstGeom>
          <a:noFill/>
          <a:ln w="9525">
            <a:noFill/>
            <a:miter lim="800000"/>
            <a:headEnd/>
            <a:tailEnd/>
          </a:ln>
        </p:spPr>
        <p:txBody>
          <a:bodyPr>
            <a:spAutoFit/>
          </a:bodyPr>
          <a:lstStyle/>
          <a:p>
            <a:pPr>
              <a:spcBef>
                <a:spcPct val="10000"/>
              </a:spcBef>
              <a:spcAft>
                <a:spcPct val="10000"/>
              </a:spcAft>
            </a:pPr>
            <a:r>
              <a:rPr lang="el-GR" dirty="0" smtClean="0">
                <a:solidFill>
                  <a:srgbClr val="8A3A6A"/>
                </a:solidFill>
              </a:rPr>
              <a:t>Δείκτης </a:t>
            </a:r>
            <a:r>
              <a:rPr lang="el-GR" dirty="0" err="1" smtClean="0">
                <a:solidFill>
                  <a:srgbClr val="8A3A6A"/>
                </a:solidFill>
              </a:rPr>
              <a:t>Ενδοκλαδικού</a:t>
            </a:r>
            <a:r>
              <a:rPr lang="el-GR" dirty="0" smtClean="0">
                <a:solidFill>
                  <a:srgbClr val="8A3A6A"/>
                </a:solidFill>
              </a:rPr>
              <a:t> Εμπορίου για τις ΗΠΑ,</a:t>
            </a:r>
            <a:r>
              <a:rPr lang="en-US" dirty="0" smtClean="0">
                <a:solidFill>
                  <a:srgbClr val="8A3A6A"/>
                </a:solidFill>
              </a:rPr>
              <a:t> 2009</a:t>
            </a:r>
            <a:r>
              <a:rPr lang="el-GR" dirty="0" smtClean="0">
                <a:solidFill>
                  <a:srgbClr val="8A3A6A"/>
                </a:solidFill>
              </a:rPr>
              <a:t> </a:t>
            </a:r>
            <a:r>
              <a:rPr lang="el-GR" sz="1200" dirty="0" smtClean="0">
                <a:latin typeface="OfficinaSans-Book"/>
              </a:rPr>
              <a:t>Εδώ βλέπουμε την αξία των εισαγωγών και των εξαγωγών και τον δείκτη </a:t>
            </a:r>
            <a:r>
              <a:rPr lang="el-GR" sz="1200" dirty="0" err="1" smtClean="0">
                <a:latin typeface="OfficinaSans-Book"/>
              </a:rPr>
              <a:t>ενδοκλαδικού</a:t>
            </a:r>
            <a:r>
              <a:rPr lang="el-GR" sz="1200" dirty="0" smtClean="0">
                <a:latin typeface="OfficinaSans-Book"/>
              </a:rPr>
              <a:t> εμπορίου για έναν αριθμό προϊόντων</a:t>
            </a:r>
            <a:r>
              <a:rPr lang="en-US" sz="1200" dirty="0" smtClean="0">
                <a:latin typeface="OfficinaSans-Book"/>
              </a:rPr>
              <a:t>.</a:t>
            </a:r>
            <a:r>
              <a:rPr lang="el-GR" sz="1200" dirty="0" smtClean="0">
                <a:latin typeface="OfficinaSans-Book"/>
              </a:rPr>
              <a:t> Όταν η αξία των εισαγωγών είναι κοντά στην αξία των εξαγωγών, όπως συμβαίνει στα μπαστούνια του γκολφ, τότε ο δείκτης του </a:t>
            </a:r>
            <a:r>
              <a:rPr lang="el-GR" sz="1200" dirty="0" err="1" smtClean="0">
                <a:latin typeface="OfficinaSans-Book"/>
              </a:rPr>
              <a:t>ενδοκλαδικού</a:t>
            </a:r>
            <a:r>
              <a:rPr lang="el-GR" sz="1200" dirty="0" smtClean="0">
                <a:latin typeface="OfficinaSans-Book"/>
              </a:rPr>
              <a:t> εμπορίου είναι υψηλότερος</a:t>
            </a:r>
            <a:r>
              <a:rPr lang="en-US" sz="1200" dirty="0" smtClean="0">
                <a:latin typeface="OfficinaSans-Book"/>
              </a:rPr>
              <a:t>,</a:t>
            </a:r>
            <a:r>
              <a:rPr lang="el-GR" sz="1200" dirty="0" smtClean="0">
                <a:latin typeface="OfficinaSans-Book"/>
              </a:rPr>
              <a:t> και όταν ένα προϊόν κυρίως εισάγεται ή εξάγεται (αλλά όχι και τα δύο ταυτόχρονα) τότε ο δείκτης </a:t>
            </a:r>
            <a:r>
              <a:rPr lang="el-GR" sz="1200" dirty="0" err="1" smtClean="0">
                <a:latin typeface="OfficinaSans-Book"/>
              </a:rPr>
              <a:t>ενδοκλαδικού</a:t>
            </a:r>
            <a:r>
              <a:rPr lang="el-GR" sz="1200" dirty="0" smtClean="0">
                <a:latin typeface="OfficinaSans-Book"/>
              </a:rPr>
              <a:t> εμπορίου έχει τη χαμηλότερη τιμή. </a:t>
            </a:r>
            <a:endParaRPr lang="en-US" sz="1200" dirty="0"/>
          </a:p>
        </p:txBody>
      </p:sp>
      <p:pic>
        <p:nvPicPr>
          <p:cNvPr id="4098" name="Picture 2" descr="C:\Users\MERCADEO\Desktop\t4.jpg"/>
          <p:cNvPicPr>
            <a:picLocks noChangeAspect="1" noChangeArrowheads="1"/>
          </p:cNvPicPr>
          <p:nvPr/>
        </p:nvPicPr>
        <p:blipFill>
          <a:blip r:embed="rId3" cstate="print"/>
          <a:srcRect/>
          <a:stretch>
            <a:fillRect/>
          </a:stretch>
        </p:blipFill>
        <p:spPr bwMode="auto">
          <a:xfrm>
            <a:off x="755650" y="2848131"/>
            <a:ext cx="7527925" cy="3593944"/>
          </a:xfrm>
          <a:prstGeom prst="rect">
            <a:avLst/>
          </a:prstGeom>
          <a:noFill/>
          <a:ln w="9525">
            <a:noFill/>
            <a:miter lim="800000"/>
            <a:headEnd/>
            <a:tailEnd/>
          </a:ln>
        </p:spPr>
      </p:pic>
      <p:sp>
        <p:nvSpPr>
          <p:cNvPr id="99334" name="Rectangle 14"/>
          <p:cNvSpPr>
            <a:spLocks noChangeArrowheads="1"/>
          </p:cNvSpPr>
          <p:nvPr/>
        </p:nvSpPr>
        <p:spPr bwMode="auto">
          <a:xfrm>
            <a:off x="877888" y="333375"/>
            <a:ext cx="6627812" cy="3159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99335" name="Straight Connector 16"/>
          <p:cNvCxnSpPr>
            <a:cxnSpLocks noChangeShapeType="1"/>
          </p:cNvCxnSpPr>
          <p:nvPr/>
        </p:nvCxnSpPr>
        <p:spPr bwMode="auto">
          <a:xfrm>
            <a:off x="566738" y="665163"/>
            <a:ext cx="6938962" cy="0"/>
          </a:xfrm>
          <a:prstGeom prst="line">
            <a:avLst/>
          </a:prstGeom>
          <a:noFill/>
          <a:ln w="19050" cap="rnd" algn="ctr">
            <a:solidFill>
              <a:srgbClr val="9C3A45"/>
            </a:solidFill>
            <a:prstDash val="sysDash"/>
            <a:round/>
            <a:headEnd/>
            <a:tailEnd/>
          </a:ln>
        </p:spPr>
      </p:cxnSp>
      <p:sp>
        <p:nvSpPr>
          <p:cNvPr id="99336"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4 </a:t>
            </a:r>
            <a:r>
              <a:rPr lang="el-GR" dirty="0" err="1" smtClean="0">
                <a:solidFill>
                  <a:srgbClr val="69134B"/>
                </a:solidFill>
              </a:rPr>
              <a:t>Ενδοκλαδικό</a:t>
            </a:r>
            <a:r>
              <a:rPr lang="el-GR" dirty="0" smtClean="0">
                <a:solidFill>
                  <a:srgbClr val="69134B"/>
                </a:solidFill>
              </a:rPr>
              <a:t> Εμπόριο και Εξίσωση Βαρύτητας</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wipe(up)">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Εξίσωση Βαρύτητας</a:t>
            </a:r>
            <a:endParaRPr lang="en-US" sz="2400" dirty="0">
              <a:solidFill>
                <a:srgbClr val="356A41"/>
              </a:solidFill>
            </a:endParaRPr>
          </a:p>
        </p:txBody>
      </p:sp>
      <p:sp>
        <p:nvSpPr>
          <p:cNvPr id="101378" name="Rectangle 14"/>
          <p:cNvSpPr>
            <a:spLocks noChangeArrowheads="1"/>
          </p:cNvSpPr>
          <p:nvPr/>
        </p:nvSpPr>
        <p:spPr bwMode="auto">
          <a:xfrm>
            <a:off x="877888" y="333375"/>
            <a:ext cx="6627812" cy="3159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01379" name="Straight Connector 15"/>
          <p:cNvCxnSpPr>
            <a:cxnSpLocks noChangeShapeType="1"/>
          </p:cNvCxnSpPr>
          <p:nvPr/>
        </p:nvCxnSpPr>
        <p:spPr bwMode="auto">
          <a:xfrm>
            <a:off x="566738" y="665163"/>
            <a:ext cx="6938962" cy="0"/>
          </a:xfrm>
          <a:prstGeom prst="line">
            <a:avLst/>
          </a:prstGeom>
          <a:noFill/>
          <a:ln w="19050" cap="rnd" algn="ctr">
            <a:solidFill>
              <a:srgbClr val="9C3A45"/>
            </a:solidFill>
            <a:prstDash val="sysDash"/>
            <a:round/>
            <a:headEnd/>
            <a:tailEnd/>
          </a:ln>
        </p:spPr>
      </p:cxnSp>
      <p:sp>
        <p:nvSpPr>
          <p:cNvPr id="101380"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4 </a:t>
            </a:r>
            <a:r>
              <a:rPr lang="el-GR" dirty="0" err="1" smtClean="0">
                <a:solidFill>
                  <a:srgbClr val="69134B"/>
                </a:solidFill>
              </a:rPr>
              <a:t>Ενδοκλαδικό</a:t>
            </a:r>
            <a:r>
              <a:rPr lang="el-GR" dirty="0" smtClean="0">
                <a:solidFill>
                  <a:srgbClr val="69134B"/>
                </a:solidFill>
              </a:rPr>
              <a:t> Εμπόριο και Εξίσωση Βαρύτητας</a:t>
            </a:r>
            <a:endParaRPr lang="en-US" dirty="0" smtClean="0">
              <a:solidFill>
                <a:srgbClr val="69134B"/>
              </a:solidFill>
            </a:endParaRPr>
          </a:p>
        </p:txBody>
      </p:sp>
      <p:sp>
        <p:nvSpPr>
          <p:cNvPr id="12" name="Rectangle 11"/>
          <p:cNvSpPr>
            <a:spLocks noChangeArrowheads="1"/>
          </p:cNvSpPr>
          <p:nvPr/>
        </p:nvSpPr>
        <p:spPr bwMode="auto">
          <a:xfrm>
            <a:off x="566738" y="1282700"/>
            <a:ext cx="8140700" cy="4672048"/>
          </a:xfrm>
          <a:prstGeom prst="rect">
            <a:avLst/>
          </a:prstGeom>
          <a:noFill/>
          <a:ln w="9525">
            <a:noFill/>
            <a:miter lim="800000"/>
            <a:headEnd/>
            <a:tailEnd/>
          </a:ln>
        </p:spPr>
        <p:txBody>
          <a:bodyPr>
            <a:spAutoFit/>
          </a:bodyPr>
          <a:lstStyle/>
          <a:p>
            <a:pPr marL="342900" indent="-342900">
              <a:spcBef>
                <a:spcPct val="10000"/>
              </a:spcBef>
              <a:spcAft>
                <a:spcPct val="10000"/>
              </a:spcAft>
              <a:buFont typeface="Arial" charset="0"/>
              <a:buChar char="•"/>
            </a:pPr>
            <a:r>
              <a:rPr lang="el-GR" sz="2400" b="0" dirty="0" smtClean="0"/>
              <a:t>Ο Ολλανδός οικονομολόγος και νομπελίστας</a:t>
            </a:r>
            <a:r>
              <a:rPr lang="en-US" sz="2400" b="0" dirty="0" smtClean="0"/>
              <a:t> </a:t>
            </a:r>
            <a:r>
              <a:rPr lang="en-US" sz="2400" b="0" dirty="0"/>
              <a:t>Jan </a:t>
            </a:r>
            <a:r>
              <a:rPr lang="en-US" sz="2400" b="0" dirty="0" smtClean="0"/>
              <a:t>Tinbergen</a:t>
            </a:r>
            <a:r>
              <a:rPr lang="el-GR" sz="2400" b="0" dirty="0" smtClean="0"/>
              <a:t> έκανε βασικές σπουδές στη Φυσική, και σκέφθηκε ότι το εμπόριο ανάμεσα στις χώρες είναι παρόμοιο με τη δύναμη της βαρύτητας ανάμεσα σε αντικείμενα. </a:t>
            </a:r>
            <a:r>
              <a:rPr lang="en-US" sz="2400" b="0" dirty="0" smtClean="0"/>
              <a:t> </a:t>
            </a:r>
            <a:endParaRPr lang="en-US" sz="2400" b="0" dirty="0"/>
          </a:p>
          <a:p>
            <a:pPr marL="342900" indent="-342900">
              <a:spcBef>
                <a:spcPct val="10000"/>
              </a:spcBef>
              <a:spcAft>
                <a:spcPct val="10000"/>
              </a:spcAft>
              <a:buFont typeface="Arial" charset="0"/>
              <a:buChar char="•"/>
            </a:pPr>
            <a:r>
              <a:rPr lang="el-GR" sz="2400" b="0" dirty="0" smtClean="0"/>
              <a:t>Στη Φυσική, αντικείμενα με μεγαλύτερη μάζα, ή αυτά που είναι πλησίον το ένα του άλλου, ασκούν μεγαλύτερη έλξη βαρύτητας ανάμεσά τους.</a:t>
            </a:r>
            <a:endParaRPr lang="en-US" sz="2400" b="0" dirty="0"/>
          </a:p>
          <a:p>
            <a:pPr marL="342900" indent="-342900">
              <a:spcBef>
                <a:spcPct val="10000"/>
              </a:spcBef>
              <a:spcAft>
                <a:spcPct val="10000"/>
              </a:spcAft>
              <a:buFont typeface="Arial" charset="0"/>
              <a:buChar char="•"/>
            </a:pPr>
            <a:r>
              <a:rPr lang="el-GR" sz="2400" b="0" dirty="0" smtClean="0"/>
              <a:t>Στα οικονομικά, σύμφωνα με την εξίσωση βαρύτητας για το εμπόριο, χώρες με μεγαλύτερα ΑΕΠ, ή αυτές που βρίσκονται κοντά η μία στην άλλη, θα έχουν μεγαλύτερο όγκο εμπορίου μεταξύ τους.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wipe(left)">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left)">
                                      <p:cBhvr>
                                        <p:cTn id="21"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2" grpId="0" uiExpand="1" build="p" bldLvl="2"/>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5"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Εξίσωση Βαρύτητας</a:t>
            </a:r>
            <a:endParaRPr lang="en-US" sz="2400" dirty="0">
              <a:solidFill>
                <a:srgbClr val="356A41"/>
              </a:solidFill>
            </a:endParaRPr>
          </a:p>
        </p:txBody>
      </p:sp>
      <p:sp>
        <p:nvSpPr>
          <p:cNvPr id="21" name="Rectangle 6"/>
          <p:cNvSpPr>
            <a:spLocks noChangeArrowheads="1"/>
          </p:cNvSpPr>
          <p:nvPr/>
        </p:nvSpPr>
        <p:spPr bwMode="auto">
          <a:xfrm>
            <a:off x="566738" y="1346200"/>
            <a:ext cx="7947025" cy="461665"/>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Ο Παγκόσμιος Νόμος Βαρύτητας του </a:t>
            </a:r>
            <a:r>
              <a:rPr lang="en-US" sz="2400" dirty="0" smtClean="0">
                <a:solidFill>
                  <a:srgbClr val="3D68AF"/>
                </a:solidFill>
              </a:rPr>
              <a:t>Newton</a:t>
            </a:r>
            <a:endParaRPr lang="en-US" sz="2400" b="0" baseline="30000" dirty="0"/>
          </a:p>
        </p:txBody>
      </p:sp>
      <p:sp>
        <p:nvSpPr>
          <p:cNvPr id="2" name="TextBox 1"/>
          <p:cNvSpPr txBox="1">
            <a:spLocks noRot="1" noChangeAspect="1" noMove="1" noResize="1" noEditPoints="1" noAdjustHandles="1" noChangeArrowheads="1" noChangeShapeType="1" noTextEdit="1"/>
          </p:cNvSpPr>
          <p:nvPr/>
        </p:nvSpPr>
        <p:spPr>
          <a:xfrm>
            <a:off x="3111689" y="3173695"/>
            <a:ext cx="2534284" cy="852862"/>
          </a:xfrm>
          <a:prstGeom prst="rect">
            <a:avLst/>
          </a:prstGeom>
          <a:blipFill rotWithShape="1">
            <a:blip r:embed="rId3" cstate="print"/>
            <a:stretch>
              <a:fillRect/>
            </a:stretch>
          </a:blipFill>
        </p:spPr>
        <p:txBody>
          <a:bodyPr/>
          <a:lstStyle/>
          <a:p>
            <a:pPr>
              <a:spcBef>
                <a:spcPct val="10000"/>
              </a:spcBef>
              <a:spcAft>
                <a:spcPct val="10000"/>
              </a:spcAft>
              <a:defRPr/>
            </a:pPr>
            <a:r>
              <a:rPr lang="en-US">
                <a:noFill/>
              </a:rPr>
              <a:t> </a:t>
            </a:r>
          </a:p>
        </p:txBody>
      </p:sp>
      <p:sp>
        <p:nvSpPr>
          <p:cNvPr id="103428" name="Rectangle 14"/>
          <p:cNvSpPr>
            <a:spLocks noChangeArrowheads="1"/>
          </p:cNvSpPr>
          <p:nvPr/>
        </p:nvSpPr>
        <p:spPr bwMode="auto">
          <a:xfrm>
            <a:off x="877888" y="333375"/>
            <a:ext cx="6627812" cy="3159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03429" name="Straight Connector 15"/>
          <p:cNvCxnSpPr>
            <a:cxnSpLocks noChangeShapeType="1"/>
          </p:cNvCxnSpPr>
          <p:nvPr/>
        </p:nvCxnSpPr>
        <p:spPr bwMode="auto">
          <a:xfrm>
            <a:off x="566738" y="665163"/>
            <a:ext cx="6938962" cy="0"/>
          </a:xfrm>
          <a:prstGeom prst="line">
            <a:avLst/>
          </a:prstGeom>
          <a:noFill/>
          <a:ln w="19050" cap="rnd" algn="ctr">
            <a:solidFill>
              <a:srgbClr val="9C3A45"/>
            </a:solidFill>
            <a:prstDash val="sysDash"/>
            <a:round/>
            <a:headEnd/>
            <a:tailEnd/>
          </a:ln>
        </p:spPr>
      </p:cxnSp>
      <p:sp>
        <p:nvSpPr>
          <p:cNvPr id="103430"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4 </a:t>
            </a:r>
            <a:r>
              <a:rPr lang="el-GR" dirty="0" err="1" smtClean="0">
                <a:solidFill>
                  <a:srgbClr val="69134B"/>
                </a:solidFill>
              </a:rPr>
              <a:t>Ενδοκλαδικό</a:t>
            </a:r>
            <a:r>
              <a:rPr lang="el-GR" dirty="0" smtClean="0">
                <a:solidFill>
                  <a:srgbClr val="69134B"/>
                </a:solidFill>
              </a:rPr>
              <a:t> Εμπόριο και Εξίσωση Βαρύτητας</a:t>
            </a:r>
            <a:endParaRPr lang="en-US" dirty="0" smtClean="0">
              <a:solidFill>
                <a:srgbClr val="69134B"/>
              </a:solidFill>
            </a:endParaRPr>
          </a:p>
        </p:txBody>
      </p:sp>
      <p:sp>
        <p:nvSpPr>
          <p:cNvPr id="4" name="Rectangle 3"/>
          <p:cNvSpPr>
            <a:spLocks noChangeArrowheads="1"/>
          </p:cNvSpPr>
          <p:nvPr/>
        </p:nvSpPr>
        <p:spPr bwMode="auto">
          <a:xfrm>
            <a:off x="566738" y="1868488"/>
            <a:ext cx="8142287" cy="2086725"/>
          </a:xfrm>
          <a:prstGeom prst="rect">
            <a:avLst/>
          </a:prstGeom>
          <a:noFill/>
          <a:ln w="9525">
            <a:noFill/>
            <a:miter lim="800000"/>
            <a:headEnd/>
            <a:tailEnd/>
          </a:ln>
        </p:spPr>
        <p:txBody>
          <a:bodyPr>
            <a:spAutoFit/>
          </a:bodyPr>
          <a:lstStyle/>
          <a:p>
            <a:pPr marL="342900" indent="-342900">
              <a:spcBef>
                <a:spcPct val="10000"/>
              </a:spcBef>
              <a:spcAft>
                <a:spcPct val="10000"/>
              </a:spcAft>
              <a:buFont typeface="Arial" charset="0"/>
              <a:buChar char="•"/>
            </a:pPr>
            <a:r>
              <a:rPr lang="el-GR" sz="2400" b="0" dirty="0" smtClean="0"/>
              <a:t>Έστω ότι έχουμε δύο αντικείμενα με μάζες </a:t>
            </a:r>
            <a:r>
              <a:rPr lang="en-US" sz="2400" b="0" i="1" dirty="0" smtClean="0"/>
              <a:t>M</a:t>
            </a:r>
            <a:r>
              <a:rPr lang="en-US" sz="2400" b="0" baseline="-25000" dirty="0" smtClean="0"/>
              <a:t>1</a:t>
            </a:r>
            <a:r>
              <a:rPr lang="en-US" sz="2400" b="0" dirty="0" smtClean="0"/>
              <a:t> </a:t>
            </a:r>
            <a:r>
              <a:rPr lang="el-GR" sz="2400" b="0" dirty="0" smtClean="0"/>
              <a:t>και</a:t>
            </a:r>
            <a:r>
              <a:rPr lang="en-US" sz="2400" b="0" dirty="0" smtClean="0"/>
              <a:t> </a:t>
            </a:r>
            <a:r>
              <a:rPr lang="en-US" sz="2400" b="0" i="1" dirty="0" smtClean="0"/>
              <a:t>M</a:t>
            </a:r>
            <a:r>
              <a:rPr lang="en-US" sz="2400" b="0" baseline="-25000" dirty="0" smtClean="0"/>
              <a:t>2</a:t>
            </a:r>
            <a:r>
              <a:rPr lang="el-GR" sz="2400" b="0" dirty="0" smtClean="0"/>
              <a:t>, σε μια απόσταση</a:t>
            </a:r>
            <a:r>
              <a:rPr lang="en-US" sz="2400" b="0" dirty="0" smtClean="0"/>
              <a:t> </a:t>
            </a:r>
            <a:r>
              <a:rPr lang="en-US" sz="2400" b="0" i="1" dirty="0"/>
              <a:t>d</a:t>
            </a:r>
            <a:r>
              <a:rPr lang="en-US" sz="2400" b="0" dirty="0"/>
              <a:t> </a:t>
            </a:r>
            <a:r>
              <a:rPr lang="el-GR" sz="2400" b="0" dirty="0" smtClean="0"/>
              <a:t>μεταξύ τους</a:t>
            </a:r>
            <a:r>
              <a:rPr lang="en-US" sz="2400" b="0" dirty="0" smtClean="0"/>
              <a:t>.</a:t>
            </a:r>
            <a:endParaRPr lang="en-US" sz="2400" b="0" dirty="0"/>
          </a:p>
          <a:p>
            <a:pPr marL="342900" indent="-342900">
              <a:spcBef>
                <a:spcPct val="10000"/>
              </a:spcBef>
              <a:spcAft>
                <a:spcPct val="10000"/>
              </a:spcAft>
              <a:buFont typeface="Arial" charset="0"/>
              <a:buChar char="•"/>
            </a:pPr>
            <a:r>
              <a:rPr lang="el-GR" sz="2400" b="0" dirty="0" smtClean="0"/>
              <a:t>Η δύναμη της βαρύτητας μεταξύ αυτών των δύο μαζών </a:t>
            </a:r>
            <a:r>
              <a:rPr lang="en-US" sz="2400" b="0" dirty="0" smtClean="0"/>
              <a:t> </a:t>
            </a:r>
            <a:r>
              <a:rPr lang="el-GR" sz="2400" b="0" dirty="0" smtClean="0"/>
              <a:t>είναι</a:t>
            </a:r>
            <a:r>
              <a:rPr lang="en-US" sz="2400" b="0" dirty="0" smtClean="0"/>
              <a:t>:</a:t>
            </a:r>
            <a:endParaRPr lang="en-US" sz="2400" b="0" dirty="0"/>
          </a:p>
          <a:p>
            <a:pPr marL="342900" indent="-342900">
              <a:spcBef>
                <a:spcPct val="10000"/>
              </a:spcBef>
              <a:spcAft>
                <a:spcPct val="10000"/>
              </a:spcAft>
              <a:buFont typeface="Arial" charset="0"/>
              <a:buChar char="•"/>
            </a:pPr>
            <a:endParaRPr lang="en-US" sz="2400" b="0" dirty="0"/>
          </a:p>
        </p:txBody>
      </p:sp>
      <p:sp>
        <p:nvSpPr>
          <p:cNvPr id="5" name="Rectangle 4"/>
          <p:cNvSpPr>
            <a:spLocks noChangeArrowheads="1"/>
          </p:cNvSpPr>
          <p:nvPr/>
        </p:nvSpPr>
        <p:spPr bwMode="auto">
          <a:xfrm>
            <a:off x="566738" y="4025900"/>
            <a:ext cx="8142287" cy="2382191"/>
          </a:xfrm>
          <a:prstGeom prst="rect">
            <a:avLst/>
          </a:prstGeom>
          <a:noFill/>
          <a:ln w="9525">
            <a:noFill/>
            <a:miter lim="800000"/>
            <a:headEnd/>
            <a:tailEnd/>
          </a:ln>
        </p:spPr>
        <p:txBody>
          <a:bodyPr>
            <a:spAutoFit/>
          </a:bodyPr>
          <a:lstStyle/>
          <a:p>
            <a:pPr marL="347663" lvl="2" indent="-347663">
              <a:spcBef>
                <a:spcPct val="10000"/>
              </a:spcBef>
              <a:spcAft>
                <a:spcPct val="10000"/>
              </a:spcAft>
              <a:buFont typeface="Arial" charset="0"/>
              <a:buChar char="•"/>
            </a:pPr>
            <a:r>
              <a:rPr lang="el-GR" sz="2400" b="0" dirty="0" smtClean="0"/>
              <a:t>Όσο πιο μεγάλα είναι τα αντικείμενα ή όσο εγγύτερα βρίσκονται το ένα προς το άλλο, τόσο μεγαλύτερη είναι η δύναμη της βαρύτητας ανάμεσά τους. </a:t>
            </a:r>
            <a:endParaRPr lang="en-US" sz="2400" b="0" dirty="0"/>
          </a:p>
          <a:p>
            <a:pPr marL="347663" lvl="2" indent="-347663">
              <a:spcBef>
                <a:spcPct val="10000"/>
              </a:spcBef>
              <a:spcAft>
                <a:spcPct val="10000"/>
              </a:spcAft>
              <a:buFont typeface="Arial" charset="0"/>
              <a:buChar char="•"/>
            </a:pPr>
            <a:r>
              <a:rPr lang="el-GR" sz="2400" b="0" dirty="0" smtClean="0"/>
              <a:t>Στην περίπτωση του εμπορίου, όσο μεγαλύτερες είναι οι χώρες, ή όσο εγγύτερα βρίσκονται, τόσο μεγαλύτερος είναι ο όγκος του εμπορίου.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left)">
                                      <p:cBhvr>
                                        <p:cTn id="16" dur="500"/>
                                        <p:tgtEl>
                                          <p:spTgt spid="4">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left)">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left)">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uiExpand="1" build="p" bldLvl="2"/>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3"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Εξίσωση Βαρύτητας</a:t>
            </a:r>
            <a:endParaRPr lang="en-US" sz="2400" dirty="0" smtClean="0">
              <a:solidFill>
                <a:srgbClr val="356A41"/>
              </a:solidFill>
            </a:endParaRPr>
          </a:p>
        </p:txBody>
      </p:sp>
      <p:sp>
        <p:nvSpPr>
          <p:cNvPr id="21" name="Rectangle 6"/>
          <p:cNvSpPr>
            <a:spLocks noChangeArrowheads="1"/>
          </p:cNvSpPr>
          <p:nvPr/>
        </p:nvSpPr>
        <p:spPr bwMode="auto">
          <a:xfrm>
            <a:off x="566738" y="1346200"/>
            <a:ext cx="7947025" cy="461665"/>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Ο Παγκόσμιος Νόμος Βαρύτητας του </a:t>
            </a:r>
            <a:r>
              <a:rPr lang="en-US" sz="2400" dirty="0" smtClean="0">
                <a:solidFill>
                  <a:srgbClr val="3D68AF"/>
                </a:solidFill>
              </a:rPr>
              <a:t>Newton</a:t>
            </a:r>
            <a:endParaRPr lang="en-US" sz="2400" b="0" baseline="30000" dirty="0" smtClean="0"/>
          </a:p>
        </p:txBody>
      </p:sp>
      <p:sp>
        <p:nvSpPr>
          <p:cNvPr id="22" name="Rectangle 6"/>
          <p:cNvSpPr>
            <a:spLocks noChangeArrowheads="1"/>
          </p:cNvSpPr>
          <p:nvPr/>
        </p:nvSpPr>
        <p:spPr bwMode="auto">
          <a:xfrm>
            <a:off x="565150" y="2952750"/>
            <a:ext cx="7947025" cy="461963"/>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Η Εξίσωση Βαρύτητας στο Εμπόριο</a:t>
            </a:r>
            <a:endParaRPr lang="en-US" sz="2400" dirty="0">
              <a:solidFill>
                <a:srgbClr val="3D68AF"/>
              </a:solidFill>
            </a:endParaRPr>
          </a:p>
        </p:txBody>
      </p:sp>
      <p:sp>
        <p:nvSpPr>
          <p:cNvPr id="32" name="Rectangle 6"/>
          <p:cNvSpPr>
            <a:spLocks noChangeArrowheads="1"/>
          </p:cNvSpPr>
          <p:nvPr/>
        </p:nvSpPr>
        <p:spPr bwMode="auto">
          <a:xfrm>
            <a:off x="574675" y="4562475"/>
            <a:ext cx="7947025" cy="461963"/>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Εξαγωγή της Εξίσωσης Βαρύτητας</a:t>
            </a:r>
            <a:endParaRPr lang="en-US" sz="2400" dirty="0">
              <a:solidFill>
                <a:srgbClr val="3D68AF"/>
              </a:solidFill>
            </a:endParaRPr>
          </a:p>
        </p:txBody>
      </p:sp>
      <p:sp>
        <p:nvSpPr>
          <p:cNvPr id="2" name="TextBox 1"/>
          <p:cNvSpPr txBox="1">
            <a:spLocks noRot="1" noChangeAspect="1" noMove="1" noResize="1" noEditPoints="1" noAdjustHandles="1" noChangeArrowheads="1" noChangeShapeType="1" noTextEdit="1"/>
          </p:cNvSpPr>
          <p:nvPr/>
        </p:nvSpPr>
        <p:spPr>
          <a:xfrm>
            <a:off x="3111689" y="1954490"/>
            <a:ext cx="2534284" cy="852862"/>
          </a:xfrm>
          <a:prstGeom prst="rect">
            <a:avLst/>
          </a:prstGeom>
          <a:blipFill rotWithShape="1">
            <a:blip r:embed="rId3" cstate="print"/>
            <a:stretch>
              <a:fillRect/>
            </a:stretch>
          </a:blipFill>
        </p:spPr>
        <p:txBody>
          <a:bodyPr/>
          <a:lstStyle/>
          <a:p>
            <a:pPr>
              <a:spcBef>
                <a:spcPct val="10000"/>
              </a:spcBef>
              <a:spcAft>
                <a:spcPct val="10000"/>
              </a:spcAft>
              <a:defRPr/>
            </a:pPr>
            <a:r>
              <a:rPr lang="en-US">
                <a:noFill/>
              </a:rPr>
              <a:t> </a:t>
            </a:r>
          </a:p>
        </p:txBody>
      </p:sp>
      <p:sp>
        <p:nvSpPr>
          <p:cNvPr id="3" name="TextBox 2"/>
          <p:cNvSpPr txBox="1">
            <a:spLocks noRot="1" noChangeAspect="1" noMove="1" noResize="1" noEditPoints="1" noAdjustHandles="1" noChangeArrowheads="1" noChangeShapeType="1" noTextEdit="1"/>
          </p:cNvSpPr>
          <p:nvPr/>
        </p:nvSpPr>
        <p:spPr>
          <a:xfrm>
            <a:off x="2604211" y="3561281"/>
            <a:ext cx="3549241" cy="855747"/>
          </a:xfrm>
          <a:prstGeom prst="rect">
            <a:avLst/>
          </a:prstGeom>
          <a:blipFill rotWithShape="1">
            <a:blip r:embed="rId4" cstate="print"/>
            <a:stretch>
              <a:fillRect/>
            </a:stretch>
          </a:blipFill>
        </p:spPr>
        <p:txBody>
          <a:bodyPr/>
          <a:lstStyle/>
          <a:p>
            <a:pPr>
              <a:spcBef>
                <a:spcPct val="10000"/>
              </a:spcBef>
              <a:spcAft>
                <a:spcPct val="10000"/>
              </a:spcAft>
              <a:defRPr/>
            </a:pPr>
            <a:r>
              <a:rPr lang="en-US">
                <a:noFill/>
              </a:rPr>
              <a:t> </a:t>
            </a:r>
          </a:p>
        </p:txBody>
      </p:sp>
      <p:sp>
        <p:nvSpPr>
          <p:cNvPr id="23" name="TextBox 22"/>
          <p:cNvSpPr txBox="1">
            <a:spLocks noRot="1" noChangeAspect="1" noMove="1" noResize="1" noEditPoints="1" noAdjustHandles="1" noChangeArrowheads="1" noChangeShapeType="1" noTextEdit="1"/>
          </p:cNvSpPr>
          <p:nvPr/>
        </p:nvSpPr>
        <p:spPr>
          <a:xfrm>
            <a:off x="820709" y="5170958"/>
            <a:ext cx="7116243" cy="1005147"/>
          </a:xfrm>
          <a:prstGeom prst="rect">
            <a:avLst/>
          </a:prstGeom>
          <a:blipFill rotWithShape="1">
            <a:blip r:embed="rId5" cstate="print"/>
            <a:stretch>
              <a:fillRect/>
            </a:stretch>
          </a:blipFill>
        </p:spPr>
        <p:txBody>
          <a:bodyPr/>
          <a:lstStyle/>
          <a:p>
            <a:pPr>
              <a:spcBef>
                <a:spcPct val="10000"/>
              </a:spcBef>
              <a:spcAft>
                <a:spcPct val="10000"/>
              </a:spcAft>
              <a:defRPr/>
            </a:pPr>
            <a:r>
              <a:rPr lang="en-US">
                <a:noFill/>
              </a:rPr>
              <a:t> </a:t>
            </a:r>
          </a:p>
        </p:txBody>
      </p:sp>
      <p:sp>
        <p:nvSpPr>
          <p:cNvPr id="105480" name="Rectangle 14"/>
          <p:cNvSpPr>
            <a:spLocks noChangeArrowheads="1"/>
          </p:cNvSpPr>
          <p:nvPr/>
        </p:nvSpPr>
        <p:spPr bwMode="auto">
          <a:xfrm>
            <a:off x="877888" y="333375"/>
            <a:ext cx="6627812" cy="3159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05481" name="Straight Connector 15"/>
          <p:cNvCxnSpPr>
            <a:cxnSpLocks noChangeShapeType="1"/>
          </p:cNvCxnSpPr>
          <p:nvPr/>
        </p:nvCxnSpPr>
        <p:spPr bwMode="auto">
          <a:xfrm>
            <a:off x="566738" y="665163"/>
            <a:ext cx="6938962" cy="0"/>
          </a:xfrm>
          <a:prstGeom prst="line">
            <a:avLst/>
          </a:prstGeom>
          <a:noFill/>
          <a:ln w="19050" cap="rnd" algn="ctr">
            <a:solidFill>
              <a:srgbClr val="9C3A45"/>
            </a:solidFill>
            <a:prstDash val="sysDash"/>
            <a:round/>
            <a:headEnd/>
            <a:tailEnd/>
          </a:ln>
        </p:spPr>
      </p:cxnSp>
      <p:sp>
        <p:nvSpPr>
          <p:cNvPr id="105482"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4 </a:t>
            </a:r>
            <a:r>
              <a:rPr lang="el-GR" dirty="0" err="1" smtClean="0">
                <a:solidFill>
                  <a:srgbClr val="69134B"/>
                </a:solidFill>
              </a:rPr>
              <a:t>Ενδοκλαδικό</a:t>
            </a:r>
            <a:r>
              <a:rPr lang="el-GR" dirty="0" smtClean="0">
                <a:solidFill>
                  <a:srgbClr val="69134B"/>
                </a:solidFill>
              </a:rPr>
              <a:t> Εμπόριο και Εξίσωση Βαρύτητας</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Εξίσωση Βαρύτητας</a:t>
            </a:r>
            <a:endParaRPr lang="en-US" sz="2400" dirty="0">
              <a:solidFill>
                <a:srgbClr val="356A41"/>
              </a:solidFill>
            </a:endParaRPr>
          </a:p>
        </p:txBody>
      </p:sp>
      <p:sp>
        <p:nvSpPr>
          <p:cNvPr id="107522" name="Rectangle 14"/>
          <p:cNvSpPr>
            <a:spLocks noChangeArrowheads="1"/>
          </p:cNvSpPr>
          <p:nvPr/>
        </p:nvSpPr>
        <p:spPr bwMode="auto">
          <a:xfrm>
            <a:off x="877888" y="333375"/>
            <a:ext cx="6627812" cy="315913"/>
          </a:xfrm>
          <a:prstGeom prst="rect">
            <a:avLst/>
          </a:prstGeom>
          <a:solidFill>
            <a:srgbClr val="F5D8A5"/>
          </a:solidFill>
          <a:ln w="9525" algn="ctr">
            <a:noFill/>
            <a:round/>
            <a:headEnd/>
            <a:tailEnd/>
          </a:ln>
        </p:spPr>
        <p:txBody>
          <a:bodyPr/>
          <a:lstStyle/>
          <a:p>
            <a:endParaRPr lang="en-US" sz="3200" b="0" dirty="0">
              <a:solidFill>
                <a:schemeClr val="tx2"/>
              </a:solidFill>
            </a:endParaRPr>
          </a:p>
        </p:txBody>
      </p:sp>
      <p:cxnSp>
        <p:nvCxnSpPr>
          <p:cNvPr id="107523" name="Straight Connector 15"/>
          <p:cNvCxnSpPr>
            <a:cxnSpLocks noChangeShapeType="1"/>
          </p:cNvCxnSpPr>
          <p:nvPr/>
        </p:nvCxnSpPr>
        <p:spPr bwMode="auto">
          <a:xfrm>
            <a:off x="566738" y="665163"/>
            <a:ext cx="6938962" cy="0"/>
          </a:xfrm>
          <a:prstGeom prst="line">
            <a:avLst/>
          </a:prstGeom>
          <a:noFill/>
          <a:ln w="19050" cap="rnd" algn="ctr">
            <a:solidFill>
              <a:srgbClr val="9C3A45"/>
            </a:solidFill>
            <a:prstDash val="sysDash"/>
            <a:round/>
            <a:headEnd/>
            <a:tailEnd/>
          </a:ln>
        </p:spPr>
      </p:cxnSp>
      <p:sp>
        <p:nvSpPr>
          <p:cNvPr id="107524"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4 </a:t>
            </a:r>
            <a:r>
              <a:rPr lang="el-GR" dirty="0" err="1" smtClean="0">
                <a:solidFill>
                  <a:srgbClr val="69134B"/>
                </a:solidFill>
              </a:rPr>
              <a:t>Ενδοκλαδικό</a:t>
            </a:r>
            <a:r>
              <a:rPr lang="el-GR" dirty="0" smtClean="0">
                <a:solidFill>
                  <a:srgbClr val="69134B"/>
                </a:solidFill>
              </a:rPr>
              <a:t> Εμπόριο και Εξίσωση Βαρύτητας</a:t>
            </a:r>
            <a:endParaRPr lang="en-US" dirty="0" smtClean="0">
              <a:solidFill>
                <a:srgbClr val="69134B"/>
              </a:solidFill>
            </a:endParaRPr>
          </a:p>
        </p:txBody>
      </p:sp>
      <p:sp>
        <p:nvSpPr>
          <p:cNvPr id="4" name="Rectangle 3"/>
          <p:cNvSpPr/>
          <p:nvPr/>
        </p:nvSpPr>
        <p:spPr>
          <a:xfrm>
            <a:off x="566738" y="1514007"/>
            <a:ext cx="8142287" cy="4358116"/>
          </a:xfrm>
          <a:prstGeom prst="rect">
            <a:avLst/>
          </a:prstGeom>
        </p:spPr>
        <p:txBody>
          <a:bodyPr wrap="square">
            <a:spAutoFit/>
          </a:bodyPr>
          <a:lstStyle/>
          <a:p>
            <a:pPr marL="342900" indent="-342900">
              <a:spcBef>
                <a:spcPct val="10000"/>
              </a:spcBef>
              <a:spcAft>
                <a:spcPct val="10000"/>
              </a:spcAft>
              <a:buFont typeface="Arial" pitchFamily="34" charset="0"/>
              <a:buChar char="•"/>
              <a:defRPr/>
            </a:pPr>
            <a:r>
              <a:rPr lang="el-GR" sz="2000" b="0" dirty="0" smtClean="0"/>
              <a:t>Η εξίσωση βαρύτητας έχει σημαντικές συνέπειες για το υπόδειγμα μονοπωλιακού ανταγωνισμού με εμπόριο. </a:t>
            </a:r>
            <a:endParaRPr lang="en-US" sz="2000" b="0" dirty="0"/>
          </a:p>
          <a:p>
            <a:pPr marL="342900" indent="-342900">
              <a:spcBef>
                <a:spcPct val="10000"/>
              </a:spcBef>
              <a:spcAft>
                <a:spcPct val="10000"/>
              </a:spcAft>
              <a:buFont typeface="Arial" pitchFamily="34" charset="0"/>
              <a:buChar char="•"/>
              <a:defRPr/>
            </a:pPr>
            <a:r>
              <a:rPr lang="el-GR" sz="2000" b="0" dirty="0" smtClean="0"/>
              <a:t>Οι μεγαλύτερες χώρες εξάγουν περισσότερο επειδή παράγουν περισσότερες ποικιλίες προϊόντων, και εισάγουν περισσότερο επειδή η ζήτησή τους είναι υψηλότερη. </a:t>
            </a:r>
            <a:endParaRPr lang="en-US" sz="2000" b="0" dirty="0"/>
          </a:p>
          <a:p>
            <a:pPr marL="342900" indent="-342900">
              <a:spcBef>
                <a:spcPct val="10000"/>
              </a:spcBef>
              <a:spcAft>
                <a:spcPct val="10000"/>
              </a:spcAft>
              <a:buFont typeface="Arial" pitchFamily="34" charset="0"/>
              <a:buChar char="•"/>
              <a:defRPr/>
            </a:pPr>
            <a:r>
              <a:rPr lang="el-GR" sz="2000" b="0" dirty="0" smtClean="0"/>
              <a:t>Η ζήτηση για προϊόντα της Χώρας 1 εξαρτάται από:</a:t>
            </a:r>
            <a:endParaRPr lang="en-US" sz="2000" b="0" dirty="0"/>
          </a:p>
          <a:p>
            <a:pPr marL="800100" lvl="1" indent="-342900">
              <a:spcBef>
                <a:spcPct val="10000"/>
              </a:spcBef>
              <a:spcAft>
                <a:spcPct val="10000"/>
              </a:spcAft>
              <a:buFont typeface="Arial" pitchFamily="34" charset="0"/>
              <a:buChar char="•"/>
              <a:defRPr/>
            </a:pPr>
            <a:r>
              <a:rPr lang="el-GR" sz="2000" b="0" dirty="0" smtClean="0"/>
              <a:t>Το σχετικό μέγεθος της χώρας που εισάγει</a:t>
            </a:r>
            <a:endParaRPr lang="en-US" sz="2000" b="0" dirty="0"/>
          </a:p>
          <a:p>
            <a:pPr marL="800100" lvl="1" indent="-342900">
              <a:spcBef>
                <a:spcPct val="10000"/>
              </a:spcBef>
              <a:spcAft>
                <a:spcPct val="10000"/>
              </a:spcAft>
              <a:buFont typeface="Arial" pitchFamily="34" charset="0"/>
              <a:buChar char="•"/>
              <a:defRPr/>
            </a:pPr>
            <a:r>
              <a:rPr lang="el-GR" sz="2000" b="0" dirty="0" smtClean="0"/>
              <a:t>Την απόσταση μεταξύ των δύο χωρών</a:t>
            </a:r>
            <a:endParaRPr lang="en-US" sz="2000" b="0" dirty="0"/>
          </a:p>
          <a:p>
            <a:pPr marL="804863" lvl="2" indent="-347663">
              <a:spcBef>
                <a:spcPct val="10000"/>
              </a:spcBef>
              <a:spcAft>
                <a:spcPct val="10000"/>
              </a:spcAft>
              <a:buFont typeface="Arial" pitchFamily="34" charset="0"/>
              <a:buChar char="•"/>
              <a:defRPr/>
            </a:pPr>
            <a:r>
              <a:rPr lang="el-GR" sz="2000" b="0" dirty="0" smtClean="0"/>
              <a:t>Για να μετρήσουμε το σχετικό μέγεθος μιας χώρας χρησιμοποιούμε το μερίδιό τους στο παγκόσμιο ΑΕΠ: </a:t>
            </a:r>
            <a:endParaRPr lang="en-US" sz="2000" b="0" dirty="0"/>
          </a:p>
          <a:p>
            <a:pPr lvl="1">
              <a:spcBef>
                <a:spcPct val="10000"/>
              </a:spcBef>
              <a:spcAft>
                <a:spcPct val="10000"/>
              </a:spcAft>
              <a:defRPr/>
            </a:pPr>
            <a:r>
              <a:rPr lang="en-US" sz="2000" b="0" dirty="0"/>
              <a:t>			</a:t>
            </a:r>
            <a:r>
              <a:rPr lang="el-GR" sz="2400" b="0" dirty="0" smtClean="0"/>
              <a:t>Μερίδιο</a:t>
            </a:r>
            <a:r>
              <a:rPr lang="en-US" sz="2400" b="0" baseline="-25000" dirty="0" smtClean="0"/>
              <a:t>2</a:t>
            </a:r>
            <a:r>
              <a:rPr lang="en-US" sz="2400" b="0" dirty="0" smtClean="0"/>
              <a:t> </a:t>
            </a:r>
            <a:r>
              <a:rPr lang="en-US" sz="2400" b="0" dirty="0"/>
              <a:t>= </a:t>
            </a:r>
            <a:r>
              <a:rPr lang="el-GR" sz="2400" b="0" dirty="0" smtClean="0"/>
              <a:t>ΑΕΠ</a:t>
            </a:r>
            <a:r>
              <a:rPr lang="en-US" sz="2400" b="0" baseline="-25000" dirty="0" smtClean="0"/>
              <a:t>2</a:t>
            </a:r>
            <a:r>
              <a:rPr lang="en-US" sz="2400" b="0" dirty="0" smtClean="0"/>
              <a:t>/</a:t>
            </a:r>
            <a:r>
              <a:rPr lang="el-GR" sz="2400" b="0" dirty="0" smtClean="0"/>
              <a:t>ΑΕΠ</a:t>
            </a:r>
            <a:r>
              <a:rPr lang="el-GR" sz="2400" b="0" i="1" baseline="-25000" dirty="0" smtClean="0"/>
              <a:t>Π</a:t>
            </a:r>
            <a:endParaRPr lang="en-US" sz="2400" b="0" i="1" baseline="-25000" dirty="0"/>
          </a:p>
          <a:p>
            <a:pPr marL="342900" indent="-342900">
              <a:spcBef>
                <a:spcPct val="10000"/>
              </a:spcBef>
              <a:spcAft>
                <a:spcPct val="10000"/>
              </a:spcAft>
              <a:buFont typeface="Arial" pitchFamily="34" charset="0"/>
              <a:buChar char="•"/>
              <a:defRPr/>
            </a:pP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wipe(left)">
                                      <p:cBhvr>
                                        <p:cTn id="3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3200" b="0">
              <a:solidFill>
                <a:schemeClr val="tx2"/>
              </a:solidFill>
            </a:endParaRPr>
          </a:p>
        </p:txBody>
      </p:sp>
      <p:sp>
        <p:nvSpPr>
          <p:cNvPr id="862211"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566738" y="752475"/>
            <a:ext cx="8577262" cy="8302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Εξίσωση Βαρύτητας για Καναδά</a:t>
            </a:r>
            <a:r>
              <a:rPr lang="en-US" sz="2400" dirty="0">
                <a:solidFill>
                  <a:srgbClr val="356A41"/>
                </a:solidFill>
              </a:rPr>
              <a:t/>
            </a:r>
            <a:br>
              <a:rPr lang="en-US" sz="2400" dirty="0">
                <a:solidFill>
                  <a:srgbClr val="356A41"/>
                </a:solidFill>
              </a:rPr>
            </a:br>
            <a:r>
              <a:rPr lang="el-GR" sz="2400" dirty="0" smtClean="0">
                <a:solidFill>
                  <a:srgbClr val="356A41"/>
                </a:solidFill>
              </a:rPr>
              <a:t>και Ηνωμένες Πολιτείες</a:t>
            </a:r>
            <a:endParaRPr lang="en-US" sz="2400" dirty="0">
              <a:solidFill>
                <a:srgbClr val="356A41"/>
              </a:solidFill>
            </a:endParaRPr>
          </a:p>
        </p:txBody>
      </p:sp>
      <p:cxnSp>
        <p:nvCxnSpPr>
          <p:cNvPr id="13"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grpSp>
        <p:nvGrpSpPr>
          <p:cNvPr id="14" name="Group 39"/>
          <p:cNvGrpSpPr>
            <a:grpSpLocks/>
          </p:cNvGrpSpPr>
          <p:nvPr/>
        </p:nvGrpSpPr>
        <p:grpSpPr bwMode="auto">
          <a:xfrm>
            <a:off x="566738" y="1627188"/>
            <a:ext cx="7827962" cy="4827587"/>
            <a:chOff x="566738" y="2200275"/>
            <a:chExt cx="7805737" cy="4219575"/>
          </a:xfrm>
        </p:grpSpPr>
        <p:sp>
          <p:nvSpPr>
            <p:cNvPr id="109585"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09586" name="Rectangle 17"/>
            <p:cNvSpPr>
              <a:spLocks noChangeArrowheads="1"/>
            </p:cNvSpPr>
            <p:nvPr/>
          </p:nvSpPr>
          <p:spPr bwMode="auto">
            <a:xfrm>
              <a:off x="581024" y="2209934"/>
              <a:ext cx="7772401" cy="28264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8" name="Text Box 7"/>
          <p:cNvSpPr txBox="1">
            <a:spLocks noChangeArrowheads="1"/>
          </p:cNvSpPr>
          <p:nvPr/>
        </p:nvSpPr>
        <p:spPr bwMode="auto">
          <a:xfrm>
            <a:off x="585788" y="1646238"/>
            <a:ext cx="143668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6-9</a:t>
            </a:r>
          </a:p>
        </p:txBody>
      </p:sp>
      <p:sp>
        <p:nvSpPr>
          <p:cNvPr id="19" name="Rectangle 20"/>
          <p:cNvSpPr>
            <a:spLocks noChangeArrowheads="1"/>
          </p:cNvSpPr>
          <p:nvPr/>
        </p:nvSpPr>
        <p:spPr bwMode="auto">
          <a:xfrm>
            <a:off x="688975" y="2022475"/>
            <a:ext cx="7543800" cy="32194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0" name="Rectangle 23"/>
          <p:cNvSpPr>
            <a:spLocks noChangeArrowheads="1"/>
          </p:cNvSpPr>
          <p:nvPr/>
        </p:nvSpPr>
        <p:spPr bwMode="auto">
          <a:xfrm>
            <a:off x="688975" y="5241925"/>
            <a:ext cx="7543800" cy="1212640"/>
          </a:xfrm>
          <a:prstGeom prst="rect">
            <a:avLst/>
          </a:prstGeom>
          <a:noFill/>
          <a:ln w="9525">
            <a:noFill/>
            <a:miter lim="800000"/>
            <a:headEnd/>
            <a:tailEnd/>
          </a:ln>
        </p:spPr>
        <p:txBody>
          <a:bodyPr>
            <a:spAutoFit/>
          </a:bodyPr>
          <a:lstStyle/>
          <a:p>
            <a:pPr>
              <a:spcBef>
                <a:spcPct val="10000"/>
              </a:spcBef>
              <a:spcAft>
                <a:spcPct val="10000"/>
              </a:spcAft>
            </a:pPr>
            <a:r>
              <a:rPr lang="el-GR" dirty="0" smtClean="0">
                <a:solidFill>
                  <a:srgbClr val="8A3A6A"/>
                </a:solidFill>
              </a:rPr>
              <a:t>Εξίσωση Βαρύτητας για ΗΠΑ και Καναδά</a:t>
            </a:r>
            <a:r>
              <a:rPr lang="en-US" dirty="0" smtClean="0">
                <a:solidFill>
                  <a:srgbClr val="8A3A6A"/>
                </a:solidFill>
              </a:rPr>
              <a:t>, </a:t>
            </a:r>
            <a:r>
              <a:rPr lang="en-US" dirty="0">
                <a:solidFill>
                  <a:srgbClr val="8A3A6A"/>
                </a:solidFill>
              </a:rPr>
              <a:t>1993</a:t>
            </a:r>
            <a:r>
              <a:rPr lang="en-US" dirty="0"/>
              <a:t> </a:t>
            </a:r>
            <a:r>
              <a:rPr lang="el-GR" b="0" dirty="0" smtClean="0">
                <a:latin typeface="OfficinaSans-Book"/>
              </a:rPr>
              <a:t>Στα σχήματα αυτά δίνουμε την αξία των εξαγωγών σε δολάρια για το 1993 και τον όρο της βαρύτητας (σε λογαριθμική κλίμακα). </a:t>
            </a:r>
            <a:endParaRPr lang="en-US" b="0" dirty="0">
              <a:latin typeface="OfficinaSans-Book"/>
            </a:endParaRPr>
          </a:p>
          <a:p>
            <a:pPr>
              <a:spcBef>
                <a:spcPct val="10000"/>
              </a:spcBef>
              <a:spcAft>
                <a:spcPct val="10000"/>
              </a:spcAft>
            </a:pPr>
            <a:r>
              <a:rPr lang="el-GR" b="0" dirty="0" smtClean="0">
                <a:latin typeface="OfficinaSans-Book"/>
              </a:rPr>
              <a:t>Το διάγραμμα </a:t>
            </a:r>
            <a:r>
              <a:rPr lang="en-US" b="0" dirty="0" smtClean="0">
                <a:latin typeface="OfficinaSans-Book"/>
              </a:rPr>
              <a:t>(</a:t>
            </a:r>
            <a:r>
              <a:rPr lang="el-GR" b="0" dirty="0" smtClean="0">
                <a:latin typeface="OfficinaSans-Book"/>
              </a:rPr>
              <a:t>α</a:t>
            </a:r>
            <a:r>
              <a:rPr lang="en-US" b="0" dirty="0" smtClean="0">
                <a:latin typeface="OfficinaSans-Book"/>
              </a:rPr>
              <a:t>) </a:t>
            </a:r>
            <a:r>
              <a:rPr lang="el-GR" b="0" dirty="0" smtClean="0">
                <a:latin typeface="OfficinaSans-Book"/>
              </a:rPr>
              <a:t>δείχνει αυτές τις μεταβλητές για το εμπόριο ανάμεσα σε 10 Καναδικές περιφέρειες και 30 πολιτείες των ΗΠΑ. Όταν ο όρος της βαρύτητας είναι 1, για παράδειγμα, το εμπόριο ανάμεσα σε μια περιφέρεια και σε μια πολιτεία είναι  </a:t>
            </a:r>
            <a:r>
              <a:rPr lang="en-US" b="0" dirty="0" smtClean="0">
                <a:latin typeface="OfficinaSans-Book"/>
              </a:rPr>
              <a:t>$93</a:t>
            </a:r>
            <a:r>
              <a:rPr lang="el-GR" b="0" dirty="0" smtClean="0">
                <a:latin typeface="OfficinaSans-Book"/>
              </a:rPr>
              <a:t> εκατομμύρια.</a:t>
            </a:r>
            <a:endParaRPr lang="en-US" b="0" dirty="0"/>
          </a:p>
        </p:txBody>
      </p:sp>
      <p:pic>
        <p:nvPicPr>
          <p:cNvPr id="5" name="Picture 4"/>
          <p:cNvPicPr>
            <a:picLocks noChangeAspect="1"/>
          </p:cNvPicPr>
          <p:nvPr/>
        </p:nvPicPr>
        <p:blipFill>
          <a:blip r:embed="rId3" cstate="print"/>
          <a:srcRect/>
          <a:stretch>
            <a:fillRect/>
          </a:stretch>
        </p:blipFill>
        <p:spPr bwMode="auto">
          <a:xfrm>
            <a:off x="1360488" y="2054225"/>
            <a:ext cx="6372225" cy="3162300"/>
          </a:xfrm>
          <a:prstGeom prst="rect">
            <a:avLst/>
          </a:prstGeom>
          <a:noFill/>
          <a:ln w="9525">
            <a:noFill/>
            <a:miter lim="800000"/>
            <a:headEnd/>
            <a:tailEnd/>
          </a:ln>
        </p:spPr>
      </p:pic>
      <p:pic>
        <p:nvPicPr>
          <p:cNvPr id="3" name="Picture 2"/>
          <p:cNvPicPr>
            <a:picLocks noChangeAspect="1"/>
          </p:cNvPicPr>
          <p:nvPr/>
        </p:nvPicPr>
        <p:blipFill>
          <a:blip r:embed="rId4" cstate="print"/>
          <a:srcRect/>
          <a:stretch>
            <a:fillRect/>
          </a:stretch>
        </p:blipFill>
        <p:spPr bwMode="auto">
          <a:xfrm>
            <a:off x="1360488" y="2054225"/>
            <a:ext cx="6372225" cy="3162300"/>
          </a:xfrm>
          <a:prstGeom prst="rect">
            <a:avLst/>
          </a:prstGeom>
          <a:noFill/>
          <a:ln w="9525">
            <a:noFill/>
            <a:miter lim="800000"/>
            <a:headEnd/>
            <a:tailEnd/>
          </a:ln>
        </p:spPr>
      </p:pic>
      <p:pic>
        <p:nvPicPr>
          <p:cNvPr id="6" name="Picture 5"/>
          <p:cNvPicPr>
            <a:picLocks noChangeAspect="1"/>
          </p:cNvPicPr>
          <p:nvPr/>
        </p:nvPicPr>
        <p:blipFill>
          <a:blip r:embed="rId5" cstate="print"/>
          <a:srcRect/>
          <a:stretch>
            <a:fillRect/>
          </a:stretch>
        </p:blipFill>
        <p:spPr bwMode="auto">
          <a:xfrm>
            <a:off x="1360488" y="2054225"/>
            <a:ext cx="6372225" cy="3162300"/>
          </a:xfrm>
          <a:prstGeom prst="rect">
            <a:avLst/>
          </a:prstGeom>
          <a:noFill/>
          <a:ln w="9525">
            <a:noFill/>
            <a:miter lim="800000"/>
            <a:headEnd/>
            <a:tailEnd/>
          </a:ln>
        </p:spPr>
      </p:pic>
      <p:pic>
        <p:nvPicPr>
          <p:cNvPr id="9" name="Picture 8"/>
          <p:cNvPicPr>
            <a:picLocks noChangeAspect="1"/>
          </p:cNvPicPr>
          <p:nvPr/>
        </p:nvPicPr>
        <p:blipFill>
          <a:blip r:embed="rId6" cstate="print"/>
          <a:srcRect/>
          <a:stretch>
            <a:fillRect/>
          </a:stretch>
        </p:blipFill>
        <p:spPr bwMode="auto">
          <a:xfrm>
            <a:off x="1360488" y="2054225"/>
            <a:ext cx="6372225" cy="3162300"/>
          </a:xfrm>
          <a:prstGeom prst="rect">
            <a:avLst/>
          </a:prstGeom>
          <a:noFill/>
          <a:ln w="9525">
            <a:noFill/>
            <a:miter lim="800000"/>
            <a:headEnd/>
            <a:tailEnd/>
          </a:ln>
        </p:spPr>
      </p:pic>
      <p:pic>
        <p:nvPicPr>
          <p:cNvPr id="10" name="Picture 9"/>
          <p:cNvPicPr>
            <a:picLocks noChangeAspect="1"/>
          </p:cNvPicPr>
          <p:nvPr/>
        </p:nvPicPr>
        <p:blipFill>
          <a:blip r:embed="rId7" cstate="print"/>
          <a:srcRect/>
          <a:stretch>
            <a:fillRect/>
          </a:stretch>
        </p:blipFill>
        <p:spPr bwMode="auto">
          <a:xfrm>
            <a:off x="1360488" y="2054225"/>
            <a:ext cx="6372225" cy="3162300"/>
          </a:xfrm>
          <a:prstGeom prst="rect">
            <a:avLst/>
          </a:prstGeom>
          <a:noFill/>
          <a:ln w="9525">
            <a:noFill/>
            <a:miter lim="800000"/>
            <a:headEnd/>
            <a:tailEnd/>
          </a:ln>
        </p:spPr>
      </p:pic>
      <p:pic>
        <p:nvPicPr>
          <p:cNvPr id="11" name="Picture 10"/>
          <p:cNvPicPr>
            <a:picLocks noChangeAspect="1"/>
          </p:cNvPicPr>
          <p:nvPr/>
        </p:nvPicPr>
        <p:blipFill>
          <a:blip r:embed="rId8" cstate="print"/>
          <a:srcRect/>
          <a:stretch>
            <a:fillRect/>
          </a:stretch>
        </p:blipFill>
        <p:spPr bwMode="auto">
          <a:xfrm>
            <a:off x="704538" y="2054225"/>
            <a:ext cx="7028175" cy="3162300"/>
          </a:xfrm>
          <a:prstGeom prst="rect">
            <a:avLst/>
          </a:prstGeom>
          <a:noFill/>
          <a:ln w="9525">
            <a:noFill/>
            <a:miter lim="800000"/>
            <a:headEnd/>
            <a:tailEnd/>
          </a:ln>
        </p:spPr>
      </p:pic>
      <p:sp>
        <p:nvSpPr>
          <p:cNvPr id="12" name="TextBox 11"/>
          <p:cNvSpPr txBox="1">
            <a:spLocks noRot="1" noChangeAspect="1" noMove="1" noResize="1" noEditPoints="1" noAdjustHandles="1" noChangeArrowheads="1" noChangeShapeType="1" noTextEdit="1"/>
          </p:cNvSpPr>
          <p:nvPr/>
        </p:nvSpPr>
        <p:spPr>
          <a:xfrm>
            <a:off x="5579727" y="803729"/>
            <a:ext cx="3334823" cy="728533"/>
          </a:xfrm>
          <a:prstGeom prst="rect">
            <a:avLst/>
          </a:prstGeom>
          <a:blipFill rotWithShape="1">
            <a:blip r:embed="rId9" cstate="print"/>
            <a:stretch>
              <a:fillRect/>
            </a:stretch>
          </a:blipFill>
        </p:spPr>
        <p:txBody>
          <a:bodyPr/>
          <a:lstStyle/>
          <a:p>
            <a:pPr>
              <a:spcBef>
                <a:spcPct val="10000"/>
              </a:spcBef>
              <a:spcAft>
                <a:spcPct val="10000"/>
              </a:spcAft>
              <a:defRPr/>
            </a:pPr>
            <a:r>
              <a:rPr lang="en-US">
                <a:noFill/>
              </a:rPr>
              <a:t> </a:t>
            </a:r>
          </a:p>
        </p:txBody>
      </p:sp>
      <p:sp>
        <p:nvSpPr>
          <p:cNvPr id="25" name="TextBox 24"/>
          <p:cNvSpPr txBox="1">
            <a:spLocks noRot="1" noChangeAspect="1" noMove="1" noResize="1" noEditPoints="1" noAdjustHandles="1" noChangeArrowheads="1" noChangeShapeType="1" noTextEdit="1"/>
          </p:cNvSpPr>
          <p:nvPr/>
        </p:nvSpPr>
        <p:spPr>
          <a:xfrm>
            <a:off x="689184" y="4679028"/>
            <a:ext cx="2099100" cy="537583"/>
          </a:xfrm>
          <a:prstGeom prst="rect">
            <a:avLst/>
          </a:prstGeom>
          <a:blipFill rotWithShape="1">
            <a:blip r:embed="rId10" cstate="print"/>
            <a:stretch>
              <a:fillRect/>
            </a:stretch>
          </a:blipFill>
        </p:spPr>
        <p:txBody>
          <a:bodyPr/>
          <a:lstStyle/>
          <a:p>
            <a:pPr>
              <a:spcBef>
                <a:spcPct val="10000"/>
              </a:spcBef>
              <a:spcAft>
                <a:spcPct val="10000"/>
              </a:spcAft>
              <a:defRPr/>
            </a:pPr>
            <a:r>
              <a:rPr lang="en-US">
                <a:noFill/>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1"/>
                                        </p:tgtEl>
                                        <p:attrNameLst>
                                          <p:attrName>style.visibility</p:attrName>
                                        </p:attrNameLst>
                                      </p:cBhvr>
                                      <p:to>
                                        <p:strVal val="visible"/>
                                      </p:to>
                                    </p:set>
                                    <p:animEffect transition="in" filter="wipe(left)">
                                      <p:cBhvr>
                                        <p:cTn id="7" dur="500"/>
                                        <p:tgtEl>
                                          <p:spTgt spid="8622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62213"/>
                                        </p:tgtEl>
                                        <p:attrNameLst>
                                          <p:attrName>style.visibility</p:attrName>
                                        </p:attrNameLst>
                                      </p:cBhvr>
                                      <p:to>
                                        <p:strVal val="visible"/>
                                      </p:to>
                                    </p:set>
                                    <p:animEffect transition="in" filter="wipe(left)">
                                      <p:cBhvr>
                                        <p:cTn id="18" dur="500"/>
                                        <p:tgtEl>
                                          <p:spTgt spid="862213"/>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ppt_x-.2"/>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9" dur="500"/>
                                        <p:tgtEl>
                                          <p:spTgt spid="1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wipe(left)">
                                      <p:cBhvr>
                                        <p:cTn id="41" dur="500"/>
                                        <p:tgtEl>
                                          <p:spTgt spid="20">
                                            <p:txEl>
                                              <p:pRg st="0" end="0"/>
                                            </p:txEl>
                                          </p:spTgt>
                                        </p:tgtEl>
                                      </p:cBhvr>
                                    </p:animEffect>
                                  </p:childTnLst>
                                </p:cTn>
                              </p:par>
                            </p:childTnLst>
                          </p:cTn>
                        </p:par>
                        <p:par>
                          <p:cTn id="42" fill="hold">
                            <p:stCondLst>
                              <p:cond delay="2000"/>
                            </p:stCondLst>
                            <p:childTnLst>
                              <p:par>
                                <p:cTn id="43" presetID="22" presetClass="entr" presetSubtype="8"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750"/>
                                        <p:tgtEl>
                                          <p:spTgt spid="3"/>
                                        </p:tgtEl>
                                      </p:cBhvr>
                                    </p:animEffect>
                                  </p:childTnLst>
                                </p:cTn>
                              </p:par>
                            </p:childTnLst>
                          </p:cTn>
                        </p:par>
                        <p:par>
                          <p:cTn id="46" fill="hold">
                            <p:stCondLst>
                              <p:cond delay="2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750"/>
                                        <p:tgtEl>
                                          <p:spTgt spid="6"/>
                                        </p:tgtEl>
                                      </p:cBhvr>
                                    </p:animEffect>
                                  </p:childTnLst>
                                </p:cTn>
                              </p:par>
                            </p:childTnLst>
                          </p:cTn>
                        </p:par>
                        <p:par>
                          <p:cTn id="54" fill="hold">
                            <p:stCondLst>
                              <p:cond delay="4250"/>
                            </p:stCondLst>
                            <p:childTnLst>
                              <p:par>
                                <p:cTn id="55" presetID="22" presetClass="entr" presetSubtype="8"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125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
                                            <p:txEl>
                                              <p:pRg st="1" end="1"/>
                                            </p:txEl>
                                          </p:spTgt>
                                        </p:tgtEl>
                                        <p:attrNameLst>
                                          <p:attrName>style.visibility</p:attrName>
                                        </p:attrNameLst>
                                      </p:cBhvr>
                                      <p:to>
                                        <p:strVal val="visible"/>
                                      </p:to>
                                    </p:set>
                                    <p:animEffect transition="in" filter="wipe(left)">
                                      <p:cBhvr>
                                        <p:cTn id="62" dur="500"/>
                                        <p:tgtEl>
                                          <p:spTgt spid="20">
                                            <p:txEl>
                                              <p:pRg st="1" end="1"/>
                                            </p:txEl>
                                          </p:spTgt>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750"/>
                                        <p:tgtEl>
                                          <p:spTgt spid="10"/>
                                        </p:tgtEl>
                                      </p:cBhvr>
                                    </p:animEffect>
                                  </p:childTnLst>
                                </p:cTn>
                              </p:par>
                            </p:childTnLst>
                          </p:cTn>
                        </p:par>
                        <p:par>
                          <p:cTn id="67" fill="hold">
                            <p:stCondLst>
                              <p:cond delay="1250"/>
                            </p:stCondLst>
                            <p:childTnLst>
                              <p:par>
                                <p:cTn id="68" presetID="22" presetClass="entr" presetSubtype="8"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p:stCondLst>
                              <p:cond delay="1750"/>
                            </p:stCondLst>
                            <p:childTnLst>
                              <p:par>
                                <p:cTn id="72" presetID="22" presetClass="entr" presetSubtype="8"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left)">
                                      <p:cBhvr>
                                        <p:cTn id="7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62211" grpId="0"/>
      <p:bldP spid="862213" grpId="0"/>
      <p:bldP spid="18" grpId="0" animBg="1"/>
      <p:bldP spid="19" grpId="0" animBg="1"/>
      <p:bldP spid="20" grpId="0" uiExpand="1" build="p" bldLvl="2"/>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7"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3600" b="0">
              <a:solidFill>
                <a:schemeClr val="tx2"/>
              </a:solidFill>
            </a:endParaRPr>
          </a:p>
        </p:txBody>
      </p:sp>
      <p:sp>
        <p:nvSpPr>
          <p:cNvPr id="111618" name="Rectangle 3"/>
          <p:cNvSpPr>
            <a:spLocks noGrp="1" noChangeArrowheads="1"/>
          </p:cNvSpPr>
          <p:nvPr>
            <p:ph type="title"/>
          </p:nvPr>
        </p:nvSpPr>
        <p:spPr>
          <a:xfrm>
            <a:off x="566738" y="1"/>
            <a:ext cx="8577262" cy="719528"/>
          </a:xfrm>
        </p:spPr>
        <p:txBody>
          <a:bodyPr/>
          <a:lstStyle/>
          <a:p>
            <a:r>
              <a:rPr lang="el-GR" dirty="0" smtClean="0">
                <a:solidFill>
                  <a:srgbClr val="668C6B"/>
                </a:solidFill>
              </a:rPr>
              <a:t>ΕΦΑΡΜΟΓΗ</a:t>
            </a:r>
            <a:endParaRPr lang="en-US" dirty="0" smtClean="0">
              <a:solidFill>
                <a:srgbClr val="668C6B"/>
              </a:solidFill>
            </a:endParaRPr>
          </a:p>
        </p:txBody>
      </p:sp>
      <p:sp>
        <p:nvSpPr>
          <p:cNvPr id="111619" name="Rectangle 5"/>
          <p:cNvSpPr>
            <a:spLocks noChangeArrowheads="1"/>
          </p:cNvSpPr>
          <p:nvPr/>
        </p:nvSpPr>
        <p:spPr bwMode="auto">
          <a:xfrm>
            <a:off x="569626" y="752475"/>
            <a:ext cx="8574374"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Εξίσωση Βαρύτητας για Καναδά και Ηνωμένες Πολιτείες</a:t>
            </a:r>
            <a:endParaRPr lang="en-US" sz="2400" dirty="0" smtClean="0">
              <a:solidFill>
                <a:srgbClr val="356A41"/>
              </a:solidFill>
            </a:endParaRPr>
          </a:p>
        </p:txBody>
      </p:sp>
      <p:cxnSp>
        <p:nvCxnSpPr>
          <p:cNvPr id="111620"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grpSp>
        <p:nvGrpSpPr>
          <p:cNvPr id="111621" name="Group 39"/>
          <p:cNvGrpSpPr>
            <a:grpSpLocks/>
          </p:cNvGrpSpPr>
          <p:nvPr/>
        </p:nvGrpSpPr>
        <p:grpSpPr bwMode="auto">
          <a:xfrm>
            <a:off x="587375" y="1250950"/>
            <a:ext cx="7827963" cy="5356225"/>
            <a:chOff x="566738" y="2200275"/>
            <a:chExt cx="7805737" cy="4219575"/>
          </a:xfrm>
        </p:grpSpPr>
        <p:sp>
          <p:nvSpPr>
            <p:cNvPr id="111632"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11633" name="Rectangle 17"/>
            <p:cNvSpPr>
              <a:spLocks noChangeArrowheads="1"/>
            </p:cNvSpPr>
            <p:nvPr/>
          </p:nvSpPr>
          <p:spPr bwMode="auto">
            <a:xfrm>
              <a:off x="581024" y="2209934"/>
              <a:ext cx="7772401" cy="25212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1622" name="Text Box 7"/>
          <p:cNvSpPr txBox="1">
            <a:spLocks noChangeArrowheads="1"/>
          </p:cNvSpPr>
          <p:nvPr/>
        </p:nvSpPr>
        <p:spPr bwMode="auto">
          <a:xfrm>
            <a:off x="606425" y="1270000"/>
            <a:ext cx="2417763"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6-9 </a:t>
            </a:r>
            <a:r>
              <a:rPr lang="en-US" dirty="0" smtClean="0"/>
              <a:t>(</a:t>
            </a:r>
            <a:r>
              <a:rPr lang="el-GR" dirty="0" smtClean="0"/>
              <a:t>συνέχεια</a:t>
            </a:r>
            <a:r>
              <a:rPr lang="en-US" dirty="0" smtClean="0"/>
              <a:t>)</a:t>
            </a:r>
            <a:endParaRPr lang="en-US" dirty="0"/>
          </a:p>
        </p:txBody>
      </p:sp>
      <p:sp>
        <p:nvSpPr>
          <p:cNvPr id="111623" name="Rectangle 20"/>
          <p:cNvSpPr>
            <a:spLocks noChangeArrowheads="1"/>
          </p:cNvSpPr>
          <p:nvPr/>
        </p:nvSpPr>
        <p:spPr bwMode="auto">
          <a:xfrm>
            <a:off x="738188" y="1660525"/>
            <a:ext cx="7542212" cy="32067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6" name="Picture 5"/>
          <p:cNvPicPr>
            <a:picLocks noChangeAspect="1"/>
          </p:cNvPicPr>
          <p:nvPr/>
        </p:nvPicPr>
        <p:blipFill>
          <a:blip r:embed="rId3" cstate="print"/>
          <a:srcRect/>
          <a:stretch>
            <a:fillRect/>
          </a:stretch>
        </p:blipFill>
        <p:spPr bwMode="auto">
          <a:xfrm>
            <a:off x="1412875" y="1704975"/>
            <a:ext cx="6372225" cy="3162300"/>
          </a:xfrm>
          <a:prstGeom prst="rect">
            <a:avLst/>
          </a:prstGeom>
          <a:noFill/>
          <a:ln w="9525">
            <a:noFill/>
            <a:miter lim="800000"/>
            <a:headEnd/>
            <a:tailEnd/>
          </a:ln>
        </p:spPr>
      </p:pic>
      <p:sp>
        <p:nvSpPr>
          <p:cNvPr id="20" name="Rectangle 23"/>
          <p:cNvSpPr/>
          <p:nvPr/>
        </p:nvSpPr>
        <p:spPr>
          <a:xfrm>
            <a:off x="711200" y="4908550"/>
            <a:ext cx="7683292" cy="1492716"/>
          </a:xfrm>
          <a:prstGeom prst="rect">
            <a:avLst/>
          </a:prstGeom>
          <a:noFill/>
        </p:spPr>
        <p:txBody>
          <a:bodyPr wrap="square">
            <a:spAutoFit/>
          </a:bodyPr>
          <a:lstStyle/>
          <a:p>
            <a:pPr>
              <a:spcBef>
                <a:spcPct val="10000"/>
              </a:spcBef>
              <a:spcAft>
                <a:spcPct val="10000"/>
              </a:spcAft>
              <a:defRPr/>
            </a:pPr>
            <a:r>
              <a:rPr lang="el-GR" dirty="0" smtClean="0">
                <a:solidFill>
                  <a:srgbClr val="8A3A6A"/>
                </a:solidFill>
              </a:rPr>
              <a:t>Εξίσωση Βαρύτητας για ΗΠΑ και Καναδά</a:t>
            </a:r>
            <a:r>
              <a:rPr lang="en-US" dirty="0" smtClean="0">
                <a:solidFill>
                  <a:srgbClr val="8A3A6A"/>
                </a:solidFill>
              </a:rPr>
              <a:t>, 1993</a:t>
            </a:r>
            <a:r>
              <a:rPr lang="en-US" dirty="0" smtClean="0"/>
              <a:t> </a:t>
            </a:r>
            <a:r>
              <a:rPr lang="en-US" dirty="0" smtClean="0">
                <a:solidFill>
                  <a:srgbClr val="8A3A6A"/>
                </a:solidFill>
              </a:rPr>
              <a:t>G</a:t>
            </a:r>
            <a:endParaRPr lang="en-US" dirty="0">
              <a:solidFill>
                <a:srgbClr val="8A3A6A"/>
              </a:solidFill>
            </a:endParaRPr>
          </a:p>
          <a:p>
            <a:pPr>
              <a:spcBef>
                <a:spcPct val="10000"/>
              </a:spcBef>
              <a:spcAft>
                <a:spcPct val="10000"/>
              </a:spcAft>
              <a:defRPr/>
            </a:pPr>
            <a:r>
              <a:rPr lang="el-GR" sz="1200" b="0" dirty="0" smtClean="0">
                <a:latin typeface="OfficinaSans-Book"/>
              </a:rPr>
              <a:t>Το διάγραμμα (β) δείχνει αυτές τις μεταβλητές για  εμπόριο μεταξύ 10 καναδικών περιφερειών. Όταν ο όρος της βαρύτητας είναι 1, ο όγκος εμπορίου μεταξύ των περιφερειών είναι </a:t>
            </a:r>
            <a:r>
              <a:rPr lang="en-US" sz="1200" b="0" dirty="0" smtClean="0"/>
              <a:t>$</a:t>
            </a:r>
            <a:r>
              <a:rPr lang="en-US" sz="1200" b="0" dirty="0"/>
              <a:t>1.3 </a:t>
            </a:r>
            <a:r>
              <a:rPr lang="el-GR" sz="1200" b="0" dirty="0" smtClean="0"/>
              <a:t>δισεκατομμύρια</a:t>
            </a:r>
            <a:r>
              <a:rPr lang="en-US" sz="1200" b="0" dirty="0" smtClean="0"/>
              <a:t>, </a:t>
            </a:r>
            <a:r>
              <a:rPr lang="en-US" sz="1200" b="0" dirty="0"/>
              <a:t>14 </a:t>
            </a:r>
            <a:r>
              <a:rPr lang="el-GR" sz="1200" b="0" dirty="0" smtClean="0"/>
              <a:t>φορές μεγαλύτερος απ’ ότι μεταξύ μιας περιφέρειας και μιας πολιτείας. </a:t>
            </a:r>
            <a:endParaRPr lang="en-US" sz="1200" b="0" dirty="0"/>
          </a:p>
          <a:p>
            <a:pPr>
              <a:spcBef>
                <a:spcPct val="10000"/>
              </a:spcBef>
              <a:spcAft>
                <a:spcPct val="10000"/>
              </a:spcAft>
              <a:defRPr/>
            </a:pPr>
            <a:r>
              <a:rPr lang="el-GR" sz="1200" b="0" dirty="0" smtClean="0"/>
              <a:t>Τα διαγράμματα αυτά δείχνουν δύο σημαντικά σημεία: υπάρχει θετική σχέση ανάμεσα στο μέγεθος της χώρας (όπως μετράται με το ΑΕΠ) και του όγκου του εμπορίου, και υπάρχει πολύ περισσότερο εμπόριο εντός του Καναδά απ’ ότι ανάμεσα στον Καναδά και τις Ηνωμένες Πολιτείες. </a:t>
            </a:r>
          </a:p>
        </p:txBody>
      </p:sp>
      <p:pic>
        <p:nvPicPr>
          <p:cNvPr id="5" name="Picture 4"/>
          <p:cNvPicPr>
            <a:picLocks noChangeAspect="1"/>
          </p:cNvPicPr>
          <p:nvPr/>
        </p:nvPicPr>
        <p:blipFill>
          <a:blip r:embed="rId4" cstate="print"/>
          <a:srcRect/>
          <a:stretch>
            <a:fillRect/>
          </a:stretch>
        </p:blipFill>
        <p:spPr bwMode="auto">
          <a:xfrm>
            <a:off x="1412875" y="1704975"/>
            <a:ext cx="6372225" cy="3162300"/>
          </a:xfrm>
          <a:prstGeom prst="rect">
            <a:avLst/>
          </a:prstGeom>
          <a:noFill/>
          <a:ln w="9525">
            <a:noFill/>
            <a:miter lim="800000"/>
            <a:headEnd/>
            <a:tailEnd/>
          </a:ln>
        </p:spPr>
      </p:pic>
      <p:pic>
        <p:nvPicPr>
          <p:cNvPr id="4" name="Picture 3"/>
          <p:cNvPicPr>
            <a:picLocks noChangeAspect="1"/>
          </p:cNvPicPr>
          <p:nvPr/>
        </p:nvPicPr>
        <p:blipFill>
          <a:blip r:embed="rId5" cstate="print"/>
          <a:srcRect/>
          <a:stretch>
            <a:fillRect/>
          </a:stretch>
        </p:blipFill>
        <p:spPr bwMode="auto">
          <a:xfrm>
            <a:off x="1412875" y="1704975"/>
            <a:ext cx="6372225" cy="3162300"/>
          </a:xfrm>
          <a:prstGeom prst="rect">
            <a:avLst/>
          </a:prstGeom>
          <a:noFill/>
          <a:ln w="9525">
            <a:noFill/>
            <a:miter lim="800000"/>
            <a:headEnd/>
            <a:tailEnd/>
          </a:ln>
        </p:spPr>
      </p:pic>
      <p:pic>
        <p:nvPicPr>
          <p:cNvPr id="10" name="Picture 9"/>
          <p:cNvPicPr>
            <a:picLocks noChangeAspect="1"/>
          </p:cNvPicPr>
          <p:nvPr/>
        </p:nvPicPr>
        <p:blipFill>
          <a:blip r:embed="rId6" cstate="print"/>
          <a:srcRect/>
          <a:stretch>
            <a:fillRect/>
          </a:stretch>
        </p:blipFill>
        <p:spPr bwMode="auto">
          <a:xfrm>
            <a:off x="1412875" y="1704975"/>
            <a:ext cx="6372225" cy="3162300"/>
          </a:xfrm>
          <a:prstGeom prst="rect">
            <a:avLst/>
          </a:prstGeom>
          <a:noFill/>
          <a:ln w="9525">
            <a:noFill/>
            <a:miter lim="800000"/>
            <a:headEnd/>
            <a:tailEnd/>
          </a:ln>
        </p:spPr>
      </p:pic>
      <p:pic>
        <p:nvPicPr>
          <p:cNvPr id="11" name="Picture 10"/>
          <p:cNvPicPr>
            <a:picLocks noChangeAspect="1"/>
          </p:cNvPicPr>
          <p:nvPr/>
        </p:nvPicPr>
        <p:blipFill>
          <a:blip r:embed="rId7" cstate="print"/>
          <a:srcRect/>
          <a:stretch>
            <a:fillRect/>
          </a:stretch>
        </p:blipFill>
        <p:spPr bwMode="auto">
          <a:xfrm>
            <a:off x="1412875" y="1704975"/>
            <a:ext cx="6372225" cy="3162300"/>
          </a:xfrm>
          <a:prstGeom prst="rect">
            <a:avLst/>
          </a:prstGeom>
          <a:noFill/>
          <a:ln w="9525">
            <a:noFill/>
            <a:miter lim="800000"/>
            <a:headEnd/>
            <a:tailEnd/>
          </a:ln>
        </p:spPr>
      </p:pic>
      <p:pic>
        <p:nvPicPr>
          <p:cNvPr id="12" name="Picture 11"/>
          <p:cNvPicPr>
            <a:picLocks noChangeAspect="1"/>
          </p:cNvPicPr>
          <p:nvPr/>
        </p:nvPicPr>
        <p:blipFill>
          <a:blip r:embed="rId8" cstate="print"/>
          <a:srcRect/>
          <a:stretch>
            <a:fillRect/>
          </a:stretch>
        </p:blipFill>
        <p:spPr bwMode="auto">
          <a:xfrm>
            <a:off x="1412875" y="1704975"/>
            <a:ext cx="6372225" cy="3162300"/>
          </a:xfrm>
          <a:prstGeom prst="rect">
            <a:avLst/>
          </a:prstGeom>
          <a:noFill/>
          <a:ln w="9525">
            <a:noFill/>
            <a:miter lim="800000"/>
            <a:headEnd/>
            <a:tailEnd/>
          </a:ln>
        </p:spPr>
      </p:pic>
      <p:sp>
        <p:nvSpPr>
          <p:cNvPr id="25" name="TextBox 24"/>
          <p:cNvSpPr txBox="1">
            <a:spLocks noRot="1" noChangeAspect="1" noMove="1" noResize="1" noEditPoints="1" noAdjustHandles="1" noChangeArrowheads="1" noChangeShapeType="1" noTextEdit="1"/>
          </p:cNvSpPr>
          <p:nvPr/>
        </p:nvSpPr>
        <p:spPr>
          <a:xfrm>
            <a:off x="765947" y="4329583"/>
            <a:ext cx="2334742" cy="537583"/>
          </a:xfrm>
          <a:prstGeom prst="rect">
            <a:avLst/>
          </a:prstGeom>
          <a:blipFill rotWithShape="1">
            <a:blip r:embed="rId9" cstate="print"/>
            <a:stretch>
              <a:fillRect/>
            </a:stretch>
          </a:blipFill>
        </p:spPr>
        <p:txBody>
          <a:bodyPr/>
          <a:lstStyle/>
          <a:p>
            <a:pPr>
              <a:spcBef>
                <a:spcPct val="10000"/>
              </a:spcBef>
              <a:spcAft>
                <a:spcPct val="10000"/>
              </a:spcAft>
              <a:defRPr/>
            </a:pPr>
            <a:r>
              <a:rPr lang="en-US">
                <a:noFill/>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750"/>
                                        <p:tgtEl>
                                          <p:spTgt spid="6"/>
                                        </p:tgtEl>
                                      </p:cBhvr>
                                    </p:animEffect>
                                  </p:childTnLst>
                                </p:cTn>
                              </p:par>
                            </p:childTnLst>
                          </p:cTn>
                        </p:par>
                        <p:par>
                          <p:cTn id="16" fill="hold">
                            <p:stCondLst>
                              <p:cond delay="225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250"/>
                                        <p:tgtEl>
                                          <p:spTgt spid="10"/>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750"/>
                                        <p:tgtEl>
                                          <p:spTgt spid="11"/>
                                        </p:tgtEl>
                                      </p:cBhvr>
                                    </p:animEffect>
                                  </p:childTnLst>
                                </p:cTn>
                              </p:par>
                            </p:childTnLst>
                          </p:cTn>
                        </p:par>
                        <p:par>
                          <p:cTn id="24" fill="hold">
                            <p:stCondLst>
                              <p:cond delay="425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4750"/>
                            </p:stCondLst>
                            <p:childTnLst>
                              <p:par>
                                <p:cTn id="29" presetID="22" presetClass="entr" presetSubtype="8" fill="hold" grpId="0" nodeType="afterEffect">
                                  <p:stCondLst>
                                    <p:cond delay="0"/>
                                  </p:stCondLst>
                                  <p:childTnLst>
                                    <p:set>
                                      <p:cBhvr>
                                        <p:cTn id="30" dur="1" fill="hold">
                                          <p:stCondLst>
                                            <p:cond delay="0"/>
                                          </p:stCondLst>
                                        </p:cTn>
                                        <p:tgtEl>
                                          <p:spTgt spid="20">
                                            <p:txEl>
                                              <p:pRg st="1" end="1"/>
                                            </p:txEl>
                                          </p:spTgt>
                                        </p:tgtEl>
                                        <p:attrNameLst>
                                          <p:attrName>style.visibility</p:attrName>
                                        </p:attrNameLst>
                                      </p:cBhvr>
                                      <p:to>
                                        <p:strVal val="visible"/>
                                      </p:to>
                                    </p:set>
                                    <p:animEffect transition="in" filter="wipe(left)">
                                      <p:cBhvr>
                                        <p:cTn id="31" dur="500"/>
                                        <p:tgtEl>
                                          <p:spTgt spid="20">
                                            <p:txEl>
                                              <p:pRg st="1" end="1"/>
                                            </p:txEl>
                                          </p:spTgt>
                                        </p:tgtEl>
                                      </p:cBhvr>
                                    </p:animEffect>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75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xEl>
                                              <p:pRg st="2" end="2"/>
                                            </p:txEl>
                                          </p:spTgt>
                                        </p:tgtEl>
                                        <p:attrNameLst>
                                          <p:attrName>style.visibility</p:attrName>
                                        </p:attrNameLst>
                                      </p:cBhvr>
                                      <p:to>
                                        <p:strVal val="visible"/>
                                      </p:to>
                                    </p:set>
                                    <p:animEffect transition="in" filter="wipe(left)">
                                      <p:cBhvr>
                                        <p:cTn id="40"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bldLvl="2"/>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5"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3600" b="0">
              <a:solidFill>
                <a:schemeClr val="tx2"/>
              </a:solidFill>
            </a:endParaRPr>
          </a:p>
        </p:txBody>
      </p:sp>
      <p:sp>
        <p:nvSpPr>
          <p:cNvPr id="113666"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113667" name="Rectangle 5"/>
          <p:cNvSpPr>
            <a:spLocks noChangeArrowheads="1"/>
          </p:cNvSpPr>
          <p:nvPr/>
        </p:nvSpPr>
        <p:spPr bwMode="auto">
          <a:xfrm>
            <a:off x="566738" y="752475"/>
            <a:ext cx="857726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Εξίσωση Βαρύτητας για Καναδά και Ηνωμένες Πολιτείες</a:t>
            </a:r>
            <a:endParaRPr lang="en-US" sz="2400" dirty="0" smtClean="0">
              <a:solidFill>
                <a:srgbClr val="356A41"/>
              </a:solidFill>
            </a:endParaRPr>
          </a:p>
        </p:txBody>
      </p:sp>
      <p:cxnSp>
        <p:nvCxnSpPr>
          <p:cNvPr id="113668"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2" name="Rectangle 1"/>
          <p:cNvSpPr>
            <a:spLocks noChangeArrowheads="1"/>
          </p:cNvSpPr>
          <p:nvPr/>
        </p:nvSpPr>
        <p:spPr bwMode="auto">
          <a:xfrm>
            <a:off x="566738" y="1244600"/>
            <a:ext cx="8154987" cy="2000548"/>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Εάν το εμπόριο ανάμεσα σε χώρες συμβαίνει να είναι μικρότερο από το εμπόριο εντός των χωρών, τότε πρέπει να υπάρχουν φραγμοί στο εμπόριο μεταξύ αυτών των χωρών. </a:t>
            </a:r>
            <a:endParaRPr lang="en-US" sz="2000" b="0" dirty="0"/>
          </a:p>
          <a:p>
            <a:pPr>
              <a:spcBef>
                <a:spcPct val="10000"/>
              </a:spcBef>
              <a:spcAft>
                <a:spcPct val="10000"/>
              </a:spcAft>
            </a:pPr>
            <a:r>
              <a:rPr lang="el-GR" sz="2000" b="0" dirty="0" smtClean="0"/>
              <a:t>Οι παράγοντες που διευκολύνουν ή δυσχεραίνουν το εμπόριο προϊόντων μεταξύ χωρών συχνά αποκαλούνται </a:t>
            </a:r>
            <a:r>
              <a:rPr lang="el-GR" sz="2000" dirty="0" smtClean="0"/>
              <a:t> διασυνοριακές επιπτώσεις</a:t>
            </a:r>
            <a:r>
              <a:rPr lang="el-GR" sz="2000" b="0" dirty="0" smtClean="0"/>
              <a:t>, και περιλαμβάνουν τα εξής:</a:t>
            </a:r>
            <a:endParaRPr lang="en-US" sz="2400" dirty="0"/>
          </a:p>
        </p:txBody>
      </p:sp>
      <p:sp>
        <p:nvSpPr>
          <p:cNvPr id="3" name="Rectangle 2"/>
          <p:cNvSpPr>
            <a:spLocks noChangeArrowheads="1"/>
          </p:cNvSpPr>
          <p:nvPr/>
        </p:nvSpPr>
        <p:spPr bwMode="auto">
          <a:xfrm>
            <a:off x="566738" y="3387777"/>
            <a:ext cx="8153400" cy="3176254"/>
          </a:xfrm>
          <a:prstGeom prst="rect">
            <a:avLst/>
          </a:prstGeom>
          <a:noFill/>
          <a:ln w="9525">
            <a:noFill/>
            <a:miter lim="800000"/>
            <a:headEnd/>
            <a:tailEnd/>
          </a:ln>
        </p:spPr>
        <p:txBody>
          <a:bodyPr wrap="square">
            <a:spAutoFit/>
          </a:bodyPr>
          <a:lstStyle/>
          <a:p>
            <a:pPr marL="347663" indent="-347663">
              <a:spcBef>
                <a:spcPct val="10000"/>
              </a:spcBef>
              <a:spcAft>
                <a:spcPct val="10000"/>
              </a:spcAft>
            </a:pPr>
            <a:r>
              <a:rPr lang="en-US" sz="2400" b="0" dirty="0">
                <a:solidFill>
                  <a:srgbClr val="C26529"/>
                </a:solidFill>
              </a:rPr>
              <a:t>■</a:t>
            </a:r>
            <a:r>
              <a:rPr lang="en-US" sz="2400" b="0" dirty="0"/>
              <a:t> 	</a:t>
            </a:r>
            <a:r>
              <a:rPr lang="el-GR" sz="1800" b="0" dirty="0" smtClean="0"/>
              <a:t>Φόρους που επιβάλλονται όταν τα προϊόντα εισάγονται σε μια χώρα, </a:t>
            </a:r>
            <a:r>
              <a:rPr lang="el-GR" sz="1800" dirty="0" smtClean="0"/>
              <a:t>δασμοί</a:t>
            </a:r>
            <a:endParaRPr lang="en-US" sz="1800" dirty="0"/>
          </a:p>
          <a:p>
            <a:pPr marL="347663" indent="-347663">
              <a:spcBef>
                <a:spcPct val="10000"/>
              </a:spcBef>
              <a:spcAft>
                <a:spcPct val="10000"/>
              </a:spcAft>
            </a:pPr>
            <a:r>
              <a:rPr lang="en-US" sz="1800" b="0" dirty="0">
                <a:solidFill>
                  <a:srgbClr val="C26529"/>
                </a:solidFill>
              </a:rPr>
              <a:t>■	</a:t>
            </a:r>
            <a:r>
              <a:rPr lang="el-GR" sz="1800" b="0" dirty="0" smtClean="0"/>
              <a:t>Περιορισμούς στον αριθμό πραγμάτων που επιτρέπεται να διασχίσουν τα σύνορα, </a:t>
            </a:r>
            <a:r>
              <a:rPr lang="el-GR" sz="1800" dirty="0" smtClean="0"/>
              <a:t>ποσοστώσεις</a:t>
            </a:r>
            <a:endParaRPr lang="en-US" sz="1800" dirty="0"/>
          </a:p>
          <a:p>
            <a:pPr marL="347663" indent="-347663">
              <a:spcBef>
                <a:spcPct val="10000"/>
              </a:spcBef>
              <a:spcAft>
                <a:spcPct val="10000"/>
              </a:spcAft>
            </a:pPr>
            <a:r>
              <a:rPr lang="en-US" sz="1800" b="0" dirty="0">
                <a:solidFill>
                  <a:srgbClr val="C26529"/>
                </a:solidFill>
              </a:rPr>
              <a:t>■</a:t>
            </a:r>
            <a:r>
              <a:rPr lang="en-US" sz="1800" b="0" dirty="0"/>
              <a:t>	</a:t>
            </a:r>
            <a:r>
              <a:rPr lang="el-GR" sz="1800" b="0" dirty="0" smtClean="0"/>
              <a:t>Άλλους διοικητικούς κανόνες και κανονισμούς που επηρεάζουν το εμπόριο, όπως είναι ο χρόνος που απαιτείται για τον εκτελωνισμό των προϊόντων</a:t>
            </a:r>
            <a:endParaRPr lang="en-US" sz="1800" b="0" dirty="0"/>
          </a:p>
          <a:p>
            <a:pPr marL="347663" indent="-347663">
              <a:spcBef>
                <a:spcPct val="10000"/>
              </a:spcBef>
              <a:spcAft>
                <a:spcPct val="10000"/>
              </a:spcAft>
            </a:pPr>
            <a:r>
              <a:rPr lang="en-US" sz="1800" b="0" dirty="0">
                <a:solidFill>
                  <a:srgbClr val="C26529"/>
                </a:solidFill>
              </a:rPr>
              <a:t>■</a:t>
            </a:r>
            <a:r>
              <a:rPr lang="en-US" sz="1800" b="0" dirty="0"/>
              <a:t>	</a:t>
            </a:r>
            <a:r>
              <a:rPr lang="el-GR" sz="1800" b="0" dirty="0" smtClean="0"/>
              <a:t>Γεωγραφικούς παράγοντες, όπως το κατά πόσο οι χώρες έχουν κοινό σύνορο</a:t>
            </a:r>
            <a:endParaRPr lang="en-US" sz="1800" b="0" dirty="0"/>
          </a:p>
          <a:p>
            <a:pPr marL="347663" indent="-347663">
              <a:spcBef>
                <a:spcPct val="10000"/>
              </a:spcBef>
              <a:spcAft>
                <a:spcPct val="10000"/>
              </a:spcAft>
            </a:pPr>
            <a:r>
              <a:rPr lang="en-US" sz="1800" b="0" dirty="0">
                <a:solidFill>
                  <a:srgbClr val="C26529"/>
                </a:solidFill>
              </a:rPr>
              <a:t>■</a:t>
            </a:r>
            <a:r>
              <a:rPr lang="en-US" sz="1800" b="0" dirty="0"/>
              <a:t>	</a:t>
            </a:r>
            <a:r>
              <a:rPr lang="el-GR" sz="1800" b="0" dirty="0" smtClean="0"/>
              <a:t>Πολιτισμικούς παράγοντες, όπως το εάν οι χώρες έχουν κοινή γλώσσα, κάτι που διευκολύνει το εμπόριο</a:t>
            </a:r>
            <a:endParaRPr lang="en-US" sz="1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8" y="820738"/>
            <a:ext cx="8062912" cy="4745915"/>
          </a:xfrm>
          <a:prstGeom prst="rect">
            <a:avLst/>
          </a:prstGeom>
          <a:noFill/>
          <a:ln w="9525" algn="ctr">
            <a:noFill/>
            <a:miter lim="800000"/>
            <a:headEnd/>
            <a:tailEnd/>
          </a:ln>
        </p:spPr>
        <p:txBody>
          <a:bodyPr>
            <a:spAutoFit/>
          </a:bodyPr>
          <a:lstStyle/>
          <a:p>
            <a:pPr>
              <a:lnSpc>
                <a:spcPct val="105000"/>
              </a:lnSpc>
              <a:spcBef>
                <a:spcPts val="13"/>
              </a:spcBef>
              <a:spcAft>
                <a:spcPts val="13"/>
              </a:spcAft>
            </a:pPr>
            <a:r>
              <a:rPr lang="el-GR" sz="2400" b="0" dirty="0" smtClean="0"/>
              <a:t>Γιατί οι ΗΠΑ εξάγουν και εισάγουν μπαστούνια του γκολφ συναλλασσόμενες με τις ίδιες χώρες; </a:t>
            </a:r>
            <a:endParaRPr lang="en-US" sz="2400" b="0" dirty="0"/>
          </a:p>
          <a:p>
            <a:pPr>
              <a:lnSpc>
                <a:spcPct val="105000"/>
              </a:lnSpc>
              <a:spcBef>
                <a:spcPts val="13"/>
              </a:spcBef>
              <a:spcAft>
                <a:spcPts val="13"/>
              </a:spcAft>
            </a:pPr>
            <a:endParaRPr lang="en-US" sz="2400" b="0" dirty="0"/>
          </a:p>
          <a:p>
            <a:pPr>
              <a:lnSpc>
                <a:spcPct val="105000"/>
              </a:lnSpc>
              <a:spcBef>
                <a:spcPts val="13"/>
              </a:spcBef>
              <a:spcAft>
                <a:spcPts val="13"/>
              </a:spcAft>
              <a:buFont typeface="Arial" charset="0"/>
              <a:buChar char="•"/>
            </a:pPr>
            <a:r>
              <a:rPr lang="el-GR" sz="2400" b="0" dirty="0" smtClean="0"/>
              <a:t>Για να απαντήσουμε σε αυτό το ερώτημα εισάγουμε μια νέα εξήγηση του εμπορίου βασισμένη στο υπόδειγμα μονοπωλιακού ανταγωνισμού στο κεφάλαιο αυτό.</a:t>
            </a:r>
            <a:endParaRPr lang="en-US" sz="2400" b="0" dirty="0"/>
          </a:p>
          <a:p>
            <a:pPr>
              <a:lnSpc>
                <a:spcPct val="105000"/>
              </a:lnSpc>
              <a:spcBef>
                <a:spcPts val="13"/>
              </a:spcBef>
              <a:spcAft>
                <a:spcPts val="13"/>
              </a:spcAft>
              <a:buFont typeface="Arial" charset="0"/>
              <a:buChar char="•"/>
            </a:pPr>
            <a:endParaRPr lang="en-US" sz="2400" b="0" dirty="0"/>
          </a:p>
          <a:p>
            <a:pPr>
              <a:lnSpc>
                <a:spcPct val="105000"/>
              </a:lnSpc>
              <a:spcBef>
                <a:spcPts val="13"/>
              </a:spcBef>
              <a:spcAft>
                <a:spcPts val="13"/>
              </a:spcAft>
              <a:buFont typeface="Arial" charset="0"/>
              <a:buChar char="•"/>
            </a:pPr>
            <a:r>
              <a:rPr lang="el-GR" sz="2400" b="0" dirty="0" smtClean="0"/>
              <a:t>Σε τέλεια ανταγωνιστικές αγορές, τα προϊόντα που παράγονται είναι ομοιογενή. Στο κεφάλαιο αυτό υποθέτουμε ότι τα προϊόντα είναι διαφοροποιημένα, και επιτρέπουν τον ατελή ανταγωνισμό. </a:t>
            </a:r>
            <a:r>
              <a:rPr lang="en-US" sz="2400" b="0" dirty="0" smtClean="0"/>
              <a:t> </a:t>
            </a:r>
            <a:endParaRPr lang="en-US" sz="2400" b="0" dirty="0"/>
          </a:p>
          <a:p>
            <a:pPr>
              <a:lnSpc>
                <a:spcPct val="105000"/>
              </a:lnSpc>
              <a:spcBef>
                <a:spcPts val="13"/>
              </a:spcBef>
              <a:spcAft>
                <a:spcPts val="13"/>
              </a:spcAft>
              <a:buFont typeface="Arial" charset="0"/>
              <a:buChar char="•"/>
            </a:pPr>
            <a:endParaRPr lang="en-US" sz="2400" b="0" dirty="0"/>
          </a:p>
        </p:txBody>
      </p:sp>
      <p:sp>
        <p:nvSpPr>
          <p:cNvPr id="23554" name="Rectangle 2"/>
          <p:cNvSpPr>
            <a:spLocks noChangeArrowheads="1"/>
          </p:cNvSpPr>
          <p:nvPr/>
        </p:nvSpPr>
        <p:spPr bwMode="auto">
          <a:xfrm>
            <a:off x="601663" y="304800"/>
            <a:ext cx="1990725" cy="13652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3555" name="Straight Connector 3"/>
          <p:cNvCxnSpPr>
            <a:cxnSpLocks noChangeShapeType="1"/>
          </p:cNvCxnSpPr>
          <p:nvPr/>
        </p:nvCxnSpPr>
        <p:spPr bwMode="auto">
          <a:xfrm>
            <a:off x="566738" y="463550"/>
            <a:ext cx="2025650" cy="0"/>
          </a:xfrm>
          <a:prstGeom prst="line">
            <a:avLst/>
          </a:prstGeom>
          <a:noFill/>
          <a:ln w="19050" cap="rnd" algn="ctr">
            <a:solidFill>
              <a:srgbClr val="9C3A45"/>
            </a:solidFill>
            <a:prstDash val="sysDash"/>
            <a:round/>
            <a:headEnd/>
            <a:tailEnd/>
          </a:ln>
        </p:spPr>
      </p:cxnSp>
      <p:sp>
        <p:nvSpPr>
          <p:cNvPr id="23556" name="Rectangle 3"/>
          <p:cNvSpPr>
            <a:spLocks noGrp="1" noChangeArrowheads="1"/>
          </p:cNvSpPr>
          <p:nvPr>
            <p:ph type="title"/>
          </p:nvPr>
        </p:nvSpPr>
        <p:spPr>
          <a:xfrm>
            <a:off x="566738" y="0"/>
            <a:ext cx="8577262" cy="574675"/>
          </a:xfrm>
        </p:spPr>
        <p:txBody>
          <a:bodyPr/>
          <a:lstStyle/>
          <a:p>
            <a:r>
              <a:rPr lang="el-GR" dirty="0" smtClean="0">
                <a:solidFill>
                  <a:srgbClr val="69134B"/>
                </a:solidFill>
              </a:rPr>
              <a:t>Εισαγωγή</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2642">
                                            <p:txEl>
                                              <p:pRg st="0" end="0"/>
                                            </p:txEl>
                                          </p:spTgt>
                                        </p:tgtEl>
                                        <p:attrNameLst>
                                          <p:attrName>style.visibility</p:attrName>
                                        </p:attrNameLst>
                                      </p:cBhvr>
                                      <p:to>
                                        <p:strVal val="visible"/>
                                      </p:to>
                                    </p:set>
                                    <p:animEffect transition="in" filter="wipe(left)">
                                      <p:cBhvr>
                                        <p:cTn id="7" dur="500"/>
                                        <p:tgtEl>
                                          <p:spTgt spid="7526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2642">
                                            <p:txEl>
                                              <p:pRg st="2" end="2"/>
                                            </p:txEl>
                                          </p:spTgt>
                                        </p:tgtEl>
                                        <p:attrNameLst>
                                          <p:attrName>style.visibility</p:attrName>
                                        </p:attrNameLst>
                                      </p:cBhvr>
                                      <p:to>
                                        <p:strVal val="visible"/>
                                      </p:to>
                                    </p:set>
                                    <p:animEffect transition="in" filter="wipe(left)">
                                      <p:cBhvr>
                                        <p:cTn id="12" dur="500"/>
                                        <p:tgtEl>
                                          <p:spTgt spid="7526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2642">
                                            <p:txEl>
                                              <p:pRg st="4" end="4"/>
                                            </p:txEl>
                                          </p:spTgt>
                                        </p:tgtEl>
                                        <p:attrNameLst>
                                          <p:attrName>style.visibility</p:attrName>
                                        </p:attrNameLst>
                                      </p:cBhvr>
                                      <p:to>
                                        <p:strVal val="visible"/>
                                      </p:to>
                                    </p:set>
                                    <p:animEffect transition="in" filter="wipe(left)">
                                      <p:cBhvr>
                                        <p:cTn id="17" dur="500"/>
                                        <p:tgtEl>
                                          <p:spTgt spid="7526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uiExpand="1" build="p" bldLvl="4"/>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573088" y="333375"/>
            <a:ext cx="1995487" cy="26193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8" name="Straight Connector 17"/>
          <p:cNvCxnSpPr>
            <a:cxnSpLocks noChangeShapeType="1"/>
          </p:cNvCxnSpPr>
          <p:nvPr/>
        </p:nvCxnSpPr>
        <p:spPr bwMode="auto">
          <a:xfrm>
            <a:off x="566738" y="595313"/>
            <a:ext cx="2001837" cy="0"/>
          </a:xfrm>
          <a:prstGeom prst="line">
            <a:avLst/>
          </a:prstGeom>
          <a:noFill/>
          <a:ln w="19050" cap="rnd" algn="ctr">
            <a:solidFill>
              <a:srgbClr val="9C3A45"/>
            </a:solidFill>
            <a:prstDash val="sysDash"/>
            <a:round/>
            <a:headEnd/>
            <a:tailEnd/>
          </a:ln>
        </p:spPr>
      </p:cxnSp>
      <p:sp>
        <p:nvSpPr>
          <p:cNvPr id="19" name="Rectangle 3"/>
          <p:cNvSpPr>
            <a:spLocks noGrp="1" noChangeArrowheads="1"/>
          </p:cNvSpPr>
          <p:nvPr>
            <p:ph type="title"/>
          </p:nvPr>
        </p:nvSpPr>
        <p:spPr>
          <a:xfrm>
            <a:off x="566738" y="0"/>
            <a:ext cx="8577262" cy="820738"/>
          </a:xfrm>
        </p:spPr>
        <p:txBody>
          <a:bodyPr/>
          <a:lstStyle/>
          <a:p>
            <a:r>
              <a:rPr lang="el-GR" dirty="0" smtClean="0">
                <a:solidFill>
                  <a:srgbClr val="69134B"/>
                </a:solidFill>
              </a:rPr>
              <a:t>Συμπεράσματα</a:t>
            </a:r>
            <a:endParaRPr lang="en-US" dirty="0" smtClean="0">
              <a:solidFill>
                <a:srgbClr val="69134B"/>
              </a:solidFill>
            </a:endParaRPr>
          </a:p>
        </p:txBody>
      </p:sp>
      <p:sp>
        <p:nvSpPr>
          <p:cNvPr id="22" name="Rectangle 21"/>
          <p:cNvSpPr>
            <a:spLocks noChangeArrowheads="1"/>
          </p:cNvSpPr>
          <p:nvPr/>
        </p:nvSpPr>
        <p:spPr bwMode="auto">
          <a:xfrm>
            <a:off x="566738" y="1169233"/>
            <a:ext cx="8548687" cy="4401205"/>
          </a:xfrm>
          <a:prstGeom prst="rect">
            <a:avLst/>
          </a:prstGeom>
          <a:noFill/>
          <a:ln w="9525">
            <a:noFill/>
            <a:miter lim="800000"/>
            <a:headEnd/>
            <a:tailEnd/>
          </a:ln>
        </p:spPr>
        <p:txBody>
          <a:bodyPr wrap="square">
            <a:spAutoFit/>
          </a:bodyPr>
          <a:lstStyle/>
          <a:p>
            <a:pPr>
              <a:spcBef>
                <a:spcPct val="10000"/>
              </a:spcBef>
              <a:spcAft>
                <a:spcPct val="10000"/>
              </a:spcAft>
            </a:pPr>
            <a:r>
              <a:rPr lang="el-GR" sz="2000" b="0" dirty="0" smtClean="0"/>
              <a:t>Όταν οι επιχειρήσεις έχουν διαφοροποιημένα προϊόντα και αύξουσες αποδόσεις κλίμακας, υπάρχουν προοπτικές για κέρδη από το εμπόριο που δεν υφίστανται σε προηγούμενα υποδείγματα. </a:t>
            </a:r>
            <a:endParaRPr lang="en-US" sz="2000" b="0" dirty="0"/>
          </a:p>
          <a:p>
            <a:pPr>
              <a:spcBef>
                <a:spcPct val="10000"/>
              </a:spcBef>
              <a:spcAft>
                <a:spcPct val="10000"/>
              </a:spcAft>
            </a:pPr>
            <a:r>
              <a:rPr lang="el-GR" sz="2000" b="0" dirty="0" smtClean="0"/>
              <a:t>Το υπόδειγμα μονοπωλιακού ανταγωνισμού δείχνει ότι το εμπόριο θα προκύψει μεταξύ χωρών ακόμη κι αν οι χώρες αυτές είναι πανομοιότυπες. </a:t>
            </a:r>
            <a:endParaRPr lang="en-US" sz="2000" b="0" dirty="0"/>
          </a:p>
          <a:p>
            <a:pPr>
              <a:spcBef>
                <a:spcPct val="10000"/>
              </a:spcBef>
              <a:spcAft>
                <a:spcPct val="10000"/>
              </a:spcAft>
            </a:pPr>
            <a:r>
              <a:rPr lang="el-GR" sz="2000" b="0" dirty="0" smtClean="0"/>
              <a:t>Υπάρχει </a:t>
            </a:r>
            <a:r>
              <a:rPr lang="el-GR" sz="2000" b="0" dirty="0" err="1" smtClean="0"/>
              <a:t>ενδοκλαδικό</a:t>
            </a:r>
            <a:r>
              <a:rPr lang="el-GR" sz="2000" b="0" dirty="0" smtClean="0"/>
              <a:t> εμπόριο σε διάφορες χώρες επειδή υπάρχει η προοπτική πώλησης σε μια μεγαλύτερη αγορά. </a:t>
            </a:r>
            <a:endParaRPr lang="en-US" sz="2000" b="0" dirty="0"/>
          </a:p>
          <a:p>
            <a:pPr>
              <a:spcBef>
                <a:spcPct val="10000"/>
              </a:spcBef>
              <a:spcAft>
                <a:spcPct val="10000"/>
              </a:spcAft>
            </a:pPr>
            <a:r>
              <a:rPr lang="el-GR" sz="2000" b="0" dirty="0" smtClean="0"/>
              <a:t>Αυτό μπορεί να ωθήσει επιχειρήσεις να μειώσουν τις τιμές τους κάτω από αυτές που χρέωναν όταν δεν υπάρχει εμπόριο. </a:t>
            </a:r>
            <a:endParaRPr lang="en-US" sz="2000" b="0" dirty="0"/>
          </a:p>
          <a:p>
            <a:pPr>
              <a:spcBef>
                <a:spcPct val="10000"/>
              </a:spcBef>
              <a:spcAft>
                <a:spcPct val="10000"/>
              </a:spcAft>
            </a:pPr>
            <a:r>
              <a:rPr lang="el-GR" sz="2000" b="0" dirty="0" smtClean="0"/>
              <a:t>Καθώς επιχειρήσεις αποχωρούν, οι εναπομένουσες αυξάνουν την παραγωγή τους και το μέσο κόστος μειώνεται. Το χαμηλότερο κόστος καταλήγει σε χαμηλότερες τιμές για τους καταναλωτές της χώρας που εισάγει</a:t>
            </a:r>
            <a:r>
              <a:rPr lang="el-GR"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left)">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left)">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left)">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animEffect transition="in" filter="wipe(left)">
                                      <p:cBhvr>
                                        <p:cTn id="32" dur="500"/>
                                        <p:tgtEl>
                                          <p:spTgt spid="2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xEl>
                                              <p:pRg st="4" end="4"/>
                                            </p:txEl>
                                          </p:spTgt>
                                        </p:tgtEl>
                                        <p:attrNameLst>
                                          <p:attrName>style.visibility</p:attrName>
                                        </p:attrNameLst>
                                      </p:cBhvr>
                                      <p:to>
                                        <p:strVal val="visible"/>
                                      </p:to>
                                    </p:set>
                                    <p:animEffect transition="in" filter="wipe(left)">
                                      <p:cBhvr>
                                        <p:cTn id="3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22"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1" name="Rectangle 12"/>
          <p:cNvSpPr>
            <a:spLocks noChangeArrowheads="1"/>
          </p:cNvSpPr>
          <p:nvPr/>
        </p:nvSpPr>
        <p:spPr bwMode="auto">
          <a:xfrm>
            <a:off x="573088" y="333375"/>
            <a:ext cx="1995487" cy="26193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17762" name="Straight Connector 17"/>
          <p:cNvCxnSpPr>
            <a:cxnSpLocks noChangeShapeType="1"/>
          </p:cNvCxnSpPr>
          <p:nvPr/>
        </p:nvCxnSpPr>
        <p:spPr bwMode="auto">
          <a:xfrm>
            <a:off x="566738" y="595313"/>
            <a:ext cx="2001837" cy="0"/>
          </a:xfrm>
          <a:prstGeom prst="line">
            <a:avLst/>
          </a:prstGeom>
          <a:noFill/>
          <a:ln w="19050" cap="rnd" algn="ctr">
            <a:solidFill>
              <a:srgbClr val="9C3A45"/>
            </a:solidFill>
            <a:prstDash val="sysDash"/>
            <a:round/>
            <a:headEnd/>
            <a:tailEnd/>
          </a:ln>
        </p:spPr>
      </p:cxnSp>
      <p:sp>
        <p:nvSpPr>
          <p:cNvPr id="117763" name="Rectangle 3"/>
          <p:cNvSpPr>
            <a:spLocks noGrp="1" noChangeArrowheads="1"/>
          </p:cNvSpPr>
          <p:nvPr>
            <p:ph type="title"/>
          </p:nvPr>
        </p:nvSpPr>
        <p:spPr>
          <a:xfrm>
            <a:off x="566738" y="0"/>
            <a:ext cx="8577262" cy="820738"/>
          </a:xfrm>
        </p:spPr>
        <p:txBody>
          <a:bodyPr/>
          <a:lstStyle/>
          <a:p>
            <a:r>
              <a:rPr lang="el-GR" dirty="0" smtClean="0">
                <a:solidFill>
                  <a:srgbClr val="69134B"/>
                </a:solidFill>
              </a:rPr>
              <a:t>Συμπεράσματα</a:t>
            </a:r>
            <a:endParaRPr lang="en-US" dirty="0" smtClean="0">
              <a:solidFill>
                <a:srgbClr val="69134B"/>
              </a:solidFill>
            </a:endParaRPr>
          </a:p>
        </p:txBody>
      </p:sp>
      <p:sp>
        <p:nvSpPr>
          <p:cNvPr id="22" name="Rectangle 21"/>
          <p:cNvSpPr>
            <a:spLocks noChangeArrowheads="1"/>
          </p:cNvSpPr>
          <p:nvPr/>
        </p:nvSpPr>
        <p:spPr bwMode="auto">
          <a:xfrm>
            <a:off x="566738" y="820738"/>
            <a:ext cx="8548687" cy="5324535"/>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Οι χαμηλότερες τιμές και η μεγαλύτερη ποικιλία προϊόντων είναι τα κέρδη από το εμπόριο υπό συνθήκες μονοπωλιακού ανταγωνισμού. </a:t>
            </a:r>
            <a:endParaRPr lang="en-US" sz="2000" b="0" dirty="0"/>
          </a:p>
          <a:p>
            <a:pPr>
              <a:spcBef>
                <a:spcPct val="10000"/>
              </a:spcBef>
              <a:spcAft>
                <a:spcPct val="10000"/>
              </a:spcAft>
            </a:pPr>
            <a:r>
              <a:rPr lang="el-GR" sz="2000" b="0" dirty="0" smtClean="0"/>
              <a:t>Ωστόσο, από τη στιγμή που κάποιες επιχειρήσεις εγκαταλείπουν την αγορά, υπάρχει βραχυπρόθεσμο κόστος προσαρμογής λόγω απόλυσης εργαζομένων. </a:t>
            </a:r>
            <a:endParaRPr lang="en-US" sz="2000" b="0" dirty="0"/>
          </a:p>
          <a:p>
            <a:pPr>
              <a:spcBef>
                <a:spcPct val="10000"/>
              </a:spcBef>
              <a:spcAft>
                <a:spcPct val="10000"/>
              </a:spcAft>
            </a:pPr>
            <a:r>
              <a:rPr lang="el-GR" sz="2000" b="0" dirty="0" smtClean="0"/>
              <a:t>Για να φέρουμε ένα παράδειγμα από την αληθινή ζωή σχετικά με αυτά τα κέρδη και το κόστος, εξετάσαμε το βραχυπρόθεσμο κόστος προσαρμογής της </a:t>
            </a:r>
            <a:r>
              <a:rPr lang="en-US" sz="2000" b="0" dirty="0" smtClean="0"/>
              <a:t>NAFTA </a:t>
            </a:r>
            <a:r>
              <a:rPr lang="el-GR" sz="2000" b="0" dirty="0" smtClean="0"/>
              <a:t>καθώς και τα μακροπρόθεσμα κέρδη για τις τρεις χώρες που συμμετέχουν σε αυτήν. </a:t>
            </a:r>
            <a:endParaRPr lang="en-US" sz="2000" b="0" dirty="0"/>
          </a:p>
          <a:p>
            <a:pPr>
              <a:spcBef>
                <a:spcPct val="10000"/>
              </a:spcBef>
              <a:spcAft>
                <a:spcPct val="10000"/>
              </a:spcAft>
            </a:pPr>
            <a:r>
              <a:rPr lang="el-GR" sz="2000" b="0" dirty="0" smtClean="0"/>
              <a:t>Στην περίπτωση του </a:t>
            </a:r>
            <a:r>
              <a:rPr lang="el-GR" sz="2000" b="0" dirty="0" err="1" smtClean="0"/>
              <a:t>ενδοκλαδικού</a:t>
            </a:r>
            <a:r>
              <a:rPr lang="el-GR" sz="2000" b="0" dirty="0" smtClean="0"/>
              <a:t> εμπορίου ανάμεσα σε χώρες, το ερώτημα ποιες χώρες έχουν μεγαλύτερη τάση να συναλλάσσονται μεταξύ τους αποδεικνύεται ιδιαίτερα σχετικό. Για το σκοπό αυτό εξετάσαμε την εξίσωση βαρύτητας. </a:t>
            </a:r>
          </a:p>
          <a:p>
            <a:pPr>
              <a:spcBef>
                <a:spcPct val="10000"/>
              </a:spcBef>
              <a:spcAft>
                <a:spcPct val="10000"/>
              </a:spcAft>
            </a:pPr>
            <a:r>
              <a:rPr lang="el-GR" sz="2000" b="0" dirty="0" smtClean="0"/>
              <a:t>Η εξίσωση βαρύτητας προβλέπει ότι όσο μεγαλύτερες είναι δύο χώρες, ή όσο εγγύτερα βρίσκονται, τόσο μεγαλύτερος είναι ο όγκος εμπορίου μεταξύ τους</a:t>
            </a:r>
            <a:r>
              <a:rPr lang="el-GR" sz="2400" b="0" dirty="0" smtClean="0"/>
              <a:t>.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left)">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wipe(left)">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wipe(left)">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wipe(left)">
                                      <p:cBhvr>
                                        <p:cTn id="2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1. 	</a:t>
            </a:r>
            <a:r>
              <a:rPr lang="el-GR" sz="2400" b="0" dirty="0" smtClean="0"/>
              <a:t>Το υπόδειγμα μονοπωλιακού ανταγωνισμού υποθέτει διαφοροποιημένα προϊόντα, πολλές επιχειρήσεις και αύξουσες αποδόσεις κλίμακας. Οι επιχειρήσεις εισέρχονται όποτε υπάρχουν κέρδη, με αποτέλεσμα τα κέρδη να είναι μηδενικά στη μακροπρόθεσμη ισορροπία. </a:t>
            </a:r>
            <a:endParaRPr lang="en-US" sz="2400" b="0" dirty="0"/>
          </a:p>
        </p:txBody>
      </p:sp>
      <p:sp>
        <p:nvSpPr>
          <p:cNvPr id="119810"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8" name="Text Box 5"/>
          <p:cNvSpPr txBox="1">
            <a:spLocks noChangeArrowheads="1"/>
          </p:cNvSpPr>
          <p:nvPr/>
        </p:nvSpPr>
        <p:spPr bwMode="auto">
          <a:xfrm>
            <a:off x="566738" y="423863"/>
            <a:ext cx="3000921" cy="461665"/>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9"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2. 	</a:t>
            </a:r>
            <a:r>
              <a:rPr lang="el-GR" sz="2400" b="0" dirty="0" smtClean="0"/>
              <a:t>Όταν ανοίγει το εμπόριο μεταξύ δύο χωρών, η καμπύλη ζήτησης που αντιμετωπίζει κάθε επιχείρηση γίνεται πιο ελαστική, καθώς οι καταναλωτές έχουν περισσότερες επιλογές και γίνονται πιο ευαίσθητοι σε μεταβολές των τιμών. Οι επιχειρήσεις μειώνουν τότε τις τιμές τους σε μια προσπάθεια να προσελκύσουν καταναλωτές από τους ανταγωνιστές τους και να αποκομίσουν κέρδη. Όταν, όμως,  όλες οι επιχειρήσεις κάνουν κάτι τέτοιο, κάποιες απ’ αυτές έχουν ζημίες και αναγκάζονται να εγκαταλείψουν την αγορά. </a:t>
            </a:r>
            <a:endParaRPr lang="en-US" sz="2400" b="0" dirty="0"/>
          </a:p>
        </p:txBody>
      </p:sp>
      <p:sp>
        <p:nvSpPr>
          <p:cNvPr id="121858"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21859" name="Text Box 5"/>
          <p:cNvSpPr txBox="1">
            <a:spLocks noChangeArrowheads="1"/>
          </p:cNvSpPr>
          <p:nvPr/>
        </p:nvSpPr>
        <p:spPr bwMode="auto">
          <a:xfrm>
            <a:off x="566738" y="423863"/>
            <a:ext cx="3240764"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21860"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3. 	</a:t>
            </a:r>
            <a:r>
              <a:rPr lang="el-GR" sz="2400" b="0" dirty="0" smtClean="0"/>
              <a:t>Η εισαγωγή του διεθνούς εμπορίου υπό συνθήκες μονοπωλιακού ανταγωνισμού οδηγεί σε επιπλέον κέρδη από το εμπόριο, για δύο λόγους: </a:t>
            </a:r>
            <a:r>
              <a:rPr lang="en-US" sz="2400" b="0" dirty="0" smtClean="0"/>
              <a:t>(</a:t>
            </a:r>
            <a:r>
              <a:rPr lang="el-GR" sz="2400" b="0" dirty="0" err="1" smtClean="0"/>
              <a:t>1</a:t>
            </a:r>
            <a:r>
              <a:rPr lang="en-US" sz="2400" b="0" dirty="0" smtClean="0"/>
              <a:t>) </a:t>
            </a:r>
            <a:r>
              <a:rPr lang="el-GR" sz="2400" b="0" dirty="0" smtClean="0"/>
              <a:t>χαμηλότερες τιμές καθώς οι επιχειρήσεις διευρύνουν την παραγωγή τους και μειώνουν το μέσο κόστος τους και (2) επιπλέον ποικιλίες εισαγόμενων προϊόντων στη διάθεση των καταναλωτών. Υπάρχει επίσης βραχυπρόθεσμο κόστος προσαρμογής, όπως η ανεργία, καθώς κάποιες επιχειρήσεις εγκαταλείπουν την αγορά. </a:t>
            </a:r>
            <a:r>
              <a:rPr lang="en-US" sz="2400" b="0" dirty="0" smtClean="0"/>
              <a:t> </a:t>
            </a:r>
            <a:endParaRPr lang="en-US" sz="2400" b="0" dirty="0"/>
          </a:p>
        </p:txBody>
      </p:sp>
      <p:sp>
        <p:nvSpPr>
          <p:cNvPr id="123906"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23907" name="Text Box 5"/>
          <p:cNvSpPr txBox="1">
            <a:spLocks noChangeArrowheads="1"/>
          </p:cNvSpPr>
          <p:nvPr/>
        </p:nvSpPr>
        <p:spPr bwMode="auto">
          <a:xfrm>
            <a:off x="566738" y="423863"/>
            <a:ext cx="2925970"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23908"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4. 	</a:t>
            </a:r>
            <a:r>
              <a:rPr lang="el-GR" sz="2400" b="0" dirty="0" smtClean="0"/>
              <a:t>Η υπόθεση των διαφοροποιημένων προϊόντων μας βοηθάει να κατανοήσουμε γιατί οι χώρες συχνά εισάγουν και εξάγουν ποικιλίες του ιδίου τύπου προϊόντος. Το αποτέλεσμα αυτό προκύπτει με το υπόδειγμα του μονοπωλιακού ανταγωνισμού</a:t>
            </a:r>
            <a:r>
              <a:rPr lang="en-US" sz="2400" b="0" dirty="0" smtClean="0"/>
              <a:t>.</a:t>
            </a:r>
            <a:endParaRPr lang="en-US" sz="2400" b="0" dirty="0"/>
          </a:p>
        </p:txBody>
      </p:sp>
      <p:sp>
        <p:nvSpPr>
          <p:cNvPr id="125954"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25955" name="Text Box 5"/>
          <p:cNvSpPr txBox="1">
            <a:spLocks noChangeArrowheads="1"/>
          </p:cNvSpPr>
          <p:nvPr/>
        </p:nvSpPr>
        <p:spPr bwMode="auto">
          <a:xfrm>
            <a:off x="566738" y="423863"/>
            <a:ext cx="3030901"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25956"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5. 	</a:t>
            </a:r>
            <a:r>
              <a:rPr lang="el-GR" sz="2400" b="0" dirty="0" smtClean="0"/>
              <a:t>Σύμφωνα με την εξίσωση βαρύτητας, χώρες με υψηλότερο ΑΕΠ, ή χώρες που βρίσκονται εγγύτερα, θα συναλλάσσονται περισσότερο. Επιπλέον, η έρευνα έδειξε ότι υπάρχει περισσότερο εμπόριο εντός των χωρών παρά μεταξύ χωρών. </a:t>
            </a:r>
            <a:endParaRPr lang="en-US" sz="2400" b="0" dirty="0"/>
          </a:p>
        </p:txBody>
      </p:sp>
      <p:sp>
        <p:nvSpPr>
          <p:cNvPr id="128002"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28003" name="Text Box 5"/>
          <p:cNvSpPr txBox="1">
            <a:spLocks noChangeArrowheads="1"/>
          </p:cNvSpPr>
          <p:nvPr/>
        </p:nvSpPr>
        <p:spPr bwMode="auto">
          <a:xfrm>
            <a:off x="566738" y="423863"/>
            <a:ext cx="2940960"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28004"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2909887" cy="4179887"/>
          </a:xfrm>
          <a:prstGeom prst="rect">
            <a:avLst/>
          </a:prstGeom>
          <a:noFill/>
          <a:ln w="9525">
            <a:noFill/>
            <a:miter lim="800000"/>
            <a:headEnd/>
            <a:tailEnd/>
          </a:ln>
        </p:spPr>
        <p:txBody>
          <a:bodyPr/>
          <a:lstStyle/>
          <a:p>
            <a:pPr>
              <a:spcBef>
                <a:spcPct val="10000"/>
              </a:spcBef>
              <a:spcAft>
                <a:spcPct val="10000"/>
              </a:spcAft>
            </a:pPr>
            <a:r>
              <a:rPr lang="el-GR" sz="2000" dirty="0" smtClean="0"/>
              <a:t>Διαφοροποιημένα προϊόντα</a:t>
            </a:r>
            <a:r>
              <a:rPr lang="en-US" sz="2000" dirty="0" smtClean="0"/>
              <a:t> </a:t>
            </a:r>
            <a:endParaRPr lang="el-GR" sz="2000" dirty="0" smtClean="0"/>
          </a:p>
          <a:p>
            <a:pPr>
              <a:spcBef>
                <a:spcPct val="10000"/>
              </a:spcBef>
              <a:spcAft>
                <a:spcPct val="10000"/>
              </a:spcAft>
            </a:pPr>
            <a:r>
              <a:rPr lang="el-GR" sz="2000" dirty="0" smtClean="0"/>
              <a:t>Ατελής ανταγωνισμός</a:t>
            </a:r>
            <a:r>
              <a:rPr lang="en-US" sz="2000" dirty="0" smtClean="0"/>
              <a:t> </a:t>
            </a:r>
            <a:endParaRPr lang="en-US" sz="2000" dirty="0"/>
          </a:p>
          <a:p>
            <a:pPr>
              <a:spcBef>
                <a:spcPct val="10000"/>
              </a:spcBef>
              <a:spcAft>
                <a:spcPct val="10000"/>
              </a:spcAft>
            </a:pPr>
            <a:r>
              <a:rPr lang="el-GR" sz="2000" dirty="0" smtClean="0"/>
              <a:t>Μονοπωλιακός ανταγωνισμός</a:t>
            </a:r>
            <a:endParaRPr lang="en-US" sz="2000" dirty="0"/>
          </a:p>
          <a:p>
            <a:pPr>
              <a:spcBef>
                <a:spcPct val="10000"/>
              </a:spcBef>
              <a:spcAft>
                <a:spcPct val="10000"/>
              </a:spcAft>
            </a:pPr>
            <a:r>
              <a:rPr lang="el-GR" sz="2000" dirty="0" smtClean="0"/>
              <a:t>Αύξουσες αποδόσεις κλίμακας</a:t>
            </a:r>
            <a:endParaRPr lang="en-US" sz="2000" dirty="0"/>
          </a:p>
          <a:p>
            <a:pPr>
              <a:spcBef>
                <a:spcPct val="10000"/>
              </a:spcBef>
              <a:spcAft>
                <a:spcPct val="10000"/>
              </a:spcAft>
            </a:pPr>
            <a:r>
              <a:rPr lang="el-GR" sz="2000" dirty="0" err="1" smtClean="0"/>
              <a:t>Ενδοκλαδικό</a:t>
            </a:r>
            <a:r>
              <a:rPr lang="el-GR" sz="2000" dirty="0" smtClean="0"/>
              <a:t> εμπόριο</a:t>
            </a:r>
            <a:endParaRPr lang="en-US" sz="2000" dirty="0"/>
          </a:p>
        </p:txBody>
      </p:sp>
      <p:sp>
        <p:nvSpPr>
          <p:cNvPr id="130050" name="Text Box 6"/>
          <p:cNvSpPr txBox="1">
            <a:spLocks noChangeArrowheads="1"/>
          </p:cNvSpPr>
          <p:nvPr/>
        </p:nvSpPr>
        <p:spPr bwMode="auto">
          <a:xfrm>
            <a:off x="541338" y="387350"/>
            <a:ext cx="3033712" cy="461963"/>
          </a:xfrm>
          <a:prstGeom prst="rect">
            <a:avLst/>
          </a:prstGeom>
          <a:noFill/>
          <a:ln w="9525" algn="ctr">
            <a:noFill/>
            <a:miter lim="800000"/>
            <a:headEnd/>
            <a:tailEnd/>
          </a:ln>
        </p:spPr>
        <p:txBody>
          <a:bodyPr>
            <a:spAutoFit/>
          </a:bodyPr>
          <a:lstStyle/>
          <a:p>
            <a:pPr>
              <a:spcBef>
                <a:spcPct val="50000"/>
              </a:spcBef>
            </a:pPr>
            <a:r>
              <a:rPr lang="en-US" sz="2400" dirty="0">
                <a:solidFill>
                  <a:schemeClr val="bg1"/>
                </a:solidFill>
              </a:rPr>
              <a:t>K e y   T </a:t>
            </a:r>
            <a:r>
              <a:rPr lang="en-US" sz="2400" dirty="0" smtClean="0">
                <a:solidFill>
                  <a:schemeClr val="bg1"/>
                </a:solidFill>
              </a:rPr>
              <a:t> </a:t>
            </a:r>
            <a:endParaRPr lang="en-US" sz="2400" dirty="0">
              <a:solidFill>
                <a:schemeClr val="bg1"/>
              </a:solidFill>
            </a:endParaRPr>
          </a:p>
        </p:txBody>
      </p:sp>
      <p:sp>
        <p:nvSpPr>
          <p:cNvPr id="8" name="Text Box 5"/>
          <p:cNvSpPr txBox="1">
            <a:spLocks noChangeArrowheads="1"/>
          </p:cNvSpPr>
          <p:nvPr/>
        </p:nvSpPr>
        <p:spPr bwMode="auto">
          <a:xfrm>
            <a:off x="566738" y="355600"/>
            <a:ext cx="2881000" cy="461963"/>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ΟΡΟΙ-ΚΛΕΙΔΙΑ</a:t>
            </a:r>
            <a:endParaRPr lang="en-US" sz="2400" dirty="0">
              <a:solidFill>
                <a:srgbClr val="007589"/>
              </a:solidFill>
            </a:endParaRPr>
          </a:p>
        </p:txBody>
      </p:sp>
      <p:cxnSp>
        <p:nvCxnSpPr>
          <p:cNvPr id="9" name="Straight Connector 8"/>
          <p:cNvCxnSpPr>
            <a:cxnSpLocks noChangeShapeType="1"/>
          </p:cNvCxnSpPr>
          <p:nvPr/>
        </p:nvCxnSpPr>
        <p:spPr bwMode="auto">
          <a:xfrm>
            <a:off x="476797" y="864121"/>
            <a:ext cx="8339137" cy="0"/>
          </a:xfrm>
          <a:prstGeom prst="line">
            <a:avLst/>
          </a:prstGeom>
          <a:noFill/>
          <a:ln w="19050" cap="rnd" algn="ctr">
            <a:solidFill>
              <a:srgbClr val="007589"/>
            </a:solidFill>
            <a:prstDash val="sysDash"/>
            <a:round/>
            <a:headEnd/>
            <a:tailEnd/>
          </a:ln>
        </p:spPr>
      </p:cxnSp>
      <p:sp>
        <p:nvSpPr>
          <p:cNvPr id="6" name="Rectangle 2"/>
          <p:cNvSpPr>
            <a:spLocks noChangeArrowheads="1"/>
          </p:cNvSpPr>
          <p:nvPr/>
        </p:nvSpPr>
        <p:spPr bwMode="auto">
          <a:xfrm>
            <a:off x="3640138" y="1350963"/>
            <a:ext cx="2633662" cy="4519612"/>
          </a:xfrm>
          <a:prstGeom prst="rect">
            <a:avLst/>
          </a:prstGeom>
          <a:noFill/>
          <a:ln w="9525">
            <a:noFill/>
            <a:miter lim="800000"/>
            <a:headEnd/>
            <a:tailEnd/>
          </a:ln>
        </p:spPr>
        <p:txBody>
          <a:bodyPr/>
          <a:lstStyle/>
          <a:p>
            <a:pPr>
              <a:spcBef>
                <a:spcPct val="10000"/>
              </a:spcBef>
              <a:spcAft>
                <a:spcPct val="10000"/>
              </a:spcAft>
            </a:pPr>
            <a:r>
              <a:rPr lang="el-GR" sz="2000" dirty="0" smtClean="0"/>
              <a:t>Εξίσωση βαρύτητας</a:t>
            </a:r>
            <a:endParaRPr lang="en-US" sz="2000" dirty="0"/>
          </a:p>
          <a:p>
            <a:pPr>
              <a:spcBef>
                <a:spcPct val="10000"/>
              </a:spcBef>
              <a:spcAft>
                <a:spcPct val="10000"/>
              </a:spcAft>
            </a:pPr>
            <a:r>
              <a:rPr lang="el-GR" sz="2000" dirty="0" smtClean="0"/>
              <a:t>Συμφωνίες ελεύθερου εμπορίου</a:t>
            </a:r>
            <a:endParaRPr lang="en-US" sz="2000" dirty="0"/>
          </a:p>
          <a:p>
            <a:pPr>
              <a:spcBef>
                <a:spcPct val="10000"/>
              </a:spcBef>
              <a:spcAft>
                <a:spcPct val="10000"/>
              </a:spcAft>
            </a:pPr>
            <a:r>
              <a:rPr lang="el-GR" sz="2000" dirty="0" smtClean="0"/>
              <a:t>Συμφωνίες περιφερειακού εμπορίου</a:t>
            </a:r>
            <a:endParaRPr lang="en-US" sz="2000" dirty="0"/>
          </a:p>
          <a:p>
            <a:pPr>
              <a:spcBef>
                <a:spcPct val="10000"/>
              </a:spcBef>
              <a:spcAft>
                <a:spcPct val="10000"/>
              </a:spcAft>
            </a:pPr>
            <a:r>
              <a:rPr lang="el-GR" sz="2000" dirty="0" err="1" smtClean="0"/>
              <a:t>δυοπώλιο</a:t>
            </a:r>
            <a:endParaRPr lang="en-US" sz="2000" dirty="0"/>
          </a:p>
          <a:p>
            <a:pPr>
              <a:spcBef>
                <a:spcPct val="10000"/>
              </a:spcBef>
              <a:spcAft>
                <a:spcPct val="10000"/>
              </a:spcAft>
            </a:pPr>
            <a:r>
              <a:rPr lang="el-GR" sz="2000" dirty="0" smtClean="0"/>
              <a:t>Οριακό έσοδο</a:t>
            </a:r>
            <a:endParaRPr lang="en-US" sz="2000" dirty="0"/>
          </a:p>
          <a:p>
            <a:pPr>
              <a:spcBef>
                <a:spcPct val="10000"/>
              </a:spcBef>
              <a:spcAft>
                <a:spcPct val="10000"/>
              </a:spcAft>
            </a:pPr>
            <a:r>
              <a:rPr lang="el-GR" sz="2000" dirty="0" smtClean="0"/>
              <a:t>Οριακό κόστος</a:t>
            </a:r>
            <a:endParaRPr lang="en-US" sz="2000" dirty="0"/>
          </a:p>
          <a:p>
            <a:pPr>
              <a:spcBef>
                <a:spcPct val="10000"/>
              </a:spcBef>
              <a:spcAft>
                <a:spcPct val="10000"/>
              </a:spcAft>
            </a:pPr>
            <a:r>
              <a:rPr lang="el-GR" sz="2000" dirty="0" smtClean="0"/>
              <a:t>Μονοπωλιακά κέρδη</a:t>
            </a:r>
            <a:endParaRPr lang="en-US" sz="2000" dirty="0"/>
          </a:p>
        </p:txBody>
      </p:sp>
      <p:sp>
        <p:nvSpPr>
          <p:cNvPr id="7" name="Rectangle 2"/>
          <p:cNvSpPr>
            <a:spLocks noChangeArrowheads="1"/>
          </p:cNvSpPr>
          <p:nvPr/>
        </p:nvSpPr>
        <p:spPr bwMode="auto">
          <a:xfrm>
            <a:off x="6211888" y="1350963"/>
            <a:ext cx="2889250" cy="4519612"/>
          </a:xfrm>
          <a:prstGeom prst="rect">
            <a:avLst/>
          </a:prstGeom>
          <a:noFill/>
          <a:ln w="9525">
            <a:noFill/>
            <a:miter lim="800000"/>
            <a:headEnd/>
            <a:tailEnd/>
          </a:ln>
        </p:spPr>
        <p:txBody>
          <a:bodyPr/>
          <a:lstStyle/>
          <a:p>
            <a:pPr>
              <a:spcBef>
                <a:spcPct val="10000"/>
              </a:spcBef>
              <a:spcAft>
                <a:spcPct val="10000"/>
              </a:spcAft>
            </a:pPr>
            <a:r>
              <a:rPr lang="el-GR" sz="2000" dirty="0" smtClean="0"/>
              <a:t>Ενίσχυση Προσαρμογής από το Εμπόριο</a:t>
            </a:r>
            <a:r>
              <a:rPr lang="en-US" sz="2000" dirty="0" smtClean="0"/>
              <a:t> </a:t>
            </a:r>
            <a:r>
              <a:rPr lang="en-US" sz="2000" dirty="0"/>
              <a:t>(TAA)</a:t>
            </a:r>
          </a:p>
          <a:p>
            <a:pPr>
              <a:spcBef>
                <a:spcPct val="10000"/>
              </a:spcBef>
              <a:spcAft>
                <a:spcPct val="10000"/>
              </a:spcAft>
            </a:pPr>
            <a:r>
              <a:rPr lang="el-GR" sz="2000" dirty="0" smtClean="0"/>
              <a:t>Δείκτης </a:t>
            </a:r>
            <a:r>
              <a:rPr lang="el-GR" sz="2000" dirty="0" err="1" smtClean="0"/>
              <a:t>ενδοκλαδικού</a:t>
            </a:r>
            <a:r>
              <a:rPr lang="el-GR" sz="2000" dirty="0" smtClean="0"/>
              <a:t> εμπορίου</a:t>
            </a:r>
            <a:endParaRPr lang="en-US" sz="2000" dirty="0"/>
          </a:p>
          <a:p>
            <a:pPr>
              <a:spcBef>
                <a:spcPct val="10000"/>
              </a:spcBef>
              <a:spcAft>
                <a:spcPct val="10000"/>
              </a:spcAft>
            </a:pPr>
            <a:r>
              <a:rPr lang="el-GR" sz="2000" dirty="0" smtClean="0"/>
              <a:t>Διασυνοριακές επιπτώσεις</a:t>
            </a:r>
            <a:r>
              <a:rPr lang="en-US" sz="2000" dirty="0" smtClean="0"/>
              <a:t> </a:t>
            </a:r>
            <a:endParaRPr lang="en-US" sz="2000" dirty="0"/>
          </a:p>
          <a:p>
            <a:pPr>
              <a:spcBef>
                <a:spcPct val="10000"/>
              </a:spcBef>
              <a:spcAft>
                <a:spcPct val="10000"/>
              </a:spcAft>
            </a:pPr>
            <a:r>
              <a:rPr lang="el-GR" sz="2000" dirty="0" smtClean="0"/>
              <a:t>δασμοί</a:t>
            </a:r>
            <a:endParaRPr lang="en-US" sz="2000" dirty="0"/>
          </a:p>
          <a:p>
            <a:pPr>
              <a:spcBef>
                <a:spcPct val="10000"/>
              </a:spcBef>
              <a:spcAft>
                <a:spcPct val="10000"/>
              </a:spcAft>
            </a:pPr>
            <a:r>
              <a:rPr lang="el-GR" sz="2000" smtClean="0"/>
              <a:t>ποσοστώσεις</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P spid="6" grpId="0" bldLvl="2" autoUpdateAnimBg="0"/>
      <p:bldP spid="7" grpId="0"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601663" y="304800"/>
            <a:ext cx="1990725" cy="13652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3" name="Straight Connector 22"/>
          <p:cNvCxnSpPr>
            <a:cxnSpLocks noChangeShapeType="1"/>
          </p:cNvCxnSpPr>
          <p:nvPr/>
        </p:nvCxnSpPr>
        <p:spPr bwMode="auto">
          <a:xfrm>
            <a:off x="566738" y="463550"/>
            <a:ext cx="2025650" cy="0"/>
          </a:xfrm>
          <a:prstGeom prst="line">
            <a:avLst/>
          </a:prstGeom>
          <a:noFill/>
          <a:ln w="19050" cap="rnd" algn="ctr">
            <a:solidFill>
              <a:srgbClr val="9C3A45"/>
            </a:solidFill>
            <a:prstDash val="sysDash"/>
            <a:round/>
            <a:headEnd/>
            <a:tailEnd/>
          </a:ln>
        </p:spPr>
      </p:cxnSp>
      <p:sp>
        <p:nvSpPr>
          <p:cNvPr id="22" name="Rectangle 3"/>
          <p:cNvSpPr>
            <a:spLocks noGrp="1" noChangeArrowheads="1"/>
          </p:cNvSpPr>
          <p:nvPr>
            <p:ph type="title" idx="4294967295"/>
          </p:nvPr>
        </p:nvSpPr>
        <p:spPr>
          <a:xfrm>
            <a:off x="566738" y="0"/>
            <a:ext cx="8577262" cy="574675"/>
          </a:xfrm>
        </p:spPr>
        <p:txBody>
          <a:bodyPr/>
          <a:lstStyle/>
          <a:p>
            <a:r>
              <a:rPr lang="el-GR" dirty="0" smtClean="0">
                <a:solidFill>
                  <a:srgbClr val="69134B"/>
                </a:solidFill>
              </a:rPr>
              <a:t>Εισαγωγή</a:t>
            </a:r>
            <a:endParaRPr lang="en-US" dirty="0" smtClean="0">
              <a:solidFill>
                <a:srgbClr val="69134B"/>
              </a:solidFill>
            </a:endParaRPr>
          </a:p>
        </p:txBody>
      </p:sp>
      <p:sp>
        <p:nvSpPr>
          <p:cNvPr id="2" name="Rectangle 1"/>
          <p:cNvSpPr/>
          <p:nvPr/>
        </p:nvSpPr>
        <p:spPr>
          <a:xfrm>
            <a:off x="566738" y="830263"/>
            <a:ext cx="8289925" cy="5262979"/>
          </a:xfrm>
          <a:prstGeom prst="rect">
            <a:avLst/>
          </a:prstGeom>
        </p:spPr>
        <p:txBody>
          <a:bodyPr>
            <a:spAutoFit/>
          </a:bodyPr>
          <a:lstStyle/>
          <a:p>
            <a:pPr>
              <a:spcBef>
                <a:spcPct val="10000"/>
              </a:spcBef>
              <a:spcAft>
                <a:spcPct val="10000"/>
              </a:spcAft>
              <a:defRPr/>
            </a:pPr>
            <a:r>
              <a:rPr lang="el-GR" sz="2400" b="0" dirty="0" smtClean="0"/>
              <a:t>Στο κεφάλαιο αυτό εξετάζουμε</a:t>
            </a:r>
            <a:r>
              <a:rPr lang="en-US" sz="2400" b="0" dirty="0" smtClean="0"/>
              <a:t>:</a:t>
            </a:r>
            <a:endParaRPr lang="en-US" sz="2400" b="0" dirty="0"/>
          </a:p>
          <a:p>
            <a:pPr marL="457200" indent="-457200">
              <a:spcBef>
                <a:spcPct val="10000"/>
              </a:spcBef>
              <a:spcAft>
                <a:spcPct val="10000"/>
              </a:spcAft>
              <a:buFontTx/>
              <a:buAutoNum type="arabicPeriod"/>
              <a:defRPr/>
            </a:pPr>
            <a:r>
              <a:rPr lang="el-GR" sz="2400" b="0" dirty="0" smtClean="0"/>
              <a:t>Τα βασικά του υποδείγματος μονοπωλιακού ανταγωνισμού. </a:t>
            </a:r>
            <a:endParaRPr lang="en-US" sz="2400" b="0" dirty="0"/>
          </a:p>
          <a:p>
            <a:pPr marL="457200" indent="-457200">
              <a:spcBef>
                <a:spcPct val="10000"/>
              </a:spcBef>
              <a:spcAft>
                <a:spcPct val="10000"/>
              </a:spcAft>
              <a:buFontTx/>
              <a:buAutoNum type="arabicPeriod"/>
              <a:defRPr/>
            </a:pPr>
            <a:r>
              <a:rPr lang="el-GR" sz="2400" b="0" dirty="0" smtClean="0"/>
              <a:t>Πώς οι καταναλωτικές επιλογές και οι τιμές επηρεάζονται σε καθεστώς μονοπωλιακού ανταγωνισμού όταν υπάρχει ανοικτό εμπόριο μεταξύ δύο χωρών. </a:t>
            </a:r>
            <a:endParaRPr lang="en-US" sz="2400" b="0" dirty="0"/>
          </a:p>
          <a:p>
            <a:pPr marL="457200" indent="-457200">
              <a:spcBef>
                <a:spcPct val="10000"/>
              </a:spcBef>
              <a:spcAft>
                <a:spcPct val="10000"/>
              </a:spcAft>
              <a:buFontTx/>
              <a:buAutoNum type="arabicPeriod"/>
              <a:defRPr/>
            </a:pPr>
            <a:r>
              <a:rPr lang="el-GR" sz="2400" b="0" dirty="0" smtClean="0"/>
              <a:t>Τα κέρδη από το διεθνές εμπόριο υπό συνθήκες μονοπωλιακού ανταγωνισμού. </a:t>
            </a:r>
            <a:endParaRPr lang="en-US" sz="2400" b="0" dirty="0"/>
          </a:p>
          <a:p>
            <a:pPr marL="457200" indent="-457200">
              <a:spcBef>
                <a:spcPct val="10000"/>
              </a:spcBef>
              <a:spcAft>
                <a:spcPct val="10000"/>
              </a:spcAft>
              <a:buFontTx/>
              <a:buAutoNum type="arabicPeriod"/>
              <a:defRPr/>
            </a:pPr>
            <a:r>
              <a:rPr lang="en-US" sz="2400" b="0" dirty="0" smtClean="0"/>
              <a:t>T</a:t>
            </a:r>
            <a:r>
              <a:rPr lang="el-GR" sz="2400" b="0" dirty="0" smtClean="0"/>
              <a:t>α κέρδη και το κόστος προσαρμογής του Μεξικού και των ΗΠΑ στα πλαίσια της </a:t>
            </a:r>
            <a:r>
              <a:rPr lang="en-US" sz="2400" b="0" dirty="0" smtClean="0"/>
              <a:t>NAFTA</a:t>
            </a:r>
            <a:r>
              <a:rPr lang="en-US" sz="2400" b="0" dirty="0"/>
              <a:t>.</a:t>
            </a:r>
          </a:p>
          <a:p>
            <a:pPr marL="457200" indent="-457200">
              <a:spcBef>
                <a:spcPct val="10000"/>
              </a:spcBef>
              <a:spcAft>
                <a:spcPct val="10000"/>
              </a:spcAft>
              <a:buFontTx/>
              <a:buAutoNum type="arabicPeriod"/>
              <a:defRPr/>
            </a:pPr>
            <a:r>
              <a:rPr lang="el-GR" sz="2400" b="0" dirty="0" smtClean="0"/>
              <a:t>Την εξίσωση βαρύτητας, σύμφωνα με την οποία χώρες με υψηλότερο ΑΕΠ, ή εκείνες που προσεγγίζουν σε αυτό, θα συναλλάσσονται περισσότερο.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left)">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left)">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wipe(left)">
                                      <p:cBhvr>
                                        <p:cTn id="4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8" y="820738"/>
            <a:ext cx="8062912" cy="5004447"/>
          </a:xfrm>
          <a:prstGeom prst="rect">
            <a:avLst/>
          </a:prstGeom>
          <a:noFill/>
          <a:ln w="9525" algn="ctr">
            <a:noFill/>
            <a:miter lim="800000"/>
            <a:headEnd/>
            <a:tailEnd/>
          </a:ln>
          <a:effectLst/>
        </p:spPr>
        <p:txBody>
          <a:bodyPr>
            <a:spAutoFit/>
          </a:bodyPr>
          <a:lstStyle/>
          <a:p>
            <a:pPr marL="342900" indent="-342900">
              <a:lnSpc>
                <a:spcPct val="105000"/>
              </a:lnSpc>
              <a:spcBef>
                <a:spcPts val="18"/>
              </a:spcBef>
              <a:spcAft>
                <a:spcPts val="18"/>
              </a:spcAft>
              <a:buFont typeface="Arial" pitchFamily="34" charset="0"/>
              <a:buChar char="•"/>
              <a:defRPr/>
            </a:pPr>
            <a:r>
              <a:rPr lang="el-GR" sz="2400" b="0" dirty="0" smtClean="0"/>
              <a:t>Τα περισσότερα προϊόντα είναι </a:t>
            </a:r>
            <a:r>
              <a:rPr lang="el-GR" sz="2400" dirty="0" smtClean="0"/>
              <a:t>διαφοροποιημένα προϊόντα</a:t>
            </a:r>
            <a:r>
              <a:rPr lang="el-GR" sz="2400" b="0" dirty="0" smtClean="0"/>
              <a:t>, δηλαδή δεν είναι πανομοιότυπα. </a:t>
            </a:r>
            <a:endParaRPr lang="en-US" sz="2400" b="0" dirty="0"/>
          </a:p>
          <a:p>
            <a:pPr>
              <a:lnSpc>
                <a:spcPct val="105000"/>
              </a:lnSpc>
              <a:spcBef>
                <a:spcPts val="18"/>
              </a:spcBef>
              <a:spcAft>
                <a:spcPts val="18"/>
              </a:spcAft>
              <a:defRPr/>
            </a:pPr>
            <a:endParaRPr lang="en-US" sz="800" b="0" dirty="0"/>
          </a:p>
          <a:p>
            <a:pPr marL="342900" indent="-342900">
              <a:lnSpc>
                <a:spcPct val="105000"/>
              </a:lnSpc>
              <a:spcBef>
                <a:spcPts val="18"/>
              </a:spcBef>
              <a:spcAft>
                <a:spcPts val="18"/>
              </a:spcAft>
              <a:buFont typeface="Arial" pitchFamily="34" charset="0"/>
              <a:buChar char="•"/>
              <a:defRPr/>
            </a:pPr>
            <a:r>
              <a:rPr lang="el-GR" sz="2400" b="0" dirty="0" smtClean="0"/>
              <a:t>Όταν επιτρέπεται ο </a:t>
            </a:r>
            <a:r>
              <a:rPr lang="el-GR" sz="2400" dirty="0" smtClean="0"/>
              <a:t>ατελής ανταγωνισμός</a:t>
            </a:r>
            <a:r>
              <a:rPr lang="el-GR" sz="2400" b="0" dirty="0" smtClean="0"/>
              <a:t>, οι εταιρείες μπορούν να επηρεάσουν την τιμή που χρεώνουν.</a:t>
            </a:r>
            <a:r>
              <a:rPr lang="en-US" sz="2400" b="0" dirty="0" smtClean="0"/>
              <a:t>.</a:t>
            </a:r>
            <a:endParaRPr lang="en-US" sz="2400" b="0" dirty="0"/>
          </a:p>
          <a:p>
            <a:pPr>
              <a:lnSpc>
                <a:spcPct val="105000"/>
              </a:lnSpc>
              <a:spcBef>
                <a:spcPts val="18"/>
              </a:spcBef>
              <a:spcAft>
                <a:spcPts val="18"/>
              </a:spcAft>
              <a:defRPr/>
            </a:pPr>
            <a:endParaRPr lang="en-US" sz="800" b="0" dirty="0"/>
          </a:p>
          <a:p>
            <a:pPr marL="342900" indent="-342900">
              <a:lnSpc>
                <a:spcPct val="105000"/>
              </a:lnSpc>
              <a:spcBef>
                <a:spcPts val="18"/>
              </a:spcBef>
              <a:spcAft>
                <a:spcPts val="18"/>
              </a:spcAft>
              <a:buFont typeface="Arial" pitchFamily="34" charset="0"/>
              <a:buChar char="•"/>
              <a:defRPr/>
            </a:pPr>
            <a:r>
              <a:rPr lang="el-GR" sz="2400" b="0" dirty="0" smtClean="0"/>
              <a:t>Ο </a:t>
            </a:r>
            <a:r>
              <a:rPr lang="el-GR" sz="2400" dirty="0" smtClean="0"/>
              <a:t>μονοπωλιακός ανταγωνισμός</a:t>
            </a:r>
            <a:r>
              <a:rPr lang="el-GR" sz="2400" b="0" dirty="0" smtClean="0"/>
              <a:t> έχει δύο βασικά χαρακτηριστικά:</a:t>
            </a:r>
            <a:endParaRPr lang="en-US" sz="2400" b="0" dirty="0"/>
          </a:p>
          <a:p>
            <a:pPr marL="800100" lvl="1" indent="-342900">
              <a:lnSpc>
                <a:spcPct val="105000"/>
              </a:lnSpc>
              <a:spcBef>
                <a:spcPts val="18"/>
              </a:spcBef>
              <a:spcAft>
                <a:spcPts val="18"/>
              </a:spcAft>
              <a:buFont typeface="Arial" pitchFamily="34" charset="0"/>
              <a:buChar char="•"/>
              <a:defRPr/>
            </a:pPr>
            <a:r>
              <a:rPr lang="el-GR" sz="2400" b="0" dirty="0" smtClean="0"/>
              <a:t>Τα προϊόντα που παράγονται από διαφορετικές εταιρείες είναι διαφοροποιημένα. </a:t>
            </a:r>
            <a:endParaRPr lang="en-US" sz="2400" b="0" dirty="0"/>
          </a:p>
          <a:p>
            <a:pPr marL="800100" lvl="1" indent="-342900">
              <a:lnSpc>
                <a:spcPct val="105000"/>
              </a:lnSpc>
              <a:spcBef>
                <a:spcPts val="18"/>
              </a:spcBef>
              <a:spcAft>
                <a:spcPts val="18"/>
              </a:spcAft>
              <a:buFont typeface="Arial" pitchFamily="34" charset="0"/>
              <a:buChar char="•"/>
              <a:defRPr/>
            </a:pPr>
            <a:r>
              <a:rPr lang="el-GR" sz="2400" b="0" dirty="0" smtClean="0"/>
              <a:t>Οι εταιρείες αποκομίζουν </a:t>
            </a:r>
            <a:r>
              <a:rPr lang="el-GR" sz="2400" dirty="0" smtClean="0"/>
              <a:t>αύξουσες αποδόσεις κλίμακας</a:t>
            </a:r>
            <a:r>
              <a:rPr lang="el-GR" sz="2400" b="0" dirty="0" smtClean="0"/>
              <a:t>, με τις οποίες εννοούμε ότι το μέσο κόστος μιας εταιρείας μειώνεται όσο αυξάνει το μέγεθος της παραγωγής της.</a:t>
            </a:r>
            <a:endParaRPr lang="en-US" sz="2400" b="0" dirty="0"/>
          </a:p>
        </p:txBody>
      </p:sp>
      <p:sp>
        <p:nvSpPr>
          <p:cNvPr id="27650" name="Rectangle 2"/>
          <p:cNvSpPr>
            <a:spLocks noChangeArrowheads="1"/>
          </p:cNvSpPr>
          <p:nvPr/>
        </p:nvSpPr>
        <p:spPr bwMode="auto">
          <a:xfrm>
            <a:off x="601663" y="304800"/>
            <a:ext cx="1990725" cy="13652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7651" name="Straight Connector 3"/>
          <p:cNvCxnSpPr>
            <a:cxnSpLocks noChangeShapeType="1"/>
          </p:cNvCxnSpPr>
          <p:nvPr/>
        </p:nvCxnSpPr>
        <p:spPr bwMode="auto">
          <a:xfrm>
            <a:off x="566738" y="463550"/>
            <a:ext cx="2025650" cy="0"/>
          </a:xfrm>
          <a:prstGeom prst="line">
            <a:avLst/>
          </a:prstGeom>
          <a:noFill/>
          <a:ln w="19050" cap="rnd" algn="ctr">
            <a:solidFill>
              <a:srgbClr val="9C3A45"/>
            </a:solidFill>
            <a:prstDash val="sysDash"/>
            <a:round/>
            <a:headEnd/>
            <a:tailEnd/>
          </a:ln>
        </p:spPr>
      </p:cxnSp>
      <p:sp>
        <p:nvSpPr>
          <p:cNvPr id="27652" name="Rectangle 3"/>
          <p:cNvSpPr>
            <a:spLocks noChangeArrowheads="1"/>
          </p:cNvSpPr>
          <p:nvPr/>
        </p:nvSpPr>
        <p:spPr bwMode="auto">
          <a:xfrm>
            <a:off x="566738" y="0"/>
            <a:ext cx="8577262" cy="574675"/>
          </a:xfrm>
          <a:prstGeom prst="rect">
            <a:avLst/>
          </a:prstGeom>
          <a:noFill/>
          <a:ln w="9525">
            <a:noFill/>
            <a:miter lim="800000"/>
            <a:headEnd/>
            <a:tailEnd/>
          </a:ln>
        </p:spPr>
        <p:txBody>
          <a:bodyPr anchor="ctr"/>
          <a:lstStyle/>
          <a:p>
            <a:pPr eaLnBrk="0" hangingPunct="0"/>
            <a:r>
              <a:rPr lang="el-GR" sz="2400" dirty="0" smtClean="0">
                <a:solidFill>
                  <a:srgbClr val="69134B"/>
                </a:solidFill>
              </a:rPr>
              <a:t>Εισαγωγή</a:t>
            </a:r>
            <a:endParaRPr lang="en-US" sz="2400" dirty="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2642">
                                            <p:txEl>
                                              <p:pRg st="0" end="0"/>
                                            </p:txEl>
                                          </p:spTgt>
                                        </p:tgtEl>
                                        <p:attrNameLst>
                                          <p:attrName>style.visibility</p:attrName>
                                        </p:attrNameLst>
                                      </p:cBhvr>
                                      <p:to>
                                        <p:strVal val="visible"/>
                                      </p:to>
                                    </p:set>
                                    <p:animEffect transition="in" filter="wipe(left)">
                                      <p:cBhvr>
                                        <p:cTn id="7" dur="500"/>
                                        <p:tgtEl>
                                          <p:spTgt spid="7526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2642">
                                            <p:txEl>
                                              <p:pRg st="2" end="2"/>
                                            </p:txEl>
                                          </p:spTgt>
                                        </p:tgtEl>
                                        <p:attrNameLst>
                                          <p:attrName>style.visibility</p:attrName>
                                        </p:attrNameLst>
                                      </p:cBhvr>
                                      <p:to>
                                        <p:strVal val="visible"/>
                                      </p:to>
                                    </p:set>
                                    <p:animEffect transition="in" filter="wipe(left)">
                                      <p:cBhvr>
                                        <p:cTn id="12" dur="500"/>
                                        <p:tgtEl>
                                          <p:spTgt spid="7526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2642">
                                            <p:txEl>
                                              <p:pRg st="4" end="4"/>
                                            </p:txEl>
                                          </p:spTgt>
                                        </p:tgtEl>
                                        <p:attrNameLst>
                                          <p:attrName>style.visibility</p:attrName>
                                        </p:attrNameLst>
                                      </p:cBhvr>
                                      <p:to>
                                        <p:strVal val="visible"/>
                                      </p:to>
                                    </p:set>
                                    <p:animEffect transition="in" filter="wipe(left)">
                                      <p:cBhvr>
                                        <p:cTn id="17" dur="500"/>
                                        <p:tgtEl>
                                          <p:spTgt spid="75264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2642">
                                            <p:txEl>
                                              <p:pRg st="5" end="5"/>
                                            </p:txEl>
                                          </p:spTgt>
                                        </p:tgtEl>
                                        <p:attrNameLst>
                                          <p:attrName>style.visibility</p:attrName>
                                        </p:attrNameLst>
                                      </p:cBhvr>
                                      <p:to>
                                        <p:strVal val="visible"/>
                                      </p:to>
                                    </p:set>
                                    <p:animEffect transition="in" filter="wipe(left)">
                                      <p:cBhvr>
                                        <p:cTn id="22" dur="500"/>
                                        <p:tgtEl>
                                          <p:spTgt spid="75264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52642">
                                            <p:txEl>
                                              <p:pRg st="6" end="6"/>
                                            </p:txEl>
                                          </p:spTgt>
                                        </p:tgtEl>
                                        <p:attrNameLst>
                                          <p:attrName>style.visibility</p:attrName>
                                        </p:attrNameLst>
                                      </p:cBhvr>
                                      <p:to>
                                        <p:strVal val="visible"/>
                                      </p:to>
                                    </p:set>
                                    <p:animEffect transition="in" filter="wipe(left)">
                                      <p:cBhvr>
                                        <p:cTn id="27" dur="500"/>
                                        <p:tgtEl>
                                          <p:spTgt spid="7526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uiExpand="1" build="p" bldLvl="4"/>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8" y="820738"/>
            <a:ext cx="8062912" cy="5733877"/>
          </a:xfrm>
          <a:prstGeom prst="rect">
            <a:avLst/>
          </a:prstGeom>
          <a:noFill/>
          <a:ln w="9525" algn="ctr">
            <a:noFill/>
            <a:miter lim="800000"/>
            <a:headEnd/>
            <a:tailEnd/>
          </a:ln>
          <a:effectLst/>
        </p:spPr>
        <p:txBody>
          <a:bodyPr>
            <a:spAutoFit/>
          </a:bodyPr>
          <a:lstStyle/>
          <a:p>
            <a:pPr marL="342900" indent="-342900">
              <a:lnSpc>
                <a:spcPct val="105000"/>
              </a:lnSpc>
              <a:spcBef>
                <a:spcPts val="18"/>
              </a:spcBef>
              <a:spcAft>
                <a:spcPts val="18"/>
              </a:spcAft>
              <a:buFont typeface="Arial" pitchFamily="34" charset="0"/>
              <a:buChar char="•"/>
              <a:defRPr/>
            </a:pPr>
            <a:r>
              <a:rPr lang="el-GR" sz="2400" b="0" dirty="0" smtClean="0"/>
              <a:t>Το</a:t>
            </a:r>
            <a:r>
              <a:rPr lang="el-GR" sz="2400" dirty="0" smtClean="0"/>
              <a:t> </a:t>
            </a:r>
            <a:r>
              <a:rPr lang="el-GR" sz="2400" dirty="0" err="1" smtClean="0"/>
              <a:t>ενδοκλαδικό</a:t>
            </a:r>
            <a:r>
              <a:rPr lang="el-GR" sz="2400" dirty="0" smtClean="0"/>
              <a:t> εμπόριο</a:t>
            </a:r>
            <a:r>
              <a:rPr lang="el-GR" sz="2400" b="0" dirty="0" smtClean="0"/>
              <a:t> έχει να κάνει με τις εισαγωγές και τις εξαγωγές εντός του ιδίου κλάδου. </a:t>
            </a:r>
            <a:r>
              <a:rPr lang="el-GR" sz="2400" dirty="0" smtClean="0"/>
              <a:t> </a:t>
            </a:r>
            <a:endParaRPr lang="en-US" sz="2400" b="0" dirty="0"/>
          </a:p>
          <a:p>
            <a:pPr>
              <a:lnSpc>
                <a:spcPct val="105000"/>
              </a:lnSpc>
              <a:spcBef>
                <a:spcPts val="18"/>
              </a:spcBef>
              <a:spcAft>
                <a:spcPts val="18"/>
              </a:spcAft>
              <a:defRPr/>
            </a:pPr>
            <a:endParaRPr lang="en-US" b="0" dirty="0"/>
          </a:p>
          <a:p>
            <a:pPr marL="342900" indent="-342900">
              <a:spcBef>
                <a:spcPct val="10000"/>
              </a:spcBef>
              <a:spcAft>
                <a:spcPct val="10000"/>
              </a:spcAft>
              <a:buFont typeface="Arial" pitchFamily="34" charset="0"/>
              <a:buChar char="•"/>
              <a:defRPr/>
            </a:pPr>
            <a:r>
              <a:rPr lang="el-GR" sz="2400" b="0" dirty="0" smtClean="0"/>
              <a:t>Οι μεγάλες χώρες (μετρούμενες από το ΑΕΠ τους) θα πρέπει να συναλλάσσονται περισσότερο. Αυτή είναι η πρόβλεψη της </a:t>
            </a:r>
            <a:r>
              <a:rPr lang="el-GR" sz="2400" dirty="0" smtClean="0"/>
              <a:t>εξίσωσης βαρύτητας. </a:t>
            </a:r>
            <a:endParaRPr lang="en-US" sz="2400" dirty="0"/>
          </a:p>
          <a:p>
            <a:pPr>
              <a:lnSpc>
                <a:spcPct val="105000"/>
              </a:lnSpc>
              <a:spcBef>
                <a:spcPts val="18"/>
              </a:spcBef>
              <a:spcAft>
                <a:spcPts val="18"/>
              </a:spcAft>
              <a:defRPr/>
            </a:pPr>
            <a:endParaRPr lang="en-US" b="0" dirty="0"/>
          </a:p>
          <a:p>
            <a:pPr marL="342900" indent="-342900">
              <a:lnSpc>
                <a:spcPct val="105000"/>
              </a:lnSpc>
              <a:spcBef>
                <a:spcPts val="18"/>
              </a:spcBef>
              <a:spcAft>
                <a:spcPts val="18"/>
              </a:spcAft>
              <a:buFont typeface="Arial" pitchFamily="34" charset="0"/>
              <a:buChar char="•"/>
              <a:defRPr/>
            </a:pPr>
            <a:r>
              <a:rPr lang="el-GR" sz="2400" b="0" dirty="0" smtClean="0"/>
              <a:t>Το υπόδειγμα μονοπωλιακού ανταγωνισμού μας βοηθάει επίσης να κατανοήσουμε τις επιπτώσεις των </a:t>
            </a:r>
            <a:r>
              <a:rPr lang="el-GR" sz="2400" dirty="0" smtClean="0"/>
              <a:t>συμφωνιών ελεύθερου εμπορίου</a:t>
            </a:r>
            <a:r>
              <a:rPr lang="el-GR" sz="2400" b="0" dirty="0" smtClean="0"/>
              <a:t>, σύμφωνα με τις οποίες υπάρχει ελεύθερο εμπόριο ανάμεσα σε μια ομάδα χωρών.  </a:t>
            </a:r>
            <a:endParaRPr lang="en-US" sz="2400" b="0" dirty="0"/>
          </a:p>
          <a:p>
            <a:pPr>
              <a:lnSpc>
                <a:spcPct val="105000"/>
              </a:lnSpc>
              <a:spcBef>
                <a:spcPts val="18"/>
              </a:spcBef>
              <a:spcAft>
                <a:spcPts val="18"/>
              </a:spcAft>
              <a:defRPr/>
            </a:pPr>
            <a:endParaRPr lang="en-US" sz="800" b="0" dirty="0"/>
          </a:p>
          <a:p>
            <a:pPr marL="342900" indent="-342900">
              <a:lnSpc>
                <a:spcPct val="105000"/>
              </a:lnSpc>
              <a:spcBef>
                <a:spcPts val="18"/>
              </a:spcBef>
              <a:spcAft>
                <a:spcPts val="18"/>
              </a:spcAft>
              <a:buFont typeface="Arial" pitchFamily="34" charset="0"/>
              <a:buChar char="•"/>
              <a:defRPr/>
            </a:pPr>
            <a:r>
              <a:rPr lang="el-GR" sz="2400" b="0" dirty="0" smtClean="0"/>
              <a:t>Στη συνέχεια θα συγκρίνουμε και θα αντιπαραθέσουμε τις περιπτώσεις μονοπωλίου και </a:t>
            </a:r>
            <a:r>
              <a:rPr lang="el-GR" sz="2400" b="0" dirty="0" err="1" smtClean="0"/>
              <a:t>δυοπωλίου</a:t>
            </a:r>
            <a:r>
              <a:rPr lang="el-GR" sz="2400" b="0" dirty="0" smtClean="0"/>
              <a:t>, ιδιαίτερα τα χαρακτηριστικά της ζήτησης σε κάθε τύπο αγοράς. </a:t>
            </a:r>
            <a:endParaRPr lang="en-US" sz="2400" b="0" dirty="0"/>
          </a:p>
        </p:txBody>
      </p:sp>
      <p:sp>
        <p:nvSpPr>
          <p:cNvPr id="29698" name="Rectangle 2"/>
          <p:cNvSpPr>
            <a:spLocks noChangeArrowheads="1"/>
          </p:cNvSpPr>
          <p:nvPr/>
        </p:nvSpPr>
        <p:spPr bwMode="auto">
          <a:xfrm>
            <a:off x="601663" y="304800"/>
            <a:ext cx="1990725" cy="13652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9699" name="Straight Connector 3"/>
          <p:cNvCxnSpPr>
            <a:cxnSpLocks noChangeShapeType="1"/>
          </p:cNvCxnSpPr>
          <p:nvPr/>
        </p:nvCxnSpPr>
        <p:spPr bwMode="auto">
          <a:xfrm>
            <a:off x="566738" y="463550"/>
            <a:ext cx="2025650" cy="0"/>
          </a:xfrm>
          <a:prstGeom prst="line">
            <a:avLst/>
          </a:prstGeom>
          <a:noFill/>
          <a:ln w="19050" cap="rnd" algn="ctr">
            <a:solidFill>
              <a:srgbClr val="9C3A45"/>
            </a:solidFill>
            <a:prstDash val="sysDash"/>
            <a:round/>
            <a:headEnd/>
            <a:tailEnd/>
          </a:ln>
        </p:spPr>
      </p:cxnSp>
      <p:sp>
        <p:nvSpPr>
          <p:cNvPr id="29700" name="Rectangle 3"/>
          <p:cNvSpPr>
            <a:spLocks noChangeArrowheads="1"/>
          </p:cNvSpPr>
          <p:nvPr/>
        </p:nvSpPr>
        <p:spPr bwMode="auto">
          <a:xfrm>
            <a:off x="566738" y="0"/>
            <a:ext cx="8577262" cy="574675"/>
          </a:xfrm>
          <a:prstGeom prst="rect">
            <a:avLst/>
          </a:prstGeom>
          <a:noFill/>
          <a:ln w="9525">
            <a:noFill/>
            <a:miter lim="800000"/>
            <a:headEnd/>
            <a:tailEnd/>
          </a:ln>
        </p:spPr>
        <p:txBody>
          <a:bodyPr anchor="ctr"/>
          <a:lstStyle/>
          <a:p>
            <a:pPr eaLnBrk="0" hangingPunct="0"/>
            <a:r>
              <a:rPr lang="el-GR" sz="2400" dirty="0" smtClean="0">
                <a:solidFill>
                  <a:srgbClr val="69134B"/>
                </a:solidFill>
              </a:rPr>
              <a:t>Εισαγωγή</a:t>
            </a:r>
            <a:endParaRPr lang="en-US" sz="2400" dirty="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2642">
                                            <p:txEl>
                                              <p:pRg st="0" end="0"/>
                                            </p:txEl>
                                          </p:spTgt>
                                        </p:tgtEl>
                                        <p:attrNameLst>
                                          <p:attrName>style.visibility</p:attrName>
                                        </p:attrNameLst>
                                      </p:cBhvr>
                                      <p:to>
                                        <p:strVal val="visible"/>
                                      </p:to>
                                    </p:set>
                                    <p:animEffect transition="in" filter="wipe(left)">
                                      <p:cBhvr>
                                        <p:cTn id="7" dur="500"/>
                                        <p:tgtEl>
                                          <p:spTgt spid="7526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2642">
                                            <p:txEl>
                                              <p:pRg st="2" end="2"/>
                                            </p:txEl>
                                          </p:spTgt>
                                        </p:tgtEl>
                                        <p:attrNameLst>
                                          <p:attrName>style.visibility</p:attrName>
                                        </p:attrNameLst>
                                      </p:cBhvr>
                                      <p:to>
                                        <p:strVal val="visible"/>
                                      </p:to>
                                    </p:set>
                                    <p:animEffect transition="in" filter="wipe(left)">
                                      <p:cBhvr>
                                        <p:cTn id="12" dur="500"/>
                                        <p:tgtEl>
                                          <p:spTgt spid="7526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2642">
                                            <p:txEl>
                                              <p:pRg st="4" end="4"/>
                                            </p:txEl>
                                          </p:spTgt>
                                        </p:tgtEl>
                                        <p:attrNameLst>
                                          <p:attrName>style.visibility</p:attrName>
                                        </p:attrNameLst>
                                      </p:cBhvr>
                                      <p:to>
                                        <p:strVal val="visible"/>
                                      </p:to>
                                    </p:set>
                                    <p:animEffect transition="in" filter="wipe(left)">
                                      <p:cBhvr>
                                        <p:cTn id="17" dur="500"/>
                                        <p:tgtEl>
                                          <p:spTgt spid="75264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2642">
                                            <p:txEl>
                                              <p:pRg st="6" end="6"/>
                                            </p:txEl>
                                          </p:spTgt>
                                        </p:tgtEl>
                                        <p:attrNameLst>
                                          <p:attrName>style.visibility</p:attrName>
                                        </p:attrNameLst>
                                      </p:cBhvr>
                                      <p:to>
                                        <p:strVal val="visible"/>
                                      </p:to>
                                    </p:set>
                                    <p:animEffect transition="in" filter="wipe(left)">
                                      <p:cBhvr>
                                        <p:cTn id="22" dur="500"/>
                                        <p:tgtEl>
                                          <p:spTgt spid="7526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uiExpand="1" build="p" bldLvl="4"/>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latin typeface="Syntax-Bold"/>
              </a:rPr>
              <a:t>Ισορροπία Μονοπωλίου</a:t>
            </a:r>
            <a:endParaRPr lang="en-US" sz="2400" dirty="0">
              <a:solidFill>
                <a:srgbClr val="356A41"/>
              </a:solidFill>
            </a:endParaRPr>
          </a:p>
        </p:txBody>
      </p:sp>
      <p:grpSp>
        <p:nvGrpSpPr>
          <p:cNvPr id="9" name="Group 39"/>
          <p:cNvGrpSpPr>
            <a:grpSpLocks/>
          </p:cNvGrpSpPr>
          <p:nvPr/>
        </p:nvGrpSpPr>
        <p:grpSpPr bwMode="auto">
          <a:xfrm>
            <a:off x="555625" y="1895475"/>
            <a:ext cx="8232775" cy="4270375"/>
            <a:chOff x="566738" y="2200275"/>
            <a:chExt cx="7805737" cy="4219575"/>
          </a:xfrm>
        </p:grpSpPr>
        <p:sp>
          <p:nvSpPr>
            <p:cNvPr id="31761"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1762" name="Rectangle 10"/>
            <p:cNvSpPr>
              <a:spLocks noChangeArrowheads="1"/>
            </p:cNvSpPr>
            <p:nvPr/>
          </p:nvSpPr>
          <p:spPr bwMode="auto">
            <a:xfrm>
              <a:off x="581024" y="2214134"/>
              <a:ext cx="7772401" cy="316166"/>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 name="Text Box 7"/>
          <p:cNvSpPr txBox="1">
            <a:spLocks noChangeArrowheads="1"/>
          </p:cNvSpPr>
          <p:nvPr/>
        </p:nvSpPr>
        <p:spPr bwMode="auto">
          <a:xfrm>
            <a:off x="574675" y="1916113"/>
            <a:ext cx="1436688"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6-1</a:t>
            </a:r>
          </a:p>
        </p:txBody>
      </p:sp>
      <p:sp>
        <p:nvSpPr>
          <p:cNvPr id="13" name="Rectangle 12"/>
          <p:cNvSpPr>
            <a:spLocks noChangeArrowheads="1"/>
          </p:cNvSpPr>
          <p:nvPr/>
        </p:nvSpPr>
        <p:spPr bwMode="auto">
          <a:xfrm>
            <a:off x="6024563" y="2354263"/>
            <a:ext cx="2763837" cy="3811587"/>
          </a:xfrm>
          <a:prstGeom prst="rect">
            <a:avLst/>
          </a:prstGeom>
          <a:noFill/>
          <a:ln w="9525">
            <a:noFill/>
            <a:miter lim="800000"/>
            <a:headEnd/>
            <a:tailEnd/>
          </a:ln>
        </p:spPr>
        <p:txBody>
          <a:bodyPr/>
          <a:lstStyle/>
          <a:p>
            <a:pPr>
              <a:spcBef>
                <a:spcPct val="10000"/>
              </a:spcBef>
              <a:spcAft>
                <a:spcPct val="10000"/>
              </a:spcAft>
            </a:pPr>
            <a:r>
              <a:rPr lang="el-GR" sz="1600" dirty="0" smtClean="0">
                <a:solidFill>
                  <a:srgbClr val="8A3A6A"/>
                </a:solidFill>
              </a:rPr>
              <a:t>Ισορροπία Μονοπωλίου</a:t>
            </a:r>
            <a:endParaRPr lang="en-US" sz="1600" dirty="0">
              <a:solidFill>
                <a:srgbClr val="8A3A6A"/>
              </a:solidFill>
            </a:endParaRPr>
          </a:p>
          <a:p>
            <a:pPr>
              <a:spcBef>
                <a:spcPct val="10000"/>
              </a:spcBef>
              <a:spcAft>
                <a:spcPct val="10000"/>
              </a:spcAft>
            </a:pPr>
            <a:r>
              <a:rPr lang="el-GR" sz="1600" b="0" dirty="0" smtClean="0">
                <a:latin typeface="OfficinaSans-Book"/>
              </a:rPr>
              <a:t>Το μονοπώλιο επιλέγει την ποσότητα μεγιστοποίησης κέρδους </a:t>
            </a:r>
            <a:r>
              <a:rPr lang="en-US" sz="1600" b="0" i="1" dirty="0" smtClean="0">
                <a:latin typeface="OfficinaSans-Book"/>
              </a:rPr>
              <a:t>Q</a:t>
            </a:r>
            <a:r>
              <a:rPr lang="en-US" sz="1600" b="0" i="1" baseline="30000" dirty="0" smtClean="0">
                <a:latin typeface="OfficinaSans-Book"/>
              </a:rPr>
              <a:t>M</a:t>
            </a:r>
            <a:r>
              <a:rPr lang="en-US" sz="1600" b="0" dirty="0">
                <a:latin typeface="OfficinaSans-Book"/>
              </a:rPr>
              <a:t>, </a:t>
            </a:r>
            <a:r>
              <a:rPr lang="el-GR" sz="1600" b="0" dirty="0" smtClean="0">
                <a:latin typeface="OfficinaSans-Book"/>
              </a:rPr>
              <a:t>στην οποία το οριακό έσοδο είναι ίσο με το οριακό κόστος. </a:t>
            </a:r>
            <a:r>
              <a:rPr lang="en-US" sz="1600" b="0" dirty="0" smtClean="0">
                <a:latin typeface="OfficinaSans-Book"/>
              </a:rPr>
              <a:t> </a:t>
            </a:r>
            <a:endParaRPr lang="en-US" sz="1600" b="0" dirty="0">
              <a:latin typeface="OfficinaSans-Book"/>
            </a:endParaRPr>
          </a:p>
          <a:p>
            <a:pPr>
              <a:spcBef>
                <a:spcPct val="10000"/>
              </a:spcBef>
              <a:spcAft>
                <a:spcPct val="10000"/>
              </a:spcAft>
            </a:pPr>
            <a:r>
              <a:rPr lang="el-GR" sz="1600" b="0" dirty="0" smtClean="0">
                <a:latin typeface="OfficinaSans-Book"/>
              </a:rPr>
              <a:t>Από την ποσότητα αυτή  επεκτείνουμε τη  γραμμή προς την καμπύλη ζήτησης και μετά προς τον άξονα τιμών, και βρίσκουμε ότι η τιμή που χρεώνει το μονοπώλιο είναι </a:t>
            </a:r>
            <a:r>
              <a:rPr lang="en-US" sz="1600" b="0" i="1" dirty="0" smtClean="0">
                <a:latin typeface="OfficinaSans-Book"/>
              </a:rPr>
              <a:t>P</a:t>
            </a:r>
            <a:r>
              <a:rPr lang="en-US" sz="1600" b="0" i="1" baseline="30000" dirty="0" smtClean="0">
                <a:latin typeface="OfficinaSans-Book"/>
              </a:rPr>
              <a:t>M</a:t>
            </a:r>
            <a:r>
              <a:rPr lang="en-US" sz="1600" b="0" dirty="0">
                <a:latin typeface="OfficinaSans-Book"/>
              </a:rPr>
              <a:t>.</a:t>
            </a:r>
          </a:p>
          <a:p>
            <a:pPr>
              <a:spcBef>
                <a:spcPct val="10000"/>
              </a:spcBef>
              <a:spcAft>
                <a:spcPct val="10000"/>
              </a:spcAft>
            </a:pPr>
            <a:r>
              <a:rPr lang="el-GR" sz="1600" b="0" dirty="0" smtClean="0">
                <a:latin typeface="OfficinaSans-Book"/>
              </a:rPr>
              <a:t>Η ισορροπία μονοπωλίου είναι στο σημείο Α. </a:t>
            </a:r>
            <a:endParaRPr lang="en-US" sz="1600" b="0" dirty="0"/>
          </a:p>
        </p:txBody>
      </p:sp>
      <p:sp>
        <p:nvSpPr>
          <p:cNvPr id="15" name="Rectangle 14"/>
          <p:cNvSpPr>
            <a:spLocks noChangeArrowheads="1"/>
          </p:cNvSpPr>
          <p:nvPr/>
        </p:nvSpPr>
        <p:spPr bwMode="auto">
          <a:xfrm>
            <a:off x="706438" y="2316163"/>
            <a:ext cx="5318125" cy="370998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3" name="Rectangle 2"/>
          <p:cNvSpPr>
            <a:spLocks noChangeArrowheads="1"/>
          </p:cNvSpPr>
          <p:nvPr/>
        </p:nvSpPr>
        <p:spPr bwMode="auto">
          <a:xfrm>
            <a:off x="4800600" y="862013"/>
            <a:ext cx="3968750" cy="1015663"/>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Τα επιπλέον έσοδα από την πώληση μια πρόσθετης μονάδας ονομάζονται </a:t>
            </a:r>
            <a:r>
              <a:rPr lang="el-GR" sz="2000" dirty="0" smtClean="0"/>
              <a:t>οριακό έσοδο.</a:t>
            </a:r>
            <a:endParaRPr lang="en-US" sz="2000" dirty="0"/>
          </a:p>
        </p:txBody>
      </p:sp>
      <p:pic>
        <p:nvPicPr>
          <p:cNvPr id="4" name="Picture 3"/>
          <p:cNvPicPr>
            <a:picLocks noChangeAspect="1"/>
          </p:cNvPicPr>
          <p:nvPr/>
        </p:nvPicPr>
        <p:blipFill>
          <a:blip r:embed="rId3" cstate="print"/>
          <a:srcRect/>
          <a:stretch>
            <a:fillRect/>
          </a:stretch>
        </p:blipFill>
        <p:spPr bwMode="auto">
          <a:xfrm>
            <a:off x="815975" y="2425700"/>
            <a:ext cx="5086350" cy="3600450"/>
          </a:xfrm>
          <a:prstGeom prst="rect">
            <a:avLst/>
          </a:prstGeom>
          <a:noFill/>
          <a:ln w="9525">
            <a:noFill/>
            <a:miter lim="800000"/>
            <a:headEnd/>
            <a:tailEnd/>
          </a:ln>
        </p:spPr>
      </p:pic>
      <p:pic>
        <p:nvPicPr>
          <p:cNvPr id="7" name="Picture 6"/>
          <p:cNvPicPr>
            <a:picLocks noChangeAspect="1"/>
          </p:cNvPicPr>
          <p:nvPr/>
        </p:nvPicPr>
        <p:blipFill>
          <a:blip r:embed="rId4" cstate="print"/>
          <a:srcRect/>
          <a:stretch>
            <a:fillRect/>
          </a:stretch>
        </p:blipFill>
        <p:spPr bwMode="auto">
          <a:xfrm>
            <a:off x="815975" y="2425700"/>
            <a:ext cx="5086350" cy="3600450"/>
          </a:xfrm>
          <a:prstGeom prst="rect">
            <a:avLst/>
          </a:prstGeom>
          <a:noFill/>
          <a:ln w="9525">
            <a:noFill/>
            <a:miter lim="800000"/>
            <a:headEnd/>
            <a:tailEnd/>
          </a:ln>
        </p:spPr>
      </p:pic>
      <p:pic>
        <p:nvPicPr>
          <p:cNvPr id="5" name="Picture 4"/>
          <p:cNvPicPr>
            <a:picLocks noChangeAspect="1"/>
          </p:cNvPicPr>
          <p:nvPr/>
        </p:nvPicPr>
        <p:blipFill>
          <a:blip r:embed="rId5" cstate="print"/>
          <a:srcRect/>
          <a:stretch>
            <a:fillRect/>
          </a:stretch>
        </p:blipFill>
        <p:spPr bwMode="auto">
          <a:xfrm>
            <a:off x="815975" y="2425700"/>
            <a:ext cx="5086350" cy="3600450"/>
          </a:xfrm>
          <a:prstGeom prst="rect">
            <a:avLst/>
          </a:prstGeom>
          <a:noFill/>
          <a:ln w="9525">
            <a:noFill/>
            <a:miter lim="800000"/>
            <a:headEnd/>
            <a:tailEnd/>
          </a:ln>
        </p:spPr>
      </p:pic>
      <p:pic>
        <p:nvPicPr>
          <p:cNvPr id="6" name="Picture 5"/>
          <p:cNvPicPr>
            <a:picLocks noChangeAspect="1"/>
          </p:cNvPicPr>
          <p:nvPr/>
        </p:nvPicPr>
        <p:blipFill>
          <a:blip r:embed="rId6" cstate="print"/>
          <a:srcRect/>
          <a:stretch>
            <a:fillRect/>
          </a:stretch>
        </p:blipFill>
        <p:spPr bwMode="auto">
          <a:xfrm>
            <a:off x="815975" y="2425700"/>
            <a:ext cx="5086350" cy="3600450"/>
          </a:xfrm>
          <a:prstGeom prst="rect">
            <a:avLst/>
          </a:prstGeom>
          <a:noFill/>
          <a:ln w="9525">
            <a:noFill/>
            <a:miter lim="800000"/>
            <a:headEnd/>
            <a:tailEnd/>
          </a:ln>
        </p:spPr>
      </p:pic>
      <p:pic>
        <p:nvPicPr>
          <p:cNvPr id="8" name="Picture 7"/>
          <p:cNvPicPr>
            <a:picLocks noChangeAspect="1"/>
          </p:cNvPicPr>
          <p:nvPr/>
        </p:nvPicPr>
        <p:blipFill>
          <a:blip r:embed="rId7" cstate="print"/>
          <a:srcRect/>
          <a:stretch>
            <a:fillRect/>
          </a:stretch>
        </p:blipFill>
        <p:spPr bwMode="auto">
          <a:xfrm>
            <a:off x="815975" y="2425700"/>
            <a:ext cx="5086350" cy="3600450"/>
          </a:xfrm>
          <a:prstGeom prst="rect">
            <a:avLst/>
          </a:prstGeom>
          <a:noFill/>
          <a:ln w="9525">
            <a:noFill/>
            <a:miter lim="800000"/>
            <a:headEnd/>
            <a:tailEnd/>
          </a:ln>
        </p:spPr>
      </p:pic>
      <p:pic>
        <p:nvPicPr>
          <p:cNvPr id="16" name="Picture 15"/>
          <p:cNvPicPr>
            <a:picLocks noChangeAspect="1"/>
          </p:cNvPicPr>
          <p:nvPr/>
        </p:nvPicPr>
        <p:blipFill>
          <a:blip r:embed="rId8" cstate="print"/>
          <a:srcRect/>
          <a:stretch>
            <a:fillRect/>
          </a:stretch>
        </p:blipFill>
        <p:spPr bwMode="auto">
          <a:xfrm>
            <a:off x="815975" y="2425700"/>
            <a:ext cx="5086350" cy="3600450"/>
          </a:xfrm>
          <a:prstGeom prst="rect">
            <a:avLst/>
          </a:prstGeom>
          <a:noFill/>
          <a:ln w="9525">
            <a:noFill/>
            <a:miter lim="800000"/>
            <a:headEnd/>
            <a:tailEnd/>
          </a:ln>
        </p:spPr>
      </p:pic>
      <p:pic>
        <p:nvPicPr>
          <p:cNvPr id="17" name="Picture 16"/>
          <p:cNvPicPr>
            <a:picLocks noChangeAspect="1"/>
          </p:cNvPicPr>
          <p:nvPr/>
        </p:nvPicPr>
        <p:blipFill>
          <a:blip r:embed="rId9" cstate="print"/>
          <a:srcRect/>
          <a:stretch>
            <a:fillRect/>
          </a:stretch>
        </p:blipFill>
        <p:spPr bwMode="auto">
          <a:xfrm>
            <a:off x="815975" y="2425700"/>
            <a:ext cx="5086350" cy="3600450"/>
          </a:xfrm>
          <a:prstGeom prst="rect">
            <a:avLst/>
          </a:prstGeom>
          <a:noFill/>
          <a:ln w="9525">
            <a:noFill/>
            <a:miter lim="800000"/>
            <a:headEnd/>
            <a:tailEnd/>
          </a:ln>
        </p:spPr>
      </p:pic>
      <p:sp>
        <p:nvSpPr>
          <p:cNvPr id="31758" name="Rectangle 20"/>
          <p:cNvSpPr>
            <a:spLocks noChangeArrowheads="1"/>
          </p:cNvSpPr>
          <p:nvPr/>
        </p:nvSpPr>
        <p:spPr bwMode="auto">
          <a:xfrm>
            <a:off x="877888" y="333375"/>
            <a:ext cx="4799012" cy="319088"/>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31759" name="Straight Connector 23"/>
          <p:cNvCxnSpPr>
            <a:cxnSpLocks noChangeShapeType="1"/>
          </p:cNvCxnSpPr>
          <p:nvPr/>
        </p:nvCxnSpPr>
        <p:spPr bwMode="auto">
          <a:xfrm>
            <a:off x="566738" y="623888"/>
            <a:ext cx="5162550" cy="4762"/>
          </a:xfrm>
          <a:prstGeom prst="line">
            <a:avLst/>
          </a:prstGeom>
          <a:noFill/>
          <a:ln w="19050" cap="rnd" algn="ctr">
            <a:solidFill>
              <a:srgbClr val="9C3A45"/>
            </a:solidFill>
            <a:prstDash val="sysDash"/>
            <a:round/>
            <a:headEnd/>
            <a:tailEnd/>
          </a:ln>
        </p:spPr>
      </p:cxnSp>
      <p:sp>
        <p:nvSpPr>
          <p:cNvPr id="31760"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1  </a:t>
            </a:r>
            <a:r>
              <a:rPr lang="el-GR" dirty="0" smtClean="0">
                <a:solidFill>
                  <a:srgbClr val="69134B"/>
                </a:solidFill>
              </a:rPr>
              <a:t>Τα Βασικά του Ατελούς Ανταγωνισμού</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2"/>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3" dur="500"/>
                                        <p:tgtEl>
                                          <p:spTgt spid="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75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750"/>
                                        <p:tgtEl>
                                          <p:spTgt spid="5"/>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750"/>
                                        <p:tgtEl>
                                          <p:spTgt spid="7"/>
                                        </p:tgtEl>
                                      </p:cBhvr>
                                    </p:animEffect>
                                  </p:childTnLst>
                                </p:cTn>
                              </p:par>
                            </p:childTnLst>
                          </p:cTn>
                        </p:par>
                        <p:par>
                          <p:cTn id="34" fill="hold">
                            <p:stCondLst>
                              <p:cond delay="4250"/>
                            </p:stCondLst>
                            <p:childTnLst>
                              <p:par>
                                <p:cTn id="35" presetID="22" presetClass="entr" presetSubtype="1"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750"/>
                                        <p:tgtEl>
                                          <p:spTgt spid="6"/>
                                        </p:tgtEl>
                                      </p:cBhvr>
                                    </p:animEffect>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wipe(left)">
                                      <p:cBhvr>
                                        <p:cTn id="45" dur="500"/>
                                        <p:tgtEl>
                                          <p:spTgt spid="1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
                                            <p:txEl>
                                              <p:pRg st="1" end="1"/>
                                            </p:txEl>
                                          </p:spTgt>
                                        </p:tgtEl>
                                        <p:attrNameLst>
                                          <p:attrName>style.visibility</p:attrName>
                                        </p:attrNameLst>
                                      </p:cBhvr>
                                      <p:to>
                                        <p:strVal val="visible"/>
                                      </p:to>
                                    </p:set>
                                    <p:animEffect transition="in" filter="wipe(left)">
                                      <p:cBhvr>
                                        <p:cTn id="50" dur="500"/>
                                        <p:tgtEl>
                                          <p:spTgt spid="13">
                                            <p:txEl>
                                              <p:pRg st="1" end="1"/>
                                            </p:txEl>
                                          </p:spTgt>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750"/>
                                        <p:tgtEl>
                                          <p:spTgt spid="8"/>
                                        </p:tgtEl>
                                      </p:cBhvr>
                                    </p:animEffect>
                                  </p:childTnLst>
                                </p:cTn>
                              </p:par>
                            </p:childTnLst>
                          </p:cTn>
                        </p:par>
                        <p:par>
                          <p:cTn id="55" fill="hold">
                            <p:stCondLst>
                              <p:cond delay="1250"/>
                            </p:stCondLst>
                            <p:childTnLst>
                              <p:par>
                                <p:cTn id="56" presetID="22" presetClass="entr" presetSubtype="1"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up)">
                                      <p:cBhvr>
                                        <p:cTn id="58" dur="75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3">
                                            <p:txEl>
                                              <p:pRg st="2" end="2"/>
                                            </p:txEl>
                                          </p:spTgt>
                                        </p:tgtEl>
                                        <p:attrNameLst>
                                          <p:attrName>style.visibility</p:attrName>
                                        </p:attrNameLst>
                                      </p:cBhvr>
                                      <p:to>
                                        <p:strVal val="visible"/>
                                      </p:to>
                                    </p:set>
                                    <p:animEffect transition="in" filter="wipe(left)">
                                      <p:cBhvr>
                                        <p:cTn id="63" dur="500"/>
                                        <p:tgtEl>
                                          <p:spTgt spid="13">
                                            <p:txEl>
                                              <p:pRg st="2" end="2"/>
                                            </p:txEl>
                                          </p:spTgt>
                                        </p:tgtEl>
                                      </p:cBhvr>
                                    </p:animEffect>
                                  </p:childTnLst>
                                </p:cTn>
                              </p:par>
                            </p:childTnLst>
                          </p:cTn>
                        </p:par>
                        <p:par>
                          <p:cTn id="64" fill="hold">
                            <p:stCondLst>
                              <p:cond delay="500"/>
                            </p:stCondLst>
                            <p:childTnLst>
                              <p:par>
                                <p:cTn id="65" presetID="22" presetClass="entr" presetSubtype="4"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1000"/>
                                        <p:tgtEl>
                                          <p:spTgt spid="17"/>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13">
                                            <p:txEl>
                                              <p:pRg st="3" end="3"/>
                                            </p:txEl>
                                          </p:spTgt>
                                        </p:tgtEl>
                                        <p:attrNameLst>
                                          <p:attrName>style.visibility</p:attrName>
                                        </p:attrNameLst>
                                      </p:cBhvr>
                                      <p:to>
                                        <p:strVal val="visible"/>
                                      </p:to>
                                    </p:set>
                                    <p:animEffect transition="in" filter="wipe(left)">
                                      <p:cBhvr>
                                        <p:cTn id="71"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2" grpId="0" animBg="1"/>
      <p:bldP spid="13" grpId="0" uiExpand="1" build="p" bldLvl="2"/>
      <p:bldP spid="15" grpId="0" animBg="1"/>
      <p:bldP spid="3" grpId="0" uiExpand="1"/>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31739</TotalTime>
  <Words>5025</Words>
  <Application>Microsoft Office PowerPoint</Application>
  <PresentationFormat>Προβολή στην οθόνη (4:3)</PresentationFormat>
  <Paragraphs>453</Paragraphs>
  <Slides>57</Slides>
  <Notes>57</Notes>
  <HiddenSlides>0</HiddenSlides>
  <MMClips>0</MMClips>
  <ScaleCrop>false</ScaleCrop>
  <HeadingPairs>
    <vt:vector size="4" baseType="variant">
      <vt:variant>
        <vt:lpstr>Θέμα</vt:lpstr>
      </vt:variant>
      <vt:variant>
        <vt:i4>1</vt:i4>
      </vt:variant>
      <vt:variant>
        <vt:lpstr>Τίτλοι διαφανειών</vt:lpstr>
      </vt:variant>
      <vt:variant>
        <vt:i4>57</vt:i4>
      </vt:variant>
    </vt:vector>
  </HeadingPairs>
  <TitlesOfParts>
    <vt:vector size="58" baseType="lpstr">
      <vt:lpstr>2_Custom Design</vt:lpstr>
      <vt:lpstr>Διαφάνεια 1</vt:lpstr>
      <vt:lpstr>Εισαγωγή</vt:lpstr>
      <vt:lpstr>Διαφάνεια 3</vt:lpstr>
      <vt:lpstr>Διαφάνεια 4</vt:lpstr>
      <vt:lpstr>Εισαγωγή</vt:lpstr>
      <vt:lpstr>Εισαγωγή</vt:lpstr>
      <vt:lpstr>Διαφάνεια 7</vt:lpstr>
      <vt:lpstr>Διαφάνεια 8</vt:lpstr>
      <vt:lpstr>1  Τα Βασικά του Ατελούς Ανταγωνισμού</vt:lpstr>
      <vt:lpstr>1 Τα Βασικά του Ατελούς Ανταγωνισμού</vt:lpstr>
      <vt:lpstr>1 Τα Βασικά του Ατελούς Ανταγωνισμού</vt:lpstr>
      <vt:lpstr>2  Εμπόριο υπό Συνθήκες Μονοπωλιακού Ανταγωνισμού</vt:lpstr>
      <vt:lpstr>2 Εμπόριο υπό Συνθήκες Μονοπωλιακού Ανταγωνισμού</vt:lpstr>
      <vt:lpstr>2 Εμπόριο υπό Συνθήκες Μονοπωλιακού Ανταγωνισμού</vt:lpstr>
      <vt:lpstr>2 Εμπόριο υπό Συνθήκες Μονοπωλιακού Ανταγωνισμού</vt:lpstr>
      <vt:lpstr>2 Εμπόριο υπό Συνθήκες Μονοπωλιακού Ανταγωνισμού</vt:lpstr>
      <vt:lpstr>2 Εμπόριο υπό Συνθήκες Μονοπωλιακού Ανταγωνισμού</vt:lpstr>
      <vt:lpstr>2 Εμπόριο υπό Συνθήκες Μονοπωλιακού Ανταγωνισμού</vt:lpstr>
      <vt:lpstr>2 Εμπόριο υπό Συνθήκες Μονοπωλιακού Ανταγωνισμού</vt:lpstr>
      <vt:lpstr>2 Εμπόριο υπό Συνθήκες Μονοπωλιακού Ανταγωνισμού</vt:lpstr>
      <vt:lpstr>2 Εμπόριο υπό Συνθήκες Μονοπωλιακού Ανταγωνισμού</vt:lpstr>
      <vt:lpstr>2 Εμπόριο υπό Συνθήκες Μονοπωλιακού Ανταγωνισμού</vt:lpstr>
      <vt:lpstr>2 Εμπόριο υπό Συνθήκες Μονοπωλιακού Ανταγωνισμού</vt:lpstr>
      <vt:lpstr>2 Εμπόριο υπό Συνθήκες Μονοπωλιακού Ανταγωνισμού</vt:lpstr>
      <vt:lpstr>2 Εμπόριο υπό Συνθήκες Μονοπωλιακού Ανταγωνισμού</vt:lpstr>
      <vt:lpstr>2 Εμπόριο υπό Συνθήκες Μονοπωλιακού Ανταγωνισμού</vt:lpstr>
      <vt:lpstr>2 Εμπόριο υπό Συνθήκες Μονοπωλιακού Ανταγωνισμού</vt:lpstr>
      <vt:lpstr>2 Εμπόριο υπό Συνθήκες Μονοπωλιακού Ανταγωνισμού</vt:lpstr>
      <vt:lpstr>2 Εμπόριο υπό Συνθήκες Μονοπωλιακού Ανταγωνισμού</vt:lpstr>
      <vt:lpstr>3  Βορειοαμερικανική Ζώνη Ελεύθερων Συναλλαγών</vt:lpstr>
      <vt:lpstr>3   Βορειοαμερικανική Ζώνη Ελεύθερων Συναλλαγών</vt:lpstr>
      <vt:lpstr>3 Βορειοαμερικανική Ζώνη Ελεύθερων Συναλλαγών</vt:lpstr>
      <vt:lpstr>3 Βορειοαμερικανική Ζώνη Ελεύθερων Συναλλαγών</vt:lpstr>
      <vt:lpstr>3 Βορειοαμερικανική Ζώνη Ελεύθερων Συναλλαγών</vt:lpstr>
      <vt:lpstr>3 Βορειοαμερικανική Ζώνη Ελεύθερων Συναλλαγών</vt:lpstr>
      <vt:lpstr>3 Βορειοαμερικανική Ζώνη Ελεύθερων Συναλλαγών</vt:lpstr>
      <vt:lpstr>3 Βορειοαμερικανική Ζώνη Ελεύθερων Συναλλαγών</vt:lpstr>
      <vt:lpstr>3 Βορειοαμερικανική Ζώνη Ελεύθερων Συναλλαγών</vt:lpstr>
      <vt:lpstr>3 Βορειοαμερικανική Ζώνη Ελεύθερων Συναλλαγών</vt:lpstr>
      <vt:lpstr>3 Βορειοαμερικανική Ζώνη Ελεύθερων Συναλλαγών</vt:lpstr>
      <vt:lpstr>4  Ενδοκλαδικό Εμπόριο και Εξίσωση Βαρύτητας</vt:lpstr>
      <vt:lpstr>4 Ενδοκλαδικό Εμπόριο και Εξίσωση Βαρύτητας</vt:lpstr>
      <vt:lpstr>4 Ενδοκλαδικό Εμπόριο και Εξίσωση Βαρύτητας</vt:lpstr>
      <vt:lpstr>4 Ενδοκλαδικό Εμπόριο και Εξίσωση Βαρύτητας</vt:lpstr>
      <vt:lpstr>4 Ενδοκλαδικό Εμπόριο και Εξίσωση Βαρύτητας</vt:lpstr>
      <vt:lpstr>4 Ενδοκλαδικό Εμπόριο και Εξίσωση Βαρύτητας</vt:lpstr>
      <vt:lpstr>ΕΦΑΡΜΟΓΗ</vt:lpstr>
      <vt:lpstr>ΕΦΑΡΜΟΓΗ</vt:lpstr>
      <vt:lpstr>ΕΦΑΡΜΟΓΗ</vt:lpstr>
      <vt:lpstr>Συμπεράσματα</vt:lpstr>
      <vt:lpstr>Συμπεράσματα</vt:lpstr>
      <vt:lpstr>Διαφάνεια 52</vt:lpstr>
      <vt:lpstr>Διαφάνεια 53</vt:lpstr>
      <vt:lpstr>Διαφάνεια 54</vt:lpstr>
      <vt:lpstr>Διαφάνεια 55</vt:lpstr>
      <vt:lpstr>Διαφάνεια 56</vt:lpstr>
      <vt:lpstr>Διαφάνεια 57</vt:lpstr>
    </vt:vector>
  </TitlesOfParts>
  <Manager>David Alexander</Manager>
  <Company>Pearson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Economics:  Feenstra/Taylor 2/e</dc:title>
  <dc:subject>International Economics</dc:subject>
  <dc:creator>Fernando Quijano</dc:creator>
  <cp:lastModifiedBy>Χρήστης των Windows</cp:lastModifiedBy>
  <cp:revision>2181</cp:revision>
  <dcterms:created xsi:type="dcterms:W3CDTF">2007-05-23T02:54:43Z</dcterms:created>
  <dcterms:modified xsi:type="dcterms:W3CDTF">2021-07-03T13:06:24Z</dcterms:modified>
</cp:coreProperties>
</file>