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57"/>
  </p:notesMasterIdLst>
  <p:sldIdLst>
    <p:sldId id="531" r:id="rId2"/>
    <p:sldId id="438" r:id="rId3"/>
    <p:sldId id="583" r:id="rId4"/>
    <p:sldId id="488" r:id="rId5"/>
    <p:sldId id="584" r:id="rId6"/>
    <p:sldId id="554" r:id="rId7"/>
    <p:sldId id="555" r:id="rId8"/>
    <p:sldId id="586" r:id="rId9"/>
    <p:sldId id="556" r:id="rId10"/>
    <p:sldId id="532" r:id="rId11"/>
    <p:sldId id="587" r:id="rId12"/>
    <p:sldId id="557" r:id="rId13"/>
    <p:sldId id="558" r:id="rId14"/>
    <p:sldId id="559" r:id="rId15"/>
    <p:sldId id="588" r:id="rId16"/>
    <p:sldId id="560" r:id="rId17"/>
    <p:sldId id="589" r:id="rId18"/>
    <p:sldId id="581" r:id="rId19"/>
    <p:sldId id="569" r:id="rId20"/>
    <p:sldId id="544" r:id="rId21"/>
    <p:sldId id="590" r:id="rId22"/>
    <p:sldId id="570" r:id="rId23"/>
    <p:sldId id="561" r:id="rId24"/>
    <p:sldId id="593" r:id="rId25"/>
    <p:sldId id="592" r:id="rId26"/>
    <p:sldId id="563" r:id="rId27"/>
    <p:sldId id="564" r:id="rId28"/>
    <p:sldId id="571" r:id="rId29"/>
    <p:sldId id="565" r:id="rId30"/>
    <p:sldId id="611" r:id="rId31"/>
    <p:sldId id="594" r:id="rId32"/>
    <p:sldId id="573" r:id="rId33"/>
    <p:sldId id="612" r:id="rId34"/>
    <p:sldId id="595" r:id="rId35"/>
    <p:sldId id="574" r:id="rId36"/>
    <p:sldId id="575" r:id="rId37"/>
    <p:sldId id="576" r:id="rId38"/>
    <p:sldId id="577" r:id="rId39"/>
    <p:sldId id="568" r:id="rId40"/>
    <p:sldId id="596" r:id="rId41"/>
    <p:sldId id="582" r:id="rId42"/>
    <p:sldId id="597" r:id="rId43"/>
    <p:sldId id="578" r:id="rId44"/>
    <p:sldId id="580" r:id="rId45"/>
    <p:sldId id="600" r:id="rId46"/>
    <p:sldId id="601" r:id="rId47"/>
    <p:sldId id="602" r:id="rId48"/>
    <p:sldId id="603" r:id="rId49"/>
    <p:sldId id="604" r:id="rId50"/>
    <p:sldId id="605" r:id="rId51"/>
    <p:sldId id="606" r:id="rId52"/>
    <p:sldId id="607" r:id="rId53"/>
    <p:sldId id="608" r:id="rId54"/>
    <p:sldId id="609" r:id="rId55"/>
    <p:sldId id="486" r:id="rId56"/>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C695"/>
    <a:srgbClr val="356A41"/>
    <a:srgbClr val="8A3A6A"/>
    <a:srgbClr val="831951"/>
    <a:srgbClr val="3D68AF"/>
    <a:srgbClr val="007589"/>
    <a:srgbClr val="FFFFCC"/>
    <a:srgbClr val="FFCC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06" autoAdjust="0"/>
    <p:restoredTop sz="96597" autoAdjust="0"/>
  </p:normalViewPr>
  <p:slideViewPr>
    <p:cSldViewPr snapToGrid="0">
      <p:cViewPr>
        <p:scale>
          <a:sx n="84" d="100"/>
          <a:sy n="84" d="100"/>
        </p:scale>
        <p:origin x="-1062" y="-48"/>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9" Type="http://schemas.openxmlformats.org/officeDocument/2006/relationships/slide" Target="slides/slide40.xml"/><Relationship Id="rId3" Type="http://schemas.openxmlformats.org/officeDocument/2006/relationships/slide" Target="slides/slide4.xml"/><Relationship Id="rId21" Type="http://schemas.openxmlformats.org/officeDocument/2006/relationships/slide" Target="slides/slide22.xml"/><Relationship Id="rId34" Type="http://schemas.openxmlformats.org/officeDocument/2006/relationships/slide" Target="slides/slide35.xml"/><Relationship Id="rId42" Type="http://schemas.openxmlformats.org/officeDocument/2006/relationships/slide" Target="slides/slide43.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41" Type="http://schemas.openxmlformats.org/officeDocument/2006/relationships/slide" Target="slides/slide42.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41.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1.wmf"/><Relationship Id="rId1" Type="http://schemas.openxmlformats.org/officeDocument/2006/relationships/image" Target="../media/image8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399164F8-1DCF-423E-ABCB-A98D4E8C2C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50AD39D-56B9-4AA4-A91C-8744EBCF824D}" type="slidenum">
              <a:rPr lang="en-US" smtClean="0"/>
              <a:pPr/>
              <a:t>2</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F896DE30-59D4-4C33-B38E-F3F60F1FCB4B}" type="slidenum">
              <a:rPr lang="en-US" smtClean="0"/>
              <a:pPr/>
              <a:t>11</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6EDBC947-C413-4AA0-8353-72AF7B147BFE}" type="slidenum">
              <a:rPr lang="en-US" smtClean="0"/>
              <a:pPr/>
              <a:t>12</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9DE18C65-DE0C-42BC-9BE0-5B0A9735634B}" type="slidenum">
              <a:rPr lang="en-US" smtClean="0"/>
              <a:pPr/>
              <a:t>13</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6FD22101-20DD-4F74-8E13-751363B12120}" type="slidenum">
              <a:rPr lang="en-US" smtClean="0"/>
              <a:pPr/>
              <a:t>14</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0CACE540-B0F5-4CEA-9732-21D0324AEFF1}" type="slidenum">
              <a:rPr lang="en-US" smtClean="0"/>
              <a:pPr/>
              <a:t>15</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3B233142-3418-4307-AB95-01D16539C601}" type="slidenum">
              <a:rPr lang="en-US" smtClean="0"/>
              <a:pPr/>
              <a:t>16</a:t>
            </a:fld>
            <a:endParaRPr lang="en-US"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A4538D86-FA37-4D36-A32D-DD2C15046EB9}" type="slidenum">
              <a:rPr lang="en-US" smtClean="0"/>
              <a:pPr/>
              <a:t>17</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2D750F9D-F785-46EB-B3BF-5335DF0EDAC0}" type="slidenum">
              <a:rPr lang="en-US" smtClean="0"/>
              <a:pPr/>
              <a:t>18</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E6CE7B04-CAB7-4641-88A7-D81A4EFB46AF}" type="slidenum">
              <a:rPr lang="en-US" smtClean="0"/>
              <a:pPr/>
              <a:t>19</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03A28548-B2AC-4E39-823C-1B00C400B0D8}" type="slidenum">
              <a:rPr lang="en-US" smtClean="0"/>
              <a:pPr/>
              <a:t>20</a:t>
            </a:fld>
            <a:endParaRPr lang="en-US" smtClean="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D0636F67-ED7B-46CA-83E6-641F48543FD5}" type="slidenum">
              <a:rPr lang="en-US" smtClean="0"/>
              <a:pPr/>
              <a:t>3</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1B720351-A4B3-48DD-A1F1-A43164594711}" type="slidenum">
              <a:rPr lang="en-US" smtClean="0"/>
              <a:pPr/>
              <a:t>21</a:t>
            </a:fld>
            <a:endParaRPr lang="en-US"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C6BBD10-22F8-4A04-8671-E9C2B720543E}" type="slidenum">
              <a:rPr lang="en-US" smtClean="0"/>
              <a:pPr/>
              <a:t>22</a:t>
            </a:fld>
            <a:endParaRPr lang="en-US"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21E471E1-8F05-430D-BC32-DC40DD075B28}" type="slidenum">
              <a:rPr lang="en-US" smtClean="0"/>
              <a:pPr/>
              <a:t>23</a:t>
            </a:fld>
            <a:endParaRPr lang="en-US" smtClean="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6D55BA64-A321-4675-BB24-D75CC8FA3E5F}" type="slidenum">
              <a:rPr lang="en-US" smtClean="0"/>
              <a:pPr/>
              <a:t>24</a:t>
            </a:fld>
            <a:endParaRPr lang="en-US" smtClean="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05D8A838-58D5-4CBA-A480-F63BEA237F8E}" type="slidenum">
              <a:rPr lang="en-US" smtClean="0"/>
              <a:pPr/>
              <a:t>25</a:t>
            </a:fld>
            <a:endParaRPr lang="en-US"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3B34B7DE-16EF-461F-A94B-A7F5D727D54F}" type="slidenum">
              <a:rPr lang="en-US" smtClean="0"/>
              <a:pPr/>
              <a:t>26</a:t>
            </a:fld>
            <a:endParaRPr lang="en-US"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fld id="{227E65CE-2598-48A5-9341-11BBCE1514F1}" type="slidenum">
              <a:rPr lang="en-US" smtClean="0"/>
              <a:pPr/>
              <a:t>27</a:t>
            </a:fld>
            <a:endParaRPr lang="en-US" smtClean="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fld id="{305D1528-F8A3-47B3-BAF5-18EE87C77614}" type="slidenum">
              <a:rPr lang="en-US" smtClean="0"/>
              <a:pPr/>
              <a:t>28</a:t>
            </a:fld>
            <a:endParaRPr lang="en-US" smtClean="0"/>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fld id="{D7B30DDB-2B41-4174-B259-58D6E023E2C6}" type="slidenum">
              <a:rPr lang="en-US" smtClean="0"/>
              <a:pPr/>
              <a:t>29</a:t>
            </a:fld>
            <a:endParaRPr lang="en-US" smtClean="0"/>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986C9F4-10B9-44DA-9875-D17ADE5C9E23}" type="slidenum">
              <a:rPr lang="en-US" sz="1200" b="0"/>
              <a:pPr algn="r"/>
              <a:t>30</a:t>
            </a:fld>
            <a:endParaRPr lang="en-US" sz="1200" b="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A61896AC-3D93-4298-88F6-D4AB58566F1C}" type="slidenum">
              <a:rPr lang="en-US" smtClean="0"/>
              <a:pPr/>
              <a:t>4</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A8367C18-1D26-49DC-97CB-AE4F009DD1A0}" type="slidenum">
              <a:rPr lang="en-US" smtClean="0"/>
              <a:pPr/>
              <a:t>31</a:t>
            </a:fld>
            <a:endParaRPr lang="en-US" smtClean="0"/>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p>
            <a:fld id="{B8C8EED2-A108-449A-948B-EDC41746A6B0}" type="slidenum">
              <a:rPr lang="en-US" smtClean="0"/>
              <a:pPr/>
              <a:t>32</a:t>
            </a:fld>
            <a:endParaRPr lang="en-US" smtClean="0"/>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5003A5-96B9-46CD-A95F-C1EA9120CAE0}" type="slidenum">
              <a:rPr lang="en-US" sz="1200" b="0"/>
              <a:pPr algn="r"/>
              <a:t>33</a:t>
            </a:fld>
            <a:endParaRPr lang="en-US" sz="1200" b="0"/>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p>
            <a:fld id="{2F756BFD-CB3F-42FD-88B6-F65DA4A3AE2D}" type="slidenum">
              <a:rPr lang="en-US" smtClean="0"/>
              <a:pPr/>
              <a:t>34</a:t>
            </a:fld>
            <a:endParaRPr lang="en-US" smtClean="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p>
            <a:fld id="{B7EAB86A-D69C-4478-A5AD-3518F45B496F}" type="slidenum">
              <a:rPr lang="en-US" smtClean="0"/>
              <a:pPr/>
              <a:t>35</a:t>
            </a:fld>
            <a:endParaRPr lang="en-US" smtClean="0"/>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p>
            <a:fld id="{BA9C39FF-A29C-437C-A55C-C22C24E0297F}" type="slidenum">
              <a:rPr lang="en-US" smtClean="0"/>
              <a:pPr/>
              <a:t>36</a:t>
            </a:fld>
            <a:endParaRPr lang="en-US" smtClean="0"/>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p>
            <a:fld id="{FB392B19-439E-4260-B996-36318533205B}" type="slidenum">
              <a:rPr lang="en-US" smtClean="0"/>
              <a:pPr/>
              <a:t>37</a:t>
            </a:fld>
            <a:endParaRPr lang="en-US" smtClean="0"/>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fld id="{1DEF395A-B5CF-4284-A086-E8BFA2B1DFAB}" type="slidenum">
              <a:rPr lang="en-US" smtClean="0"/>
              <a:pPr/>
              <a:t>38</a:t>
            </a:fld>
            <a:endParaRPr lang="en-US" smtClean="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p:spPr>
        <p:txBody>
          <a:bodyPr/>
          <a:lstStyle/>
          <a:p>
            <a:fld id="{0B098C6D-90B0-4377-B265-67F76E864804}" type="slidenum">
              <a:rPr lang="en-US" smtClean="0"/>
              <a:pPr/>
              <a:t>39</a:t>
            </a:fld>
            <a:endParaRPr lang="en-US" smtClean="0"/>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83255335-39BE-4913-9F7A-A5AC1448AFAE}" type="slidenum">
              <a:rPr lang="en-US" smtClean="0"/>
              <a:pPr/>
              <a:t>40</a:t>
            </a:fld>
            <a:endParaRPr lang="en-US" smtClean="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091396D7-46B0-46F7-B92B-68F24E855E8A}" type="slidenum">
              <a:rPr lang="en-US" smtClean="0"/>
              <a:pPr/>
              <a:t>5</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p>
            <a:fld id="{0D74D9C6-96B9-4B92-A593-D38CD201017D}" type="slidenum">
              <a:rPr lang="en-US" smtClean="0"/>
              <a:pPr/>
              <a:t>41</a:t>
            </a:fld>
            <a:endParaRPr lang="en-US" smtClean="0"/>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458A5A73-171F-4758-962B-B4D4CF39D166}" type="slidenum">
              <a:rPr lang="en-US" smtClean="0"/>
              <a:pPr/>
              <a:t>42</a:t>
            </a:fld>
            <a:endParaRPr lang="en-US" smtClean="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p>
            <a:fld id="{D69E8C70-6259-46E0-B2B1-AC86A648B265}" type="slidenum">
              <a:rPr lang="en-US" smtClean="0"/>
              <a:pPr/>
              <a:t>43</a:t>
            </a:fld>
            <a:endParaRPr lang="en-US" smtClean="0"/>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fld id="{078CCA69-BBDA-4D2C-B581-6818AF78CEAD}" type="slidenum">
              <a:rPr lang="en-US" smtClean="0"/>
              <a:pPr/>
              <a:t>44</a:t>
            </a:fld>
            <a:endParaRPr lang="en-US" smtClean="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04F9A6F1-F913-444D-94A1-889C02BFB23A}" type="slidenum">
              <a:rPr lang="en-US" smtClean="0"/>
              <a:pPr/>
              <a:t>45</a:t>
            </a:fld>
            <a:endParaRPr lang="en-US" smtClean="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fld id="{A937DCF0-4EAA-4B0C-9C9C-2FBEEF9D0C13}" type="slidenum">
              <a:rPr lang="en-US" smtClean="0"/>
              <a:pPr/>
              <a:t>46</a:t>
            </a:fld>
            <a:endParaRPr lang="en-US" smtClean="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p>
            <a:fld id="{BEBF3A10-8925-4850-9E8F-F03098219947}" type="slidenum">
              <a:rPr lang="en-US" smtClean="0"/>
              <a:pPr/>
              <a:t>47</a:t>
            </a:fld>
            <a:endParaRPr lang="en-US" smtClean="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FDF4DF71-0053-4902-BAF1-4BDC8957E45F}" type="slidenum">
              <a:rPr lang="en-US" smtClean="0"/>
              <a:pPr/>
              <a:t>48</a:t>
            </a:fld>
            <a:endParaRPr lang="en-US" smtClean="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93AFD6B1-DBA1-4FF9-9B23-CB736E7F0C8E}" type="slidenum">
              <a:rPr lang="en-US" smtClean="0"/>
              <a:pPr/>
              <a:t>49</a:t>
            </a:fld>
            <a:endParaRPr lang="en-US" smtClean="0"/>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p:spPr>
        <p:txBody>
          <a:bodyPr/>
          <a:lstStyle/>
          <a:p>
            <a:fld id="{00F7577F-9242-42C1-B68C-3E2467FB812D}" type="slidenum">
              <a:rPr lang="en-US" smtClean="0"/>
              <a:pPr/>
              <a:t>50</a:t>
            </a:fld>
            <a:endParaRPr lang="en-US" smtClean="0"/>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90E60F1E-96B6-4666-8403-EE7476EC4A02}" type="slidenum">
              <a:rPr lang="en-US" smtClean="0"/>
              <a:pPr/>
              <a:t>6</a:t>
            </a:fld>
            <a:endParaRPr lang="en-US"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BBE1F5F8-6D2A-49A0-98C1-A2D1D87AB2DB}" type="slidenum">
              <a:rPr lang="en-US" smtClean="0"/>
              <a:pPr/>
              <a:t>51</a:t>
            </a:fld>
            <a:endParaRPr lang="en-US" smtClean="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BD2A3004-7403-4037-B0D1-DBFB82519A05}" type="slidenum">
              <a:rPr lang="en-US" smtClean="0"/>
              <a:pPr/>
              <a:t>52</a:t>
            </a:fld>
            <a:endParaRPr lang="en-US" smtClean="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a:noFill/>
        </p:spPr>
        <p:txBody>
          <a:bodyPr/>
          <a:lstStyle/>
          <a:p>
            <a:fld id="{6EC82947-B5A1-4028-9AAB-A9D39564C38A}" type="slidenum">
              <a:rPr lang="en-US" smtClean="0"/>
              <a:pPr/>
              <a:t>53</a:t>
            </a:fld>
            <a:endParaRPr lang="en-US" smtClean="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0C65B823-ECEB-483C-973F-F66C690B8661}" type="slidenum">
              <a:rPr lang="en-US" smtClean="0"/>
              <a:pPr/>
              <a:t>54</a:t>
            </a:fld>
            <a:endParaRPr lang="en-US" smtClean="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A9E10322-3D4D-4278-B6F1-9D0188329781}" type="slidenum">
              <a:rPr lang="en-US" smtClean="0"/>
              <a:pPr/>
              <a:t>55</a:t>
            </a:fld>
            <a:endParaRPr lang="en-US" smtClean="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9EED4385-9A38-4792-AE83-5C68A39D0EAC}" type="slidenum">
              <a:rPr lang="en-US" smtClean="0"/>
              <a:pPr/>
              <a:t>7</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ED48AD67-4294-4E8C-B747-C9F84EC44B81}" type="slidenum">
              <a:rPr lang="en-US" smtClean="0"/>
              <a:pPr/>
              <a:t>8</a:t>
            </a:fld>
            <a:endParaRPr lang="en-US"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263B361D-4247-43BA-A6DC-E490FD846D26}" type="slidenum">
              <a:rPr lang="en-US" smtClean="0"/>
              <a:pPr/>
              <a:t>9</a:t>
            </a:fld>
            <a:endParaRPr lang="en-US"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971F1C35-E2FB-4549-A960-1C2234324AAA}" type="slidenum">
              <a:rPr lang="en-US" smtClean="0"/>
              <a:pPr/>
              <a:t>10</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329098FD-926F-4C41-91C6-B23DAE7B97FC}" type="slidenum">
              <a:rPr lang="en-US" sz="1100" b="0">
                <a:solidFill>
                  <a:srgbClr val="8A3A6A"/>
                </a:solidFill>
              </a:rPr>
              <a:pPr algn="r">
                <a:spcBef>
                  <a:spcPct val="10000"/>
                </a:spcBef>
                <a:spcAft>
                  <a:spcPct val="10000"/>
                </a:spcAft>
                <a:defRPr/>
              </a:pPr>
              <a:t>‹#›</a:t>
            </a:fld>
            <a:r>
              <a:rPr lang="en-US" sz="1100" b="0">
                <a:solidFill>
                  <a:srgbClr val="8A3A6A"/>
                </a:solidFill>
              </a:rPr>
              <a:t> of 55</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8:  Import Tariffs and Quotas under Perfect Competition</a:t>
            </a:r>
          </a:p>
        </p:txBody>
      </p:sp>
      <p:sp>
        <p:nvSpPr>
          <p:cNvPr id="1029"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1030"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gif"/></Relationships>
</file>

<file path=ppt/slides/_rels/slide11.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3.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2.gif"/><Relationship Id="rId2" Type="http://schemas.openxmlformats.org/officeDocument/2006/relationships/notesSlide" Target="../notesSlides/notesSlide10.xml"/><Relationship Id="rId16" Type="http://schemas.openxmlformats.org/officeDocument/2006/relationships/image" Target="../media/image8.gif"/><Relationship Id="rId1" Type="http://schemas.openxmlformats.org/officeDocument/2006/relationships/slideLayout" Target="../slideLayouts/slideLayout4.xml"/><Relationship Id="rId6" Type="http://schemas.openxmlformats.org/officeDocument/2006/relationships/image" Target="../media/image5.gif"/><Relationship Id="rId11" Type="http://schemas.openxmlformats.org/officeDocument/2006/relationships/image" Target="../media/image11.gif"/><Relationship Id="rId5" Type="http://schemas.openxmlformats.org/officeDocument/2006/relationships/image" Target="../media/image4.gif"/><Relationship Id="rId15" Type="http://schemas.openxmlformats.org/officeDocument/2006/relationships/image" Target="../media/image15.gif"/><Relationship Id="rId10" Type="http://schemas.openxmlformats.org/officeDocument/2006/relationships/image" Target="../media/image10.gif"/><Relationship Id="rId4" Type="http://schemas.openxmlformats.org/officeDocument/2006/relationships/image" Target="../media/image3.gif"/><Relationship Id="rId9" Type="http://schemas.openxmlformats.org/officeDocument/2006/relationships/image" Target="../media/image9.gif"/><Relationship Id="rId14" Type="http://schemas.openxmlformats.org/officeDocument/2006/relationships/image" Target="../media/image14.gif"/></Relationships>
</file>

<file path=ppt/slides/_rels/slide12.xml.rels><?xml version="1.0" encoding="UTF-8" standalone="yes"?>
<Relationships xmlns="http://schemas.openxmlformats.org/package/2006/relationships"><Relationship Id="rId8" Type="http://schemas.openxmlformats.org/officeDocument/2006/relationships/image" Target="../media/image21.gif"/><Relationship Id="rId13" Type="http://schemas.openxmlformats.org/officeDocument/2006/relationships/image" Target="../media/image26.gif"/><Relationship Id="rId18" Type="http://schemas.openxmlformats.org/officeDocument/2006/relationships/image" Target="../media/image31.gif"/><Relationship Id="rId3" Type="http://schemas.openxmlformats.org/officeDocument/2006/relationships/image" Target="../media/image16.png"/><Relationship Id="rId21" Type="http://schemas.openxmlformats.org/officeDocument/2006/relationships/image" Target="../media/image34.gif"/><Relationship Id="rId7" Type="http://schemas.openxmlformats.org/officeDocument/2006/relationships/image" Target="../media/image20.png"/><Relationship Id="rId12" Type="http://schemas.openxmlformats.org/officeDocument/2006/relationships/image" Target="../media/image25.gif"/><Relationship Id="rId17" Type="http://schemas.openxmlformats.org/officeDocument/2006/relationships/image" Target="../media/image30.gif"/><Relationship Id="rId2" Type="http://schemas.openxmlformats.org/officeDocument/2006/relationships/notesSlide" Target="../notesSlides/notesSlide11.xml"/><Relationship Id="rId16" Type="http://schemas.openxmlformats.org/officeDocument/2006/relationships/image" Target="../media/image29.gif"/><Relationship Id="rId20" Type="http://schemas.openxmlformats.org/officeDocument/2006/relationships/image" Target="../media/image33.gif"/><Relationship Id="rId1" Type="http://schemas.openxmlformats.org/officeDocument/2006/relationships/slideLayout" Target="../slideLayouts/slideLayout4.xml"/><Relationship Id="rId6" Type="http://schemas.openxmlformats.org/officeDocument/2006/relationships/image" Target="../media/image19.png"/><Relationship Id="rId11" Type="http://schemas.openxmlformats.org/officeDocument/2006/relationships/image" Target="../media/image24.gif"/><Relationship Id="rId5" Type="http://schemas.openxmlformats.org/officeDocument/2006/relationships/image" Target="../media/image18.png"/><Relationship Id="rId15" Type="http://schemas.openxmlformats.org/officeDocument/2006/relationships/image" Target="../media/image28.gif"/><Relationship Id="rId10" Type="http://schemas.openxmlformats.org/officeDocument/2006/relationships/image" Target="../media/image23.gif"/><Relationship Id="rId19" Type="http://schemas.openxmlformats.org/officeDocument/2006/relationships/image" Target="../media/image32.gif"/><Relationship Id="rId4" Type="http://schemas.openxmlformats.org/officeDocument/2006/relationships/image" Target="../media/image17.png"/><Relationship Id="rId9" Type="http://schemas.openxmlformats.org/officeDocument/2006/relationships/image" Target="../media/image22.gif"/><Relationship Id="rId14" Type="http://schemas.openxmlformats.org/officeDocument/2006/relationships/image" Target="../media/image27.gif"/></Relationships>
</file>

<file path=ppt/slides/_rels/slide13.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5" Type="http://schemas.openxmlformats.org/officeDocument/2006/relationships/image" Target="../media/image47.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46.png"/></Relationships>
</file>

<file path=ppt/slides/_rels/slide14.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51.pn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png"/><Relationship Id="rId14" Type="http://schemas.openxmlformats.org/officeDocument/2006/relationships/image" Target="../media/image59.png"/></Relationships>
</file>

<file path=ppt/slides/_rels/slide15.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png"/><Relationship Id="rId17" Type="http://schemas.openxmlformats.org/officeDocument/2006/relationships/image" Target="../media/image62.png"/><Relationship Id="rId2" Type="http://schemas.openxmlformats.org/officeDocument/2006/relationships/notesSlide" Target="../notesSlides/notesSlide14.xml"/><Relationship Id="rId16" Type="http://schemas.openxmlformats.org/officeDocument/2006/relationships/image" Target="../media/image61.png"/><Relationship Id="rId1" Type="http://schemas.openxmlformats.org/officeDocument/2006/relationships/slideLayout" Target="../slideLayouts/slideLayout4.xml"/><Relationship Id="rId6" Type="http://schemas.openxmlformats.org/officeDocument/2006/relationships/image" Target="../media/image51.png"/><Relationship Id="rId11" Type="http://schemas.openxmlformats.org/officeDocument/2006/relationships/image" Target="../media/image56.png"/><Relationship Id="rId5" Type="http://schemas.openxmlformats.org/officeDocument/2006/relationships/image" Target="../media/image50.png"/><Relationship Id="rId15" Type="http://schemas.openxmlformats.org/officeDocument/2006/relationships/image" Target="../media/image60.png"/><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png"/><Relationship Id="rId14" Type="http://schemas.openxmlformats.org/officeDocument/2006/relationships/image" Target="../media/image59.png"/></Relationships>
</file>

<file path=ppt/slides/_rels/slide16.xml.rels><?xml version="1.0" encoding="UTF-8" standalone="yes"?>
<Relationships xmlns="http://schemas.openxmlformats.org/package/2006/relationships"><Relationship Id="rId8" Type="http://schemas.openxmlformats.org/officeDocument/2006/relationships/image" Target="../media/image68.png"/><Relationship Id="rId13" Type="http://schemas.openxmlformats.org/officeDocument/2006/relationships/image" Target="../media/image73.png"/><Relationship Id="rId3" Type="http://schemas.openxmlformats.org/officeDocument/2006/relationships/image" Target="../media/image63.png"/><Relationship Id="rId7" Type="http://schemas.openxmlformats.org/officeDocument/2006/relationships/image" Target="../media/image67.png"/><Relationship Id="rId12" Type="http://schemas.openxmlformats.org/officeDocument/2006/relationships/image" Target="../media/image72.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66.png"/><Relationship Id="rId11" Type="http://schemas.openxmlformats.org/officeDocument/2006/relationships/image" Target="../media/image71.png"/><Relationship Id="rId5" Type="http://schemas.openxmlformats.org/officeDocument/2006/relationships/image" Target="../media/image65.png"/><Relationship Id="rId15" Type="http://schemas.openxmlformats.org/officeDocument/2006/relationships/image" Target="../media/image75.png"/><Relationship Id="rId10" Type="http://schemas.openxmlformats.org/officeDocument/2006/relationships/image" Target="../media/image70.png"/><Relationship Id="rId4" Type="http://schemas.openxmlformats.org/officeDocument/2006/relationships/image" Target="../media/image64.png"/><Relationship Id="rId9" Type="http://schemas.openxmlformats.org/officeDocument/2006/relationships/image" Target="../media/image69.png"/><Relationship Id="rId14" Type="http://schemas.openxmlformats.org/officeDocument/2006/relationships/image" Target="../media/image74.png"/></Relationships>
</file>

<file path=ppt/slides/_rels/slide17.xml.rels><?xml version="1.0" encoding="UTF-8" standalone="yes"?>
<Relationships xmlns="http://schemas.openxmlformats.org/package/2006/relationships"><Relationship Id="rId8" Type="http://schemas.openxmlformats.org/officeDocument/2006/relationships/image" Target="../media/image68.png"/><Relationship Id="rId13" Type="http://schemas.openxmlformats.org/officeDocument/2006/relationships/image" Target="../media/image72.png"/><Relationship Id="rId18" Type="http://schemas.openxmlformats.org/officeDocument/2006/relationships/image" Target="../media/image78.png"/><Relationship Id="rId3" Type="http://schemas.openxmlformats.org/officeDocument/2006/relationships/image" Target="../media/image63.png"/><Relationship Id="rId7" Type="http://schemas.openxmlformats.org/officeDocument/2006/relationships/image" Target="../media/image67.png"/><Relationship Id="rId12" Type="http://schemas.openxmlformats.org/officeDocument/2006/relationships/image" Target="../media/image71.png"/><Relationship Id="rId17" Type="http://schemas.openxmlformats.org/officeDocument/2006/relationships/image" Target="../media/image77.png"/><Relationship Id="rId2" Type="http://schemas.openxmlformats.org/officeDocument/2006/relationships/notesSlide" Target="../notesSlides/notesSlide16.xml"/><Relationship Id="rId16" Type="http://schemas.openxmlformats.org/officeDocument/2006/relationships/image" Target="../media/image75.png"/><Relationship Id="rId1" Type="http://schemas.openxmlformats.org/officeDocument/2006/relationships/slideLayout" Target="../slideLayouts/slideLayout4.xml"/><Relationship Id="rId6" Type="http://schemas.openxmlformats.org/officeDocument/2006/relationships/image" Target="../media/image66.png"/><Relationship Id="rId11" Type="http://schemas.openxmlformats.org/officeDocument/2006/relationships/image" Target="../media/image70.png"/><Relationship Id="rId5" Type="http://schemas.openxmlformats.org/officeDocument/2006/relationships/image" Target="../media/image65.png"/><Relationship Id="rId15" Type="http://schemas.openxmlformats.org/officeDocument/2006/relationships/image" Target="../media/image74.png"/><Relationship Id="rId10" Type="http://schemas.openxmlformats.org/officeDocument/2006/relationships/image" Target="../media/image76.png"/><Relationship Id="rId4" Type="http://schemas.openxmlformats.org/officeDocument/2006/relationships/image" Target="../media/image64.png"/><Relationship Id="rId9" Type="http://schemas.openxmlformats.org/officeDocument/2006/relationships/image" Target="../media/image69.png"/><Relationship Id="rId14" Type="http://schemas.openxmlformats.org/officeDocument/2006/relationships/image" Target="../media/image7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82.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image" Target="../media/image82.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image" Target="../media/image88.png"/><Relationship Id="rId3" Type="http://schemas.openxmlformats.org/officeDocument/2006/relationships/image" Target="../media/image83.png"/><Relationship Id="rId7" Type="http://schemas.openxmlformats.org/officeDocument/2006/relationships/image" Target="../media/image87.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86.png"/><Relationship Id="rId5" Type="http://schemas.openxmlformats.org/officeDocument/2006/relationships/image" Target="../media/image85.png"/><Relationship Id="rId4" Type="http://schemas.openxmlformats.org/officeDocument/2006/relationships/image" Target="../media/image84.png"/></Relationships>
</file>

<file path=ppt/slides/_rels/slide24.xml.rels><?xml version="1.0" encoding="UTF-8" standalone="yes"?>
<Relationships xmlns="http://schemas.openxmlformats.org/package/2006/relationships"><Relationship Id="rId8" Type="http://schemas.openxmlformats.org/officeDocument/2006/relationships/image" Target="../media/image89.png"/><Relationship Id="rId13" Type="http://schemas.openxmlformats.org/officeDocument/2006/relationships/image" Target="../media/image93.png"/><Relationship Id="rId3" Type="http://schemas.openxmlformats.org/officeDocument/2006/relationships/image" Target="../media/image83.png"/><Relationship Id="rId7" Type="http://schemas.openxmlformats.org/officeDocument/2006/relationships/image" Target="../media/image87.png"/><Relationship Id="rId12" Type="http://schemas.openxmlformats.org/officeDocument/2006/relationships/image" Target="../media/image92.pn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86.png"/><Relationship Id="rId11" Type="http://schemas.openxmlformats.org/officeDocument/2006/relationships/image" Target="../media/image91.png"/><Relationship Id="rId5" Type="http://schemas.openxmlformats.org/officeDocument/2006/relationships/image" Target="../media/image85.png"/><Relationship Id="rId10" Type="http://schemas.openxmlformats.org/officeDocument/2006/relationships/image" Target="../media/image90.png"/><Relationship Id="rId4" Type="http://schemas.openxmlformats.org/officeDocument/2006/relationships/image" Target="../media/image84.png"/><Relationship Id="rId9" Type="http://schemas.openxmlformats.org/officeDocument/2006/relationships/image" Target="../media/image88.png"/></Relationships>
</file>

<file path=ppt/slides/_rels/slide25.xml.rels><?xml version="1.0" encoding="UTF-8" standalone="yes"?>
<Relationships xmlns="http://schemas.openxmlformats.org/package/2006/relationships"><Relationship Id="rId8" Type="http://schemas.openxmlformats.org/officeDocument/2006/relationships/image" Target="../media/image89.png"/><Relationship Id="rId13" Type="http://schemas.openxmlformats.org/officeDocument/2006/relationships/image" Target="../media/image94.png"/><Relationship Id="rId3" Type="http://schemas.openxmlformats.org/officeDocument/2006/relationships/image" Target="../media/image83.png"/><Relationship Id="rId7" Type="http://schemas.openxmlformats.org/officeDocument/2006/relationships/image" Target="../media/image87.png"/><Relationship Id="rId12" Type="http://schemas.openxmlformats.org/officeDocument/2006/relationships/image" Target="../media/image92.png"/><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86.png"/><Relationship Id="rId11" Type="http://schemas.openxmlformats.org/officeDocument/2006/relationships/image" Target="../media/image91.png"/><Relationship Id="rId5" Type="http://schemas.openxmlformats.org/officeDocument/2006/relationships/image" Target="../media/image85.png"/><Relationship Id="rId10" Type="http://schemas.openxmlformats.org/officeDocument/2006/relationships/image" Target="../media/image90.png"/><Relationship Id="rId4" Type="http://schemas.openxmlformats.org/officeDocument/2006/relationships/image" Target="../media/image84.png"/><Relationship Id="rId9" Type="http://schemas.openxmlformats.org/officeDocument/2006/relationships/image" Target="../media/image88.png"/><Relationship Id="rId14" Type="http://schemas.openxmlformats.org/officeDocument/2006/relationships/image" Target="../media/image93.png"/></Relationships>
</file>

<file path=ppt/slides/_rels/slide26.xml.rels><?xml version="1.0" encoding="UTF-8" standalone="yes"?>
<Relationships xmlns="http://schemas.openxmlformats.org/package/2006/relationships"><Relationship Id="rId8" Type="http://schemas.openxmlformats.org/officeDocument/2006/relationships/image" Target="../media/image100.png"/><Relationship Id="rId13" Type="http://schemas.openxmlformats.org/officeDocument/2006/relationships/image" Target="../media/image105.png"/><Relationship Id="rId18" Type="http://schemas.openxmlformats.org/officeDocument/2006/relationships/image" Target="../media/image110.png"/><Relationship Id="rId3" Type="http://schemas.openxmlformats.org/officeDocument/2006/relationships/image" Target="../media/image95.png"/><Relationship Id="rId21" Type="http://schemas.openxmlformats.org/officeDocument/2006/relationships/image" Target="../media/image113.png"/><Relationship Id="rId7" Type="http://schemas.openxmlformats.org/officeDocument/2006/relationships/image" Target="../media/image99.png"/><Relationship Id="rId12" Type="http://schemas.openxmlformats.org/officeDocument/2006/relationships/image" Target="../media/image104.png"/><Relationship Id="rId17" Type="http://schemas.openxmlformats.org/officeDocument/2006/relationships/image" Target="../media/image109.png"/><Relationship Id="rId2" Type="http://schemas.openxmlformats.org/officeDocument/2006/relationships/notesSlide" Target="../notesSlides/notesSlide25.xml"/><Relationship Id="rId16" Type="http://schemas.openxmlformats.org/officeDocument/2006/relationships/image" Target="../media/image108.png"/><Relationship Id="rId20" Type="http://schemas.openxmlformats.org/officeDocument/2006/relationships/image" Target="../media/image112.png"/><Relationship Id="rId1" Type="http://schemas.openxmlformats.org/officeDocument/2006/relationships/slideLayout" Target="../slideLayouts/slideLayout4.xml"/><Relationship Id="rId6" Type="http://schemas.openxmlformats.org/officeDocument/2006/relationships/image" Target="../media/image98.png"/><Relationship Id="rId11" Type="http://schemas.openxmlformats.org/officeDocument/2006/relationships/image" Target="../media/image103.png"/><Relationship Id="rId5" Type="http://schemas.openxmlformats.org/officeDocument/2006/relationships/image" Target="../media/image97.png"/><Relationship Id="rId15" Type="http://schemas.openxmlformats.org/officeDocument/2006/relationships/image" Target="../media/image107.png"/><Relationship Id="rId10" Type="http://schemas.openxmlformats.org/officeDocument/2006/relationships/image" Target="../media/image102.png"/><Relationship Id="rId19" Type="http://schemas.openxmlformats.org/officeDocument/2006/relationships/image" Target="../media/image111.png"/><Relationship Id="rId4" Type="http://schemas.openxmlformats.org/officeDocument/2006/relationships/image" Target="../media/image96.png"/><Relationship Id="rId9" Type="http://schemas.openxmlformats.org/officeDocument/2006/relationships/image" Target="../media/image101.png"/><Relationship Id="rId14" Type="http://schemas.openxmlformats.org/officeDocument/2006/relationships/image" Target="../media/image106.png"/><Relationship Id="rId22" Type="http://schemas.openxmlformats.org/officeDocument/2006/relationships/image" Target="../media/image114.png"/></Relationships>
</file>

<file path=ppt/slides/_rels/slide27.xml.rels><?xml version="1.0" encoding="UTF-8" standalone="yes"?>
<Relationships xmlns="http://schemas.openxmlformats.org/package/2006/relationships"><Relationship Id="rId8" Type="http://schemas.openxmlformats.org/officeDocument/2006/relationships/image" Target="../media/image119.png"/><Relationship Id="rId13" Type="http://schemas.openxmlformats.org/officeDocument/2006/relationships/image" Target="../media/image124.png"/><Relationship Id="rId3" Type="http://schemas.openxmlformats.org/officeDocument/2006/relationships/notesSlide" Target="../notesSlides/notesSlide26.xml"/><Relationship Id="rId7" Type="http://schemas.openxmlformats.org/officeDocument/2006/relationships/image" Target="../media/image118.png"/><Relationship Id="rId12" Type="http://schemas.openxmlformats.org/officeDocument/2006/relationships/image" Target="../media/image123.png"/><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117.png"/><Relationship Id="rId11" Type="http://schemas.openxmlformats.org/officeDocument/2006/relationships/image" Target="../media/image122.png"/><Relationship Id="rId5" Type="http://schemas.openxmlformats.org/officeDocument/2006/relationships/image" Target="../media/image116.png"/><Relationship Id="rId10" Type="http://schemas.openxmlformats.org/officeDocument/2006/relationships/image" Target="../media/image121.png"/><Relationship Id="rId4" Type="http://schemas.openxmlformats.org/officeDocument/2006/relationships/oleObject" Target="../embeddings/oleObject3.bin"/><Relationship Id="rId9" Type="http://schemas.openxmlformats.org/officeDocument/2006/relationships/image" Target="../media/image120.png"/></Relationships>
</file>

<file path=ppt/slides/_rels/slide28.xml.rels><?xml version="1.0" encoding="UTF-8" standalone="yes"?>
<Relationships xmlns="http://schemas.openxmlformats.org/package/2006/relationships"><Relationship Id="rId3" Type="http://schemas.openxmlformats.org/officeDocument/2006/relationships/image" Target="../media/image125.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6.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132.png"/><Relationship Id="rId13" Type="http://schemas.openxmlformats.org/officeDocument/2006/relationships/image" Target="../media/image137.png"/><Relationship Id="rId18" Type="http://schemas.openxmlformats.org/officeDocument/2006/relationships/image" Target="../media/image142.png"/><Relationship Id="rId3" Type="http://schemas.openxmlformats.org/officeDocument/2006/relationships/image" Target="../media/image127.png"/><Relationship Id="rId7" Type="http://schemas.openxmlformats.org/officeDocument/2006/relationships/image" Target="../media/image131.png"/><Relationship Id="rId12" Type="http://schemas.openxmlformats.org/officeDocument/2006/relationships/image" Target="../media/image136.png"/><Relationship Id="rId17" Type="http://schemas.openxmlformats.org/officeDocument/2006/relationships/image" Target="../media/image141.png"/><Relationship Id="rId2" Type="http://schemas.openxmlformats.org/officeDocument/2006/relationships/notesSlide" Target="../notesSlides/notesSlide30.xml"/><Relationship Id="rId16" Type="http://schemas.openxmlformats.org/officeDocument/2006/relationships/image" Target="../media/image140.png"/><Relationship Id="rId1" Type="http://schemas.openxmlformats.org/officeDocument/2006/relationships/slideLayout" Target="../slideLayouts/slideLayout4.xml"/><Relationship Id="rId6" Type="http://schemas.openxmlformats.org/officeDocument/2006/relationships/image" Target="../media/image130.png"/><Relationship Id="rId11" Type="http://schemas.openxmlformats.org/officeDocument/2006/relationships/image" Target="../media/image135.png"/><Relationship Id="rId5" Type="http://schemas.openxmlformats.org/officeDocument/2006/relationships/image" Target="../media/image129.png"/><Relationship Id="rId15" Type="http://schemas.openxmlformats.org/officeDocument/2006/relationships/image" Target="../media/image139.png"/><Relationship Id="rId10" Type="http://schemas.openxmlformats.org/officeDocument/2006/relationships/image" Target="../media/image134.png"/><Relationship Id="rId4" Type="http://schemas.openxmlformats.org/officeDocument/2006/relationships/image" Target="../media/image128.png"/><Relationship Id="rId9" Type="http://schemas.openxmlformats.org/officeDocument/2006/relationships/image" Target="../media/image133.png"/><Relationship Id="rId14" Type="http://schemas.openxmlformats.org/officeDocument/2006/relationships/image" Target="../media/image138.png"/></Relationships>
</file>

<file path=ppt/slides/_rels/slide32.xml.rels><?xml version="1.0" encoding="UTF-8" standalone="yes"?>
<Relationships xmlns="http://schemas.openxmlformats.org/package/2006/relationships"><Relationship Id="rId8" Type="http://schemas.openxmlformats.org/officeDocument/2006/relationships/image" Target="../media/image132.png"/><Relationship Id="rId13" Type="http://schemas.openxmlformats.org/officeDocument/2006/relationships/image" Target="../media/image137.png"/><Relationship Id="rId18" Type="http://schemas.openxmlformats.org/officeDocument/2006/relationships/image" Target="../media/image142.png"/><Relationship Id="rId3" Type="http://schemas.openxmlformats.org/officeDocument/2006/relationships/image" Target="../media/image127.png"/><Relationship Id="rId7" Type="http://schemas.openxmlformats.org/officeDocument/2006/relationships/image" Target="../media/image131.png"/><Relationship Id="rId12" Type="http://schemas.openxmlformats.org/officeDocument/2006/relationships/image" Target="../media/image136.png"/><Relationship Id="rId17" Type="http://schemas.openxmlformats.org/officeDocument/2006/relationships/image" Target="../media/image141.png"/><Relationship Id="rId2" Type="http://schemas.openxmlformats.org/officeDocument/2006/relationships/notesSlide" Target="../notesSlides/notesSlide31.xml"/><Relationship Id="rId16" Type="http://schemas.openxmlformats.org/officeDocument/2006/relationships/image" Target="../media/image140.png"/><Relationship Id="rId1" Type="http://schemas.openxmlformats.org/officeDocument/2006/relationships/slideLayout" Target="../slideLayouts/slideLayout4.xml"/><Relationship Id="rId6" Type="http://schemas.openxmlformats.org/officeDocument/2006/relationships/image" Target="../media/image130.png"/><Relationship Id="rId11" Type="http://schemas.openxmlformats.org/officeDocument/2006/relationships/image" Target="../media/image135.png"/><Relationship Id="rId5" Type="http://schemas.openxmlformats.org/officeDocument/2006/relationships/image" Target="../media/image129.png"/><Relationship Id="rId15" Type="http://schemas.openxmlformats.org/officeDocument/2006/relationships/image" Target="../media/image139.png"/><Relationship Id="rId10" Type="http://schemas.openxmlformats.org/officeDocument/2006/relationships/image" Target="../media/image134.png"/><Relationship Id="rId4" Type="http://schemas.openxmlformats.org/officeDocument/2006/relationships/image" Target="../media/image128.png"/><Relationship Id="rId9" Type="http://schemas.openxmlformats.org/officeDocument/2006/relationships/image" Target="../media/image133.png"/><Relationship Id="rId14" Type="http://schemas.openxmlformats.org/officeDocument/2006/relationships/image" Target="../media/image138.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43.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144.png"/><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145.png"/><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6835775" y="5486400"/>
            <a:ext cx="2308225" cy="1371600"/>
          </a:xfrm>
          <a:prstGeom prst="rect">
            <a:avLst/>
          </a:prstGeom>
          <a:solidFill>
            <a:srgbClr val="FBEFD8"/>
          </a:solidFill>
          <a:ln w="9525" algn="ctr">
            <a:noFill/>
            <a:round/>
            <a:headEnd/>
            <a:tailEnd/>
          </a:ln>
        </p:spPr>
        <p:txBody>
          <a:bodyPr/>
          <a:lstStyle/>
          <a:p>
            <a:endParaRPr lang="en-US" sz="2800" b="0">
              <a:solidFill>
                <a:schemeClr val="tx2"/>
              </a:solidFill>
            </a:endParaRPr>
          </a:p>
        </p:txBody>
      </p:sp>
      <p:sp>
        <p:nvSpPr>
          <p:cNvPr id="7" name="Text Box 5"/>
          <p:cNvSpPr txBox="1">
            <a:spLocks noChangeArrowheads="1"/>
          </p:cNvSpPr>
          <p:nvPr/>
        </p:nvSpPr>
        <p:spPr bwMode="auto">
          <a:xfrm>
            <a:off x="638629" y="1358900"/>
            <a:ext cx="6066971" cy="830997"/>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94978"/>
                </a:solidFill>
                <a:latin typeface="Times New Roman" pitchFamily="18" charset="0"/>
                <a:cs typeface="Times New Roman" pitchFamily="18" charset="0"/>
              </a:rPr>
              <a:t>Εισαγωγικοί Δασμοί και Ποσοστώσεις υπό Συνθήκες Τέλειου Ανταγωνισμού</a:t>
            </a:r>
            <a:endParaRPr lang="en-US" sz="2400" dirty="0">
              <a:solidFill>
                <a:srgbClr val="394978"/>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5081588" y="5978525"/>
            <a:ext cx="1603375" cy="522288"/>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394978"/>
                </a:solidFill>
                <a:latin typeface="Times New Roman" pitchFamily="18" charset="0"/>
                <a:cs typeface="Times New Roman" pitchFamily="18" charset="0"/>
              </a:rPr>
              <a:t>Prepared by:</a:t>
            </a:r>
            <a:br>
              <a:rPr lang="en-US">
                <a:solidFill>
                  <a:srgbClr val="394978"/>
                </a:solidFill>
                <a:latin typeface="Times New Roman" pitchFamily="18" charset="0"/>
                <a:cs typeface="Times New Roman" pitchFamily="18" charset="0"/>
              </a:rPr>
            </a:br>
            <a:r>
              <a:rPr lang="en-US">
                <a:solidFill>
                  <a:srgbClr val="394978"/>
                </a:solidFill>
                <a:latin typeface="Times New Roman" pitchFamily="18" charset="0"/>
                <a:cs typeface="Times New Roman" pitchFamily="18" charset="0"/>
              </a:rPr>
              <a:t>Fernando Quijano</a:t>
            </a:r>
          </a:p>
        </p:txBody>
      </p:sp>
      <p:sp>
        <p:nvSpPr>
          <p:cNvPr id="18" name="Rectangle 17"/>
          <p:cNvSpPr>
            <a:spLocks noChangeArrowheads="1"/>
          </p:cNvSpPr>
          <p:nvPr/>
        </p:nvSpPr>
        <p:spPr bwMode="auto">
          <a:xfrm>
            <a:off x="6835775" y="1262063"/>
            <a:ext cx="2308225" cy="1270000"/>
          </a:xfrm>
          <a:prstGeom prst="rect">
            <a:avLst/>
          </a:prstGeom>
          <a:solidFill>
            <a:srgbClr val="94AE98"/>
          </a:solidFill>
          <a:ln w="9525" algn="ctr">
            <a:noFill/>
            <a:round/>
            <a:headEnd/>
            <a:tailEnd/>
          </a:ln>
        </p:spPr>
        <p:txBody>
          <a:bodyPr/>
          <a:lstStyle/>
          <a:p>
            <a:endParaRPr lang="en-US" sz="2800" b="0">
              <a:solidFill>
                <a:schemeClr val="tx2"/>
              </a:solidFill>
            </a:endParaRPr>
          </a:p>
        </p:txBody>
      </p:sp>
      <p:grpSp>
        <p:nvGrpSpPr>
          <p:cNvPr id="26" name="Group 25"/>
          <p:cNvGrpSpPr>
            <a:grpSpLocks/>
          </p:cNvGrpSpPr>
          <p:nvPr/>
        </p:nvGrpSpPr>
        <p:grpSpPr bwMode="auto">
          <a:xfrm>
            <a:off x="0" y="-7938"/>
            <a:ext cx="9144000" cy="1285876"/>
            <a:chOff x="-1" y="-7256"/>
            <a:chExt cx="9144001" cy="1285647"/>
          </a:xfrm>
        </p:grpSpPr>
        <p:sp>
          <p:nvSpPr>
            <p:cNvPr id="14364" name="Rectangle 13"/>
            <p:cNvSpPr>
              <a:spLocks noChangeArrowheads="1"/>
            </p:cNvSpPr>
            <p:nvPr/>
          </p:nvSpPr>
          <p:spPr bwMode="auto">
            <a:xfrm>
              <a:off x="-1" y="0"/>
              <a:ext cx="6836229" cy="1262743"/>
            </a:xfrm>
            <a:prstGeom prst="rect">
              <a:avLst/>
            </a:prstGeom>
            <a:solidFill>
              <a:srgbClr val="69134B"/>
            </a:solidFill>
            <a:ln w="9525" algn="ctr">
              <a:noFill/>
              <a:round/>
              <a:headEnd/>
              <a:tailEnd/>
            </a:ln>
          </p:spPr>
          <p:txBody>
            <a:bodyPr/>
            <a:lstStyle/>
            <a:p>
              <a:endParaRPr lang="en-US" sz="2800" b="0">
                <a:solidFill>
                  <a:schemeClr val="tx2"/>
                </a:solidFill>
              </a:endParaRPr>
            </a:p>
          </p:txBody>
        </p:sp>
        <p:sp>
          <p:nvSpPr>
            <p:cNvPr id="14365" name="Rectangle 16"/>
            <p:cNvSpPr>
              <a:spLocks noChangeArrowheads="1"/>
            </p:cNvSpPr>
            <p:nvPr/>
          </p:nvSpPr>
          <p:spPr bwMode="auto">
            <a:xfrm>
              <a:off x="6836229" y="-7256"/>
              <a:ext cx="2307771" cy="1270000"/>
            </a:xfrm>
            <a:prstGeom prst="rect">
              <a:avLst/>
            </a:prstGeom>
            <a:solidFill>
              <a:srgbClr val="57699E"/>
            </a:solidFill>
            <a:ln w="9525" algn="ctr">
              <a:noFill/>
              <a:round/>
              <a:headEnd/>
              <a:tailEnd/>
            </a:ln>
          </p:spPr>
          <p:txBody>
            <a:bodyPr/>
            <a:lstStyle/>
            <a:p>
              <a:endParaRPr lang="en-US" sz="2800" b="0">
                <a:solidFill>
                  <a:schemeClr val="tx2"/>
                </a:solidFill>
              </a:endParaRPr>
            </a:p>
          </p:txBody>
        </p:sp>
        <p:cxnSp>
          <p:nvCxnSpPr>
            <p:cNvPr id="14366" name="Straight Connector 19"/>
            <p:cNvCxnSpPr>
              <a:cxnSpLocks noChangeShapeType="1"/>
            </p:cNvCxnSpPr>
            <p:nvPr/>
          </p:nvCxnSpPr>
          <p:spPr bwMode="auto">
            <a:xfrm>
              <a:off x="0" y="1278391"/>
              <a:ext cx="9144000" cy="0"/>
            </a:xfrm>
            <a:prstGeom prst="line">
              <a:avLst/>
            </a:prstGeom>
            <a:noFill/>
            <a:ln w="76200" algn="ctr">
              <a:solidFill>
                <a:schemeClr val="tx1"/>
              </a:solidFill>
              <a:round/>
              <a:headEnd/>
              <a:tailEnd/>
            </a:ln>
          </p:spPr>
        </p:cxnSp>
      </p:grpSp>
      <p:sp>
        <p:nvSpPr>
          <p:cNvPr id="6" name="Text Box 4"/>
          <p:cNvSpPr txBox="1">
            <a:spLocks noChangeArrowheads="1"/>
          </p:cNvSpPr>
          <p:nvPr/>
        </p:nvSpPr>
        <p:spPr bwMode="auto">
          <a:xfrm>
            <a:off x="7437438" y="1303338"/>
            <a:ext cx="1106487" cy="1200150"/>
          </a:xfrm>
          <a:prstGeom prst="rect">
            <a:avLst/>
          </a:prstGeom>
          <a:noFill/>
          <a:ln w="9525">
            <a:noFill/>
            <a:miter lim="800000"/>
            <a:headEnd/>
            <a:tailEnd/>
          </a:ln>
        </p:spPr>
        <p:txBody>
          <a:bodyPr anchor="ctr">
            <a:spAutoFit/>
          </a:bodyPr>
          <a:lstStyle/>
          <a:p>
            <a:pPr algn="ctr">
              <a:spcBef>
                <a:spcPct val="10000"/>
              </a:spcBef>
              <a:spcAft>
                <a:spcPct val="10000"/>
              </a:spcAft>
            </a:pPr>
            <a:r>
              <a:rPr lang="en-US" sz="7200"/>
              <a:t>8</a:t>
            </a:r>
          </a:p>
        </p:txBody>
      </p:sp>
      <p:graphicFrame>
        <p:nvGraphicFramePr>
          <p:cNvPr id="14371" name="Group 35"/>
          <p:cNvGraphicFramePr>
            <a:graphicFrameLocks noGrp="1"/>
          </p:cNvGraphicFramePr>
          <p:nvPr/>
        </p:nvGraphicFramePr>
        <p:xfrm>
          <a:off x="6880225" y="2557463"/>
          <a:ext cx="2263775" cy="3017520"/>
        </p:xfrm>
        <a:graphic>
          <a:graphicData uri="http://schemas.openxmlformats.org/drawingml/2006/table">
            <a:tbl>
              <a:tblPr/>
              <a:tblGrid>
                <a:gridCol w="333375"/>
                <a:gridCol w="1930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Σύντομο Ιστορικό του Παγκόσμιου Οργανισμού Εμπορίου</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Κέρδη από το Εμπόριο</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Εισαγωγικοί Δασμοί για μια Μικρή Χώρα</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Εισαγωγικοί Δασμοί για μια Μεγάλη Χώρα</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charset="0"/>
                        </a:rPr>
                        <a:t>Εισαγωγικές Ποσοστώσεις</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4368" name="Picture 32" descr="Pages from feenestra comps_8_25"/>
          <p:cNvPicPr>
            <a:picLocks noChangeAspect="1" noChangeArrowheads="1"/>
          </p:cNvPicPr>
          <p:nvPr/>
        </p:nvPicPr>
        <p:blipFill>
          <a:blip r:embed="rId2" cstate="print"/>
          <a:srcRect/>
          <a:stretch>
            <a:fillRect/>
          </a:stretch>
        </p:blipFill>
        <p:spPr bwMode="auto">
          <a:xfrm>
            <a:off x="1144588" y="2493963"/>
            <a:ext cx="3121025" cy="3956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4371"/>
                                        </p:tgtEl>
                                        <p:attrNameLst>
                                          <p:attrName>style.visibility</p:attrName>
                                        </p:attrNameLst>
                                      </p:cBhvr>
                                      <p:to>
                                        <p:strVal val="visible"/>
                                      </p:to>
                                    </p:set>
                                    <p:animEffect transition="in" filter="wipe(up)">
                                      <p:cBhvr>
                                        <p:cTn id="23" dur="500"/>
                                        <p:tgtEl>
                                          <p:spTgt spid="14371"/>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7" grpId="0" build="allAtOnce"/>
      <p:bldP spid="11" grpId="0"/>
      <p:bldP spid="18"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 name="Rectangle 32"/>
          <p:cNvSpPr>
            <a:spLocks noChangeArrowheads="1"/>
          </p:cNvSpPr>
          <p:nvPr/>
        </p:nvSpPr>
        <p:spPr bwMode="auto">
          <a:xfrm>
            <a:off x="928688" y="434975"/>
            <a:ext cx="3233737" cy="203200"/>
          </a:xfrm>
          <a:prstGeom prst="rect">
            <a:avLst/>
          </a:prstGeom>
          <a:solidFill>
            <a:srgbClr val="F5D8A5"/>
          </a:solidFill>
          <a:ln w="9525" algn="ctr">
            <a:noFill/>
            <a:round/>
            <a:headEnd/>
            <a:tailEnd/>
          </a:ln>
        </p:spPr>
        <p:txBody>
          <a:bodyPr/>
          <a:lstStyle/>
          <a:p>
            <a:endParaRPr lang="en-US" sz="2800" b="0">
              <a:solidFill>
                <a:schemeClr val="tx2"/>
              </a:solidFill>
            </a:endParaRPr>
          </a:p>
        </p:txBody>
      </p:sp>
      <p:grpSp>
        <p:nvGrpSpPr>
          <p:cNvPr id="2" name="Group 39"/>
          <p:cNvGrpSpPr>
            <a:grpSpLocks/>
          </p:cNvGrpSpPr>
          <p:nvPr/>
        </p:nvGrpSpPr>
        <p:grpSpPr bwMode="auto">
          <a:xfrm>
            <a:off x="828675" y="1235075"/>
            <a:ext cx="7516813" cy="5326063"/>
            <a:chOff x="566738" y="2200275"/>
            <a:chExt cx="7805737" cy="4219575"/>
          </a:xfrm>
        </p:grpSpPr>
        <p:sp>
          <p:nvSpPr>
            <p:cNvPr id="31760"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1761" name="Rectangle 30"/>
            <p:cNvSpPr>
              <a:spLocks noChangeArrowheads="1"/>
            </p:cNvSpPr>
            <p:nvPr/>
          </p:nvSpPr>
          <p:spPr bwMode="auto">
            <a:xfrm>
              <a:off x="581024" y="2219327"/>
              <a:ext cx="7772401" cy="26076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Πλεόνασμα Καταναλωτή και Παραγωγού</a:t>
            </a:r>
            <a:endParaRPr lang="en-US" sz="2400" dirty="0">
              <a:solidFill>
                <a:srgbClr val="356A41"/>
              </a:solidFill>
            </a:endParaRPr>
          </a:p>
        </p:txBody>
      </p:sp>
      <p:sp>
        <p:nvSpPr>
          <p:cNvPr id="19" name="Text Box 7"/>
          <p:cNvSpPr txBox="1">
            <a:spLocks noChangeArrowheads="1"/>
          </p:cNvSpPr>
          <p:nvPr/>
        </p:nvSpPr>
        <p:spPr bwMode="auto">
          <a:xfrm>
            <a:off x="847725" y="1255713"/>
            <a:ext cx="2362200"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8-1</a:t>
            </a:r>
            <a:r>
              <a:rPr lang="en-US" dirty="0">
                <a:solidFill>
                  <a:schemeClr val="bg2"/>
                </a:solidFill>
              </a:rPr>
              <a:t> (1 </a:t>
            </a:r>
            <a:r>
              <a:rPr lang="el-GR" dirty="0" smtClean="0">
                <a:solidFill>
                  <a:schemeClr val="bg2"/>
                </a:solidFill>
              </a:rPr>
              <a:t>από </a:t>
            </a:r>
            <a:r>
              <a:rPr lang="en-US" dirty="0" smtClean="0">
                <a:solidFill>
                  <a:schemeClr val="bg2"/>
                </a:solidFill>
              </a:rPr>
              <a:t>2</a:t>
            </a:r>
            <a:r>
              <a:rPr lang="en-US" dirty="0">
                <a:solidFill>
                  <a:schemeClr val="bg2"/>
                </a:solidFill>
              </a:rPr>
              <a:t>)</a:t>
            </a:r>
            <a:endParaRPr lang="en-US" dirty="0"/>
          </a:p>
        </p:txBody>
      </p:sp>
      <p:sp>
        <p:nvSpPr>
          <p:cNvPr id="21" name="Rectangle 20"/>
          <p:cNvSpPr>
            <a:spLocks noChangeArrowheads="1"/>
          </p:cNvSpPr>
          <p:nvPr/>
        </p:nvSpPr>
        <p:spPr bwMode="auto">
          <a:xfrm>
            <a:off x="1016000" y="4913313"/>
            <a:ext cx="7140575" cy="1720471"/>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Πλεόνασμα Καταναλωτή και Παραγωγού</a:t>
            </a:r>
            <a:r>
              <a:rPr lang="en-US" sz="1600" dirty="0" smtClean="0">
                <a:solidFill>
                  <a:srgbClr val="8A3A6A"/>
                </a:solidFill>
              </a:rPr>
              <a:t> </a:t>
            </a:r>
            <a:endParaRPr lang="en-US" sz="1600" dirty="0">
              <a:solidFill>
                <a:srgbClr val="8A3A6A"/>
              </a:solidFill>
            </a:endParaRPr>
          </a:p>
          <a:p>
            <a:pPr>
              <a:spcBef>
                <a:spcPct val="10000"/>
              </a:spcBef>
              <a:spcAft>
                <a:spcPct val="10000"/>
              </a:spcAft>
            </a:pPr>
            <a:r>
              <a:rPr lang="el-GR" dirty="0" smtClean="0"/>
              <a:t>Στο διάγραμμα (α), το πλεόνασμα καταναλωτή από την αγορά ποσότητας </a:t>
            </a:r>
            <a:r>
              <a:rPr lang="en-US" i="1" dirty="0" smtClean="0"/>
              <a:t>D</a:t>
            </a:r>
            <a:r>
              <a:rPr lang="en-US" baseline="-25000" dirty="0" smtClean="0"/>
              <a:t>1 </a:t>
            </a:r>
            <a:r>
              <a:rPr lang="el-GR" dirty="0" smtClean="0"/>
              <a:t>στην τιμή</a:t>
            </a:r>
            <a:r>
              <a:rPr lang="en-US" dirty="0" smtClean="0"/>
              <a:t> </a:t>
            </a:r>
            <a:r>
              <a:rPr lang="en-US" i="1" dirty="0"/>
              <a:t>P</a:t>
            </a:r>
            <a:r>
              <a:rPr lang="en-US" baseline="-25000" dirty="0"/>
              <a:t>1</a:t>
            </a:r>
            <a:r>
              <a:rPr lang="en-US" dirty="0"/>
              <a:t> </a:t>
            </a:r>
            <a:r>
              <a:rPr lang="el-GR" dirty="0" smtClean="0"/>
              <a:t>είναι η περιοχή κάτω από την καμπύλη ζήτησης και πάνω από την τιμή. </a:t>
            </a:r>
            <a:r>
              <a:rPr lang="en-US" dirty="0" smtClean="0"/>
              <a:t> </a:t>
            </a:r>
            <a:endParaRPr lang="en-US" dirty="0"/>
          </a:p>
          <a:p>
            <a:pPr>
              <a:spcBef>
                <a:spcPct val="10000"/>
              </a:spcBef>
              <a:spcAft>
                <a:spcPct val="10000"/>
              </a:spcAft>
            </a:pPr>
            <a:r>
              <a:rPr lang="el-GR" dirty="0" smtClean="0"/>
              <a:t>Ο καταναλωτής που αγοράζει</a:t>
            </a:r>
            <a:r>
              <a:rPr lang="en-US" dirty="0" smtClean="0"/>
              <a:t> </a:t>
            </a:r>
            <a:r>
              <a:rPr lang="en-US" i="1" dirty="0"/>
              <a:t>D</a:t>
            </a:r>
            <a:r>
              <a:rPr lang="en-US" baseline="-25000" dirty="0"/>
              <a:t>2</a:t>
            </a:r>
            <a:r>
              <a:rPr lang="en-US" dirty="0"/>
              <a:t> </a:t>
            </a:r>
            <a:r>
              <a:rPr lang="el-GR" dirty="0" smtClean="0"/>
              <a:t>είναι πρόθυμος να πληρώσει τιμή</a:t>
            </a:r>
            <a:r>
              <a:rPr lang="en-US" dirty="0" smtClean="0"/>
              <a:t> </a:t>
            </a:r>
            <a:r>
              <a:rPr lang="en-US" i="1" dirty="0"/>
              <a:t>P</a:t>
            </a:r>
            <a:r>
              <a:rPr lang="en-US" baseline="-25000" dirty="0"/>
              <a:t>2</a:t>
            </a:r>
            <a:r>
              <a:rPr lang="en-US" dirty="0"/>
              <a:t> </a:t>
            </a:r>
            <a:r>
              <a:rPr lang="el-GR" dirty="0" smtClean="0"/>
              <a:t>αλλά χρειάζεται να πληρώσει μόνο</a:t>
            </a:r>
            <a:r>
              <a:rPr lang="en-US" dirty="0" smtClean="0"/>
              <a:t> </a:t>
            </a:r>
            <a:r>
              <a:rPr lang="en-US" i="1" dirty="0"/>
              <a:t>P</a:t>
            </a:r>
            <a:r>
              <a:rPr lang="en-US" baseline="-25000" dirty="0"/>
              <a:t>1</a:t>
            </a:r>
            <a:r>
              <a:rPr lang="en-US" dirty="0"/>
              <a:t>. </a:t>
            </a:r>
            <a:r>
              <a:rPr lang="el-GR" dirty="0" smtClean="0"/>
              <a:t>Η</a:t>
            </a:r>
            <a:r>
              <a:rPr lang="en-US" dirty="0" smtClean="0"/>
              <a:t> </a:t>
            </a:r>
            <a:r>
              <a:rPr lang="el-GR" dirty="0" smtClean="0"/>
              <a:t>διαφορά είναι το πλεόνασμα καταναλωτή και αντιπροσωπεύει την ικανοποίηση των καταναλωτών πέρα και πάνω από το ποσό που καταβλήθηκε. </a:t>
            </a:r>
            <a:endParaRPr lang="en-US" dirty="0"/>
          </a:p>
        </p:txBody>
      </p:sp>
      <p:sp>
        <p:nvSpPr>
          <p:cNvPr id="34" name="Rectangle 33"/>
          <p:cNvSpPr>
            <a:spLocks noChangeArrowheads="1"/>
          </p:cNvSpPr>
          <p:nvPr/>
        </p:nvSpPr>
        <p:spPr bwMode="auto">
          <a:xfrm>
            <a:off x="1023938" y="1682750"/>
            <a:ext cx="7118350"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40"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2  </a:t>
            </a:r>
            <a:r>
              <a:rPr lang="el-GR" dirty="0" smtClean="0">
                <a:solidFill>
                  <a:srgbClr val="69134B"/>
                </a:solidFill>
              </a:rPr>
              <a:t>Τα Κέρδη από το Εμπόριο</a:t>
            </a:r>
            <a:endParaRPr lang="en-US" dirty="0" smtClean="0">
              <a:solidFill>
                <a:srgbClr val="69134B"/>
              </a:solidFill>
            </a:endParaRPr>
          </a:p>
        </p:txBody>
      </p:sp>
      <p:pic>
        <p:nvPicPr>
          <p:cNvPr id="43" name="Picture 42" descr="Feenstra2e_fig_08_01_PPT_4.gif"/>
          <p:cNvPicPr>
            <a:picLocks noChangeAspect="1"/>
          </p:cNvPicPr>
          <p:nvPr/>
        </p:nvPicPr>
        <p:blipFill>
          <a:blip r:embed="rId3" cstate="print"/>
          <a:srcRect/>
          <a:stretch>
            <a:fillRect/>
          </a:stretch>
        </p:blipFill>
        <p:spPr bwMode="auto">
          <a:xfrm>
            <a:off x="1128713" y="1784350"/>
            <a:ext cx="6972300" cy="2886075"/>
          </a:xfrm>
          <a:prstGeom prst="rect">
            <a:avLst/>
          </a:prstGeom>
          <a:noFill/>
          <a:ln w="9525">
            <a:noFill/>
            <a:miter lim="800000"/>
            <a:headEnd/>
            <a:tailEnd/>
          </a:ln>
        </p:spPr>
      </p:pic>
      <p:pic>
        <p:nvPicPr>
          <p:cNvPr id="38" name="Picture 37" descr="Feenstra2e_fig_08_01_PPT_1.gif"/>
          <p:cNvPicPr>
            <a:picLocks noChangeAspect="1"/>
          </p:cNvPicPr>
          <p:nvPr/>
        </p:nvPicPr>
        <p:blipFill>
          <a:blip r:embed="rId4" cstate="print"/>
          <a:srcRect/>
          <a:stretch>
            <a:fillRect/>
          </a:stretch>
        </p:blipFill>
        <p:spPr bwMode="auto">
          <a:xfrm>
            <a:off x="1128713" y="1784350"/>
            <a:ext cx="6972300" cy="2886075"/>
          </a:xfrm>
          <a:prstGeom prst="rect">
            <a:avLst/>
          </a:prstGeom>
          <a:noFill/>
          <a:ln w="9525">
            <a:noFill/>
            <a:miter lim="800000"/>
            <a:headEnd/>
            <a:tailEnd/>
          </a:ln>
        </p:spPr>
      </p:pic>
      <p:pic>
        <p:nvPicPr>
          <p:cNvPr id="39" name="Picture 38" descr="Feenstra2e_fig_08_01_PPT_2.gif"/>
          <p:cNvPicPr>
            <a:picLocks noChangeAspect="1"/>
          </p:cNvPicPr>
          <p:nvPr/>
        </p:nvPicPr>
        <p:blipFill>
          <a:blip r:embed="rId5" cstate="print"/>
          <a:srcRect/>
          <a:stretch>
            <a:fillRect/>
          </a:stretch>
        </p:blipFill>
        <p:spPr bwMode="auto">
          <a:xfrm>
            <a:off x="1128713" y="1784350"/>
            <a:ext cx="6972300" cy="2886075"/>
          </a:xfrm>
          <a:prstGeom prst="rect">
            <a:avLst/>
          </a:prstGeom>
          <a:noFill/>
          <a:ln w="9525">
            <a:noFill/>
            <a:miter lim="800000"/>
            <a:headEnd/>
            <a:tailEnd/>
          </a:ln>
        </p:spPr>
      </p:pic>
      <p:pic>
        <p:nvPicPr>
          <p:cNvPr id="42" name="Picture 41" descr="Feenstra2e_fig_08_01_PPT_3.gif"/>
          <p:cNvPicPr>
            <a:picLocks noChangeAspect="1"/>
          </p:cNvPicPr>
          <p:nvPr/>
        </p:nvPicPr>
        <p:blipFill>
          <a:blip r:embed="rId6" cstate="print"/>
          <a:srcRect/>
          <a:stretch>
            <a:fillRect/>
          </a:stretch>
        </p:blipFill>
        <p:spPr bwMode="auto">
          <a:xfrm>
            <a:off x="1128713" y="1784350"/>
            <a:ext cx="6972300" cy="2886075"/>
          </a:xfrm>
          <a:prstGeom prst="rect">
            <a:avLst/>
          </a:prstGeom>
          <a:noFill/>
          <a:ln w="9525">
            <a:noFill/>
            <a:miter lim="800000"/>
            <a:headEnd/>
            <a:tailEnd/>
          </a:ln>
        </p:spPr>
      </p:pic>
      <p:pic>
        <p:nvPicPr>
          <p:cNvPr id="45" name="Picture 44" descr="Feenstra2e_fig_08_01_PPT_5.gif"/>
          <p:cNvPicPr>
            <a:picLocks noChangeAspect="1"/>
          </p:cNvPicPr>
          <p:nvPr/>
        </p:nvPicPr>
        <p:blipFill>
          <a:blip r:embed="rId7" cstate="print"/>
          <a:srcRect/>
          <a:stretch>
            <a:fillRect/>
          </a:stretch>
        </p:blipFill>
        <p:spPr bwMode="auto">
          <a:xfrm>
            <a:off x="1128713" y="1784350"/>
            <a:ext cx="6972300" cy="2886075"/>
          </a:xfrm>
          <a:prstGeom prst="rect">
            <a:avLst/>
          </a:prstGeom>
          <a:noFill/>
          <a:ln w="9525">
            <a:noFill/>
            <a:miter lim="800000"/>
            <a:headEnd/>
            <a:tailEnd/>
          </a:ln>
        </p:spPr>
      </p:pic>
      <p:pic>
        <p:nvPicPr>
          <p:cNvPr id="46" name="Picture 45" descr="Feenstra2e_fig_08_01_PPT_6.gif"/>
          <p:cNvPicPr>
            <a:picLocks noChangeAspect="1"/>
          </p:cNvPicPr>
          <p:nvPr/>
        </p:nvPicPr>
        <p:blipFill>
          <a:blip r:embed="rId8" cstate="print"/>
          <a:srcRect/>
          <a:stretch>
            <a:fillRect/>
          </a:stretch>
        </p:blipFill>
        <p:spPr bwMode="auto">
          <a:xfrm>
            <a:off x="1128713" y="1784350"/>
            <a:ext cx="6972300" cy="2886075"/>
          </a:xfrm>
          <a:prstGeom prst="rect">
            <a:avLst/>
          </a:prstGeom>
          <a:noFill/>
          <a:ln w="9525">
            <a:noFill/>
            <a:miter lim="800000"/>
            <a:headEnd/>
            <a:tailEnd/>
          </a:ln>
        </p:spPr>
      </p:pic>
      <p:pic>
        <p:nvPicPr>
          <p:cNvPr id="56" name="Picture 55" descr="Feenstra2e_fig_08_01_PPT_14.gif"/>
          <p:cNvPicPr>
            <a:picLocks noChangeAspect="1"/>
          </p:cNvPicPr>
          <p:nvPr/>
        </p:nvPicPr>
        <p:blipFill>
          <a:blip r:embed="rId9" cstate="print"/>
          <a:srcRect/>
          <a:stretch>
            <a:fillRect/>
          </a:stretch>
        </p:blipFill>
        <p:spPr bwMode="auto">
          <a:xfrm>
            <a:off x="1114425" y="1784350"/>
            <a:ext cx="6972300" cy="2886075"/>
          </a:xfrm>
          <a:prstGeom prst="rect">
            <a:avLst/>
          </a:prstGeom>
          <a:noFill/>
          <a:ln w="9525">
            <a:noFill/>
            <a:miter lim="800000"/>
            <a:headEnd/>
            <a:tailEnd/>
          </a:ln>
        </p:spPr>
      </p:pic>
      <p:cxnSp>
        <p:nvCxnSpPr>
          <p:cNvPr id="27" name="Straight Connector 26"/>
          <p:cNvCxnSpPr>
            <a:cxnSpLocks noChangeShapeType="1"/>
          </p:cNvCxnSpPr>
          <p:nvPr/>
        </p:nvCxnSpPr>
        <p:spPr bwMode="auto">
          <a:xfrm>
            <a:off x="566738" y="660400"/>
            <a:ext cx="359568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500"/>
                                        <p:tgtEl>
                                          <p:spTgt spid="2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62213"/>
                                        </p:tgtEl>
                                        <p:attrNameLst>
                                          <p:attrName>style.visibility</p:attrName>
                                        </p:attrNameLst>
                                      </p:cBhvr>
                                      <p:to>
                                        <p:strVal val="visible"/>
                                      </p:to>
                                    </p:set>
                                    <p:animEffect transition="in" filter="wipe(left)">
                                      <p:cBhvr>
                                        <p:cTn id="19" dur="500"/>
                                        <p:tgtEl>
                                          <p:spTgt spid="862213"/>
                                        </p:tgtEl>
                                      </p:cBhvr>
                                    </p:animEffect>
                                  </p:childTnLst>
                                </p:cTn>
                              </p:par>
                            </p:childTnLst>
                          </p:cTn>
                        </p:par>
                        <p:par>
                          <p:cTn id="20" fill="hold">
                            <p:stCondLst>
                              <p:cond delay="2000"/>
                            </p:stCondLst>
                            <p:childTnLst>
                              <p:par>
                                <p:cTn id="21" presetID="29"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ppt_x</p:attrName>
                                        </p:attrNameLst>
                                      </p:cBhvr>
                                      <p:tavLst>
                                        <p:tav tm="0">
                                          <p:val>
                                            <p:strVal val="#ppt_x-.2"/>
                                          </p:val>
                                        </p:tav>
                                        <p:tav tm="100000">
                                          <p:val>
                                            <p:strVal val="#ppt_x"/>
                                          </p:val>
                                        </p:tav>
                                      </p:tavLst>
                                    </p:anim>
                                    <p:anim calcmode="lin" valueType="num">
                                      <p:cBhvr>
                                        <p:cTn id="24"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5" dur="500"/>
                                        <p:tgtEl>
                                          <p:spTgt spid="2"/>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ipe(left)">
                                      <p:cBhvr>
                                        <p:cTn id="37" dur="500"/>
                                        <p:tgtEl>
                                          <p:spTgt spid="21">
                                            <p:txEl>
                                              <p:pRg st="0" end="0"/>
                                            </p:txEl>
                                          </p:spTgt>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21">
                                            <p:txEl>
                                              <p:pRg st="1" end="1"/>
                                            </p:txEl>
                                          </p:spTgt>
                                        </p:tgtEl>
                                        <p:attrNameLst>
                                          <p:attrName>style.visibility</p:attrName>
                                        </p:attrNameLst>
                                      </p:cBhvr>
                                      <p:to>
                                        <p:strVal val="visible"/>
                                      </p:to>
                                    </p:set>
                                    <p:animEffect transition="in" filter="wipe(left)">
                                      <p:cBhvr>
                                        <p:cTn id="41" dur="500"/>
                                        <p:tgtEl>
                                          <p:spTgt spid="21">
                                            <p:txEl>
                                              <p:pRg st="1" end="1"/>
                                            </p:txEl>
                                          </p:spTgt>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1000"/>
                                        <p:tgtEl>
                                          <p:spTgt spid="38"/>
                                        </p:tgtEl>
                                      </p:cBhvr>
                                    </p:animEffect>
                                  </p:childTnLst>
                                </p:cTn>
                              </p:par>
                            </p:childTnLst>
                          </p:cTn>
                        </p:par>
                        <p:par>
                          <p:cTn id="46" fill="hold">
                            <p:stCondLst>
                              <p:cond delay="5500"/>
                            </p:stCondLst>
                            <p:childTnLst>
                              <p:par>
                                <p:cTn id="47" presetID="22" presetClass="entr" presetSubtype="8" fill="hold"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1000"/>
                                        <p:tgtEl>
                                          <p:spTgt spid="39"/>
                                        </p:tgtEl>
                                      </p:cBhvr>
                                    </p:animEffect>
                                  </p:childTnLst>
                                </p:cTn>
                              </p:par>
                            </p:childTnLst>
                          </p:cTn>
                        </p:par>
                        <p:par>
                          <p:cTn id="50" fill="hold">
                            <p:stCondLst>
                              <p:cond delay="6500"/>
                            </p:stCondLst>
                            <p:childTnLst>
                              <p:par>
                                <p:cTn id="51" presetID="22" presetClass="entr" presetSubtype="8"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wipe(left)">
                                      <p:cBhvr>
                                        <p:cTn id="53" dur="1000"/>
                                        <p:tgtEl>
                                          <p:spTgt spid="42"/>
                                        </p:tgtEl>
                                      </p:cBhvr>
                                    </p:animEffect>
                                  </p:childTnLst>
                                </p:cTn>
                              </p:par>
                            </p:childTnLst>
                          </p:cTn>
                        </p:par>
                        <p:par>
                          <p:cTn id="54" fill="hold">
                            <p:stCondLst>
                              <p:cond delay="7500"/>
                            </p:stCondLst>
                            <p:childTnLst>
                              <p:par>
                                <p:cTn id="55" presetID="22" presetClass="entr" presetSubtype="8"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1000"/>
                                        <p:tgtEl>
                                          <p:spTgt spid="43"/>
                                        </p:tgtEl>
                                      </p:cBhvr>
                                    </p:animEffect>
                                  </p:childTnLst>
                                </p:cTn>
                              </p:par>
                            </p:childTnLst>
                          </p:cTn>
                        </p:par>
                        <p:par>
                          <p:cTn id="58" fill="hold">
                            <p:stCondLst>
                              <p:cond delay="850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1000"/>
                                        <p:tgtEl>
                                          <p:spTgt spid="4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1">
                                            <p:txEl>
                                              <p:pRg st="2" end="2"/>
                                            </p:txEl>
                                          </p:spTgt>
                                        </p:tgtEl>
                                        <p:attrNameLst>
                                          <p:attrName>style.visibility</p:attrName>
                                        </p:attrNameLst>
                                      </p:cBhvr>
                                      <p:to>
                                        <p:strVal val="visible"/>
                                      </p:to>
                                    </p:set>
                                    <p:animEffect transition="in" filter="wipe(left)">
                                      <p:cBhvr>
                                        <p:cTn id="66" dur="500"/>
                                        <p:tgtEl>
                                          <p:spTgt spid="21">
                                            <p:txEl>
                                              <p:pRg st="2" end="2"/>
                                            </p:txEl>
                                          </p:spTgt>
                                        </p:tgtEl>
                                      </p:cBhvr>
                                    </p:animEffect>
                                  </p:childTnLst>
                                </p:cTn>
                              </p:par>
                            </p:childTnLst>
                          </p:cTn>
                        </p:par>
                        <p:par>
                          <p:cTn id="67" fill="hold">
                            <p:stCondLst>
                              <p:cond delay="500"/>
                            </p:stCondLst>
                            <p:childTnLst>
                              <p:par>
                                <p:cTn id="68" presetID="22" presetClass="entr" presetSubtype="4" fill="hold"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down)">
                                      <p:cBhvr>
                                        <p:cTn id="70" dur="1000"/>
                                        <p:tgtEl>
                                          <p:spTgt spid="56"/>
                                        </p:tgtEl>
                                      </p:cBhvr>
                                    </p:animEffect>
                                  </p:childTnLst>
                                </p:cTn>
                              </p:par>
                            </p:childTnLst>
                          </p:cTn>
                        </p:par>
                        <p:par>
                          <p:cTn id="71" fill="hold">
                            <p:stCondLst>
                              <p:cond delay="1500"/>
                            </p:stCondLst>
                            <p:childTnLst>
                              <p:par>
                                <p:cTn id="72" presetID="22" presetClass="entr" presetSubtype="8" fill="hold" nodeType="after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wipe(left)">
                                      <p:cBhvr>
                                        <p:cTn id="74"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62213" grpId="0" autoUpdateAnimBg="0"/>
      <p:bldP spid="19" grpId="0" animBg="1"/>
      <p:bldP spid="21" grpId="0" uiExpand="1" build="p" bldLvl="2"/>
      <p:bldP spid="34" grpId="0" animBg="1"/>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3793" name="Group 39"/>
          <p:cNvGrpSpPr>
            <a:grpSpLocks/>
          </p:cNvGrpSpPr>
          <p:nvPr/>
        </p:nvGrpSpPr>
        <p:grpSpPr bwMode="auto">
          <a:xfrm>
            <a:off x="828675" y="1235075"/>
            <a:ext cx="7516813" cy="5326063"/>
            <a:chOff x="566738" y="2200275"/>
            <a:chExt cx="7805737" cy="4219575"/>
          </a:xfrm>
        </p:grpSpPr>
        <p:sp>
          <p:nvSpPr>
            <p:cNvPr id="33815"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3816" name="Rectangle 30"/>
            <p:cNvSpPr>
              <a:spLocks noChangeArrowheads="1"/>
            </p:cNvSpPr>
            <p:nvPr/>
          </p:nvSpPr>
          <p:spPr bwMode="auto">
            <a:xfrm>
              <a:off x="581024" y="2219327"/>
              <a:ext cx="7772401" cy="26076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3794"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Πλεόνασμα Καταναλωτή και Παραγωγού</a:t>
            </a:r>
            <a:endParaRPr lang="en-US" sz="2400" dirty="0" smtClean="0">
              <a:solidFill>
                <a:srgbClr val="356A41"/>
              </a:solidFill>
            </a:endParaRPr>
          </a:p>
        </p:txBody>
      </p:sp>
      <p:sp>
        <p:nvSpPr>
          <p:cNvPr id="33795" name="Text Box 7"/>
          <p:cNvSpPr txBox="1">
            <a:spLocks noChangeArrowheads="1"/>
          </p:cNvSpPr>
          <p:nvPr/>
        </p:nvSpPr>
        <p:spPr bwMode="auto">
          <a:xfrm>
            <a:off x="847725" y="1255713"/>
            <a:ext cx="2362200"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8-1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1" name="Rectangle 20"/>
          <p:cNvSpPr>
            <a:spLocks noChangeArrowheads="1"/>
          </p:cNvSpPr>
          <p:nvPr/>
        </p:nvSpPr>
        <p:spPr bwMode="auto">
          <a:xfrm>
            <a:off x="1016000" y="4913313"/>
            <a:ext cx="7140575" cy="2012859"/>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Πλεόνασμα Καταναλωτή και Παραγωγού</a:t>
            </a:r>
            <a:r>
              <a:rPr lang="en-US" sz="1600" dirty="0" smtClean="0">
                <a:solidFill>
                  <a:srgbClr val="8A3A6A"/>
                </a:solidFill>
              </a:rPr>
              <a:t> </a:t>
            </a:r>
            <a:r>
              <a:rPr lang="el-GR" sz="1600" dirty="0" smtClean="0">
                <a:solidFill>
                  <a:srgbClr val="8A3A6A"/>
                </a:solidFill>
              </a:rPr>
              <a:t>(συνέχεια)</a:t>
            </a:r>
            <a:endParaRPr lang="en-US" sz="1600" dirty="0" smtClean="0">
              <a:solidFill>
                <a:srgbClr val="8A3A6A"/>
              </a:solidFill>
            </a:endParaRPr>
          </a:p>
          <a:p>
            <a:pPr>
              <a:spcBef>
                <a:spcPct val="10000"/>
              </a:spcBef>
              <a:spcAft>
                <a:spcPct val="10000"/>
              </a:spcAft>
            </a:pPr>
            <a:r>
              <a:rPr lang="el-GR" dirty="0" smtClean="0"/>
              <a:t>Στο διάγραμμα (β), το πλεόνασμα παραγωγού από την προσφορά της ποσότητας </a:t>
            </a:r>
            <a:r>
              <a:rPr lang="en-US" i="1" dirty="0" smtClean="0"/>
              <a:t>S</a:t>
            </a:r>
            <a:r>
              <a:rPr lang="en-US" baseline="-25000" dirty="0" smtClean="0"/>
              <a:t>1 </a:t>
            </a:r>
            <a:r>
              <a:rPr lang="el-GR" dirty="0" smtClean="0"/>
              <a:t>στην τιμή</a:t>
            </a:r>
            <a:r>
              <a:rPr lang="en-US" dirty="0" smtClean="0"/>
              <a:t> </a:t>
            </a:r>
            <a:r>
              <a:rPr lang="en-US" i="1" dirty="0"/>
              <a:t>P</a:t>
            </a:r>
            <a:r>
              <a:rPr lang="en-US" baseline="-25000" dirty="0"/>
              <a:t>1</a:t>
            </a:r>
            <a:r>
              <a:rPr lang="en-US" dirty="0"/>
              <a:t> </a:t>
            </a:r>
            <a:r>
              <a:rPr lang="el-GR" dirty="0" smtClean="0"/>
              <a:t>είναι η περιοχή πάνω από την καμπύλη προσφοράς και κάτω από την τιμή.</a:t>
            </a:r>
          </a:p>
          <a:p>
            <a:pPr>
              <a:spcBef>
                <a:spcPct val="10000"/>
              </a:spcBef>
              <a:spcAft>
                <a:spcPct val="10000"/>
              </a:spcAft>
            </a:pPr>
            <a:r>
              <a:rPr lang="el-GR" dirty="0" smtClean="0"/>
              <a:t>Ο προμηθευτής που προμηθεύει </a:t>
            </a:r>
            <a:r>
              <a:rPr lang="en-US" i="1" dirty="0" smtClean="0"/>
              <a:t>S</a:t>
            </a:r>
            <a:r>
              <a:rPr lang="en-US" baseline="-25000" dirty="0" smtClean="0"/>
              <a:t>0</a:t>
            </a:r>
            <a:r>
              <a:rPr lang="en-US" dirty="0" smtClean="0"/>
              <a:t> </a:t>
            </a:r>
            <a:r>
              <a:rPr lang="el-GR" dirty="0" smtClean="0"/>
              <a:t>μονάδες έχει οριακό κόστος</a:t>
            </a:r>
            <a:r>
              <a:rPr lang="en-US" dirty="0" smtClean="0"/>
              <a:t> </a:t>
            </a:r>
            <a:r>
              <a:rPr lang="en-US" i="1" dirty="0"/>
              <a:t>P</a:t>
            </a:r>
            <a:r>
              <a:rPr lang="en-US" baseline="-25000" dirty="0"/>
              <a:t>0</a:t>
            </a:r>
            <a:r>
              <a:rPr lang="en-US" dirty="0"/>
              <a:t> </a:t>
            </a:r>
            <a:r>
              <a:rPr lang="el-GR" dirty="0" smtClean="0"/>
              <a:t>αλλά τις πωλεί στην τιμή </a:t>
            </a:r>
            <a:r>
              <a:rPr lang="en-US" i="1" dirty="0" smtClean="0"/>
              <a:t>P</a:t>
            </a:r>
            <a:r>
              <a:rPr lang="en-US" baseline="-25000" dirty="0" smtClean="0"/>
              <a:t>1.</a:t>
            </a:r>
            <a:r>
              <a:rPr lang="el-GR" dirty="0" smtClean="0"/>
              <a:t> Η διαφορά είναι το πλεόνασμα παραγωγού και αντιπροσωπεύει την απόδοση σταθερών συντελεστών παραγωγής στον κλάδο. </a:t>
            </a:r>
            <a:r>
              <a:rPr lang="en-US" dirty="0" smtClean="0"/>
              <a:t> </a:t>
            </a:r>
            <a:endParaRPr lang="en-US" dirty="0"/>
          </a:p>
          <a:p>
            <a:pPr>
              <a:spcBef>
                <a:spcPct val="10000"/>
              </a:spcBef>
              <a:spcAft>
                <a:spcPct val="10000"/>
              </a:spcAft>
            </a:pPr>
            <a:endParaRPr lang="en-US" sz="1600" dirty="0"/>
          </a:p>
        </p:txBody>
      </p:sp>
      <p:sp>
        <p:nvSpPr>
          <p:cNvPr id="33797" name="Rectangle 33"/>
          <p:cNvSpPr>
            <a:spLocks noChangeArrowheads="1"/>
          </p:cNvSpPr>
          <p:nvPr/>
        </p:nvSpPr>
        <p:spPr bwMode="auto">
          <a:xfrm>
            <a:off x="1023938" y="1682750"/>
            <a:ext cx="7118350"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3798" name="Picture 42" descr="Feenstra2e_fig_08_01_PPT_4.gif"/>
          <p:cNvPicPr>
            <a:picLocks noChangeAspect="1"/>
          </p:cNvPicPr>
          <p:nvPr/>
        </p:nvPicPr>
        <p:blipFill>
          <a:blip r:embed="rId3" cstate="print"/>
          <a:srcRect/>
          <a:stretch>
            <a:fillRect/>
          </a:stretch>
        </p:blipFill>
        <p:spPr bwMode="auto">
          <a:xfrm>
            <a:off x="1128713" y="1784350"/>
            <a:ext cx="6972300" cy="2886075"/>
          </a:xfrm>
          <a:prstGeom prst="rect">
            <a:avLst/>
          </a:prstGeom>
          <a:noFill/>
          <a:ln w="9525">
            <a:noFill/>
            <a:miter lim="800000"/>
            <a:headEnd/>
            <a:tailEnd/>
          </a:ln>
        </p:spPr>
      </p:pic>
      <p:pic>
        <p:nvPicPr>
          <p:cNvPr id="33799" name="Picture 37" descr="Feenstra2e_fig_08_01_PPT_1.gif"/>
          <p:cNvPicPr>
            <a:picLocks noChangeAspect="1"/>
          </p:cNvPicPr>
          <p:nvPr/>
        </p:nvPicPr>
        <p:blipFill>
          <a:blip r:embed="rId4" cstate="print"/>
          <a:srcRect/>
          <a:stretch>
            <a:fillRect/>
          </a:stretch>
        </p:blipFill>
        <p:spPr bwMode="auto">
          <a:xfrm>
            <a:off x="1128713" y="1784350"/>
            <a:ext cx="6972300" cy="2886075"/>
          </a:xfrm>
          <a:prstGeom prst="rect">
            <a:avLst/>
          </a:prstGeom>
          <a:noFill/>
          <a:ln w="9525">
            <a:noFill/>
            <a:miter lim="800000"/>
            <a:headEnd/>
            <a:tailEnd/>
          </a:ln>
        </p:spPr>
      </p:pic>
      <p:pic>
        <p:nvPicPr>
          <p:cNvPr id="33800" name="Picture 38" descr="Feenstra2e_fig_08_01_PPT_2.gif"/>
          <p:cNvPicPr>
            <a:picLocks noChangeAspect="1"/>
          </p:cNvPicPr>
          <p:nvPr/>
        </p:nvPicPr>
        <p:blipFill>
          <a:blip r:embed="rId5" cstate="print"/>
          <a:srcRect/>
          <a:stretch>
            <a:fillRect/>
          </a:stretch>
        </p:blipFill>
        <p:spPr bwMode="auto">
          <a:xfrm>
            <a:off x="1128713" y="1784350"/>
            <a:ext cx="6972300" cy="2886075"/>
          </a:xfrm>
          <a:prstGeom prst="rect">
            <a:avLst/>
          </a:prstGeom>
          <a:noFill/>
          <a:ln w="9525">
            <a:noFill/>
            <a:miter lim="800000"/>
            <a:headEnd/>
            <a:tailEnd/>
          </a:ln>
        </p:spPr>
      </p:pic>
      <p:pic>
        <p:nvPicPr>
          <p:cNvPr id="33801" name="Picture 41" descr="Feenstra2e_fig_08_01_PPT_3.gif"/>
          <p:cNvPicPr>
            <a:picLocks noChangeAspect="1"/>
          </p:cNvPicPr>
          <p:nvPr/>
        </p:nvPicPr>
        <p:blipFill>
          <a:blip r:embed="rId6" cstate="print"/>
          <a:srcRect/>
          <a:stretch>
            <a:fillRect/>
          </a:stretch>
        </p:blipFill>
        <p:spPr bwMode="auto">
          <a:xfrm>
            <a:off x="1128713" y="1784350"/>
            <a:ext cx="6972300" cy="2886075"/>
          </a:xfrm>
          <a:prstGeom prst="rect">
            <a:avLst/>
          </a:prstGeom>
          <a:noFill/>
          <a:ln w="9525">
            <a:noFill/>
            <a:miter lim="800000"/>
            <a:headEnd/>
            <a:tailEnd/>
          </a:ln>
        </p:spPr>
      </p:pic>
      <p:pic>
        <p:nvPicPr>
          <p:cNvPr id="33802" name="Picture 44" descr="Feenstra2e_fig_08_01_PPT_5.gif"/>
          <p:cNvPicPr>
            <a:picLocks noChangeAspect="1"/>
          </p:cNvPicPr>
          <p:nvPr/>
        </p:nvPicPr>
        <p:blipFill>
          <a:blip r:embed="rId7" cstate="print"/>
          <a:srcRect/>
          <a:stretch>
            <a:fillRect/>
          </a:stretch>
        </p:blipFill>
        <p:spPr bwMode="auto">
          <a:xfrm>
            <a:off x="1128713" y="1784350"/>
            <a:ext cx="6972300" cy="2886075"/>
          </a:xfrm>
          <a:prstGeom prst="rect">
            <a:avLst/>
          </a:prstGeom>
          <a:noFill/>
          <a:ln w="9525">
            <a:noFill/>
            <a:miter lim="800000"/>
            <a:headEnd/>
            <a:tailEnd/>
          </a:ln>
        </p:spPr>
      </p:pic>
      <p:pic>
        <p:nvPicPr>
          <p:cNvPr id="33803" name="Picture 45" descr="Feenstra2e_fig_08_01_PPT_6.gif"/>
          <p:cNvPicPr>
            <a:picLocks noChangeAspect="1"/>
          </p:cNvPicPr>
          <p:nvPr/>
        </p:nvPicPr>
        <p:blipFill>
          <a:blip r:embed="rId8" cstate="print"/>
          <a:srcRect/>
          <a:stretch>
            <a:fillRect/>
          </a:stretch>
        </p:blipFill>
        <p:spPr bwMode="auto">
          <a:xfrm>
            <a:off x="1128713" y="1784350"/>
            <a:ext cx="6972300" cy="2886075"/>
          </a:xfrm>
          <a:prstGeom prst="rect">
            <a:avLst/>
          </a:prstGeom>
          <a:noFill/>
          <a:ln w="9525">
            <a:noFill/>
            <a:miter lim="800000"/>
            <a:headEnd/>
            <a:tailEnd/>
          </a:ln>
        </p:spPr>
      </p:pic>
      <p:pic>
        <p:nvPicPr>
          <p:cNvPr id="50" name="Picture 49" descr="Feenstra2e_fig_08_01_PPT_10.gif"/>
          <p:cNvPicPr>
            <a:picLocks noChangeAspect="1"/>
          </p:cNvPicPr>
          <p:nvPr/>
        </p:nvPicPr>
        <p:blipFill>
          <a:blip r:embed="rId9" cstate="print"/>
          <a:srcRect/>
          <a:stretch>
            <a:fillRect/>
          </a:stretch>
        </p:blipFill>
        <p:spPr bwMode="auto">
          <a:xfrm>
            <a:off x="1128713" y="1784350"/>
            <a:ext cx="6972300" cy="2886075"/>
          </a:xfrm>
          <a:prstGeom prst="rect">
            <a:avLst/>
          </a:prstGeom>
          <a:noFill/>
          <a:ln w="9525">
            <a:noFill/>
            <a:miter lim="800000"/>
            <a:headEnd/>
            <a:tailEnd/>
          </a:ln>
        </p:spPr>
      </p:pic>
      <p:pic>
        <p:nvPicPr>
          <p:cNvPr id="47" name="Picture 46" descr="Feenstra2e_fig_08_01_PPT_7.gif"/>
          <p:cNvPicPr>
            <a:picLocks noChangeAspect="1"/>
          </p:cNvPicPr>
          <p:nvPr/>
        </p:nvPicPr>
        <p:blipFill>
          <a:blip r:embed="rId10" cstate="print"/>
          <a:srcRect/>
          <a:stretch>
            <a:fillRect/>
          </a:stretch>
        </p:blipFill>
        <p:spPr bwMode="auto">
          <a:xfrm>
            <a:off x="1128713" y="1784350"/>
            <a:ext cx="6972300" cy="2886075"/>
          </a:xfrm>
          <a:prstGeom prst="rect">
            <a:avLst/>
          </a:prstGeom>
          <a:noFill/>
          <a:ln w="9525">
            <a:noFill/>
            <a:miter lim="800000"/>
            <a:headEnd/>
            <a:tailEnd/>
          </a:ln>
        </p:spPr>
      </p:pic>
      <p:pic>
        <p:nvPicPr>
          <p:cNvPr id="48" name="Picture 47" descr="Feenstra2e_fig_08_01_PPT_8.gif"/>
          <p:cNvPicPr>
            <a:picLocks noChangeAspect="1"/>
          </p:cNvPicPr>
          <p:nvPr/>
        </p:nvPicPr>
        <p:blipFill>
          <a:blip r:embed="rId11" cstate="print"/>
          <a:srcRect/>
          <a:stretch>
            <a:fillRect/>
          </a:stretch>
        </p:blipFill>
        <p:spPr bwMode="auto">
          <a:xfrm>
            <a:off x="1128713" y="1784350"/>
            <a:ext cx="6972300" cy="2886075"/>
          </a:xfrm>
          <a:prstGeom prst="rect">
            <a:avLst/>
          </a:prstGeom>
          <a:noFill/>
          <a:ln w="9525">
            <a:noFill/>
            <a:miter lim="800000"/>
            <a:headEnd/>
            <a:tailEnd/>
          </a:ln>
        </p:spPr>
      </p:pic>
      <p:pic>
        <p:nvPicPr>
          <p:cNvPr id="49" name="Picture 48" descr="Feenstra2e_fig_08_01_PPT_9.gif"/>
          <p:cNvPicPr>
            <a:picLocks noChangeAspect="1"/>
          </p:cNvPicPr>
          <p:nvPr/>
        </p:nvPicPr>
        <p:blipFill>
          <a:blip r:embed="rId12" cstate="print"/>
          <a:srcRect/>
          <a:stretch>
            <a:fillRect/>
          </a:stretch>
        </p:blipFill>
        <p:spPr bwMode="auto">
          <a:xfrm>
            <a:off x="1128713" y="1784350"/>
            <a:ext cx="6972300" cy="2886075"/>
          </a:xfrm>
          <a:prstGeom prst="rect">
            <a:avLst/>
          </a:prstGeom>
          <a:noFill/>
          <a:ln w="9525">
            <a:noFill/>
            <a:miter lim="800000"/>
            <a:headEnd/>
            <a:tailEnd/>
          </a:ln>
        </p:spPr>
      </p:pic>
      <p:pic>
        <p:nvPicPr>
          <p:cNvPr id="51" name="Picture 50" descr="Feenstra2e_fig_08_01_PPT_11.gif"/>
          <p:cNvPicPr>
            <a:picLocks noChangeAspect="1"/>
          </p:cNvPicPr>
          <p:nvPr/>
        </p:nvPicPr>
        <p:blipFill>
          <a:blip r:embed="rId13" cstate="print"/>
          <a:srcRect/>
          <a:stretch>
            <a:fillRect/>
          </a:stretch>
        </p:blipFill>
        <p:spPr bwMode="auto">
          <a:xfrm>
            <a:off x="1128713" y="1784350"/>
            <a:ext cx="6972300" cy="2886075"/>
          </a:xfrm>
          <a:prstGeom prst="rect">
            <a:avLst/>
          </a:prstGeom>
          <a:noFill/>
          <a:ln w="9525">
            <a:noFill/>
            <a:miter lim="800000"/>
            <a:headEnd/>
            <a:tailEnd/>
          </a:ln>
        </p:spPr>
      </p:pic>
      <p:pic>
        <p:nvPicPr>
          <p:cNvPr id="54" name="Picture 53" descr="Feenstra2e_fig_08_01_PPT_12.gif"/>
          <p:cNvPicPr>
            <a:picLocks noChangeAspect="1"/>
          </p:cNvPicPr>
          <p:nvPr/>
        </p:nvPicPr>
        <p:blipFill>
          <a:blip r:embed="rId14" cstate="print"/>
          <a:srcRect/>
          <a:stretch>
            <a:fillRect/>
          </a:stretch>
        </p:blipFill>
        <p:spPr bwMode="auto">
          <a:xfrm>
            <a:off x="1128713" y="1784350"/>
            <a:ext cx="6972300" cy="2886075"/>
          </a:xfrm>
          <a:prstGeom prst="rect">
            <a:avLst/>
          </a:prstGeom>
          <a:noFill/>
          <a:ln w="9525">
            <a:noFill/>
            <a:miter lim="800000"/>
            <a:headEnd/>
            <a:tailEnd/>
          </a:ln>
        </p:spPr>
      </p:pic>
      <p:pic>
        <p:nvPicPr>
          <p:cNvPr id="55" name="Picture 54" descr="Feenstra2e_fig_08_01_PPT_13.gif"/>
          <p:cNvPicPr>
            <a:picLocks noChangeAspect="1"/>
          </p:cNvPicPr>
          <p:nvPr/>
        </p:nvPicPr>
        <p:blipFill>
          <a:blip r:embed="rId15" cstate="print"/>
          <a:srcRect/>
          <a:stretch>
            <a:fillRect/>
          </a:stretch>
        </p:blipFill>
        <p:spPr bwMode="auto">
          <a:xfrm>
            <a:off x="1128713" y="1784350"/>
            <a:ext cx="6972300" cy="2886075"/>
          </a:xfrm>
          <a:prstGeom prst="rect">
            <a:avLst/>
          </a:prstGeom>
          <a:noFill/>
          <a:ln w="9525">
            <a:noFill/>
            <a:miter lim="800000"/>
            <a:headEnd/>
            <a:tailEnd/>
          </a:ln>
        </p:spPr>
      </p:pic>
      <p:pic>
        <p:nvPicPr>
          <p:cNvPr id="33811" name="Picture 55" descr="Feenstra2e_fig_08_01_PPT_14.gif"/>
          <p:cNvPicPr>
            <a:picLocks noChangeAspect="1"/>
          </p:cNvPicPr>
          <p:nvPr/>
        </p:nvPicPr>
        <p:blipFill>
          <a:blip r:embed="rId16" cstate="print"/>
          <a:srcRect/>
          <a:stretch>
            <a:fillRect/>
          </a:stretch>
        </p:blipFill>
        <p:spPr bwMode="auto">
          <a:xfrm>
            <a:off x="1114425" y="1784350"/>
            <a:ext cx="6972300" cy="2886075"/>
          </a:xfrm>
          <a:prstGeom prst="rect">
            <a:avLst/>
          </a:prstGeom>
          <a:noFill/>
          <a:ln w="9525">
            <a:noFill/>
            <a:miter lim="800000"/>
            <a:headEnd/>
            <a:tailEnd/>
          </a:ln>
        </p:spPr>
      </p:pic>
      <p:sp>
        <p:nvSpPr>
          <p:cNvPr id="33812" name="Rectangle 27"/>
          <p:cNvSpPr>
            <a:spLocks noChangeArrowheads="1"/>
          </p:cNvSpPr>
          <p:nvPr/>
        </p:nvSpPr>
        <p:spPr bwMode="auto">
          <a:xfrm>
            <a:off x="928688" y="434975"/>
            <a:ext cx="3233737" cy="203200"/>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33813"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2 </a:t>
            </a:r>
            <a:r>
              <a:rPr lang="el-GR" dirty="0" smtClean="0">
                <a:solidFill>
                  <a:srgbClr val="69134B"/>
                </a:solidFill>
              </a:rPr>
              <a:t>Τα Κέρδη από το Εμπόριο</a:t>
            </a:r>
            <a:endParaRPr lang="en-US" dirty="0" smtClean="0">
              <a:solidFill>
                <a:srgbClr val="69134B"/>
              </a:solidFill>
            </a:endParaRPr>
          </a:p>
        </p:txBody>
      </p:sp>
      <p:cxnSp>
        <p:nvCxnSpPr>
          <p:cNvPr id="33814" name="Straight Connector 31"/>
          <p:cNvCxnSpPr>
            <a:cxnSpLocks noChangeShapeType="1"/>
          </p:cNvCxnSpPr>
          <p:nvPr/>
        </p:nvCxnSpPr>
        <p:spPr bwMode="auto">
          <a:xfrm>
            <a:off x="566738" y="660400"/>
            <a:ext cx="359568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wipe(left)">
                                      <p:cBhvr>
                                        <p:cTn id="7" dur="500"/>
                                        <p:tgtEl>
                                          <p:spTgt spid="21">
                                            <p:txEl>
                                              <p:pRg st="1" end="1"/>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xEl>
                                              <p:pRg st="2" end="2"/>
                                            </p:txEl>
                                          </p:spTgt>
                                        </p:tgtEl>
                                        <p:attrNameLst>
                                          <p:attrName>style.visibility</p:attrName>
                                        </p:attrNameLst>
                                      </p:cBhvr>
                                      <p:to>
                                        <p:strVal val="visible"/>
                                      </p:to>
                                    </p:set>
                                    <p:animEffect transition="in" filter="wipe(left)">
                                      <p:cBhvr>
                                        <p:cTn id="11" dur="500"/>
                                        <p:tgtEl>
                                          <p:spTgt spid="21">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left)">
                                      <p:cBhvr>
                                        <p:cTn id="15" dur="1000"/>
                                        <p:tgtEl>
                                          <p:spTgt spid="47"/>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left)">
                                      <p:cBhvr>
                                        <p:cTn id="19" dur="1000"/>
                                        <p:tgtEl>
                                          <p:spTgt spid="48"/>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left)">
                                      <p:cBhvr>
                                        <p:cTn id="23" dur="1000"/>
                                        <p:tgtEl>
                                          <p:spTgt spid="49"/>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wipe(left)">
                                      <p:cBhvr>
                                        <p:cTn id="27" dur="1000"/>
                                        <p:tgtEl>
                                          <p:spTgt spid="50"/>
                                        </p:tgtEl>
                                      </p:cBhvr>
                                    </p:animEffect>
                                  </p:childTnLst>
                                </p:cTn>
                              </p:par>
                            </p:childTnLst>
                          </p:cTn>
                        </p:par>
                        <p:par>
                          <p:cTn id="28" fill="hold">
                            <p:stCondLst>
                              <p:cond delay="5000"/>
                            </p:stCondLst>
                            <p:childTnLst>
                              <p:par>
                                <p:cTn id="29" presetID="22" presetClass="entr" presetSubtype="1" fill="hold" nodeType="after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wipe(up)">
                                      <p:cBhvr>
                                        <p:cTn id="31" dur="1000"/>
                                        <p:tgtEl>
                                          <p:spTgt spid="51"/>
                                        </p:tgtEl>
                                      </p:cBhvr>
                                    </p:animEffect>
                                  </p:childTnLst>
                                </p:cTn>
                              </p:par>
                            </p:childTnLst>
                          </p:cTn>
                        </p:par>
                        <p:par>
                          <p:cTn id="32" fill="hold">
                            <p:stCondLst>
                              <p:cond delay="6000"/>
                            </p:stCondLst>
                            <p:childTnLst>
                              <p:par>
                                <p:cTn id="33" presetID="22" presetClass="entr" presetSubtype="8" fill="hold"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1000"/>
                                        <p:tgtEl>
                                          <p:spTgt spid="54"/>
                                        </p:tgtEl>
                                      </p:cBhvr>
                                    </p:animEffect>
                                  </p:childTnLst>
                                </p:cTn>
                              </p:par>
                            </p:childTnLst>
                          </p:cTn>
                        </p:par>
                        <p:par>
                          <p:cTn id="36" fill="hold">
                            <p:stCondLst>
                              <p:cond delay="7000"/>
                            </p:stCondLst>
                            <p:childTnLst>
                              <p:par>
                                <p:cTn id="37" presetID="22" presetClass="entr" presetSubtype="2" fill="hold" nodeType="after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wipe(right)">
                                      <p:cBhvr>
                                        <p:cTn id="39"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582738"/>
            <a:ext cx="8358187" cy="5046662"/>
            <a:chOff x="566738" y="2200275"/>
            <a:chExt cx="7805737" cy="4219575"/>
          </a:xfrm>
        </p:grpSpPr>
        <p:sp>
          <p:nvSpPr>
            <p:cNvPr id="35873"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5874" name="Rectangle 30"/>
            <p:cNvSpPr>
              <a:spLocks noChangeArrowheads="1"/>
            </p:cNvSpPr>
            <p:nvPr/>
          </p:nvSpPr>
          <p:spPr bwMode="auto">
            <a:xfrm>
              <a:off x="581024" y="2219326"/>
              <a:ext cx="7772401" cy="26755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Εγχώρια Ευημερία</a:t>
            </a:r>
            <a:endParaRPr lang="en-US" sz="2400" dirty="0">
              <a:solidFill>
                <a:srgbClr val="356A41"/>
              </a:solidFill>
            </a:endParaRPr>
          </a:p>
        </p:txBody>
      </p:sp>
      <p:sp>
        <p:nvSpPr>
          <p:cNvPr id="19" name="Text Box 7"/>
          <p:cNvSpPr txBox="1">
            <a:spLocks noChangeArrowheads="1"/>
          </p:cNvSpPr>
          <p:nvPr/>
        </p:nvSpPr>
        <p:spPr bwMode="auto">
          <a:xfrm>
            <a:off x="585788" y="1603375"/>
            <a:ext cx="1204912"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 </a:t>
            </a:r>
            <a:r>
              <a:rPr lang="en-US" dirty="0" smtClean="0"/>
              <a:t> </a:t>
            </a:r>
            <a:r>
              <a:rPr lang="en-US" dirty="0"/>
              <a:t>8-2</a:t>
            </a:r>
          </a:p>
        </p:txBody>
      </p:sp>
      <p:sp>
        <p:nvSpPr>
          <p:cNvPr id="21" name="Rectangle 20"/>
          <p:cNvSpPr>
            <a:spLocks noChangeArrowheads="1"/>
          </p:cNvSpPr>
          <p:nvPr/>
        </p:nvSpPr>
        <p:spPr bwMode="auto">
          <a:xfrm>
            <a:off x="5518150" y="1973943"/>
            <a:ext cx="3386138" cy="4829241"/>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Τα Εγχώρια Κέρδη από το Εμπόριο</a:t>
            </a:r>
            <a:r>
              <a:rPr lang="en-US" sz="1600" dirty="0" smtClean="0">
                <a:solidFill>
                  <a:srgbClr val="8A3A6A"/>
                </a:solidFill>
              </a:rPr>
              <a:t>  </a:t>
            </a:r>
            <a:r>
              <a:rPr lang="el-GR" dirty="0" smtClean="0"/>
              <a:t>Με την εγχώρια ζήτηση στο </a:t>
            </a:r>
            <a:r>
              <a:rPr lang="en-US" i="1" dirty="0" smtClean="0"/>
              <a:t>D</a:t>
            </a:r>
            <a:r>
              <a:rPr lang="en-US" dirty="0" smtClean="0"/>
              <a:t> </a:t>
            </a:r>
            <a:r>
              <a:rPr lang="el-GR" dirty="0" smtClean="0"/>
              <a:t>και την προσφορά στο </a:t>
            </a:r>
            <a:r>
              <a:rPr lang="en-US" i="1" dirty="0" smtClean="0"/>
              <a:t>S</a:t>
            </a:r>
            <a:r>
              <a:rPr lang="en-US" dirty="0"/>
              <a:t>, </a:t>
            </a:r>
            <a:r>
              <a:rPr lang="el-GR" dirty="0" smtClean="0"/>
              <a:t>η ισορροπία χωρίς εμπόριο είναι στο σημείο </a:t>
            </a:r>
            <a:r>
              <a:rPr lang="en-US" dirty="0" smtClean="0"/>
              <a:t>A</a:t>
            </a:r>
            <a:r>
              <a:rPr lang="en-US" dirty="0"/>
              <a:t>, </a:t>
            </a:r>
            <a:r>
              <a:rPr lang="el-GR" dirty="0" smtClean="0"/>
              <a:t>στην τιμή</a:t>
            </a:r>
            <a:r>
              <a:rPr lang="en-US" dirty="0" smtClean="0"/>
              <a:t> </a:t>
            </a:r>
            <a:r>
              <a:rPr lang="en-US" i="1" dirty="0"/>
              <a:t>P</a:t>
            </a:r>
            <a:r>
              <a:rPr lang="en-US" i="1" baseline="30000" dirty="0"/>
              <a:t>A</a:t>
            </a:r>
            <a:r>
              <a:rPr lang="en-US" dirty="0"/>
              <a:t> </a:t>
            </a:r>
            <a:r>
              <a:rPr lang="el-GR" dirty="0" smtClean="0"/>
              <a:t>και παραγωγή </a:t>
            </a:r>
            <a:r>
              <a:rPr lang="en-US" i="1" dirty="0" smtClean="0"/>
              <a:t>Q</a:t>
            </a:r>
            <a:r>
              <a:rPr lang="en-US" baseline="-25000" dirty="0" smtClean="0"/>
              <a:t>0</a:t>
            </a:r>
            <a:r>
              <a:rPr lang="en-US" dirty="0"/>
              <a:t>. </a:t>
            </a:r>
          </a:p>
          <a:p>
            <a:pPr>
              <a:spcBef>
                <a:spcPct val="10000"/>
              </a:spcBef>
              <a:spcAft>
                <a:spcPct val="10000"/>
              </a:spcAft>
            </a:pPr>
            <a:r>
              <a:rPr lang="el-GR" dirty="0" smtClean="0"/>
              <a:t>Με ελεύθερο εμπόριο, η παγκόσμια τιμή είναι </a:t>
            </a:r>
            <a:r>
              <a:rPr lang="en-US" i="1" dirty="0" smtClean="0"/>
              <a:t>P</a:t>
            </a:r>
            <a:r>
              <a:rPr lang="en-US" i="1" baseline="30000" dirty="0" smtClean="0"/>
              <a:t>W</a:t>
            </a:r>
            <a:r>
              <a:rPr lang="en-US" dirty="0"/>
              <a:t>, </a:t>
            </a:r>
            <a:r>
              <a:rPr lang="el-GR" dirty="0" smtClean="0"/>
              <a:t>άρα η ζητούμενη ποσότητα αυξάνει σε </a:t>
            </a:r>
            <a:r>
              <a:rPr lang="en-US" dirty="0" smtClean="0"/>
              <a:t> </a:t>
            </a:r>
            <a:r>
              <a:rPr lang="en-US" i="1" dirty="0" smtClean="0"/>
              <a:t>D</a:t>
            </a:r>
            <a:r>
              <a:rPr lang="en-US" baseline="-25000" dirty="0" smtClean="0"/>
              <a:t>1</a:t>
            </a:r>
            <a:r>
              <a:rPr lang="en-US" dirty="0" smtClean="0"/>
              <a:t> </a:t>
            </a:r>
            <a:r>
              <a:rPr lang="el-GR" dirty="0" smtClean="0"/>
              <a:t>και η προσφερόμενη ποσότητα μειώνεται σε</a:t>
            </a:r>
            <a:r>
              <a:rPr lang="en-US" dirty="0" smtClean="0"/>
              <a:t> </a:t>
            </a:r>
            <a:r>
              <a:rPr lang="en-US" i="1" dirty="0" smtClean="0"/>
              <a:t>S</a:t>
            </a:r>
            <a:r>
              <a:rPr lang="en-US" baseline="-25000" dirty="0" smtClean="0"/>
              <a:t>1</a:t>
            </a:r>
            <a:r>
              <a:rPr lang="en-US" dirty="0"/>
              <a:t>.</a:t>
            </a:r>
          </a:p>
          <a:p>
            <a:pPr>
              <a:spcBef>
                <a:spcPct val="10000"/>
              </a:spcBef>
              <a:spcAft>
                <a:spcPct val="10000"/>
              </a:spcAft>
            </a:pPr>
            <a:r>
              <a:rPr lang="el-GR" dirty="0" smtClean="0"/>
              <a:t>Αφού η ζητούμενη ποσότητα υπερβαίνει την προσφερόμενη ποσότητα, η χώρας εισάγει ποσότητα </a:t>
            </a:r>
            <a:r>
              <a:rPr lang="en-US" i="1" dirty="0" smtClean="0"/>
              <a:t>D</a:t>
            </a:r>
            <a:r>
              <a:rPr lang="en-US" baseline="-25000" dirty="0" smtClean="0"/>
              <a:t>1</a:t>
            </a:r>
            <a:r>
              <a:rPr lang="en-US" dirty="0" smtClean="0"/>
              <a:t> </a:t>
            </a:r>
            <a:r>
              <a:rPr lang="en-US" dirty="0"/>
              <a:t>– </a:t>
            </a:r>
            <a:r>
              <a:rPr lang="en-US" i="1" dirty="0"/>
              <a:t>S</a:t>
            </a:r>
            <a:r>
              <a:rPr lang="en-US" baseline="-25000" dirty="0"/>
              <a:t>1</a:t>
            </a:r>
            <a:r>
              <a:rPr lang="en-US" dirty="0"/>
              <a:t>. </a:t>
            </a:r>
          </a:p>
          <a:p>
            <a:pPr>
              <a:spcBef>
                <a:spcPct val="10000"/>
              </a:spcBef>
              <a:spcAft>
                <a:spcPct val="10000"/>
              </a:spcAft>
            </a:pPr>
            <a:r>
              <a:rPr lang="el-GR" dirty="0" smtClean="0"/>
              <a:t>Το πλεόνασμα καταναλωτή αυξάνει κατά την περιοχή </a:t>
            </a:r>
            <a:r>
              <a:rPr lang="en-US" i="1" dirty="0" smtClean="0"/>
              <a:t>(</a:t>
            </a:r>
            <a:r>
              <a:rPr lang="en-US" i="1" dirty="0"/>
              <a:t>b + d),</a:t>
            </a:r>
            <a:r>
              <a:rPr lang="en-US" dirty="0"/>
              <a:t> </a:t>
            </a:r>
            <a:r>
              <a:rPr lang="el-GR" dirty="0" smtClean="0"/>
              <a:t>και το πλεόνασμα παραγωγού μειώνεται κατά την περιοχή </a:t>
            </a:r>
            <a:r>
              <a:rPr lang="en-US" i="1" dirty="0" smtClean="0"/>
              <a:t>b</a:t>
            </a:r>
            <a:r>
              <a:rPr lang="en-US" dirty="0"/>
              <a:t>. </a:t>
            </a:r>
          </a:p>
          <a:p>
            <a:pPr>
              <a:spcBef>
                <a:spcPct val="10000"/>
              </a:spcBef>
              <a:spcAft>
                <a:spcPct val="10000"/>
              </a:spcAft>
            </a:pPr>
            <a:r>
              <a:rPr lang="el-GR" dirty="0" smtClean="0"/>
              <a:t>Τα κέρδη από το εμπόριο μετρώνται από το εμβαδόν της περιοχής </a:t>
            </a:r>
            <a:r>
              <a:rPr lang="en-US" i="1" dirty="0" smtClean="0"/>
              <a:t>d</a:t>
            </a:r>
            <a:r>
              <a:rPr lang="en-US" i="1" dirty="0"/>
              <a:t>.</a:t>
            </a:r>
            <a:endParaRPr lang="en-US" dirty="0"/>
          </a:p>
        </p:txBody>
      </p:sp>
      <p:sp>
        <p:nvSpPr>
          <p:cNvPr id="34" name="Rectangle 33"/>
          <p:cNvSpPr>
            <a:spLocks noChangeArrowheads="1"/>
          </p:cNvSpPr>
          <p:nvPr/>
        </p:nvSpPr>
        <p:spPr bwMode="auto">
          <a:xfrm>
            <a:off x="674688" y="2000250"/>
            <a:ext cx="4843462"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43" name="Rectangle 6"/>
          <p:cNvSpPr>
            <a:spLocks noChangeArrowheads="1"/>
          </p:cNvSpPr>
          <p:nvPr/>
        </p:nvSpPr>
        <p:spPr bwMode="auto">
          <a:xfrm>
            <a:off x="435429" y="1161597"/>
            <a:ext cx="8316685" cy="338554"/>
          </a:xfrm>
          <a:prstGeom prst="rect">
            <a:avLst/>
          </a:prstGeom>
          <a:noFill/>
          <a:ln w="9525" algn="ctr">
            <a:noFill/>
            <a:miter lim="800000"/>
            <a:headEnd/>
            <a:tailEnd/>
          </a:ln>
        </p:spPr>
        <p:txBody>
          <a:bodyPr wrap="square">
            <a:spAutoFit/>
          </a:bodyPr>
          <a:lstStyle/>
          <a:p>
            <a:pPr>
              <a:spcBef>
                <a:spcPct val="20000"/>
              </a:spcBef>
            </a:pPr>
            <a:r>
              <a:rPr lang="el-GR" sz="1600" dirty="0" smtClean="0">
                <a:solidFill>
                  <a:srgbClr val="3D68AF"/>
                </a:solidFill>
              </a:rPr>
              <a:t>Χωρίς Εμπόριο, Ελεύθερο Εμπόριο για μια Μικρή Χώρα, Κέρδη από το Εμπόριο</a:t>
            </a:r>
            <a:endParaRPr lang="en-US" sz="1600" dirty="0">
              <a:solidFill>
                <a:srgbClr val="3D68AF"/>
              </a:solidFill>
            </a:endParaRPr>
          </a:p>
        </p:txBody>
      </p:sp>
      <p:sp>
        <p:nvSpPr>
          <p:cNvPr id="46" name="Rectangle 45"/>
          <p:cNvSpPr>
            <a:spLocks noChangeArrowheads="1"/>
          </p:cNvSpPr>
          <p:nvPr/>
        </p:nvSpPr>
        <p:spPr bwMode="auto">
          <a:xfrm>
            <a:off x="4935538" y="182563"/>
            <a:ext cx="4208462" cy="923330"/>
          </a:xfrm>
          <a:prstGeom prst="rect">
            <a:avLst/>
          </a:prstGeom>
          <a:noFill/>
          <a:ln w="9525">
            <a:noFill/>
            <a:miter lim="800000"/>
            <a:headEnd/>
            <a:tailEnd/>
          </a:ln>
        </p:spPr>
        <p:txBody>
          <a:bodyPr>
            <a:spAutoFit/>
          </a:bodyPr>
          <a:lstStyle/>
          <a:p>
            <a:pPr>
              <a:spcBef>
                <a:spcPct val="10000"/>
              </a:spcBef>
              <a:spcAft>
                <a:spcPct val="10000"/>
              </a:spcAft>
            </a:pPr>
            <a:r>
              <a:rPr lang="el-GR" sz="1800" b="0" dirty="0" smtClean="0"/>
              <a:t>Μια </a:t>
            </a:r>
            <a:r>
              <a:rPr lang="el-GR" sz="1800" dirty="0" smtClean="0"/>
              <a:t>μικρή χώρα</a:t>
            </a:r>
            <a:r>
              <a:rPr lang="el-GR" sz="1800" b="0" dirty="0" smtClean="0"/>
              <a:t> είναι μικρή σε σχέση με όλες τις άλλες χώρες που αγοράζουν και πωλούν αυτό το προϊόν.</a:t>
            </a:r>
            <a:r>
              <a:rPr lang="en-US" sz="1800" b="0" dirty="0" smtClean="0"/>
              <a:t> </a:t>
            </a:r>
            <a:endParaRPr lang="en-US" sz="1800" b="0" dirty="0"/>
          </a:p>
        </p:txBody>
      </p:sp>
      <p:grpSp>
        <p:nvGrpSpPr>
          <p:cNvPr id="67" name="Group 66"/>
          <p:cNvGrpSpPr>
            <a:grpSpLocks/>
          </p:cNvGrpSpPr>
          <p:nvPr/>
        </p:nvGrpSpPr>
        <p:grpSpPr bwMode="auto">
          <a:xfrm>
            <a:off x="899886" y="5384800"/>
            <a:ext cx="4847771" cy="825500"/>
            <a:chOff x="2256972" y="5585608"/>
            <a:chExt cx="4572000" cy="824841"/>
          </a:xfrm>
        </p:grpSpPr>
        <p:sp>
          <p:nvSpPr>
            <p:cNvPr id="35871" name="Rectangle 46"/>
            <p:cNvSpPr>
              <a:spLocks noChangeArrowheads="1"/>
            </p:cNvSpPr>
            <p:nvPr/>
          </p:nvSpPr>
          <p:spPr bwMode="auto">
            <a:xfrm>
              <a:off x="2256972" y="5585608"/>
              <a:ext cx="4572000" cy="824841"/>
            </a:xfrm>
            <a:prstGeom prst="rect">
              <a:avLst/>
            </a:prstGeom>
            <a:noFill/>
            <a:ln w="9525">
              <a:noFill/>
              <a:miter lim="800000"/>
              <a:headEnd/>
              <a:tailEnd/>
            </a:ln>
          </p:spPr>
          <p:txBody>
            <a:bodyPr>
              <a:spAutoFit/>
            </a:bodyPr>
            <a:lstStyle/>
            <a:p>
              <a:pPr>
                <a:spcBef>
                  <a:spcPct val="10000"/>
                </a:spcBef>
                <a:spcAft>
                  <a:spcPct val="10000"/>
                </a:spcAft>
              </a:pPr>
              <a:r>
                <a:rPr lang="el-GR" b="0" dirty="0" smtClean="0"/>
                <a:t>Αύξηση πλεονάσματος καταναλωτή </a:t>
              </a:r>
              <a:r>
                <a:rPr lang="en-US" b="0" dirty="0" smtClean="0"/>
                <a:t>: </a:t>
              </a:r>
              <a:r>
                <a:rPr lang="en-US" b="0" dirty="0"/>
                <a:t>+ (</a:t>
              </a:r>
              <a:r>
                <a:rPr lang="en-US" b="0" i="1" dirty="0"/>
                <a:t>b + d)</a:t>
              </a:r>
            </a:p>
            <a:p>
              <a:pPr>
                <a:spcBef>
                  <a:spcPct val="10000"/>
                </a:spcBef>
                <a:spcAft>
                  <a:spcPct val="10000"/>
                </a:spcAft>
              </a:pPr>
              <a:r>
                <a:rPr lang="el-GR" b="0" dirty="0" smtClean="0"/>
                <a:t>Πτώση πλεονάσματος παραγωγού</a:t>
              </a:r>
              <a:r>
                <a:rPr lang="en-US" b="0" dirty="0" smtClean="0"/>
                <a:t>: </a:t>
              </a:r>
              <a:r>
                <a:rPr lang="en-US" b="0" dirty="0"/>
                <a:t>− </a:t>
              </a:r>
              <a:r>
                <a:rPr lang="en-US" b="0" i="1" dirty="0"/>
                <a:t>b</a:t>
              </a:r>
            </a:p>
            <a:p>
              <a:pPr>
                <a:spcBef>
                  <a:spcPct val="10000"/>
                </a:spcBef>
                <a:spcAft>
                  <a:spcPct val="10000"/>
                </a:spcAft>
              </a:pPr>
              <a:r>
                <a:rPr lang="el-GR" dirty="0" smtClean="0"/>
                <a:t>Καθαρό Αποτέλεσμα στην Εγχώρια Ευημερία</a:t>
              </a:r>
              <a:r>
                <a:rPr lang="en-US" dirty="0" smtClean="0"/>
                <a:t>: </a:t>
              </a:r>
              <a:r>
                <a:rPr lang="en-US" dirty="0"/>
                <a:t>+ </a:t>
              </a:r>
              <a:r>
                <a:rPr lang="en-US" i="1" dirty="0"/>
                <a:t>d</a:t>
              </a:r>
              <a:endParaRPr lang="en-US" dirty="0"/>
            </a:p>
          </p:txBody>
        </p:sp>
        <p:cxnSp>
          <p:nvCxnSpPr>
            <p:cNvPr id="35872" name="Straight Connector 63"/>
            <p:cNvCxnSpPr>
              <a:cxnSpLocks noChangeShapeType="1"/>
            </p:cNvCxnSpPr>
            <p:nvPr/>
          </p:nvCxnSpPr>
          <p:spPr bwMode="auto">
            <a:xfrm>
              <a:off x="2322286" y="6125029"/>
              <a:ext cx="2815771" cy="0"/>
            </a:xfrm>
            <a:prstGeom prst="line">
              <a:avLst/>
            </a:prstGeom>
            <a:noFill/>
            <a:ln w="9525" algn="ctr">
              <a:solidFill>
                <a:schemeClr val="tx1"/>
              </a:solidFill>
              <a:round/>
              <a:headEnd/>
              <a:tailEnd/>
            </a:ln>
          </p:spPr>
        </p:cxnSp>
      </p:grpSp>
      <p:pic>
        <p:nvPicPr>
          <p:cNvPr id="14" name="Picture 13"/>
          <p:cNvPicPr>
            <a:picLocks noChangeAspect="1"/>
          </p:cNvPicPr>
          <p:nvPr/>
        </p:nvPicPr>
        <p:blipFill>
          <a:blip r:embed="rId3" cstate="print"/>
          <a:srcRect/>
          <a:stretch>
            <a:fillRect/>
          </a:stretch>
        </p:blipFill>
        <p:spPr bwMode="auto">
          <a:xfrm>
            <a:off x="769938" y="2081213"/>
            <a:ext cx="4648200" cy="3067050"/>
          </a:xfrm>
          <a:prstGeom prst="rect">
            <a:avLst/>
          </a:prstGeom>
          <a:noFill/>
          <a:ln w="9525">
            <a:noFill/>
            <a:miter lim="800000"/>
            <a:headEnd/>
            <a:tailEnd/>
          </a:ln>
        </p:spPr>
      </p:pic>
      <p:pic>
        <p:nvPicPr>
          <p:cNvPr id="15" name="Picture 14"/>
          <p:cNvPicPr>
            <a:picLocks noChangeAspect="1"/>
          </p:cNvPicPr>
          <p:nvPr/>
        </p:nvPicPr>
        <p:blipFill>
          <a:blip r:embed="rId4" cstate="print"/>
          <a:srcRect/>
          <a:stretch>
            <a:fillRect/>
          </a:stretch>
        </p:blipFill>
        <p:spPr bwMode="auto">
          <a:xfrm>
            <a:off x="769938" y="2081213"/>
            <a:ext cx="4648200" cy="3067050"/>
          </a:xfrm>
          <a:prstGeom prst="rect">
            <a:avLst/>
          </a:prstGeom>
          <a:noFill/>
          <a:ln w="9525">
            <a:noFill/>
            <a:miter lim="800000"/>
            <a:headEnd/>
            <a:tailEnd/>
          </a:ln>
        </p:spPr>
      </p:pic>
      <p:pic>
        <p:nvPicPr>
          <p:cNvPr id="7" name="Picture 6"/>
          <p:cNvPicPr>
            <a:picLocks noChangeAspect="1"/>
          </p:cNvPicPr>
          <p:nvPr/>
        </p:nvPicPr>
        <p:blipFill>
          <a:blip r:embed="rId5" cstate="print"/>
          <a:srcRect/>
          <a:stretch>
            <a:fillRect/>
          </a:stretch>
        </p:blipFill>
        <p:spPr bwMode="auto">
          <a:xfrm>
            <a:off x="769938" y="2081213"/>
            <a:ext cx="4648200" cy="3067050"/>
          </a:xfrm>
          <a:prstGeom prst="rect">
            <a:avLst/>
          </a:prstGeom>
          <a:noFill/>
          <a:ln w="9525">
            <a:noFill/>
            <a:miter lim="800000"/>
            <a:headEnd/>
            <a:tailEnd/>
          </a:ln>
        </p:spPr>
      </p:pic>
      <p:pic>
        <p:nvPicPr>
          <p:cNvPr id="8" name="Picture 7"/>
          <p:cNvPicPr>
            <a:picLocks noChangeAspect="1"/>
          </p:cNvPicPr>
          <p:nvPr/>
        </p:nvPicPr>
        <p:blipFill>
          <a:blip r:embed="rId6" cstate="print"/>
          <a:srcRect/>
          <a:stretch>
            <a:fillRect/>
          </a:stretch>
        </p:blipFill>
        <p:spPr bwMode="auto">
          <a:xfrm>
            <a:off x="769938" y="2081213"/>
            <a:ext cx="4648200" cy="3067050"/>
          </a:xfrm>
          <a:prstGeom prst="rect">
            <a:avLst/>
          </a:prstGeom>
          <a:noFill/>
          <a:ln w="9525">
            <a:noFill/>
            <a:miter lim="800000"/>
            <a:headEnd/>
            <a:tailEnd/>
          </a:ln>
        </p:spPr>
      </p:pic>
      <p:pic>
        <p:nvPicPr>
          <p:cNvPr id="9" name="Picture 8"/>
          <p:cNvPicPr>
            <a:picLocks noChangeAspect="1"/>
          </p:cNvPicPr>
          <p:nvPr/>
        </p:nvPicPr>
        <p:blipFill>
          <a:blip r:embed="rId7" cstate="print"/>
          <a:srcRect/>
          <a:stretch>
            <a:fillRect/>
          </a:stretch>
        </p:blipFill>
        <p:spPr bwMode="auto">
          <a:xfrm>
            <a:off x="769938" y="2081213"/>
            <a:ext cx="4648200" cy="3067050"/>
          </a:xfrm>
          <a:prstGeom prst="rect">
            <a:avLst/>
          </a:prstGeom>
          <a:noFill/>
          <a:ln w="9525">
            <a:noFill/>
            <a:miter lim="800000"/>
            <a:headEnd/>
            <a:tailEnd/>
          </a:ln>
        </p:spPr>
      </p:pic>
      <p:pic>
        <p:nvPicPr>
          <p:cNvPr id="13" name="Picture 12"/>
          <p:cNvPicPr>
            <a:picLocks noChangeAspect="1"/>
          </p:cNvPicPr>
          <p:nvPr/>
        </p:nvPicPr>
        <p:blipFill>
          <a:blip r:embed="rId8" cstate="print"/>
          <a:srcRect/>
          <a:stretch>
            <a:fillRect/>
          </a:stretch>
        </p:blipFill>
        <p:spPr bwMode="auto">
          <a:xfrm>
            <a:off x="769938" y="2081213"/>
            <a:ext cx="4648200" cy="3067050"/>
          </a:xfrm>
          <a:prstGeom prst="rect">
            <a:avLst/>
          </a:prstGeom>
          <a:noFill/>
          <a:ln w="9525">
            <a:noFill/>
            <a:miter lim="800000"/>
            <a:headEnd/>
            <a:tailEnd/>
          </a:ln>
        </p:spPr>
      </p:pic>
      <p:pic>
        <p:nvPicPr>
          <p:cNvPr id="12" name="Picture 11"/>
          <p:cNvPicPr>
            <a:picLocks noChangeAspect="1"/>
          </p:cNvPicPr>
          <p:nvPr/>
        </p:nvPicPr>
        <p:blipFill>
          <a:blip r:embed="rId9" cstate="print"/>
          <a:srcRect/>
          <a:stretch>
            <a:fillRect/>
          </a:stretch>
        </p:blipFill>
        <p:spPr bwMode="auto">
          <a:xfrm>
            <a:off x="769938" y="2081213"/>
            <a:ext cx="4648200" cy="3067050"/>
          </a:xfrm>
          <a:prstGeom prst="rect">
            <a:avLst/>
          </a:prstGeom>
          <a:noFill/>
          <a:ln w="9525">
            <a:noFill/>
            <a:miter lim="800000"/>
            <a:headEnd/>
            <a:tailEnd/>
          </a:ln>
        </p:spPr>
      </p:pic>
      <p:pic>
        <p:nvPicPr>
          <p:cNvPr id="862220" name="Picture 862219"/>
          <p:cNvPicPr>
            <a:picLocks noChangeAspect="1"/>
          </p:cNvPicPr>
          <p:nvPr/>
        </p:nvPicPr>
        <p:blipFill>
          <a:blip r:embed="rId10" cstate="print"/>
          <a:srcRect/>
          <a:stretch>
            <a:fillRect/>
          </a:stretch>
        </p:blipFill>
        <p:spPr bwMode="auto">
          <a:xfrm>
            <a:off x="769938" y="2081213"/>
            <a:ext cx="4648200" cy="3067050"/>
          </a:xfrm>
          <a:prstGeom prst="rect">
            <a:avLst/>
          </a:prstGeom>
          <a:noFill/>
          <a:ln w="9525">
            <a:noFill/>
            <a:miter lim="800000"/>
            <a:headEnd/>
            <a:tailEnd/>
          </a:ln>
        </p:spPr>
      </p:pic>
      <p:pic>
        <p:nvPicPr>
          <p:cNvPr id="862218" name="Picture 862217"/>
          <p:cNvPicPr>
            <a:picLocks noChangeAspect="1"/>
          </p:cNvPicPr>
          <p:nvPr/>
        </p:nvPicPr>
        <p:blipFill>
          <a:blip r:embed="rId11" cstate="print"/>
          <a:srcRect/>
          <a:stretch>
            <a:fillRect/>
          </a:stretch>
        </p:blipFill>
        <p:spPr bwMode="auto">
          <a:xfrm>
            <a:off x="769938" y="2081213"/>
            <a:ext cx="4648200" cy="3067050"/>
          </a:xfrm>
          <a:prstGeom prst="rect">
            <a:avLst/>
          </a:prstGeom>
          <a:noFill/>
          <a:ln w="9525">
            <a:noFill/>
            <a:miter lim="800000"/>
            <a:headEnd/>
            <a:tailEnd/>
          </a:ln>
        </p:spPr>
      </p:pic>
      <p:pic>
        <p:nvPicPr>
          <p:cNvPr id="862219" name="Picture 862218"/>
          <p:cNvPicPr>
            <a:picLocks noChangeAspect="1"/>
          </p:cNvPicPr>
          <p:nvPr/>
        </p:nvPicPr>
        <p:blipFill>
          <a:blip r:embed="rId12" cstate="print"/>
          <a:srcRect/>
          <a:stretch>
            <a:fillRect/>
          </a:stretch>
        </p:blipFill>
        <p:spPr bwMode="auto">
          <a:xfrm>
            <a:off x="769938" y="2081213"/>
            <a:ext cx="4648200" cy="3067050"/>
          </a:xfrm>
          <a:prstGeom prst="rect">
            <a:avLst/>
          </a:prstGeom>
          <a:noFill/>
          <a:ln w="9525">
            <a:noFill/>
            <a:miter lim="800000"/>
            <a:headEnd/>
            <a:tailEnd/>
          </a:ln>
        </p:spPr>
      </p:pic>
      <p:pic>
        <p:nvPicPr>
          <p:cNvPr id="16" name="Picture 15"/>
          <p:cNvPicPr>
            <a:picLocks noChangeAspect="1"/>
          </p:cNvPicPr>
          <p:nvPr/>
        </p:nvPicPr>
        <p:blipFill>
          <a:blip r:embed="rId13" cstate="print"/>
          <a:srcRect/>
          <a:stretch>
            <a:fillRect/>
          </a:stretch>
        </p:blipFill>
        <p:spPr bwMode="auto">
          <a:xfrm>
            <a:off x="769938" y="2081213"/>
            <a:ext cx="4648200" cy="3067050"/>
          </a:xfrm>
          <a:prstGeom prst="rect">
            <a:avLst/>
          </a:prstGeom>
          <a:noFill/>
          <a:ln w="9525">
            <a:noFill/>
            <a:miter lim="800000"/>
            <a:headEnd/>
            <a:tailEnd/>
          </a:ln>
        </p:spPr>
      </p:pic>
      <p:pic>
        <p:nvPicPr>
          <p:cNvPr id="862221" name="Picture 862220"/>
          <p:cNvPicPr>
            <a:picLocks noChangeAspect="1"/>
          </p:cNvPicPr>
          <p:nvPr/>
        </p:nvPicPr>
        <p:blipFill>
          <a:blip r:embed="rId14" cstate="print"/>
          <a:srcRect/>
          <a:stretch>
            <a:fillRect/>
          </a:stretch>
        </p:blipFill>
        <p:spPr bwMode="auto">
          <a:xfrm>
            <a:off x="769938" y="2081213"/>
            <a:ext cx="4648200" cy="3067050"/>
          </a:xfrm>
          <a:prstGeom prst="rect">
            <a:avLst/>
          </a:prstGeom>
          <a:noFill/>
          <a:ln w="9525">
            <a:noFill/>
            <a:miter lim="800000"/>
            <a:headEnd/>
            <a:tailEnd/>
          </a:ln>
        </p:spPr>
      </p:pic>
      <p:pic>
        <p:nvPicPr>
          <p:cNvPr id="17" name="Picture 16"/>
          <p:cNvPicPr>
            <a:picLocks noChangeAspect="1"/>
          </p:cNvPicPr>
          <p:nvPr/>
        </p:nvPicPr>
        <p:blipFill>
          <a:blip r:embed="rId15" cstate="print"/>
          <a:srcRect/>
          <a:stretch>
            <a:fillRect/>
          </a:stretch>
        </p:blipFill>
        <p:spPr bwMode="auto">
          <a:xfrm>
            <a:off x="769938" y="2081213"/>
            <a:ext cx="4648200" cy="3067050"/>
          </a:xfrm>
          <a:prstGeom prst="rect">
            <a:avLst/>
          </a:prstGeom>
          <a:noFill/>
          <a:ln w="9525">
            <a:noFill/>
            <a:miter lim="800000"/>
            <a:headEnd/>
            <a:tailEnd/>
          </a:ln>
        </p:spPr>
      </p:pic>
      <p:pic>
        <p:nvPicPr>
          <p:cNvPr id="862208" name="Picture 862207"/>
          <p:cNvPicPr>
            <a:picLocks noChangeAspect="1"/>
          </p:cNvPicPr>
          <p:nvPr/>
        </p:nvPicPr>
        <p:blipFill>
          <a:blip r:embed="rId16" cstate="print"/>
          <a:srcRect/>
          <a:stretch>
            <a:fillRect/>
          </a:stretch>
        </p:blipFill>
        <p:spPr bwMode="auto">
          <a:xfrm>
            <a:off x="769938" y="2081213"/>
            <a:ext cx="4648200" cy="3067050"/>
          </a:xfrm>
          <a:prstGeom prst="rect">
            <a:avLst/>
          </a:prstGeom>
          <a:noFill/>
          <a:ln w="9525">
            <a:noFill/>
            <a:miter lim="800000"/>
            <a:headEnd/>
            <a:tailEnd/>
          </a:ln>
        </p:spPr>
      </p:pic>
      <p:pic>
        <p:nvPicPr>
          <p:cNvPr id="862209" name="Picture 862208"/>
          <p:cNvPicPr>
            <a:picLocks noChangeAspect="1"/>
          </p:cNvPicPr>
          <p:nvPr/>
        </p:nvPicPr>
        <p:blipFill>
          <a:blip r:embed="rId17" cstate="print"/>
          <a:srcRect/>
          <a:stretch>
            <a:fillRect/>
          </a:stretch>
        </p:blipFill>
        <p:spPr bwMode="auto">
          <a:xfrm>
            <a:off x="769938" y="2081213"/>
            <a:ext cx="4648200" cy="3067050"/>
          </a:xfrm>
          <a:prstGeom prst="rect">
            <a:avLst/>
          </a:prstGeom>
          <a:noFill/>
          <a:ln w="9525">
            <a:noFill/>
            <a:miter lim="800000"/>
            <a:headEnd/>
            <a:tailEnd/>
          </a:ln>
        </p:spPr>
      </p:pic>
      <p:pic>
        <p:nvPicPr>
          <p:cNvPr id="862212" name="Picture 862211"/>
          <p:cNvPicPr>
            <a:picLocks noChangeAspect="1"/>
          </p:cNvPicPr>
          <p:nvPr/>
        </p:nvPicPr>
        <p:blipFill>
          <a:blip r:embed="rId18" cstate="print"/>
          <a:srcRect/>
          <a:stretch>
            <a:fillRect/>
          </a:stretch>
        </p:blipFill>
        <p:spPr bwMode="auto">
          <a:xfrm>
            <a:off x="769938" y="2081213"/>
            <a:ext cx="4648200" cy="3067050"/>
          </a:xfrm>
          <a:prstGeom prst="rect">
            <a:avLst/>
          </a:prstGeom>
          <a:noFill/>
          <a:ln w="9525">
            <a:noFill/>
            <a:miter lim="800000"/>
            <a:headEnd/>
            <a:tailEnd/>
          </a:ln>
        </p:spPr>
      </p:pic>
      <p:pic>
        <p:nvPicPr>
          <p:cNvPr id="862215" name="Picture 862214"/>
          <p:cNvPicPr>
            <a:picLocks noChangeAspect="1"/>
          </p:cNvPicPr>
          <p:nvPr/>
        </p:nvPicPr>
        <p:blipFill>
          <a:blip r:embed="rId19" cstate="print"/>
          <a:srcRect/>
          <a:stretch>
            <a:fillRect/>
          </a:stretch>
        </p:blipFill>
        <p:spPr bwMode="auto">
          <a:xfrm>
            <a:off x="769938" y="2081213"/>
            <a:ext cx="4648200" cy="3067050"/>
          </a:xfrm>
          <a:prstGeom prst="rect">
            <a:avLst/>
          </a:prstGeom>
          <a:noFill/>
          <a:ln w="9525">
            <a:noFill/>
            <a:miter lim="800000"/>
            <a:headEnd/>
            <a:tailEnd/>
          </a:ln>
        </p:spPr>
      </p:pic>
      <p:pic>
        <p:nvPicPr>
          <p:cNvPr id="862216" name="Picture 862215"/>
          <p:cNvPicPr>
            <a:picLocks noChangeAspect="1"/>
          </p:cNvPicPr>
          <p:nvPr/>
        </p:nvPicPr>
        <p:blipFill>
          <a:blip r:embed="rId20" cstate="print"/>
          <a:srcRect/>
          <a:stretch>
            <a:fillRect/>
          </a:stretch>
        </p:blipFill>
        <p:spPr bwMode="auto">
          <a:xfrm>
            <a:off x="769938" y="2081213"/>
            <a:ext cx="4648200" cy="3067050"/>
          </a:xfrm>
          <a:prstGeom prst="rect">
            <a:avLst/>
          </a:prstGeom>
          <a:noFill/>
          <a:ln w="9525">
            <a:noFill/>
            <a:miter lim="800000"/>
            <a:headEnd/>
            <a:tailEnd/>
          </a:ln>
        </p:spPr>
      </p:pic>
      <p:pic>
        <p:nvPicPr>
          <p:cNvPr id="862217" name="Picture 862216"/>
          <p:cNvPicPr>
            <a:picLocks noChangeAspect="1"/>
          </p:cNvPicPr>
          <p:nvPr/>
        </p:nvPicPr>
        <p:blipFill>
          <a:blip r:embed="rId21" cstate="print"/>
          <a:srcRect/>
          <a:stretch>
            <a:fillRect/>
          </a:stretch>
        </p:blipFill>
        <p:spPr bwMode="auto">
          <a:xfrm>
            <a:off x="769938" y="2076450"/>
            <a:ext cx="4648200" cy="3076575"/>
          </a:xfrm>
          <a:prstGeom prst="rect">
            <a:avLst/>
          </a:prstGeom>
          <a:noFill/>
          <a:ln w="9525">
            <a:noFill/>
            <a:miter lim="800000"/>
            <a:headEnd/>
            <a:tailEnd/>
          </a:ln>
        </p:spPr>
      </p:pic>
      <p:sp>
        <p:nvSpPr>
          <p:cNvPr id="35868" name="Rectangle 36"/>
          <p:cNvSpPr>
            <a:spLocks noChangeArrowheads="1"/>
          </p:cNvSpPr>
          <p:nvPr/>
        </p:nvSpPr>
        <p:spPr bwMode="auto">
          <a:xfrm>
            <a:off x="928688" y="434975"/>
            <a:ext cx="3233737" cy="203200"/>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35869" name="Rectangle 3"/>
          <p:cNvSpPr>
            <a:spLocks noGrp="1" noChangeArrowheads="1"/>
          </p:cNvSpPr>
          <p:nvPr>
            <p:ph type="title"/>
          </p:nvPr>
        </p:nvSpPr>
        <p:spPr>
          <a:xfrm>
            <a:off x="566738" y="0"/>
            <a:ext cx="4266519" cy="820738"/>
          </a:xfrm>
        </p:spPr>
        <p:txBody>
          <a:bodyPr/>
          <a:lstStyle/>
          <a:p>
            <a:r>
              <a:rPr lang="en-US" dirty="0" smtClean="0">
                <a:solidFill>
                  <a:srgbClr val="69134B"/>
                </a:solidFill>
              </a:rPr>
              <a:t>2 </a:t>
            </a:r>
            <a:r>
              <a:rPr lang="el-GR" dirty="0" smtClean="0">
                <a:solidFill>
                  <a:srgbClr val="69134B"/>
                </a:solidFill>
              </a:rPr>
              <a:t>Τα Κέρδη από το Εμπόριο</a:t>
            </a:r>
            <a:endParaRPr lang="en-US" dirty="0" smtClean="0">
              <a:solidFill>
                <a:srgbClr val="69134B"/>
              </a:solidFill>
            </a:endParaRPr>
          </a:p>
        </p:txBody>
      </p:sp>
      <p:cxnSp>
        <p:nvCxnSpPr>
          <p:cNvPr id="35870" name="Straight Connector 38"/>
          <p:cNvCxnSpPr>
            <a:cxnSpLocks noChangeShapeType="1"/>
          </p:cNvCxnSpPr>
          <p:nvPr/>
        </p:nvCxnSpPr>
        <p:spPr bwMode="auto">
          <a:xfrm>
            <a:off x="566738" y="660400"/>
            <a:ext cx="359568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wipe(left)">
                                      <p:cBhvr>
                                        <p:cTn id="15" dur="500"/>
                                        <p:tgtEl>
                                          <p:spTgt spid="46"/>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ppt_x</p:attrName>
                                        </p:attrNameLst>
                                      </p:cBhvr>
                                      <p:tavLst>
                                        <p:tav tm="0">
                                          <p:val>
                                            <p:strVal val="#ppt_x-.2"/>
                                          </p:val>
                                        </p:tav>
                                        <p:tav tm="100000">
                                          <p:val>
                                            <p:strVal val="#ppt_x"/>
                                          </p:val>
                                        </p:tav>
                                      </p:tavLst>
                                    </p:anim>
                                    <p:anim calcmode="lin" valueType="num">
                                      <p:cBhvr>
                                        <p:cTn id="20"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1" dur="500"/>
                                        <p:tgtEl>
                                          <p:spTgt spid="2"/>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500"/>
                                        <p:tgtEl>
                                          <p:spTgt spid="34"/>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wipe(left)">
                                      <p:cBhvr>
                                        <p:cTn id="33" dur="500"/>
                                        <p:tgtEl>
                                          <p:spTgt spid="21">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750"/>
                                        <p:tgtEl>
                                          <p:spTgt spid="7"/>
                                        </p:tgtEl>
                                      </p:cBhvr>
                                    </p:animEffect>
                                  </p:childTnLst>
                                </p:cTn>
                              </p:par>
                            </p:childTnLst>
                          </p:cTn>
                        </p:par>
                        <p:par>
                          <p:cTn id="38" fill="hold">
                            <p:stCondLst>
                              <p:cond delay="4250"/>
                            </p:stCondLst>
                            <p:childTnLst>
                              <p:par>
                                <p:cTn id="39" presetID="22" presetClass="entr" presetSubtype="8"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750"/>
                                        <p:tgtEl>
                                          <p:spTgt spid="8"/>
                                        </p:tgtEl>
                                      </p:cBhvr>
                                    </p:animEffect>
                                  </p:childTnLst>
                                </p:cTn>
                              </p:par>
                            </p:childTnLst>
                          </p:cTn>
                        </p:par>
                        <p:par>
                          <p:cTn id="42" fill="hold">
                            <p:stCondLst>
                              <p:cond delay="5000"/>
                            </p:stCondLst>
                            <p:childTnLst>
                              <p:par>
                                <p:cTn id="43" presetID="22" presetClass="entr" presetSubtype="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left)">
                                      <p:cBhvr>
                                        <p:cTn id="45" dur="750"/>
                                        <p:tgtEl>
                                          <p:spTgt spid="9"/>
                                        </p:tgtEl>
                                      </p:cBhvr>
                                    </p:animEffect>
                                  </p:childTnLst>
                                </p:cTn>
                              </p:par>
                            </p:childTnLst>
                          </p:cTn>
                        </p:par>
                        <p:par>
                          <p:cTn id="46" fill="hold">
                            <p:stCondLst>
                              <p:cond delay="5750"/>
                            </p:stCondLst>
                            <p:childTnLst>
                              <p:par>
                                <p:cTn id="47" presetID="22" presetClass="entr" presetSubtype="8"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750"/>
                                        <p:tgtEl>
                                          <p:spTgt spid="12"/>
                                        </p:tgtEl>
                                      </p:cBhvr>
                                    </p:animEffect>
                                  </p:childTnLst>
                                </p:cTn>
                              </p:par>
                            </p:childTnLst>
                          </p:cTn>
                        </p:par>
                        <p:par>
                          <p:cTn id="50" fill="hold">
                            <p:stCondLst>
                              <p:cond delay="6500"/>
                            </p:stCondLst>
                            <p:childTnLst>
                              <p:par>
                                <p:cTn id="51" presetID="22" presetClass="entr" presetSubtype="8"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750"/>
                                        <p:tgtEl>
                                          <p:spTgt spid="13"/>
                                        </p:tgtEl>
                                      </p:cBhvr>
                                    </p:animEffect>
                                  </p:childTnLst>
                                </p:cTn>
                              </p:par>
                            </p:childTnLst>
                          </p:cTn>
                        </p:par>
                        <p:par>
                          <p:cTn id="54" fill="hold">
                            <p:stCondLst>
                              <p:cond delay="7250"/>
                            </p:stCondLst>
                            <p:childTnLst>
                              <p:par>
                                <p:cTn id="55" presetID="22" presetClass="entr" presetSubtype="8" fill="hold"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750"/>
                                        <p:tgtEl>
                                          <p:spTgt spid="14"/>
                                        </p:tgtEl>
                                      </p:cBhvr>
                                    </p:animEffect>
                                  </p:childTnLst>
                                </p:cTn>
                              </p:par>
                            </p:childTnLst>
                          </p:cTn>
                        </p:par>
                        <p:par>
                          <p:cTn id="58" fill="hold">
                            <p:stCondLst>
                              <p:cond delay="8000"/>
                            </p:stCondLst>
                            <p:childTnLst>
                              <p:par>
                                <p:cTn id="59" presetID="22" presetClass="entr" presetSubtype="8"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750"/>
                                        <p:tgtEl>
                                          <p:spTgt spid="15"/>
                                        </p:tgtEl>
                                      </p:cBhvr>
                                    </p:animEffect>
                                  </p:childTnLst>
                                </p:cTn>
                              </p:par>
                            </p:childTnLst>
                          </p:cTn>
                        </p:par>
                        <p:par>
                          <p:cTn id="62" fill="hold">
                            <p:stCondLst>
                              <p:cond delay="8750"/>
                            </p:stCondLst>
                            <p:childTnLst>
                              <p:par>
                                <p:cTn id="63" presetID="22" presetClass="entr" presetSubtype="8" fill="hold" nodeType="after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ipe(left)">
                                      <p:cBhvr>
                                        <p:cTn id="65" dur="750"/>
                                        <p:tgtEl>
                                          <p:spTgt spid="16"/>
                                        </p:tgtEl>
                                      </p:cBhvr>
                                    </p:animEffect>
                                  </p:childTnLst>
                                </p:cTn>
                              </p:par>
                            </p:childTnLst>
                          </p:cTn>
                        </p:par>
                        <p:par>
                          <p:cTn id="66" fill="hold">
                            <p:stCondLst>
                              <p:cond delay="9500"/>
                            </p:stCondLst>
                            <p:childTnLst>
                              <p:par>
                                <p:cTn id="67" presetID="22" presetClass="entr" presetSubtype="8" fill="hold"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750"/>
                                        <p:tgtEl>
                                          <p:spTgt spid="17"/>
                                        </p:tgtEl>
                                      </p:cBhvr>
                                    </p:animEffect>
                                  </p:childTnLst>
                                </p:cTn>
                              </p:par>
                            </p:childTnLst>
                          </p:cTn>
                        </p:par>
                        <p:par>
                          <p:cTn id="70" fill="hold">
                            <p:stCondLst>
                              <p:cond delay="10250"/>
                            </p:stCondLst>
                            <p:childTnLst>
                              <p:par>
                                <p:cTn id="71" presetID="22" presetClass="entr" presetSubtype="8" fill="hold" nodeType="afterEffect">
                                  <p:stCondLst>
                                    <p:cond delay="0"/>
                                  </p:stCondLst>
                                  <p:childTnLst>
                                    <p:set>
                                      <p:cBhvr>
                                        <p:cTn id="72" dur="1" fill="hold">
                                          <p:stCondLst>
                                            <p:cond delay="0"/>
                                          </p:stCondLst>
                                        </p:cTn>
                                        <p:tgtEl>
                                          <p:spTgt spid="862208"/>
                                        </p:tgtEl>
                                        <p:attrNameLst>
                                          <p:attrName>style.visibility</p:attrName>
                                        </p:attrNameLst>
                                      </p:cBhvr>
                                      <p:to>
                                        <p:strVal val="visible"/>
                                      </p:to>
                                    </p:set>
                                    <p:animEffect transition="in" filter="wipe(left)">
                                      <p:cBhvr>
                                        <p:cTn id="73" dur="750"/>
                                        <p:tgtEl>
                                          <p:spTgt spid="862208"/>
                                        </p:tgtEl>
                                      </p:cBhvr>
                                    </p:animEffect>
                                  </p:childTnLst>
                                </p:cTn>
                              </p:par>
                            </p:childTnLst>
                          </p:cTn>
                        </p:par>
                        <p:par>
                          <p:cTn id="74" fill="hold">
                            <p:stCondLst>
                              <p:cond delay="11000"/>
                            </p:stCondLst>
                            <p:childTnLst>
                              <p:par>
                                <p:cTn id="75" presetID="22" presetClass="entr" presetSubtype="8" fill="hold" nodeType="afterEffect">
                                  <p:stCondLst>
                                    <p:cond delay="0"/>
                                  </p:stCondLst>
                                  <p:childTnLst>
                                    <p:set>
                                      <p:cBhvr>
                                        <p:cTn id="76" dur="1" fill="hold">
                                          <p:stCondLst>
                                            <p:cond delay="0"/>
                                          </p:stCondLst>
                                        </p:cTn>
                                        <p:tgtEl>
                                          <p:spTgt spid="862209"/>
                                        </p:tgtEl>
                                        <p:attrNameLst>
                                          <p:attrName>style.visibility</p:attrName>
                                        </p:attrNameLst>
                                      </p:cBhvr>
                                      <p:to>
                                        <p:strVal val="visible"/>
                                      </p:to>
                                    </p:set>
                                    <p:animEffect transition="in" filter="wipe(left)">
                                      <p:cBhvr>
                                        <p:cTn id="77" dur="750"/>
                                        <p:tgtEl>
                                          <p:spTgt spid="86220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1">
                                            <p:txEl>
                                              <p:pRg st="1" end="1"/>
                                            </p:txEl>
                                          </p:spTgt>
                                        </p:tgtEl>
                                        <p:attrNameLst>
                                          <p:attrName>style.visibility</p:attrName>
                                        </p:attrNameLst>
                                      </p:cBhvr>
                                      <p:to>
                                        <p:strVal val="visible"/>
                                      </p:to>
                                    </p:set>
                                    <p:animEffect transition="in" filter="wipe(left)">
                                      <p:cBhvr>
                                        <p:cTn id="82" dur="500"/>
                                        <p:tgtEl>
                                          <p:spTgt spid="21">
                                            <p:txEl>
                                              <p:pRg st="1" end="1"/>
                                            </p:txEl>
                                          </p:spTgt>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862212"/>
                                        </p:tgtEl>
                                        <p:attrNameLst>
                                          <p:attrName>style.visibility</p:attrName>
                                        </p:attrNameLst>
                                      </p:cBhvr>
                                      <p:to>
                                        <p:strVal val="visible"/>
                                      </p:to>
                                    </p:set>
                                    <p:animEffect transition="in" filter="wipe(left)">
                                      <p:cBhvr>
                                        <p:cTn id="86" dur="750"/>
                                        <p:tgtEl>
                                          <p:spTgt spid="862212"/>
                                        </p:tgtEl>
                                      </p:cBhvr>
                                    </p:animEffect>
                                  </p:childTnLst>
                                </p:cTn>
                              </p:par>
                            </p:childTnLst>
                          </p:cTn>
                        </p:par>
                        <p:par>
                          <p:cTn id="87" fill="hold">
                            <p:stCondLst>
                              <p:cond delay="1250"/>
                            </p:stCondLst>
                            <p:childTnLst>
                              <p:par>
                                <p:cTn id="88" presetID="22" presetClass="entr" presetSubtype="1" fill="hold" nodeType="afterEffect">
                                  <p:stCondLst>
                                    <p:cond delay="0"/>
                                  </p:stCondLst>
                                  <p:childTnLst>
                                    <p:set>
                                      <p:cBhvr>
                                        <p:cTn id="89" dur="1" fill="hold">
                                          <p:stCondLst>
                                            <p:cond delay="0"/>
                                          </p:stCondLst>
                                        </p:cTn>
                                        <p:tgtEl>
                                          <p:spTgt spid="862215"/>
                                        </p:tgtEl>
                                        <p:attrNameLst>
                                          <p:attrName>style.visibility</p:attrName>
                                        </p:attrNameLst>
                                      </p:cBhvr>
                                      <p:to>
                                        <p:strVal val="visible"/>
                                      </p:to>
                                    </p:set>
                                    <p:animEffect transition="in" filter="wipe(up)">
                                      <p:cBhvr>
                                        <p:cTn id="90" dur="750"/>
                                        <p:tgtEl>
                                          <p:spTgt spid="862215"/>
                                        </p:tgtEl>
                                      </p:cBhvr>
                                    </p:animEffect>
                                  </p:childTnLst>
                                </p:cTn>
                              </p:par>
                            </p:childTnLst>
                          </p:cTn>
                        </p:par>
                        <p:par>
                          <p:cTn id="91" fill="hold">
                            <p:stCondLst>
                              <p:cond delay="2000"/>
                            </p:stCondLst>
                            <p:childTnLst>
                              <p:par>
                                <p:cTn id="92" presetID="22" presetClass="entr" presetSubtype="1" fill="hold" nodeType="afterEffect">
                                  <p:stCondLst>
                                    <p:cond delay="0"/>
                                  </p:stCondLst>
                                  <p:childTnLst>
                                    <p:set>
                                      <p:cBhvr>
                                        <p:cTn id="93" dur="1" fill="hold">
                                          <p:stCondLst>
                                            <p:cond delay="0"/>
                                          </p:stCondLst>
                                        </p:cTn>
                                        <p:tgtEl>
                                          <p:spTgt spid="862216"/>
                                        </p:tgtEl>
                                        <p:attrNameLst>
                                          <p:attrName>style.visibility</p:attrName>
                                        </p:attrNameLst>
                                      </p:cBhvr>
                                      <p:to>
                                        <p:strVal val="visible"/>
                                      </p:to>
                                    </p:set>
                                    <p:animEffect transition="in" filter="wipe(up)">
                                      <p:cBhvr>
                                        <p:cTn id="94" dur="750"/>
                                        <p:tgtEl>
                                          <p:spTgt spid="86221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21">
                                            <p:txEl>
                                              <p:pRg st="2" end="2"/>
                                            </p:txEl>
                                          </p:spTgt>
                                        </p:tgtEl>
                                        <p:attrNameLst>
                                          <p:attrName>style.visibility</p:attrName>
                                        </p:attrNameLst>
                                      </p:cBhvr>
                                      <p:to>
                                        <p:strVal val="visible"/>
                                      </p:to>
                                    </p:set>
                                    <p:animEffect transition="in" filter="wipe(left)">
                                      <p:cBhvr>
                                        <p:cTn id="99" dur="500"/>
                                        <p:tgtEl>
                                          <p:spTgt spid="21">
                                            <p:txEl>
                                              <p:pRg st="2" end="2"/>
                                            </p:txEl>
                                          </p:spTgt>
                                        </p:tgtEl>
                                      </p:cBhvr>
                                    </p:animEffect>
                                  </p:childTnLst>
                                </p:cTn>
                              </p:par>
                            </p:childTnLst>
                          </p:cTn>
                        </p:par>
                        <p:par>
                          <p:cTn id="100" fill="hold">
                            <p:stCondLst>
                              <p:cond delay="500"/>
                            </p:stCondLst>
                            <p:childTnLst>
                              <p:par>
                                <p:cTn id="101" presetID="22" presetClass="entr" presetSubtype="8" fill="hold" nodeType="afterEffect">
                                  <p:stCondLst>
                                    <p:cond delay="0"/>
                                  </p:stCondLst>
                                  <p:childTnLst>
                                    <p:set>
                                      <p:cBhvr>
                                        <p:cTn id="102" dur="1" fill="hold">
                                          <p:stCondLst>
                                            <p:cond delay="0"/>
                                          </p:stCondLst>
                                        </p:cTn>
                                        <p:tgtEl>
                                          <p:spTgt spid="862217"/>
                                        </p:tgtEl>
                                        <p:attrNameLst>
                                          <p:attrName>style.visibility</p:attrName>
                                        </p:attrNameLst>
                                      </p:cBhvr>
                                      <p:to>
                                        <p:strVal val="visible"/>
                                      </p:to>
                                    </p:set>
                                    <p:animEffect transition="in" filter="wipe(left)">
                                      <p:cBhvr>
                                        <p:cTn id="103" dur="750"/>
                                        <p:tgtEl>
                                          <p:spTgt spid="862217"/>
                                        </p:tgtEl>
                                      </p:cBhvr>
                                    </p:animEffect>
                                  </p:childTnLst>
                                </p:cTn>
                              </p:par>
                            </p:childTnLst>
                          </p:cTn>
                        </p:par>
                        <p:par>
                          <p:cTn id="104" fill="hold">
                            <p:stCondLst>
                              <p:cond delay="1250"/>
                            </p:stCondLst>
                            <p:childTnLst>
                              <p:par>
                                <p:cTn id="105" presetID="22" presetClass="entr" presetSubtype="8" fill="hold" nodeType="afterEffect">
                                  <p:stCondLst>
                                    <p:cond delay="0"/>
                                  </p:stCondLst>
                                  <p:childTnLst>
                                    <p:set>
                                      <p:cBhvr>
                                        <p:cTn id="106" dur="1" fill="hold">
                                          <p:stCondLst>
                                            <p:cond delay="0"/>
                                          </p:stCondLst>
                                        </p:cTn>
                                        <p:tgtEl>
                                          <p:spTgt spid="862219"/>
                                        </p:tgtEl>
                                        <p:attrNameLst>
                                          <p:attrName>style.visibility</p:attrName>
                                        </p:attrNameLst>
                                      </p:cBhvr>
                                      <p:to>
                                        <p:strVal val="visible"/>
                                      </p:to>
                                    </p:set>
                                    <p:animEffect transition="in" filter="wipe(left)">
                                      <p:cBhvr>
                                        <p:cTn id="107" dur="750"/>
                                        <p:tgtEl>
                                          <p:spTgt spid="862219"/>
                                        </p:tgtEl>
                                      </p:cBhvr>
                                    </p:animEffect>
                                  </p:childTnLst>
                                </p:cTn>
                              </p:par>
                            </p:childTnLst>
                          </p:cTn>
                        </p:par>
                        <p:par>
                          <p:cTn id="108" fill="hold">
                            <p:stCondLst>
                              <p:cond delay="2000"/>
                            </p:stCondLst>
                            <p:childTnLst>
                              <p:par>
                                <p:cTn id="109" presetID="22" presetClass="entr" presetSubtype="8" fill="hold" nodeType="afterEffect">
                                  <p:stCondLst>
                                    <p:cond delay="0"/>
                                  </p:stCondLst>
                                  <p:childTnLst>
                                    <p:set>
                                      <p:cBhvr>
                                        <p:cTn id="110" dur="1" fill="hold">
                                          <p:stCondLst>
                                            <p:cond delay="0"/>
                                          </p:stCondLst>
                                        </p:cTn>
                                        <p:tgtEl>
                                          <p:spTgt spid="862218"/>
                                        </p:tgtEl>
                                        <p:attrNameLst>
                                          <p:attrName>style.visibility</p:attrName>
                                        </p:attrNameLst>
                                      </p:cBhvr>
                                      <p:to>
                                        <p:strVal val="visible"/>
                                      </p:to>
                                    </p:set>
                                    <p:animEffect transition="in" filter="wipe(left)">
                                      <p:cBhvr>
                                        <p:cTn id="111" dur="750"/>
                                        <p:tgtEl>
                                          <p:spTgt spid="862218"/>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21">
                                            <p:txEl>
                                              <p:pRg st="3" end="3"/>
                                            </p:txEl>
                                          </p:spTgt>
                                        </p:tgtEl>
                                        <p:attrNameLst>
                                          <p:attrName>style.visibility</p:attrName>
                                        </p:attrNameLst>
                                      </p:cBhvr>
                                      <p:to>
                                        <p:strVal val="visible"/>
                                      </p:to>
                                    </p:set>
                                    <p:animEffect transition="in" filter="wipe(left)">
                                      <p:cBhvr>
                                        <p:cTn id="116" dur="500"/>
                                        <p:tgtEl>
                                          <p:spTgt spid="21">
                                            <p:txEl>
                                              <p:pRg st="3" end="3"/>
                                            </p:txEl>
                                          </p:spTgt>
                                        </p:tgtEl>
                                      </p:cBhvr>
                                    </p:animEffect>
                                  </p:childTnLst>
                                </p:cTn>
                              </p:par>
                            </p:childTnLst>
                          </p:cTn>
                        </p:par>
                        <p:par>
                          <p:cTn id="117" fill="hold">
                            <p:stCondLst>
                              <p:cond delay="500"/>
                            </p:stCondLst>
                            <p:childTnLst>
                              <p:par>
                                <p:cTn id="118" presetID="22" presetClass="entr" presetSubtype="8" fill="hold" nodeType="afterEffect">
                                  <p:stCondLst>
                                    <p:cond delay="0"/>
                                  </p:stCondLst>
                                  <p:childTnLst>
                                    <p:set>
                                      <p:cBhvr>
                                        <p:cTn id="119" dur="1" fill="hold">
                                          <p:stCondLst>
                                            <p:cond delay="0"/>
                                          </p:stCondLst>
                                        </p:cTn>
                                        <p:tgtEl>
                                          <p:spTgt spid="862220"/>
                                        </p:tgtEl>
                                        <p:attrNameLst>
                                          <p:attrName>style.visibility</p:attrName>
                                        </p:attrNameLst>
                                      </p:cBhvr>
                                      <p:to>
                                        <p:strVal val="visible"/>
                                      </p:to>
                                    </p:set>
                                    <p:animEffect transition="in" filter="wipe(left)">
                                      <p:cBhvr>
                                        <p:cTn id="120" dur="750"/>
                                        <p:tgtEl>
                                          <p:spTgt spid="862220"/>
                                        </p:tgtEl>
                                      </p:cBhvr>
                                    </p:animEffect>
                                  </p:childTnLst>
                                </p:cTn>
                              </p:par>
                            </p:childTnLst>
                          </p:cTn>
                        </p:par>
                        <p:par>
                          <p:cTn id="121" fill="hold">
                            <p:stCondLst>
                              <p:cond delay="1250"/>
                            </p:stCondLst>
                            <p:childTnLst>
                              <p:par>
                                <p:cTn id="122" presetID="22" presetClass="entr" presetSubtype="8" fill="hold" nodeType="afterEffect">
                                  <p:stCondLst>
                                    <p:cond delay="0"/>
                                  </p:stCondLst>
                                  <p:childTnLst>
                                    <p:set>
                                      <p:cBhvr>
                                        <p:cTn id="123" dur="1" fill="hold">
                                          <p:stCondLst>
                                            <p:cond delay="0"/>
                                          </p:stCondLst>
                                        </p:cTn>
                                        <p:tgtEl>
                                          <p:spTgt spid="862221"/>
                                        </p:tgtEl>
                                        <p:attrNameLst>
                                          <p:attrName>style.visibility</p:attrName>
                                        </p:attrNameLst>
                                      </p:cBhvr>
                                      <p:to>
                                        <p:strVal val="visible"/>
                                      </p:to>
                                    </p:set>
                                    <p:animEffect transition="in" filter="wipe(left)">
                                      <p:cBhvr>
                                        <p:cTn id="124" dur="750"/>
                                        <p:tgtEl>
                                          <p:spTgt spid="862221"/>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grpId="0" nodeType="clickEffect">
                                  <p:stCondLst>
                                    <p:cond delay="0"/>
                                  </p:stCondLst>
                                  <p:childTnLst>
                                    <p:set>
                                      <p:cBhvr>
                                        <p:cTn id="128" dur="1" fill="hold">
                                          <p:stCondLst>
                                            <p:cond delay="0"/>
                                          </p:stCondLst>
                                        </p:cTn>
                                        <p:tgtEl>
                                          <p:spTgt spid="21">
                                            <p:txEl>
                                              <p:pRg st="4" end="4"/>
                                            </p:txEl>
                                          </p:spTgt>
                                        </p:tgtEl>
                                        <p:attrNameLst>
                                          <p:attrName>style.visibility</p:attrName>
                                        </p:attrNameLst>
                                      </p:cBhvr>
                                      <p:to>
                                        <p:strVal val="visible"/>
                                      </p:to>
                                    </p:set>
                                    <p:animEffect transition="in" filter="wipe(left)">
                                      <p:cBhvr>
                                        <p:cTn id="129" dur="500"/>
                                        <p:tgtEl>
                                          <p:spTgt spid="21">
                                            <p:txEl>
                                              <p:pRg st="4" end="4"/>
                                            </p:txEl>
                                          </p:spTgt>
                                        </p:tgtEl>
                                      </p:cBhvr>
                                    </p:animEffect>
                                  </p:childTnLst>
                                </p:cTn>
                              </p:par>
                            </p:childTnLst>
                          </p:cTn>
                        </p:par>
                        <p:par>
                          <p:cTn id="130" fill="hold">
                            <p:stCondLst>
                              <p:cond delay="1250"/>
                            </p:stCondLst>
                            <p:childTnLst>
                              <p:par>
                                <p:cTn id="131" presetID="22" presetClass="entr" presetSubtype="8" fill="hold" nodeType="afterEffect">
                                  <p:stCondLst>
                                    <p:cond delay="0"/>
                                  </p:stCondLst>
                                  <p:childTnLst>
                                    <p:set>
                                      <p:cBhvr>
                                        <p:cTn id="132" dur="1" fill="hold">
                                          <p:stCondLst>
                                            <p:cond delay="0"/>
                                          </p:stCondLst>
                                        </p:cTn>
                                        <p:tgtEl>
                                          <p:spTgt spid="67"/>
                                        </p:tgtEl>
                                        <p:attrNameLst>
                                          <p:attrName>style.visibility</p:attrName>
                                        </p:attrNameLst>
                                      </p:cBhvr>
                                      <p:to>
                                        <p:strVal val="visible"/>
                                      </p:to>
                                    </p:set>
                                    <p:animEffect transition="in" filter="wipe(left)">
                                      <p:cBhvr>
                                        <p:cTn id="13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9" grpId="0" animBg="1"/>
      <p:bldP spid="21" grpId="0" uiExpand="1" build="p" bldLvl="2"/>
      <p:bldP spid="34" grpId="0" animBg="1"/>
      <p:bldP spid="43" grpId="0" autoUpdateAnimBg="0"/>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343025"/>
            <a:ext cx="8345487" cy="5241925"/>
            <a:chOff x="566738" y="2200275"/>
            <a:chExt cx="7805737" cy="4219575"/>
          </a:xfrm>
        </p:grpSpPr>
        <p:sp>
          <p:nvSpPr>
            <p:cNvPr id="37911"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7912" name="Rectangle 30"/>
            <p:cNvSpPr>
              <a:spLocks noChangeArrowheads="1"/>
            </p:cNvSpPr>
            <p:nvPr/>
          </p:nvSpPr>
          <p:spPr bwMode="auto">
            <a:xfrm>
              <a:off x="581024" y="2219326"/>
              <a:ext cx="7772401" cy="25497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Εγχώρια Καμπύλη Ζήτησης Εισαγωγών</a:t>
            </a:r>
            <a:endParaRPr lang="en-US" sz="2400" dirty="0">
              <a:solidFill>
                <a:srgbClr val="356A41"/>
              </a:solidFill>
            </a:endParaRPr>
          </a:p>
        </p:txBody>
      </p:sp>
      <p:sp>
        <p:nvSpPr>
          <p:cNvPr id="19" name="Text Box 7"/>
          <p:cNvSpPr txBox="1">
            <a:spLocks noChangeArrowheads="1"/>
          </p:cNvSpPr>
          <p:nvPr/>
        </p:nvSpPr>
        <p:spPr bwMode="auto">
          <a:xfrm>
            <a:off x="585788" y="1363663"/>
            <a:ext cx="1173162"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8-3</a:t>
            </a:r>
          </a:p>
        </p:txBody>
      </p:sp>
      <p:sp>
        <p:nvSpPr>
          <p:cNvPr id="21" name="Rectangle 20"/>
          <p:cNvSpPr>
            <a:spLocks noChangeArrowheads="1"/>
          </p:cNvSpPr>
          <p:nvPr/>
        </p:nvSpPr>
        <p:spPr bwMode="auto">
          <a:xfrm>
            <a:off x="6465888" y="1666875"/>
            <a:ext cx="2446337" cy="5238357"/>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Εγχώρια Ζήτηση Εισαγωγών  </a:t>
            </a:r>
            <a:r>
              <a:rPr lang="el-GR" dirty="0" smtClean="0"/>
              <a:t>Με την εγχώρια ζήτηση να είναι </a:t>
            </a:r>
            <a:r>
              <a:rPr lang="en-US" i="1" dirty="0" smtClean="0"/>
              <a:t>D</a:t>
            </a:r>
            <a:r>
              <a:rPr lang="en-US" dirty="0" smtClean="0"/>
              <a:t> </a:t>
            </a:r>
            <a:r>
              <a:rPr lang="el-GR" dirty="0" smtClean="0"/>
              <a:t>και την προσφορά να είναι</a:t>
            </a:r>
            <a:r>
              <a:rPr lang="en-US" dirty="0" smtClean="0"/>
              <a:t> </a:t>
            </a:r>
            <a:r>
              <a:rPr lang="en-US" i="1" dirty="0"/>
              <a:t>S</a:t>
            </a:r>
            <a:r>
              <a:rPr lang="en-US" dirty="0"/>
              <a:t>, </a:t>
            </a:r>
            <a:r>
              <a:rPr lang="el-GR" dirty="0" smtClean="0"/>
              <a:t>η ισορροπία χωρίς εμπόριο είναι στο σημείο </a:t>
            </a:r>
            <a:r>
              <a:rPr lang="en-US" i="1" dirty="0" smtClean="0"/>
              <a:t>A</a:t>
            </a:r>
            <a:r>
              <a:rPr lang="en-US" dirty="0"/>
              <a:t>, </a:t>
            </a:r>
            <a:r>
              <a:rPr lang="el-GR" dirty="0" smtClean="0"/>
              <a:t>με την τιμή</a:t>
            </a:r>
            <a:r>
              <a:rPr lang="en-US" dirty="0" smtClean="0"/>
              <a:t> </a:t>
            </a:r>
            <a:r>
              <a:rPr lang="en-US" i="1" dirty="0"/>
              <a:t>P</a:t>
            </a:r>
            <a:r>
              <a:rPr lang="en-US" i="1" baseline="30000" dirty="0"/>
              <a:t>A</a:t>
            </a:r>
            <a:r>
              <a:rPr lang="en-US" dirty="0"/>
              <a:t> </a:t>
            </a:r>
            <a:r>
              <a:rPr lang="el-GR" dirty="0" smtClean="0"/>
              <a:t>και την εισαγόμενη ποσότητα</a:t>
            </a:r>
            <a:r>
              <a:rPr lang="en-US" dirty="0" smtClean="0"/>
              <a:t> </a:t>
            </a:r>
            <a:r>
              <a:rPr lang="en-US" i="1" dirty="0"/>
              <a:t>Q</a:t>
            </a:r>
            <a:r>
              <a:rPr lang="en-US" baseline="-25000" dirty="0"/>
              <a:t>0</a:t>
            </a:r>
            <a:r>
              <a:rPr lang="en-US" dirty="0"/>
              <a:t>. </a:t>
            </a:r>
          </a:p>
          <a:p>
            <a:pPr>
              <a:spcBef>
                <a:spcPct val="10000"/>
              </a:spcBef>
              <a:spcAft>
                <a:spcPct val="10000"/>
              </a:spcAft>
            </a:pPr>
            <a:r>
              <a:rPr lang="el-GR" dirty="0" smtClean="0"/>
              <a:t>Η ζήτηση εισαγωγών σε αυτή την τιμή είναι μηδενική, όπως φαίνεται στο σημείο </a:t>
            </a:r>
            <a:r>
              <a:rPr lang="en-US" i="1" dirty="0" smtClean="0"/>
              <a:t>A</a:t>
            </a:r>
            <a:r>
              <a:rPr lang="en-US" i="1" dirty="0"/>
              <a:t>'</a:t>
            </a:r>
            <a:r>
              <a:rPr lang="en-US" dirty="0"/>
              <a:t> </a:t>
            </a:r>
            <a:r>
              <a:rPr lang="el-GR" dirty="0" smtClean="0"/>
              <a:t>στο διάγραμμα (β</a:t>
            </a:r>
            <a:r>
              <a:rPr lang="en-US" dirty="0" smtClean="0"/>
              <a:t>).</a:t>
            </a:r>
            <a:endParaRPr lang="en-US" dirty="0"/>
          </a:p>
          <a:p>
            <a:pPr>
              <a:spcBef>
                <a:spcPct val="10000"/>
              </a:spcBef>
              <a:spcAft>
                <a:spcPct val="10000"/>
              </a:spcAft>
            </a:pPr>
            <a:r>
              <a:rPr lang="el-GR" dirty="0" smtClean="0"/>
              <a:t>Σε μια χαμηλότερη παγκόσμια τιμή</a:t>
            </a:r>
            <a:r>
              <a:rPr lang="en-US" dirty="0" smtClean="0"/>
              <a:t> </a:t>
            </a:r>
            <a:r>
              <a:rPr lang="en-US" i="1" dirty="0"/>
              <a:t>P</a:t>
            </a:r>
            <a:r>
              <a:rPr lang="en-US" i="1" baseline="30000" dirty="0"/>
              <a:t>W</a:t>
            </a:r>
            <a:r>
              <a:rPr lang="en-US" dirty="0"/>
              <a:t>, </a:t>
            </a:r>
            <a:r>
              <a:rPr lang="el-GR" dirty="0" smtClean="0"/>
              <a:t>η ζήτηση εισαγωγών είναι</a:t>
            </a:r>
            <a:r>
              <a:rPr lang="en-US" dirty="0" smtClean="0"/>
              <a:t> </a:t>
            </a:r>
            <a:r>
              <a:rPr lang="en-US" i="1" dirty="0"/>
              <a:t>M</a:t>
            </a:r>
            <a:r>
              <a:rPr lang="en-US" baseline="-25000" dirty="0"/>
              <a:t>1</a:t>
            </a:r>
            <a:r>
              <a:rPr lang="en-US" dirty="0"/>
              <a:t> = </a:t>
            </a:r>
            <a:r>
              <a:rPr lang="en-US" i="1" dirty="0"/>
              <a:t>D</a:t>
            </a:r>
            <a:r>
              <a:rPr lang="en-US" baseline="-25000" dirty="0"/>
              <a:t>1</a:t>
            </a:r>
            <a:r>
              <a:rPr lang="en-US" dirty="0"/>
              <a:t> – </a:t>
            </a:r>
            <a:r>
              <a:rPr lang="en-US" i="1" dirty="0"/>
              <a:t>S</a:t>
            </a:r>
            <a:r>
              <a:rPr lang="en-US" baseline="-25000" dirty="0"/>
              <a:t>1</a:t>
            </a:r>
            <a:r>
              <a:rPr lang="en-US" dirty="0"/>
              <a:t>, </a:t>
            </a:r>
            <a:r>
              <a:rPr lang="el-GR" dirty="0" smtClean="0"/>
              <a:t>όπως φαίνεται στο σημείο</a:t>
            </a:r>
            <a:r>
              <a:rPr lang="en-US" dirty="0" smtClean="0"/>
              <a:t> </a:t>
            </a:r>
            <a:r>
              <a:rPr lang="en-US" i="1" dirty="0"/>
              <a:t>B</a:t>
            </a:r>
            <a:r>
              <a:rPr lang="en-US" dirty="0"/>
              <a:t>.</a:t>
            </a:r>
          </a:p>
          <a:p>
            <a:pPr>
              <a:spcBef>
                <a:spcPct val="10000"/>
              </a:spcBef>
              <a:spcAft>
                <a:spcPct val="10000"/>
              </a:spcAft>
            </a:pPr>
            <a:r>
              <a:rPr lang="el-GR" dirty="0" smtClean="0"/>
              <a:t>Ενώνοντας όλα τα σημεία μεταξύ </a:t>
            </a:r>
            <a:r>
              <a:rPr lang="en-US" i="1" dirty="0" smtClean="0"/>
              <a:t>A</a:t>
            </a:r>
            <a:r>
              <a:rPr lang="en-US" i="1" dirty="0"/>
              <a:t>'</a:t>
            </a:r>
            <a:r>
              <a:rPr lang="en-US" dirty="0"/>
              <a:t> </a:t>
            </a:r>
            <a:r>
              <a:rPr lang="el-GR" dirty="0" smtClean="0"/>
              <a:t>και</a:t>
            </a:r>
            <a:r>
              <a:rPr lang="en-US" dirty="0" smtClean="0"/>
              <a:t> </a:t>
            </a:r>
            <a:r>
              <a:rPr lang="en-US" i="1" dirty="0"/>
              <a:t>B</a:t>
            </a:r>
            <a:r>
              <a:rPr lang="en-US" dirty="0"/>
              <a:t>, </a:t>
            </a:r>
            <a:r>
              <a:rPr lang="el-GR" dirty="0" smtClean="0"/>
              <a:t>καταλήγουμε στην καμπύλη ζήτησης εισαγωγών</a:t>
            </a:r>
            <a:r>
              <a:rPr lang="en-US" dirty="0" smtClean="0"/>
              <a:t>, </a:t>
            </a:r>
            <a:r>
              <a:rPr lang="en-US" i="1" dirty="0"/>
              <a:t>M</a:t>
            </a:r>
            <a:r>
              <a:rPr lang="en-US" dirty="0"/>
              <a:t>.</a:t>
            </a:r>
          </a:p>
        </p:txBody>
      </p:sp>
      <p:sp>
        <p:nvSpPr>
          <p:cNvPr id="34" name="Rectangle 33"/>
          <p:cNvSpPr>
            <a:spLocks noChangeArrowheads="1"/>
          </p:cNvSpPr>
          <p:nvPr/>
        </p:nvSpPr>
        <p:spPr bwMode="auto">
          <a:xfrm>
            <a:off x="669925" y="1758950"/>
            <a:ext cx="5795963"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3" name="TextBox 12"/>
          <p:cNvSpPr txBox="1">
            <a:spLocks noChangeArrowheads="1"/>
          </p:cNvSpPr>
          <p:nvPr/>
        </p:nvSpPr>
        <p:spPr bwMode="auto">
          <a:xfrm>
            <a:off x="682625" y="4994275"/>
            <a:ext cx="5757863" cy="1323439"/>
          </a:xfrm>
          <a:prstGeom prst="rect">
            <a:avLst/>
          </a:prstGeom>
          <a:noFill/>
          <a:ln w="9525">
            <a:noFill/>
            <a:miter lim="800000"/>
            <a:headEnd/>
            <a:tailEnd/>
          </a:ln>
        </p:spPr>
        <p:txBody>
          <a:bodyPr>
            <a:spAutoFit/>
          </a:bodyPr>
          <a:lstStyle/>
          <a:p>
            <a:pPr>
              <a:spcBef>
                <a:spcPct val="10000"/>
              </a:spcBef>
              <a:spcAft>
                <a:spcPct val="10000"/>
              </a:spcAft>
            </a:pPr>
            <a:r>
              <a:rPr lang="el-GR" sz="2000" b="0" dirty="0" smtClean="0"/>
              <a:t>Η </a:t>
            </a:r>
            <a:r>
              <a:rPr lang="el-GR" sz="2000" dirty="0" smtClean="0"/>
              <a:t>καμπύλη ζήτησης εισαγωγών</a:t>
            </a:r>
            <a:r>
              <a:rPr lang="el-GR" sz="2000" b="0" dirty="0" smtClean="0"/>
              <a:t> δείχνει τη σχέση μεταξύ της παγκόσμιας τιμής ενός προϊόντος και της ποσότητας εισαγωγών που απαιτείται από τους εγχώριους καταναλωτές. </a:t>
            </a:r>
            <a:endParaRPr lang="en-US" sz="2000" b="0" dirty="0"/>
          </a:p>
        </p:txBody>
      </p:sp>
      <p:pic>
        <p:nvPicPr>
          <p:cNvPr id="15" name="Picture 14" descr="Feenstra2e_fig_08_03_PPT_1.gif"/>
          <p:cNvPicPr>
            <a:picLocks noChangeAspect="1"/>
          </p:cNvPicPr>
          <p:nvPr/>
        </p:nvPicPr>
        <p:blipFill>
          <a:blip r:embed="rId3" cstate="print"/>
          <a:srcRect/>
          <a:stretch>
            <a:fillRect/>
          </a:stretch>
        </p:blipFill>
        <p:spPr bwMode="auto">
          <a:xfrm>
            <a:off x="750888" y="1831975"/>
            <a:ext cx="5715000" cy="3028950"/>
          </a:xfrm>
          <a:prstGeom prst="rect">
            <a:avLst/>
          </a:prstGeom>
          <a:noFill/>
          <a:ln w="9525">
            <a:noFill/>
            <a:miter lim="800000"/>
            <a:headEnd/>
            <a:tailEnd/>
          </a:ln>
        </p:spPr>
      </p:pic>
      <p:pic>
        <p:nvPicPr>
          <p:cNvPr id="16" name="Picture 15" descr="Feenstra2e_fig_08_03_PPT_2.gif"/>
          <p:cNvPicPr>
            <a:picLocks noChangeAspect="1"/>
          </p:cNvPicPr>
          <p:nvPr/>
        </p:nvPicPr>
        <p:blipFill>
          <a:blip r:embed="rId4" cstate="print"/>
          <a:srcRect/>
          <a:stretch>
            <a:fillRect/>
          </a:stretch>
        </p:blipFill>
        <p:spPr bwMode="auto">
          <a:xfrm>
            <a:off x="750888" y="1831975"/>
            <a:ext cx="5715000" cy="3028950"/>
          </a:xfrm>
          <a:prstGeom prst="rect">
            <a:avLst/>
          </a:prstGeom>
          <a:noFill/>
          <a:ln w="9525">
            <a:noFill/>
            <a:miter lim="800000"/>
            <a:headEnd/>
            <a:tailEnd/>
          </a:ln>
        </p:spPr>
      </p:pic>
      <p:pic>
        <p:nvPicPr>
          <p:cNvPr id="17" name="Picture 16" descr="Feenstra2e_fig_08_03_PPT_3.gif"/>
          <p:cNvPicPr>
            <a:picLocks noChangeAspect="1"/>
          </p:cNvPicPr>
          <p:nvPr/>
        </p:nvPicPr>
        <p:blipFill>
          <a:blip r:embed="rId5" cstate="print"/>
          <a:srcRect/>
          <a:stretch>
            <a:fillRect/>
          </a:stretch>
        </p:blipFill>
        <p:spPr bwMode="auto">
          <a:xfrm>
            <a:off x="750888" y="1831975"/>
            <a:ext cx="5715000" cy="3028950"/>
          </a:xfrm>
          <a:prstGeom prst="rect">
            <a:avLst/>
          </a:prstGeom>
          <a:noFill/>
          <a:ln w="9525">
            <a:noFill/>
            <a:miter lim="800000"/>
            <a:headEnd/>
            <a:tailEnd/>
          </a:ln>
        </p:spPr>
      </p:pic>
      <p:pic>
        <p:nvPicPr>
          <p:cNvPr id="18" name="Picture 17" descr="Feenstra2e_fig_08_03_PPT_4.gif"/>
          <p:cNvPicPr>
            <a:picLocks noChangeAspect="1"/>
          </p:cNvPicPr>
          <p:nvPr/>
        </p:nvPicPr>
        <p:blipFill>
          <a:blip r:embed="rId6" cstate="print"/>
          <a:srcRect/>
          <a:stretch>
            <a:fillRect/>
          </a:stretch>
        </p:blipFill>
        <p:spPr bwMode="auto">
          <a:xfrm>
            <a:off x="750888" y="1831975"/>
            <a:ext cx="5715000" cy="3028950"/>
          </a:xfrm>
          <a:prstGeom prst="rect">
            <a:avLst/>
          </a:prstGeom>
          <a:noFill/>
          <a:ln w="9525">
            <a:noFill/>
            <a:miter lim="800000"/>
            <a:headEnd/>
            <a:tailEnd/>
          </a:ln>
        </p:spPr>
      </p:pic>
      <p:pic>
        <p:nvPicPr>
          <p:cNvPr id="32" name="Picture 31" descr="Feenstra2e_fig_08_03_PPT_13.gif"/>
          <p:cNvPicPr>
            <a:picLocks noChangeAspect="1"/>
          </p:cNvPicPr>
          <p:nvPr/>
        </p:nvPicPr>
        <p:blipFill>
          <a:blip r:embed="rId7" cstate="print"/>
          <a:srcRect/>
          <a:stretch>
            <a:fillRect/>
          </a:stretch>
        </p:blipFill>
        <p:spPr bwMode="auto">
          <a:xfrm>
            <a:off x="750888" y="1831975"/>
            <a:ext cx="5715000" cy="3028950"/>
          </a:xfrm>
          <a:prstGeom prst="rect">
            <a:avLst/>
          </a:prstGeom>
          <a:noFill/>
          <a:ln w="9525">
            <a:noFill/>
            <a:miter lim="800000"/>
            <a:headEnd/>
            <a:tailEnd/>
          </a:ln>
        </p:spPr>
      </p:pic>
      <p:pic>
        <p:nvPicPr>
          <p:cNvPr id="20" name="Picture 19" descr="Feenstra2e_fig_08_03_PPT_5.gif"/>
          <p:cNvPicPr>
            <a:picLocks noChangeAspect="1"/>
          </p:cNvPicPr>
          <p:nvPr/>
        </p:nvPicPr>
        <p:blipFill>
          <a:blip r:embed="rId8" cstate="print"/>
          <a:srcRect/>
          <a:stretch>
            <a:fillRect/>
          </a:stretch>
        </p:blipFill>
        <p:spPr bwMode="auto">
          <a:xfrm>
            <a:off x="750888" y="1831975"/>
            <a:ext cx="5715000" cy="3028950"/>
          </a:xfrm>
          <a:prstGeom prst="rect">
            <a:avLst/>
          </a:prstGeom>
          <a:noFill/>
          <a:ln w="9525">
            <a:noFill/>
            <a:miter lim="800000"/>
            <a:headEnd/>
            <a:tailEnd/>
          </a:ln>
        </p:spPr>
      </p:pic>
      <p:pic>
        <p:nvPicPr>
          <p:cNvPr id="23" name="Picture 22" descr="Feenstra2e_fig_08_03_PPT_6.gif"/>
          <p:cNvPicPr>
            <a:picLocks noChangeAspect="1"/>
          </p:cNvPicPr>
          <p:nvPr/>
        </p:nvPicPr>
        <p:blipFill>
          <a:blip r:embed="rId9" cstate="print"/>
          <a:srcRect/>
          <a:stretch>
            <a:fillRect/>
          </a:stretch>
        </p:blipFill>
        <p:spPr bwMode="auto">
          <a:xfrm>
            <a:off x="750888" y="1831975"/>
            <a:ext cx="5715000" cy="3028950"/>
          </a:xfrm>
          <a:prstGeom prst="rect">
            <a:avLst/>
          </a:prstGeom>
          <a:noFill/>
          <a:ln w="9525">
            <a:noFill/>
            <a:miter lim="800000"/>
            <a:headEnd/>
            <a:tailEnd/>
          </a:ln>
        </p:spPr>
      </p:pic>
      <p:pic>
        <p:nvPicPr>
          <p:cNvPr id="24" name="Picture 23" descr="Feenstra2e_fig_08_03_PPT_7.gif"/>
          <p:cNvPicPr>
            <a:picLocks noChangeAspect="1"/>
          </p:cNvPicPr>
          <p:nvPr/>
        </p:nvPicPr>
        <p:blipFill>
          <a:blip r:embed="rId10" cstate="print"/>
          <a:srcRect/>
          <a:stretch>
            <a:fillRect/>
          </a:stretch>
        </p:blipFill>
        <p:spPr bwMode="auto">
          <a:xfrm>
            <a:off x="750888" y="1831975"/>
            <a:ext cx="5715000" cy="3028950"/>
          </a:xfrm>
          <a:prstGeom prst="rect">
            <a:avLst/>
          </a:prstGeom>
          <a:noFill/>
          <a:ln w="9525">
            <a:noFill/>
            <a:miter lim="800000"/>
            <a:headEnd/>
            <a:tailEnd/>
          </a:ln>
        </p:spPr>
      </p:pic>
      <p:pic>
        <p:nvPicPr>
          <p:cNvPr id="25" name="Picture 24" descr="Feenstra2e_fig_08_03_PPT_8.gif"/>
          <p:cNvPicPr>
            <a:picLocks noChangeAspect="1"/>
          </p:cNvPicPr>
          <p:nvPr/>
        </p:nvPicPr>
        <p:blipFill>
          <a:blip r:embed="rId11" cstate="print"/>
          <a:srcRect/>
          <a:stretch>
            <a:fillRect/>
          </a:stretch>
        </p:blipFill>
        <p:spPr bwMode="auto">
          <a:xfrm>
            <a:off x="750888" y="1831975"/>
            <a:ext cx="5715000" cy="3028950"/>
          </a:xfrm>
          <a:prstGeom prst="rect">
            <a:avLst/>
          </a:prstGeom>
          <a:noFill/>
          <a:ln w="9525">
            <a:noFill/>
            <a:miter lim="800000"/>
            <a:headEnd/>
            <a:tailEnd/>
          </a:ln>
        </p:spPr>
      </p:pic>
      <p:pic>
        <p:nvPicPr>
          <p:cNvPr id="26" name="Picture 25" descr="Feenstra2e_fig_08_03_PPT_9.gif"/>
          <p:cNvPicPr>
            <a:picLocks noChangeAspect="1"/>
          </p:cNvPicPr>
          <p:nvPr/>
        </p:nvPicPr>
        <p:blipFill>
          <a:blip r:embed="rId12" cstate="print"/>
          <a:srcRect/>
          <a:stretch>
            <a:fillRect/>
          </a:stretch>
        </p:blipFill>
        <p:spPr bwMode="auto">
          <a:xfrm>
            <a:off x="750888" y="1831975"/>
            <a:ext cx="5715000" cy="3028950"/>
          </a:xfrm>
          <a:prstGeom prst="rect">
            <a:avLst/>
          </a:prstGeom>
          <a:noFill/>
          <a:ln w="9525">
            <a:noFill/>
            <a:miter lim="800000"/>
            <a:headEnd/>
            <a:tailEnd/>
          </a:ln>
        </p:spPr>
      </p:pic>
      <p:pic>
        <p:nvPicPr>
          <p:cNvPr id="27" name="Picture 26" descr="Feenstra2e_fig_08_03_PPT_10.gif"/>
          <p:cNvPicPr>
            <a:picLocks noChangeAspect="1"/>
          </p:cNvPicPr>
          <p:nvPr/>
        </p:nvPicPr>
        <p:blipFill>
          <a:blip r:embed="rId13" cstate="print"/>
          <a:srcRect/>
          <a:stretch>
            <a:fillRect/>
          </a:stretch>
        </p:blipFill>
        <p:spPr bwMode="auto">
          <a:xfrm>
            <a:off x="750888" y="1831975"/>
            <a:ext cx="5715000" cy="3028950"/>
          </a:xfrm>
          <a:prstGeom prst="rect">
            <a:avLst/>
          </a:prstGeom>
          <a:noFill/>
          <a:ln w="9525">
            <a:noFill/>
            <a:miter lim="800000"/>
            <a:headEnd/>
            <a:tailEnd/>
          </a:ln>
        </p:spPr>
      </p:pic>
      <p:pic>
        <p:nvPicPr>
          <p:cNvPr id="28" name="Picture 27" descr="Feenstra2e_fig_08_03_PPT_11.gif"/>
          <p:cNvPicPr>
            <a:picLocks noChangeAspect="1"/>
          </p:cNvPicPr>
          <p:nvPr/>
        </p:nvPicPr>
        <p:blipFill>
          <a:blip r:embed="rId14" cstate="print"/>
          <a:srcRect/>
          <a:stretch>
            <a:fillRect/>
          </a:stretch>
        </p:blipFill>
        <p:spPr bwMode="auto">
          <a:xfrm>
            <a:off x="750888" y="1831975"/>
            <a:ext cx="5715000" cy="3028950"/>
          </a:xfrm>
          <a:prstGeom prst="rect">
            <a:avLst/>
          </a:prstGeom>
          <a:noFill/>
          <a:ln w="9525">
            <a:noFill/>
            <a:miter lim="800000"/>
            <a:headEnd/>
            <a:tailEnd/>
          </a:ln>
        </p:spPr>
      </p:pic>
      <p:pic>
        <p:nvPicPr>
          <p:cNvPr id="29" name="Picture 28" descr="Feenstra2e_fig_08_03_PPT_12.gif"/>
          <p:cNvPicPr>
            <a:picLocks noChangeAspect="1"/>
          </p:cNvPicPr>
          <p:nvPr/>
        </p:nvPicPr>
        <p:blipFill>
          <a:blip r:embed="rId15" cstate="print"/>
          <a:srcRect/>
          <a:stretch>
            <a:fillRect/>
          </a:stretch>
        </p:blipFill>
        <p:spPr bwMode="auto">
          <a:xfrm>
            <a:off x="750888" y="1831975"/>
            <a:ext cx="5715000" cy="3028950"/>
          </a:xfrm>
          <a:prstGeom prst="rect">
            <a:avLst/>
          </a:prstGeom>
          <a:noFill/>
          <a:ln w="9525">
            <a:noFill/>
            <a:miter lim="800000"/>
            <a:headEnd/>
            <a:tailEnd/>
          </a:ln>
        </p:spPr>
      </p:pic>
      <p:sp>
        <p:nvSpPr>
          <p:cNvPr id="37908" name="Rectangle 34"/>
          <p:cNvSpPr>
            <a:spLocks noChangeArrowheads="1"/>
          </p:cNvSpPr>
          <p:nvPr/>
        </p:nvSpPr>
        <p:spPr bwMode="auto">
          <a:xfrm>
            <a:off x="928688" y="434975"/>
            <a:ext cx="3233737" cy="203200"/>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37909"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2</a:t>
            </a:r>
            <a:r>
              <a:rPr lang="el-GR" dirty="0" smtClean="0">
                <a:solidFill>
                  <a:srgbClr val="69134B"/>
                </a:solidFill>
              </a:rPr>
              <a:t> Κέρδη από το Εμπόριο</a:t>
            </a:r>
            <a:endParaRPr lang="en-US" dirty="0" smtClean="0">
              <a:solidFill>
                <a:srgbClr val="69134B"/>
              </a:solidFill>
            </a:endParaRPr>
          </a:p>
        </p:txBody>
      </p:sp>
      <p:cxnSp>
        <p:nvCxnSpPr>
          <p:cNvPr id="37910" name="Straight Connector 36"/>
          <p:cNvCxnSpPr>
            <a:cxnSpLocks noChangeShapeType="1"/>
          </p:cNvCxnSpPr>
          <p:nvPr/>
        </p:nvCxnSpPr>
        <p:spPr bwMode="auto">
          <a:xfrm>
            <a:off x="566738" y="660400"/>
            <a:ext cx="359568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2"/>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3" dur="500"/>
                                        <p:tgtEl>
                                          <p:spTgt spid="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500"/>
                                        <p:tgtEl>
                                          <p:spTgt spid="3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animEffect transition="in" filter="wipe(left)">
                                      <p:cBhvr>
                                        <p:cTn id="25" dur="500"/>
                                        <p:tgtEl>
                                          <p:spTgt spid="21">
                                            <p:txEl>
                                              <p:pRg st="0" end="0"/>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1000"/>
                                        <p:tgtEl>
                                          <p:spTgt spid="15"/>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1000"/>
                                        <p:tgtEl>
                                          <p:spTgt spid="16"/>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1000"/>
                                        <p:tgtEl>
                                          <p:spTgt spid="17"/>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left)">
                                      <p:cBhvr>
                                        <p:cTn id="41" dur="1000"/>
                                        <p:tgtEl>
                                          <p:spTgt spid="18"/>
                                        </p:tgtEl>
                                      </p:cBhvr>
                                    </p:animEffect>
                                  </p:childTnLst>
                                </p:cTn>
                              </p:par>
                            </p:childTnLst>
                          </p:cTn>
                        </p:par>
                        <p:par>
                          <p:cTn id="42" fill="hold">
                            <p:stCondLst>
                              <p:cond delay="6500"/>
                            </p:stCondLst>
                            <p:childTnLst>
                              <p:par>
                                <p:cTn id="43" presetID="22" presetClass="entr" presetSubtype="1"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10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1">
                                            <p:txEl>
                                              <p:pRg st="1" end="1"/>
                                            </p:txEl>
                                          </p:spTgt>
                                        </p:tgtEl>
                                        <p:attrNameLst>
                                          <p:attrName>style.visibility</p:attrName>
                                        </p:attrNameLst>
                                      </p:cBhvr>
                                      <p:to>
                                        <p:strVal val="visible"/>
                                      </p:to>
                                    </p:set>
                                    <p:animEffect transition="in" filter="wipe(left)">
                                      <p:cBhvr>
                                        <p:cTn id="50" dur="500"/>
                                        <p:tgtEl>
                                          <p:spTgt spid="21">
                                            <p:txEl>
                                              <p:pRg st="1" end="1"/>
                                            </p:txEl>
                                          </p:spTgt>
                                        </p:tgtEl>
                                      </p:cBhvr>
                                    </p:animEffect>
                                  </p:childTnLst>
                                </p:cTn>
                              </p:par>
                            </p:childTnLst>
                          </p:cTn>
                        </p:par>
                        <p:par>
                          <p:cTn id="51" fill="hold">
                            <p:stCondLst>
                              <p:cond delay="500"/>
                            </p:stCondLst>
                            <p:childTnLst>
                              <p:par>
                                <p:cTn id="52" presetID="22" presetClass="entr" presetSubtype="8" fill="hold"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1000"/>
                                        <p:tgtEl>
                                          <p:spTgt spid="23"/>
                                        </p:tgtEl>
                                      </p:cBhvr>
                                    </p:animEffect>
                                  </p:childTnLst>
                                </p:cTn>
                              </p:par>
                            </p:childTnLst>
                          </p:cTn>
                        </p:par>
                        <p:par>
                          <p:cTn id="55" fill="hold">
                            <p:stCondLst>
                              <p:cond delay="1500"/>
                            </p:stCondLst>
                            <p:childTnLst>
                              <p:par>
                                <p:cTn id="56" presetID="22" presetClass="entr" presetSubtype="8" fill="hold"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left)">
                                      <p:cBhvr>
                                        <p:cTn id="58" dur="10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1">
                                            <p:txEl>
                                              <p:pRg st="2" end="2"/>
                                            </p:txEl>
                                          </p:spTgt>
                                        </p:tgtEl>
                                        <p:attrNameLst>
                                          <p:attrName>style.visibility</p:attrName>
                                        </p:attrNameLst>
                                      </p:cBhvr>
                                      <p:to>
                                        <p:strVal val="visible"/>
                                      </p:to>
                                    </p:set>
                                    <p:animEffect transition="in" filter="wipe(left)">
                                      <p:cBhvr>
                                        <p:cTn id="63" dur="500"/>
                                        <p:tgtEl>
                                          <p:spTgt spid="21">
                                            <p:txEl>
                                              <p:pRg st="2" end="2"/>
                                            </p:txEl>
                                          </p:spTgt>
                                        </p:tgtEl>
                                      </p:cBhvr>
                                    </p:animEffect>
                                  </p:childTnLst>
                                </p:cTn>
                              </p:par>
                            </p:childTnLst>
                          </p:cTn>
                        </p:par>
                        <p:par>
                          <p:cTn id="64" fill="hold">
                            <p:stCondLst>
                              <p:cond delay="500"/>
                            </p:stCondLst>
                            <p:childTnLst>
                              <p:par>
                                <p:cTn id="65" presetID="22" presetClass="entr" presetSubtype="8"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left)">
                                      <p:cBhvr>
                                        <p:cTn id="67" dur="1000"/>
                                        <p:tgtEl>
                                          <p:spTgt spid="25"/>
                                        </p:tgtEl>
                                      </p:cBhvr>
                                    </p:animEffect>
                                  </p:childTnLst>
                                </p:cTn>
                              </p:par>
                            </p:childTnLst>
                          </p:cTn>
                        </p:par>
                        <p:par>
                          <p:cTn id="68" fill="hold">
                            <p:stCondLst>
                              <p:cond delay="1500"/>
                            </p:stCondLst>
                            <p:childTnLst>
                              <p:par>
                                <p:cTn id="69" presetID="22" presetClass="entr" presetSubtype="1"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up)">
                                      <p:cBhvr>
                                        <p:cTn id="71" dur="1000"/>
                                        <p:tgtEl>
                                          <p:spTgt spid="26"/>
                                        </p:tgtEl>
                                      </p:cBhvr>
                                    </p:animEffect>
                                  </p:childTnLst>
                                </p:cTn>
                              </p:par>
                            </p:childTnLst>
                          </p:cTn>
                        </p:par>
                        <p:par>
                          <p:cTn id="72" fill="hold">
                            <p:stCondLst>
                              <p:cond delay="2500"/>
                            </p:stCondLst>
                            <p:childTnLst>
                              <p:par>
                                <p:cTn id="73" presetID="22" presetClass="entr" presetSubtype="1" fill="hold"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1000"/>
                                        <p:tgtEl>
                                          <p:spTgt spid="27"/>
                                        </p:tgtEl>
                                      </p:cBhvr>
                                    </p:animEffect>
                                  </p:childTnLst>
                                </p:cTn>
                              </p:par>
                            </p:childTnLst>
                          </p:cTn>
                        </p:par>
                        <p:par>
                          <p:cTn id="76" fill="hold">
                            <p:stCondLst>
                              <p:cond delay="3500"/>
                            </p:stCondLst>
                            <p:childTnLst>
                              <p:par>
                                <p:cTn id="77" presetID="22" presetClass="entr" presetSubtype="8"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1000"/>
                                        <p:tgtEl>
                                          <p:spTgt spid="28"/>
                                        </p:tgtEl>
                                      </p:cBhvr>
                                    </p:animEffect>
                                  </p:childTnLst>
                                </p:cTn>
                              </p:par>
                            </p:childTnLst>
                          </p:cTn>
                        </p:par>
                        <p:par>
                          <p:cTn id="80" fill="hold">
                            <p:stCondLst>
                              <p:cond delay="4500"/>
                            </p:stCondLst>
                            <p:childTnLst>
                              <p:par>
                                <p:cTn id="81" presetID="22" presetClass="entr" presetSubtype="8" fill="hold"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left)">
                                      <p:cBhvr>
                                        <p:cTn id="83" dur="1000"/>
                                        <p:tgtEl>
                                          <p:spTgt spid="29"/>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21">
                                            <p:txEl>
                                              <p:pRg st="3" end="3"/>
                                            </p:txEl>
                                          </p:spTgt>
                                        </p:tgtEl>
                                        <p:attrNameLst>
                                          <p:attrName>style.visibility</p:attrName>
                                        </p:attrNameLst>
                                      </p:cBhvr>
                                      <p:to>
                                        <p:strVal val="visible"/>
                                      </p:to>
                                    </p:set>
                                    <p:animEffect transition="in" filter="wipe(left)">
                                      <p:cBhvr>
                                        <p:cTn id="88" dur="500"/>
                                        <p:tgtEl>
                                          <p:spTgt spid="21">
                                            <p:txEl>
                                              <p:pRg st="3" end="3"/>
                                            </p:txEl>
                                          </p:spTgt>
                                        </p:tgtEl>
                                      </p:cBhvr>
                                    </p:animEffect>
                                  </p:childTnLst>
                                </p:cTn>
                              </p:par>
                            </p:childTnLst>
                          </p:cTn>
                        </p:par>
                        <p:par>
                          <p:cTn id="89" fill="hold">
                            <p:stCondLst>
                              <p:cond delay="500"/>
                            </p:stCondLst>
                            <p:childTnLst>
                              <p:par>
                                <p:cTn id="90" presetID="22" presetClass="entr" presetSubtype="8" fill="hold" nodeType="after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wipe(left)">
                                      <p:cBhvr>
                                        <p:cTn id="92" dur="10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left)">
                                      <p:cBhvr>
                                        <p:cTn id="9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9" grpId="0" animBg="1"/>
      <p:bldP spid="21" grpId="0" uiExpand="1" build="p" bldLvl="3"/>
      <p:bldP spid="34" grpId="0" animBg="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84200" y="1485900"/>
            <a:ext cx="7673975" cy="5010150"/>
            <a:chOff x="566738" y="2200275"/>
            <a:chExt cx="7805737" cy="4219575"/>
          </a:xfrm>
        </p:grpSpPr>
        <p:sp>
          <p:nvSpPr>
            <p:cNvPr id="39957"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9958" name="Rectangle 30"/>
            <p:cNvSpPr>
              <a:spLocks noChangeArrowheads="1"/>
            </p:cNvSpPr>
            <p:nvPr/>
          </p:nvSpPr>
          <p:spPr bwMode="auto">
            <a:xfrm>
              <a:off x="581024" y="2219327"/>
              <a:ext cx="7772401" cy="277241"/>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7" y="820738"/>
            <a:ext cx="8301491"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Ελεύθερο Εμπόριο για μια Μικρή Χώρα και Επίπτωση του Δασμού </a:t>
            </a:r>
            <a:endParaRPr lang="en-US" sz="2000" dirty="0">
              <a:solidFill>
                <a:srgbClr val="356A41"/>
              </a:solidFill>
            </a:endParaRPr>
          </a:p>
        </p:txBody>
      </p:sp>
      <p:sp>
        <p:nvSpPr>
          <p:cNvPr id="19" name="Text Box 7"/>
          <p:cNvSpPr txBox="1">
            <a:spLocks noChangeArrowheads="1"/>
          </p:cNvSpPr>
          <p:nvPr/>
        </p:nvSpPr>
        <p:spPr bwMode="auto">
          <a:xfrm>
            <a:off x="603250" y="1506538"/>
            <a:ext cx="2597150"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8-4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1" name="Rectangle 20"/>
          <p:cNvSpPr>
            <a:spLocks noChangeArrowheads="1"/>
          </p:cNvSpPr>
          <p:nvPr/>
        </p:nvSpPr>
        <p:spPr bwMode="auto">
          <a:xfrm>
            <a:off x="671513" y="5087938"/>
            <a:ext cx="7586662" cy="1505027"/>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Ο Δασμός για μια Μικρή Χώρα</a:t>
            </a:r>
            <a:endParaRPr lang="en-US" sz="1600" dirty="0">
              <a:solidFill>
                <a:srgbClr val="8A3A6A"/>
              </a:solidFill>
            </a:endParaRPr>
          </a:p>
          <a:p>
            <a:pPr>
              <a:spcBef>
                <a:spcPct val="10000"/>
              </a:spcBef>
              <a:spcAft>
                <a:spcPct val="10000"/>
              </a:spcAft>
            </a:pPr>
            <a:r>
              <a:rPr lang="el-GR" dirty="0" smtClean="0"/>
              <a:t>Η επιβολή ενός δασμού</a:t>
            </a:r>
            <a:r>
              <a:rPr lang="en-US" dirty="0" smtClean="0"/>
              <a:t> </a:t>
            </a:r>
            <a:r>
              <a:rPr lang="en-US" i="1" dirty="0"/>
              <a:t>t</a:t>
            </a:r>
            <a:r>
              <a:rPr lang="en-US" dirty="0"/>
              <a:t> </a:t>
            </a:r>
            <a:r>
              <a:rPr lang="el-GR" dirty="0" smtClean="0"/>
              <a:t>δολαρίων</a:t>
            </a:r>
            <a:r>
              <a:rPr lang="en-US" dirty="0" smtClean="0"/>
              <a:t> </a:t>
            </a:r>
            <a:r>
              <a:rPr lang="el-GR" dirty="0" smtClean="0"/>
              <a:t> θα αυξήσει την τιμή του εισαγόμενου προϊόντος από</a:t>
            </a:r>
            <a:r>
              <a:rPr lang="en-US" dirty="0" smtClean="0"/>
              <a:t> </a:t>
            </a:r>
            <a:r>
              <a:rPr lang="en-US" i="1" dirty="0"/>
              <a:t>P</a:t>
            </a:r>
            <a:r>
              <a:rPr lang="en-US" i="1" baseline="30000" dirty="0"/>
              <a:t>W</a:t>
            </a:r>
            <a:r>
              <a:rPr lang="en-US" dirty="0"/>
              <a:t> </a:t>
            </a:r>
            <a:r>
              <a:rPr lang="el-GR" dirty="0" smtClean="0"/>
              <a:t>σε</a:t>
            </a:r>
            <a:r>
              <a:rPr lang="en-US" i="1" dirty="0" smtClean="0"/>
              <a:t>P</a:t>
            </a:r>
            <a:r>
              <a:rPr lang="en-US" i="1" baseline="30000" dirty="0" smtClean="0"/>
              <a:t>W</a:t>
            </a:r>
            <a:r>
              <a:rPr lang="en-US" dirty="0" smtClean="0"/>
              <a:t> </a:t>
            </a:r>
            <a:r>
              <a:rPr lang="en-US" dirty="0"/>
              <a:t>+ </a:t>
            </a:r>
            <a:r>
              <a:rPr lang="en-US" i="1" dirty="0"/>
              <a:t>t</a:t>
            </a:r>
            <a:r>
              <a:rPr lang="en-US" dirty="0"/>
              <a:t>.</a:t>
            </a:r>
          </a:p>
          <a:p>
            <a:pPr>
              <a:spcBef>
                <a:spcPct val="10000"/>
              </a:spcBef>
              <a:spcAft>
                <a:spcPct val="10000"/>
              </a:spcAft>
            </a:pPr>
            <a:r>
              <a:rPr lang="el-GR" dirty="0" smtClean="0"/>
              <a:t>Η εγχώρια τιμή αυτού του προϊόντος αυξάνει επίσης σε </a:t>
            </a:r>
            <a:r>
              <a:rPr lang="en-US" i="1" dirty="0" smtClean="0"/>
              <a:t>P</a:t>
            </a:r>
            <a:r>
              <a:rPr lang="en-US" i="1" baseline="30000" dirty="0" smtClean="0"/>
              <a:t>W</a:t>
            </a:r>
            <a:r>
              <a:rPr lang="en-US" dirty="0" smtClean="0"/>
              <a:t> </a:t>
            </a:r>
            <a:r>
              <a:rPr lang="en-US" dirty="0"/>
              <a:t>+ </a:t>
            </a:r>
            <a:r>
              <a:rPr lang="en-US" i="1" dirty="0"/>
              <a:t>t</a:t>
            </a:r>
            <a:r>
              <a:rPr lang="en-US" dirty="0"/>
              <a:t>. </a:t>
            </a:r>
            <a:r>
              <a:rPr lang="el-GR" dirty="0" smtClean="0"/>
              <a:t>Αυτή η άνοδος της τιμής οδηγεί σε αύξηση της εγχώριας προσφοράς από </a:t>
            </a:r>
            <a:r>
              <a:rPr lang="en-US" i="1" dirty="0" smtClean="0"/>
              <a:t>S</a:t>
            </a:r>
            <a:r>
              <a:rPr lang="en-US" baseline="-25000" dirty="0" smtClean="0"/>
              <a:t>1</a:t>
            </a:r>
            <a:r>
              <a:rPr lang="en-US" dirty="0" smtClean="0"/>
              <a:t> </a:t>
            </a:r>
            <a:r>
              <a:rPr lang="el-GR" dirty="0" smtClean="0"/>
              <a:t>σε </a:t>
            </a:r>
            <a:r>
              <a:rPr lang="en-US" i="1" dirty="0" smtClean="0"/>
              <a:t>S</a:t>
            </a:r>
            <a:r>
              <a:rPr lang="en-US" baseline="-25000" dirty="0" smtClean="0"/>
              <a:t>2</a:t>
            </a:r>
            <a:r>
              <a:rPr lang="en-US" dirty="0"/>
              <a:t>, </a:t>
            </a:r>
            <a:r>
              <a:rPr lang="el-GR" dirty="0" smtClean="0"/>
              <a:t>και σε μείωση της εγχώριας ζήτησης από </a:t>
            </a:r>
            <a:r>
              <a:rPr lang="en-US" i="1" dirty="0" smtClean="0"/>
              <a:t>D</a:t>
            </a:r>
            <a:r>
              <a:rPr lang="en-US" baseline="-25000" dirty="0" smtClean="0"/>
              <a:t>1</a:t>
            </a:r>
            <a:r>
              <a:rPr lang="en-US" dirty="0" smtClean="0"/>
              <a:t> </a:t>
            </a:r>
            <a:r>
              <a:rPr lang="el-GR" dirty="0" smtClean="0"/>
              <a:t>σε</a:t>
            </a:r>
            <a:r>
              <a:rPr lang="en-US" dirty="0" smtClean="0"/>
              <a:t> </a:t>
            </a:r>
            <a:r>
              <a:rPr lang="en-US" i="1" dirty="0"/>
              <a:t>D</a:t>
            </a:r>
            <a:r>
              <a:rPr lang="en-US" baseline="-25000" dirty="0"/>
              <a:t>2</a:t>
            </a:r>
            <a:r>
              <a:rPr lang="en-US" dirty="0"/>
              <a:t>, </a:t>
            </a:r>
            <a:r>
              <a:rPr lang="el-GR" dirty="0" smtClean="0"/>
              <a:t>στο διάγραμμα </a:t>
            </a:r>
            <a:r>
              <a:rPr lang="en-US" dirty="0" smtClean="0"/>
              <a:t>(</a:t>
            </a:r>
            <a:r>
              <a:rPr lang="el-GR" dirty="0" smtClean="0"/>
              <a:t>α</a:t>
            </a:r>
            <a:r>
              <a:rPr lang="en-US" dirty="0" smtClean="0"/>
              <a:t>).</a:t>
            </a:r>
            <a:endParaRPr lang="en-US" dirty="0"/>
          </a:p>
        </p:txBody>
      </p:sp>
      <p:sp>
        <p:nvSpPr>
          <p:cNvPr id="34" name="Rectangle 33"/>
          <p:cNvSpPr>
            <a:spLocks noChangeArrowheads="1"/>
          </p:cNvSpPr>
          <p:nvPr/>
        </p:nvSpPr>
        <p:spPr bwMode="auto">
          <a:xfrm>
            <a:off x="1225550" y="1905000"/>
            <a:ext cx="6692900" cy="31750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33" name="Rectangle 32"/>
          <p:cNvSpPr>
            <a:spLocks noChangeArrowheads="1"/>
          </p:cNvSpPr>
          <p:nvPr/>
        </p:nvSpPr>
        <p:spPr bwMode="auto">
          <a:xfrm>
            <a:off x="928688" y="434975"/>
            <a:ext cx="4929187" cy="192088"/>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40"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3  </a:t>
            </a:r>
            <a:r>
              <a:rPr lang="el-GR" dirty="0" smtClean="0">
                <a:solidFill>
                  <a:srgbClr val="69134B"/>
                </a:solidFill>
              </a:rPr>
              <a:t>Εισαγωγικοί Δασμοί για μια Μικρή Χώρα</a:t>
            </a:r>
            <a:endParaRPr lang="en-US" dirty="0" smtClean="0">
              <a:solidFill>
                <a:srgbClr val="69134B"/>
              </a:solidFill>
            </a:endParaRPr>
          </a:p>
        </p:txBody>
      </p:sp>
      <p:pic>
        <p:nvPicPr>
          <p:cNvPr id="15" name="Picture 14" descr="Feenstra2e_fig_08_04_PPT_1.gif"/>
          <p:cNvPicPr>
            <a:picLocks noChangeAspect="1"/>
          </p:cNvPicPr>
          <p:nvPr/>
        </p:nvPicPr>
        <p:blipFill>
          <a:blip r:embed="rId3" cstate="print"/>
          <a:srcRect/>
          <a:stretch>
            <a:fillRect/>
          </a:stretch>
        </p:blipFill>
        <p:spPr bwMode="auto">
          <a:xfrm>
            <a:off x="1222375" y="1982788"/>
            <a:ext cx="6696075" cy="3028950"/>
          </a:xfrm>
          <a:prstGeom prst="rect">
            <a:avLst/>
          </a:prstGeom>
          <a:noFill/>
          <a:ln w="9525">
            <a:noFill/>
            <a:miter lim="800000"/>
            <a:headEnd/>
            <a:tailEnd/>
          </a:ln>
        </p:spPr>
      </p:pic>
      <p:pic>
        <p:nvPicPr>
          <p:cNvPr id="16" name="Picture 15" descr="Feenstra2e_fig_08_04_PPT_2.gif"/>
          <p:cNvPicPr>
            <a:picLocks noChangeAspect="1"/>
          </p:cNvPicPr>
          <p:nvPr/>
        </p:nvPicPr>
        <p:blipFill>
          <a:blip r:embed="rId4" cstate="print"/>
          <a:srcRect/>
          <a:stretch>
            <a:fillRect/>
          </a:stretch>
        </p:blipFill>
        <p:spPr bwMode="auto">
          <a:xfrm>
            <a:off x="1222375" y="1982788"/>
            <a:ext cx="6696075" cy="3028950"/>
          </a:xfrm>
          <a:prstGeom prst="rect">
            <a:avLst/>
          </a:prstGeom>
          <a:noFill/>
          <a:ln w="9525">
            <a:noFill/>
            <a:miter lim="800000"/>
            <a:headEnd/>
            <a:tailEnd/>
          </a:ln>
        </p:spPr>
      </p:pic>
      <p:pic>
        <p:nvPicPr>
          <p:cNvPr id="17" name="Picture 16" descr="Feenstra2e_fig_08_04_PPT_3.gif"/>
          <p:cNvPicPr>
            <a:picLocks noChangeAspect="1"/>
          </p:cNvPicPr>
          <p:nvPr/>
        </p:nvPicPr>
        <p:blipFill>
          <a:blip r:embed="rId5" cstate="print"/>
          <a:srcRect/>
          <a:stretch>
            <a:fillRect/>
          </a:stretch>
        </p:blipFill>
        <p:spPr bwMode="auto">
          <a:xfrm>
            <a:off x="1222375" y="1982788"/>
            <a:ext cx="6696075" cy="3028950"/>
          </a:xfrm>
          <a:prstGeom prst="rect">
            <a:avLst/>
          </a:prstGeom>
          <a:noFill/>
          <a:ln w="9525">
            <a:noFill/>
            <a:miter lim="800000"/>
            <a:headEnd/>
            <a:tailEnd/>
          </a:ln>
        </p:spPr>
      </p:pic>
      <p:pic>
        <p:nvPicPr>
          <p:cNvPr id="18" name="Picture 17" descr="Feenstra2e_fig_08_04_PPT_4.gif"/>
          <p:cNvPicPr>
            <a:picLocks noChangeAspect="1"/>
          </p:cNvPicPr>
          <p:nvPr/>
        </p:nvPicPr>
        <p:blipFill>
          <a:blip r:embed="rId6" cstate="print"/>
          <a:srcRect/>
          <a:stretch>
            <a:fillRect/>
          </a:stretch>
        </p:blipFill>
        <p:spPr bwMode="auto">
          <a:xfrm>
            <a:off x="1222375" y="1982788"/>
            <a:ext cx="6696075" cy="3028950"/>
          </a:xfrm>
          <a:prstGeom prst="rect">
            <a:avLst/>
          </a:prstGeom>
          <a:noFill/>
          <a:ln w="9525">
            <a:noFill/>
            <a:miter lim="800000"/>
            <a:headEnd/>
            <a:tailEnd/>
          </a:ln>
        </p:spPr>
      </p:pic>
      <p:pic>
        <p:nvPicPr>
          <p:cNvPr id="20" name="Picture 19" descr="Feenstra2e_fig_08_04_PPT_5.gif"/>
          <p:cNvPicPr>
            <a:picLocks noChangeAspect="1"/>
          </p:cNvPicPr>
          <p:nvPr/>
        </p:nvPicPr>
        <p:blipFill>
          <a:blip r:embed="rId7" cstate="print"/>
          <a:srcRect/>
          <a:stretch>
            <a:fillRect/>
          </a:stretch>
        </p:blipFill>
        <p:spPr bwMode="auto">
          <a:xfrm>
            <a:off x="1222375" y="1982788"/>
            <a:ext cx="6696075" cy="3028950"/>
          </a:xfrm>
          <a:prstGeom prst="rect">
            <a:avLst/>
          </a:prstGeom>
          <a:noFill/>
          <a:ln w="9525">
            <a:noFill/>
            <a:miter lim="800000"/>
            <a:headEnd/>
            <a:tailEnd/>
          </a:ln>
        </p:spPr>
      </p:pic>
      <p:pic>
        <p:nvPicPr>
          <p:cNvPr id="22" name="Picture 21" descr="Feenstra2e_fig_08_04_PPT_6.gif"/>
          <p:cNvPicPr>
            <a:picLocks noChangeAspect="1"/>
          </p:cNvPicPr>
          <p:nvPr/>
        </p:nvPicPr>
        <p:blipFill>
          <a:blip r:embed="rId8" cstate="print"/>
          <a:srcRect/>
          <a:stretch>
            <a:fillRect/>
          </a:stretch>
        </p:blipFill>
        <p:spPr bwMode="auto">
          <a:xfrm>
            <a:off x="1222375" y="1982788"/>
            <a:ext cx="6696075" cy="3028950"/>
          </a:xfrm>
          <a:prstGeom prst="rect">
            <a:avLst/>
          </a:prstGeom>
          <a:noFill/>
          <a:ln w="9525">
            <a:noFill/>
            <a:miter lim="800000"/>
            <a:headEnd/>
            <a:tailEnd/>
          </a:ln>
        </p:spPr>
      </p:pic>
      <p:pic>
        <p:nvPicPr>
          <p:cNvPr id="23" name="Picture 22" descr="Feenstra2e_fig_08_04_PPT_7.gif"/>
          <p:cNvPicPr>
            <a:picLocks noChangeAspect="1"/>
          </p:cNvPicPr>
          <p:nvPr/>
        </p:nvPicPr>
        <p:blipFill>
          <a:blip r:embed="rId9" cstate="print"/>
          <a:srcRect/>
          <a:stretch>
            <a:fillRect/>
          </a:stretch>
        </p:blipFill>
        <p:spPr bwMode="auto">
          <a:xfrm>
            <a:off x="1222375" y="1982788"/>
            <a:ext cx="6696075" cy="3028950"/>
          </a:xfrm>
          <a:prstGeom prst="rect">
            <a:avLst/>
          </a:prstGeom>
          <a:noFill/>
          <a:ln w="9525">
            <a:noFill/>
            <a:miter lim="800000"/>
            <a:headEnd/>
            <a:tailEnd/>
          </a:ln>
        </p:spPr>
      </p:pic>
      <p:pic>
        <p:nvPicPr>
          <p:cNvPr id="24" name="Picture 23" descr="Feenstra2e_fig_08_04_PPT_8.gif"/>
          <p:cNvPicPr>
            <a:picLocks noChangeAspect="1"/>
          </p:cNvPicPr>
          <p:nvPr/>
        </p:nvPicPr>
        <p:blipFill>
          <a:blip r:embed="rId10" cstate="print"/>
          <a:srcRect/>
          <a:stretch>
            <a:fillRect/>
          </a:stretch>
        </p:blipFill>
        <p:spPr bwMode="auto">
          <a:xfrm>
            <a:off x="1222375" y="1982788"/>
            <a:ext cx="6696075" cy="3028950"/>
          </a:xfrm>
          <a:prstGeom prst="rect">
            <a:avLst/>
          </a:prstGeom>
          <a:noFill/>
          <a:ln w="9525">
            <a:noFill/>
            <a:miter lim="800000"/>
            <a:headEnd/>
            <a:tailEnd/>
          </a:ln>
        </p:spPr>
      </p:pic>
      <p:pic>
        <p:nvPicPr>
          <p:cNvPr id="28" name="Picture 27" descr="Feenstra2e_fig_08_04_PPT_10.gif"/>
          <p:cNvPicPr>
            <a:picLocks noChangeAspect="1"/>
          </p:cNvPicPr>
          <p:nvPr/>
        </p:nvPicPr>
        <p:blipFill>
          <a:blip r:embed="rId11" cstate="print"/>
          <a:srcRect/>
          <a:stretch>
            <a:fillRect/>
          </a:stretch>
        </p:blipFill>
        <p:spPr bwMode="auto">
          <a:xfrm>
            <a:off x="1222375" y="1982788"/>
            <a:ext cx="6696075" cy="3028950"/>
          </a:xfrm>
          <a:prstGeom prst="rect">
            <a:avLst/>
          </a:prstGeom>
          <a:noFill/>
          <a:ln w="9525">
            <a:noFill/>
            <a:miter lim="800000"/>
            <a:headEnd/>
            <a:tailEnd/>
          </a:ln>
        </p:spPr>
      </p:pic>
      <p:pic>
        <p:nvPicPr>
          <p:cNvPr id="27" name="Picture 26" descr="Feenstra2e_fig_08_04_PPT_9.gif"/>
          <p:cNvPicPr>
            <a:picLocks noChangeAspect="1"/>
          </p:cNvPicPr>
          <p:nvPr/>
        </p:nvPicPr>
        <p:blipFill>
          <a:blip r:embed="rId12" cstate="print"/>
          <a:srcRect/>
          <a:stretch>
            <a:fillRect/>
          </a:stretch>
        </p:blipFill>
        <p:spPr bwMode="auto">
          <a:xfrm>
            <a:off x="1222375" y="1982788"/>
            <a:ext cx="6696075" cy="3028950"/>
          </a:xfrm>
          <a:prstGeom prst="rect">
            <a:avLst/>
          </a:prstGeom>
          <a:noFill/>
          <a:ln w="9525">
            <a:noFill/>
            <a:miter lim="800000"/>
            <a:headEnd/>
            <a:tailEnd/>
          </a:ln>
        </p:spPr>
      </p:pic>
      <p:pic>
        <p:nvPicPr>
          <p:cNvPr id="29" name="Picture 28" descr="Feenstra2e_fig_08_04_PPT_11.gif"/>
          <p:cNvPicPr>
            <a:picLocks noChangeAspect="1"/>
          </p:cNvPicPr>
          <p:nvPr/>
        </p:nvPicPr>
        <p:blipFill>
          <a:blip r:embed="rId13" cstate="print"/>
          <a:srcRect/>
          <a:stretch>
            <a:fillRect/>
          </a:stretch>
        </p:blipFill>
        <p:spPr bwMode="auto">
          <a:xfrm>
            <a:off x="1222375" y="1982788"/>
            <a:ext cx="6696075" cy="3028950"/>
          </a:xfrm>
          <a:prstGeom prst="rect">
            <a:avLst/>
          </a:prstGeom>
          <a:noFill/>
          <a:ln w="9525">
            <a:noFill/>
            <a:miter lim="800000"/>
            <a:headEnd/>
            <a:tailEnd/>
          </a:ln>
        </p:spPr>
      </p:pic>
      <p:pic>
        <p:nvPicPr>
          <p:cNvPr id="32" name="Picture 31" descr="Feenstra2e_fig_08_04_PPT_12.gif"/>
          <p:cNvPicPr>
            <a:picLocks noChangeAspect="1"/>
          </p:cNvPicPr>
          <p:nvPr/>
        </p:nvPicPr>
        <p:blipFill>
          <a:blip r:embed="rId14" cstate="print"/>
          <a:srcRect/>
          <a:stretch>
            <a:fillRect/>
          </a:stretch>
        </p:blipFill>
        <p:spPr bwMode="auto">
          <a:xfrm>
            <a:off x="1222375" y="1982788"/>
            <a:ext cx="6696075" cy="3028950"/>
          </a:xfrm>
          <a:prstGeom prst="rect">
            <a:avLst/>
          </a:prstGeom>
          <a:noFill/>
          <a:ln w="9525">
            <a:noFill/>
            <a:miter lim="800000"/>
            <a:headEnd/>
            <a:tailEnd/>
          </a:ln>
        </p:spPr>
      </p:pic>
      <p:cxnSp>
        <p:nvCxnSpPr>
          <p:cNvPr id="39956" name="Straight Connector 37"/>
          <p:cNvCxnSpPr>
            <a:cxnSpLocks noChangeShapeType="1"/>
          </p:cNvCxnSpPr>
          <p:nvPr/>
        </p:nvCxnSpPr>
        <p:spPr bwMode="auto">
          <a:xfrm>
            <a:off x="566738" y="646113"/>
            <a:ext cx="52911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left)">
                                      <p:cBhvr>
                                        <p:cTn id="10" dur="500"/>
                                        <p:tgtEl>
                                          <p:spTgt spid="40"/>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ppt_x</p:attrName>
                                        </p:attrNameLst>
                                      </p:cBhvr>
                                      <p:tavLst>
                                        <p:tav tm="0">
                                          <p:val>
                                            <p:strVal val="#ppt_x-.2"/>
                                          </p:val>
                                        </p:tav>
                                        <p:tav tm="100000">
                                          <p:val>
                                            <p:strVal val="#ppt_x"/>
                                          </p:val>
                                        </p:tav>
                                      </p:tavLst>
                                    </p:anim>
                                    <p:anim calcmode="lin" valueType="num">
                                      <p:cBhvr>
                                        <p:cTn id="19"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0" dur="500"/>
                                        <p:tgtEl>
                                          <p:spTgt spid="2"/>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500"/>
                                        <p:tgtEl>
                                          <p:spTgt spid="19"/>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1000"/>
                                        <p:tgtEl>
                                          <p:spTgt spid="15"/>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1000"/>
                                        <p:tgtEl>
                                          <p:spTgt spid="16"/>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1000"/>
                                        <p:tgtEl>
                                          <p:spTgt spid="17"/>
                                        </p:tgtEl>
                                      </p:cBhvr>
                                    </p:animEffect>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1000"/>
                                        <p:tgtEl>
                                          <p:spTgt spid="18"/>
                                        </p:tgtEl>
                                      </p:cBhvr>
                                    </p:animEffect>
                                  </p:childTnLst>
                                </p:cTn>
                              </p:par>
                            </p:childTnLst>
                          </p:cTn>
                        </p:par>
                        <p:par>
                          <p:cTn id="45" fill="hold">
                            <p:stCondLst>
                              <p:cond delay="6500"/>
                            </p:stCondLst>
                            <p:childTnLst>
                              <p:par>
                                <p:cTn id="46" presetID="22" presetClass="entr" presetSubtype="8"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1000"/>
                                        <p:tgtEl>
                                          <p:spTgt spid="20"/>
                                        </p:tgtEl>
                                      </p:cBhvr>
                                    </p:animEffect>
                                  </p:childTnLst>
                                </p:cTn>
                              </p:par>
                            </p:childTnLst>
                          </p:cTn>
                        </p:par>
                        <p:par>
                          <p:cTn id="49" fill="hold">
                            <p:stCondLst>
                              <p:cond delay="7500"/>
                            </p:stCondLst>
                            <p:childTnLst>
                              <p:par>
                                <p:cTn id="50" presetID="22" presetClass="entr" presetSubtype="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up)">
                                      <p:cBhvr>
                                        <p:cTn id="52" dur="1000"/>
                                        <p:tgtEl>
                                          <p:spTgt spid="22"/>
                                        </p:tgtEl>
                                      </p:cBhvr>
                                    </p:animEffect>
                                  </p:childTnLst>
                                </p:cTn>
                              </p:par>
                            </p:childTnLst>
                          </p:cTn>
                        </p:par>
                        <p:par>
                          <p:cTn id="53" fill="hold">
                            <p:stCondLst>
                              <p:cond delay="8500"/>
                            </p:stCondLst>
                            <p:childTnLst>
                              <p:par>
                                <p:cTn id="54" presetID="22" presetClass="entr" presetSubtype="8"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1000"/>
                                        <p:tgtEl>
                                          <p:spTgt spid="23"/>
                                        </p:tgtEl>
                                      </p:cBhvr>
                                    </p:animEffect>
                                  </p:childTnLst>
                                </p:cTn>
                              </p:par>
                            </p:childTnLst>
                          </p:cTn>
                        </p:par>
                        <p:par>
                          <p:cTn id="57" fill="hold">
                            <p:stCondLst>
                              <p:cond delay="9500"/>
                            </p:stCondLst>
                            <p:childTnLst>
                              <p:par>
                                <p:cTn id="58" presetID="22" presetClass="entr" presetSubtype="8" fill="hold"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left)">
                                      <p:cBhvr>
                                        <p:cTn id="60" dur="1000"/>
                                        <p:tgtEl>
                                          <p:spTgt spid="24"/>
                                        </p:tgtEl>
                                      </p:cBhvr>
                                    </p:animEffect>
                                  </p:childTnLst>
                                </p:cTn>
                              </p:par>
                            </p:childTnLst>
                          </p:cTn>
                        </p:par>
                        <p:par>
                          <p:cTn id="61" fill="hold">
                            <p:stCondLst>
                              <p:cond delay="10500"/>
                            </p:stCondLst>
                            <p:childTnLst>
                              <p:par>
                                <p:cTn id="62" presetID="22" presetClass="entr" presetSubtype="8" fill="hold"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ipe(left)">
                                      <p:cBhvr>
                                        <p:cTn id="64" dur="1000"/>
                                        <p:tgtEl>
                                          <p:spTgt spid="28"/>
                                        </p:tgtEl>
                                      </p:cBhvr>
                                    </p:animEffect>
                                  </p:childTnLst>
                                </p:cTn>
                              </p:par>
                            </p:childTnLst>
                          </p:cTn>
                        </p:par>
                        <p:par>
                          <p:cTn id="65" fill="hold">
                            <p:stCondLst>
                              <p:cond delay="11500"/>
                            </p:stCondLst>
                            <p:childTnLst>
                              <p:par>
                                <p:cTn id="66" presetID="22" presetClass="entr" presetSubtype="1"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up)">
                                      <p:cBhvr>
                                        <p:cTn id="68" dur="1000"/>
                                        <p:tgtEl>
                                          <p:spTgt spid="27"/>
                                        </p:tgtEl>
                                      </p:cBhvr>
                                    </p:animEffect>
                                  </p:childTnLst>
                                </p:cTn>
                              </p:par>
                            </p:childTnLst>
                          </p:cTn>
                        </p:par>
                        <p:par>
                          <p:cTn id="69" fill="hold">
                            <p:stCondLst>
                              <p:cond delay="12500"/>
                            </p:stCondLst>
                            <p:childTnLst>
                              <p:par>
                                <p:cTn id="70" presetID="22" presetClass="entr" presetSubtype="8" fill="hold" grpId="0" nodeType="afterEffect">
                                  <p:stCondLst>
                                    <p:cond delay="0"/>
                                  </p:stCondLst>
                                  <p:childTnLst>
                                    <p:set>
                                      <p:cBhvr>
                                        <p:cTn id="71" dur="1" fill="hold">
                                          <p:stCondLst>
                                            <p:cond delay="0"/>
                                          </p:stCondLst>
                                        </p:cTn>
                                        <p:tgtEl>
                                          <p:spTgt spid="21">
                                            <p:txEl>
                                              <p:pRg st="0" end="0"/>
                                            </p:txEl>
                                          </p:spTgt>
                                        </p:tgtEl>
                                        <p:attrNameLst>
                                          <p:attrName>style.visibility</p:attrName>
                                        </p:attrNameLst>
                                      </p:cBhvr>
                                      <p:to>
                                        <p:strVal val="visible"/>
                                      </p:to>
                                    </p:set>
                                    <p:animEffect transition="in" filter="wipe(left)">
                                      <p:cBhvr>
                                        <p:cTn id="72" dur="500"/>
                                        <p:tgtEl>
                                          <p:spTgt spid="2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1">
                                            <p:txEl>
                                              <p:pRg st="1" end="1"/>
                                            </p:txEl>
                                          </p:spTgt>
                                        </p:tgtEl>
                                        <p:attrNameLst>
                                          <p:attrName>style.visibility</p:attrName>
                                        </p:attrNameLst>
                                      </p:cBhvr>
                                      <p:to>
                                        <p:strVal val="visible"/>
                                      </p:to>
                                    </p:set>
                                    <p:animEffect transition="in" filter="wipe(left)">
                                      <p:cBhvr>
                                        <p:cTn id="77" dur="500"/>
                                        <p:tgtEl>
                                          <p:spTgt spid="21">
                                            <p:txEl>
                                              <p:pRg st="1" end="1"/>
                                            </p:txEl>
                                          </p:spTgt>
                                        </p:tgtEl>
                                      </p:cBhvr>
                                    </p:animEffect>
                                  </p:childTnLst>
                                </p:cTn>
                              </p:par>
                            </p:childTnLst>
                          </p:cTn>
                        </p:par>
                        <p:par>
                          <p:cTn id="78" fill="hold">
                            <p:stCondLst>
                              <p:cond delay="500"/>
                            </p:stCondLst>
                            <p:childTnLst>
                              <p:par>
                                <p:cTn id="79" presetID="22" presetClass="entr" presetSubtype="8" fill="hold"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wipe(left)">
                                      <p:cBhvr>
                                        <p:cTn id="81" dur="1000"/>
                                        <p:tgtEl>
                                          <p:spTgt spid="29"/>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21">
                                            <p:txEl>
                                              <p:pRg st="2" end="2"/>
                                            </p:txEl>
                                          </p:spTgt>
                                        </p:tgtEl>
                                        <p:attrNameLst>
                                          <p:attrName>style.visibility</p:attrName>
                                        </p:attrNameLst>
                                      </p:cBhvr>
                                      <p:to>
                                        <p:strVal val="visible"/>
                                      </p:to>
                                    </p:set>
                                    <p:animEffect transition="in" filter="wipe(left)">
                                      <p:cBhvr>
                                        <p:cTn id="86" dur="500"/>
                                        <p:tgtEl>
                                          <p:spTgt spid="21">
                                            <p:txEl>
                                              <p:pRg st="2" end="2"/>
                                            </p:txEl>
                                          </p:spTgt>
                                        </p:tgtEl>
                                      </p:cBhvr>
                                    </p:animEffect>
                                  </p:childTnLst>
                                </p:cTn>
                              </p:par>
                            </p:childTnLst>
                          </p:cTn>
                        </p:par>
                        <p:par>
                          <p:cTn id="87" fill="hold">
                            <p:stCondLst>
                              <p:cond delay="500"/>
                            </p:stCondLst>
                            <p:childTnLst>
                              <p:par>
                                <p:cTn id="88" presetID="22" presetClass="entr" presetSubtype="1"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wipe(up)">
                                      <p:cBhvr>
                                        <p:cTn id="90"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9" grpId="0" animBg="1"/>
      <p:bldP spid="21" grpId="0" uiExpand="1" build="p" bldLvl="2"/>
      <p:bldP spid="34" grpId="0" animBg="1"/>
      <p:bldP spid="33" grpId="0" animBg="1"/>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1985" name="Group 39"/>
          <p:cNvGrpSpPr>
            <a:grpSpLocks/>
          </p:cNvGrpSpPr>
          <p:nvPr/>
        </p:nvGrpSpPr>
        <p:grpSpPr bwMode="auto">
          <a:xfrm>
            <a:off x="584200" y="1485900"/>
            <a:ext cx="7673975" cy="5010150"/>
            <a:chOff x="566738" y="2200275"/>
            <a:chExt cx="7805737" cy="4219575"/>
          </a:xfrm>
        </p:grpSpPr>
        <p:sp>
          <p:nvSpPr>
            <p:cNvPr id="42008"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2009" name="Rectangle 30"/>
            <p:cNvSpPr>
              <a:spLocks noChangeArrowheads="1"/>
            </p:cNvSpPr>
            <p:nvPr/>
          </p:nvSpPr>
          <p:spPr bwMode="auto">
            <a:xfrm>
              <a:off x="581024" y="2219327"/>
              <a:ext cx="7772401" cy="277241"/>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41986" name="Rectangle 5"/>
          <p:cNvSpPr>
            <a:spLocks noChangeArrowheads="1"/>
          </p:cNvSpPr>
          <p:nvPr/>
        </p:nvSpPr>
        <p:spPr bwMode="auto">
          <a:xfrm>
            <a:off x="566738" y="820738"/>
            <a:ext cx="8257948"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Ελεύθερο Εμπόριο για μια Μικρή Χώρα και Επίπτωση του Δασμού </a:t>
            </a:r>
            <a:endParaRPr lang="en-US" sz="2000" dirty="0" smtClean="0">
              <a:solidFill>
                <a:srgbClr val="356A41"/>
              </a:solidFill>
            </a:endParaRPr>
          </a:p>
        </p:txBody>
      </p:sp>
      <p:sp>
        <p:nvSpPr>
          <p:cNvPr id="41987" name="Text Box 7"/>
          <p:cNvSpPr txBox="1">
            <a:spLocks noChangeArrowheads="1"/>
          </p:cNvSpPr>
          <p:nvPr/>
        </p:nvSpPr>
        <p:spPr bwMode="auto">
          <a:xfrm>
            <a:off x="603250" y="1506538"/>
            <a:ext cx="2597150"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8-4 </a:t>
            </a:r>
            <a:r>
              <a:rPr lang="en-US" dirty="0">
                <a:solidFill>
                  <a:schemeClr val="bg2"/>
                </a:solidFill>
              </a:rPr>
              <a:t>(</a:t>
            </a:r>
            <a:r>
              <a:rPr lang="en-US" dirty="0" smtClean="0">
                <a:solidFill>
                  <a:schemeClr val="bg2"/>
                </a:solidFill>
              </a:rPr>
              <a:t>2</a:t>
            </a:r>
            <a:r>
              <a:rPr lang="el-GR" dirty="0" smtClean="0">
                <a:solidFill>
                  <a:schemeClr val="bg2"/>
                </a:solidFill>
              </a:rPr>
              <a:t> από</a:t>
            </a:r>
            <a:r>
              <a:rPr lang="en-US" dirty="0" smtClean="0">
                <a:solidFill>
                  <a:schemeClr val="bg2"/>
                </a:solidFill>
              </a:rPr>
              <a:t> </a:t>
            </a:r>
            <a:r>
              <a:rPr lang="en-US" dirty="0">
                <a:solidFill>
                  <a:schemeClr val="bg2"/>
                </a:solidFill>
              </a:rPr>
              <a:t>2)</a:t>
            </a:r>
            <a:endParaRPr lang="en-US" dirty="0"/>
          </a:p>
        </p:txBody>
      </p:sp>
      <p:sp>
        <p:nvSpPr>
          <p:cNvPr id="21" name="Rectangle 20"/>
          <p:cNvSpPr>
            <a:spLocks noChangeArrowheads="1"/>
          </p:cNvSpPr>
          <p:nvPr/>
        </p:nvSpPr>
        <p:spPr bwMode="auto">
          <a:xfrm>
            <a:off x="671513" y="5087938"/>
            <a:ext cx="7586662" cy="1175706"/>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Ο Δασμός για μια Μικρή Χώρα (συνέχεια)</a:t>
            </a:r>
            <a:endParaRPr lang="en-US" sz="1600" dirty="0">
              <a:solidFill>
                <a:srgbClr val="8A3A6A"/>
              </a:solidFill>
            </a:endParaRPr>
          </a:p>
          <a:p>
            <a:pPr>
              <a:spcBef>
                <a:spcPct val="10000"/>
              </a:spcBef>
              <a:spcAft>
                <a:spcPct val="10000"/>
              </a:spcAft>
            </a:pPr>
            <a:r>
              <a:rPr lang="el-GR" sz="1600" dirty="0" smtClean="0"/>
              <a:t>Οι εισαγωγές μειώνονται λόγω του δασμού, από</a:t>
            </a:r>
            <a:r>
              <a:rPr lang="en-US" sz="1600" dirty="0" smtClean="0"/>
              <a:t> </a:t>
            </a:r>
            <a:r>
              <a:rPr lang="en-US" sz="1600" i="1" dirty="0"/>
              <a:t>M</a:t>
            </a:r>
            <a:r>
              <a:rPr lang="en-US" sz="1600" baseline="-25000" dirty="0"/>
              <a:t>1</a:t>
            </a:r>
            <a:r>
              <a:rPr lang="en-US" sz="1600" dirty="0"/>
              <a:t> </a:t>
            </a:r>
            <a:r>
              <a:rPr lang="el-GR" sz="1600" dirty="0" smtClean="0"/>
              <a:t>σε</a:t>
            </a:r>
            <a:r>
              <a:rPr lang="en-US" sz="1600" dirty="0" smtClean="0"/>
              <a:t> </a:t>
            </a:r>
            <a:r>
              <a:rPr lang="en-US" sz="1600" i="1" dirty="0"/>
              <a:t>M</a:t>
            </a:r>
            <a:r>
              <a:rPr lang="en-US" sz="1600" baseline="-25000" dirty="0"/>
              <a:t>2</a:t>
            </a:r>
            <a:r>
              <a:rPr lang="en-US" sz="1600" dirty="0"/>
              <a:t> </a:t>
            </a:r>
            <a:r>
              <a:rPr lang="el-GR" sz="1600" dirty="0" smtClean="0"/>
              <a:t>στο διάγραμμα </a:t>
            </a:r>
            <a:r>
              <a:rPr lang="en-US" sz="1600" dirty="0" smtClean="0"/>
              <a:t>(</a:t>
            </a:r>
            <a:r>
              <a:rPr lang="el-GR" sz="1600" dirty="0" smtClean="0"/>
              <a:t>β</a:t>
            </a:r>
            <a:r>
              <a:rPr lang="en-US" sz="1600" dirty="0" smtClean="0"/>
              <a:t>). </a:t>
            </a:r>
            <a:endParaRPr lang="en-US" sz="1600" dirty="0"/>
          </a:p>
          <a:p>
            <a:pPr>
              <a:spcBef>
                <a:spcPct val="10000"/>
              </a:spcBef>
              <a:spcAft>
                <a:spcPct val="10000"/>
              </a:spcAft>
            </a:pPr>
            <a:r>
              <a:rPr lang="el-GR" sz="1600" dirty="0" smtClean="0"/>
              <a:t>Ως αποτέλεσμα, η ισορροπία μετατοπίζεται από το σημείο </a:t>
            </a:r>
            <a:r>
              <a:rPr lang="en-US" sz="1600" i="1" dirty="0" smtClean="0"/>
              <a:t>B</a:t>
            </a:r>
            <a:r>
              <a:rPr lang="en-US" sz="1600" dirty="0" smtClean="0"/>
              <a:t> </a:t>
            </a:r>
            <a:r>
              <a:rPr lang="el-GR" sz="1600" dirty="0" smtClean="0"/>
              <a:t>στο σημείο</a:t>
            </a:r>
            <a:r>
              <a:rPr lang="en-US" sz="1600" dirty="0" smtClean="0"/>
              <a:t> </a:t>
            </a:r>
            <a:r>
              <a:rPr lang="en-US" sz="1600" i="1" dirty="0"/>
              <a:t>C</a:t>
            </a:r>
            <a:r>
              <a:rPr lang="en-US" sz="1600" dirty="0"/>
              <a:t>.</a:t>
            </a:r>
          </a:p>
        </p:txBody>
      </p:sp>
      <p:sp>
        <p:nvSpPr>
          <p:cNvPr id="41989" name="Rectangle 33"/>
          <p:cNvSpPr>
            <a:spLocks noChangeArrowheads="1"/>
          </p:cNvSpPr>
          <p:nvPr/>
        </p:nvSpPr>
        <p:spPr bwMode="auto">
          <a:xfrm>
            <a:off x="1225550" y="1905000"/>
            <a:ext cx="6692900" cy="31750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1990" name="Picture 14" descr="Feenstra2e_fig_08_04_PPT_1.gif"/>
          <p:cNvPicPr>
            <a:picLocks noChangeAspect="1"/>
          </p:cNvPicPr>
          <p:nvPr/>
        </p:nvPicPr>
        <p:blipFill>
          <a:blip r:embed="rId3" cstate="print"/>
          <a:srcRect/>
          <a:stretch>
            <a:fillRect/>
          </a:stretch>
        </p:blipFill>
        <p:spPr bwMode="auto">
          <a:xfrm>
            <a:off x="1222375" y="1982788"/>
            <a:ext cx="6696075" cy="3028950"/>
          </a:xfrm>
          <a:prstGeom prst="rect">
            <a:avLst/>
          </a:prstGeom>
          <a:noFill/>
          <a:ln w="9525">
            <a:noFill/>
            <a:miter lim="800000"/>
            <a:headEnd/>
            <a:tailEnd/>
          </a:ln>
        </p:spPr>
      </p:pic>
      <p:pic>
        <p:nvPicPr>
          <p:cNvPr id="41991" name="Picture 15" descr="Feenstra2e_fig_08_04_PPT_2.gif"/>
          <p:cNvPicPr>
            <a:picLocks noChangeAspect="1"/>
          </p:cNvPicPr>
          <p:nvPr/>
        </p:nvPicPr>
        <p:blipFill>
          <a:blip r:embed="rId4" cstate="print"/>
          <a:srcRect/>
          <a:stretch>
            <a:fillRect/>
          </a:stretch>
        </p:blipFill>
        <p:spPr bwMode="auto">
          <a:xfrm>
            <a:off x="1222375" y="1982788"/>
            <a:ext cx="6696075" cy="3028950"/>
          </a:xfrm>
          <a:prstGeom prst="rect">
            <a:avLst/>
          </a:prstGeom>
          <a:noFill/>
          <a:ln w="9525">
            <a:noFill/>
            <a:miter lim="800000"/>
            <a:headEnd/>
            <a:tailEnd/>
          </a:ln>
        </p:spPr>
      </p:pic>
      <p:pic>
        <p:nvPicPr>
          <p:cNvPr id="41992" name="Picture 16" descr="Feenstra2e_fig_08_04_PPT_3.gif"/>
          <p:cNvPicPr>
            <a:picLocks noChangeAspect="1"/>
          </p:cNvPicPr>
          <p:nvPr/>
        </p:nvPicPr>
        <p:blipFill>
          <a:blip r:embed="rId5" cstate="print"/>
          <a:srcRect/>
          <a:stretch>
            <a:fillRect/>
          </a:stretch>
        </p:blipFill>
        <p:spPr bwMode="auto">
          <a:xfrm>
            <a:off x="1222375" y="1982788"/>
            <a:ext cx="6696075" cy="3028950"/>
          </a:xfrm>
          <a:prstGeom prst="rect">
            <a:avLst/>
          </a:prstGeom>
          <a:noFill/>
          <a:ln w="9525">
            <a:noFill/>
            <a:miter lim="800000"/>
            <a:headEnd/>
            <a:tailEnd/>
          </a:ln>
        </p:spPr>
      </p:pic>
      <p:pic>
        <p:nvPicPr>
          <p:cNvPr id="41993" name="Picture 17" descr="Feenstra2e_fig_08_04_PPT_4.gif"/>
          <p:cNvPicPr>
            <a:picLocks noChangeAspect="1"/>
          </p:cNvPicPr>
          <p:nvPr/>
        </p:nvPicPr>
        <p:blipFill>
          <a:blip r:embed="rId6" cstate="print"/>
          <a:srcRect/>
          <a:stretch>
            <a:fillRect/>
          </a:stretch>
        </p:blipFill>
        <p:spPr bwMode="auto">
          <a:xfrm>
            <a:off x="1222375" y="1982788"/>
            <a:ext cx="6696075" cy="3028950"/>
          </a:xfrm>
          <a:prstGeom prst="rect">
            <a:avLst/>
          </a:prstGeom>
          <a:noFill/>
          <a:ln w="9525">
            <a:noFill/>
            <a:miter lim="800000"/>
            <a:headEnd/>
            <a:tailEnd/>
          </a:ln>
        </p:spPr>
      </p:pic>
      <p:pic>
        <p:nvPicPr>
          <p:cNvPr id="41994" name="Picture 19" descr="Feenstra2e_fig_08_04_PPT_5.gif"/>
          <p:cNvPicPr>
            <a:picLocks noChangeAspect="1"/>
          </p:cNvPicPr>
          <p:nvPr/>
        </p:nvPicPr>
        <p:blipFill>
          <a:blip r:embed="rId7" cstate="print"/>
          <a:srcRect/>
          <a:stretch>
            <a:fillRect/>
          </a:stretch>
        </p:blipFill>
        <p:spPr bwMode="auto">
          <a:xfrm>
            <a:off x="1222375" y="1982788"/>
            <a:ext cx="6696075" cy="3028950"/>
          </a:xfrm>
          <a:prstGeom prst="rect">
            <a:avLst/>
          </a:prstGeom>
          <a:noFill/>
          <a:ln w="9525">
            <a:noFill/>
            <a:miter lim="800000"/>
            <a:headEnd/>
            <a:tailEnd/>
          </a:ln>
        </p:spPr>
      </p:pic>
      <p:pic>
        <p:nvPicPr>
          <p:cNvPr id="41995" name="Picture 21" descr="Feenstra2e_fig_08_04_PPT_6.gif"/>
          <p:cNvPicPr>
            <a:picLocks noChangeAspect="1"/>
          </p:cNvPicPr>
          <p:nvPr/>
        </p:nvPicPr>
        <p:blipFill>
          <a:blip r:embed="rId8" cstate="print"/>
          <a:srcRect/>
          <a:stretch>
            <a:fillRect/>
          </a:stretch>
        </p:blipFill>
        <p:spPr bwMode="auto">
          <a:xfrm>
            <a:off x="1222375" y="1982788"/>
            <a:ext cx="6696075" cy="3028950"/>
          </a:xfrm>
          <a:prstGeom prst="rect">
            <a:avLst/>
          </a:prstGeom>
          <a:noFill/>
          <a:ln w="9525">
            <a:noFill/>
            <a:miter lim="800000"/>
            <a:headEnd/>
            <a:tailEnd/>
          </a:ln>
        </p:spPr>
      </p:pic>
      <p:pic>
        <p:nvPicPr>
          <p:cNvPr id="41996" name="Picture 22" descr="Feenstra2e_fig_08_04_PPT_7.gif"/>
          <p:cNvPicPr>
            <a:picLocks noChangeAspect="1"/>
          </p:cNvPicPr>
          <p:nvPr/>
        </p:nvPicPr>
        <p:blipFill>
          <a:blip r:embed="rId9" cstate="print"/>
          <a:srcRect/>
          <a:stretch>
            <a:fillRect/>
          </a:stretch>
        </p:blipFill>
        <p:spPr bwMode="auto">
          <a:xfrm>
            <a:off x="1222375" y="1982788"/>
            <a:ext cx="6696075" cy="3028950"/>
          </a:xfrm>
          <a:prstGeom prst="rect">
            <a:avLst/>
          </a:prstGeom>
          <a:noFill/>
          <a:ln w="9525">
            <a:noFill/>
            <a:miter lim="800000"/>
            <a:headEnd/>
            <a:tailEnd/>
          </a:ln>
        </p:spPr>
      </p:pic>
      <p:pic>
        <p:nvPicPr>
          <p:cNvPr id="41997" name="Picture 23" descr="Feenstra2e_fig_08_04_PPT_8.gif"/>
          <p:cNvPicPr>
            <a:picLocks noChangeAspect="1"/>
          </p:cNvPicPr>
          <p:nvPr/>
        </p:nvPicPr>
        <p:blipFill>
          <a:blip r:embed="rId10" cstate="print"/>
          <a:srcRect/>
          <a:stretch>
            <a:fillRect/>
          </a:stretch>
        </p:blipFill>
        <p:spPr bwMode="auto">
          <a:xfrm>
            <a:off x="1222375" y="1982788"/>
            <a:ext cx="6696075" cy="3028950"/>
          </a:xfrm>
          <a:prstGeom prst="rect">
            <a:avLst/>
          </a:prstGeom>
          <a:noFill/>
          <a:ln w="9525">
            <a:noFill/>
            <a:miter lim="800000"/>
            <a:headEnd/>
            <a:tailEnd/>
          </a:ln>
        </p:spPr>
      </p:pic>
      <p:pic>
        <p:nvPicPr>
          <p:cNvPr id="41998" name="Picture 27" descr="Feenstra2e_fig_08_04_PPT_10.gif"/>
          <p:cNvPicPr>
            <a:picLocks noChangeAspect="1"/>
          </p:cNvPicPr>
          <p:nvPr/>
        </p:nvPicPr>
        <p:blipFill>
          <a:blip r:embed="rId11" cstate="print"/>
          <a:srcRect/>
          <a:stretch>
            <a:fillRect/>
          </a:stretch>
        </p:blipFill>
        <p:spPr bwMode="auto">
          <a:xfrm>
            <a:off x="1222375" y="1982788"/>
            <a:ext cx="6696075" cy="3028950"/>
          </a:xfrm>
          <a:prstGeom prst="rect">
            <a:avLst/>
          </a:prstGeom>
          <a:noFill/>
          <a:ln w="9525">
            <a:noFill/>
            <a:miter lim="800000"/>
            <a:headEnd/>
            <a:tailEnd/>
          </a:ln>
        </p:spPr>
      </p:pic>
      <p:pic>
        <p:nvPicPr>
          <p:cNvPr id="41999" name="Picture 26" descr="Feenstra2e_fig_08_04_PPT_9.gif"/>
          <p:cNvPicPr>
            <a:picLocks noChangeAspect="1"/>
          </p:cNvPicPr>
          <p:nvPr/>
        </p:nvPicPr>
        <p:blipFill>
          <a:blip r:embed="rId12" cstate="print"/>
          <a:srcRect/>
          <a:stretch>
            <a:fillRect/>
          </a:stretch>
        </p:blipFill>
        <p:spPr bwMode="auto">
          <a:xfrm>
            <a:off x="1222375" y="1982788"/>
            <a:ext cx="6696075" cy="3028950"/>
          </a:xfrm>
          <a:prstGeom prst="rect">
            <a:avLst/>
          </a:prstGeom>
          <a:noFill/>
          <a:ln w="9525">
            <a:noFill/>
            <a:miter lim="800000"/>
            <a:headEnd/>
            <a:tailEnd/>
          </a:ln>
        </p:spPr>
      </p:pic>
      <p:pic>
        <p:nvPicPr>
          <p:cNvPr id="42000" name="Picture 28" descr="Feenstra2e_fig_08_04_PPT_11.gif"/>
          <p:cNvPicPr>
            <a:picLocks noChangeAspect="1"/>
          </p:cNvPicPr>
          <p:nvPr/>
        </p:nvPicPr>
        <p:blipFill>
          <a:blip r:embed="rId13" cstate="print"/>
          <a:srcRect/>
          <a:stretch>
            <a:fillRect/>
          </a:stretch>
        </p:blipFill>
        <p:spPr bwMode="auto">
          <a:xfrm>
            <a:off x="1222375" y="1982788"/>
            <a:ext cx="6696075" cy="3028950"/>
          </a:xfrm>
          <a:prstGeom prst="rect">
            <a:avLst/>
          </a:prstGeom>
          <a:noFill/>
          <a:ln w="9525">
            <a:noFill/>
            <a:miter lim="800000"/>
            <a:headEnd/>
            <a:tailEnd/>
          </a:ln>
        </p:spPr>
      </p:pic>
      <p:pic>
        <p:nvPicPr>
          <p:cNvPr id="42001" name="Picture 31" descr="Feenstra2e_fig_08_04_PPT_12.gif"/>
          <p:cNvPicPr>
            <a:picLocks noChangeAspect="1"/>
          </p:cNvPicPr>
          <p:nvPr/>
        </p:nvPicPr>
        <p:blipFill>
          <a:blip r:embed="rId14" cstate="print"/>
          <a:srcRect/>
          <a:stretch>
            <a:fillRect/>
          </a:stretch>
        </p:blipFill>
        <p:spPr bwMode="auto">
          <a:xfrm>
            <a:off x="1222375" y="1982788"/>
            <a:ext cx="6696075" cy="3028950"/>
          </a:xfrm>
          <a:prstGeom prst="rect">
            <a:avLst/>
          </a:prstGeom>
          <a:noFill/>
          <a:ln w="9525">
            <a:noFill/>
            <a:miter lim="800000"/>
            <a:headEnd/>
            <a:tailEnd/>
          </a:ln>
        </p:spPr>
      </p:pic>
      <p:pic>
        <p:nvPicPr>
          <p:cNvPr id="35" name="Picture 34" descr="Feenstra2e_fig_08_04_PPT_13.gif"/>
          <p:cNvPicPr>
            <a:picLocks noChangeAspect="1"/>
          </p:cNvPicPr>
          <p:nvPr/>
        </p:nvPicPr>
        <p:blipFill>
          <a:blip r:embed="rId15" cstate="print"/>
          <a:srcRect/>
          <a:stretch>
            <a:fillRect/>
          </a:stretch>
        </p:blipFill>
        <p:spPr bwMode="auto">
          <a:xfrm>
            <a:off x="1222375" y="1982788"/>
            <a:ext cx="6696075" cy="3028950"/>
          </a:xfrm>
          <a:prstGeom prst="rect">
            <a:avLst/>
          </a:prstGeom>
          <a:noFill/>
          <a:ln w="9525">
            <a:noFill/>
            <a:miter lim="800000"/>
            <a:headEnd/>
            <a:tailEnd/>
          </a:ln>
        </p:spPr>
      </p:pic>
      <p:pic>
        <p:nvPicPr>
          <p:cNvPr id="3" name="Picture 2"/>
          <p:cNvPicPr>
            <a:picLocks noChangeAspect="1"/>
          </p:cNvPicPr>
          <p:nvPr/>
        </p:nvPicPr>
        <p:blipFill>
          <a:blip r:embed="rId16" cstate="print"/>
          <a:srcRect/>
          <a:stretch>
            <a:fillRect/>
          </a:stretch>
        </p:blipFill>
        <p:spPr bwMode="auto">
          <a:xfrm>
            <a:off x="1222375" y="1982788"/>
            <a:ext cx="6696075" cy="3028950"/>
          </a:xfrm>
          <a:prstGeom prst="rect">
            <a:avLst/>
          </a:prstGeom>
          <a:noFill/>
          <a:ln w="9525">
            <a:noFill/>
            <a:miter lim="800000"/>
            <a:headEnd/>
            <a:tailEnd/>
          </a:ln>
        </p:spPr>
      </p:pic>
      <p:pic>
        <p:nvPicPr>
          <p:cNvPr id="4" name="Picture 3"/>
          <p:cNvPicPr>
            <a:picLocks noChangeAspect="1"/>
          </p:cNvPicPr>
          <p:nvPr/>
        </p:nvPicPr>
        <p:blipFill>
          <a:blip r:embed="rId17" cstate="print"/>
          <a:srcRect/>
          <a:stretch>
            <a:fillRect/>
          </a:stretch>
        </p:blipFill>
        <p:spPr bwMode="auto">
          <a:xfrm>
            <a:off x="1222375" y="1982788"/>
            <a:ext cx="6696075" cy="3028950"/>
          </a:xfrm>
          <a:prstGeom prst="rect">
            <a:avLst/>
          </a:prstGeom>
          <a:noFill/>
          <a:ln w="9525">
            <a:noFill/>
            <a:miter lim="800000"/>
            <a:headEnd/>
            <a:tailEnd/>
          </a:ln>
        </p:spPr>
      </p:pic>
      <p:sp>
        <p:nvSpPr>
          <p:cNvPr id="42005" name="Rectangle 42"/>
          <p:cNvSpPr>
            <a:spLocks noChangeArrowheads="1"/>
          </p:cNvSpPr>
          <p:nvPr/>
        </p:nvSpPr>
        <p:spPr bwMode="auto">
          <a:xfrm>
            <a:off x="928688" y="434975"/>
            <a:ext cx="4929187" cy="192088"/>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42006"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3 </a:t>
            </a:r>
            <a:r>
              <a:rPr lang="el-GR" dirty="0" smtClean="0">
                <a:solidFill>
                  <a:srgbClr val="69134B"/>
                </a:solidFill>
              </a:rPr>
              <a:t>Εισαγωγικοί Δασμοί για μια Μικρή Χώρα</a:t>
            </a:r>
            <a:endParaRPr lang="en-US" dirty="0" smtClean="0">
              <a:solidFill>
                <a:srgbClr val="69134B"/>
              </a:solidFill>
            </a:endParaRPr>
          </a:p>
        </p:txBody>
      </p:sp>
      <p:cxnSp>
        <p:nvCxnSpPr>
          <p:cNvPr id="42007" name="Straight Connector 44"/>
          <p:cNvCxnSpPr>
            <a:cxnSpLocks noChangeShapeType="1"/>
          </p:cNvCxnSpPr>
          <p:nvPr/>
        </p:nvCxnSpPr>
        <p:spPr bwMode="auto">
          <a:xfrm>
            <a:off x="566738" y="646113"/>
            <a:ext cx="52911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wipe(left)">
                                      <p:cBhvr>
                                        <p:cTn id="7" dur="500"/>
                                        <p:tgtEl>
                                          <p:spTgt spid="21">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1000"/>
                                        <p:tgtEl>
                                          <p:spTgt spid="3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
                                            <p:txEl>
                                              <p:pRg st="2" end="2"/>
                                            </p:txEl>
                                          </p:spTgt>
                                        </p:tgtEl>
                                        <p:attrNameLst>
                                          <p:attrName>style.visibility</p:attrName>
                                        </p:attrNameLst>
                                      </p:cBhvr>
                                      <p:to>
                                        <p:strVal val="visible"/>
                                      </p:to>
                                    </p:set>
                                    <p:animEffect transition="in" filter="wipe(left)">
                                      <p:cBhvr>
                                        <p:cTn id="16" dur="500"/>
                                        <p:tgtEl>
                                          <p:spTgt spid="21">
                                            <p:txEl>
                                              <p:pRg st="2" end="2"/>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750"/>
                                        <p:tgtEl>
                                          <p:spTgt spid="3"/>
                                        </p:tgtEl>
                                      </p:cBhvr>
                                    </p:animEffect>
                                  </p:childTnLst>
                                </p:cTn>
                              </p:par>
                            </p:childTnLst>
                          </p:cTn>
                        </p:par>
                        <p:par>
                          <p:cTn id="21" fill="hold">
                            <p:stCondLst>
                              <p:cond delay="1250"/>
                            </p:stCondLst>
                            <p:childTnLst>
                              <p:par>
                                <p:cTn id="22" presetID="22" presetClass="entr" presetSubtype="1"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933575"/>
            <a:ext cx="8509000" cy="4483100"/>
            <a:chOff x="566738" y="2200275"/>
            <a:chExt cx="7805737" cy="4219575"/>
          </a:xfrm>
        </p:grpSpPr>
        <p:sp>
          <p:nvSpPr>
            <p:cNvPr id="44054"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4055" name="Rectangle 30"/>
            <p:cNvSpPr>
              <a:spLocks noChangeArrowheads="1"/>
            </p:cNvSpPr>
            <p:nvPr/>
          </p:nvSpPr>
          <p:spPr bwMode="auto">
            <a:xfrm>
              <a:off x="581024" y="2219326"/>
              <a:ext cx="7772401" cy="30128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9" name="Text Box 7"/>
          <p:cNvSpPr txBox="1">
            <a:spLocks noChangeArrowheads="1"/>
          </p:cNvSpPr>
          <p:nvPr/>
        </p:nvSpPr>
        <p:spPr bwMode="auto">
          <a:xfrm>
            <a:off x="585788" y="1954213"/>
            <a:ext cx="2624137"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8-5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1" name="Rectangle 20"/>
          <p:cNvSpPr>
            <a:spLocks noChangeArrowheads="1"/>
          </p:cNvSpPr>
          <p:nvPr/>
        </p:nvSpPr>
        <p:spPr bwMode="auto">
          <a:xfrm>
            <a:off x="6970713" y="2286000"/>
            <a:ext cx="2125662" cy="3505575"/>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Επίπτωση του Δασμού στην Ευημερία</a:t>
            </a:r>
            <a:r>
              <a:rPr lang="en-US" sz="1600" dirty="0" smtClean="0">
                <a:solidFill>
                  <a:srgbClr val="8A3A6A"/>
                </a:solidFill>
              </a:rPr>
              <a:t> </a:t>
            </a:r>
            <a:endParaRPr lang="en-US" sz="1600" dirty="0">
              <a:solidFill>
                <a:srgbClr val="8A3A6A"/>
              </a:solidFill>
            </a:endParaRPr>
          </a:p>
          <a:p>
            <a:pPr>
              <a:spcBef>
                <a:spcPct val="10000"/>
              </a:spcBef>
              <a:spcAft>
                <a:spcPct val="10000"/>
              </a:spcAft>
            </a:pPr>
            <a:r>
              <a:rPr lang="el-GR" dirty="0" smtClean="0"/>
              <a:t>Ο δασμός αυξάνει την τιμή από</a:t>
            </a:r>
            <a:r>
              <a:rPr lang="en-US" dirty="0" smtClean="0"/>
              <a:t> </a:t>
            </a:r>
            <a:r>
              <a:rPr lang="en-US" i="1" dirty="0"/>
              <a:t>P</a:t>
            </a:r>
            <a:r>
              <a:rPr lang="en-US" i="1" baseline="30000" dirty="0"/>
              <a:t>W</a:t>
            </a:r>
            <a:r>
              <a:rPr lang="en-US" dirty="0"/>
              <a:t> </a:t>
            </a:r>
            <a:r>
              <a:rPr lang="el-GR" dirty="0" smtClean="0"/>
              <a:t>σε</a:t>
            </a:r>
            <a:r>
              <a:rPr lang="en-US" dirty="0" smtClean="0"/>
              <a:t> </a:t>
            </a:r>
            <a:r>
              <a:rPr lang="en-US" i="1" dirty="0"/>
              <a:t>P</a:t>
            </a:r>
            <a:r>
              <a:rPr lang="en-US" i="1" baseline="30000" dirty="0"/>
              <a:t>W</a:t>
            </a:r>
            <a:r>
              <a:rPr lang="en-US" dirty="0"/>
              <a:t> + </a:t>
            </a:r>
            <a:r>
              <a:rPr lang="en-US" i="1" dirty="0"/>
              <a:t>t</a:t>
            </a:r>
            <a:r>
              <a:rPr lang="en-US" dirty="0"/>
              <a:t>. </a:t>
            </a:r>
          </a:p>
          <a:p>
            <a:pPr>
              <a:spcBef>
                <a:spcPct val="10000"/>
              </a:spcBef>
              <a:spcAft>
                <a:spcPct val="10000"/>
              </a:spcAft>
            </a:pPr>
            <a:r>
              <a:rPr lang="el-GR" dirty="0" smtClean="0"/>
              <a:t>Ως αποτέλεσμα, το πλεόνασμα καταναλωτή μειώνεται κατά </a:t>
            </a:r>
            <a:r>
              <a:rPr lang="en-US" dirty="0" smtClean="0"/>
              <a:t> </a:t>
            </a:r>
            <a:r>
              <a:rPr lang="en-US" i="1" dirty="0" smtClean="0"/>
              <a:t>(</a:t>
            </a:r>
            <a:r>
              <a:rPr lang="en-US" i="1" dirty="0"/>
              <a:t>a + b + c + d</a:t>
            </a:r>
            <a:r>
              <a:rPr lang="en-US" i="1" dirty="0" smtClean="0"/>
              <a:t>)</a:t>
            </a:r>
            <a:r>
              <a:rPr lang="en-US" dirty="0" smtClean="0"/>
              <a:t>.</a:t>
            </a:r>
            <a:r>
              <a:rPr lang="el-GR" dirty="0" smtClean="0"/>
              <a:t> Το πλεόνασμα παραγωγού αυξάνει κατά το εμβαδόν</a:t>
            </a:r>
            <a:r>
              <a:rPr lang="en-US" dirty="0" smtClean="0"/>
              <a:t> </a:t>
            </a:r>
            <a:r>
              <a:rPr lang="en-US" i="1" dirty="0" smtClean="0"/>
              <a:t>a</a:t>
            </a:r>
            <a:r>
              <a:rPr lang="en-US" dirty="0"/>
              <a:t>, </a:t>
            </a:r>
            <a:r>
              <a:rPr lang="el-GR" dirty="0" smtClean="0"/>
              <a:t>και τα κρατικά έσοδα αυξάνουν κατά το εμβαδόν </a:t>
            </a:r>
            <a:r>
              <a:rPr lang="en-US" i="1" dirty="0" smtClean="0"/>
              <a:t>c</a:t>
            </a:r>
            <a:r>
              <a:rPr lang="en-US" dirty="0"/>
              <a:t>.</a:t>
            </a:r>
          </a:p>
        </p:txBody>
      </p:sp>
      <p:sp>
        <p:nvSpPr>
          <p:cNvPr id="34" name="Rectangle 33"/>
          <p:cNvSpPr>
            <a:spLocks noChangeArrowheads="1"/>
          </p:cNvSpPr>
          <p:nvPr/>
        </p:nvSpPr>
        <p:spPr bwMode="auto">
          <a:xfrm>
            <a:off x="649288" y="2305050"/>
            <a:ext cx="6321425" cy="284638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3" name="Rectangle 6"/>
          <p:cNvSpPr>
            <a:spLocks noChangeArrowheads="1"/>
          </p:cNvSpPr>
          <p:nvPr/>
        </p:nvSpPr>
        <p:spPr bwMode="auto">
          <a:xfrm>
            <a:off x="566738" y="820738"/>
            <a:ext cx="7947025" cy="923330"/>
          </a:xfrm>
          <a:prstGeom prst="rect">
            <a:avLst/>
          </a:prstGeom>
          <a:noFill/>
          <a:ln w="9525" algn="ctr">
            <a:noFill/>
            <a:miter lim="800000"/>
            <a:headEnd/>
            <a:tailEnd/>
          </a:ln>
        </p:spPr>
        <p:txBody>
          <a:bodyPr>
            <a:spAutoFit/>
          </a:bodyPr>
          <a:lstStyle/>
          <a:p>
            <a:pPr>
              <a:spcBef>
                <a:spcPct val="20000"/>
              </a:spcBef>
            </a:pPr>
            <a:r>
              <a:rPr lang="el-GR" sz="1800" dirty="0" smtClean="0">
                <a:solidFill>
                  <a:srgbClr val="3D68AF"/>
                </a:solidFill>
              </a:rPr>
              <a:t>Επίπτωση του Δασμού στο Πλεόνασμα Καταναλωτή, στο Πλεόνασμα Παραγωγού, στο Κρατικά Έσοδα, Συνολική Επίπτωση του Δασμού στην Ευημερία, Απώλειες Παραγωγής και Κατανάλωσης</a:t>
            </a:r>
            <a:endParaRPr lang="en-US" sz="1800" dirty="0">
              <a:solidFill>
                <a:srgbClr val="3D68AF"/>
              </a:solidFill>
            </a:endParaRPr>
          </a:p>
        </p:txBody>
      </p:sp>
      <p:pic>
        <p:nvPicPr>
          <p:cNvPr id="47" name="Picture 46" descr="Feenstra2e_fig_08_05_PPT_15.gif"/>
          <p:cNvPicPr>
            <a:picLocks noChangeAspect="1"/>
          </p:cNvPicPr>
          <p:nvPr/>
        </p:nvPicPr>
        <p:blipFill>
          <a:blip r:embed="rId3" cstate="print"/>
          <a:srcRect/>
          <a:stretch>
            <a:fillRect/>
          </a:stretch>
        </p:blipFill>
        <p:spPr bwMode="auto">
          <a:xfrm>
            <a:off x="792163" y="2374900"/>
            <a:ext cx="6086475" cy="2714625"/>
          </a:xfrm>
          <a:prstGeom prst="rect">
            <a:avLst/>
          </a:prstGeom>
          <a:noFill/>
          <a:ln w="9525">
            <a:noFill/>
            <a:miter lim="800000"/>
            <a:headEnd/>
            <a:tailEnd/>
          </a:ln>
        </p:spPr>
      </p:pic>
      <p:pic>
        <p:nvPicPr>
          <p:cNvPr id="25" name="Picture 24" descr="Feenstra2e_fig_08_05_PPT_1.gif"/>
          <p:cNvPicPr>
            <a:picLocks noChangeAspect="1"/>
          </p:cNvPicPr>
          <p:nvPr/>
        </p:nvPicPr>
        <p:blipFill>
          <a:blip r:embed="rId4" cstate="print"/>
          <a:srcRect/>
          <a:stretch>
            <a:fillRect/>
          </a:stretch>
        </p:blipFill>
        <p:spPr bwMode="auto">
          <a:xfrm>
            <a:off x="792163" y="2374900"/>
            <a:ext cx="6086475" cy="2714625"/>
          </a:xfrm>
          <a:prstGeom prst="rect">
            <a:avLst/>
          </a:prstGeom>
          <a:noFill/>
          <a:ln w="9525">
            <a:noFill/>
            <a:miter lim="800000"/>
            <a:headEnd/>
            <a:tailEnd/>
          </a:ln>
        </p:spPr>
      </p:pic>
      <p:pic>
        <p:nvPicPr>
          <p:cNvPr id="26" name="Picture 25" descr="Feenstra2e_fig_08_05_PPT_2.gif"/>
          <p:cNvPicPr>
            <a:picLocks noChangeAspect="1"/>
          </p:cNvPicPr>
          <p:nvPr/>
        </p:nvPicPr>
        <p:blipFill>
          <a:blip r:embed="rId5" cstate="print"/>
          <a:srcRect/>
          <a:stretch>
            <a:fillRect/>
          </a:stretch>
        </p:blipFill>
        <p:spPr bwMode="auto">
          <a:xfrm>
            <a:off x="792163" y="2374900"/>
            <a:ext cx="6086475" cy="2714625"/>
          </a:xfrm>
          <a:prstGeom prst="rect">
            <a:avLst/>
          </a:prstGeom>
          <a:noFill/>
          <a:ln w="9525">
            <a:noFill/>
            <a:miter lim="800000"/>
            <a:headEnd/>
            <a:tailEnd/>
          </a:ln>
        </p:spPr>
      </p:pic>
      <p:pic>
        <p:nvPicPr>
          <p:cNvPr id="27" name="Picture 26" descr="Feenstra2e_fig_08_05_PPT_3.gif"/>
          <p:cNvPicPr>
            <a:picLocks noChangeAspect="1"/>
          </p:cNvPicPr>
          <p:nvPr/>
        </p:nvPicPr>
        <p:blipFill>
          <a:blip r:embed="rId6" cstate="print"/>
          <a:srcRect/>
          <a:stretch>
            <a:fillRect/>
          </a:stretch>
        </p:blipFill>
        <p:spPr bwMode="auto">
          <a:xfrm>
            <a:off x="792163" y="2374900"/>
            <a:ext cx="6086475" cy="2714625"/>
          </a:xfrm>
          <a:prstGeom prst="rect">
            <a:avLst/>
          </a:prstGeom>
          <a:noFill/>
          <a:ln w="9525">
            <a:noFill/>
            <a:miter lim="800000"/>
            <a:headEnd/>
            <a:tailEnd/>
          </a:ln>
        </p:spPr>
      </p:pic>
      <p:pic>
        <p:nvPicPr>
          <p:cNvPr id="28" name="Picture 27" descr="Feenstra2e_fig_08_05_PPT_4.gif"/>
          <p:cNvPicPr>
            <a:picLocks noChangeAspect="1"/>
          </p:cNvPicPr>
          <p:nvPr/>
        </p:nvPicPr>
        <p:blipFill>
          <a:blip r:embed="rId7" cstate="print"/>
          <a:srcRect/>
          <a:stretch>
            <a:fillRect/>
          </a:stretch>
        </p:blipFill>
        <p:spPr bwMode="auto">
          <a:xfrm>
            <a:off x="792163" y="2374900"/>
            <a:ext cx="6086475" cy="2714625"/>
          </a:xfrm>
          <a:prstGeom prst="rect">
            <a:avLst/>
          </a:prstGeom>
          <a:noFill/>
          <a:ln w="9525">
            <a:noFill/>
            <a:miter lim="800000"/>
            <a:headEnd/>
            <a:tailEnd/>
          </a:ln>
        </p:spPr>
      </p:pic>
      <p:pic>
        <p:nvPicPr>
          <p:cNvPr id="29" name="Picture 28" descr="Feenstra2e_fig_08_05_PPT_5.gif"/>
          <p:cNvPicPr>
            <a:picLocks noChangeAspect="1"/>
          </p:cNvPicPr>
          <p:nvPr/>
        </p:nvPicPr>
        <p:blipFill>
          <a:blip r:embed="rId8" cstate="print"/>
          <a:srcRect/>
          <a:stretch>
            <a:fillRect/>
          </a:stretch>
        </p:blipFill>
        <p:spPr bwMode="auto">
          <a:xfrm>
            <a:off x="792163" y="2374900"/>
            <a:ext cx="6086475" cy="2714625"/>
          </a:xfrm>
          <a:prstGeom prst="rect">
            <a:avLst/>
          </a:prstGeom>
          <a:noFill/>
          <a:ln w="9525">
            <a:noFill/>
            <a:miter lim="800000"/>
            <a:headEnd/>
            <a:tailEnd/>
          </a:ln>
        </p:spPr>
      </p:pic>
      <p:pic>
        <p:nvPicPr>
          <p:cNvPr id="32" name="Picture 31" descr="Feenstra2e_fig_08_05_PPT_6.gif"/>
          <p:cNvPicPr>
            <a:picLocks noChangeAspect="1"/>
          </p:cNvPicPr>
          <p:nvPr/>
        </p:nvPicPr>
        <p:blipFill>
          <a:blip r:embed="rId9" cstate="print"/>
          <a:srcRect/>
          <a:stretch>
            <a:fillRect/>
          </a:stretch>
        </p:blipFill>
        <p:spPr bwMode="auto">
          <a:xfrm>
            <a:off x="792163" y="2374900"/>
            <a:ext cx="6086475" cy="2714625"/>
          </a:xfrm>
          <a:prstGeom prst="rect">
            <a:avLst/>
          </a:prstGeom>
          <a:noFill/>
          <a:ln w="9525">
            <a:noFill/>
            <a:miter lim="800000"/>
            <a:headEnd/>
            <a:tailEnd/>
          </a:ln>
        </p:spPr>
      </p:pic>
      <p:pic>
        <p:nvPicPr>
          <p:cNvPr id="35" name="Picture 34" descr="Feenstra2e_fig_08_05_PPT_7.gif"/>
          <p:cNvPicPr>
            <a:picLocks noChangeAspect="1"/>
          </p:cNvPicPr>
          <p:nvPr/>
        </p:nvPicPr>
        <p:blipFill>
          <a:blip r:embed="rId10" cstate="print"/>
          <a:srcRect/>
          <a:stretch>
            <a:fillRect/>
          </a:stretch>
        </p:blipFill>
        <p:spPr bwMode="auto">
          <a:xfrm>
            <a:off x="792163" y="2374900"/>
            <a:ext cx="6086475" cy="2714625"/>
          </a:xfrm>
          <a:prstGeom prst="rect">
            <a:avLst/>
          </a:prstGeom>
          <a:noFill/>
          <a:ln w="9525">
            <a:noFill/>
            <a:miter lim="800000"/>
            <a:headEnd/>
            <a:tailEnd/>
          </a:ln>
        </p:spPr>
      </p:pic>
      <p:pic>
        <p:nvPicPr>
          <p:cNvPr id="36" name="Picture 35" descr="Feenstra2e_fig_08_05_PPT_8.gif"/>
          <p:cNvPicPr>
            <a:picLocks noChangeAspect="1"/>
          </p:cNvPicPr>
          <p:nvPr/>
        </p:nvPicPr>
        <p:blipFill>
          <a:blip r:embed="rId11" cstate="print"/>
          <a:srcRect/>
          <a:stretch>
            <a:fillRect/>
          </a:stretch>
        </p:blipFill>
        <p:spPr bwMode="auto">
          <a:xfrm>
            <a:off x="792163" y="2374900"/>
            <a:ext cx="6086475" cy="2714625"/>
          </a:xfrm>
          <a:prstGeom prst="rect">
            <a:avLst/>
          </a:prstGeom>
          <a:noFill/>
          <a:ln w="9525">
            <a:noFill/>
            <a:miter lim="800000"/>
            <a:headEnd/>
            <a:tailEnd/>
          </a:ln>
        </p:spPr>
      </p:pic>
      <p:pic>
        <p:nvPicPr>
          <p:cNvPr id="39" name="Picture 38" descr="Feenstra2e_fig_08_05_PPT_9.gif"/>
          <p:cNvPicPr>
            <a:picLocks noChangeAspect="1"/>
          </p:cNvPicPr>
          <p:nvPr/>
        </p:nvPicPr>
        <p:blipFill>
          <a:blip r:embed="rId12" cstate="print"/>
          <a:srcRect/>
          <a:stretch>
            <a:fillRect/>
          </a:stretch>
        </p:blipFill>
        <p:spPr bwMode="auto">
          <a:xfrm>
            <a:off x="792163" y="2374900"/>
            <a:ext cx="6086475" cy="2714625"/>
          </a:xfrm>
          <a:prstGeom prst="rect">
            <a:avLst/>
          </a:prstGeom>
          <a:noFill/>
          <a:ln w="9525">
            <a:noFill/>
            <a:miter lim="800000"/>
            <a:headEnd/>
            <a:tailEnd/>
          </a:ln>
        </p:spPr>
      </p:pic>
      <p:pic>
        <p:nvPicPr>
          <p:cNvPr id="42" name="Picture 41" descr="Feenstra2e_fig_08_05_PPT_10.gif"/>
          <p:cNvPicPr>
            <a:picLocks noChangeAspect="1"/>
          </p:cNvPicPr>
          <p:nvPr/>
        </p:nvPicPr>
        <p:blipFill>
          <a:blip r:embed="rId13" cstate="print"/>
          <a:srcRect/>
          <a:stretch>
            <a:fillRect/>
          </a:stretch>
        </p:blipFill>
        <p:spPr bwMode="auto">
          <a:xfrm>
            <a:off x="792163" y="2374900"/>
            <a:ext cx="6086475" cy="2714625"/>
          </a:xfrm>
          <a:prstGeom prst="rect">
            <a:avLst/>
          </a:prstGeom>
          <a:noFill/>
          <a:ln w="9525">
            <a:noFill/>
            <a:miter lim="800000"/>
            <a:headEnd/>
            <a:tailEnd/>
          </a:ln>
        </p:spPr>
      </p:pic>
      <p:pic>
        <p:nvPicPr>
          <p:cNvPr id="43" name="Picture 42" descr="Feenstra2e_fig_08_05_PPT_11.gif"/>
          <p:cNvPicPr>
            <a:picLocks noChangeAspect="1"/>
          </p:cNvPicPr>
          <p:nvPr/>
        </p:nvPicPr>
        <p:blipFill>
          <a:blip r:embed="rId14" cstate="print"/>
          <a:srcRect/>
          <a:stretch>
            <a:fillRect/>
          </a:stretch>
        </p:blipFill>
        <p:spPr bwMode="auto">
          <a:xfrm>
            <a:off x="792163" y="2374900"/>
            <a:ext cx="6086475" cy="2714625"/>
          </a:xfrm>
          <a:prstGeom prst="rect">
            <a:avLst/>
          </a:prstGeom>
          <a:noFill/>
          <a:ln w="9525">
            <a:noFill/>
            <a:miter lim="800000"/>
            <a:headEnd/>
            <a:tailEnd/>
          </a:ln>
        </p:spPr>
      </p:pic>
      <p:pic>
        <p:nvPicPr>
          <p:cNvPr id="44" name="Picture 43" descr="Feenstra2e_fig_08_05_PPT_12.gif"/>
          <p:cNvPicPr>
            <a:picLocks noChangeAspect="1"/>
          </p:cNvPicPr>
          <p:nvPr/>
        </p:nvPicPr>
        <p:blipFill>
          <a:blip r:embed="rId15" cstate="print"/>
          <a:srcRect/>
          <a:stretch>
            <a:fillRect/>
          </a:stretch>
        </p:blipFill>
        <p:spPr bwMode="auto">
          <a:xfrm>
            <a:off x="792163" y="2374900"/>
            <a:ext cx="6086475" cy="2714625"/>
          </a:xfrm>
          <a:prstGeom prst="rect">
            <a:avLst/>
          </a:prstGeom>
          <a:noFill/>
          <a:ln w="9525">
            <a:noFill/>
            <a:miter lim="800000"/>
            <a:headEnd/>
            <a:tailEnd/>
          </a:ln>
        </p:spPr>
      </p:pic>
      <p:sp>
        <p:nvSpPr>
          <p:cNvPr id="44051" name="Rectangle 51"/>
          <p:cNvSpPr>
            <a:spLocks noChangeArrowheads="1"/>
          </p:cNvSpPr>
          <p:nvPr/>
        </p:nvSpPr>
        <p:spPr bwMode="auto">
          <a:xfrm>
            <a:off x="928688" y="434975"/>
            <a:ext cx="4929187" cy="192088"/>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4405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3 </a:t>
            </a:r>
            <a:r>
              <a:rPr lang="el-GR" dirty="0" smtClean="0">
                <a:solidFill>
                  <a:srgbClr val="69134B"/>
                </a:solidFill>
              </a:rPr>
              <a:t>Εισαγωγικοί Δασμοί για μια Μικρή Χώρα</a:t>
            </a:r>
            <a:endParaRPr lang="en-US" dirty="0" smtClean="0">
              <a:solidFill>
                <a:srgbClr val="69134B"/>
              </a:solidFill>
            </a:endParaRPr>
          </a:p>
        </p:txBody>
      </p:sp>
      <p:cxnSp>
        <p:nvCxnSpPr>
          <p:cNvPr id="44053" name="Straight Connector 53"/>
          <p:cNvCxnSpPr>
            <a:cxnSpLocks noChangeShapeType="1"/>
          </p:cNvCxnSpPr>
          <p:nvPr/>
        </p:nvCxnSpPr>
        <p:spPr bwMode="auto">
          <a:xfrm>
            <a:off x="566738" y="646113"/>
            <a:ext cx="52911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2"/>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3" dur="500"/>
                                        <p:tgtEl>
                                          <p:spTgt spid="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500"/>
                                        <p:tgtEl>
                                          <p:spTgt spid="3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animEffect transition="in" filter="wipe(left)">
                                      <p:cBhvr>
                                        <p:cTn id="25" dur="500"/>
                                        <p:tgtEl>
                                          <p:spTgt spid="21">
                                            <p:txEl>
                                              <p:pRg st="0" end="0"/>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000"/>
                                        <p:tgtEl>
                                          <p:spTgt spid="25"/>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left)">
                                      <p:cBhvr>
                                        <p:cTn id="33" dur="1000"/>
                                        <p:tgtEl>
                                          <p:spTgt spid="26"/>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1000"/>
                                        <p:tgtEl>
                                          <p:spTgt spid="27"/>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1000"/>
                                        <p:tgtEl>
                                          <p:spTgt spid="28"/>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left)">
                                      <p:cBhvr>
                                        <p:cTn id="45" dur="1000"/>
                                        <p:tgtEl>
                                          <p:spTgt spid="29"/>
                                        </p:tgtEl>
                                      </p:cBhvr>
                                    </p:animEffect>
                                  </p:childTnLst>
                                </p:cTn>
                              </p:par>
                            </p:childTnLst>
                          </p:cTn>
                        </p:par>
                        <p:par>
                          <p:cTn id="46" fill="hold">
                            <p:stCondLst>
                              <p:cond delay="7500"/>
                            </p:stCondLst>
                            <p:childTnLst>
                              <p:par>
                                <p:cTn id="47" presetID="22" presetClass="entr" presetSubtype="1" fill="hold"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up)">
                                      <p:cBhvr>
                                        <p:cTn id="49" dur="1000"/>
                                        <p:tgtEl>
                                          <p:spTgt spid="32"/>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1000"/>
                                        <p:tgtEl>
                                          <p:spTgt spid="35"/>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1000"/>
                                        <p:tgtEl>
                                          <p:spTgt spid="36"/>
                                        </p:tgtEl>
                                      </p:cBhvr>
                                    </p:animEffect>
                                  </p:childTnLst>
                                </p:cTn>
                              </p:par>
                            </p:childTnLst>
                          </p:cTn>
                        </p:par>
                        <p:par>
                          <p:cTn id="58" fill="hold">
                            <p:stCondLst>
                              <p:cond delay="10500"/>
                            </p:stCondLst>
                            <p:childTnLst>
                              <p:par>
                                <p:cTn id="59" presetID="22" presetClass="entr" presetSubtype="8" fill="hold"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left)">
                                      <p:cBhvr>
                                        <p:cTn id="61" dur="1000"/>
                                        <p:tgtEl>
                                          <p:spTgt spid="39"/>
                                        </p:tgtEl>
                                      </p:cBhvr>
                                    </p:animEffect>
                                  </p:childTnLst>
                                </p:cTn>
                              </p:par>
                            </p:childTnLst>
                          </p:cTn>
                        </p:par>
                        <p:par>
                          <p:cTn id="62" fill="hold">
                            <p:stCondLst>
                              <p:cond delay="11500"/>
                            </p:stCondLst>
                            <p:childTnLst>
                              <p:par>
                                <p:cTn id="63" presetID="22" presetClass="entr" presetSubtype="1"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up)">
                                      <p:cBhvr>
                                        <p:cTn id="65" dur="1000"/>
                                        <p:tgtEl>
                                          <p:spTgt spid="4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21">
                                            <p:txEl>
                                              <p:pRg st="1" end="1"/>
                                            </p:txEl>
                                          </p:spTgt>
                                        </p:tgtEl>
                                        <p:attrNameLst>
                                          <p:attrName>style.visibility</p:attrName>
                                        </p:attrNameLst>
                                      </p:cBhvr>
                                      <p:to>
                                        <p:strVal val="visible"/>
                                      </p:to>
                                    </p:set>
                                    <p:animEffect transition="in" filter="wipe(left)">
                                      <p:cBhvr>
                                        <p:cTn id="70" dur="500"/>
                                        <p:tgtEl>
                                          <p:spTgt spid="21">
                                            <p:txEl>
                                              <p:pRg st="1" end="1"/>
                                            </p:txEl>
                                          </p:spTgt>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wipe(left)">
                                      <p:cBhvr>
                                        <p:cTn id="74" dur="1000"/>
                                        <p:tgtEl>
                                          <p:spTgt spid="43"/>
                                        </p:tgtEl>
                                      </p:cBhvr>
                                    </p:animEffect>
                                  </p:childTnLst>
                                </p:cTn>
                              </p:par>
                            </p:childTnLst>
                          </p:cTn>
                        </p:par>
                        <p:par>
                          <p:cTn id="75" fill="hold">
                            <p:stCondLst>
                              <p:cond delay="1500"/>
                            </p:stCondLst>
                            <p:childTnLst>
                              <p:par>
                                <p:cTn id="76" presetID="22" presetClass="entr" presetSubtype="1"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wipe(up)">
                                      <p:cBhvr>
                                        <p:cTn id="78" dur="1000"/>
                                        <p:tgtEl>
                                          <p:spTgt spid="44"/>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21">
                                            <p:txEl>
                                              <p:pRg st="2" end="2"/>
                                            </p:txEl>
                                          </p:spTgt>
                                        </p:tgtEl>
                                        <p:attrNameLst>
                                          <p:attrName>style.visibility</p:attrName>
                                        </p:attrNameLst>
                                      </p:cBhvr>
                                      <p:to>
                                        <p:strVal val="visible"/>
                                      </p:to>
                                    </p:set>
                                    <p:animEffect transition="in" filter="wipe(left)">
                                      <p:cBhvr>
                                        <p:cTn id="83" dur="500"/>
                                        <p:tgtEl>
                                          <p:spTgt spid="21">
                                            <p:txEl>
                                              <p:pRg st="2" end="2"/>
                                            </p:txEl>
                                          </p:spTgt>
                                        </p:tgtEl>
                                      </p:cBhvr>
                                    </p:animEffect>
                                  </p:childTnLst>
                                </p:cTn>
                              </p:par>
                            </p:childTnLst>
                          </p:cTn>
                        </p:par>
                        <p:par>
                          <p:cTn id="84" fill="hold">
                            <p:stCondLst>
                              <p:cond delay="500"/>
                            </p:stCondLst>
                            <p:childTnLst>
                              <p:par>
                                <p:cTn id="85" presetID="22" presetClass="entr" presetSubtype="8" fill="hold" nodeType="after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wipe(left)">
                                      <p:cBhvr>
                                        <p:cTn id="8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uiExpand="1" build="p" bldLvl="2"/>
      <p:bldP spid="34" grpId="0" animBg="1"/>
      <p:bldP spid="1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6081" name="Group 39"/>
          <p:cNvGrpSpPr>
            <a:grpSpLocks/>
          </p:cNvGrpSpPr>
          <p:nvPr/>
        </p:nvGrpSpPr>
        <p:grpSpPr bwMode="auto">
          <a:xfrm>
            <a:off x="566738" y="1933575"/>
            <a:ext cx="8509000" cy="4483100"/>
            <a:chOff x="566738" y="2200275"/>
            <a:chExt cx="7805737" cy="4219575"/>
          </a:xfrm>
        </p:grpSpPr>
        <p:sp>
          <p:nvSpPr>
            <p:cNvPr id="46109"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6110" name="Rectangle 30"/>
            <p:cNvSpPr>
              <a:spLocks noChangeArrowheads="1"/>
            </p:cNvSpPr>
            <p:nvPr/>
          </p:nvSpPr>
          <p:spPr bwMode="auto">
            <a:xfrm>
              <a:off x="581024" y="2219326"/>
              <a:ext cx="7772401" cy="30128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46082" name="Text Box 7"/>
          <p:cNvSpPr txBox="1">
            <a:spLocks noChangeArrowheads="1"/>
          </p:cNvSpPr>
          <p:nvPr/>
        </p:nvSpPr>
        <p:spPr bwMode="auto">
          <a:xfrm>
            <a:off x="585788" y="1954213"/>
            <a:ext cx="2624137"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8-5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1" name="Rectangle 20"/>
          <p:cNvSpPr>
            <a:spLocks noChangeArrowheads="1"/>
          </p:cNvSpPr>
          <p:nvPr/>
        </p:nvSpPr>
        <p:spPr bwMode="auto">
          <a:xfrm>
            <a:off x="6970713" y="2286000"/>
            <a:ext cx="2125662" cy="3924151"/>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Επίπτωση του Δασμού στην Ευημερία</a:t>
            </a:r>
            <a:r>
              <a:rPr lang="en-US" sz="1600" dirty="0" smtClean="0">
                <a:solidFill>
                  <a:srgbClr val="8A3A6A"/>
                </a:solidFill>
              </a:rPr>
              <a:t> </a:t>
            </a:r>
            <a:r>
              <a:rPr lang="el-GR" sz="1600" dirty="0" smtClean="0">
                <a:solidFill>
                  <a:srgbClr val="8A3A6A"/>
                </a:solidFill>
              </a:rPr>
              <a:t>(συνέχεια)</a:t>
            </a:r>
            <a:endParaRPr lang="en-US" sz="1600" dirty="0" smtClean="0">
              <a:solidFill>
                <a:srgbClr val="8A3A6A"/>
              </a:solidFill>
            </a:endParaRPr>
          </a:p>
          <a:p>
            <a:pPr>
              <a:spcBef>
                <a:spcPct val="10000"/>
              </a:spcBef>
              <a:spcAft>
                <a:spcPct val="10000"/>
              </a:spcAft>
            </a:pPr>
            <a:r>
              <a:rPr lang="el-GR" dirty="0" smtClean="0"/>
              <a:t>Επομένως, η καθαρή απώλεια στην ευημερία, δηλαδή η απώλεια νεκρού βάρους στο εσωτερικό, </a:t>
            </a:r>
            <a:r>
              <a:rPr lang="en-US" i="1" dirty="0" smtClean="0"/>
              <a:t>(</a:t>
            </a:r>
            <a:r>
              <a:rPr lang="en-US" i="1" dirty="0"/>
              <a:t>b + d)</a:t>
            </a:r>
            <a:r>
              <a:rPr lang="en-US" dirty="0"/>
              <a:t>, </a:t>
            </a:r>
            <a:r>
              <a:rPr lang="el-GR" dirty="0" smtClean="0"/>
              <a:t>η οποία είναι το άθροισμα των δύο τριγώνων </a:t>
            </a:r>
            <a:r>
              <a:rPr lang="en-US" i="1" dirty="0" smtClean="0"/>
              <a:t>b</a:t>
            </a:r>
            <a:r>
              <a:rPr lang="en-US" dirty="0" smtClean="0"/>
              <a:t> </a:t>
            </a:r>
            <a:r>
              <a:rPr lang="el-GR" dirty="0" smtClean="0"/>
              <a:t>και </a:t>
            </a:r>
            <a:r>
              <a:rPr lang="en-US" i="1" dirty="0" smtClean="0"/>
              <a:t>d</a:t>
            </a:r>
            <a:r>
              <a:rPr lang="en-US" dirty="0" smtClean="0"/>
              <a:t> </a:t>
            </a:r>
            <a:r>
              <a:rPr lang="el-GR" dirty="0" smtClean="0"/>
              <a:t>στο διάγραμμα (α) ή το ένα (συνδυασμένο) τρίγωνο</a:t>
            </a:r>
            <a:r>
              <a:rPr lang="en-US" dirty="0" smtClean="0"/>
              <a:t> </a:t>
            </a:r>
            <a:r>
              <a:rPr lang="en-US" i="1" dirty="0" smtClean="0"/>
              <a:t>b </a:t>
            </a:r>
            <a:r>
              <a:rPr lang="en-US" i="1" dirty="0"/>
              <a:t>+ d</a:t>
            </a:r>
            <a:r>
              <a:rPr lang="en-US" dirty="0"/>
              <a:t> </a:t>
            </a:r>
            <a:r>
              <a:rPr lang="el-GR" dirty="0" smtClean="0"/>
              <a:t>στο διάγραμμα (β).</a:t>
            </a:r>
            <a:endParaRPr lang="en-US" dirty="0"/>
          </a:p>
        </p:txBody>
      </p:sp>
      <p:sp>
        <p:nvSpPr>
          <p:cNvPr id="46084" name="Rectangle 33"/>
          <p:cNvSpPr>
            <a:spLocks noChangeArrowheads="1"/>
          </p:cNvSpPr>
          <p:nvPr/>
        </p:nvSpPr>
        <p:spPr bwMode="auto">
          <a:xfrm>
            <a:off x="649288" y="2305050"/>
            <a:ext cx="6321425" cy="284638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46085" name="Rectangle 6"/>
          <p:cNvSpPr>
            <a:spLocks noChangeArrowheads="1"/>
          </p:cNvSpPr>
          <p:nvPr/>
        </p:nvSpPr>
        <p:spPr bwMode="auto">
          <a:xfrm>
            <a:off x="566738" y="820738"/>
            <a:ext cx="7947025" cy="923330"/>
          </a:xfrm>
          <a:prstGeom prst="rect">
            <a:avLst/>
          </a:prstGeom>
          <a:noFill/>
          <a:ln w="9525" algn="ctr">
            <a:noFill/>
            <a:miter lim="800000"/>
            <a:headEnd/>
            <a:tailEnd/>
          </a:ln>
        </p:spPr>
        <p:txBody>
          <a:bodyPr>
            <a:spAutoFit/>
          </a:bodyPr>
          <a:lstStyle/>
          <a:p>
            <a:pPr>
              <a:spcBef>
                <a:spcPct val="20000"/>
              </a:spcBef>
            </a:pPr>
            <a:r>
              <a:rPr lang="el-GR" sz="1800" dirty="0" smtClean="0">
                <a:solidFill>
                  <a:srgbClr val="3D68AF"/>
                </a:solidFill>
              </a:rPr>
              <a:t>Επίπτωση του Δασμού στο Πλεόνασμα Καταναλωτή, στο Πλεόνασμα Παραγωγού, στο Κρατικά Έσοδα, Συνολική Επίπτωση του Δασμού στην Ευημερία, Απώλειες Παραγωγής και Κατανάλωσης</a:t>
            </a:r>
            <a:endParaRPr lang="en-US" sz="1800" dirty="0" smtClean="0">
              <a:solidFill>
                <a:srgbClr val="3D68AF"/>
              </a:solidFill>
            </a:endParaRPr>
          </a:p>
        </p:txBody>
      </p:sp>
      <p:pic>
        <p:nvPicPr>
          <p:cNvPr id="46086" name="Picture 46" descr="Feenstra2e_fig_08_05_PPT_15.gif"/>
          <p:cNvPicPr>
            <a:picLocks noChangeAspect="1"/>
          </p:cNvPicPr>
          <p:nvPr/>
        </p:nvPicPr>
        <p:blipFill>
          <a:blip r:embed="rId3" cstate="print"/>
          <a:srcRect/>
          <a:stretch>
            <a:fillRect/>
          </a:stretch>
        </p:blipFill>
        <p:spPr bwMode="auto">
          <a:xfrm>
            <a:off x="792163" y="2374900"/>
            <a:ext cx="6086475" cy="2714625"/>
          </a:xfrm>
          <a:prstGeom prst="rect">
            <a:avLst/>
          </a:prstGeom>
          <a:noFill/>
          <a:ln w="9525">
            <a:noFill/>
            <a:miter lim="800000"/>
            <a:headEnd/>
            <a:tailEnd/>
          </a:ln>
        </p:spPr>
      </p:pic>
      <p:pic>
        <p:nvPicPr>
          <p:cNvPr id="46087" name="Picture 24" descr="Feenstra2e_fig_08_05_PPT_1.gif"/>
          <p:cNvPicPr>
            <a:picLocks noChangeAspect="1"/>
          </p:cNvPicPr>
          <p:nvPr/>
        </p:nvPicPr>
        <p:blipFill>
          <a:blip r:embed="rId4" cstate="print"/>
          <a:srcRect/>
          <a:stretch>
            <a:fillRect/>
          </a:stretch>
        </p:blipFill>
        <p:spPr bwMode="auto">
          <a:xfrm>
            <a:off x="792163" y="2374900"/>
            <a:ext cx="6086475" cy="2714625"/>
          </a:xfrm>
          <a:prstGeom prst="rect">
            <a:avLst/>
          </a:prstGeom>
          <a:noFill/>
          <a:ln w="9525">
            <a:noFill/>
            <a:miter lim="800000"/>
            <a:headEnd/>
            <a:tailEnd/>
          </a:ln>
        </p:spPr>
      </p:pic>
      <p:pic>
        <p:nvPicPr>
          <p:cNvPr id="46088" name="Picture 25" descr="Feenstra2e_fig_08_05_PPT_2.gif"/>
          <p:cNvPicPr>
            <a:picLocks noChangeAspect="1"/>
          </p:cNvPicPr>
          <p:nvPr/>
        </p:nvPicPr>
        <p:blipFill>
          <a:blip r:embed="rId5" cstate="print"/>
          <a:srcRect/>
          <a:stretch>
            <a:fillRect/>
          </a:stretch>
        </p:blipFill>
        <p:spPr bwMode="auto">
          <a:xfrm>
            <a:off x="792163" y="2374900"/>
            <a:ext cx="6086475" cy="2714625"/>
          </a:xfrm>
          <a:prstGeom prst="rect">
            <a:avLst/>
          </a:prstGeom>
          <a:noFill/>
          <a:ln w="9525">
            <a:noFill/>
            <a:miter lim="800000"/>
            <a:headEnd/>
            <a:tailEnd/>
          </a:ln>
        </p:spPr>
      </p:pic>
      <p:pic>
        <p:nvPicPr>
          <p:cNvPr id="46089" name="Picture 26" descr="Feenstra2e_fig_08_05_PPT_3.gif"/>
          <p:cNvPicPr>
            <a:picLocks noChangeAspect="1"/>
          </p:cNvPicPr>
          <p:nvPr/>
        </p:nvPicPr>
        <p:blipFill>
          <a:blip r:embed="rId6" cstate="print"/>
          <a:srcRect/>
          <a:stretch>
            <a:fillRect/>
          </a:stretch>
        </p:blipFill>
        <p:spPr bwMode="auto">
          <a:xfrm>
            <a:off x="792163" y="2374900"/>
            <a:ext cx="6086475" cy="2714625"/>
          </a:xfrm>
          <a:prstGeom prst="rect">
            <a:avLst/>
          </a:prstGeom>
          <a:noFill/>
          <a:ln w="9525">
            <a:noFill/>
            <a:miter lim="800000"/>
            <a:headEnd/>
            <a:tailEnd/>
          </a:ln>
        </p:spPr>
      </p:pic>
      <p:pic>
        <p:nvPicPr>
          <p:cNvPr id="46090" name="Picture 27" descr="Feenstra2e_fig_08_05_PPT_4.gif"/>
          <p:cNvPicPr>
            <a:picLocks noChangeAspect="1"/>
          </p:cNvPicPr>
          <p:nvPr/>
        </p:nvPicPr>
        <p:blipFill>
          <a:blip r:embed="rId7" cstate="print"/>
          <a:srcRect/>
          <a:stretch>
            <a:fillRect/>
          </a:stretch>
        </p:blipFill>
        <p:spPr bwMode="auto">
          <a:xfrm>
            <a:off x="792163" y="2374900"/>
            <a:ext cx="6086475" cy="2714625"/>
          </a:xfrm>
          <a:prstGeom prst="rect">
            <a:avLst/>
          </a:prstGeom>
          <a:noFill/>
          <a:ln w="9525">
            <a:noFill/>
            <a:miter lim="800000"/>
            <a:headEnd/>
            <a:tailEnd/>
          </a:ln>
        </p:spPr>
      </p:pic>
      <p:pic>
        <p:nvPicPr>
          <p:cNvPr id="46091" name="Picture 28" descr="Feenstra2e_fig_08_05_PPT_5.gif"/>
          <p:cNvPicPr>
            <a:picLocks noChangeAspect="1"/>
          </p:cNvPicPr>
          <p:nvPr/>
        </p:nvPicPr>
        <p:blipFill>
          <a:blip r:embed="rId8" cstate="print"/>
          <a:srcRect/>
          <a:stretch>
            <a:fillRect/>
          </a:stretch>
        </p:blipFill>
        <p:spPr bwMode="auto">
          <a:xfrm>
            <a:off x="792163" y="2374900"/>
            <a:ext cx="6086475" cy="2714625"/>
          </a:xfrm>
          <a:prstGeom prst="rect">
            <a:avLst/>
          </a:prstGeom>
          <a:noFill/>
          <a:ln w="9525">
            <a:noFill/>
            <a:miter lim="800000"/>
            <a:headEnd/>
            <a:tailEnd/>
          </a:ln>
        </p:spPr>
      </p:pic>
      <p:pic>
        <p:nvPicPr>
          <p:cNvPr id="46092" name="Picture 31" descr="Feenstra2e_fig_08_05_PPT_6.gif"/>
          <p:cNvPicPr>
            <a:picLocks noChangeAspect="1"/>
          </p:cNvPicPr>
          <p:nvPr/>
        </p:nvPicPr>
        <p:blipFill>
          <a:blip r:embed="rId9" cstate="print"/>
          <a:srcRect/>
          <a:stretch>
            <a:fillRect/>
          </a:stretch>
        </p:blipFill>
        <p:spPr bwMode="auto">
          <a:xfrm>
            <a:off x="792163" y="2374900"/>
            <a:ext cx="6086475" cy="2714625"/>
          </a:xfrm>
          <a:prstGeom prst="rect">
            <a:avLst/>
          </a:prstGeom>
          <a:noFill/>
          <a:ln w="9525">
            <a:noFill/>
            <a:miter lim="800000"/>
            <a:headEnd/>
            <a:tailEnd/>
          </a:ln>
        </p:spPr>
      </p:pic>
      <p:pic>
        <p:nvPicPr>
          <p:cNvPr id="48" name="Picture 47" descr="Feenstra2e_fig_08_05_PPT_16.gif"/>
          <p:cNvPicPr>
            <a:picLocks noChangeAspect="1"/>
          </p:cNvPicPr>
          <p:nvPr/>
        </p:nvPicPr>
        <p:blipFill>
          <a:blip r:embed="rId10" cstate="print"/>
          <a:srcRect/>
          <a:stretch>
            <a:fillRect/>
          </a:stretch>
        </p:blipFill>
        <p:spPr bwMode="auto">
          <a:xfrm>
            <a:off x="792163" y="2374900"/>
            <a:ext cx="6086475" cy="2714625"/>
          </a:xfrm>
          <a:prstGeom prst="rect">
            <a:avLst/>
          </a:prstGeom>
          <a:noFill/>
          <a:ln w="9525">
            <a:noFill/>
            <a:miter lim="800000"/>
            <a:headEnd/>
            <a:tailEnd/>
          </a:ln>
        </p:spPr>
      </p:pic>
      <p:pic>
        <p:nvPicPr>
          <p:cNvPr id="46094" name="Picture 34" descr="Feenstra2e_fig_08_05_PPT_7.gif"/>
          <p:cNvPicPr>
            <a:picLocks noChangeAspect="1"/>
          </p:cNvPicPr>
          <p:nvPr/>
        </p:nvPicPr>
        <p:blipFill>
          <a:blip r:embed="rId11" cstate="print"/>
          <a:srcRect/>
          <a:stretch>
            <a:fillRect/>
          </a:stretch>
        </p:blipFill>
        <p:spPr bwMode="auto">
          <a:xfrm>
            <a:off x="792163" y="2374900"/>
            <a:ext cx="6086475" cy="2714625"/>
          </a:xfrm>
          <a:prstGeom prst="rect">
            <a:avLst/>
          </a:prstGeom>
          <a:noFill/>
          <a:ln w="9525">
            <a:noFill/>
            <a:miter lim="800000"/>
            <a:headEnd/>
            <a:tailEnd/>
          </a:ln>
        </p:spPr>
      </p:pic>
      <p:pic>
        <p:nvPicPr>
          <p:cNvPr id="46095" name="Picture 35" descr="Feenstra2e_fig_08_05_PPT_8.gif"/>
          <p:cNvPicPr>
            <a:picLocks noChangeAspect="1"/>
          </p:cNvPicPr>
          <p:nvPr/>
        </p:nvPicPr>
        <p:blipFill>
          <a:blip r:embed="rId12" cstate="print"/>
          <a:srcRect/>
          <a:stretch>
            <a:fillRect/>
          </a:stretch>
        </p:blipFill>
        <p:spPr bwMode="auto">
          <a:xfrm>
            <a:off x="792163" y="2374900"/>
            <a:ext cx="6086475" cy="2714625"/>
          </a:xfrm>
          <a:prstGeom prst="rect">
            <a:avLst/>
          </a:prstGeom>
          <a:noFill/>
          <a:ln w="9525">
            <a:noFill/>
            <a:miter lim="800000"/>
            <a:headEnd/>
            <a:tailEnd/>
          </a:ln>
        </p:spPr>
      </p:pic>
      <p:pic>
        <p:nvPicPr>
          <p:cNvPr id="46096" name="Picture 38" descr="Feenstra2e_fig_08_05_PPT_9.gif"/>
          <p:cNvPicPr>
            <a:picLocks noChangeAspect="1"/>
          </p:cNvPicPr>
          <p:nvPr/>
        </p:nvPicPr>
        <p:blipFill>
          <a:blip r:embed="rId13" cstate="print"/>
          <a:srcRect/>
          <a:stretch>
            <a:fillRect/>
          </a:stretch>
        </p:blipFill>
        <p:spPr bwMode="auto">
          <a:xfrm>
            <a:off x="792163" y="2374900"/>
            <a:ext cx="6086475" cy="2714625"/>
          </a:xfrm>
          <a:prstGeom prst="rect">
            <a:avLst/>
          </a:prstGeom>
          <a:noFill/>
          <a:ln w="9525">
            <a:noFill/>
            <a:miter lim="800000"/>
            <a:headEnd/>
            <a:tailEnd/>
          </a:ln>
        </p:spPr>
      </p:pic>
      <p:pic>
        <p:nvPicPr>
          <p:cNvPr id="46097" name="Picture 41" descr="Feenstra2e_fig_08_05_PPT_10.gif"/>
          <p:cNvPicPr>
            <a:picLocks noChangeAspect="1"/>
          </p:cNvPicPr>
          <p:nvPr/>
        </p:nvPicPr>
        <p:blipFill>
          <a:blip r:embed="rId14" cstate="print"/>
          <a:srcRect/>
          <a:stretch>
            <a:fillRect/>
          </a:stretch>
        </p:blipFill>
        <p:spPr bwMode="auto">
          <a:xfrm>
            <a:off x="792163" y="2374900"/>
            <a:ext cx="6086475" cy="2714625"/>
          </a:xfrm>
          <a:prstGeom prst="rect">
            <a:avLst/>
          </a:prstGeom>
          <a:noFill/>
          <a:ln w="9525">
            <a:noFill/>
            <a:miter lim="800000"/>
            <a:headEnd/>
            <a:tailEnd/>
          </a:ln>
        </p:spPr>
      </p:pic>
      <p:pic>
        <p:nvPicPr>
          <p:cNvPr id="46098" name="Picture 42" descr="Feenstra2e_fig_08_05_PPT_11.gif"/>
          <p:cNvPicPr>
            <a:picLocks noChangeAspect="1"/>
          </p:cNvPicPr>
          <p:nvPr/>
        </p:nvPicPr>
        <p:blipFill>
          <a:blip r:embed="rId15" cstate="print"/>
          <a:srcRect/>
          <a:stretch>
            <a:fillRect/>
          </a:stretch>
        </p:blipFill>
        <p:spPr bwMode="auto">
          <a:xfrm>
            <a:off x="792163" y="2374900"/>
            <a:ext cx="6086475" cy="2714625"/>
          </a:xfrm>
          <a:prstGeom prst="rect">
            <a:avLst/>
          </a:prstGeom>
          <a:noFill/>
          <a:ln w="9525">
            <a:noFill/>
            <a:miter lim="800000"/>
            <a:headEnd/>
            <a:tailEnd/>
          </a:ln>
        </p:spPr>
      </p:pic>
      <p:pic>
        <p:nvPicPr>
          <p:cNvPr id="46099" name="Picture 43" descr="Feenstra2e_fig_08_05_PPT_12.gif"/>
          <p:cNvPicPr>
            <a:picLocks noChangeAspect="1"/>
          </p:cNvPicPr>
          <p:nvPr/>
        </p:nvPicPr>
        <p:blipFill>
          <a:blip r:embed="rId16" cstate="print"/>
          <a:srcRect/>
          <a:stretch>
            <a:fillRect/>
          </a:stretch>
        </p:blipFill>
        <p:spPr bwMode="auto">
          <a:xfrm>
            <a:off x="792163" y="2374900"/>
            <a:ext cx="6086475" cy="2714625"/>
          </a:xfrm>
          <a:prstGeom prst="rect">
            <a:avLst/>
          </a:prstGeom>
          <a:noFill/>
          <a:ln w="9525">
            <a:noFill/>
            <a:miter lim="800000"/>
            <a:headEnd/>
            <a:tailEnd/>
          </a:ln>
        </p:spPr>
      </p:pic>
      <p:pic>
        <p:nvPicPr>
          <p:cNvPr id="45" name="Picture 44" descr="Feenstra2e_fig_08_05_PPT_13.gif"/>
          <p:cNvPicPr>
            <a:picLocks noChangeAspect="1"/>
          </p:cNvPicPr>
          <p:nvPr/>
        </p:nvPicPr>
        <p:blipFill>
          <a:blip r:embed="rId17" cstate="print"/>
          <a:srcRect/>
          <a:stretch>
            <a:fillRect/>
          </a:stretch>
        </p:blipFill>
        <p:spPr bwMode="auto">
          <a:xfrm>
            <a:off x="792163" y="2374900"/>
            <a:ext cx="6086475" cy="2714625"/>
          </a:xfrm>
          <a:prstGeom prst="rect">
            <a:avLst/>
          </a:prstGeom>
          <a:noFill/>
          <a:ln w="9525">
            <a:noFill/>
            <a:miter lim="800000"/>
            <a:headEnd/>
            <a:tailEnd/>
          </a:ln>
        </p:spPr>
      </p:pic>
      <p:pic>
        <p:nvPicPr>
          <p:cNvPr id="46" name="Picture 45" descr="Feenstra2e_fig_08_05_PPT_14.gif"/>
          <p:cNvPicPr>
            <a:picLocks noChangeAspect="1"/>
          </p:cNvPicPr>
          <p:nvPr/>
        </p:nvPicPr>
        <p:blipFill>
          <a:blip r:embed="rId18" cstate="print"/>
          <a:srcRect/>
          <a:stretch>
            <a:fillRect/>
          </a:stretch>
        </p:blipFill>
        <p:spPr bwMode="auto">
          <a:xfrm>
            <a:off x="792163" y="2374900"/>
            <a:ext cx="6086475" cy="2714625"/>
          </a:xfrm>
          <a:prstGeom prst="rect">
            <a:avLst/>
          </a:prstGeom>
          <a:noFill/>
          <a:ln w="9525">
            <a:noFill/>
            <a:miter lim="800000"/>
            <a:headEnd/>
            <a:tailEnd/>
          </a:ln>
        </p:spPr>
      </p:pic>
      <p:sp>
        <p:nvSpPr>
          <p:cNvPr id="33" name="Rectangle 32"/>
          <p:cNvSpPr>
            <a:spLocks noChangeArrowheads="1"/>
          </p:cNvSpPr>
          <p:nvPr/>
        </p:nvSpPr>
        <p:spPr bwMode="auto">
          <a:xfrm>
            <a:off x="5210629" y="5159375"/>
            <a:ext cx="1760084" cy="1569660"/>
          </a:xfrm>
          <a:prstGeom prst="rect">
            <a:avLst/>
          </a:prstGeom>
          <a:noFill/>
          <a:ln w="9525">
            <a:noFill/>
            <a:miter lim="800000"/>
            <a:headEnd/>
            <a:tailEnd/>
          </a:ln>
        </p:spPr>
        <p:txBody>
          <a:bodyPr wrap="square">
            <a:spAutoFit/>
          </a:bodyPr>
          <a:lstStyle/>
          <a:p>
            <a:pPr>
              <a:spcBef>
                <a:spcPct val="10000"/>
              </a:spcBef>
              <a:spcAft>
                <a:spcPct val="10000"/>
              </a:spcAft>
            </a:pPr>
            <a:r>
              <a:rPr lang="el-GR" sz="1200" b="0" dirty="0" smtClean="0"/>
              <a:t>Το τρίγωνο </a:t>
            </a:r>
            <a:r>
              <a:rPr lang="en-US" sz="1200" b="0" dirty="0" smtClean="0"/>
              <a:t>(</a:t>
            </a:r>
            <a:r>
              <a:rPr lang="en-US" sz="1200" b="0" i="1" dirty="0" smtClean="0"/>
              <a:t>b</a:t>
            </a:r>
            <a:r>
              <a:rPr lang="en-US" sz="1200" b="0" dirty="0" smtClean="0"/>
              <a:t> </a:t>
            </a:r>
            <a:r>
              <a:rPr lang="en-US" sz="1200" b="0" dirty="0"/>
              <a:t>+ </a:t>
            </a:r>
            <a:r>
              <a:rPr lang="en-US" sz="1200" b="0" i="1" dirty="0"/>
              <a:t>d</a:t>
            </a:r>
            <a:r>
              <a:rPr lang="en-US" sz="1200" b="0" dirty="0"/>
              <a:t>) </a:t>
            </a:r>
            <a:r>
              <a:rPr lang="el-GR" sz="1200" b="0" dirty="0" smtClean="0"/>
              <a:t>είναι μια </a:t>
            </a:r>
            <a:r>
              <a:rPr lang="el-GR" sz="1200" dirty="0" smtClean="0"/>
              <a:t>απώλεια νεκρού βάρους, </a:t>
            </a:r>
            <a:r>
              <a:rPr lang="el-GR" sz="1200" b="0" dirty="0" smtClean="0"/>
              <a:t>ή μια απώλεια που δεν αντισταθμίζεται από άλλο κέρδος σε κάποιον άλλο τομέα της οικονομίας</a:t>
            </a:r>
            <a:endParaRPr lang="en-US" sz="1200" b="0" dirty="0"/>
          </a:p>
        </p:txBody>
      </p:sp>
      <p:grpSp>
        <p:nvGrpSpPr>
          <p:cNvPr id="40" name="Group 39"/>
          <p:cNvGrpSpPr>
            <a:grpSpLocks/>
          </p:cNvGrpSpPr>
          <p:nvPr/>
        </p:nvGrpSpPr>
        <p:grpSpPr bwMode="auto">
          <a:xfrm>
            <a:off x="547688" y="5170488"/>
            <a:ext cx="4630737" cy="1083374"/>
            <a:chOff x="566738" y="5574268"/>
            <a:chExt cx="4630056" cy="1084073"/>
          </a:xfrm>
        </p:grpSpPr>
        <p:sp>
          <p:nvSpPr>
            <p:cNvPr id="46107" name="Rectangle 48"/>
            <p:cNvSpPr>
              <a:spLocks noChangeArrowheads="1"/>
            </p:cNvSpPr>
            <p:nvPr/>
          </p:nvSpPr>
          <p:spPr bwMode="auto">
            <a:xfrm>
              <a:off x="624794" y="5574268"/>
              <a:ext cx="4572000" cy="1084073"/>
            </a:xfrm>
            <a:prstGeom prst="rect">
              <a:avLst/>
            </a:prstGeom>
            <a:noFill/>
            <a:ln w="9525">
              <a:noFill/>
              <a:miter lim="800000"/>
              <a:headEnd/>
              <a:tailEnd/>
            </a:ln>
          </p:spPr>
          <p:txBody>
            <a:bodyPr>
              <a:spAutoFit/>
            </a:bodyPr>
            <a:lstStyle/>
            <a:p>
              <a:pPr>
                <a:spcBef>
                  <a:spcPct val="10000"/>
                </a:spcBef>
                <a:spcAft>
                  <a:spcPct val="10000"/>
                </a:spcAft>
              </a:pPr>
              <a:r>
                <a:rPr lang="el-GR" b="0" dirty="0" smtClean="0"/>
                <a:t>Πτώση στο πλεόνασμα καταναλωτή</a:t>
              </a:r>
              <a:r>
                <a:rPr lang="en-US" b="0" dirty="0" smtClean="0"/>
                <a:t>: </a:t>
              </a:r>
              <a:r>
                <a:rPr lang="en-US" b="0" dirty="0"/>
                <a:t>− (</a:t>
              </a:r>
              <a:r>
                <a:rPr lang="en-US" b="0" i="1" dirty="0"/>
                <a:t>a + b + c + d)</a:t>
              </a:r>
            </a:p>
            <a:p>
              <a:pPr>
                <a:spcBef>
                  <a:spcPct val="10000"/>
                </a:spcBef>
                <a:spcAft>
                  <a:spcPct val="10000"/>
                </a:spcAft>
              </a:pPr>
              <a:r>
                <a:rPr lang="el-GR" b="0" dirty="0" smtClean="0"/>
                <a:t>Άνοδος στο πλεόνασμα παραγωγού</a:t>
              </a:r>
              <a:r>
                <a:rPr lang="en-US" b="0" dirty="0" smtClean="0"/>
                <a:t> </a:t>
              </a:r>
              <a:r>
                <a:rPr lang="en-US" b="0" dirty="0"/>
                <a:t>+ </a:t>
              </a:r>
              <a:r>
                <a:rPr lang="en-US" b="0" i="1" dirty="0"/>
                <a:t>a</a:t>
              </a:r>
            </a:p>
            <a:p>
              <a:pPr>
                <a:spcBef>
                  <a:spcPct val="10000"/>
                </a:spcBef>
                <a:spcAft>
                  <a:spcPct val="10000"/>
                </a:spcAft>
              </a:pPr>
              <a:r>
                <a:rPr lang="el-GR" b="0" dirty="0" smtClean="0"/>
                <a:t>Αύξηση κρατικών εσόδων</a:t>
              </a:r>
              <a:r>
                <a:rPr lang="en-US" b="0" dirty="0" smtClean="0"/>
                <a:t> </a:t>
              </a:r>
              <a:r>
                <a:rPr lang="en-US" b="0" dirty="0"/>
                <a:t>+ c</a:t>
              </a:r>
            </a:p>
            <a:p>
              <a:pPr>
                <a:spcBef>
                  <a:spcPct val="10000"/>
                </a:spcBef>
                <a:spcAft>
                  <a:spcPct val="10000"/>
                </a:spcAft>
              </a:pPr>
              <a:r>
                <a:rPr lang="el-GR" dirty="0" smtClean="0"/>
                <a:t>Καθαρή Επίπτωση σε Εγχώρια Ευημερία</a:t>
              </a:r>
              <a:r>
                <a:rPr lang="en-US" dirty="0" smtClean="0"/>
                <a:t>: </a:t>
              </a:r>
              <a:r>
                <a:rPr lang="en-US" dirty="0"/>
                <a:t>− (</a:t>
              </a:r>
              <a:r>
                <a:rPr lang="en-US" i="1" dirty="0"/>
                <a:t>b + d)</a:t>
              </a:r>
              <a:endParaRPr lang="en-US" dirty="0"/>
            </a:p>
          </p:txBody>
        </p:sp>
        <p:cxnSp>
          <p:nvCxnSpPr>
            <p:cNvPr id="46108" name="Straight Connector 37"/>
            <p:cNvCxnSpPr>
              <a:cxnSpLocks noChangeShapeType="1"/>
            </p:cNvCxnSpPr>
            <p:nvPr/>
          </p:nvCxnSpPr>
          <p:spPr bwMode="auto">
            <a:xfrm>
              <a:off x="566738" y="6373586"/>
              <a:ext cx="3395662" cy="0"/>
            </a:xfrm>
            <a:prstGeom prst="line">
              <a:avLst/>
            </a:prstGeom>
            <a:noFill/>
            <a:ln w="9525" algn="ctr">
              <a:solidFill>
                <a:schemeClr val="tx1"/>
              </a:solidFill>
              <a:round/>
              <a:headEnd/>
              <a:tailEnd/>
            </a:ln>
          </p:spPr>
        </p:cxnSp>
      </p:grpSp>
      <p:sp>
        <p:nvSpPr>
          <p:cNvPr id="46104" name="Rectangle 51"/>
          <p:cNvSpPr>
            <a:spLocks noChangeArrowheads="1"/>
          </p:cNvSpPr>
          <p:nvPr/>
        </p:nvSpPr>
        <p:spPr bwMode="auto">
          <a:xfrm>
            <a:off x="928688" y="434975"/>
            <a:ext cx="4929187" cy="192088"/>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46105"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3 </a:t>
            </a:r>
            <a:r>
              <a:rPr lang="el-GR" dirty="0" smtClean="0">
                <a:solidFill>
                  <a:srgbClr val="69134B"/>
                </a:solidFill>
              </a:rPr>
              <a:t>Εισαγωγικοί Δασμοί για μια Μικρή Χώρα</a:t>
            </a:r>
            <a:endParaRPr lang="en-US" dirty="0" smtClean="0">
              <a:solidFill>
                <a:srgbClr val="69134B"/>
              </a:solidFill>
            </a:endParaRPr>
          </a:p>
        </p:txBody>
      </p:sp>
      <p:cxnSp>
        <p:nvCxnSpPr>
          <p:cNvPr id="46106" name="Straight Connector 53"/>
          <p:cNvCxnSpPr>
            <a:cxnSpLocks noChangeShapeType="1"/>
          </p:cNvCxnSpPr>
          <p:nvPr/>
        </p:nvCxnSpPr>
        <p:spPr bwMode="auto">
          <a:xfrm>
            <a:off x="566738" y="646113"/>
            <a:ext cx="52911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wipe(left)">
                                      <p:cBhvr>
                                        <p:cTn id="7" dur="500"/>
                                        <p:tgtEl>
                                          <p:spTgt spid="21">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1000"/>
                                        <p:tgtEl>
                                          <p:spTgt spid="45"/>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wipe(up)">
                                      <p:cBhvr>
                                        <p:cTn id="15" dur="1000"/>
                                        <p:tgtEl>
                                          <p:spTgt spid="46"/>
                                        </p:tgtEl>
                                      </p:cBhvr>
                                    </p:animEffect>
                                  </p:childTnLst>
                                </p:cTn>
                              </p:par>
                            </p:childTnLst>
                          </p:cTn>
                        </p:par>
                        <p:par>
                          <p:cTn id="16" fill="hold">
                            <p:stCondLst>
                              <p:cond delay="2500"/>
                            </p:stCondLst>
                            <p:childTnLst>
                              <p:par>
                                <p:cTn id="17" presetID="22" presetClass="entr" presetSubtype="8"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left)">
                                      <p:cBhvr>
                                        <p:cTn id="19" dur="1000"/>
                                        <p:tgtEl>
                                          <p:spTgt spid="4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6"/>
          <p:cNvSpPr>
            <a:spLocks noChangeArrowheads="1"/>
          </p:cNvSpPr>
          <p:nvPr/>
        </p:nvSpPr>
        <p:spPr bwMode="auto">
          <a:xfrm>
            <a:off x="566738" y="820738"/>
            <a:ext cx="7947025" cy="1323439"/>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Επίπτωση του Δασμού στο Πλεόνασμα Καταναλωτή, στο Πλεόνασμα Παραγωγού, στο Κρατικά Έσοδα, Συνολική Επίπτωση του Δασμού στην Ευημερία, Απώλειες Παραγωγής και Κατανάλωσης</a:t>
            </a:r>
            <a:endParaRPr lang="en-US" sz="2000" dirty="0" smtClean="0">
              <a:solidFill>
                <a:srgbClr val="3D68AF"/>
              </a:solidFill>
            </a:endParaRPr>
          </a:p>
        </p:txBody>
      </p:sp>
      <p:sp>
        <p:nvSpPr>
          <p:cNvPr id="33" name="Rectangle 32"/>
          <p:cNvSpPr>
            <a:spLocks noChangeArrowheads="1"/>
          </p:cNvSpPr>
          <p:nvPr/>
        </p:nvSpPr>
        <p:spPr bwMode="auto">
          <a:xfrm>
            <a:off x="566738" y="2235199"/>
            <a:ext cx="7510462" cy="707886"/>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Συνοψίζοντας, εκτός από την </a:t>
            </a:r>
            <a:r>
              <a:rPr lang="el-GR" sz="2000" dirty="0" smtClean="0"/>
              <a:t>απώλεια νεκρού βάρους </a:t>
            </a:r>
            <a:r>
              <a:rPr lang="en-US" sz="2000" b="0" dirty="0" smtClean="0"/>
              <a:t>(</a:t>
            </a:r>
            <a:r>
              <a:rPr lang="el-GR" sz="2000" b="0" dirty="0" smtClean="0"/>
              <a:t>τρίγωνο</a:t>
            </a:r>
            <a:r>
              <a:rPr lang="en-US" sz="2000" b="0" dirty="0" smtClean="0"/>
              <a:t> </a:t>
            </a:r>
            <a:r>
              <a:rPr lang="en-US" sz="2000" b="0" dirty="0"/>
              <a:t>(</a:t>
            </a:r>
            <a:r>
              <a:rPr lang="en-US" sz="2000" b="0" i="1" dirty="0"/>
              <a:t>b</a:t>
            </a:r>
            <a:r>
              <a:rPr lang="en-US" sz="2000" b="0" dirty="0"/>
              <a:t> + </a:t>
            </a:r>
            <a:r>
              <a:rPr lang="en-US" sz="2000" b="0" i="1" dirty="0"/>
              <a:t>d</a:t>
            </a:r>
            <a:r>
              <a:rPr lang="en-US" sz="2000" b="0" dirty="0"/>
              <a:t>)), </a:t>
            </a:r>
            <a:r>
              <a:rPr lang="el-GR" sz="2000" b="0" dirty="0" smtClean="0"/>
              <a:t>υπάρχουν κι άλλες απώλειες</a:t>
            </a:r>
            <a:r>
              <a:rPr lang="en-US" sz="2000" b="0" dirty="0" smtClean="0"/>
              <a:t>:</a:t>
            </a:r>
            <a:endParaRPr lang="en-US" sz="2000" b="0" dirty="0"/>
          </a:p>
        </p:txBody>
      </p:sp>
      <p:sp>
        <p:nvSpPr>
          <p:cNvPr id="37" name="Rectangle 36"/>
          <p:cNvSpPr>
            <a:spLocks noChangeArrowheads="1"/>
          </p:cNvSpPr>
          <p:nvPr/>
        </p:nvSpPr>
        <p:spPr bwMode="auto">
          <a:xfrm>
            <a:off x="566738" y="3294743"/>
            <a:ext cx="8472487" cy="1631216"/>
          </a:xfrm>
          <a:prstGeom prst="rect">
            <a:avLst/>
          </a:prstGeom>
          <a:noFill/>
          <a:ln w="9525">
            <a:noFill/>
            <a:miter lim="800000"/>
            <a:headEnd/>
            <a:tailEnd/>
          </a:ln>
        </p:spPr>
        <p:txBody>
          <a:bodyPr wrap="square">
            <a:spAutoFit/>
          </a:bodyPr>
          <a:lstStyle/>
          <a:p>
            <a:pPr marL="342900" indent="-342900">
              <a:spcBef>
                <a:spcPct val="10000"/>
              </a:spcBef>
              <a:spcAft>
                <a:spcPct val="10000"/>
              </a:spcAft>
              <a:buFont typeface="Arial" charset="0"/>
              <a:buChar char="•"/>
            </a:pPr>
            <a:r>
              <a:rPr lang="el-GR" sz="2000" b="0" dirty="0" smtClean="0"/>
              <a:t>Το εμβαδόν του τριγώνου</a:t>
            </a:r>
            <a:r>
              <a:rPr lang="en-US" sz="2000" b="0" dirty="0" smtClean="0"/>
              <a:t> </a:t>
            </a:r>
            <a:r>
              <a:rPr lang="en-US" sz="2000" b="0" i="1" dirty="0"/>
              <a:t>b </a:t>
            </a:r>
            <a:r>
              <a:rPr lang="el-GR" sz="2000" b="0" dirty="0" smtClean="0"/>
              <a:t>είναι ίσο με την αύξηση του οριακού κόστους των επιπλέον παραγόμενων μονάδων και μπορεί να ερμηνευτεί ως </a:t>
            </a:r>
            <a:r>
              <a:rPr lang="el-GR" sz="2000" dirty="0" smtClean="0"/>
              <a:t>απώλεια παραγωγής </a:t>
            </a:r>
            <a:r>
              <a:rPr lang="el-GR" sz="2000" b="0" dirty="0" smtClean="0"/>
              <a:t>(ή </a:t>
            </a:r>
            <a:r>
              <a:rPr lang="el-GR" sz="2000" b="0" i="1" dirty="0" smtClean="0"/>
              <a:t>απώλεια αποδοτικότητας) </a:t>
            </a:r>
            <a:r>
              <a:rPr lang="el-GR" sz="2000" b="0" dirty="0" smtClean="0"/>
              <a:t>για την οικονομία λόγω παραγωγής σε οριακό κόστος πάνω από την παγκόσμια τιμή.</a:t>
            </a:r>
            <a:endParaRPr lang="en-US" sz="2000" b="0" dirty="0"/>
          </a:p>
        </p:txBody>
      </p:sp>
      <p:sp>
        <p:nvSpPr>
          <p:cNvPr id="40" name="Rectangle 39"/>
          <p:cNvSpPr>
            <a:spLocks noChangeArrowheads="1"/>
          </p:cNvSpPr>
          <p:nvPr/>
        </p:nvSpPr>
        <p:spPr bwMode="auto">
          <a:xfrm>
            <a:off x="566738" y="4978400"/>
            <a:ext cx="8472487" cy="1631216"/>
          </a:xfrm>
          <a:prstGeom prst="rect">
            <a:avLst/>
          </a:prstGeom>
          <a:noFill/>
          <a:ln w="9525">
            <a:noFill/>
            <a:miter lim="800000"/>
            <a:headEnd/>
            <a:tailEnd/>
          </a:ln>
        </p:spPr>
        <p:txBody>
          <a:bodyPr wrap="square">
            <a:spAutoFit/>
          </a:bodyPr>
          <a:lstStyle/>
          <a:p>
            <a:pPr marL="342900" indent="-342900">
              <a:spcBef>
                <a:spcPct val="10000"/>
              </a:spcBef>
              <a:spcAft>
                <a:spcPct val="10000"/>
              </a:spcAft>
              <a:buFont typeface="Arial" charset="0"/>
              <a:buChar char="•"/>
            </a:pPr>
            <a:r>
              <a:rPr lang="el-GR" sz="2000" b="0" dirty="0" smtClean="0"/>
              <a:t>Το εμβαδόν του τριγώνου</a:t>
            </a:r>
            <a:r>
              <a:rPr lang="en-US" sz="2000" b="0" dirty="0" smtClean="0"/>
              <a:t> </a:t>
            </a:r>
            <a:r>
              <a:rPr lang="en-US" sz="2000" b="0" i="1" dirty="0"/>
              <a:t>d </a:t>
            </a:r>
            <a:r>
              <a:rPr lang="el-GR" sz="2000" b="0" dirty="0" smtClean="0"/>
              <a:t>μπορεί να ερμηνευτεί ως η μείωση του πλεονάσματος καταναλωτή για εκείνα τα άτομα που δεν είναι πλέον σε θέση να καταναλώνουν μονάδες μεταξύ </a:t>
            </a:r>
            <a:r>
              <a:rPr lang="en-US" sz="2000" b="0" i="1" dirty="0" smtClean="0"/>
              <a:t>D</a:t>
            </a:r>
            <a:r>
              <a:rPr lang="en-US" sz="2000" b="0" baseline="-25000" dirty="0" smtClean="0"/>
              <a:t>1</a:t>
            </a:r>
            <a:r>
              <a:rPr lang="en-US" sz="2000" b="0" dirty="0" smtClean="0"/>
              <a:t> </a:t>
            </a:r>
            <a:r>
              <a:rPr lang="el-GR" sz="2000" b="0" dirty="0" smtClean="0"/>
              <a:t>και</a:t>
            </a:r>
            <a:r>
              <a:rPr lang="en-US" sz="2000" b="0" dirty="0" smtClean="0"/>
              <a:t> </a:t>
            </a:r>
            <a:r>
              <a:rPr lang="en-US" sz="2000" b="0" i="1" dirty="0"/>
              <a:t>D</a:t>
            </a:r>
            <a:r>
              <a:rPr lang="en-US" sz="2000" b="0" baseline="-25000" dirty="0"/>
              <a:t>2</a:t>
            </a:r>
            <a:r>
              <a:rPr lang="en-US" sz="2000" b="0" dirty="0"/>
              <a:t> </a:t>
            </a:r>
            <a:r>
              <a:rPr lang="el-GR" sz="2000" b="0" dirty="0" smtClean="0"/>
              <a:t>λόγω της υψηλότερης τιμής. Την πτώση αυτή στο πλεόνασμα καταναλωτή την αναφέρουμε ως </a:t>
            </a:r>
            <a:r>
              <a:rPr lang="el-GR" sz="2000" dirty="0" smtClean="0"/>
              <a:t>απώλεια κατανάλωσης</a:t>
            </a:r>
            <a:r>
              <a:rPr lang="el-GR" sz="2000" b="0" dirty="0" smtClean="0"/>
              <a:t> για την οικονομία. </a:t>
            </a:r>
            <a:endParaRPr lang="en-US" sz="2000" b="0" dirty="0"/>
          </a:p>
        </p:txBody>
      </p:sp>
      <p:sp>
        <p:nvSpPr>
          <p:cNvPr id="48133" name="Rectangle 19"/>
          <p:cNvSpPr>
            <a:spLocks noChangeArrowheads="1"/>
          </p:cNvSpPr>
          <p:nvPr/>
        </p:nvSpPr>
        <p:spPr bwMode="auto">
          <a:xfrm>
            <a:off x="928688" y="434975"/>
            <a:ext cx="4929187" cy="192088"/>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48134"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3 </a:t>
            </a:r>
            <a:r>
              <a:rPr lang="el-GR" dirty="0" smtClean="0">
                <a:solidFill>
                  <a:srgbClr val="69134B"/>
                </a:solidFill>
              </a:rPr>
              <a:t>Εισαγωγικοί Δασμοί για μια Μικρή Χώρα</a:t>
            </a:r>
            <a:endParaRPr lang="en-US" dirty="0" smtClean="0">
              <a:solidFill>
                <a:srgbClr val="69134B"/>
              </a:solidFill>
            </a:endParaRPr>
          </a:p>
        </p:txBody>
      </p:sp>
      <p:cxnSp>
        <p:nvCxnSpPr>
          <p:cNvPr id="48135" name="Straight Connector 21"/>
          <p:cNvCxnSpPr>
            <a:cxnSpLocks noChangeShapeType="1"/>
          </p:cNvCxnSpPr>
          <p:nvPr/>
        </p:nvCxnSpPr>
        <p:spPr bwMode="auto">
          <a:xfrm>
            <a:off x="566738" y="646113"/>
            <a:ext cx="52911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left)">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left)">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Γιατί και Πώς Επιβάλλονται Δασμοί;</a:t>
            </a:r>
            <a:endParaRPr lang="en-US" sz="2400" dirty="0">
              <a:solidFill>
                <a:srgbClr val="356A41"/>
              </a:solidFill>
            </a:endParaRPr>
          </a:p>
        </p:txBody>
      </p:sp>
      <p:sp>
        <p:nvSpPr>
          <p:cNvPr id="7" name="Rectangle 6"/>
          <p:cNvSpPr>
            <a:spLocks noChangeArrowheads="1"/>
          </p:cNvSpPr>
          <p:nvPr/>
        </p:nvSpPr>
        <p:spPr bwMode="auto">
          <a:xfrm>
            <a:off x="566738" y="1209675"/>
            <a:ext cx="7662862" cy="3600986"/>
          </a:xfrm>
          <a:prstGeom prst="rect">
            <a:avLst/>
          </a:prstGeom>
          <a:noFill/>
          <a:ln w="9525">
            <a:noFill/>
            <a:miter lim="800000"/>
            <a:headEnd/>
            <a:tailEnd/>
          </a:ln>
        </p:spPr>
        <p:txBody>
          <a:bodyPr>
            <a:spAutoFit/>
          </a:bodyPr>
          <a:lstStyle/>
          <a:p>
            <a:pPr marL="342900" indent="-342900">
              <a:spcBef>
                <a:spcPct val="10000"/>
              </a:spcBef>
              <a:spcAft>
                <a:spcPct val="10000"/>
              </a:spcAft>
              <a:buFont typeface="Arial" charset="0"/>
              <a:buChar char="•"/>
            </a:pPr>
            <a:r>
              <a:rPr lang="el-GR" sz="2000" b="0" dirty="0" smtClean="0"/>
              <a:t>Εάν μια μικρή χώρα υφίσταται απώλεια από την επιβολή ενός δασμού, τότε γιατί τόσες πολλές χώρες έχουν τους δασμούς ως μέρος των εμπορικών πολιτικών τους;  </a:t>
            </a:r>
            <a:endParaRPr lang="en-US" sz="2000" b="0" dirty="0"/>
          </a:p>
          <a:p>
            <a:pPr marL="342900" indent="-342900">
              <a:spcBef>
                <a:spcPct val="10000"/>
              </a:spcBef>
              <a:spcAft>
                <a:spcPct val="10000"/>
              </a:spcAft>
              <a:buFont typeface="Arial" charset="0"/>
              <a:buChar char="•"/>
            </a:pPr>
            <a:r>
              <a:rPr lang="el-GR" sz="2000" b="0" dirty="0" smtClean="0"/>
              <a:t>Μια απάντηση είναι ότι μια αναπτυσσόμενη χώρα δεν έχει άλλη πηγή κρατικών εσόδων. Οι εισαγωγικοί δασμοί «εισπράττονται εύκολα». </a:t>
            </a:r>
            <a:endParaRPr lang="en-US" sz="2000" b="0" dirty="0"/>
          </a:p>
          <a:p>
            <a:pPr marL="342900" indent="-342900">
              <a:spcBef>
                <a:spcPct val="10000"/>
              </a:spcBef>
              <a:spcAft>
                <a:spcPct val="10000"/>
              </a:spcAft>
              <a:buFont typeface="Arial" charset="0"/>
              <a:buChar char="•"/>
            </a:pPr>
            <a:r>
              <a:rPr lang="el-GR" sz="2000" b="0" dirty="0" smtClean="0"/>
              <a:t>Ένας δεύτερος λόγος είναι η πολιτική. Τα οφέλη προς τους παραγωγούς (και τους εργαζομένους τους) είναι συνήθως περισσότερο συγκεντρωμένα σε συγκεκριμένες επιχειρήσεις και πολιτείες παρά στο κόστος των καταναλωτών που διαχέεται σε όλη την επικράτεια. </a:t>
            </a:r>
            <a:endParaRPr lang="en-US" sz="2000" b="0" dirty="0"/>
          </a:p>
        </p:txBody>
      </p:sp>
      <p:sp>
        <p:nvSpPr>
          <p:cNvPr id="8" name="Rectangle 7"/>
          <p:cNvSpPr>
            <a:spLocks noChangeArrowheads="1"/>
          </p:cNvSpPr>
          <p:nvPr/>
        </p:nvSpPr>
        <p:spPr bwMode="auto">
          <a:xfrm>
            <a:off x="566738" y="5099050"/>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736FB0"/>
                </a:solidFill>
              </a:rPr>
              <a:t>ΠΛΑΓΙΟ</a:t>
            </a:r>
            <a:r>
              <a:rPr lang="en-US" sz="2000" dirty="0" smtClean="0">
                <a:solidFill>
                  <a:srgbClr val="3D68AF"/>
                </a:solidFill>
              </a:rPr>
              <a:t> </a:t>
            </a:r>
            <a:r>
              <a:rPr lang="el-GR" sz="2000" dirty="0" smtClean="0">
                <a:solidFill>
                  <a:srgbClr val="C26529"/>
                </a:solidFill>
              </a:rPr>
              <a:t>ΤΙΤΛΟΣ</a:t>
            </a:r>
            <a:endParaRPr lang="en-US" sz="2000" dirty="0">
              <a:solidFill>
                <a:srgbClr val="C26529"/>
              </a:solidFill>
            </a:endParaRPr>
          </a:p>
        </p:txBody>
      </p:sp>
      <p:cxnSp>
        <p:nvCxnSpPr>
          <p:cNvPr id="9" name="Straight Connector 8"/>
          <p:cNvCxnSpPr>
            <a:cxnSpLocks noChangeShapeType="1"/>
          </p:cNvCxnSpPr>
          <p:nvPr/>
        </p:nvCxnSpPr>
        <p:spPr bwMode="auto">
          <a:xfrm>
            <a:off x="595313" y="5446713"/>
            <a:ext cx="8548687" cy="0"/>
          </a:xfrm>
          <a:prstGeom prst="line">
            <a:avLst/>
          </a:prstGeom>
          <a:noFill/>
          <a:ln w="19050" cap="rnd" algn="ctr">
            <a:solidFill>
              <a:srgbClr val="736FB0"/>
            </a:solidFill>
            <a:prstDash val="sysDash"/>
            <a:round/>
            <a:headEnd/>
            <a:tailEnd/>
          </a:ln>
        </p:spPr>
      </p:cxnSp>
      <p:sp>
        <p:nvSpPr>
          <p:cNvPr id="10" name="Rectangle 9"/>
          <p:cNvSpPr>
            <a:spLocks noChangeArrowheads="1"/>
          </p:cNvSpPr>
          <p:nvPr/>
        </p:nvSpPr>
        <p:spPr bwMode="auto">
          <a:xfrm>
            <a:off x="566738" y="5435600"/>
            <a:ext cx="7851775" cy="1255728"/>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t>Δασμοί Διασφάλισης</a:t>
            </a:r>
            <a:endParaRPr lang="en-US" sz="1800" dirty="0"/>
          </a:p>
          <a:p>
            <a:pPr lvl="1">
              <a:spcBef>
                <a:spcPct val="10000"/>
              </a:spcBef>
              <a:spcAft>
                <a:spcPct val="10000"/>
              </a:spcAft>
            </a:pPr>
            <a:r>
              <a:rPr lang="el-GR" sz="1800" b="0" dirty="0" smtClean="0"/>
              <a:t>Ο Εμπορικός Νόμος του</a:t>
            </a:r>
            <a:r>
              <a:rPr lang="en-US" sz="1800" b="0" dirty="0" smtClean="0"/>
              <a:t> 1974</a:t>
            </a:r>
            <a:r>
              <a:rPr lang="el-GR" sz="1800" b="0" dirty="0" smtClean="0"/>
              <a:t> των ΗΠΑ</a:t>
            </a:r>
            <a:r>
              <a:rPr lang="en-US" sz="1800" b="0" dirty="0" smtClean="0"/>
              <a:t>,</a:t>
            </a:r>
            <a:r>
              <a:rPr lang="el-GR" sz="1800" b="0" dirty="0" smtClean="0"/>
              <a:t> όπως τροποποιήθηκε, περιγράφει τις συνθήκες υπό τις οποίες μπορούν να επιβάλλονται δασμοί στις ΗΠΑ, και αντανακλά τις διατάξεις της </a:t>
            </a:r>
            <a:r>
              <a:rPr lang="en-US" sz="1800" b="0" dirty="0" smtClean="0"/>
              <a:t>GATT </a:t>
            </a:r>
            <a:r>
              <a:rPr lang="el-GR" sz="1800" b="0" dirty="0" smtClean="0"/>
              <a:t>και του ΠΟΕ.</a:t>
            </a:r>
            <a:endParaRPr lang="en-US" sz="1800" b="0" dirty="0"/>
          </a:p>
        </p:txBody>
      </p:sp>
      <p:sp>
        <p:nvSpPr>
          <p:cNvPr id="50182" name="Rectangle 17"/>
          <p:cNvSpPr>
            <a:spLocks noChangeArrowheads="1"/>
          </p:cNvSpPr>
          <p:nvPr/>
        </p:nvSpPr>
        <p:spPr bwMode="auto">
          <a:xfrm>
            <a:off x="928688" y="434975"/>
            <a:ext cx="4929187" cy="192088"/>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50183"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3 </a:t>
            </a:r>
            <a:r>
              <a:rPr lang="el-GR" dirty="0" smtClean="0">
                <a:solidFill>
                  <a:srgbClr val="69134B"/>
                </a:solidFill>
              </a:rPr>
              <a:t>Εισαγωγικοί Δασμοί για μια Μικρή Χώρα</a:t>
            </a:r>
            <a:endParaRPr lang="en-US" dirty="0" smtClean="0">
              <a:solidFill>
                <a:srgbClr val="69134B"/>
              </a:solidFill>
            </a:endParaRPr>
          </a:p>
        </p:txBody>
      </p:sp>
      <p:cxnSp>
        <p:nvCxnSpPr>
          <p:cNvPr id="50184" name="Straight Connector 19"/>
          <p:cNvCxnSpPr>
            <a:cxnSpLocks noChangeShapeType="1"/>
          </p:cNvCxnSpPr>
          <p:nvPr/>
        </p:nvCxnSpPr>
        <p:spPr bwMode="auto">
          <a:xfrm>
            <a:off x="566738" y="646113"/>
            <a:ext cx="52911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wipe(left)">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wipe(left)">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7" grpId="0" uiExpand="1" build="p" bldLvl="2"/>
      <p:bldP spid="8" grpId="0" autoUpdateAnimBg="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2642" name="Text Box 2"/>
          <p:cNvSpPr txBox="1">
            <a:spLocks noChangeArrowheads="1"/>
          </p:cNvSpPr>
          <p:nvPr/>
        </p:nvSpPr>
        <p:spPr bwMode="auto">
          <a:xfrm>
            <a:off x="566738" y="820738"/>
            <a:ext cx="8272462" cy="5539978"/>
          </a:xfrm>
          <a:prstGeom prst="rect">
            <a:avLst/>
          </a:prstGeom>
          <a:noFill/>
          <a:ln w="9525" algn="ctr">
            <a:noFill/>
            <a:miter lim="800000"/>
            <a:headEnd/>
            <a:tailEnd/>
          </a:ln>
        </p:spPr>
        <p:txBody>
          <a:bodyPr>
            <a:spAutoFit/>
          </a:bodyPr>
          <a:lstStyle/>
          <a:p>
            <a:pPr marL="342900" indent="-342900">
              <a:lnSpc>
                <a:spcPct val="105000"/>
              </a:lnSpc>
              <a:spcBef>
                <a:spcPct val="15000"/>
              </a:spcBef>
              <a:spcAft>
                <a:spcPct val="15000"/>
              </a:spcAft>
              <a:buFont typeface="Arial" charset="0"/>
              <a:buChar char="•"/>
            </a:pPr>
            <a:r>
              <a:rPr lang="el-GR" sz="2000" b="0" dirty="0" smtClean="0"/>
              <a:t>Στις 11 Σεπτεμβρίου 2009, ο Πρόεδρος </a:t>
            </a:r>
            <a:r>
              <a:rPr lang="en-US" sz="2000" b="0" dirty="0" smtClean="0"/>
              <a:t>Barack </a:t>
            </a:r>
            <a:r>
              <a:rPr lang="en-US" sz="2000" b="0" dirty="0"/>
              <a:t>Obama </a:t>
            </a:r>
            <a:r>
              <a:rPr lang="el-GR" sz="2000" b="0" dirty="0" smtClean="0"/>
              <a:t>ανακοίνωσε την επιβολή ενός δασμού 35% στις εισαγωγές ελαστικών αυτοκινήτων που κατασκευάζονται στην Κίνα. </a:t>
            </a:r>
            <a:endParaRPr lang="en-US" sz="2000" b="0" dirty="0"/>
          </a:p>
          <a:p>
            <a:pPr marL="342900" indent="-342900">
              <a:lnSpc>
                <a:spcPct val="105000"/>
              </a:lnSpc>
              <a:spcBef>
                <a:spcPct val="15000"/>
              </a:spcBef>
              <a:spcAft>
                <a:spcPct val="15000"/>
              </a:spcAft>
              <a:buFont typeface="Arial" charset="0"/>
              <a:buChar char="•"/>
            </a:pPr>
            <a:r>
              <a:rPr lang="el-GR" sz="2000" b="0" dirty="0" smtClean="0"/>
              <a:t>Οι δασμοί στο χάλυβα και στα ελαστικά αυτοκινήτων αποτελούν παραδείγματα μιας </a:t>
            </a:r>
            <a:r>
              <a:rPr lang="el-GR" sz="2000" dirty="0" smtClean="0"/>
              <a:t>εμπορικής πολιτικής</a:t>
            </a:r>
            <a:r>
              <a:rPr lang="el-GR" sz="2000" b="0" dirty="0" smtClean="0"/>
              <a:t>, δηλαδή μιας δράσης της κυβέρνησης που σκοπό έχει να επηρεάσει τον όγκο του διεθνούς εμπορίου. </a:t>
            </a:r>
            <a:endParaRPr lang="en-US" sz="2000" b="0" dirty="0"/>
          </a:p>
          <a:p>
            <a:pPr marL="342900" indent="-342900">
              <a:lnSpc>
                <a:spcPct val="105000"/>
              </a:lnSpc>
              <a:spcBef>
                <a:spcPct val="15000"/>
              </a:spcBef>
              <a:spcAft>
                <a:spcPct val="15000"/>
              </a:spcAft>
              <a:buFont typeface="Arial" charset="0"/>
              <a:buChar char="•"/>
            </a:pPr>
            <a:r>
              <a:rPr lang="el-GR" sz="2000" b="0" dirty="0" smtClean="0"/>
              <a:t>Επειδή τα κέρδη από το εμπόριο κατανέμονται άνισα, οι κλάδοι, και τα εργατικά συνδικάτα συχνά αισθάνονται ότι η κυβέρνηση θα έπρεπε να κάνει κάτι προκειμένου να τους βοηθήσει να περιορίσουν τις ζημίες τους (ή να μεγιστοποιήσουν τα κέρδη τους) από το διεθνές εμπόριο. </a:t>
            </a:r>
            <a:endParaRPr lang="en-US" sz="2000" b="0" dirty="0"/>
          </a:p>
          <a:p>
            <a:pPr marL="342900" indent="-342900">
              <a:lnSpc>
                <a:spcPct val="105000"/>
              </a:lnSpc>
              <a:spcBef>
                <a:spcPct val="15000"/>
              </a:spcBef>
              <a:spcAft>
                <a:spcPct val="15000"/>
              </a:spcAft>
              <a:buFont typeface="Arial" charset="0"/>
              <a:buChar char="•"/>
            </a:pPr>
            <a:r>
              <a:rPr lang="el-GR" sz="2000" b="0" dirty="0" smtClean="0"/>
              <a:t>Αυτό το «κάτι» είναι η εμπορική πολιτική, η οποία περιλαμβάνει τη χρήση </a:t>
            </a:r>
            <a:r>
              <a:rPr lang="el-GR" sz="2000" dirty="0" smtClean="0"/>
              <a:t>εισαγωγικών δασμών</a:t>
            </a:r>
            <a:r>
              <a:rPr lang="el-GR" sz="2000" b="0" dirty="0" smtClean="0"/>
              <a:t> (φόρων επί των εισαγωγών), </a:t>
            </a:r>
            <a:r>
              <a:rPr lang="el-GR" sz="2000" dirty="0" smtClean="0"/>
              <a:t>εισαγωγικών ποσοστώσεων</a:t>
            </a:r>
            <a:r>
              <a:rPr lang="el-GR" sz="2000" b="0" dirty="0" smtClean="0"/>
              <a:t> (ποσοτικών περιορισμών στις εισαγωγές), και επιδοτήσεων των εξαγωγών. </a:t>
            </a:r>
            <a:endParaRPr lang="en-US" sz="2000" b="0" dirty="0"/>
          </a:p>
        </p:txBody>
      </p:sp>
      <p:sp>
        <p:nvSpPr>
          <p:cNvPr id="3" name="Rectangle 2"/>
          <p:cNvSpPr>
            <a:spLocks noChangeArrowheads="1"/>
          </p:cNvSpPr>
          <p:nvPr/>
        </p:nvSpPr>
        <p:spPr bwMode="auto">
          <a:xfrm>
            <a:off x="877888" y="333375"/>
            <a:ext cx="3981450"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 name="Straight Connector 3"/>
          <p:cNvCxnSpPr>
            <a:cxnSpLocks noChangeShapeType="1"/>
          </p:cNvCxnSpPr>
          <p:nvPr/>
        </p:nvCxnSpPr>
        <p:spPr bwMode="auto">
          <a:xfrm>
            <a:off x="566738" y="596900"/>
            <a:ext cx="4281487" cy="3175"/>
          </a:xfrm>
          <a:prstGeom prst="line">
            <a:avLst/>
          </a:prstGeom>
          <a:noFill/>
          <a:ln w="19050" cap="rnd" algn="ctr">
            <a:solidFill>
              <a:srgbClr val="9C3A45"/>
            </a:solidFill>
            <a:prstDash val="sysDash"/>
            <a:round/>
            <a:headEnd/>
            <a:tailEnd/>
          </a:ln>
        </p:spPr>
      </p:cxnSp>
      <p:sp>
        <p:nvSpPr>
          <p:cNvPr id="5"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Εισαγωγή</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par>
                                <p:cTn id="11" presetID="22" presetClass="entr" presetSubtype="8"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52642">
                                            <p:txEl>
                                              <p:pRg st="0" end="0"/>
                                            </p:txEl>
                                          </p:spTgt>
                                        </p:tgtEl>
                                        <p:attrNameLst>
                                          <p:attrName>style.visibility</p:attrName>
                                        </p:attrNameLst>
                                      </p:cBhvr>
                                      <p:to>
                                        <p:strVal val="visible"/>
                                      </p:to>
                                    </p:set>
                                    <p:animEffect transition="in" filter="wipe(left)">
                                      <p:cBhvr>
                                        <p:cTn id="17" dur="500"/>
                                        <p:tgtEl>
                                          <p:spTgt spid="752642">
                                            <p:txEl>
                                              <p:pRg st="0" end="0"/>
                                            </p:txEl>
                                          </p:spTgt>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52642">
                                            <p:txEl>
                                              <p:pRg st="1" end="1"/>
                                            </p:txEl>
                                          </p:spTgt>
                                        </p:tgtEl>
                                        <p:attrNameLst>
                                          <p:attrName>style.visibility</p:attrName>
                                        </p:attrNameLst>
                                      </p:cBhvr>
                                      <p:to>
                                        <p:strVal val="visible"/>
                                      </p:to>
                                    </p:set>
                                    <p:animEffect transition="in" filter="wipe(left)">
                                      <p:cBhvr>
                                        <p:cTn id="21" dur="500"/>
                                        <p:tgtEl>
                                          <p:spTgt spid="75264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52642">
                                            <p:txEl>
                                              <p:pRg st="2" end="2"/>
                                            </p:txEl>
                                          </p:spTgt>
                                        </p:tgtEl>
                                        <p:attrNameLst>
                                          <p:attrName>style.visibility</p:attrName>
                                        </p:attrNameLst>
                                      </p:cBhvr>
                                      <p:to>
                                        <p:strVal val="visible"/>
                                      </p:to>
                                    </p:set>
                                    <p:animEffect transition="in" filter="wipe(left)">
                                      <p:cBhvr>
                                        <p:cTn id="26" dur="500"/>
                                        <p:tgtEl>
                                          <p:spTgt spid="75264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52642">
                                            <p:txEl>
                                              <p:pRg st="3" end="3"/>
                                            </p:txEl>
                                          </p:spTgt>
                                        </p:tgtEl>
                                        <p:attrNameLst>
                                          <p:attrName>style.visibility</p:attrName>
                                        </p:attrNameLst>
                                      </p:cBhvr>
                                      <p:to>
                                        <p:strVal val="visible"/>
                                      </p:to>
                                    </p:set>
                                    <p:animEffect transition="in" filter="wipe(left)">
                                      <p:cBhvr>
                                        <p:cTn id="31" dur="500"/>
                                        <p:tgtEl>
                                          <p:spTgt spid="7526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2" grpId="0" build="p" bldLvl="2"/>
      <p:bldP spid="3"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7" name="Group 39"/>
          <p:cNvGrpSpPr>
            <a:grpSpLocks/>
          </p:cNvGrpSpPr>
          <p:nvPr/>
        </p:nvGrpSpPr>
        <p:grpSpPr bwMode="auto">
          <a:xfrm>
            <a:off x="566738" y="1038225"/>
            <a:ext cx="8320087" cy="5572125"/>
            <a:chOff x="566738" y="2200275"/>
            <a:chExt cx="7805737" cy="4219575"/>
          </a:xfrm>
        </p:grpSpPr>
        <p:sp>
          <p:nvSpPr>
            <p:cNvPr id="52234" name="Rectangle 3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52235" name="Rectangle 38"/>
            <p:cNvSpPr>
              <a:spLocks noChangeArrowheads="1"/>
            </p:cNvSpPr>
            <p:nvPr/>
          </p:nvSpPr>
          <p:spPr bwMode="auto">
            <a:xfrm>
              <a:off x="581024" y="2219327"/>
              <a:ext cx="7772401" cy="258091"/>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40" name="Text Box 7"/>
          <p:cNvSpPr txBox="1">
            <a:spLocks noChangeArrowheads="1"/>
          </p:cNvSpPr>
          <p:nvPr/>
        </p:nvSpPr>
        <p:spPr bwMode="auto">
          <a:xfrm>
            <a:off x="604837" y="1057275"/>
            <a:ext cx="1383620"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ΠΙΝΑΚΑΣ </a:t>
            </a:r>
            <a:r>
              <a:rPr lang="en-US" dirty="0" smtClean="0"/>
              <a:t> </a:t>
            </a:r>
            <a:r>
              <a:rPr lang="en-US" dirty="0"/>
              <a:t>8-1</a:t>
            </a:r>
          </a:p>
        </p:txBody>
      </p:sp>
      <p:sp>
        <p:nvSpPr>
          <p:cNvPr id="42" name="Rectangle 41"/>
          <p:cNvSpPr>
            <a:spLocks noChangeArrowheads="1"/>
          </p:cNvSpPr>
          <p:nvPr/>
        </p:nvSpPr>
        <p:spPr bwMode="auto">
          <a:xfrm>
            <a:off x="704850" y="2182813"/>
            <a:ext cx="8067675" cy="434181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52228" name="Rectangle 14"/>
          <p:cNvSpPr>
            <a:spLocks noChangeArrowheads="1"/>
          </p:cNvSpPr>
          <p:nvPr/>
        </p:nvSpPr>
        <p:spPr bwMode="auto">
          <a:xfrm>
            <a:off x="566738" y="34290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715963"/>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566738" y="592138"/>
            <a:ext cx="8286976"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Δασμοί των ΗΠΑ σε Χάλυβα και Ελαστικά Αυτοκινήτων</a:t>
            </a:r>
            <a:endParaRPr lang="en-US" sz="2400" dirty="0">
              <a:solidFill>
                <a:srgbClr val="356A41"/>
              </a:solidFill>
            </a:endParaRPr>
          </a:p>
        </p:txBody>
      </p:sp>
      <p:cxnSp>
        <p:nvCxnSpPr>
          <p:cNvPr id="52231" name="Straight Connector 12"/>
          <p:cNvCxnSpPr>
            <a:cxnSpLocks noChangeShapeType="1"/>
          </p:cNvCxnSpPr>
          <p:nvPr/>
        </p:nvCxnSpPr>
        <p:spPr bwMode="auto">
          <a:xfrm>
            <a:off x="566738" y="558800"/>
            <a:ext cx="2695575" cy="0"/>
          </a:xfrm>
          <a:prstGeom prst="line">
            <a:avLst/>
          </a:prstGeom>
          <a:noFill/>
          <a:ln w="19050" cap="rnd" algn="ctr">
            <a:solidFill>
              <a:srgbClr val="A4C695"/>
            </a:solidFill>
            <a:prstDash val="sysDash"/>
            <a:round/>
            <a:headEnd/>
            <a:tailEnd/>
          </a:ln>
        </p:spPr>
      </p:cxnSp>
      <p:sp>
        <p:nvSpPr>
          <p:cNvPr id="41" name="Rectangle 40"/>
          <p:cNvSpPr>
            <a:spLocks noChangeArrowheads="1"/>
          </p:cNvSpPr>
          <p:nvPr/>
        </p:nvSpPr>
        <p:spPr bwMode="auto">
          <a:xfrm>
            <a:off x="566738" y="1362075"/>
            <a:ext cx="8299450" cy="800219"/>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Πρόταση της Επιτροπής Διεθνούς Εμπορίου των ΗΠΑ και Πραγματικοί Δασμοί σε Χάλυβα</a:t>
            </a:r>
            <a:r>
              <a:rPr lang="en-US" sz="1600" dirty="0" smtClean="0">
                <a:solidFill>
                  <a:srgbClr val="8A3A6A"/>
                </a:solidFill>
              </a:rPr>
              <a:t> </a:t>
            </a:r>
            <a:r>
              <a:rPr lang="el-GR" dirty="0" smtClean="0"/>
              <a:t>Εδώ δείχνουμε τους δασμούς που πρότεινε η Επιτροπή Διεθνούς Εμπορίου των ΗΠΑ για εισαγωγές χάλυβα, και τους πραγματικούς δασμούς που επιβλήθηκαν το πρώτο έτος. </a:t>
            </a:r>
            <a:endParaRPr lang="en-US" sz="1600" dirty="0"/>
          </a:p>
        </p:txBody>
      </p:sp>
      <p:pic>
        <p:nvPicPr>
          <p:cNvPr id="16" name="Picture 15" descr="table8-1_PPT.gif"/>
          <p:cNvPicPr>
            <a:picLocks noChangeAspect="1"/>
          </p:cNvPicPr>
          <p:nvPr/>
        </p:nvPicPr>
        <p:blipFill>
          <a:blip r:embed="rId3" cstate="print"/>
          <a:srcRect/>
          <a:stretch>
            <a:fillRect/>
          </a:stretch>
        </p:blipFill>
        <p:spPr bwMode="auto">
          <a:xfrm>
            <a:off x="1298575" y="2247900"/>
            <a:ext cx="6257925" cy="42481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3"/>
                                        </p:tgtEl>
                                        <p:attrNameLst>
                                          <p:attrName>style.visibility</p:attrName>
                                        </p:attrNameLst>
                                      </p:cBhvr>
                                      <p:to>
                                        <p:strVal val="visible"/>
                                      </p:to>
                                    </p:set>
                                    <p:animEffect transition="in" filter="wipe(left)">
                                      <p:cBhvr>
                                        <p:cTn id="11" dur="500"/>
                                        <p:tgtEl>
                                          <p:spTgt spid="862213"/>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p:cTn id="15" dur="500" fill="hold"/>
                                        <p:tgtEl>
                                          <p:spTgt spid="37"/>
                                        </p:tgtEl>
                                        <p:attrNameLst>
                                          <p:attrName>ppt_x</p:attrName>
                                        </p:attrNameLst>
                                      </p:cBhvr>
                                      <p:tavLst>
                                        <p:tav tm="0">
                                          <p:val>
                                            <p:strVal val="#ppt_x-.2"/>
                                          </p:val>
                                        </p:tav>
                                        <p:tav tm="100000">
                                          <p:val>
                                            <p:strVal val="#ppt_x"/>
                                          </p:val>
                                        </p:tav>
                                      </p:tavLst>
                                    </p:anim>
                                    <p:anim calcmode="lin" valueType="num">
                                      <p:cBhvr>
                                        <p:cTn id="16" dur="5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17" dur="500"/>
                                        <p:tgtEl>
                                          <p:spTgt spid="3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left)">
                                      <p:cBhvr>
                                        <p:cTn id="21" dur="500"/>
                                        <p:tgtEl>
                                          <p:spTgt spid="4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wipe(left)">
                                      <p:cBhvr>
                                        <p:cTn id="25" dur="500"/>
                                        <p:tgtEl>
                                          <p:spTgt spid="41"/>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wipe(left)">
                                      <p:cBhvr>
                                        <p:cTn id="29" dur="500"/>
                                        <p:tgtEl>
                                          <p:spTgt spid="42"/>
                                        </p:tgtEl>
                                      </p:cBhvr>
                                    </p:animEffect>
                                  </p:childTnLst>
                                </p:cTn>
                              </p:par>
                            </p:childTnLst>
                          </p:cTn>
                        </p:par>
                        <p:par>
                          <p:cTn id="30" fill="hold">
                            <p:stCondLst>
                              <p:cond delay="3000"/>
                            </p:stCondLst>
                            <p:childTnLst>
                              <p:par>
                                <p:cTn id="31" presetID="17" presetClass="entr" presetSubtype="1"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ppt_x</p:attrName>
                                        </p:attrNameLst>
                                      </p:cBhvr>
                                      <p:tavLst>
                                        <p:tav tm="0">
                                          <p:val>
                                            <p:strVal val="#ppt_x"/>
                                          </p:val>
                                        </p:tav>
                                        <p:tav tm="100000">
                                          <p:val>
                                            <p:strVal val="#ppt_x"/>
                                          </p:val>
                                        </p:tav>
                                      </p:tavLst>
                                    </p:anim>
                                    <p:anim calcmode="lin" valueType="num">
                                      <p:cBhvr>
                                        <p:cTn id="34" dur="500" fill="hold"/>
                                        <p:tgtEl>
                                          <p:spTgt spid="16"/>
                                        </p:tgtEl>
                                        <p:attrNameLst>
                                          <p:attrName>ppt_y</p:attrName>
                                        </p:attrNameLst>
                                      </p:cBhvr>
                                      <p:tavLst>
                                        <p:tav tm="0">
                                          <p:val>
                                            <p:strVal val="#ppt_y-#ppt_h/2"/>
                                          </p:val>
                                        </p:tav>
                                        <p:tav tm="100000">
                                          <p:val>
                                            <p:strVal val="#ppt_y"/>
                                          </p:val>
                                        </p:tav>
                                      </p:tavLst>
                                    </p:anim>
                                    <p:anim calcmode="lin" valueType="num">
                                      <p:cBhvr>
                                        <p:cTn id="35" dur="500" fill="hold"/>
                                        <p:tgtEl>
                                          <p:spTgt spid="16"/>
                                        </p:tgtEl>
                                        <p:attrNameLst>
                                          <p:attrName>ppt_w</p:attrName>
                                        </p:attrNameLst>
                                      </p:cBhvr>
                                      <p:tavLst>
                                        <p:tav tm="0">
                                          <p:val>
                                            <p:strVal val="#ppt_w"/>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2" grpId="0" animBg="1"/>
      <p:bldP spid="862211" grpId="0" autoUpdateAnimBg="0"/>
      <p:bldP spid="862213" grpId="0" autoUpdateAnimBg="0"/>
      <p:bldP spid="4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6"/>
          <p:cNvSpPr>
            <a:spLocks noChangeArrowheads="1"/>
          </p:cNvSpPr>
          <p:nvPr/>
        </p:nvSpPr>
        <p:spPr bwMode="auto">
          <a:xfrm>
            <a:off x="566738" y="1312863"/>
            <a:ext cx="7947025" cy="769441"/>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Απώλεια Νεκρού Βάρους Λόγω Δασμού σε </a:t>
            </a:r>
          </a:p>
          <a:p>
            <a:pPr>
              <a:spcBef>
                <a:spcPct val="20000"/>
              </a:spcBef>
            </a:pPr>
            <a:r>
              <a:rPr lang="el-GR" sz="2000" dirty="0" smtClean="0">
                <a:solidFill>
                  <a:srgbClr val="3D68AF"/>
                </a:solidFill>
              </a:rPr>
              <a:t>Χάλυβα</a:t>
            </a:r>
            <a:endParaRPr lang="en-US" sz="2000" dirty="0">
              <a:solidFill>
                <a:srgbClr val="3D68AF"/>
              </a:solidFill>
            </a:endParaRPr>
          </a:p>
        </p:txBody>
      </p:sp>
      <p:graphicFrame>
        <p:nvGraphicFramePr>
          <p:cNvPr id="8" name="Object 36"/>
          <p:cNvGraphicFramePr>
            <a:graphicFrameLocks noChangeAspect="1"/>
          </p:cNvGraphicFramePr>
          <p:nvPr/>
        </p:nvGraphicFramePr>
        <p:xfrm>
          <a:off x="3198813" y="1814285"/>
          <a:ext cx="1962150" cy="682172"/>
        </p:xfrm>
        <a:graphic>
          <a:graphicData uri="http://schemas.openxmlformats.org/presentationml/2006/ole">
            <p:oleObj spid="_x0000_s3108" name="Equation" r:id="rId4" imgW="1091880" imgH="393480" progId="Equation.3">
              <p:embed/>
            </p:oleObj>
          </a:graphicData>
        </a:graphic>
      </p:graphicFrame>
      <p:graphicFrame>
        <p:nvGraphicFramePr>
          <p:cNvPr id="1027" name="Object 37"/>
          <p:cNvGraphicFramePr>
            <a:graphicFrameLocks noChangeAspect="1"/>
          </p:cNvGraphicFramePr>
          <p:nvPr/>
        </p:nvGraphicFramePr>
        <p:xfrm>
          <a:off x="1889125" y="3512457"/>
          <a:ext cx="4565650" cy="943429"/>
        </p:xfrm>
        <a:graphic>
          <a:graphicData uri="http://schemas.openxmlformats.org/presentationml/2006/ole">
            <p:oleObj spid="_x0000_s3109" name="Equation" r:id="rId5" imgW="2539800" imgH="431640" progId="Equation.3">
              <p:embed/>
            </p:oleObj>
          </a:graphicData>
        </a:graphic>
      </p:graphicFrame>
      <p:sp>
        <p:nvSpPr>
          <p:cNvPr id="10" name="TextBox 9"/>
          <p:cNvSpPr txBox="1">
            <a:spLocks noChangeArrowheads="1"/>
          </p:cNvSpPr>
          <p:nvPr/>
        </p:nvSpPr>
        <p:spPr bwMode="auto">
          <a:xfrm>
            <a:off x="515938" y="2568575"/>
            <a:ext cx="7758727" cy="904863"/>
          </a:xfrm>
          <a:prstGeom prst="rect">
            <a:avLst/>
          </a:prstGeom>
          <a:noFill/>
          <a:ln w="9525">
            <a:noFill/>
            <a:miter lim="800000"/>
            <a:headEnd/>
            <a:tailEnd/>
          </a:ln>
        </p:spPr>
        <p:txBody>
          <a:bodyPr wrap="none">
            <a:spAutoFit/>
          </a:bodyPr>
          <a:lstStyle/>
          <a:p>
            <a:pPr marL="342900" indent="-342900">
              <a:spcBef>
                <a:spcPct val="10000"/>
              </a:spcBef>
              <a:spcAft>
                <a:spcPct val="10000"/>
              </a:spcAft>
              <a:buFont typeface="Arial" charset="0"/>
              <a:buChar char="•"/>
            </a:pPr>
            <a:r>
              <a:rPr lang="el-GR" sz="2400" b="0" dirty="0" smtClean="0"/>
              <a:t>Η απώλεια νεκρού βάρους σε σχέση με την αξία των </a:t>
            </a:r>
          </a:p>
          <a:p>
            <a:pPr marL="342900" indent="-342900">
              <a:spcBef>
                <a:spcPct val="10000"/>
              </a:spcBef>
              <a:spcAft>
                <a:spcPct val="10000"/>
              </a:spcAft>
              <a:buFont typeface="Arial" charset="0"/>
              <a:buChar char="•"/>
            </a:pPr>
            <a:r>
              <a:rPr lang="el-GR" sz="2400" b="0" dirty="0" smtClean="0"/>
              <a:t>εισαγωγών είναι ίση με:</a:t>
            </a:r>
            <a:endParaRPr lang="en-US" sz="2400" b="0" dirty="0"/>
          </a:p>
        </p:txBody>
      </p:sp>
      <p:pic>
        <p:nvPicPr>
          <p:cNvPr id="1054" name="Picture 30"/>
          <p:cNvPicPr>
            <a:picLocks noChangeAspect="1" noChangeArrowheads="1"/>
          </p:cNvPicPr>
          <p:nvPr/>
        </p:nvPicPr>
        <p:blipFill>
          <a:blip r:embed="rId6" cstate="print"/>
          <a:srcRect/>
          <a:stretch>
            <a:fillRect/>
          </a:stretch>
        </p:blipFill>
        <p:spPr bwMode="auto">
          <a:xfrm>
            <a:off x="6426200" y="9525"/>
            <a:ext cx="2732088" cy="1879600"/>
          </a:xfrm>
          <a:prstGeom prst="rect">
            <a:avLst/>
          </a:prstGeom>
          <a:noFill/>
          <a:ln w="9525">
            <a:noFill/>
            <a:miter lim="800000"/>
            <a:headEnd/>
            <a:tailEnd/>
          </a:ln>
        </p:spPr>
      </p:pic>
      <p:sp>
        <p:nvSpPr>
          <p:cNvPr id="3113" name="Rectangle 15"/>
          <p:cNvSpPr>
            <a:spLocks noChangeArrowheads="1"/>
          </p:cNvSpPr>
          <p:nvPr/>
        </p:nvSpPr>
        <p:spPr bwMode="auto">
          <a:xfrm>
            <a:off x="566738" y="34290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3114" name="Rectangle 3"/>
          <p:cNvSpPr>
            <a:spLocks noGrp="1" noChangeArrowheads="1"/>
          </p:cNvSpPr>
          <p:nvPr>
            <p:ph type="title"/>
          </p:nvPr>
        </p:nvSpPr>
        <p:spPr>
          <a:xfrm>
            <a:off x="566738" y="1"/>
            <a:ext cx="8577262" cy="624114"/>
          </a:xfrm>
        </p:spPr>
        <p:txBody>
          <a:bodyPr/>
          <a:lstStyle/>
          <a:p>
            <a:r>
              <a:rPr lang="el-GR" dirty="0" smtClean="0">
                <a:solidFill>
                  <a:srgbClr val="668C6B"/>
                </a:solidFill>
              </a:rPr>
              <a:t>ΕΦΑΡΜΟΓΗ</a:t>
            </a:r>
            <a:endParaRPr lang="en-US" dirty="0" smtClean="0">
              <a:solidFill>
                <a:srgbClr val="668C6B"/>
              </a:solidFill>
            </a:endParaRPr>
          </a:p>
        </p:txBody>
      </p:sp>
      <p:sp>
        <p:nvSpPr>
          <p:cNvPr id="3115" name="Rectangle 5"/>
          <p:cNvSpPr>
            <a:spLocks noChangeArrowheads="1"/>
          </p:cNvSpPr>
          <p:nvPr/>
        </p:nvSpPr>
        <p:spPr bwMode="auto">
          <a:xfrm>
            <a:off x="566738" y="592138"/>
            <a:ext cx="5767387" cy="707886"/>
          </a:xfrm>
          <a:prstGeom prst="rect">
            <a:avLst/>
          </a:prstGeom>
          <a:noFill/>
          <a:ln w="9525" algn="ctr">
            <a:noFill/>
            <a:miter lim="800000"/>
            <a:headEnd/>
            <a:tailEnd/>
          </a:ln>
        </p:spPr>
        <p:txBody>
          <a:bodyPr>
            <a:spAutoFit/>
          </a:bodyPr>
          <a:lstStyle/>
          <a:p>
            <a:pPr>
              <a:spcBef>
                <a:spcPct val="20000"/>
              </a:spcBef>
            </a:pPr>
            <a:r>
              <a:rPr lang="el-GR" sz="2000" dirty="0" smtClean="0">
                <a:solidFill>
                  <a:srgbClr val="356A41"/>
                </a:solidFill>
              </a:rPr>
              <a:t>Δασμοί των ΗΠΑ σε Χάλυβα και Ελαστικά Αυτοκινήτων</a:t>
            </a:r>
            <a:endParaRPr lang="en-US" sz="2000" dirty="0" smtClean="0">
              <a:solidFill>
                <a:srgbClr val="356A41"/>
              </a:solidFill>
            </a:endParaRPr>
          </a:p>
        </p:txBody>
      </p:sp>
      <p:cxnSp>
        <p:nvCxnSpPr>
          <p:cNvPr id="3116" name="Straight Connector 18"/>
          <p:cNvCxnSpPr>
            <a:cxnSpLocks noChangeShapeType="1"/>
          </p:cNvCxnSpPr>
          <p:nvPr/>
        </p:nvCxnSpPr>
        <p:spPr bwMode="auto">
          <a:xfrm>
            <a:off x="566738" y="558800"/>
            <a:ext cx="2695575"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54"/>
                                        </p:tgtEl>
                                        <p:attrNameLst>
                                          <p:attrName>style.visibility</p:attrName>
                                        </p:attrNameLst>
                                      </p:cBhvr>
                                      <p:to>
                                        <p:strVal val="visible"/>
                                      </p:to>
                                    </p:set>
                                    <p:animEffect transition="in" filter="fade">
                                      <p:cBhvr>
                                        <p:cTn id="7" dur="500"/>
                                        <p:tgtEl>
                                          <p:spTgt spid="105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wipe(left)">
                                      <p:cBhvr>
                                        <p:cTn id="24"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Rectangle 6"/>
          <p:cNvSpPr>
            <a:spLocks noChangeArrowheads="1"/>
          </p:cNvSpPr>
          <p:nvPr/>
        </p:nvSpPr>
        <p:spPr bwMode="auto">
          <a:xfrm>
            <a:off x="566738" y="1306513"/>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Απάντηση των Ευρωπαϊκών Χωρών</a:t>
            </a:r>
            <a:endParaRPr lang="en-US" sz="2000" dirty="0">
              <a:solidFill>
                <a:srgbClr val="3D68AF"/>
              </a:solidFill>
            </a:endParaRPr>
          </a:p>
        </p:txBody>
      </p:sp>
      <p:sp>
        <p:nvSpPr>
          <p:cNvPr id="11" name="Rectangle 10"/>
          <p:cNvSpPr/>
          <p:nvPr/>
        </p:nvSpPr>
        <p:spPr>
          <a:xfrm>
            <a:off x="566738" y="1809750"/>
            <a:ext cx="7677150" cy="4647426"/>
          </a:xfrm>
          <a:prstGeom prst="rect">
            <a:avLst/>
          </a:prstGeom>
        </p:spPr>
        <p:txBody>
          <a:bodyPr>
            <a:spAutoFit/>
          </a:bodyPr>
          <a:lstStyle/>
          <a:p>
            <a:pPr marL="342900" indent="-342900">
              <a:spcBef>
                <a:spcPct val="10000"/>
              </a:spcBef>
              <a:spcAft>
                <a:spcPct val="10000"/>
              </a:spcAft>
              <a:buFont typeface="Arial" pitchFamily="34" charset="0"/>
              <a:buChar char="•"/>
              <a:defRPr/>
            </a:pPr>
            <a:r>
              <a:rPr lang="el-GR" sz="2000" b="0" dirty="0" smtClean="0"/>
              <a:t>Ο ΠΟΕ έχει μια επίσημη </a:t>
            </a:r>
            <a:r>
              <a:rPr lang="el-GR" sz="2000" dirty="0" smtClean="0"/>
              <a:t>διαδικασία επίλυσης διαφορών</a:t>
            </a:r>
            <a:r>
              <a:rPr lang="el-GR" sz="2000" b="0" dirty="0" smtClean="0"/>
              <a:t> υπό την οποία οι χώρες που πιστεύουν ότι οι κανόνες του ΠΟΕ δεν τηρούνται μπορούν να προβάλουν την ένστασή τους, η οποία και αξιολογείται.</a:t>
            </a:r>
            <a:endParaRPr lang="en-US" sz="2000" b="0" dirty="0"/>
          </a:p>
          <a:p>
            <a:pPr marL="171450" indent="-171450">
              <a:spcBef>
                <a:spcPct val="10000"/>
              </a:spcBef>
              <a:spcAft>
                <a:spcPct val="10000"/>
              </a:spcAft>
              <a:buFont typeface="Arial" pitchFamily="34" charset="0"/>
              <a:buChar char="•"/>
              <a:defRPr/>
            </a:pPr>
            <a:endParaRPr lang="en-US" sz="2000" b="0" dirty="0"/>
          </a:p>
          <a:p>
            <a:pPr marL="342900" indent="-342900">
              <a:spcBef>
                <a:spcPct val="10000"/>
              </a:spcBef>
              <a:spcAft>
                <a:spcPct val="10000"/>
              </a:spcAft>
              <a:buFont typeface="Arial" pitchFamily="34" charset="0"/>
              <a:buChar char="•"/>
              <a:defRPr/>
            </a:pPr>
            <a:r>
              <a:rPr lang="el-GR" sz="2000" b="0" dirty="0" smtClean="0"/>
              <a:t>Οι χώρες της Ευρωπαϊκής Ένωσης (ΕΕ)  ανέλαβαν δράση θέτοντας το ζήτημα αυτό στον ΠΟΕ. Η απόφαση ΠΟΕ έδωσε το δικαίωμα στην Ευρωπαϊκή Ένωση και σε άλλες χώρες να αντεπιτεθούν στις Ηνωμένες Πολιτείες επιβάλλοντας δασμούς στα προϊόντα των ΗΠΑ. </a:t>
            </a:r>
            <a:endParaRPr lang="en-US" sz="2000" b="0" dirty="0"/>
          </a:p>
          <a:p>
            <a:pPr marL="171450" indent="-171450">
              <a:spcBef>
                <a:spcPct val="10000"/>
              </a:spcBef>
              <a:spcAft>
                <a:spcPct val="10000"/>
              </a:spcAft>
              <a:buFont typeface="Arial" pitchFamily="34" charset="0"/>
              <a:buChar char="•"/>
              <a:defRPr/>
            </a:pPr>
            <a:endParaRPr lang="en-US" sz="2000" b="0" dirty="0"/>
          </a:p>
          <a:p>
            <a:pPr marL="342900" indent="-342900">
              <a:spcBef>
                <a:spcPct val="10000"/>
              </a:spcBef>
              <a:spcAft>
                <a:spcPct val="10000"/>
              </a:spcAft>
              <a:buFont typeface="Arial" pitchFamily="34" charset="0"/>
              <a:buChar char="•"/>
              <a:defRPr/>
            </a:pPr>
            <a:r>
              <a:rPr lang="el-GR" sz="2000" b="0" dirty="0" smtClean="0"/>
              <a:t>Η χρήση δασμών από κάποια χώρα εισαγωγής μπορεί εύκολα να οδηγήσει σε αντίδραση των εξαγωγικών χωρών καθώς και σε ένα </a:t>
            </a:r>
            <a:r>
              <a:rPr lang="el-GR" sz="2000" dirty="0" smtClean="0"/>
              <a:t>πόλεμο δασμών.</a:t>
            </a:r>
            <a:endParaRPr lang="en-US" sz="2000" b="0" dirty="0"/>
          </a:p>
        </p:txBody>
      </p:sp>
      <p:pic>
        <p:nvPicPr>
          <p:cNvPr id="1054" name="Picture 30"/>
          <p:cNvPicPr>
            <a:picLocks noChangeAspect="1" noChangeArrowheads="1"/>
          </p:cNvPicPr>
          <p:nvPr/>
        </p:nvPicPr>
        <p:blipFill>
          <a:blip r:embed="rId3" cstate="print"/>
          <a:srcRect/>
          <a:stretch>
            <a:fillRect/>
          </a:stretch>
        </p:blipFill>
        <p:spPr bwMode="auto">
          <a:xfrm>
            <a:off x="6426200" y="9525"/>
            <a:ext cx="2732088" cy="1879600"/>
          </a:xfrm>
          <a:prstGeom prst="rect">
            <a:avLst/>
          </a:prstGeom>
          <a:noFill/>
          <a:ln w="9525">
            <a:noFill/>
            <a:miter lim="800000"/>
            <a:headEnd/>
            <a:tailEnd/>
          </a:ln>
        </p:spPr>
      </p:pic>
      <p:sp>
        <p:nvSpPr>
          <p:cNvPr id="57348" name="Rectangle 15"/>
          <p:cNvSpPr>
            <a:spLocks noChangeArrowheads="1"/>
          </p:cNvSpPr>
          <p:nvPr/>
        </p:nvSpPr>
        <p:spPr bwMode="auto">
          <a:xfrm>
            <a:off x="566738" y="34290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57349" name="Rectangle 3"/>
          <p:cNvSpPr>
            <a:spLocks noGrp="1" noChangeArrowheads="1"/>
          </p:cNvSpPr>
          <p:nvPr>
            <p:ph type="title"/>
          </p:nvPr>
        </p:nvSpPr>
        <p:spPr>
          <a:xfrm>
            <a:off x="566738" y="0"/>
            <a:ext cx="8577262" cy="715963"/>
          </a:xfrm>
        </p:spPr>
        <p:txBody>
          <a:bodyPr/>
          <a:lstStyle/>
          <a:p>
            <a:r>
              <a:rPr lang="el-GR" dirty="0" smtClean="0">
                <a:solidFill>
                  <a:srgbClr val="668C6B"/>
                </a:solidFill>
              </a:rPr>
              <a:t>ΕΦΑΡΜΟΓΗ</a:t>
            </a:r>
            <a:endParaRPr lang="en-US" dirty="0" smtClean="0">
              <a:solidFill>
                <a:srgbClr val="668C6B"/>
              </a:solidFill>
            </a:endParaRPr>
          </a:p>
        </p:txBody>
      </p:sp>
      <p:sp>
        <p:nvSpPr>
          <p:cNvPr id="57350" name="Rectangle 5"/>
          <p:cNvSpPr>
            <a:spLocks noChangeArrowheads="1"/>
          </p:cNvSpPr>
          <p:nvPr/>
        </p:nvSpPr>
        <p:spPr bwMode="auto">
          <a:xfrm>
            <a:off x="566738" y="592138"/>
            <a:ext cx="5767387" cy="707886"/>
          </a:xfrm>
          <a:prstGeom prst="rect">
            <a:avLst/>
          </a:prstGeom>
          <a:noFill/>
          <a:ln w="9525" algn="ctr">
            <a:noFill/>
            <a:miter lim="800000"/>
            <a:headEnd/>
            <a:tailEnd/>
          </a:ln>
        </p:spPr>
        <p:txBody>
          <a:bodyPr>
            <a:spAutoFit/>
          </a:bodyPr>
          <a:lstStyle/>
          <a:p>
            <a:pPr>
              <a:spcBef>
                <a:spcPct val="20000"/>
              </a:spcBef>
            </a:pPr>
            <a:r>
              <a:rPr lang="el-GR" sz="2000" dirty="0" smtClean="0">
                <a:solidFill>
                  <a:srgbClr val="356A41"/>
                </a:solidFill>
              </a:rPr>
              <a:t>Δασμοί των ΗΠΑ σε Χάλυβα και Ελαστικά Αυτοκινήτων</a:t>
            </a:r>
            <a:endParaRPr lang="en-US" sz="2000" dirty="0" smtClean="0">
              <a:solidFill>
                <a:srgbClr val="356A41"/>
              </a:solidFill>
            </a:endParaRPr>
          </a:p>
        </p:txBody>
      </p:sp>
      <p:cxnSp>
        <p:nvCxnSpPr>
          <p:cNvPr id="57351" name="Straight Connector 18"/>
          <p:cNvCxnSpPr>
            <a:cxnSpLocks noChangeShapeType="1"/>
          </p:cNvCxnSpPr>
          <p:nvPr/>
        </p:nvCxnSpPr>
        <p:spPr bwMode="auto">
          <a:xfrm>
            <a:off x="566738" y="558800"/>
            <a:ext cx="2695575"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54"/>
                                        </p:tgtEl>
                                        <p:attrNameLst>
                                          <p:attrName>style.visibility</p:attrName>
                                        </p:attrNameLst>
                                      </p:cBhvr>
                                      <p:to>
                                        <p:strVal val="visible"/>
                                      </p:to>
                                    </p:set>
                                    <p:animEffect transition="in" filter="fade">
                                      <p:cBhvr>
                                        <p:cTn id="7" dur="500"/>
                                        <p:tgtEl>
                                          <p:spTgt spid="105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left)">
                                      <p:cBhvr>
                                        <p:cTn id="15" dur="5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wipe(left)">
                                      <p:cBhvr>
                                        <p:cTn id="20" dur="500"/>
                                        <p:tgtEl>
                                          <p:spTgt spid="1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Effect transition="in" filter="wipe(left)">
                                      <p:cBhvr>
                                        <p:cTn id="25"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11"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2047875"/>
            <a:ext cx="8374062" cy="4141788"/>
            <a:chOff x="566738" y="2200275"/>
            <a:chExt cx="7805737" cy="4219575"/>
          </a:xfrm>
        </p:grpSpPr>
        <p:sp>
          <p:nvSpPr>
            <p:cNvPr id="59408"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400" b="0">
                <a:solidFill>
                  <a:schemeClr val="tx2"/>
                </a:solidFill>
              </a:endParaRPr>
            </a:p>
          </p:txBody>
        </p:sp>
        <p:sp>
          <p:nvSpPr>
            <p:cNvPr id="59409" name="Rectangle 30"/>
            <p:cNvSpPr>
              <a:spLocks noChangeArrowheads="1"/>
            </p:cNvSpPr>
            <p:nvPr/>
          </p:nvSpPr>
          <p:spPr bwMode="auto">
            <a:xfrm>
              <a:off x="581024" y="2219327"/>
              <a:ext cx="7772401" cy="330448"/>
            </a:xfrm>
            <a:prstGeom prst="rect">
              <a:avLst/>
            </a:prstGeom>
            <a:solidFill>
              <a:srgbClr val="E0D8D4"/>
            </a:solidFill>
            <a:ln w="9525" algn="ctr">
              <a:noFill/>
              <a:round/>
              <a:headEnd/>
              <a:tailEnd/>
            </a:ln>
          </p:spPr>
          <p:txBody>
            <a:bodyPr/>
            <a:lstStyle/>
            <a:p>
              <a:endParaRPr lang="en-US" sz="2400" b="0">
                <a:solidFill>
                  <a:schemeClr val="tx2"/>
                </a:solidFill>
              </a:endParaRPr>
            </a:p>
          </p:txBody>
        </p:sp>
      </p:grpSp>
      <p:sp>
        <p:nvSpPr>
          <p:cNvPr id="862213" name="Rectangle 5"/>
          <p:cNvSpPr>
            <a:spLocks noChangeArrowheads="1"/>
          </p:cNvSpPr>
          <p:nvPr/>
        </p:nvSpPr>
        <p:spPr bwMode="auto">
          <a:xfrm>
            <a:off x="566738" y="820738"/>
            <a:ext cx="4339091" cy="461962"/>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Ξένη Προσφορά Εξαγωγών</a:t>
            </a:r>
            <a:endParaRPr lang="en-US" sz="2400" dirty="0">
              <a:solidFill>
                <a:srgbClr val="356A41"/>
              </a:solidFill>
            </a:endParaRPr>
          </a:p>
        </p:txBody>
      </p:sp>
      <p:sp>
        <p:nvSpPr>
          <p:cNvPr id="19" name="Text Box 7"/>
          <p:cNvSpPr txBox="1">
            <a:spLocks noChangeArrowheads="1"/>
          </p:cNvSpPr>
          <p:nvPr/>
        </p:nvSpPr>
        <p:spPr bwMode="auto">
          <a:xfrm>
            <a:off x="585788" y="2068513"/>
            <a:ext cx="26447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8-6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3)</a:t>
            </a:r>
          </a:p>
        </p:txBody>
      </p:sp>
      <p:sp>
        <p:nvSpPr>
          <p:cNvPr id="21" name="Rectangle 20"/>
          <p:cNvSpPr>
            <a:spLocks noChangeArrowheads="1"/>
          </p:cNvSpPr>
          <p:nvPr/>
        </p:nvSpPr>
        <p:spPr bwMode="auto">
          <a:xfrm>
            <a:off x="6321425" y="2378075"/>
            <a:ext cx="2619375" cy="3474797"/>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Ξένη Προσφορά Εξαγωγών</a:t>
            </a:r>
            <a:endParaRPr lang="en-US" sz="1600" dirty="0">
              <a:solidFill>
                <a:srgbClr val="8A3A6A"/>
              </a:solidFill>
            </a:endParaRPr>
          </a:p>
          <a:p>
            <a:pPr>
              <a:spcBef>
                <a:spcPct val="10000"/>
              </a:spcBef>
              <a:spcAft>
                <a:spcPct val="10000"/>
              </a:spcAft>
            </a:pPr>
            <a:r>
              <a:rPr lang="el-GR" dirty="0" smtClean="0"/>
              <a:t>Στο διάγραμμα (α), με την ξένη ζήτηση στο</a:t>
            </a:r>
            <a:r>
              <a:rPr lang="en-US" dirty="0" smtClean="0"/>
              <a:t> </a:t>
            </a:r>
            <a:r>
              <a:rPr lang="en-US" i="1" dirty="0"/>
              <a:t>D</a:t>
            </a:r>
            <a:r>
              <a:rPr lang="en-US" baseline="30000" dirty="0"/>
              <a:t>*</a:t>
            </a:r>
            <a:r>
              <a:rPr lang="en-US" dirty="0"/>
              <a:t> </a:t>
            </a:r>
            <a:r>
              <a:rPr lang="el-GR" dirty="0" smtClean="0"/>
              <a:t>και την ξένη προσφορά στο</a:t>
            </a:r>
            <a:r>
              <a:rPr lang="en-US" i="1" dirty="0" smtClean="0"/>
              <a:t>S</a:t>
            </a:r>
            <a:r>
              <a:rPr lang="en-US" baseline="30000" dirty="0"/>
              <a:t>*</a:t>
            </a:r>
            <a:r>
              <a:rPr lang="en-US" dirty="0"/>
              <a:t>, </a:t>
            </a:r>
            <a:r>
              <a:rPr lang="el-GR" dirty="0" smtClean="0"/>
              <a:t>η ισορροπία χωρίς εμπόριο βρίσκεται στο σημείο</a:t>
            </a:r>
            <a:r>
              <a:rPr lang="en-US" dirty="0" smtClean="0"/>
              <a:t> </a:t>
            </a:r>
            <a:r>
              <a:rPr lang="en-US" i="1" dirty="0"/>
              <a:t>A</a:t>
            </a:r>
            <a:r>
              <a:rPr lang="en-US" baseline="30000" dirty="0"/>
              <a:t>*</a:t>
            </a:r>
            <a:r>
              <a:rPr lang="en-US" dirty="0"/>
              <a:t>, </a:t>
            </a:r>
            <a:r>
              <a:rPr lang="el-GR" dirty="0" smtClean="0"/>
              <a:t>με την τιμή να είναι</a:t>
            </a:r>
            <a:r>
              <a:rPr lang="en-US" dirty="0" smtClean="0"/>
              <a:t> </a:t>
            </a:r>
            <a:r>
              <a:rPr lang="en-US" i="1" dirty="0"/>
              <a:t>P</a:t>
            </a:r>
            <a:r>
              <a:rPr lang="en-US" i="1" baseline="30000" dirty="0"/>
              <a:t>A</a:t>
            </a:r>
            <a:r>
              <a:rPr lang="en-US" baseline="30000" dirty="0"/>
              <a:t>*</a:t>
            </a:r>
            <a:r>
              <a:rPr lang="en-US" dirty="0"/>
              <a:t>.</a:t>
            </a:r>
          </a:p>
          <a:p>
            <a:pPr>
              <a:spcBef>
                <a:spcPct val="10000"/>
              </a:spcBef>
              <a:spcAft>
                <a:spcPct val="10000"/>
              </a:spcAft>
            </a:pPr>
            <a:r>
              <a:rPr lang="el-GR" dirty="0" smtClean="0"/>
              <a:t>Σε αυτή την τιμή, η ξένη αγορά βρίσκεται σε ισορροπία και οι ξένες εξαγωγές είναι μηδενικές – σημείο </a:t>
            </a:r>
            <a:r>
              <a:rPr lang="en-US" i="1" dirty="0" smtClean="0"/>
              <a:t>A</a:t>
            </a:r>
            <a:r>
              <a:rPr lang="en-US" baseline="30000" dirty="0"/>
              <a:t>*</a:t>
            </a:r>
            <a:r>
              <a:rPr lang="en-US" dirty="0"/>
              <a:t> </a:t>
            </a:r>
            <a:r>
              <a:rPr lang="el-GR" dirty="0" smtClean="0"/>
              <a:t>στο διάγραμμα (α</a:t>
            </a:r>
            <a:r>
              <a:rPr lang="en-US" dirty="0" smtClean="0"/>
              <a:t>) </a:t>
            </a:r>
            <a:r>
              <a:rPr lang="el-GR" dirty="0" smtClean="0"/>
              <a:t>και σημείο</a:t>
            </a:r>
            <a:r>
              <a:rPr lang="en-US" i="1" dirty="0" smtClean="0"/>
              <a:t>A</a:t>
            </a:r>
            <a:r>
              <a:rPr lang="en-US" baseline="30000" dirty="0"/>
              <a:t>*</a:t>
            </a:r>
            <a:r>
              <a:rPr lang="en-US" i="1" dirty="0">
                <a:sym typeface="Symbol" pitchFamily="18" charset="2"/>
              </a:rPr>
              <a:t></a:t>
            </a:r>
            <a:r>
              <a:rPr lang="en-US" dirty="0"/>
              <a:t>  </a:t>
            </a:r>
            <a:r>
              <a:rPr lang="el-GR" dirty="0" smtClean="0"/>
              <a:t>στο διάγραμμα (β), αντιστοίχως.</a:t>
            </a:r>
            <a:endParaRPr lang="en-US" dirty="0"/>
          </a:p>
        </p:txBody>
      </p:sp>
      <p:sp>
        <p:nvSpPr>
          <p:cNvPr id="34" name="Rectangle 33"/>
          <p:cNvSpPr>
            <a:spLocks noChangeArrowheads="1"/>
          </p:cNvSpPr>
          <p:nvPr/>
        </p:nvSpPr>
        <p:spPr bwMode="auto">
          <a:xfrm>
            <a:off x="652463" y="2427288"/>
            <a:ext cx="5668962" cy="35591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4" name="Rectangle 13"/>
          <p:cNvSpPr>
            <a:spLocks noChangeArrowheads="1"/>
          </p:cNvSpPr>
          <p:nvPr/>
        </p:nvSpPr>
        <p:spPr bwMode="auto">
          <a:xfrm>
            <a:off x="928688" y="434975"/>
            <a:ext cx="4967287" cy="193675"/>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15"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Εισαγωγικοί Δασμοί για μια Μεγάλη Χώρα</a:t>
            </a:r>
            <a:endParaRPr lang="en-US" dirty="0" smtClean="0">
              <a:solidFill>
                <a:srgbClr val="69134B"/>
              </a:solidFill>
            </a:endParaRPr>
          </a:p>
        </p:txBody>
      </p:sp>
      <p:sp>
        <p:nvSpPr>
          <p:cNvPr id="17" name="TextBox 16"/>
          <p:cNvSpPr txBox="1">
            <a:spLocks noChangeArrowheads="1"/>
          </p:cNvSpPr>
          <p:nvPr/>
        </p:nvSpPr>
        <p:spPr bwMode="auto">
          <a:xfrm>
            <a:off x="5152571" y="817563"/>
            <a:ext cx="3861254" cy="1077218"/>
          </a:xfrm>
          <a:prstGeom prst="rect">
            <a:avLst/>
          </a:prstGeom>
          <a:noFill/>
          <a:ln w="9525">
            <a:noFill/>
            <a:miter lim="800000"/>
            <a:headEnd/>
            <a:tailEnd/>
          </a:ln>
        </p:spPr>
        <p:txBody>
          <a:bodyPr wrap="square">
            <a:spAutoFit/>
          </a:bodyPr>
          <a:lstStyle/>
          <a:p>
            <a:pPr>
              <a:spcBef>
                <a:spcPct val="10000"/>
              </a:spcBef>
              <a:spcAft>
                <a:spcPct val="10000"/>
              </a:spcAft>
            </a:pPr>
            <a:r>
              <a:rPr lang="el-GR" sz="1600" b="0" dirty="0" smtClean="0"/>
              <a:t>Εάν θεωρούμε μια χώρα αρκετά μεγάλη σε εισαγωγές, ή </a:t>
            </a:r>
            <a:r>
              <a:rPr lang="el-GR" sz="1600" dirty="0" smtClean="0"/>
              <a:t>μεγάλη χώρα</a:t>
            </a:r>
            <a:r>
              <a:rPr lang="el-GR" sz="1600" b="0" dirty="0" smtClean="0"/>
              <a:t>, μπορούμε να αναμένουμε ότι ο δασμός της θα αλλάξει την παγκόσμια τιμή.</a:t>
            </a:r>
            <a:endParaRPr lang="en-US" sz="1600" b="0" dirty="0"/>
          </a:p>
        </p:txBody>
      </p:sp>
      <p:cxnSp>
        <p:nvCxnSpPr>
          <p:cNvPr id="59401" name="Straight Connector 25"/>
          <p:cNvCxnSpPr>
            <a:cxnSpLocks noChangeShapeType="1"/>
          </p:cNvCxnSpPr>
          <p:nvPr/>
        </p:nvCxnSpPr>
        <p:spPr bwMode="auto">
          <a:xfrm>
            <a:off x="566738" y="646113"/>
            <a:ext cx="5329237" cy="0"/>
          </a:xfrm>
          <a:prstGeom prst="line">
            <a:avLst/>
          </a:prstGeom>
          <a:noFill/>
          <a:ln w="19050" cap="rnd" algn="ctr">
            <a:solidFill>
              <a:srgbClr val="9C3A45"/>
            </a:solidFill>
            <a:prstDash val="sysDash"/>
            <a:round/>
            <a:headEnd/>
            <a:tailEnd/>
          </a:ln>
        </p:spPr>
      </p:cxnSp>
      <p:pic>
        <p:nvPicPr>
          <p:cNvPr id="3" name="Picture 2"/>
          <p:cNvPicPr>
            <a:picLocks noChangeAspect="1"/>
          </p:cNvPicPr>
          <p:nvPr/>
        </p:nvPicPr>
        <p:blipFill>
          <a:blip r:embed="rId3" cstate="print"/>
          <a:srcRect/>
          <a:stretch>
            <a:fillRect/>
          </a:stretch>
        </p:blipFill>
        <p:spPr bwMode="auto">
          <a:xfrm>
            <a:off x="811213" y="2552700"/>
            <a:ext cx="5353050" cy="3219450"/>
          </a:xfrm>
          <a:prstGeom prst="rect">
            <a:avLst/>
          </a:prstGeom>
          <a:noFill/>
          <a:ln w="9525">
            <a:noFill/>
            <a:miter lim="800000"/>
            <a:headEnd/>
            <a:tailEnd/>
          </a:ln>
        </p:spPr>
      </p:pic>
      <p:pic>
        <p:nvPicPr>
          <p:cNvPr id="4" name="Picture 3"/>
          <p:cNvPicPr>
            <a:picLocks noChangeAspect="1"/>
          </p:cNvPicPr>
          <p:nvPr/>
        </p:nvPicPr>
        <p:blipFill>
          <a:blip r:embed="rId4" cstate="print"/>
          <a:srcRect/>
          <a:stretch>
            <a:fillRect/>
          </a:stretch>
        </p:blipFill>
        <p:spPr bwMode="auto">
          <a:xfrm>
            <a:off x="811213" y="2552700"/>
            <a:ext cx="5353050" cy="3219450"/>
          </a:xfrm>
          <a:prstGeom prst="rect">
            <a:avLst/>
          </a:prstGeom>
          <a:noFill/>
          <a:ln w="9525">
            <a:noFill/>
            <a:miter lim="800000"/>
            <a:headEnd/>
            <a:tailEnd/>
          </a:ln>
        </p:spPr>
      </p:pic>
      <p:pic>
        <p:nvPicPr>
          <p:cNvPr id="6" name="Picture 5"/>
          <p:cNvPicPr>
            <a:picLocks noChangeAspect="1"/>
          </p:cNvPicPr>
          <p:nvPr/>
        </p:nvPicPr>
        <p:blipFill>
          <a:blip r:embed="rId5" cstate="print"/>
          <a:srcRect/>
          <a:stretch>
            <a:fillRect/>
          </a:stretch>
        </p:blipFill>
        <p:spPr bwMode="auto">
          <a:xfrm>
            <a:off x="811213" y="2552700"/>
            <a:ext cx="5353050" cy="3219450"/>
          </a:xfrm>
          <a:prstGeom prst="rect">
            <a:avLst/>
          </a:prstGeom>
          <a:noFill/>
          <a:ln w="9525">
            <a:noFill/>
            <a:miter lim="800000"/>
            <a:headEnd/>
            <a:tailEnd/>
          </a:ln>
        </p:spPr>
      </p:pic>
      <p:pic>
        <p:nvPicPr>
          <p:cNvPr id="7" name="Picture 6"/>
          <p:cNvPicPr>
            <a:picLocks noChangeAspect="1"/>
          </p:cNvPicPr>
          <p:nvPr/>
        </p:nvPicPr>
        <p:blipFill>
          <a:blip r:embed="rId6" cstate="print"/>
          <a:srcRect/>
          <a:stretch>
            <a:fillRect/>
          </a:stretch>
        </p:blipFill>
        <p:spPr bwMode="auto">
          <a:xfrm>
            <a:off x="811213" y="2552700"/>
            <a:ext cx="5353050" cy="3219450"/>
          </a:xfrm>
          <a:prstGeom prst="rect">
            <a:avLst/>
          </a:prstGeom>
          <a:noFill/>
          <a:ln w="9525">
            <a:noFill/>
            <a:miter lim="800000"/>
            <a:headEnd/>
            <a:tailEnd/>
          </a:ln>
        </p:spPr>
      </p:pic>
      <p:pic>
        <p:nvPicPr>
          <p:cNvPr id="8" name="Picture 7"/>
          <p:cNvPicPr>
            <a:picLocks noChangeAspect="1"/>
          </p:cNvPicPr>
          <p:nvPr/>
        </p:nvPicPr>
        <p:blipFill>
          <a:blip r:embed="rId7" cstate="print"/>
          <a:srcRect/>
          <a:stretch>
            <a:fillRect/>
          </a:stretch>
        </p:blipFill>
        <p:spPr bwMode="auto">
          <a:xfrm>
            <a:off x="811213" y="2552700"/>
            <a:ext cx="5353050" cy="3219450"/>
          </a:xfrm>
          <a:prstGeom prst="rect">
            <a:avLst/>
          </a:prstGeom>
          <a:noFill/>
          <a:ln w="9525">
            <a:noFill/>
            <a:miter lim="800000"/>
            <a:headEnd/>
            <a:tailEnd/>
          </a:ln>
        </p:spPr>
      </p:pic>
      <p:pic>
        <p:nvPicPr>
          <p:cNvPr id="9" name="Picture 8"/>
          <p:cNvPicPr>
            <a:picLocks noChangeAspect="1"/>
          </p:cNvPicPr>
          <p:nvPr/>
        </p:nvPicPr>
        <p:blipFill>
          <a:blip r:embed="rId8" cstate="print"/>
          <a:srcRect/>
          <a:stretch>
            <a:fillRect/>
          </a:stretch>
        </p:blipFill>
        <p:spPr bwMode="auto">
          <a:xfrm>
            <a:off x="811213" y="2552700"/>
            <a:ext cx="5353050" cy="32194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62213"/>
                                        </p:tgtEl>
                                        <p:attrNameLst>
                                          <p:attrName>style.visibility</p:attrName>
                                        </p:attrNameLst>
                                      </p:cBhvr>
                                      <p:to>
                                        <p:strVal val="visible"/>
                                      </p:to>
                                    </p:set>
                                    <p:animEffect transition="in" filter="wipe(left)">
                                      <p:cBhvr>
                                        <p:cTn id="15" dur="500"/>
                                        <p:tgtEl>
                                          <p:spTgt spid="86221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2000"/>
                            </p:stCondLst>
                            <p:childTnLst>
                              <p:par>
                                <p:cTn id="21" presetID="29"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ppt_x</p:attrName>
                                        </p:attrNameLst>
                                      </p:cBhvr>
                                      <p:tavLst>
                                        <p:tav tm="0">
                                          <p:val>
                                            <p:strVal val="#ppt_x-.2"/>
                                          </p:val>
                                        </p:tav>
                                        <p:tav tm="100000">
                                          <p:val>
                                            <p:strVal val="#ppt_x"/>
                                          </p:val>
                                        </p:tav>
                                      </p:tavLst>
                                    </p:anim>
                                    <p:anim calcmode="lin" valueType="num">
                                      <p:cBhvr>
                                        <p:cTn id="24"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5" dur="500"/>
                                        <p:tgtEl>
                                          <p:spTgt spid="2"/>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ipe(left)">
                                      <p:cBhvr>
                                        <p:cTn id="37" dur="5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xEl>
                                              <p:pRg st="1" end="1"/>
                                            </p:txEl>
                                          </p:spTgt>
                                        </p:tgtEl>
                                        <p:attrNameLst>
                                          <p:attrName>style.visibility</p:attrName>
                                        </p:attrNameLst>
                                      </p:cBhvr>
                                      <p:to>
                                        <p:strVal val="visible"/>
                                      </p:to>
                                    </p:set>
                                    <p:animEffect transition="in" filter="wipe(left)">
                                      <p:cBhvr>
                                        <p:cTn id="42" dur="500"/>
                                        <p:tgtEl>
                                          <p:spTgt spid="21">
                                            <p:txEl>
                                              <p:pRg st="1" end="1"/>
                                            </p:txEl>
                                          </p:spTgt>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750"/>
                                        <p:tgtEl>
                                          <p:spTgt spid="3"/>
                                        </p:tgtEl>
                                      </p:cBhvr>
                                    </p:animEffect>
                                  </p:childTnLst>
                                </p:cTn>
                              </p:par>
                            </p:childTnLst>
                          </p:cTn>
                        </p:par>
                        <p:par>
                          <p:cTn id="47" fill="hold">
                            <p:stCondLst>
                              <p:cond delay="1250"/>
                            </p:stCondLst>
                            <p:childTnLst>
                              <p:par>
                                <p:cTn id="48" presetID="22" presetClass="entr" presetSubtype="8"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750"/>
                                        <p:tgtEl>
                                          <p:spTgt spid="4"/>
                                        </p:tgtEl>
                                      </p:cBhvr>
                                    </p:animEffect>
                                  </p:childTnLst>
                                </p:cTn>
                              </p:par>
                            </p:childTnLst>
                          </p:cTn>
                        </p:par>
                        <p:par>
                          <p:cTn id="51" fill="hold">
                            <p:stCondLst>
                              <p:cond delay="2000"/>
                            </p:stCondLst>
                            <p:childTnLst>
                              <p:par>
                                <p:cTn id="52" presetID="22" presetClass="entr" presetSubtype="8" fill="hold" nodeType="after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left)">
                                      <p:cBhvr>
                                        <p:cTn id="54" dur="750"/>
                                        <p:tgtEl>
                                          <p:spTgt spid="6"/>
                                        </p:tgtEl>
                                      </p:cBhvr>
                                    </p:animEffect>
                                  </p:childTnLst>
                                </p:cTn>
                              </p:par>
                            </p:childTnLst>
                          </p:cTn>
                        </p:par>
                        <p:par>
                          <p:cTn id="55" fill="hold">
                            <p:stCondLst>
                              <p:cond delay="2750"/>
                            </p:stCondLst>
                            <p:childTnLst>
                              <p:par>
                                <p:cTn id="56" presetID="22" presetClass="entr" presetSubtype="8"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wipe(left)">
                                      <p:cBhvr>
                                        <p:cTn id="58" dur="75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1">
                                            <p:txEl>
                                              <p:pRg st="2" end="2"/>
                                            </p:txEl>
                                          </p:spTgt>
                                        </p:tgtEl>
                                        <p:attrNameLst>
                                          <p:attrName>style.visibility</p:attrName>
                                        </p:attrNameLst>
                                      </p:cBhvr>
                                      <p:to>
                                        <p:strVal val="visible"/>
                                      </p:to>
                                    </p:set>
                                    <p:animEffect transition="in" filter="wipe(left)">
                                      <p:cBhvr>
                                        <p:cTn id="63" dur="500"/>
                                        <p:tgtEl>
                                          <p:spTgt spid="21">
                                            <p:txEl>
                                              <p:pRg st="2" end="2"/>
                                            </p:txEl>
                                          </p:spTgt>
                                        </p:tgtEl>
                                      </p:cBhvr>
                                    </p:animEffect>
                                  </p:childTnLst>
                                </p:cTn>
                              </p:par>
                            </p:childTnLst>
                          </p:cTn>
                        </p:par>
                        <p:par>
                          <p:cTn id="64" fill="hold">
                            <p:stCondLst>
                              <p:cond delay="500"/>
                            </p:stCondLst>
                            <p:childTnLst>
                              <p:par>
                                <p:cTn id="65" presetID="22" presetClass="entr" presetSubtype="8" fill="hold"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left)">
                                      <p:cBhvr>
                                        <p:cTn id="67" dur="750"/>
                                        <p:tgtEl>
                                          <p:spTgt spid="8"/>
                                        </p:tgtEl>
                                      </p:cBhvr>
                                    </p:animEffect>
                                  </p:childTnLst>
                                </p:cTn>
                              </p:par>
                            </p:childTnLst>
                          </p:cTn>
                        </p:par>
                        <p:par>
                          <p:cTn id="68" fill="hold">
                            <p:stCondLst>
                              <p:cond delay="1250"/>
                            </p:stCondLst>
                            <p:childTnLst>
                              <p:par>
                                <p:cTn id="69" presetID="22" presetClass="entr" presetSubtype="8" fill="hold" nodeType="after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left)">
                                      <p:cBhvr>
                                        <p:cTn id="7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19" grpId="0" animBg="1"/>
      <p:bldP spid="21" grpId="0" uiExpand="1" build="p" bldLvl="2"/>
      <p:bldP spid="34" grpId="0" animBg="1"/>
      <p:bldP spid="14" grpId="0" animBg="1"/>
      <p:bldP spid="15"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1441" name="Group 39"/>
          <p:cNvGrpSpPr>
            <a:grpSpLocks/>
          </p:cNvGrpSpPr>
          <p:nvPr/>
        </p:nvGrpSpPr>
        <p:grpSpPr bwMode="auto">
          <a:xfrm>
            <a:off x="566738" y="2047875"/>
            <a:ext cx="8374062" cy="4143375"/>
            <a:chOff x="566738" y="2200275"/>
            <a:chExt cx="7805737" cy="4219575"/>
          </a:xfrm>
        </p:grpSpPr>
        <p:sp>
          <p:nvSpPr>
            <p:cNvPr id="61461"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400" b="0">
                <a:solidFill>
                  <a:schemeClr val="tx2"/>
                </a:solidFill>
              </a:endParaRPr>
            </a:p>
          </p:txBody>
        </p:sp>
        <p:sp>
          <p:nvSpPr>
            <p:cNvPr id="61462" name="Rectangle 30"/>
            <p:cNvSpPr>
              <a:spLocks noChangeArrowheads="1"/>
            </p:cNvSpPr>
            <p:nvPr/>
          </p:nvSpPr>
          <p:spPr bwMode="auto">
            <a:xfrm>
              <a:off x="581024" y="2219327"/>
              <a:ext cx="7772401" cy="330448"/>
            </a:xfrm>
            <a:prstGeom prst="rect">
              <a:avLst/>
            </a:prstGeom>
            <a:solidFill>
              <a:srgbClr val="E0D8D4"/>
            </a:solidFill>
            <a:ln w="9525" algn="ctr">
              <a:noFill/>
              <a:round/>
              <a:headEnd/>
              <a:tailEnd/>
            </a:ln>
          </p:spPr>
          <p:txBody>
            <a:bodyPr/>
            <a:lstStyle/>
            <a:p>
              <a:endParaRPr lang="en-US" sz="2400" b="0">
                <a:solidFill>
                  <a:schemeClr val="tx2"/>
                </a:solidFill>
              </a:endParaRPr>
            </a:p>
          </p:txBody>
        </p:sp>
      </p:grpSp>
      <p:sp>
        <p:nvSpPr>
          <p:cNvPr id="61442" name="Rectangle 5"/>
          <p:cNvSpPr>
            <a:spLocks noChangeArrowheads="1"/>
          </p:cNvSpPr>
          <p:nvPr/>
        </p:nvSpPr>
        <p:spPr bwMode="auto">
          <a:xfrm>
            <a:off x="203881" y="762681"/>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Ξένη Προσφορά Εξαγωγών</a:t>
            </a:r>
            <a:endParaRPr lang="en-US" sz="2400" dirty="0">
              <a:solidFill>
                <a:srgbClr val="356A41"/>
              </a:solidFill>
            </a:endParaRPr>
          </a:p>
        </p:txBody>
      </p:sp>
      <p:sp>
        <p:nvSpPr>
          <p:cNvPr id="61443" name="Text Box 7"/>
          <p:cNvSpPr txBox="1">
            <a:spLocks noChangeArrowheads="1"/>
          </p:cNvSpPr>
          <p:nvPr/>
        </p:nvSpPr>
        <p:spPr bwMode="auto">
          <a:xfrm>
            <a:off x="585788" y="2068513"/>
            <a:ext cx="2644775" cy="52228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8-6 </a:t>
            </a:r>
            <a:r>
              <a:rPr lang="en-US">
                <a:solidFill>
                  <a:schemeClr val="bg2"/>
                </a:solidFill>
              </a:rPr>
              <a:t>(2 of 3)</a:t>
            </a:r>
          </a:p>
          <a:p>
            <a:pPr marL="457200" indent="-457200">
              <a:lnSpc>
                <a:spcPct val="90000"/>
              </a:lnSpc>
              <a:spcBef>
                <a:spcPct val="10000"/>
              </a:spcBef>
              <a:spcAft>
                <a:spcPct val="10000"/>
              </a:spcAft>
            </a:pPr>
            <a:endParaRPr lang="en-US"/>
          </a:p>
        </p:txBody>
      </p:sp>
      <p:sp>
        <p:nvSpPr>
          <p:cNvPr id="21" name="Rectangle 20"/>
          <p:cNvSpPr>
            <a:spLocks noChangeArrowheads="1"/>
          </p:cNvSpPr>
          <p:nvPr/>
        </p:nvSpPr>
        <p:spPr bwMode="auto">
          <a:xfrm>
            <a:off x="6321425" y="2378075"/>
            <a:ext cx="2619375" cy="4121128"/>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Ξένη Προσφορά Εξαγωγών (συνέχεια)</a:t>
            </a:r>
            <a:endParaRPr lang="en-US" sz="1600" dirty="0" smtClean="0">
              <a:solidFill>
                <a:srgbClr val="8A3A6A"/>
              </a:solidFill>
            </a:endParaRPr>
          </a:p>
          <a:p>
            <a:pPr>
              <a:spcBef>
                <a:spcPct val="10000"/>
              </a:spcBef>
              <a:spcAft>
                <a:spcPct val="10000"/>
              </a:spcAft>
            </a:pPr>
            <a:r>
              <a:rPr lang="el-GR" dirty="0" smtClean="0"/>
              <a:t>Όταν η παγκόσμια τιμή</a:t>
            </a:r>
            <a:r>
              <a:rPr lang="en-US" dirty="0" smtClean="0"/>
              <a:t>, </a:t>
            </a:r>
            <a:r>
              <a:rPr lang="en-US" i="1" dirty="0"/>
              <a:t>P</a:t>
            </a:r>
            <a:r>
              <a:rPr lang="en-US" i="1" baseline="30000" dirty="0"/>
              <a:t>W</a:t>
            </a:r>
            <a:r>
              <a:rPr lang="en-US" dirty="0"/>
              <a:t>, </a:t>
            </a:r>
            <a:r>
              <a:rPr lang="el-GR" dirty="0" smtClean="0"/>
              <a:t>είναι υψηλότερη από την ξένη τιμή χωρίς εμπόριο, η προσφερόμενη </a:t>
            </a:r>
            <a:r>
              <a:rPr lang="el-GR" dirty="0" err="1" smtClean="0"/>
              <a:t>ποσοτητα</a:t>
            </a:r>
            <a:r>
              <a:rPr lang="el-GR" dirty="0" smtClean="0"/>
              <a:t> από την ξένη χώρα</a:t>
            </a:r>
            <a:r>
              <a:rPr lang="en-US" dirty="0" smtClean="0"/>
              <a:t>, </a:t>
            </a:r>
            <a:r>
              <a:rPr lang="en-US" i="1" dirty="0"/>
              <a:t>S</a:t>
            </a:r>
            <a:r>
              <a:rPr lang="en-US" baseline="30000" dirty="0"/>
              <a:t>*</a:t>
            </a:r>
            <a:r>
              <a:rPr lang="en-US" baseline="-25000" dirty="0"/>
              <a:t>1</a:t>
            </a:r>
            <a:r>
              <a:rPr lang="en-US" dirty="0"/>
              <a:t>, </a:t>
            </a:r>
            <a:r>
              <a:rPr lang="el-GR" dirty="0" smtClean="0"/>
              <a:t>υπερβαίνει τη ζητούμενη ποσότητα από την ξένη χώρα</a:t>
            </a:r>
            <a:r>
              <a:rPr lang="en-US" dirty="0" smtClean="0"/>
              <a:t>, </a:t>
            </a:r>
            <a:r>
              <a:rPr lang="en-US" i="1" dirty="0"/>
              <a:t>D</a:t>
            </a:r>
            <a:r>
              <a:rPr lang="en-US" baseline="30000" dirty="0"/>
              <a:t>*</a:t>
            </a:r>
            <a:r>
              <a:rPr lang="en-US" baseline="-25000" dirty="0"/>
              <a:t>1</a:t>
            </a:r>
            <a:r>
              <a:rPr lang="en-US" dirty="0"/>
              <a:t>, </a:t>
            </a:r>
            <a:r>
              <a:rPr lang="el-GR" dirty="0" smtClean="0"/>
              <a:t>και οι ξένες εξαγωγές είναι </a:t>
            </a:r>
            <a:r>
              <a:rPr lang="en-US" dirty="0" smtClean="0"/>
              <a:t> </a:t>
            </a:r>
            <a:r>
              <a:rPr lang="en-US" i="1" dirty="0" smtClean="0"/>
              <a:t>X</a:t>
            </a:r>
            <a:r>
              <a:rPr lang="en-US" baseline="30000" dirty="0" smtClean="0"/>
              <a:t>*</a:t>
            </a:r>
            <a:r>
              <a:rPr lang="en-US" baseline="-25000" dirty="0" smtClean="0"/>
              <a:t>1</a:t>
            </a:r>
            <a:r>
              <a:rPr lang="en-US" dirty="0" smtClean="0"/>
              <a:t> </a:t>
            </a:r>
            <a:r>
              <a:rPr lang="en-US" dirty="0"/>
              <a:t>= </a:t>
            </a:r>
            <a:r>
              <a:rPr lang="en-US" i="1" dirty="0"/>
              <a:t>S</a:t>
            </a:r>
            <a:r>
              <a:rPr lang="en-US" baseline="30000" dirty="0"/>
              <a:t>*</a:t>
            </a:r>
            <a:r>
              <a:rPr lang="en-US" baseline="-25000" dirty="0"/>
              <a:t>1</a:t>
            </a:r>
            <a:r>
              <a:rPr lang="en-US" dirty="0"/>
              <a:t> –</a:t>
            </a:r>
            <a:r>
              <a:rPr lang="en-US" i="1" dirty="0"/>
              <a:t> D</a:t>
            </a:r>
            <a:r>
              <a:rPr lang="en-US" baseline="30000" dirty="0"/>
              <a:t>*</a:t>
            </a:r>
            <a:r>
              <a:rPr lang="en-US" baseline="-25000" dirty="0"/>
              <a:t>1</a:t>
            </a:r>
            <a:r>
              <a:rPr lang="en-US" dirty="0"/>
              <a:t>.</a:t>
            </a:r>
          </a:p>
          <a:p>
            <a:pPr>
              <a:spcBef>
                <a:spcPct val="10000"/>
              </a:spcBef>
              <a:spcAft>
                <a:spcPct val="10000"/>
              </a:spcAft>
            </a:pPr>
            <a:r>
              <a:rPr lang="el-GR" dirty="0" smtClean="0"/>
              <a:t>Στο διάγραμμα (β), ενώνοντας τα σημεία </a:t>
            </a:r>
            <a:r>
              <a:rPr lang="en-US" i="1" dirty="0" smtClean="0"/>
              <a:t>A</a:t>
            </a:r>
            <a:r>
              <a:rPr lang="en-US" baseline="30000" dirty="0"/>
              <a:t>*</a:t>
            </a:r>
            <a:r>
              <a:rPr lang="en-US" i="1" dirty="0">
                <a:sym typeface="Symbol" pitchFamily="18" charset="2"/>
              </a:rPr>
              <a:t></a:t>
            </a:r>
            <a:r>
              <a:rPr lang="en-US" dirty="0"/>
              <a:t> </a:t>
            </a:r>
            <a:r>
              <a:rPr lang="el-GR" dirty="0" smtClean="0"/>
              <a:t>και</a:t>
            </a:r>
            <a:r>
              <a:rPr lang="en-US" dirty="0" smtClean="0"/>
              <a:t> </a:t>
            </a:r>
            <a:r>
              <a:rPr lang="en-US" i="1" dirty="0"/>
              <a:t>B</a:t>
            </a:r>
            <a:r>
              <a:rPr lang="en-US" baseline="30000" dirty="0"/>
              <a:t>*</a:t>
            </a:r>
            <a:r>
              <a:rPr lang="en-US" dirty="0"/>
              <a:t>, </a:t>
            </a:r>
            <a:r>
              <a:rPr lang="el-GR" dirty="0" smtClean="0"/>
              <a:t> καταλήγουμε στην ανοδικής [θετικής] κλίσης καμπύλη προσφοράς εξαγωγών </a:t>
            </a:r>
            <a:r>
              <a:rPr lang="en-US" i="1" dirty="0" smtClean="0"/>
              <a:t>X</a:t>
            </a:r>
            <a:r>
              <a:rPr lang="en-US" baseline="30000" dirty="0"/>
              <a:t>*</a:t>
            </a:r>
            <a:r>
              <a:rPr lang="en-US" dirty="0"/>
              <a:t>.</a:t>
            </a:r>
          </a:p>
        </p:txBody>
      </p:sp>
      <p:sp>
        <p:nvSpPr>
          <p:cNvPr id="61445" name="Rectangle 33"/>
          <p:cNvSpPr>
            <a:spLocks noChangeArrowheads="1"/>
          </p:cNvSpPr>
          <p:nvPr/>
        </p:nvSpPr>
        <p:spPr bwMode="auto">
          <a:xfrm>
            <a:off x="652463" y="2427288"/>
            <a:ext cx="5668962" cy="35591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61446" name="Rectangle 13"/>
          <p:cNvSpPr>
            <a:spLocks noChangeArrowheads="1"/>
          </p:cNvSpPr>
          <p:nvPr/>
        </p:nvSpPr>
        <p:spPr bwMode="auto">
          <a:xfrm>
            <a:off x="928688" y="434975"/>
            <a:ext cx="4967287" cy="193675"/>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61447"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Εισαγωγικοί Δασμοί για μια Μεγάλη Χώρα</a:t>
            </a:r>
            <a:endParaRPr lang="en-US" dirty="0" smtClean="0">
              <a:solidFill>
                <a:srgbClr val="69134B"/>
              </a:solidFill>
            </a:endParaRPr>
          </a:p>
        </p:txBody>
      </p:sp>
      <p:sp>
        <p:nvSpPr>
          <p:cNvPr id="61448" name="TextBox 16"/>
          <p:cNvSpPr txBox="1">
            <a:spLocks noChangeArrowheads="1"/>
          </p:cNvSpPr>
          <p:nvPr/>
        </p:nvSpPr>
        <p:spPr bwMode="auto">
          <a:xfrm>
            <a:off x="5457825" y="754743"/>
            <a:ext cx="3556000" cy="1354217"/>
          </a:xfrm>
          <a:prstGeom prst="rect">
            <a:avLst/>
          </a:prstGeom>
          <a:noFill/>
          <a:ln w="9525">
            <a:noFill/>
            <a:miter lim="800000"/>
            <a:headEnd/>
            <a:tailEnd/>
          </a:ln>
        </p:spPr>
        <p:txBody>
          <a:bodyPr wrap="square">
            <a:spAutoFit/>
          </a:bodyPr>
          <a:lstStyle/>
          <a:p>
            <a:pPr>
              <a:spcBef>
                <a:spcPct val="10000"/>
              </a:spcBef>
              <a:spcAft>
                <a:spcPct val="10000"/>
              </a:spcAft>
            </a:pPr>
            <a:r>
              <a:rPr lang="el-GR" sz="1600" b="0" dirty="0" smtClean="0"/>
              <a:t>Εάν θεωρούμε μια χώρα αρκετά μεγάλη σε εισαγωγές, ή </a:t>
            </a:r>
            <a:r>
              <a:rPr lang="el-GR" sz="1600" dirty="0" smtClean="0"/>
              <a:t>μεγάλη χώρα</a:t>
            </a:r>
            <a:r>
              <a:rPr lang="el-GR" sz="1600" b="0" dirty="0" smtClean="0"/>
              <a:t>, μπορούμε να αναμένουμε ότι ο δασμός της θα αλλάξει την παγκόσμια τιμή</a:t>
            </a:r>
            <a:r>
              <a:rPr lang="el-GR" sz="1800" b="0" dirty="0" smtClean="0"/>
              <a:t>.</a:t>
            </a:r>
            <a:endParaRPr lang="en-US" sz="1800" b="0" dirty="0" smtClean="0"/>
          </a:p>
        </p:txBody>
      </p:sp>
      <p:cxnSp>
        <p:nvCxnSpPr>
          <p:cNvPr id="61449" name="Straight Connector 25"/>
          <p:cNvCxnSpPr>
            <a:cxnSpLocks noChangeShapeType="1"/>
          </p:cNvCxnSpPr>
          <p:nvPr/>
        </p:nvCxnSpPr>
        <p:spPr bwMode="auto">
          <a:xfrm>
            <a:off x="566738" y="646113"/>
            <a:ext cx="5329237" cy="0"/>
          </a:xfrm>
          <a:prstGeom prst="line">
            <a:avLst/>
          </a:prstGeom>
          <a:noFill/>
          <a:ln w="19050" cap="rnd" algn="ctr">
            <a:solidFill>
              <a:srgbClr val="9C3A45"/>
            </a:solidFill>
            <a:prstDash val="sysDash"/>
            <a:round/>
            <a:headEnd/>
            <a:tailEnd/>
          </a:ln>
        </p:spPr>
      </p:cxnSp>
      <p:pic>
        <p:nvPicPr>
          <p:cNvPr id="61450" name="Picture 2"/>
          <p:cNvPicPr>
            <a:picLocks noChangeAspect="1"/>
          </p:cNvPicPr>
          <p:nvPr/>
        </p:nvPicPr>
        <p:blipFill>
          <a:blip r:embed="rId3" cstate="print"/>
          <a:srcRect/>
          <a:stretch>
            <a:fillRect/>
          </a:stretch>
        </p:blipFill>
        <p:spPr bwMode="auto">
          <a:xfrm>
            <a:off x="811213" y="2552700"/>
            <a:ext cx="5353050" cy="3219450"/>
          </a:xfrm>
          <a:prstGeom prst="rect">
            <a:avLst/>
          </a:prstGeom>
          <a:noFill/>
          <a:ln w="9525">
            <a:noFill/>
            <a:miter lim="800000"/>
            <a:headEnd/>
            <a:tailEnd/>
          </a:ln>
        </p:spPr>
      </p:pic>
      <p:pic>
        <p:nvPicPr>
          <p:cNvPr id="61451" name="Picture 3"/>
          <p:cNvPicPr>
            <a:picLocks noChangeAspect="1"/>
          </p:cNvPicPr>
          <p:nvPr/>
        </p:nvPicPr>
        <p:blipFill>
          <a:blip r:embed="rId4" cstate="print"/>
          <a:srcRect/>
          <a:stretch>
            <a:fillRect/>
          </a:stretch>
        </p:blipFill>
        <p:spPr bwMode="auto">
          <a:xfrm>
            <a:off x="811213" y="2552700"/>
            <a:ext cx="5353050" cy="3219450"/>
          </a:xfrm>
          <a:prstGeom prst="rect">
            <a:avLst/>
          </a:prstGeom>
          <a:noFill/>
          <a:ln w="9525">
            <a:noFill/>
            <a:miter lim="800000"/>
            <a:headEnd/>
            <a:tailEnd/>
          </a:ln>
        </p:spPr>
      </p:pic>
      <p:pic>
        <p:nvPicPr>
          <p:cNvPr id="61452" name="Picture 5"/>
          <p:cNvPicPr>
            <a:picLocks noChangeAspect="1"/>
          </p:cNvPicPr>
          <p:nvPr/>
        </p:nvPicPr>
        <p:blipFill>
          <a:blip r:embed="rId5" cstate="print"/>
          <a:srcRect/>
          <a:stretch>
            <a:fillRect/>
          </a:stretch>
        </p:blipFill>
        <p:spPr bwMode="auto">
          <a:xfrm>
            <a:off x="811213" y="2552700"/>
            <a:ext cx="5353050" cy="3219450"/>
          </a:xfrm>
          <a:prstGeom prst="rect">
            <a:avLst/>
          </a:prstGeom>
          <a:noFill/>
          <a:ln w="9525">
            <a:noFill/>
            <a:miter lim="800000"/>
            <a:headEnd/>
            <a:tailEnd/>
          </a:ln>
        </p:spPr>
      </p:pic>
      <p:pic>
        <p:nvPicPr>
          <p:cNvPr id="61453" name="Picture 6"/>
          <p:cNvPicPr>
            <a:picLocks noChangeAspect="1"/>
          </p:cNvPicPr>
          <p:nvPr/>
        </p:nvPicPr>
        <p:blipFill>
          <a:blip r:embed="rId6" cstate="print"/>
          <a:srcRect/>
          <a:stretch>
            <a:fillRect/>
          </a:stretch>
        </p:blipFill>
        <p:spPr bwMode="auto">
          <a:xfrm>
            <a:off x="811213" y="2552700"/>
            <a:ext cx="5353050" cy="3219450"/>
          </a:xfrm>
          <a:prstGeom prst="rect">
            <a:avLst/>
          </a:prstGeom>
          <a:noFill/>
          <a:ln w="9525">
            <a:noFill/>
            <a:miter lim="800000"/>
            <a:headEnd/>
            <a:tailEnd/>
          </a:ln>
        </p:spPr>
      </p:pic>
      <p:pic>
        <p:nvPicPr>
          <p:cNvPr id="61454" name="Picture 7"/>
          <p:cNvPicPr>
            <a:picLocks noChangeAspect="1"/>
          </p:cNvPicPr>
          <p:nvPr/>
        </p:nvPicPr>
        <p:blipFill>
          <a:blip r:embed="rId7" cstate="print"/>
          <a:srcRect/>
          <a:stretch>
            <a:fillRect/>
          </a:stretch>
        </p:blipFill>
        <p:spPr bwMode="auto">
          <a:xfrm>
            <a:off x="811213" y="2552700"/>
            <a:ext cx="5353050" cy="3219450"/>
          </a:xfrm>
          <a:prstGeom prst="rect">
            <a:avLst/>
          </a:prstGeom>
          <a:noFill/>
          <a:ln w="9525">
            <a:noFill/>
            <a:miter lim="800000"/>
            <a:headEnd/>
            <a:tailEnd/>
          </a:ln>
        </p:spPr>
      </p:pic>
      <p:pic>
        <p:nvPicPr>
          <p:cNvPr id="18" name="Picture 17"/>
          <p:cNvPicPr>
            <a:picLocks noChangeAspect="1"/>
          </p:cNvPicPr>
          <p:nvPr/>
        </p:nvPicPr>
        <p:blipFill>
          <a:blip r:embed="rId8" cstate="print"/>
          <a:srcRect/>
          <a:stretch>
            <a:fillRect/>
          </a:stretch>
        </p:blipFill>
        <p:spPr bwMode="auto">
          <a:xfrm>
            <a:off x="811213" y="2552700"/>
            <a:ext cx="5353050" cy="3219450"/>
          </a:xfrm>
          <a:prstGeom prst="rect">
            <a:avLst/>
          </a:prstGeom>
          <a:noFill/>
          <a:ln w="9525">
            <a:noFill/>
            <a:miter lim="800000"/>
            <a:headEnd/>
            <a:tailEnd/>
          </a:ln>
        </p:spPr>
      </p:pic>
      <p:pic>
        <p:nvPicPr>
          <p:cNvPr id="61456" name="Picture 8"/>
          <p:cNvPicPr>
            <a:picLocks noChangeAspect="1"/>
          </p:cNvPicPr>
          <p:nvPr/>
        </p:nvPicPr>
        <p:blipFill>
          <a:blip r:embed="rId9" cstate="print"/>
          <a:srcRect/>
          <a:stretch>
            <a:fillRect/>
          </a:stretch>
        </p:blipFill>
        <p:spPr bwMode="auto">
          <a:xfrm>
            <a:off x="811213" y="2552700"/>
            <a:ext cx="5353050" cy="3219450"/>
          </a:xfrm>
          <a:prstGeom prst="rect">
            <a:avLst/>
          </a:prstGeom>
          <a:noFill/>
          <a:ln w="9525">
            <a:noFill/>
            <a:miter lim="800000"/>
            <a:headEnd/>
            <a:tailEnd/>
          </a:ln>
        </p:spPr>
      </p:pic>
      <p:pic>
        <p:nvPicPr>
          <p:cNvPr id="10" name="Picture 9"/>
          <p:cNvPicPr>
            <a:picLocks noChangeAspect="1"/>
          </p:cNvPicPr>
          <p:nvPr/>
        </p:nvPicPr>
        <p:blipFill>
          <a:blip r:embed="rId10" cstate="print"/>
          <a:srcRect/>
          <a:stretch>
            <a:fillRect/>
          </a:stretch>
        </p:blipFill>
        <p:spPr bwMode="auto">
          <a:xfrm>
            <a:off x="811213" y="2552700"/>
            <a:ext cx="5353050" cy="3219450"/>
          </a:xfrm>
          <a:prstGeom prst="rect">
            <a:avLst/>
          </a:prstGeom>
          <a:noFill/>
          <a:ln w="9525">
            <a:noFill/>
            <a:miter lim="800000"/>
            <a:headEnd/>
            <a:tailEnd/>
          </a:ln>
        </p:spPr>
      </p:pic>
      <p:pic>
        <p:nvPicPr>
          <p:cNvPr id="11" name="Picture 10"/>
          <p:cNvPicPr>
            <a:picLocks noChangeAspect="1"/>
          </p:cNvPicPr>
          <p:nvPr/>
        </p:nvPicPr>
        <p:blipFill>
          <a:blip r:embed="rId11" cstate="print"/>
          <a:srcRect/>
          <a:stretch>
            <a:fillRect/>
          </a:stretch>
        </p:blipFill>
        <p:spPr bwMode="auto">
          <a:xfrm>
            <a:off x="811213" y="2552700"/>
            <a:ext cx="5353050" cy="3219450"/>
          </a:xfrm>
          <a:prstGeom prst="rect">
            <a:avLst/>
          </a:prstGeom>
          <a:noFill/>
          <a:ln w="9525">
            <a:noFill/>
            <a:miter lim="800000"/>
            <a:headEnd/>
            <a:tailEnd/>
          </a:ln>
        </p:spPr>
      </p:pic>
      <p:pic>
        <p:nvPicPr>
          <p:cNvPr id="12" name="Picture 11"/>
          <p:cNvPicPr>
            <a:picLocks noChangeAspect="1"/>
          </p:cNvPicPr>
          <p:nvPr/>
        </p:nvPicPr>
        <p:blipFill>
          <a:blip r:embed="rId12" cstate="print"/>
          <a:srcRect/>
          <a:stretch>
            <a:fillRect/>
          </a:stretch>
        </p:blipFill>
        <p:spPr bwMode="auto">
          <a:xfrm>
            <a:off x="811213" y="2552700"/>
            <a:ext cx="5353050" cy="3219450"/>
          </a:xfrm>
          <a:prstGeom prst="rect">
            <a:avLst/>
          </a:prstGeom>
          <a:noFill/>
          <a:ln w="9525">
            <a:noFill/>
            <a:miter lim="800000"/>
            <a:headEnd/>
            <a:tailEnd/>
          </a:ln>
        </p:spPr>
      </p:pic>
      <p:pic>
        <p:nvPicPr>
          <p:cNvPr id="13" name="Picture 12"/>
          <p:cNvPicPr>
            <a:picLocks noChangeAspect="1"/>
          </p:cNvPicPr>
          <p:nvPr/>
        </p:nvPicPr>
        <p:blipFill>
          <a:blip r:embed="rId13" cstate="print"/>
          <a:srcRect/>
          <a:stretch>
            <a:fillRect/>
          </a:stretch>
        </p:blipFill>
        <p:spPr bwMode="auto">
          <a:xfrm>
            <a:off x="811213" y="2552700"/>
            <a:ext cx="5353050" cy="32194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wipe(left)">
                                      <p:cBhvr>
                                        <p:cTn id="7" dur="500"/>
                                        <p:tgtEl>
                                          <p:spTgt spid="21">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1250"/>
                            </p:stCondLst>
                            <p:childTnLst>
                              <p:par>
                                <p:cTn id="13" presetID="22" presetClass="entr" presetSubtype="1"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750"/>
                                        <p:tgtEl>
                                          <p:spTgt spid="11"/>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75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1">
                                            <p:txEl>
                                              <p:pRg st="2" end="2"/>
                                            </p:txEl>
                                          </p:spTgt>
                                        </p:tgtEl>
                                        <p:attrNameLst>
                                          <p:attrName>style.visibility</p:attrName>
                                        </p:attrNameLst>
                                      </p:cBhvr>
                                      <p:to>
                                        <p:strVal val="visible"/>
                                      </p:to>
                                    </p:set>
                                    <p:animEffect transition="in" filter="wipe(left)">
                                      <p:cBhvr>
                                        <p:cTn id="24" dur="500"/>
                                        <p:tgtEl>
                                          <p:spTgt spid="21">
                                            <p:txEl>
                                              <p:pRg st="2" end="2"/>
                                            </p:txEl>
                                          </p:spTgt>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750"/>
                                        <p:tgtEl>
                                          <p:spTgt spid="13"/>
                                        </p:tgtEl>
                                      </p:cBhvr>
                                    </p:animEffect>
                                  </p:childTnLst>
                                </p:cTn>
                              </p:par>
                            </p:childTnLst>
                          </p:cTn>
                        </p:par>
                        <p:par>
                          <p:cTn id="29" fill="hold">
                            <p:stCondLst>
                              <p:cond delay="1250"/>
                            </p:stCondLst>
                            <p:childTnLst>
                              <p:par>
                                <p:cTn id="30" presetID="22" presetClass="entr" presetSubtype="8"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3489" name="Group 39"/>
          <p:cNvGrpSpPr>
            <a:grpSpLocks/>
          </p:cNvGrpSpPr>
          <p:nvPr/>
        </p:nvGrpSpPr>
        <p:grpSpPr bwMode="auto">
          <a:xfrm>
            <a:off x="566738" y="2047875"/>
            <a:ext cx="8374062" cy="4141788"/>
            <a:chOff x="566738" y="2200275"/>
            <a:chExt cx="7805737" cy="4219575"/>
          </a:xfrm>
        </p:grpSpPr>
        <p:sp>
          <p:nvSpPr>
            <p:cNvPr id="63510"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400" b="0">
                <a:solidFill>
                  <a:schemeClr val="tx2"/>
                </a:solidFill>
              </a:endParaRPr>
            </a:p>
          </p:txBody>
        </p:sp>
        <p:sp>
          <p:nvSpPr>
            <p:cNvPr id="63511" name="Rectangle 30"/>
            <p:cNvSpPr>
              <a:spLocks noChangeArrowheads="1"/>
            </p:cNvSpPr>
            <p:nvPr/>
          </p:nvSpPr>
          <p:spPr bwMode="auto">
            <a:xfrm>
              <a:off x="581024" y="2219327"/>
              <a:ext cx="7772401" cy="330448"/>
            </a:xfrm>
            <a:prstGeom prst="rect">
              <a:avLst/>
            </a:prstGeom>
            <a:solidFill>
              <a:srgbClr val="E0D8D4"/>
            </a:solidFill>
            <a:ln w="9525" algn="ctr">
              <a:noFill/>
              <a:round/>
              <a:headEnd/>
              <a:tailEnd/>
            </a:ln>
          </p:spPr>
          <p:txBody>
            <a:bodyPr/>
            <a:lstStyle/>
            <a:p>
              <a:endParaRPr lang="en-US" sz="2400" b="0">
                <a:solidFill>
                  <a:schemeClr val="tx2"/>
                </a:solidFill>
              </a:endParaRPr>
            </a:p>
          </p:txBody>
        </p:sp>
      </p:grpSp>
      <p:sp>
        <p:nvSpPr>
          <p:cNvPr id="63490"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Ξένη Προσφορά Εξαγωγών</a:t>
            </a:r>
            <a:endParaRPr lang="en-US" sz="2400" dirty="0">
              <a:solidFill>
                <a:srgbClr val="356A41"/>
              </a:solidFill>
            </a:endParaRPr>
          </a:p>
        </p:txBody>
      </p:sp>
      <p:sp>
        <p:nvSpPr>
          <p:cNvPr id="63491" name="Text Box 7"/>
          <p:cNvSpPr txBox="1">
            <a:spLocks noChangeArrowheads="1"/>
          </p:cNvSpPr>
          <p:nvPr/>
        </p:nvSpPr>
        <p:spPr bwMode="auto">
          <a:xfrm>
            <a:off x="585788" y="2068513"/>
            <a:ext cx="26447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8-6 </a:t>
            </a:r>
            <a:r>
              <a:rPr lang="en-US">
                <a:solidFill>
                  <a:schemeClr val="bg2"/>
                </a:solidFill>
              </a:rPr>
              <a:t>(3 of 3)</a:t>
            </a:r>
          </a:p>
        </p:txBody>
      </p:sp>
      <p:sp>
        <p:nvSpPr>
          <p:cNvPr id="21" name="Rectangle 20"/>
          <p:cNvSpPr>
            <a:spLocks noChangeArrowheads="1"/>
          </p:cNvSpPr>
          <p:nvPr/>
        </p:nvSpPr>
        <p:spPr bwMode="auto">
          <a:xfrm>
            <a:off x="6321425" y="2378075"/>
            <a:ext cx="2619375" cy="2160591"/>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Ξένη Προσφορά Εξαγωγών (συνέχεια)</a:t>
            </a:r>
            <a:endParaRPr lang="en-US" sz="1600" dirty="0" smtClean="0">
              <a:solidFill>
                <a:srgbClr val="8A3A6A"/>
              </a:solidFill>
            </a:endParaRPr>
          </a:p>
          <a:p>
            <a:pPr>
              <a:spcBef>
                <a:spcPct val="10000"/>
              </a:spcBef>
              <a:spcAft>
                <a:spcPct val="10000"/>
              </a:spcAft>
            </a:pPr>
            <a:endParaRPr lang="el-GR" sz="1600" dirty="0" smtClean="0"/>
          </a:p>
          <a:p>
            <a:pPr>
              <a:spcBef>
                <a:spcPct val="10000"/>
              </a:spcBef>
              <a:spcAft>
                <a:spcPct val="10000"/>
              </a:spcAft>
            </a:pPr>
            <a:r>
              <a:rPr lang="el-GR" sz="1600" dirty="0" smtClean="0"/>
              <a:t>Με την εγχώρια ζήτηση στο </a:t>
            </a:r>
            <a:r>
              <a:rPr lang="en-US" sz="1600" i="1" dirty="0" smtClean="0"/>
              <a:t>M</a:t>
            </a:r>
            <a:r>
              <a:rPr lang="en-US" sz="1600" dirty="0"/>
              <a:t>, </a:t>
            </a:r>
            <a:r>
              <a:rPr lang="el-GR" sz="1600" dirty="0" smtClean="0"/>
              <a:t>η παγκόσμια ισορροπία θα είναι στο σημείο </a:t>
            </a:r>
            <a:r>
              <a:rPr lang="en-US" sz="1600" i="1" dirty="0" smtClean="0"/>
              <a:t>B</a:t>
            </a:r>
            <a:r>
              <a:rPr lang="en-US" sz="1600" baseline="30000" dirty="0"/>
              <a:t>*</a:t>
            </a:r>
            <a:r>
              <a:rPr lang="en-US" sz="1600" dirty="0"/>
              <a:t>, </a:t>
            </a:r>
            <a:r>
              <a:rPr lang="el-GR" sz="1600" dirty="0" smtClean="0"/>
              <a:t>σε μια τιμή</a:t>
            </a:r>
            <a:r>
              <a:rPr lang="en-US" sz="1600" dirty="0" smtClean="0"/>
              <a:t> </a:t>
            </a:r>
            <a:r>
              <a:rPr lang="en-US" sz="1600" i="1" dirty="0"/>
              <a:t>P</a:t>
            </a:r>
            <a:r>
              <a:rPr lang="en-US" sz="1600" i="1" baseline="30000" dirty="0"/>
              <a:t>W</a:t>
            </a:r>
            <a:r>
              <a:rPr lang="en-US" sz="1600" dirty="0"/>
              <a:t>.</a:t>
            </a:r>
          </a:p>
        </p:txBody>
      </p:sp>
      <p:sp>
        <p:nvSpPr>
          <p:cNvPr id="63493" name="Rectangle 33"/>
          <p:cNvSpPr>
            <a:spLocks noChangeArrowheads="1"/>
          </p:cNvSpPr>
          <p:nvPr/>
        </p:nvSpPr>
        <p:spPr bwMode="auto">
          <a:xfrm>
            <a:off x="652463" y="2427288"/>
            <a:ext cx="5668962" cy="35591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63494" name="Rectangle 13"/>
          <p:cNvSpPr>
            <a:spLocks noChangeArrowheads="1"/>
          </p:cNvSpPr>
          <p:nvPr/>
        </p:nvSpPr>
        <p:spPr bwMode="auto">
          <a:xfrm>
            <a:off x="928688" y="434975"/>
            <a:ext cx="4967287" cy="193675"/>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63495"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Εισαγωγικοί Δασμοί για μια Μεγάλη Χώρα</a:t>
            </a:r>
            <a:endParaRPr lang="en-US" dirty="0" smtClean="0">
              <a:solidFill>
                <a:srgbClr val="69134B"/>
              </a:solidFill>
            </a:endParaRPr>
          </a:p>
        </p:txBody>
      </p:sp>
      <p:sp>
        <p:nvSpPr>
          <p:cNvPr id="63496" name="TextBox 16"/>
          <p:cNvSpPr txBox="1">
            <a:spLocks noChangeArrowheads="1"/>
          </p:cNvSpPr>
          <p:nvPr/>
        </p:nvSpPr>
        <p:spPr bwMode="auto">
          <a:xfrm>
            <a:off x="5457825" y="817563"/>
            <a:ext cx="3556000" cy="1323439"/>
          </a:xfrm>
          <a:prstGeom prst="rect">
            <a:avLst/>
          </a:prstGeom>
          <a:noFill/>
          <a:ln w="9525">
            <a:noFill/>
            <a:miter lim="800000"/>
            <a:headEnd/>
            <a:tailEnd/>
          </a:ln>
        </p:spPr>
        <p:txBody>
          <a:bodyPr>
            <a:spAutoFit/>
          </a:bodyPr>
          <a:lstStyle/>
          <a:p>
            <a:pPr>
              <a:spcBef>
                <a:spcPct val="10000"/>
              </a:spcBef>
              <a:spcAft>
                <a:spcPct val="10000"/>
              </a:spcAft>
            </a:pPr>
            <a:r>
              <a:rPr lang="el-GR" sz="1600" b="0" dirty="0" smtClean="0"/>
              <a:t>Εάν θεωρούμε μια χώρα αρκετά μεγάλη σε εισαγωγές, ή </a:t>
            </a:r>
            <a:r>
              <a:rPr lang="el-GR" sz="1600" dirty="0" smtClean="0"/>
              <a:t>μεγάλη χώρα</a:t>
            </a:r>
            <a:r>
              <a:rPr lang="el-GR" sz="1600" b="0" dirty="0" smtClean="0"/>
              <a:t>, μπορούμε να αναμένουμε ότι ο δασμός της θα αλλάξει την παγκόσμια τιμή</a:t>
            </a:r>
            <a:endParaRPr lang="en-US" sz="1600" b="0" dirty="0"/>
          </a:p>
        </p:txBody>
      </p:sp>
      <p:cxnSp>
        <p:nvCxnSpPr>
          <p:cNvPr id="63497" name="Straight Connector 25"/>
          <p:cNvCxnSpPr>
            <a:cxnSpLocks noChangeShapeType="1"/>
          </p:cNvCxnSpPr>
          <p:nvPr/>
        </p:nvCxnSpPr>
        <p:spPr bwMode="auto">
          <a:xfrm>
            <a:off x="566738" y="646113"/>
            <a:ext cx="5329237" cy="0"/>
          </a:xfrm>
          <a:prstGeom prst="line">
            <a:avLst/>
          </a:prstGeom>
          <a:noFill/>
          <a:ln w="19050" cap="rnd" algn="ctr">
            <a:solidFill>
              <a:srgbClr val="9C3A45"/>
            </a:solidFill>
            <a:prstDash val="sysDash"/>
            <a:round/>
            <a:headEnd/>
            <a:tailEnd/>
          </a:ln>
        </p:spPr>
      </p:cxnSp>
      <p:pic>
        <p:nvPicPr>
          <p:cNvPr id="63498" name="Picture 2"/>
          <p:cNvPicPr>
            <a:picLocks noChangeAspect="1"/>
          </p:cNvPicPr>
          <p:nvPr/>
        </p:nvPicPr>
        <p:blipFill>
          <a:blip r:embed="rId3" cstate="print"/>
          <a:srcRect/>
          <a:stretch>
            <a:fillRect/>
          </a:stretch>
        </p:blipFill>
        <p:spPr bwMode="auto">
          <a:xfrm>
            <a:off x="811213" y="2552700"/>
            <a:ext cx="5353050" cy="3219450"/>
          </a:xfrm>
          <a:prstGeom prst="rect">
            <a:avLst/>
          </a:prstGeom>
          <a:noFill/>
          <a:ln w="9525">
            <a:noFill/>
            <a:miter lim="800000"/>
            <a:headEnd/>
            <a:tailEnd/>
          </a:ln>
        </p:spPr>
      </p:pic>
      <p:pic>
        <p:nvPicPr>
          <p:cNvPr id="63499" name="Picture 3"/>
          <p:cNvPicPr>
            <a:picLocks noChangeAspect="1"/>
          </p:cNvPicPr>
          <p:nvPr/>
        </p:nvPicPr>
        <p:blipFill>
          <a:blip r:embed="rId4" cstate="print"/>
          <a:srcRect/>
          <a:stretch>
            <a:fillRect/>
          </a:stretch>
        </p:blipFill>
        <p:spPr bwMode="auto">
          <a:xfrm>
            <a:off x="811213" y="2552700"/>
            <a:ext cx="5353050" cy="3219450"/>
          </a:xfrm>
          <a:prstGeom prst="rect">
            <a:avLst/>
          </a:prstGeom>
          <a:noFill/>
          <a:ln w="9525">
            <a:noFill/>
            <a:miter lim="800000"/>
            <a:headEnd/>
            <a:tailEnd/>
          </a:ln>
        </p:spPr>
      </p:pic>
      <p:pic>
        <p:nvPicPr>
          <p:cNvPr id="63500" name="Picture 5"/>
          <p:cNvPicPr>
            <a:picLocks noChangeAspect="1"/>
          </p:cNvPicPr>
          <p:nvPr/>
        </p:nvPicPr>
        <p:blipFill>
          <a:blip r:embed="rId5" cstate="print"/>
          <a:srcRect/>
          <a:stretch>
            <a:fillRect/>
          </a:stretch>
        </p:blipFill>
        <p:spPr bwMode="auto">
          <a:xfrm>
            <a:off x="811213" y="2552700"/>
            <a:ext cx="5353050" cy="3219450"/>
          </a:xfrm>
          <a:prstGeom prst="rect">
            <a:avLst/>
          </a:prstGeom>
          <a:noFill/>
          <a:ln w="9525">
            <a:noFill/>
            <a:miter lim="800000"/>
            <a:headEnd/>
            <a:tailEnd/>
          </a:ln>
        </p:spPr>
      </p:pic>
      <p:pic>
        <p:nvPicPr>
          <p:cNvPr id="63501" name="Picture 6"/>
          <p:cNvPicPr>
            <a:picLocks noChangeAspect="1"/>
          </p:cNvPicPr>
          <p:nvPr/>
        </p:nvPicPr>
        <p:blipFill>
          <a:blip r:embed="rId6" cstate="print"/>
          <a:srcRect/>
          <a:stretch>
            <a:fillRect/>
          </a:stretch>
        </p:blipFill>
        <p:spPr bwMode="auto">
          <a:xfrm>
            <a:off x="811213" y="2552700"/>
            <a:ext cx="5353050" cy="3219450"/>
          </a:xfrm>
          <a:prstGeom prst="rect">
            <a:avLst/>
          </a:prstGeom>
          <a:noFill/>
          <a:ln w="9525">
            <a:noFill/>
            <a:miter lim="800000"/>
            <a:headEnd/>
            <a:tailEnd/>
          </a:ln>
        </p:spPr>
      </p:pic>
      <p:pic>
        <p:nvPicPr>
          <p:cNvPr id="63502" name="Picture 7"/>
          <p:cNvPicPr>
            <a:picLocks noChangeAspect="1"/>
          </p:cNvPicPr>
          <p:nvPr/>
        </p:nvPicPr>
        <p:blipFill>
          <a:blip r:embed="rId7" cstate="print"/>
          <a:srcRect/>
          <a:stretch>
            <a:fillRect/>
          </a:stretch>
        </p:blipFill>
        <p:spPr bwMode="auto">
          <a:xfrm>
            <a:off x="811213" y="2552700"/>
            <a:ext cx="5353050" cy="3219450"/>
          </a:xfrm>
          <a:prstGeom prst="rect">
            <a:avLst/>
          </a:prstGeom>
          <a:noFill/>
          <a:ln w="9525">
            <a:noFill/>
            <a:miter lim="800000"/>
            <a:headEnd/>
            <a:tailEnd/>
          </a:ln>
        </p:spPr>
      </p:pic>
      <p:pic>
        <p:nvPicPr>
          <p:cNvPr id="63503" name="Picture 17"/>
          <p:cNvPicPr>
            <a:picLocks noChangeAspect="1"/>
          </p:cNvPicPr>
          <p:nvPr/>
        </p:nvPicPr>
        <p:blipFill>
          <a:blip r:embed="rId8" cstate="print"/>
          <a:srcRect/>
          <a:stretch>
            <a:fillRect/>
          </a:stretch>
        </p:blipFill>
        <p:spPr bwMode="auto">
          <a:xfrm>
            <a:off x="811213" y="2552700"/>
            <a:ext cx="5353050" cy="3219450"/>
          </a:xfrm>
          <a:prstGeom prst="rect">
            <a:avLst/>
          </a:prstGeom>
          <a:noFill/>
          <a:ln w="9525">
            <a:noFill/>
            <a:miter lim="800000"/>
            <a:headEnd/>
            <a:tailEnd/>
          </a:ln>
        </p:spPr>
      </p:pic>
      <p:pic>
        <p:nvPicPr>
          <p:cNvPr id="63504" name="Picture 8"/>
          <p:cNvPicPr>
            <a:picLocks noChangeAspect="1"/>
          </p:cNvPicPr>
          <p:nvPr/>
        </p:nvPicPr>
        <p:blipFill>
          <a:blip r:embed="rId9" cstate="print"/>
          <a:srcRect/>
          <a:stretch>
            <a:fillRect/>
          </a:stretch>
        </p:blipFill>
        <p:spPr bwMode="auto">
          <a:xfrm>
            <a:off x="811213" y="2552700"/>
            <a:ext cx="5353050" cy="3219450"/>
          </a:xfrm>
          <a:prstGeom prst="rect">
            <a:avLst/>
          </a:prstGeom>
          <a:noFill/>
          <a:ln w="9525">
            <a:noFill/>
            <a:miter lim="800000"/>
            <a:headEnd/>
            <a:tailEnd/>
          </a:ln>
        </p:spPr>
      </p:pic>
      <p:pic>
        <p:nvPicPr>
          <p:cNvPr id="63505" name="Picture 9"/>
          <p:cNvPicPr>
            <a:picLocks noChangeAspect="1"/>
          </p:cNvPicPr>
          <p:nvPr/>
        </p:nvPicPr>
        <p:blipFill>
          <a:blip r:embed="rId10" cstate="print"/>
          <a:srcRect/>
          <a:stretch>
            <a:fillRect/>
          </a:stretch>
        </p:blipFill>
        <p:spPr bwMode="auto">
          <a:xfrm>
            <a:off x="811213" y="2552700"/>
            <a:ext cx="5353050" cy="3219450"/>
          </a:xfrm>
          <a:prstGeom prst="rect">
            <a:avLst/>
          </a:prstGeom>
          <a:noFill/>
          <a:ln w="9525">
            <a:noFill/>
            <a:miter lim="800000"/>
            <a:headEnd/>
            <a:tailEnd/>
          </a:ln>
        </p:spPr>
      </p:pic>
      <p:pic>
        <p:nvPicPr>
          <p:cNvPr id="63506" name="Picture 10"/>
          <p:cNvPicPr>
            <a:picLocks noChangeAspect="1"/>
          </p:cNvPicPr>
          <p:nvPr/>
        </p:nvPicPr>
        <p:blipFill>
          <a:blip r:embed="rId11" cstate="print"/>
          <a:srcRect/>
          <a:stretch>
            <a:fillRect/>
          </a:stretch>
        </p:blipFill>
        <p:spPr bwMode="auto">
          <a:xfrm>
            <a:off x="811213" y="2552700"/>
            <a:ext cx="5353050" cy="3219450"/>
          </a:xfrm>
          <a:prstGeom prst="rect">
            <a:avLst/>
          </a:prstGeom>
          <a:noFill/>
          <a:ln w="9525">
            <a:noFill/>
            <a:miter lim="800000"/>
            <a:headEnd/>
            <a:tailEnd/>
          </a:ln>
        </p:spPr>
      </p:pic>
      <p:pic>
        <p:nvPicPr>
          <p:cNvPr id="63507" name="Picture 11"/>
          <p:cNvPicPr>
            <a:picLocks noChangeAspect="1"/>
          </p:cNvPicPr>
          <p:nvPr/>
        </p:nvPicPr>
        <p:blipFill>
          <a:blip r:embed="rId12" cstate="print"/>
          <a:srcRect/>
          <a:stretch>
            <a:fillRect/>
          </a:stretch>
        </p:blipFill>
        <p:spPr bwMode="auto">
          <a:xfrm>
            <a:off x="811213" y="2552700"/>
            <a:ext cx="5353050" cy="3219450"/>
          </a:xfrm>
          <a:prstGeom prst="rect">
            <a:avLst/>
          </a:prstGeom>
          <a:noFill/>
          <a:ln w="9525">
            <a:noFill/>
            <a:miter lim="800000"/>
            <a:headEnd/>
            <a:tailEnd/>
          </a:ln>
        </p:spPr>
      </p:pic>
      <p:pic>
        <p:nvPicPr>
          <p:cNvPr id="23" name="Picture 22"/>
          <p:cNvPicPr>
            <a:picLocks noChangeAspect="1"/>
          </p:cNvPicPr>
          <p:nvPr/>
        </p:nvPicPr>
        <p:blipFill>
          <a:blip r:embed="rId13" cstate="print"/>
          <a:srcRect/>
          <a:stretch>
            <a:fillRect/>
          </a:stretch>
        </p:blipFill>
        <p:spPr bwMode="auto">
          <a:xfrm>
            <a:off x="811213" y="2552700"/>
            <a:ext cx="5353050" cy="3219450"/>
          </a:xfrm>
          <a:prstGeom prst="rect">
            <a:avLst/>
          </a:prstGeom>
          <a:noFill/>
          <a:ln w="9525">
            <a:noFill/>
            <a:miter lim="800000"/>
            <a:headEnd/>
            <a:tailEnd/>
          </a:ln>
        </p:spPr>
      </p:pic>
      <p:pic>
        <p:nvPicPr>
          <p:cNvPr id="63509" name="Picture 12"/>
          <p:cNvPicPr>
            <a:picLocks noChangeAspect="1"/>
          </p:cNvPicPr>
          <p:nvPr/>
        </p:nvPicPr>
        <p:blipFill>
          <a:blip r:embed="rId14" cstate="print"/>
          <a:srcRect/>
          <a:stretch>
            <a:fillRect/>
          </a:stretch>
        </p:blipFill>
        <p:spPr bwMode="auto">
          <a:xfrm>
            <a:off x="811213" y="2552700"/>
            <a:ext cx="5353050" cy="32194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2" end="2"/>
                                            </p:txEl>
                                          </p:spTgt>
                                        </p:tgtEl>
                                        <p:attrNameLst>
                                          <p:attrName>style.visibility</p:attrName>
                                        </p:attrNameLst>
                                      </p:cBhvr>
                                      <p:to>
                                        <p:strVal val="visible"/>
                                      </p:to>
                                    </p:set>
                                    <p:animEffect transition="in" filter="wipe(left)">
                                      <p:cBhvr>
                                        <p:cTn id="7" dur="500"/>
                                        <p:tgtEl>
                                          <p:spTgt spid="21">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762125"/>
            <a:ext cx="8415337" cy="4845050"/>
            <a:chOff x="566738" y="2200275"/>
            <a:chExt cx="7805737" cy="4219575"/>
          </a:xfrm>
        </p:grpSpPr>
        <p:sp>
          <p:nvSpPr>
            <p:cNvPr id="65570"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5571" name="Rectangle 30"/>
            <p:cNvSpPr>
              <a:spLocks noChangeArrowheads="1"/>
            </p:cNvSpPr>
            <p:nvPr/>
          </p:nvSpPr>
          <p:spPr bwMode="auto">
            <a:xfrm>
              <a:off x="581024" y="2219326"/>
              <a:ext cx="7772401" cy="278749"/>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4" name="Rectangle 6"/>
          <p:cNvSpPr>
            <a:spLocks noChangeArrowheads="1"/>
          </p:cNvSpPr>
          <p:nvPr/>
        </p:nvSpPr>
        <p:spPr bwMode="auto">
          <a:xfrm>
            <a:off x="566738" y="820738"/>
            <a:ext cx="4063319" cy="461962"/>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Επιπτώσεις του Δασμού</a:t>
            </a:r>
            <a:endParaRPr lang="en-US" sz="2400" dirty="0">
              <a:solidFill>
                <a:srgbClr val="356A41"/>
              </a:solidFill>
            </a:endParaRPr>
          </a:p>
        </p:txBody>
      </p:sp>
      <p:sp>
        <p:nvSpPr>
          <p:cNvPr id="19" name="Text Box 7"/>
          <p:cNvSpPr txBox="1">
            <a:spLocks noChangeArrowheads="1"/>
          </p:cNvSpPr>
          <p:nvPr/>
        </p:nvSpPr>
        <p:spPr bwMode="auto">
          <a:xfrm>
            <a:off x="585788" y="1782763"/>
            <a:ext cx="1166812"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8-7</a:t>
            </a:r>
          </a:p>
        </p:txBody>
      </p:sp>
      <p:sp>
        <p:nvSpPr>
          <p:cNvPr id="21" name="Rectangle 20"/>
          <p:cNvSpPr>
            <a:spLocks noChangeArrowheads="1"/>
          </p:cNvSpPr>
          <p:nvPr/>
        </p:nvSpPr>
        <p:spPr bwMode="auto">
          <a:xfrm>
            <a:off x="6208713" y="2032000"/>
            <a:ext cx="2773362" cy="4953649"/>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Δασμός για  μια Μεγάλη Χώρα</a:t>
            </a:r>
            <a:endParaRPr lang="en-US" sz="1600" dirty="0">
              <a:solidFill>
                <a:srgbClr val="8A3A6A"/>
              </a:solidFill>
            </a:endParaRPr>
          </a:p>
          <a:p>
            <a:pPr>
              <a:spcBef>
                <a:spcPct val="10000"/>
              </a:spcBef>
              <a:spcAft>
                <a:spcPct val="10000"/>
              </a:spcAft>
            </a:pPr>
            <a:r>
              <a:rPr lang="en-US" dirty="0">
                <a:solidFill>
                  <a:srgbClr val="8A3A6A"/>
                </a:solidFill>
              </a:rPr>
              <a:t> </a:t>
            </a:r>
            <a:r>
              <a:rPr lang="el-GR" dirty="0" smtClean="0"/>
              <a:t>Ο δασμός μετατοπίζει ανοδικά την καμπύλη προσφοράς εξαγωγών από το </a:t>
            </a:r>
            <a:r>
              <a:rPr lang="en-US" i="1" dirty="0" smtClean="0"/>
              <a:t>X</a:t>
            </a:r>
            <a:r>
              <a:rPr lang="en-US" baseline="30000" dirty="0"/>
              <a:t>*</a:t>
            </a:r>
            <a:r>
              <a:rPr lang="en-US" dirty="0"/>
              <a:t> </a:t>
            </a:r>
            <a:r>
              <a:rPr lang="el-GR" dirty="0" smtClean="0"/>
              <a:t>σε</a:t>
            </a:r>
            <a:r>
              <a:rPr lang="en-US" dirty="0" smtClean="0"/>
              <a:t> </a:t>
            </a:r>
            <a:r>
              <a:rPr lang="en-US" i="1" dirty="0"/>
              <a:t>X</a:t>
            </a:r>
            <a:r>
              <a:rPr lang="en-US" baseline="30000" dirty="0"/>
              <a:t>*</a:t>
            </a:r>
            <a:r>
              <a:rPr lang="en-US" dirty="0"/>
              <a:t>+ </a:t>
            </a:r>
            <a:r>
              <a:rPr lang="en-US" i="1" dirty="0"/>
              <a:t>t</a:t>
            </a:r>
            <a:r>
              <a:rPr lang="en-US" dirty="0"/>
              <a:t>. </a:t>
            </a:r>
          </a:p>
          <a:p>
            <a:pPr>
              <a:spcBef>
                <a:spcPct val="10000"/>
              </a:spcBef>
              <a:spcAft>
                <a:spcPct val="10000"/>
              </a:spcAft>
            </a:pPr>
            <a:r>
              <a:rPr lang="el-GR" dirty="0" smtClean="0"/>
              <a:t>Ως αποτέλεσμα, η εγχώρια τιμή αυξάνει από </a:t>
            </a:r>
            <a:r>
              <a:rPr lang="en-US" i="1" dirty="0" smtClean="0"/>
              <a:t>P</a:t>
            </a:r>
            <a:r>
              <a:rPr lang="en-US" i="1" baseline="30000" dirty="0" smtClean="0"/>
              <a:t>W</a:t>
            </a:r>
            <a:r>
              <a:rPr lang="en-US" dirty="0" smtClean="0"/>
              <a:t> </a:t>
            </a:r>
            <a:r>
              <a:rPr lang="el-GR" dirty="0" smtClean="0"/>
              <a:t>σε</a:t>
            </a:r>
            <a:r>
              <a:rPr lang="en-US" dirty="0" smtClean="0"/>
              <a:t> </a:t>
            </a:r>
            <a:r>
              <a:rPr lang="en-US" i="1" dirty="0"/>
              <a:t>P</a:t>
            </a:r>
            <a:r>
              <a:rPr lang="en-US" baseline="30000" dirty="0"/>
              <a:t>*</a:t>
            </a:r>
            <a:r>
              <a:rPr lang="en-US" dirty="0"/>
              <a:t> + </a:t>
            </a:r>
            <a:r>
              <a:rPr lang="en-US" i="1" dirty="0"/>
              <a:t>t</a:t>
            </a:r>
            <a:r>
              <a:rPr lang="en-US" dirty="0"/>
              <a:t>, </a:t>
            </a:r>
            <a:r>
              <a:rPr lang="el-GR" dirty="0" smtClean="0"/>
              <a:t>και η ξένη τιμή μειώνεται από </a:t>
            </a:r>
            <a:r>
              <a:rPr lang="en-US" i="1" dirty="0" smtClean="0"/>
              <a:t>P</a:t>
            </a:r>
            <a:r>
              <a:rPr lang="en-US" i="1" baseline="30000" dirty="0" smtClean="0"/>
              <a:t>W</a:t>
            </a:r>
            <a:r>
              <a:rPr lang="en-US" dirty="0" smtClean="0"/>
              <a:t> </a:t>
            </a:r>
            <a:r>
              <a:rPr lang="el-GR" dirty="0" smtClean="0"/>
              <a:t>σε</a:t>
            </a:r>
            <a:r>
              <a:rPr lang="en-US" dirty="0" smtClean="0"/>
              <a:t> </a:t>
            </a:r>
            <a:r>
              <a:rPr lang="en-US" i="1" dirty="0"/>
              <a:t>P</a:t>
            </a:r>
            <a:r>
              <a:rPr lang="en-US" baseline="30000" dirty="0"/>
              <a:t>*</a:t>
            </a:r>
            <a:r>
              <a:rPr lang="en-US" dirty="0"/>
              <a:t>. </a:t>
            </a:r>
          </a:p>
          <a:p>
            <a:pPr>
              <a:spcBef>
                <a:spcPct val="10000"/>
              </a:spcBef>
              <a:spcAft>
                <a:spcPct val="10000"/>
              </a:spcAft>
            </a:pPr>
            <a:r>
              <a:rPr lang="el-GR" dirty="0" smtClean="0"/>
              <a:t>Η απώλεια νεκρού βάρους στο εσωτερικό είναι το εμβαδόν του τριγώνου </a:t>
            </a:r>
            <a:r>
              <a:rPr lang="en-US" i="1" dirty="0" smtClean="0"/>
              <a:t>(</a:t>
            </a:r>
            <a:r>
              <a:rPr lang="en-US" i="1" dirty="0"/>
              <a:t>b </a:t>
            </a:r>
            <a:r>
              <a:rPr lang="en-US" dirty="0"/>
              <a:t>+</a:t>
            </a:r>
            <a:r>
              <a:rPr lang="en-US" i="1" dirty="0"/>
              <a:t> d)</a:t>
            </a:r>
            <a:r>
              <a:rPr lang="en-US" dirty="0"/>
              <a:t>, </a:t>
            </a:r>
            <a:r>
              <a:rPr lang="el-GR" dirty="0" smtClean="0"/>
              <a:t>και η χώρα μας έχει επίσης ως κέρδος από τους όρους εμπορίου το εμβαδόν </a:t>
            </a:r>
            <a:r>
              <a:rPr lang="en-US" i="1" dirty="0" smtClean="0"/>
              <a:t>e</a:t>
            </a:r>
            <a:r>
              <a:rPr lang="en-US" dirty="0"/>
              <a:t>. </a:t>
            </a:r>
          </a:p>
          <a:p>
            <a:pPr>
              <a:spcBef>
                <a:spcPct val="10000"/>
              </a:spcBef>
              <a:spcAft>
                <a:spcPct val="10000"/>
              </a:spcAft>
            </a:pPr>
            <a:r>
              <a:rPr lang="el-GR" dirty="0" smtClean="0"/>
              <a:t>Η ξένη χώρα χάνει το εμβαδόν </a:t>
            </a:r>
            <a:r>
              <a:rPr lang="en-US" i="1" dirty="0" smtClean="0"/>
              <a:t>(</a:t>
            </a:r>
            <a:r>
              <a:rPr lang="en-US" i="1" dirty="0"/>
              <a:t>e </a:t>
            </a:r>
            <a:r>
              <a:rPr lang="en-US" dirty="0"/>
              <a:t>+</a:t>
            </a:r>
            <a:r>
              <a:rPr lang="en-US" i="1" dirty="0"/>
              <a:t> f)</a:t>
            </a:r>
            <a:r>
              <a:rPr lang="en-US" dirty="0"/>
              <a:t>, </a:t>
            </a:r>
            <a:r>
              <a:rPr lang="el-GR" dirty="0" smtClean="0"/>
              <a:t>οπότε η καθαρή απώλεια στην παγκόσμια ευημερία είναι το τρίγωνο </a:t>
            </a:r>
            <a:r>
              <a:rPr lang="en-US" i="1" dirty="0" smtClean="0"/>
              <a:t>(</a:t>
            </a:r>
            <a:r>
              <a:rPr lang="en-US" i="1" dirty="0"/>
              <a:t>b</a:t>
            </a:r>
            <a:r>
              <a:rPr lang="en-US" dirty="0"/>
              <a:t> +</a:t>
            </a:r>
            <a:r>
              <a:rPr lang="en-US" i="1" dirty="0"/>
              <a:t> d </a:t>
            </a:r>
            <a:r>
              <a:rPr lang="en-US" dirty="0"/>
              <a:t>+</a:t>
            </a:r>
            <a:r>
              <a:rPr lang="en-US" i="1" dirty="0"/>
              <a:t> f)</a:t>
            </a:r>
            <a:r>
              <a:rPr lang="en-US" dirty="0"/>
              <a:t>.</a:t>
            </a:r>
          </a:p>
        </p:txBody>
      </p:sp>
      <p:sp>
        <p:nvSpPr>
          <p:cNvPr id="34" name="Rectangle 33"/>
          <p:cNvSpPr>
            <a:spLocks noChangeArrowheads="1"/>
          </p:cNvSpPr>
          <p:nvPr/>
        </p:nvSpPr>
        <p:spPr bwMode="auto">
          <a:xfrm>
            <a:off x="685800" y="2152650"/>
            <a:ext cx="5522913"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8" name="Rectangle 6"/>
          <p:cNvSpPr>
            <a:spLocks noChangeArrowheads="1"/>
          </p:cNvSpPr>
          <p:nvPr/>
        </p:nvSpPr>
        <p:spPr bwMode="auto">
          <a:xfrm>
            <a:off x="566738" y="1374775"/>
            <a:ext cx="7947025" cy="369332"/>
          </a:xfrm>
          <a:prstGeom prst="rect">
            <a:avLst/>
          </a:prstGeom>
          <a:noFill/>
          <a:ln w="9525" algn="ctr">
            <a:noFill/>
            <a:miter lim="800000"/>
            <a:headEnd/>
            <a:tailEnd/>
          </a:ln>
        </p:spPr>
        <p:txBody>
          <a:bodyPr>
            <a:spAutoFit/>
          </a:bodyPr>
          <a:lstStyle/>
          <a:p>
            <a:pPr>
              <a:spcBef>
                <a:spcPct val="20000"/>
              </a:spcBef>
            </a:pPr>
            <a:r>
              <a:rPr lang="el-GR" sz="1800" dirty="0" smtClean="0">
                <a:solidFill>
                  <a:srgbClr val="3D68AF"/>
                </a:solidFill>
              </a:rPr>
              <a:t>Όροι Εμπορίου, Εγχώρια Ευημερία, Ξένη και Παγκόσμια Ευημερία </a:t>
            </a:r>
            <a:endParaRPr lang="en-US" sz="1800" dirty="0">
              <a:solidFill>
                <a:srgbClr val="3D68AF"/>
              </a:solidFill>
            </a:endParaRPr>
          </a:p>
        </p:txBody>
      </p:sp>
      <p:cxnSp>
        <p:nvCxnSpPr>
          <p:cNvPr id="38" name="Straight Connector 37"/>
          <p:cNvCxnSpPr>
            <a:cxnSpLocks noChangeShapeType="1"/>
          </p:cNvCxnSpPr>
          <p:nvPr/>
        </p:nvCxnSpPr>
        <p:spPr bwMode="auto">
          <a:xfrm>
            <a:off x="681038" y="6180138"/>
            <a:ext cx="3324225" cy="0"/>
          </a:xfrm>
          <a:prstGeom prst="line">
            <a:avLst/>
          </a:prstGeom>
          <a:noFill/>
          <a:ln w="9525" algn="ctr">
            <a:solidFill>
              <a:schemeClr val="tx1"/>
            </a:solidFill>
            <a:round/>
            <a:headEnd/>
            <a:tailEnd/>
          </a:ln>
        </p:spPr>
      </p:cxnSp>
      <p:sp>
        <p:nvSpPr>
          <p:cNvPr id="39" name="Rectangle 38"/>
          <p:cNvSpPr>
            <a:spLocks noChangeArrowheads="1"/>
          </p:cNvSpPr>
          <p:nvPr/>
        </p:nvSpPr>
        <p:spPr bwMode="auto">
          <a:xfrm>
            <a:off x="261256" y="5381625"/>
            <a:ext cx="4630057" cy="1083374"/>
          </a:xfrm>
          <a:prstGeom prst="rect">
            <a:avLst/>
          </a:prstGeom>
          <a:noFill/>
          <a:ln w="9525">
            <a:noFill/>
            <a:miter lim="800000"/>
            <a:headEnd/>
            <a:tailEnd/>
          </a:ln>
        </p:spPr>
        <p:txBody>
          <a:bodyPr wrap="square">
            <a:spAutoFit/>
          </a:bodyPr>
          <a:lstStyle/>
          <a:p>
            <a:pPr>
              <a:spcBef>
                <a:spcPct val="10000"/>
              </a:spcBef>
              <a:spcAft>
                <a:spcPct val="10000"/>
              </a:spcAft>
            </a:pPr>
            <a:r>
              <a:rPr lang="el-GR" b="0" dirty="0" smtClean="0"/>
              <a:t>Μείωση πλεονάσματος καταναλωτή </a:t>
            </a:r>
            <a:r>
              <a:rPr lang="en-US" b="0" dirty="0" smtClean="0"/>
              <a:t>: </a:t>
            </a:r>
            <a:r>
              <a:rPr lang="en-US" b="0" dirty="0"/>
              <a:t>− (</a:t>
            </a:r>
            <a:r>
              <a:rPr lang="en-US" b="0" i="1" dirty="0"/>
              <a:t>a + b + c + d)</a:t>
            </a:r>
          </a:p>
          <a:p>
            <a:pPr>
              <a:spcBef>
                <a:spcPct val="10000"/>
              </a:spcBef>
              <a:spcAft>
                <a:spcPct val="10000"/>
              </a:spcAft>
            </a:pPr>
            <a:r>
              <a:rPr lang="el-GR" b="0" dirty="0" smtClean="0"/>
              <a:t>Αύξηση πλεονάσματος παραγωγού</a:t>
            </a:r>
            <a:r>
              <a:rPr lang="en-US" b="0" dirty="0" smtClean="0"/>
              <a:t>: </a:t>
            </a:r>
            <a:r>
              <a:rPr lang="en-US" b="0" dirty="0"/>
              <a:t>+ </a:t>
            </a:r>
            <a:r>
              <a:rPr lang="en-US" b="0" i="1" dirty="0"/>
              <a:t>a</a:t>
            </a:r>
          </a:p>
          <a:p>
            <a:pPr>
              <a:spcBef>
                <a:spcPct val="10000"/>
              </a:spcBef>
              <a:spcAft>
                <a:spcPct val="10000"/>
              </a:spcAft>
            </a:pPr>
            <a:r>
              <a:rPr lang="el-GR" b="0" dirty="0" smtClean="0"/>
              <a:t>Αύξηση κρατικών εσόδων</a:t>
            </a:r>
            <a:r>
              <a:rPr lang="en-US" b="0" dirty="0" smtClean="0"/>
              <a:t>: </a:t>
            </a:r>
            <a:r>
              <a:rPr lang="en-US" b="0" dirty="0"/>
              <a:t>+ (</a:t>
            </a:r>
            <a:r>
              <a:rPr lang="en-US" b="0" i="1" dirty="0"/>
              <a:t>c + e)</a:t>
            </a:r>
          </a:p>
          <a:p>
            <a:pPr>
              <a:spcBef>
                <a:spcPct val="10000"/>
              </a:spcBef>
              <a:spcAft>
                <a:spcPct val="10000"/>
              </a:spcAft>
            </a:pPr>
            <a:r>
              <a:rPr lang="el-GR" dirty="0" smtClean="0"/>
              <a:t>Καθαρό αποτέλεσμα εγχώριας ευημερίας </a:t>
            </a:r>
            <a:r>
              <a:rPr lang="en-US" dirty="0" smtClean="0"/>
              <a:t>: </a:t>
            </a:r>
            <a:r>
              <a:rPr lang="en-US" i="1" dirty="0"/>
              <a:t>e − (b </a:t>
            </a:r>
            <a:r>
              <a:rPr lang="en-US" i="1" dirty="0" smtClean="0"/>
              <a:t>+d</a:t>
            </a:r>
            <a:r>
              <a:rPr lang="en-US" i="1" dirty="0"/>
              <a:t>)</a:t>
            </a:r>
            <a:endParaRPr lang="en-US" dirty="0"/>
          </a:p>
        </p:txBody>
      </p:sp>
      <p:pic>
        <p:nvPicPr>
          <p:cNvPr id="57" name="Picture 56" descr="Feenstra2e_fig_08_07_PPT_16.gif"/>
          <p:cNvPicPr>
            <a:picLocks noChangeAspect="1"/>
          </p:cNvPicPr>
          <p:nvPr/>
        </p:nvPicPr>
        <p:blipFill>
          <a:blip r:embed="rId3" cstate="print"/>
          <a:srcRect/>
          <a:stretch>
            <a:fillRect/>
          </a:stretch>
        </p:blipFill>
        <p:spPr bwMode="auto">
          <a:xfrm>
            <a:off x="784225" y="2292350"/>
            <a:ext cx="5419725" cy="2781300"/>
          </a:xfrm>
          <a:prstGeom prst="rect">
            <a:avLst/>
          </a:prstGeom>
          <a:noFill/>
          <a:ln w="9525">
            <a:noFill/>
            <a:miter lim="800000"/>
            <a:headEnd/>
            <a:tailEnd/>
          </a:ln>
        </p:spPr>
      </p:pic>
      <p:pic>
        <p:nvPicPr>
          <p:cNvPr id="42" name="Picture 41" descr="Feenstra2e_fig_08_07_PPT_1.gif"/>
          <p:cNvPicPr>
            <a:picLocks noChangeAspect="1"/>
          </p:cNvPicPr>
          <p:nvPr/>
        </p:nvPicPr>
        <p:blipFill>
          <a:blip r:embed="rId4" cstate="print"/>
          <a:srcRect/>
          <a:stretch>
            <a:fillRect/>
          </a:stretch>
        </p:blipFill>
        <p:spPr bwMode="auto">
          <a:xfrm>
            <a:off x="784225" y="2292350"/>
            <a:ext cx="5419725" cy="2781300"/>
          </a:xfrm>
          <a:prstGeom prst="rect">
            <a:avLst/>
          </a:prstGeom>
          <a:noFill/>
          <a:ln w="9525">
            <a:noFill/>
            <a:miter lim="800000"/>
            <a:headEnd/>
            <a:tailEnd/>
          </a:ln>
        </p:spPr>
      </p:pic>
      <p:pic>
        <p:nvPicPr>
          <p:cNvPr id="43" name="Picture 42" descr="Feenstra2e_fig_08_07_PPT_2.gif"/>
          <p:cNvPicPr>
            <a:picLocks noChangeAspect="1"/>
          </p:cNvPicPr>
          <p:nvPr/>
        </p:nvPicPr>
        <p:blipFill>
          <a:blip r:embed="rId5" cstate="print"/>
          <a:srcRect/>
          <a:stretch>
            <a:fillRect/>
          </a:stretch>
        </p:blipFill>
        <p:spPr bwMode="auto">
          <a:xfrm>
            <a:off x="784225" y="2292350"/>
            <a:ext cx="5419725" cy="2781300"/>
          </a:xfrm>
          <a:prstGeom prst="rect">
            <a:avLst/>
          </a:prstGeom>
          <a:noFill/>
          <a:ln w="9525">
            <a:noFill/>
            <a:miter lim="800000"/>
            <a:headEnd/>
            <a:tailEnd/>
          </a:ln>
        </p:spPr>
      </p:pic>
      <p:pic>
        <p:nvPicPr>
          <p:cNvPr id="44" name="Picture 43" descr="Feenstra2e_fig_08_07_PPT_3.gif"/>
          <p:cNvPicPr>
            <a:picLocks noChangeAspect="1"/>
          </p:cNvPicPr>
          <p:nvPr/>
        </p:nvPicPr>
        <p:blipFill>
          <a:blip r:embed="rId6" cstate="print"/>
          <a:srcRect/>
          <a:stretch>
            <a:fillRect/>
          </a:stretch>
        </p:blipFill>
        <p:spPr bwMode="auto">
          <a:xfrm>
            <a:off x="784225" y="2292350"/>
            <a:ext cx="5419725" cy="2781300"/>
          </a:xfrm>
          <a:prstGeom prst="rect">
            <a:avLst/>
          </a:prstGeom>
          <a:noFill/>
          <a:ln w="9525">
            <a:noFill/>
            <a:miter lim="800000"/>
            <a:headEnd/>
            <a:tailEnd/>
          </a:ln>
        </p:spPr>
      </p:pic>
      <p:pic>
        <p:nvPicPr>
          <p:cNvPr id="45" name="Picture 44" descr="Feenstra2e_fig_08_07_PPT_4.gif"/>
          <p:cNvPicPr>
            <a:picLocks noChangeAspect="1"/>
          </p:cNvPicPr>
          <p:nvPr/>
        </p:nvPicPr>
        <p:blipFill>
          <a:blip r:embed="rId7" cstate="print"/>
          <a:srcRect/>
          <a:stretch>
            <a:fillRect/>
          </a:stretch>
        </p:blipFill>
        <p:spPr bwMode="auto">
          <a:xfrm>
            <a:off x="784225" y="2292350"/>
            <a:ext cx="5419725" cy="2781300"/>
          </a:xfrm>
          <a:prstGeom prst="rect">
            <a:avLst/>
          </a:prstGeom>
          <a:noFill/>
          <a:ln w="9525">
            <a:noFill/>
            <a:miter lim="800000"/>
            <a:headEnd/>
            <a:tailEnd/>
          </a:ln>
        </p:spPr>
      </p:pic>
      <p:pic>
        <p:nvPicPr>
          <p:cNvPr id="61" name="Picture 60" descr="Feenstra2e_fig_08_07_PPT_18.gif"/>
          <p:cNvPicPr>
            <a:picLocks noChangeAspect="1"/>
          </p:cNvPicPr>
          <p:nvPr/>
        </p:nvPicPr>
        <p:blipFill>
          <a:blip r:embed="rId8" cstate="print"/>
          <a:srcRect/>
          <a:stretch>
            <a:fillRect/>
          </a:stretch>
        </p:blipFill>
        <p:spPr bwMode="auto">
          <a:xfrm>
            <a:off x="784225" y="2292350"/>
            <a:ext cx="5419725" cy="2781300"/>
          </a:xfrm>
          <a:prstGeom prst="rect">
            <a:avLst/>
          </a:prstGeom>
          <a:noFill/>
          <a:ln w="9525">
            <a:noFill/>
            <a:miter lim="800000"/>
            <a:headEnd/>
            <a:tailEnd/>
          </a:ln>
        </p:spPr>
      </p:pic>
      <p:pic>
        <p:nvPicPr>
          <p:cNvPr id="46" name="Picture 45" descr="Feenstra2e_fig_08_07_PPT_5.gif"/>
          <p:cNvPicPr>
            <a:picLocks noChangeAspect="1"/>
          </p:cNvPicPr>
          <p:nvPr/>
        </p:nvPicPr>
        <p:blipFill>
          <a:blip r:embed="rId9" cstate="print"/>
          <a:srcRect/>
          <a:stretch>
            <a:fillRect/>
          </a:stretch>
        </p:blipFill>
        <p:spPr bwMode="auto">
          <a:xfrm>
            <a:off x="784225" y="2292350"/>
            <a:ext cx="5419725" cy="2781300"/>
          </a:xfrm>
          <a:prstGeom prst="rect">
            <a:avLst/>
          </a:prstGeom>
          <a:noFill/>
          <a:ln w="9525">
            <a:noFill/>
            <a:miter lim="800000"/>
            <a:headEnd/>
            <a:tailEnd/>
          </a:ln>
        </p:spPr>
      </p:pic>
      <p:pic>
        <p:nvPicPr>
          <p:cNvPr id="60" name="Picture 59" descr="Feenstra2e_fig_08_07_PPT.gif"/>
          <p:cNvPicPr>
            <a:picLocks noChangeAspect="1"/>
          </p:cNvPicPr>
          <p:nvPr/>
        </p:nvPicPr>
        <p:blipFill>
          <a:blip r:embed="rId10" cstate="print"/>
          <a:srcRect/>
          <a:stretch>
            <a:fillRect/>
          </a:stretch>
        </p:blipFill>
        <p:spPr bwMode="auto">
          <a:xfrm>
            <a:off x="784225" y="2292350"/>
            <a:ext cx="5419725" cy="2781300"/>
          </a:xfrm>
          <a:prstGeom prst="rect">
            <a:avLst/>
          </a:prstGeom>
          <a:noFill/>
          <a:ln w="9525">
            <a:noFill/>
            <a:miter lim="800000"/>
            <a:headEnd/>
            <a:tailEnd/>
          </a:ln>
        </p:spPr>
      </p:pic>
      <p:pic>
        <p:nvPicPr>
          <p:cNvPr id="47" name="Picture 46" descr="Feenstra2e_fig_08_07_PPT_6.gif"/>
          <p:cNvPicPr>
            <a:picLocks noChangeAspect="1"/>
          </p:cNvPicPr>
          <p:nvPr/>
        </p:nvPicPr>
        <p:blipFill>
          <a:blip r:embed="rId11" cstate="print"/>
          <a:srcRect/>
          <a:stretch>
            <a:fillRect/>
          </a:stretch>
        </p:blipFill>
        <p:spPr bwMode="auto">
          <a:xfrm>
            <a:off x="784225" y="2292350"/>
            <a:ext cx="5419725" cy="2781300"/>
          </a:xfrm>
          <a:prstGeom prst="rect">
            <a:avLst/>
          </a:prstGeom>
          <a:noFill/>
          <a:ln w="9525">
            <a:noFill/>
            <a:miter lim="800000"/>
            <a:headEnd/>
            <a:tailEnd/>
          </a:ln>
        </p:spPr>
      </p:pic>
      <p:pic>
        <p:nvPicPr>
          <p:cNvPr id="48" name="Picture 47" descr="Feenstra2e_fig_08_07_PPT_7.gif"/>
          <p:cNvPicPr>
            <a:picLocks noChangeAspect="1"/>
          </p:cNvPicPr>
          <p:nvPr/>
        </p:nvPicPr>
        <p:blipFill>
          <a:blip r:embed="rId12" cstate="print"/>
          <a:srcRect/>
          <a:stretch>
            <a:fillRect/>
          </a:stretch>
        </p:blipFill>
        <p:spPr bwMode="auto">
          <a:xfrm>
            <a:off x="784225" y="2292350"/>
            <a:ext cx="5419725" cy="2781300"/>
          </a:xfrm>
          <a:prstGeom prst="rect">
            <a:avLst/>
          </a:prstGeom>
          <a:noFill/>
          <a:ln w="9525">
            <a:noFill/>
            <a:miter lim="800000"/>
            <a:headEnd/>
            <a:tailEnd/>
          </a:ln>
        </p:spPr>
      </p:pic>
      <p:pic>
        <p:nvPicPr>
          <p:cNvPr id="49" name="Picture 48" descr="Feenstra2e_fig_08_07_PPT_8.gif"/>
          <p:cNvPicPr>
            <a:picLocks noChangeAspect="1"/>
          </p:cNvPicPr>
          <p:nvPr/>
        </p:nvPicPr>
        <p:blipFill>
          <a:blip r:embed="rId13" cstate="print"/>
          <a:srcRect/>
          <a:stretch>
            <a:fillRect/>
          </a:stretch>
        </p:blipFill>
        <p:spPr bwMode="auto">
          <a:xfrm>
            <a:off x="784225" y="2292350"/>
            <a:ext cx="5419725" cy="2781300"/>
          </a:xfrm>
          <a:prstGeom prst="rect">
            <a:avLst/>
          </a:prstGeom>
          <a:noFill/>
          <a:ln w="9525">
            <a:noFill/>
            <a:miter lim="800000"/>
            <a:headEnd/>
            <a:tailEnd/>
          </a:ln>
        </p:spPr>
      </p:pic>
      <p:pic>
        <p:nvPicPr>
          <p:cNvPr id="50" name="Picture 49" descr="Feenstra2e_fig_08_07_PPT_9.gif"/>
          <p:cNvPicPr>
            <a:picLocks noChangeAspect="1"/>
          </p:cNvPicPr>
          <p:nvPr/>
        </p:nvPicPr>
        <p:blipFill>
          <a:blip r:embed="rId14" cstate="print"/>
          <a:srcRect/>
          <a:stretch>
            <a:fillRect/>
          </a:stretch>
        </p:blipFill>
        <p:spPr bwMode="auto">
          <a:xfrm>
            <a:off x="784225" y="2292350"/>
            <a:ext cx="5419725" cy="2781300"/>
          </a:xfrm>
          <a:prstGeom prst="rect">
            <a:avLst/>
          </a:prstGeom>
          <a:noFill/>
          <a:ln w="9525">
            <a:noFill/>
            <a:miter lim="800000"/>
            <a:headEnd/>
            <a:tailEnd/>
          </a:ln>
        </p:spPr>
      </p:pic>
      <p:pic>
        <p:nvPicPr>
          <p:cNvPr id="51" name="Picture 50" descr="Feenstra2e_fig_08_07_PPT_10.gif"/>
          <p:cNvPicPr>
            <a:picLocks noChangeAspect="1"/>
          </p:cNvPicPr>
          <p:nvPr/>
        </p:nvPicPr>
        <p:blipFill>
          <a:blip r:embed="rId15" cstate="print"/>
          <a:srcRect/>
          <a:stretch>
            <a:fillRect/>
          </a:stretch>
        </p:blipFill>
        <p:spPr bwMode="auto">
          <a:xfrm>
            <a:off x="784225" y="2292350"/>
            <a:ext cx="5419725" cy="2781300"/>
          </a:xfrm>
          <a:prstGeom prst="rect">
            <a:avLst/>
          </a:prstGeom>
          <a:noFill/>
          <a:ln w="9525">
            <a:noFill/>
            <a:miter lim="800000"/>
            <a:headEnd/>
            <a:tailEnd/>
          </a:ln>
        </p:spPr>
      </p:pic>
      <p:pic>
        <p:nvPicPr>
          <p:cNvPr id="52" name="Picture 51" descr="Feenstra2e_fig_08_07_PPT_11.gif"/>
          <p:cNvPicPr>
            <a:picLocks noChangeAspect="1"/>
          </p:cNvPicPr>
          <p:nvPr/>
        </p:nvPicPr>
        <p:blipFill>
          <a:blip r:embed="rId16" cstate="print"/>
          <a:srcRect/>
          <a:stretch>
            <a:fillRect/>
          </a:stretch>
        </p:blipFill>
        <p:spPr bwMode="auto">
          <a:xfrm>
            <a:off x="784225" y="2292350"/>
            <a:ext cx="5419725" cy="2781300"/>
          </a:xfrm>
          <a:prstGeom prst="rect">
            <a:avLst/>
          </a:prstGeom>
          <a:noFill/>
          <a:ln w="9525">
            <a:noFill/>
            <a:miter lim="800000"/>
            <a:headEnd/>
            <a:tailEnd/>
          </a:ln>
        </p:spPr>
      </p:pic>
      <p:pic>
        <p:nvPicPr>
          <p:cNvPr id="53" name="Picture 52" descr="Feenstra2e_fig_08_07_PPT_12.gif"/>
          <p:cNvPicPr>
            <a:picLocks noChangeAspect="1"/>
          </p:cNvPicPr>
          <p:nvPr/>
        </p:nvPicPr>
        <p:blipFill>
          <a:blip r:embed="rId17" cstate="print"/>
          <a:srcRect/>
          <a:stretch>
            <a:fillRect/>
          </a:stretch>
        </p:blipFill>
        <p:spPr bwMode="auto">
          <a:xfrm>
            <a:off x="784225" y="2292350"/>
            <a:ext cx="5419725" cy="2781300"/>
          </a:xfrm>
          <a:prstGeom prst="rect">
            <a:avLst/>
          </a:prstGeom>
          <a:noFill/>
          <a:ln w="9525">
            <a:noFill/>
            <a:miter lim="800000"/>
            <a:headEnd/>
            <a:tailEnd/>
          </a:ln>
        </p:spPr>
      </p:pic>
      <p:pic>
        <p:nvPicPr>
          <p:cNvPr id="54" name="Picture 53" descr="Feenstra2e_fig_08_07_PPT_13.gif"/>
          <p:cNvPicPr>
            <a:picLocks noChangeAspect="1"/>
          </p:cNvPicPr>
          <p:nvPr/>
        </p:nvPicPr>
        <p:blipFill>
          <a:blip r:embed="rId18" cstate="print"/>
          <a:srcRect/>
          <a:stretch>
            <a:fillRect/>
          </a:stretch>
        </p:blipFill>
        <p:spPr bwMode="auto">
          <a:xfrm>
            <a:off x="784225" y="2292350"/>
            <a:ext cx="5419725" cy="2781300"/>
          </a:xfrm>
          <a:prstGeom prst="rect">
            <a:avLst/>
          </a:prstGeom>
          <a:noFill/>
          <a:ln w="9525">
            <a:noFill/>
            <a:miter lim="800000"/>
            <a:headEnd/>
            <a:tailEnd/>
          </a:ln>
        </p:spPr>
      </p:pic>
      <p:pic>
        <p:nvPicPr>
          <p:cNvPr id="55" name="Picture 54" descr="Feenstra2e_fig_08_07_PPT_14.gif"/>
          <p:cNvPicPr>
            <a:picLocks noChangeAspect="1"/>
          </p:cNvPicPr>
          <p:nvPr/>
        </p:nvPicPr>
        <p:blipFill>
          <a:blip r:embed="rId19" cstate="print"/>
          <a:srcRect/>
          <a:stretch>
            <a:fillRect/>
          </a:stretch>
        </p:blipFill>
        <p:spPr bwMode="auto">
          <a:xfrm>
            <a:off x="784225" y="2292350"/>
            <a:ext cx="5419725" cy="2781300"/>
          </a:xfrm>
          <a:prstGeom prst="rect">
            <a:avLst/>
          </a:prstGeom>
          <a:noFill/>
          <a:ln w="9525">
            <a:noFill/>
            <a:miter lim="800000"/>
            <a:headEnd/>
            <a:tailEnd/>
          </a:ln>
        </p:spPr>
      </p:pic>
      <p:pic>
        <p:nvPicPr>
          <p:cNvPr id="56" name="Picture 55" descr="Feenstra2e_fig_08_07_PPT_15.gif"/>
          <p:cNvPicPr>
            <a:picLocks noChangeAspect="1"/>
          </p:cNvPicPr>
          <p:nvPr/>
        </p:nvPicPr>
        <p:blipFill>
          <a:blip r:embed="rId20" cstate="print"/>
          <a:srcRect/>
          <a:stretch>
            <a:fillRect/>
          </a:stretch>
        </p:blipFill>
        <p:spPr bwMode="auto">
          <a:xfrm>
            <a:off x="784225" y="2292350"/>
            <a:ext cx="5419725" cy="2781300"/>
          </a:xfrm>
          <a:prstGeom prst="rect">
            <a:avLst/>
          </a:prstGeom>
          <a:noFill/>
          <a:ln w="9525">
            <a:noFill/>
            <a:miter lim="800000"/>
            <a:headEnd/>
            <a:tailEnd/>
          </a:ln>
        </p:spPr>
      </p:pic>
      <p:pic>
        <p:nvPicPr>
          <p:cNvPr id="58" name="Picture 57" descr="Feenstra2e_fig_08_07_PPT_17.gif"/>
          <p:cNvPicPr>
            <a:picLocks noChangeAspect="1"/>
          </p:cNvPicPr>
          <p:nvPr/>
        </p:nvPicPr>
        <p:blipFill>
          <a:blip r:embed="rId21" cstate="print"/>
          <a:srcRect/>
          <a:stretch>
            <a:fillRect/>
          </a:stretch>
        </p:blipFill>
        <p:spPr bwMode="auto">
          <a:xfrm>
            <a:off x="784225" y="2292350"/>
            <a:ext cx="5419725" cy="2781300"/>
          </a:xfrm>
          <a:prstGeom prst="rect">
            <a:avLst/>
          </a:prstGeom>
          <a:noFill/>
          <a:ln w="9525">
            <a:noFill/>
            <a:miter lim="800000"/>
            <a:headEnd/>
            <a:tailEnd/>
          </a:ln>
        </p:spPr>
      </p:pic>
      <p:pic>
        <p:nvPicPr>
          <p:cNvPr id="62" name="Picture 61" descr="Feenstra2e_fig_08_07_PPT_19.gif"/>
          <p:cNvPicPr>
            <a:picLocks noChangeAspect="1"/>
          </p:cNvPicPr>
          <p:nvPr/>
        </p:nvPicPr>
        <p:blipFill>
          <a:blip r:embed="rId22" cstate="print"/>
          <a:srcRect/>
          <a:stretch>
            <a:fillRect/>
          </a:stretch>
        </p:blipFill>
        <p:spPr bwMode="auto">
          <a:xfrm>
            <a:off x="784225" y="2306638"/>
            <a:ext cx="5419725" cy="2781300"/>
          </a:xfrm>
          <a:prstGeom prst="rect">
            <a:avLst/>
          </a:prstGeom>
          <a:noFill/>
          <a:ln w="9525">
            <a:noFill/>
            <a:miter lim="800000"/>
            <a:headEnd/>
            <a:tailEnd/>
          </a:ln>
        </p:spPr>
      </p:pic>
      <p:sp>
        <p:nvSpPr>
          <p:cNvPr id="36" name="Rectangle 35"/>
          <p:cNvSpPr>
            <a:spLocks noChangeArrowheads="1"/>
          </p:cNvSpPr>
          <p:nvPr/>
        </p:nvSpPr>
        <p:spPr bwMode="auto">
          <a:xfrm>
            <a:off x="6284913" y="223838"/>
            <a:ext cx="2884487" cy="1200329"/>
          </a:xfrm>
          <a:prstGeom prst="rect">
            <a:avLst/>
          </a:prstGeom>
          <a:noFill/>
          <a:ln w="9525">
            <a:noFill/>
            <a:miter lim="800000"/>
            <a:headEnd/>
            <a:tailEnd/>
          </a:ln>
        </p:spPr>
        <p:txBody>
          <a:bodyPr>
            <a:spAutoFit/>
          </a:bodyPr>
          <a:lstStyle/>
          <a:p>
            <a:pPr>
              <a:spcBef>
                <a:spcPct val="10000"/>
              </a:spcBef>
              <a:spcAft>
                <a:spcPct val="10000"/>
              </a:spcAft>
            </a:pPr>
            <a:r>
              <a:rPr lang="el-GR" sz="1800" b="0" dirty="0" smtClean="0"/>
              <a:t>Οι </a:t>
            </a:r>
            <a:r>
              <a:rPr lang="el-GR" sz="1800" dirty="0" smtClean="0"/>
              <a:t>όροι εμπορίου</a:t>
            </a:r>
            <a:r>
              <a:rPr lang="el-GR" sz="1800" b="0" dirty="0" smtClean="0"/>
              <a:t> μιας χώρας είναι ο λόγος των τιμών εξαγωγών προς τις τιμές εισαγωγών.</a:t>
            </a:r>
            <a:r>
              <a:rPr lang="en-US" sz="1800" b="0" dirty="0" smtClean="0"/>
              <a:t> </a:t>
            </a:r>
            <a:endParaRPr lang="en-US" sz="1800" b="0" dirty="0"/>
          </a:p>
        </p:txBody>
      </p:sp>
      <p:sp>
        <p:nvSpPr>
          <p:cNvPr id="37" name="Rectangle 36"/>
          <p:cNvSpPr>
            <a:spLocks noChangeArrowheads="1"/>
          </p:cNvSpPr>
          <p:nvPr/>
        </p:nvSpPr>
        <p:spPr bwMode="auto">
          <a:xfrm>
            <a:off x="4891313" y="5413829"/>
            <a:ext cx="1226911" cy="1384995"/>
          </a:xfrm>
          <a:prstGeom prst="rect">
            <a:avLst/>
          </a:prstGeom>
          <a:noFill/>
          <a:ln w="9525">
            <a:noFill/>
            <a:miter lim="800000"/>
            <a:headEnd/>
            <a:tailEnd/>
          </a:ln>
        </p:spPr>
        <p:txBody>
          <a:bodyPr wrap="square">
            <a:spAutoFit/>
          </a:bodyPr>
          <a:lstStyle/>
          <a:p>
            <a:pPr>
              <a:spcBef>
                <a:spcPct val="10000"/>
              </a:spcBef>
              <a:spcAft>
                <a:spcPct val="10000"/>
              </a:spcAft>
            </a:pPr>
            <a:r>
              <a:rPr lang="el-GR" sz="1200" b="0" dirty="0" smtClean="0"/>
              <a:t>Το εμβαδόν</a:t>
            </a:r>
            <a:r>
              <a:rPr lang="en-US" sz="1200" b="0" dirty="0" smtClean="0"/>
              <a:t> </a:t>
            </a:r>
            <a:r>
              <a:rPr lang="en-US" sz="1200" b="0" i="1" dirty="0"/>
              <a:t>e </a:t>
            </a:r>
            <a:r>
              <a:rPr lang="el-GR" sz="1200" b="0" dirty="0" smtClean="0"/>
              <a:t>είναι μια μέτρηση του </a:t>
            </a:r>
            <a:r>
              <a:rPr lang="el-GR" sz="1200" dirty="0" smtClean="0"/>
              <a:t>κέρδους από τους όρους εμπορίου </a:t>
            </a:r>
            <a:r>
              <a:rPr lang="el-GR" sz="1200" b="0" dirty="0" smtClean="0"/>
              <a:t>για τον εισαγωγέα</a:t>
            </a:r>
            <a:endParaRPr lang="en-US" sz="1200" b="0" dirty="0"/>
          </a:p>
        </p:txBody>
      </p:sp>
      <p:sp>
        <p:nvSpPr>
          <p:cNvPr id="65567" name="Rectangle 39"/>
          <p:cNvSpPr>
            <a:spLocks noChangeArrowheads="1"/>
          </p:cNvSpPr>
          <p:nvPr/>
        </p:nvSpPr>
        <p:spPr bwMode="auto">
          <a:xfrm>
            <a:off x="928688" y="434975"/>
            <a:ext cx="4967287" cy="193675"/>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65568" name="Rectangle 3"/>
          <p:cNvSpPr>
            <a:spLocks noGrp="1" noChangeArrowheads="1"/>
          </p:cNvSpPr>
          <p:nvPr>
            <p:ph type="title"/>
          </p:nvPr>
        </p:nvSpPr>
        <p:spPr>
          <a:xfrm>
            <a:off x="610281" y="0"/>
            <a:ext cx="5572805" cy="820738"/>
          </a:xfrm>
        </p:spPr>
        <p:txBody>
          <a:bodyPr/>
          <a:lstStyle/>
          <a:p>
            <a:r>
              <a:rPr lang="en-US" dirty="0" smtClean="0">
                <a:solidFill>
                  <a:srgbClr val="69134B"/>
                </a:solidFill>
              </a:rPr>
              <a:t>4 </a:t>
            </a:r>
            <a:r>
              <a:rPr lang="el-GR" dirty="0" smtClean="0">
                <a:solidFill>
                  <a:srgbClr val="69134B"/>
                </a:solidFill>
              </a:rPr>
              <a:t>Εισαγωγικοί Δασμοί για μια Μεγάλη Χώρα</a:t>
            </a:r>
            <a:endParaRPr lang="en-US" dirty="0" smtClean="0">
              <a:solidFill>
                <a:srgbClr val="69134B"/>
              </a:solidFill>
            </a:endParaRPr>
          </a:p>
        </p:txBody>
      </p:sp>
      <p:cxnSp>
        <p:nvCxnSpPr>
          <p:cNvPr id="65569" name="Straight Connector 58"/>
          <p:cNvCxnSpPr>
            <a:cxnSpLocks noChangeShapeType="1"/>
          </p:cNvCxnSpPr>
          <p:nvPr/>
        </p:nvCxnSpPr>
        <p:spPr bwMode="auto">
          <a:xfrm>
            <a:off x="566738" y="588963"/>
            <a:ext cx="53292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4"/>
                                        </p:tgtEl>
                                        <p:attrNameLst>
                                          <p:attrName>style.visibility</p:attrName>
                                        </p:attrNameLst>
                                      </p:cBhvr>
                                      <p:to>
                                        <p:strVal val="visible"/>
                                      </p:to>
                                    </p:set>
                                    <p:animEffect transition="in" filter="wipe(left)">
                                      <p:cBhvr>
                                        <p:cTn id="7" dur="500"/>
                                        <p:tgtEl>
                                          <p:spTgt spid="8622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left)">
                                      <p:cBhvr>
                                        <p:cTn id="15" dur="500"/>
                                        <p:tgtEl>
                                          <p:spTgt spid="36"/>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ppt_x</p:attrName>
                                        </p:attrNameLst>
                                      </p:cBhvr>
                                      <p:tavLst>
                                        <p:tav tm="0">
                                          <p:val>
                                            <p:strVal val="#ppt_x-.2"/>
                                          </p:val>
                                        </p:tav>
                                        <p:tav tm="100000">
                                          <p:val>
                                            <p:strVal val="#ppt_x"/>
                                          </p:val>
                                        </p:tav>
                                      </p:tavLst>
                                    </p:anim>
                                    <p:anim calcmode="lin" valueType="num">
                                      <p:cBhvr>
                                        <p:cTn id="20"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1" dur="500"/>
                                        <p:tgtEl>
                                          <p:spTgt spid="2"/>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500"/>
                                        <p:tgtEl>
                                          <p:spTgt spid="34"/>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1000"/>
                                        <p:tgtEl>
                                          <p:spTgt spid="42"/>
                                        </p:tgtEl>
                                      </p:cBhvr>
                                    </p:animEffect>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1000"/>
                                        <p:tgtEl>
                                          <p:spTgt spid="43"/>
                                        </p:tgtEl>
                                      </p:cBhvr>
                                    </p:animEffect>
                                  </p:childTnLst>
                                </p:cTn>
                              </p:par>
                            </p:childTnLst>
                          </p:cTn>
                        </p:par>
                        <p:par>
                          <p:cTn id="38" fill="hold">
                            <p:stCondLst>
                              <p:cond delay="5000"/>
                            </p:stCondLst>
                            <p:childTnLst>
                              <p:par>
                                <p:cTn id="39" presetID="2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left)">
                                      <p:cBhvr>
                                        <p:cTn id="41" dur="1000"/>
                                        <p:tgtEl>
                                          <p:spTgt spid="44"/>
                                        </p:tgtEl>
                                      </p:cBhvr>
                                    </p:animEffect>
                                  </p:childTnLst>
                                </p:cTn>
                              </p:par>
                            </p:childTnLst>
                          </p:cTn>
                        </p:par>
                        <p:par>
                          <p:cTn id="42" fill="hold">
                            <p:stCondLst>
                              <p:cond delay="6000"/>
                            </p:stCondLst>
                            <p:childTnLst>
                              <p:par>
                                <p:cTn id="43" presetID="22" presetClass="entr" presetSubtype="2"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ipe(right)">
                                      <p:cBhvr>
                                        <p:cTn id="45" dur="1000"/>
                                        <p:tgtEl>
                                          <p:spTgt spid="45"/>
                                        </p:tgtEl>
                                      </p:cBhvr>
                                    </p:animEffect>
                                  </p:childTnLst>
                                </p:cTn>
                              </p:par>
                            </p:childTnLst>
                          </p:cTn>
                        </p:par>
                        <p:par>
                          <p:cTn id="46" fill="hold">
                            <p:stCondLst>
                              <p:cond delay="7000"/>
                            </p:stCondLst>
                            <p:childTnLst>
                              <p:par>
                                <p:cTn id="47" presetID="22" presetClass="entr" presetSubtype="8"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wipe(left)">
                                      <p:cBhvr>
                                        <p:cTn id="49" dur="1000"/>
                                        <p:tgtEl>
                                          <p:spTgt spid="46"/>
                                        </p:tgtEl>
                                      </p:cBhvr>
                                    </p:animEffect>
                                  </p:childTnLst>
                                </p:cTn>
                              </p:par>
                            </p:childTnLst>
                          </p:cTn>
                        </p:par>
                        <p:par>
                          <p:cTn id="50" fill="hold">
                            <p:stCondLst>
                              <p:cond delay="8000"/>
                            </p:stCondLst>
                            <p:childTnLst>
                              <p:par>
                                <p:cTn id="51" presetID="22" presetClass="entr" presetSubtype="1"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up)">
                                      <p:cBhvr>
                                        <p:cTn id="53" dur="1000"/>
                                        <p:tgtEl>
                                          <p:spTgt spid="47"/>
                                        </p:tgtEl>
                                      </p:cBhvr>
                                    </p:animEffect>
                                  </p:childTnLst>
                                </p:cTn>
                              </p:par>
                            </p:childTnLst>
                          </p:cTn>
                        </p:par>
                        <p:par>
                          <p:cTn id="54" fill="hold">
                            <p:stCondLst>
                              <p:cond delay="9000"/>
                            </p:stCondLst>
                            <p:childTnLst>
                              <p:par>
                                <p:cTn id="55" presetID="22" presetClass="entr" presetSubtype="8" fill="hold" nodeType="after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wipe(left)">
                                      <p:cBhvr>
                                        <p:cTn id="57" dur="1000"/>
                                        <p:tgtEl>
                                          <p:spTgt spid="48"/>
                                        </p:tgtEl>
                                      </p:cBhvr>
                                    </p:animEffect>
                                  </p:childTnLst>
                                </p:cTn>
                              </p:par>
                            </p:childTnLst>
                          </p:cTn>
                        </p:par>
                        <p:par>
                          <p:cTn id="58" fill="hold">
                            <p:stCondLst>
                              <p:cond delay="10000"/>
                            </p:stCondLst>
                            <p:childTnLst>
                              <p:par>
                                <p:cTn id="59" presetID="22" presetClass="entr" presetSubtype="8" fill="hold"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1000"/>
                                        <p:tgtEl>
                                          <p:spTgt spid="49"/>
                                        </p:tgtEl>
                                      </p:cBhvr>
                                    </p:animEffect>
                                  </p:childTnLst>
                                </p:cTn>
                              </p:par>
                            </p:childTnLst>
                          </p:cTn>
                        </p:par>
                        <p:par>
                          <p:cTn id="62" fill="hold">
                            <p:stCondLst>
                              <p:cond delay="11000"/>
                            </p:stCondLst>
                            <p:childTnLst>
                              <p:par>
                                <p:cTn id="63" presetID="22" presetClass="entr" presetSubtype="8" fill="hold" nodeType="afterEffect">
                                  <p:stCondLst>
                                    <p:cond delay="0"/>
                                  </p:stCondLst>
                                  <p:childTnLst>
                                    <p:set>
                                      <p:cBhvr>
                                        <p:cTn id="64" dur="1" fill="hold">
                                          <p:stCondLst>
                                            <p:cond delay="0"/>
                                          </p:stCondLst>
                                        </p:cTn>
                                        <p:tgtEl>
                                          <p:spTgt spid="50"/>
                                        </p:tgtEl>
                                        <p:attrNameLst>
                                          <p:attrName>style.visibility</p:attrName>
                                        </p:attrNameLst>
                                      </p:cBhvr>
                                      <p:to>
                                        <p:strVal val="visible"/>
                                      </p:to>
                                    </p:set>
                                    <p:animEffect transition="in" filter="wipe(left)">
                                      <p:cBhvr>
                                        <p:cTn id="65" dur="1000"/>
                                        <p:tgtEl>
                                          <p:spTgt spid="50"/>
                                        </p:tgtEl>
                                      </p:cBhvr>
                                    </p:animEffect>
                                  </p:childTnLst>
                                </p:cTn>
                              </p:par>
                            </p:childTnLst>
                          </p:cTn>
                        </p:par>
                        <p:par>
                          <p:cTn id="66" fill="hold">
                            <p:stCondLst>
                              <p:cond delay="12000"/>
                            </p:stCondLst>
                            <p:childTnLst>
                              <p:par>
                                <p:cTn id="67" presetID="22" presetClass="entr" presetSubtype="8" fill="hold" nodeType="afterEffect">
                                  <p:stCondLst>
                                    <p:cond delay="0"/>
                                  </p:stCondLst>
                                  <p:childTnLst>
                                    <p:set>
                                      <p:cBhvr>
                                        <p:cTn id="68" dur="1" fill="hold">
                                          <p:stCondLst>
                                            <p:cond delay="0"/>
                                          </p:stCondLst>
                                        </p:cTn>
                                        <p:tgtEl>
                                          <p:spTgt spid="51"/>
                                        </p:tgtEl>
                                        <p:attrNameLst>
                                          <p:attrName>style.visibility</p:attrName>
                                        </p:attrNameLst>
                                      </p:cBhvr>
                                      <p:to>
                                        <p:strVal val="visible"/>
                                      </p:to>
                                    </p:set>
                                    <p:animEffect transition="in" filter="wipe(left)">
                                      <p:cBhvr>
                                        <p:cTn id="69" dur="1000"/>
                                        <p:tgtEl>
                                          <p:spTgt spid="51"/>
                                        </p:tgtEl>
                                      </p:cBhvr>
                                    </p:animEffect>
                                  </p:childTnLst>
                                </p:cTn>
                              </p:par>
                            </p:childTnLst>
                          </p:cTn>
                        </p:par>
                        <p:par>
                          <p:cTn id="70" fill="hold">
                            <p:stCondLst>
                              <p:cond delay="13000"/>
                            </p:stCondLst>
                            <p:childTnLst>
                              <p:par>
                                <p:cTn id="71" presetID="22" presetClass="entr" presetSubtype="1" fill="hold" nodeType="after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wipe(up)">
                                      <p:cBhvr>
                                        <p:cTn id="73" dur="1000"/>
                                        <p:tgtEl>
                                          <p:spTgt spid="52"/>
                                        </p:tgtEl>
                                      </p:cBhvr>
                                    </p:animEffect>
                                  </p:childTnLst>
                                </p:cTn>
                              </p:par>
                            </p:childTnLst>
                          </p:cTn>
                        </p:par>
                        <p:par>
                          <p:cTn id="74" fill="hold">
                            <p:stCondLst>
                              <p:cond delay="14000"/>
                            </p:stCondLst>
                            <p:childTnLst>
                              <p:par>
                                <p:cTn id="75" presetID="22" presetClass="entr" presetSubtype="8" fill="hold" grpId="0" nodeType="afterEffect">
                                  <p:stCondLst>
                                    <p:cond delay="0"/>
                                  </p:stCondLst>
                                  <p:childTnLst>
                                    <p:set>
                                      <p:cBhvr>
                                        <p:cTn id="76" dur="1" fill="hold">
                                          <p:stCondLst>
                                            <p:cond delay="0"/>
                                          </p:stCondLst>
                                        </p:cTn>
                                        <p:tgtEl>
                                          <p:spTgt spid="21">
                                            <p:txEl>
                                              <p:pRg st="0" end="0"/>
                                            </p:txEl>
                                          </p:spTgt>
                                        </p:tgtEl>
                                        <p:attrNameLst>
                                          <p:attrName>style.visibility</p:attrName>
                                        </p:attrNameLst>
                                      </p:cBhvr>
                                      <p:to>
                                        <p:strVal val="visible"/>
                                      </p:to>
                                    </p:set>
                                    <p:animEffect transition="in" filter="wipe(left)">
                                      <p:cBhvr>
                                        <p:cTn id="77" dur="500"/>
                                        <p:tgtEl>
                                          <p:spTgt spid="21">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1">
                                            <p:txEl>
                                              <p:pRg st="1" end="1"/>
                                            </p:txEl>
                                          </p:spTgt>
                                        </p:tgtEl>
                                        <p:attrNameLst>
                                          <p:attrName>style.visibility</p:attrName>
                                        </p:attrNameLst>
                                      </p:cBhvr>
                                      <p:to>
                                        <p:strVal val="visible"/>
                                      </p:to>
                                    </p:set>
                                    <p:animEffect transition="in" filter="wipe(left)">
                                      <p:cBhvr>
                                        <p:cTn id="82" dur="500"/>
                                        <p:tgtEl>
                                          <p:spTgt spid="21">
                                            <p:txEl>
                                              <p:pRg st="1" end="1"/>
                                            </p:txEl>
                                          </p:spTgt>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55"/>
                                        </p:tgtEl>
                                        <p:attrNameLst>
                                          <p:attrName>style.visibility</p:attrName>
                                        </p:attrNameLst>
                                      </p:cBhvr>
                                      <p:to>
                                        <p:strVal val="visible"/>
                                      </p:to>
                                    </p:set>
                                    <p:animEffect transition="in" filter="wipe(left)">
                                      <p:cBhvr>
                                        <p:cTn id="86" dur="1000"/>
                                        <p:tgtEl>
                                          <p:spTgt spid="55"/>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21">
                                            <p:txEl>
                                              <p:pRg st="2" end="2"/>
                                            </p:txEl>
                                          </p:spTgt>
                                        </p:tgtEl>
                                        <p:attrNameLst>
                                          <p:attrName>style.visibility</p:attrName>
                                        </p:attrNameLst>
                                      </p:cBhvr>
                                      <p:to>
                                        <p:strVal val="visible"/>
                                      </p:to>
                                    </p:set>
                                    <p:animEffect transition="in" filter="wipe(left)">
                                      <p:cBhvr>
                                        <p:cTn id="91" dur="500"/>
                                        <p:tgtEl>
                                          <p:spTgt spid="21">
                                            <p:txEl>
                                              <p:pRg st="2" end="2"/>
                                            </p:txEl>
                                          </p:spTgt>
                                        </p:tgtEl>
                                      </p:cBhvr>
                                    </p:animEffect>
                                  </p:childTnLst>
                                </p:cTn>
                              </p:par>
                            </p:childTnLst>
                          </p:cTn>
                        </p:par>
                        <p:par>
                          <p:cTn id="92" fill="hold">
                            <p:stCondLst>
                              <p:cond delay="500"/>
                            </p:stCondLst>
                            <p:childTnLst>
                              <p:par>
                                <p:cTn id="93" presetID="22" presetClass="entr" presetSubtype="2" fill="hold" nodeType="after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wipe(right)">
                                      <p:cBhvr>
                                        <p:cTn id="95" dur="1000"/>
                                        <p:tgtEl>
                                          <p:spTgt spid="56"/>
                                        </p:tgtEl>
                                      </p:cBhvr>
                                    </p:animEffect>
                                  </p:childTnLst>
                                </p:cTn>
                              </p:par>
                            </p:childTnLst>
                          </p:cTn>
                        </p:par>
                        <p:par>
                          <p:cTn id="96" fill="hold">
                            <p:stCondLst>
                              <p:cond delay="1500"/>
                            </p:stCondLst>
                            <p:childTnLst>
                              <p:par>
                                <p:cTn id="97" presetID="22" presetClass="entr" presetSubtype="8" fill="hold" nodeType="after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wipe(left)">
                                      <p:cBhvr>
                                        <p:cTn id="99" dur="1000"/>
                                        <p:tgtEl>
                                          <p:spTgt spid="53"/>
                                        </p:tgtEl>
                                      </p:cBhvr>
                                    </p:animEffect>
                                  </p:childTnLst>
                                </p:cTn>
                              </p:par>
                            </p:childTnLst>
                          </p:cTn>
                        </p:par>
                        <p:par>
                          <p:cTn id="100" fill="hold">
                            <p:stCondLst>
                              <p:cond delay="2500"/>
                            </p:stCondLst>
                            <p:childTnLst>
                              <p:par>
                                <p:cTn id="101" presetID="22" presetClass="entr" presetSubtype="1" fill="hold" nodeType="afterEffect">
                                  <p:stCondLst>
                                    <p:cond delay="0"/>
                                  </p:stCondLst>
                                  <p:childTnLst>
                                    <p:set>
                                      <p:cBhvr>
                                        <p:cTn id="102" dur="1" fill="hold">
                                          <p:stCondLst>
                                            <p:cond delay="0"/>
                                          </p:stCondLst>
                                        </p:cTn>
                                        <p:tgtEl>
                                          <p:spTgt spid="54"/>
                                        </p:tgtEl>
                                        <p:attrNameLst>
                                          <p:attrName>style.visibility</p:attrName>
                                        </p:attrNameLst>
                                      </p:cBhvr>
                                      <p:to>
                                        <p:strVal val="visible"/>
                                      </p:to>
                                    </p:set>
                                    <p:animEffect transition="in" filter="wipe(up)">
                                      <p:cBhvr>
                                        <p:cTn id="103" dur="1000"/>
                                        <p:tgtEl>
                                          <p:spTgt spid="54"/>
                                        </p:tgtEl>
                                      </p:cBhvr>
                                    </p:animEffect>
                                  </p:childTnLst>
                                </p:cTn>
                              </p:par>
                            </p:childTnLst>
                          </p:cTn>
                        </p:par>
                        <p:par>
                          <p:cTn id="104" fill="hold">
                            <p:stCondLst>
                              <p:cond delay="3500"/>
                            </p:stCondLst>
                            <p:childTnLst>
                              <p:par>
                                <p:cTn id="105" presetID="22" presetClass="entr" presetSubtype="8" fill="hold" nodeType="afterEffect">
                                  <p:stCondLst>
                                    <p:cond delay="0"/>
                                  </p:stCondLst>
                                  <p:childTnLst>
                                    <p:set>
                                      <p:cBhvr>
                                        <p:cTn id="106" dur="1" fill="hold">
                                          <p:stCondLst>
                                            <p:cond delay="0"/>
                                          </p:stCondLst>
                                        </p:cTn>
                                        <p:tgtEl>
                                          <p:spTgt spid="58"/>
                                        </p:tgtEl>
                                        <p:attrNameLst>
                                          <p:attrName>style.visibility</p:attrName>
                                        </p:attrNameLst>
                                      </p:cBhvr>
                                      <p:to>
                                        <p:strVal val="visible"/>
                                      </p:to>
                                    </p:set>
                                    <p:animEffect transition="in" filter="wipe(left)">
                                      <p:cBhvr>
                                        <p:cTn id="107" dur="1000"/>
                                        <p:tgtEl>
                                          <p:spTgt spid="58"/>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21">
                                            <p:txEl>
                                              <p:pRg st="3" end="3"/>
                                            </p:txEl>
                                          </p:spTgt>
                                        </p:tgtEl>
                                        <p:attrNameLst>
                                          <p:attrName>style.visibility</p:attrName>
                                        </p:attrNameLst>
                                      </p:cBhvr>
                                      <p:to>
                                        <p:strVal val="visible"/>
                                      </p:to>
                                    </p:set>
                                    <p:animEffect transition="in" filter="wipe(left)">
                                      <p:cBhvr>
                                        <p:cTn id="112" dur="500"/>
                                        <p:tgtEl>
                                          <p:spTgt spid="21">
                                            <p:txEl>
                                              <p:pRg st="3" end="3"/>
                                            </p:txEl>
                                          </p:spTgt>
                                        </p:tgtEl>
                                      </p:cBhvr>
                                    </p:animEffect>
                                  </p:childTnLst>
                                </p:cTn>
                              </p:par>
                            </p:childTnLst>
                          </p:cTn>
                        </p:par>
                        <p:par>
                          <p:cTn id="113" fill="hold">
                            <p:stCondLst>
                              <p:cond delay="500"/>
                            </p:stCondLst>
                            <p:childTnLst>
                              <p:par>
                                <p:cTn id="114" presetID="22" presetClass="entr" presetSubtype="8" fill="hold" nodeType="afterEffect">
                                  <p:stCondLst>
                                    <p:cond delay="0"/>
                                  </p:stCondLst>
                                  <p:childTnLst>
                                    <p:set>
                                      <p:cBhvr>
                                        <p:cTn id="115" dur="1" fill="hold">
                                          <p:stCondLst>
                                            <p:cond delay="0"/>
                                          </p:stCondLst>
                                        </p:cTn>
                                        <p:tgtEl>
                                          <p:spTgt spid="57"/>
                                        </p:tgtEl>
                                        <p:attrNameLst>
                                          <p:attrName>style.visibility</p:attrName>
                                        </p:attrNameLst>
                                      </p:cBhvr>
                                      <p:to>
                                        <p:strVal val="visible"/>
                                      </p:to>
                                    </p:set>
                                    <p:animEffect transition="in" filter="wipe(left)">
                                      <p:cBhvr>
                                        <p:cTn id="116" dur="1000"/>
                                        <p:tgtEl>
                                          <p:spTgt spid="57"/>
                                        </p:tgtEl>
                                      </p:cBhvr>
                                    </p:animEffect>
                                  </p:childTnLst>
                                </p:cTn>
                              </p:par>
                            </p:childTnLst>
                          </p:cTn>
                        </p:par>
                        <p:par>
                          <p:cTn id="117" fill="hold">
                            <p:stCondLst>
                              <p:cond delay="1500"/>
                            </p:stCondLst>
                            <p:childTnLst>
                              <p:par>
                                <p:cTn id="118" presetID="22" presetClass="entr" presetSubtype="8" fill="hold" nodeType="after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wipe(left)">
                                      <p:cBhvr>
                                        <p:cTn id="120" dur="1000"/>
                                        <p:tgtEl>
                                          <p:spTgt spid="60"/>
                                        </p:tgtEl>
                                      </p:cBhvr>
                                    </p:animEffect>
                                  </p:childTnLst>
                                </p:cTn>
                              </p:par>
                            </p:childTnLst>
                          </p:cTn>
                        </p:par>
                        <p:par>
                          <p:cTn id="121" fill="hold">
                            <p:stCondLst>
                              <p:cond delay="2500"/>
                            </p:stCondLst>
                            <p:childTnLst>
                              <p:par>
                                <p:cTn id="122" presetID="22" presetClass="entr" presetSubtype="1" fill="hold" nodeType="afterEffect">
                                  <p:stCondLst>
                                    <p:cond delay="0"/>
                                  </p:stCondLst>
                                  <p:childTnLst>
                                    <p:set>
                                      <p:cBhvr>
                                        <p:cTn id="123" dur="1" fill="hold">
                                          <p:stCondLst>
                                            <p:cond delay="0"/>
                                          </p:stCondLst>
                                        </p:cTn>
                                        <p:tgtEl>
                                          <p:spTgt spid="62"/>
                                        </p:tgtEl>
                                        <p:attrNameLst>
                                          <p:attrName>style.visibility</p:attrName>
                                        </p:attrNameLst>
                                      </p:cBhvr>
                                      <p:to>
                                        <p:strVal val="visible"/>
                                      </p:to>
                                    </p:set>
                                    <p:animEffect transition="in" filter="wipe(up)">
                                      <p:cBhvr>
                                        <p:cTn id="124" dur="500"/>
                                        <p:tgtEl>
                                          <p:spTgt spid="6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grpId="0" nodeType="clickEffect">
                                  <p:stCondLst>
                                    <p:cond delay="0"/>
                                  </p:stCondLst>
                                  <p:childTnLst>
                                    <p:set>
                                      <p:cBhvr>
                                        <p:cTn id="128" dur="1" fill="hold">
                                          <p:stCondLst>
                                            <p:cond delay="0"/>
                                          </p:stCondLst>
                                        </p:cTn>
                                        <p:tgtEl>
                                          <p:spTgt spid="21">
                                            <p:txEl>
                                              <p:pRg st="4" end="4"/>
                                            </p:txEl>
                                          </p:spTgt>
                                        </p:tgtEl>
                                        <p:attrNameLst>
                                          <p:attrName>style.visibility</p:attrName>
                                        </p:attrNameLst>
                                      </p:cBhvr>
                                      <p:to>
                                        <p:strVal val="visible"/>
                                      </p:to>
                                    </p:set>
                                    <p:animEffect transition="in" filter="wipe(left)">
                                      <p:cBhvr>
                                        <p:cTn id="129" dur="500"/>
                                        <p:tgtEl>
                                          <p:spTgt spid="21">
                                            <p:txEl>
                                              <p:pRg st="4" end="4"/>
                                            </p:txEl>
                                          </p:spTgt>
                                        </p:tgtEl>
                                      </p:cBhvr>
                                    </p:animEffect>
                                  </p:childTnLst>
                                </p:cTn>
                              </p:par>
                            </p:childTnLst>
                          </p:cTn>
                        </p:par>
                        <p:par>
                          <p:cTn id="130" fill="hold">
                            <p:stCondLst>
                              <p:cond delay="500"/>
                            </p:stCondLst>
                            <p:childTnLst>
                              <p:par>
                                <p:cTn id="131" presetID="22" presetClass="entr" presetSubtype="8" fill="hold" nodeType="afterEffect">
                                  <p:stCondLst>
                                    <p:cond delay="0"/>
                                  </p:stCondLst>
                                  <p:childTnLst>
                                    <p:set>
                                      <p:cBhvr>
                                        <p:cTn id="132" dur="1" fill="hold">
                                          <p:stCondLst>
                                            <p:cond delay="0"/>
                                          </p:stCondLst>
                                        </p:cTn>
                                        <p:tgtEl>
                                          <p:spTgt spid="61"/>
                                        </p:tgtEl>
                                        <p:attrNameLst>
                                          <p:attrName>style.visibility</p:attrName>
                                        </p:attrNameLst>
                                      </p:cBhvr>
                                      <p:to>
                                        <p:strVal val="visible"/>
                                      </p:to>
                                    </p:set>
                                    <p:animEffect transition="in" filter="wipe(left)">
                                      <p:cBhvr>
                                        <p:cTn id="133" dur="1000"/>
                                        <p:tgtEl>
                                          <p:spTgt spid="61"/>
                                        </p:tgtEl>
                                      </p:cBhvr>
                                    </p:animEffect>
                                  </p:childTnLst>
                                </p:cTn>
                              </p:par>
                            </p:childTnLst>
                          </p:cTn>
                        </p:par>
                        <p:par>
                          <p:cTn id="134" fill="hold">
                            <p:stCondLst>
                              <p:cond delay="1500"/>
                            </p:stCondLst>
                            <p:childTnLst>
                              <p:par>
                                <p:cTn id="135" presetID="22" presetClass="entr" presetSubtype="8" fill="hold" grpId="0" nodeType="after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wipe(left)">
                                      <p:cBhvr>
                                        <p:cTn id="137" dur="500"/>
                                        <p:tgtEl>
                                          <p:spTgt spid="39"/>
                                        </p:tgtEl>
                                      </p:cBhvr>
                                    </p:animEffect>
                                  </p:childTnLst>
                                </p:cTn>
                              </p:par>
                              <p:par>
                                <p:cTn id="138" presetID="22" presetClass="entr" presetSubtype="8" fill="hold" nodeType="with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wipe(left)">
                                      <p:cBhvr>
                                        <p:cTn id="140" dur="500"/>
                                        <p:tgtEl>
                                          <p:spTgt spid="38"/>
                                        </p:tgtEl>
                                      </p:cBhvr>
                                    </p:animEffect>
                                  </p:childTnLst>
                                </p:cTn>
                              </p:par>
                            </p:childTnLst>
                          </p:cTn>
                        </p:par>
                        <p:par>
                          <p:cTn id="141" fill="hold">
                            <p:stCondLst>
                              <p:cond delay="2000"/>
                            </p:stCondLst>
                            <p:childTnLst>
                              <p:par>
                                <p:cTn id="142" presetID="22" presetClass="entr" presetSubtype="8" fill="hold" grpId="0" nodeType="afterEffect">
                                  <p:stCondLst>
                                    <p:cond delay="0"/>
                                  </p:stCondLst>
                                  <p:childTnLst>
                                    <p:set>
                                      <p:cBhvr>
                                        <p:cTn id="143" dur="1" fill="hold">
                                          <p:stCondLst>
                                            <p:cond delay="0"/>
                                          </p:stCondLst>
                                        </p:cTn>
                                        <p:tgtEl>
                                          <p:spTgt spid="37"/>
                                        </p:tgtEl>
                                        <p:attrNameLst>
                                          <p:attrName>style.visibility</p:attrName>
                                        </p:attrNameLst>
                                      </p:cBhvr>
                                      <p:to>
                                        <p:strVal val="visible"/>
                                      </p:to>
                                    </p:set>
                                    <p:animEffect transition="in" filter="wipe(left)">
                                      <p:cBhvr>
                                        <p:cTn id="14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4" grpId="0" autoUpdateAnimBg="0"/>
      <p:bldP spid="19" grpId="0" animBg="1"/>
      <p:bldP spid="21" grpId="0" uiExpand="1" build="p" bldLvl="3"/>
      <p:bldP spid="34" grpId="0" animBg="1"/>
      <p:bldP spid="18" grpId="0" autoUpdateAnimBg="0"/>
      <p:bldP spid="39" grpId="0"/>
      <p:bldP spid="36" grpId="0"/>
      <p:bldP spid="3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668463"/>
            <a:ext cx="8329612" cy="4845050"/>
            <a:chOff x="566738" y="2200275"/>
            <a:chExt cx="7805737" cy="4219575"/>
          </a:xfrm>
        </p:grpSpPr>
        <p:sp>
          <p:nvSpPr>
            <p:cNvPr id="2113"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114" name="Rectangle 30"/>
            <p:cNvSpPr>
              <a:spLocks noChangeArrowheads="1"/>
            </p:cNvSpPr>
            <p:nvPr/>
          </p:nvSpPr>
          <p:spPr bwMode="auto">
            <a:xfrm>
              <a:off x="581023" y="2219326"/>
              <a:ext cx="7772401" cy="278749"/>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Ξένη Προσφορά Εξαγωγών</a:t>
            </a:r>
            <a:endParaRPr lang="en-US" sz="2400" dirty="0">
              <a:solidFill>
                <a:srgbClr val="356A41"/>
              </a:solidFill>
            </a:endParaRPr>
          </a:p>
        </p:txBody>
      </p:sp>
      <p:sp>
        <p:nvSpPr>
          <p:cNvPr id="862214" name="Rectangle 6"/>
          <p:cNvSpPr>
            <a:spLocks noChangeArrowheads="1"/>
          </p:cNvSpPr>
          <p:nvPr/>
        </p:nvSpPr>
        <p:spPr bwMode="auto">
          <a:xfrm>
            <a:off x="566738" y="1220788"/>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Άριστος </a:t>
            </a:r>
            <a:r>
              <a:rPr lang="el-GR" sz="2000" dirty="0" smtClean="0">
                <a:solidFill>
                  <a:srgbClr val="3D68AF"/>
                </a:solidFill>
              </a:rPr>
              <a:t>Δασμός για μια Μεγάλη Χώρα Εισαγωγής</a:t>
            </a:r>
            <a:endParaRPr lang="en-US" sz="2000" dirty="0">
              <a:solidFill>
                <a:srgbClr val="3D68AF"/>
              </a:solidFill>
            </a:endParaRPr>
          </a:p>
        </p:txBody>
      </p:sp>
      <p:sp>
        <p:nvSpPr>
          <p:cNvPr id="19" name="Text Box 7"/>
          <p:cNvSpPr txBox="1">
            <a:spLocks noChangeArrowheads="1"/>
          </p:cNvSpPr>
          <p:nvPr/>
        </p:nvSpPr>
        <p:spPr bwMode="auto">
          <a:xfrm>
            <a:off x="585788" y="1689100"/>
            <a:ext cx="1223962"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8-8</a:t>
            </a:r>
          </a:p>
        </p:txBody>
      </p:sp>
      <p:sp>
        <p:nvSpPr>
          <p:cNvPr id="21" name="Rectangle 20"/>
          <p:cNvSpPr>
            <a:spLocks noChangeArrowheads="1"/>
          </p:cNvSpPr>
          <p:nvPr/>
        </p:nvSpPr>
        <p:spPr bwMode="auto">
          <a:xfrm>
            <a:off x="5032375" y="2076450"/>
            <a:ext cx="3863975" cy="4419671"/>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Δασμοί και Ευημερία για μια Μεγάλη Χώρα </a:t>
            </a:r>
            <a:r>
              <a:rPr lang="en-US" sz="1600" dirty="0" smtClean="0">
                <a:solidFill>
                  <a:srgbClr val="8A3A6A"/>
                </a:solidFill>
              </a:rPr>
              <a:t> </a:t>
            </a:r>
            <a:r>
              <a:rPr lang="el-GR" dirty="0" smtClean="0"/>
              <a:t>Για μια μεγάλη χώρα, ένας δασμός αρχικά αυξάνει την ευημερία του εισαγωγέα επειδή τα κέρδη από τους όρους εμπορίου υπερβαίνουν την απώλεια νεκρού βάρους. Επομένως, η ευημερία του εισαγωγέα αυξάνει από το σημείο </a:t>
            </a:r>
            <a:r>
              <a:rPr lang="en-US" i="1" dirty="0" smtClean="0"/>
              <a:t>B</a:t>
            </a:r>
            <a:r>
              <a:rPr lang="en-US" dirty="0"/>
              <a:t>.</a:t>
            </a:r>
          </a:p>
          <a:p>
            <a:pPr>
              <a:spcBef>
                <a:spcPct val="10000"/>
              </a:spcBef>
              <a:spcAft>
                <a:spcPct val="10000"/>
              </a:spcAft>
            </a:pPr>
            <a:r>
              <a:rPr lang="el-GR" dirty="0" smtClean="0"/>
              <a:t>Η ευημερία συνεχίζει να αυξάνει μέχρι ο δασμός να φθάσει στο </a:t>
            </a:r>
            <a:r>
              <a:rPr lang="el-GR" dirty="0" smtClean="0"/>
              <a:t>άριστο </a:t>
            </a:r>
            <a:r>
              <a:rPr lang="el-GR" dirty="0" smtClean="0"/>
              <a:t>επίπεδό του (σημείο </a:t>
            </a:r>
            <a:r>
              <a:rPr lang="en-US" i="1" dirty="0" smtClean="0"/>
              <a:t>C</a:t>
            </a:r>
            <a:r>
              <a:rPr lang="en-US" dirty="0"/>
              <a:t>).</a:t>
            </a:r>
          </a:p>
          <a:p>
            <a:pPr>
              <a:spcBef>
                <a:spcPct val="10000"/>
              </a:spcBef>
              <a:spcAft>
                <a:spcPct val="10000"/>
              </a:spcAft>
            </a:pPr>
            <a:r>
              <a:rPr lang="el-GR" dirty="0" smtClean="0"/>
              <a:t>Μετά από αυτό, η ευημερία μειώνεται.</a:t>
            </a:r>
            <a:endParaRPr lang="en-US" dirty="0"/>
          </a:p>
          <a:p>
            <a:pPr>
              <a:spcBef>
                <a:spcPct val="10000"/>
              </a:spcBef>
              <a:spcAft>
                <a:spcPct val="10000"/>
              </a:spcAft>
            </a:pPr>
            <a:r>
              <a:rPr lang="el-GR" dirty="0" smtClean="0"/>
              <a:t>Εάν ο δασμός είναι υπερβολικά μεγάλος (μεγαλύτερος από αυτόν στο σημείο </a:t>
            </a:r>
            <a:r>
              <a:rPr lang="en-US" i="1" dirty="0" smtClean="0"/>
              <a:t>B</a:t>
            </a:r>
            <a:r>
              <a:rPr lang="en-US" i="1" dirty="0">
                <a:sym typeface="Symbol" pitchFamily="18" charset="2"/>
              </a:rPr>
              <a:t></a:t>
            </a:r>
            <a:r>
              <a:rPr lang="en-US" dirty="0"/>
              <a:t>), </a:t>
            </a:r>
            <a:r>
              <a:rPr lang="el-GR" dirty="0" smtClean="0"/>
              <a:t>τότε η ευημερία μειώνεται κάτω από το επίπεδο του ελεύθερου εμπορίου. </a:t>
            </a:r>
            <a:endParaRPr lang="en-US" dirty="0"/>
          </a:p>
          <a:p>
            <a:pPr>
              <a:spcBef>
                <a:spcPct val="10000"/>
              </a:spcBef>
              <a:spcAft>
                <a:spcPct val="10000"/>
              </a:spcAft>
            </a:pPr>
            <a:r>
              <a:rPr lang="el-GR" dirty="0" smtClean="0"/>
              <a:t>Ένας απαγορευτικός δασμός δεν θα επιτρέψει καθόλου εισαγωγές, οπότε η ευημερία του εισαγωγέα θα είναι στο επίπεδο χωρίς εμπόριο, στο σημείο </a:t>
            </a:r>
            <a:r>
              <a:rPr lang="en-US" i="1" dirty="0" smtClean="0"/>
              <a:t>A</a:t>
            </a:r>
            <a:r>
              <a:rPr lang="en-US" dirty="0"/>
              <a:t>.</a:t>
            </a:r>
          </a:p>
        </p:txBody>
      </p:sp>
      <p:sp>
        <p:nvSpPr>
          <p:cNvPr id="34" name="Rectangle 33"/>
          <p:cNvSpPr>
            <a:spLocks noChangeArrowheads="1"/>
          </p:cNvSpPr>
          <p:nvPr/>
        </p:nvSpPr>
        <p:spPr bwMode="auto">
          <a:xfrm>
            <a:off x="703263" y="2071688"/>
            <a:ext cx="4289425" cy="296386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3" name="Rectangle 6"/>
          <p:cNvSpPr>
            <a:spLocks noChangeArrowheads="1"/>
          </p:cNvSpPr>
          <p:nvPr/>
        </p:nvSpPr>
        <p:spPr bwMode="auto">
          <a:xfrm>
            <a:off x="566738" y="5053013"/>
            <a:ext cx="4425950" cy="830997"/>
          </a:xfrm>
          <a:prstGeom prst="rect">
            <a:avLst/>
          </a:prstGeom>
          <a:noFill/>
          <a:ln w="9525" algn="ctr">
            <a:noFill/>
            <a:miter lim="800000"/>
            <a:headEnd/>
            <a:tailEnd/>
          </a:ln>
        </p:spPr>
        <p:txBody>
          <a:bodyPr>
            <a:spAutoFit/>
          </a:bodyPr>
          <a:lstStyle/>
          <a:p>
            <a:pPr>
              <a:spcBef>
                <a:spcPct val="20000"/>
              </a:spcBef>
            </a:pPr>
            <a:r>
              <a:rPr lang="el-GR" sz="1600" dirty="0" smtClean="0">
                <a:solidFill>
                  <a:srgbClr val="3D68AF"/>
                </a:solidFill>
              </a:rPr>
              <a:t>Τύπος </a:t>
            </a:r>
            <a:r>
              <a:rPr lang="el-GR" sz="1600" dirty="0" smtClean="0">
                <a:solidFill>
                  <a:srgbClr val="3D68AF"/>
                </a:solidFill>
              </a:rPr>
              <a:t>Άριστου </a:t>
            </a:r>
            <a:r>
              <a:rPr lang="el-GR" sz="1600" dirty="0" smtClean="0">
                <a:solidFill>
                  <a:srgbClr val="3D68AF"/>
                </a:solidFill>
              </a:rPr>
              <a:t>Δασμού</a:t>
            </a:r>
            <a:r>
              <a:rPr lang="en-US" sz="1600" dirty="0" smtClean="0">
                <a:solidFill>
                  <a:srgbClr val="3D68AF"/>
                </a:solidFill>
              </a:rPr>
              <a:t>  </a:t>
            </a:r>
            <a:r>
              <a:rPr lang="el-GR" sz="1600" b="0" dirty="0" smtClean="0"/>
              <a:t>Ο τύπος εξαρτάται από την ελαστικότητα της ξένης προσφοράς εξαγωγών, που την αποκαλούμε</a:t>
            </a:r>
            <a:r>
              <a:rPr lang="en-US" sz="1600" b="0" dirty="0" smtClean="0"/>
              <a:t> </a:t>
            </a:r>
            <a:r>
              <a:rPr lang="en-US" sz="1600" b="0" dirty="0"/>
              <a:t>E*</a:t>
            </a:r>
            <a:r>
              <a:rPr lang="en-US" sz="1600" baseline="-25000" dirty="0"/>
              <a:t>X</a:t>
            </a:r>
            <a:r>
              <a:rPr lang="en-US" sz="1600" dirty="0"/>
              <a:t>.</a:t>
            </a:r>
          </a:p>
        </p:txBody>
      </p:sp>
      <p:sp>
        <p:nvSpPr>
          <p:cNvPr id="24" name="Rectangle 23"/>
          <p:cNvSpPr>
            <a:spLocks noChangeArrowheads="1"/>
          </p:cNvSpPr>
          <p:nvPr/>
        </p:nvSpPr>
        <p:spPr bwMode="auto">
          <a:xfrm>
            <a:off x="5991225" y="-3175"/>
            <a:ext cx="3152775" cy="1077218"/>
          </a:xfrm>
          <a:prstGeom prst="rect">
            <a:avLst/>
          </a:prstGeom>
          <a:noFill/>
          <a:ln w="9525">
            <a:noFill/>
            <a:miter lim="800000"/>
            <a:headEnd/>
            <a:tailEnd/>
          </a:ln>
        </p:spPr>
        <p:txBody>
          <a:bodyPr>
            <a:spAutoFit/>
          </a:bodyPr>
          <a:lstStyle/>
          <a:p>
            <a:pPr>
              <a:spcBef>
                <a:spcPct val="10000"/>
              </a:spcBef>
              <a:spcAft>
                <a:spcPct val="10000"/>
              </a:spcAft>
            </a:pPr>
            <a:r>
              <a:rPr lang="el-GR" sz="1600" b="0" dirty="0" smtClean="0"/>
              <a:t>Ως</a:t>
            </a:r>
            <a:r>
              <a:rPr lang="el-GR" sz="1600" dirty="0" smtClean="0"/>
              <a:t> </a:t>
            </a:r>
            <a:r>
              <a:rPr lang="el-GR" sz="1600" dirty="0" smtClean="0"/>
              <a:t>άριστος δασμός</a:t>
            </a:r>
            <a:r>
              <a:rPr lang="el-GR" sz="1600" b="0" dirty="0" smtClean="0"/>
              <a:t> </a:t>
            </a:r>
            <a:r>
              <a:rPr lang="el-GR" sz="1600" b="0" dirty="0" smtClean="0"/>
              <a:t>ορίζεται ο δασμός που οδηγεί σε μέγιστη αύξηση της ευημερίας της εισάγουσας χώρας. </a:t>
            </a:r>
            <a:r>
              <a:rPr lang="en-US" sz="1600" b="0" dirty="0" smtClean="0"/>
              <a:t> </a:t>
            </a:r>
            <a:endParaRPr lang="en-US" sz="1600" b="0" dirty="0"/>
          </a:p>
        </p:txBody>
      </p:sp>
      <p:graphicFrame>
        <p:nvGraphicFramePr>
          <p:cNvPr id="2050" name="Object 44"/>
          <p:cNvGraphicFramePr>
            <a:graphicFrameLocks noChangeAspect="1"/>
          </p:cNvGraphicFramePr>
          <p:nvPr/>
        </p:nvGraphicFramePr>
        <p:xfrm>
          <a:off x="1708150" y="5737225"/>
          <a:ext cx="2281238" cy="776288"/>
        </p:xfrm>
        <a:graphic>
          <a:graphicData uri="http://schemas.openxmlformats.org/presentationml/2006/ole">
            <p:oleObj spid="_x0000_s2092" name="Equation" r:id="rId4" imgW="1269449" imgH="431613" progId="Equation.3">
              <p:embed/>
            </p:oleObj>
          </a:graphicData>
        </a:graphic>
      </p:graphicFrame>
      <p:pic>
        <p:nvPicPr>
          <p:cNvPr id="3" name="Picture 2"/>
          <p:cNvPicPr>
            <a:picLocks noChangeAspect="1"/>
          </p:cNvPicPr>
          <p:nvPr/>
        </p:nvPicPr>
        <p:blipFill>
          <a:blip r:embed="rId5" cstate="print"/>
          <a:srcRect/>
          <a:stretch>
            <a:fillRect/>
          </a:stretch>
        </p:blipFill>
        <p:spPr bwMode="auto">
          <a:xfrm>
            <a:off x="781050" y="2162175"/>
            <a:ext cx="4105275" cy="2762250"/>
          </a:xfrm>
          <a:prstGeom prst="rect">
            <a:avLst/>
          </a:prstGeom>
          <a:noFill/>
          <a:ln w="9525">
            <a:noFill/>
            <a:miter lim="800000"/>
            <a:headEnd/>
            <a:tailEnd/>
          </a:ln>
        </p:spPr>
      </p:pic>
      <p:pic>
        <p:nvPicPr>
          <p:cNvPr id="7" name="Picture 6"/>
          <p:cNvPicPr>
            <a:picLocks noChangeAspect="1"/>
          </p:cNvPicPr>
          <p:nvPr/>
        </p:nvPicPr>
        <p:blipFill>
          <a:blip r:embed="rId6" cstate="print"/>
          <a:srcRect/>
          <a:stretch>
            <a:fillRect/>
          </a:stretch>
        </p:blipFill>
        <p:spPr bwMode="auto">
          <a:xfrm>
            <a:off x="781050" y="2162175"/>
            <a:ext cx="4105275" cy="2762250"/>
          </a:xfrm>
          <a:prstGeom prst="rect">
            <a:avLst/>
          </a:prstGeom>
          <a:noFill/>
          <a:ln w="9525">
            <a:noFill/>
            <a:miter lim="800000"/>
            <a:headEnd/>
            <a:tailEnd/>
          </a:ln>
        </p:spPr>
      </p:pic>
      <p:pic>
        <p:nvPicPr>
          <p:cNvPr id="11" name="Picture 10"/>
          <p:cNvPicPr>
            <a:picLocks noChangeAspect="1"/>
          </p:cNvPicPr>
          <p:nvPr/>
        </p:nvPicPr>
        <p:blipFill>
          <a:blip r:embed="rId7" cstate="print"/>
          <a:srcRect/>
          <a:stretch>
            <a:fillRect/>
          </a:stretch>
        </p:blipFill>
        <p:spPr bwMode="auto">
          <a:xfrm>
            <a:off x="781050" y="2162175"/>
            <a:ext cx="4105275" cy="2762250"/>
          </a:xfrm>
          <a:prstGeom prst="rect">
            <a:avLst/>
          </a:prstGeom>
          <a:noFill/>
          <a:ln w="9525">
            <a:noFill/>
            <a:miter lim="800000"/>
            <a:headEnd/>
            <a:tailEnd/>
          </a:ln>
        </p:spPr>
      </p:pic>
      <p:pic>
        <p:nvPicPr>
          <p:cNvPr id="5" name="Picture 4"/>
          <p:cNvPicPr>
            <a:picLocks noChangeAspect="1"/>
          </p:cNvPicPr>
          <p:nvPr/>
        </p:nvPicPr>
        <p:blipFill>
          <a:blip r:embed="rId8" cstate="print"/>
          <a:srcRect/>
          <a:stretch>
            <a:fillRect/>
          </a:stretch>
        </p:blipFill>
        <p:spPr bwMode="auto">
          <a:xfrm>
            <a:off x="781050" y="2162175"/>
            <a:ext cx="4105275" cy="2762250"/>
          </a:xfrm>
          <a:prstGeom prst="rect">
            <a:avLst/>
          </a:prstGeom>
          <a:noFill/>
          <a:ln w="9525">
            <a:noFill/>
            <a:miter lim="800000"/>
            <a:headEnd/>
            <a:tailEnd/>
          </a:ln>
        </p:spPr>
      </p:pic>
      <p:pic>
        <p:nvPicPr>
          <p:cNvPr id="4" name="Picture 3"/>
          <p:cNvPicPr>
            <a:picLocks noChangeAspect="1"/>
          </p:cNvPicPr>
          <p:nvPr/>
        </p:nvPicPr>
        <p:blipFill>
          <a:blip r:embed="rId9" cstate="print"/>
          <a:srcRect/>
          <a:stretch>
            <a:fillRect/>
          </a:stretch>
        </p:blipFill>
        <p:spPr bwMode="auto">
          <a:xfrm>
            <a:off x="781050" y="2162175"/>
            <a:ext cx="4105275" cy="2762250"/>
          </a:xfrm>
          <a:prstGeom prst="rect">
            <a:avLst/>
          </a:prstGeom>
          <a:noFill/>
          <a:ln w="9525">
            <a:noFill/>
            <a:miter lim="800000"/>
            <a:headEnd/>
            <a:tailEnd/>
          </a:ln>
        </p:spPr>
      </p:pic>
      <p:pic>
        <p:nvPicPr>
          <p:cNvPr id="6" name="Picture 5"/>
          <p:cNvPicPr>
            <a:picLocks noChangeAspect="1"/>
          </p:cNvPicPr>
          <p:nvPr/>
        </p:nvPicPr>
        <p:blipFill>
          <a:blip r:embed="rId10" cstate="print"/>
          <a:srcRect/>
          <a:stretch>
            <a:fillRect/>
          </a:stretch>
        </p:blipFill>
        <p:spPr bwMode="auto">
          <a:xfrm>
            <a:off x="781050" y="2162175"/>
            <a:ext cx="4105275" cy="2762250"/>
          </a:xfrm>
          <a:prstGeom prst="rect">
            <a:avLst/>
          </a:prstGeom>
          <a:noFill/>
          <a:ln w="9525">
            <a:noFill/>
            <a:miter lim="800000"/>
            <a:headEnd/>
            <a:tailEnd/>
          </a:ln>
        </p:spPr>
      </p:pic>
      <p:pic>
        <p:nvPicPr>
          <p:cNvPr id="8" name="Picture 7"/>
          <p:cNvPicPr>
            <a:picLocks noChangeAspect="1"/>
          </p:cNvPicPr>
          <p:nvPr/>
        </p:nvPicPr>
        <p:blipFill>
          <a:blip r:embed="rId11" cstate="print"/>
          <a:srcRect/>
          <a:stretch>
            <a:fillRect/>
          </a:stretch>
        </p:blipFill>
        <p:spPr bwMode="auto">
          <a:xfrm>
            <a:off x="781050" y="2162175"/>
            <a:ext cx="4105275" cy="2762250"/>
          </a:xfrm>
          <a:prstGeom prst="rect">
            <a:avLst/>
          </a:prstGeom>
          <a:noFill/>
          <a:ln w="9525">
            <a:noFill/>
            <a:miter lim="800000"/>
            <a:headEnd/>
            <a:tailEnd/>
          </a:ln>
        </p:spPr>
      </p:pic>
      <p:pic>
        <p:nvPicPr>
          <p:cNvPr id="9" name="Picture 8"/>
          <p:cNvPicPr>
            <a:picLocks noChangeAspect="1"/>
          </p:cNvPicPr>
          <p:nvPr/>
        </p:nvPicPr>
        <p:blipFill>
          <a:blip r:embed="rId12" cstate="print"/>
          <a:srcRect/>
          <a:stretch>
            <a:fillRect/>
          </a:stretch>
        </p:blipFill>
        <p:spPr bwMode="auto">
          <a:xfrm>
            <a:off x="781050" y="2162175"/>
            <a:ext cx="4105275" cy="2762250"/>
          </a:xfrm>
          <a:prstGeom prst="rect">
            <a:avLst/>
          </a:prstGeom>
          <a:noFill/>
          <a:ln w="9525">
            <a:noFill/>
            <a:miter lim="800000"/>
            <a:headEnd/>
            <a:tailEnd/>
          </a:ln>
        </p:spPr>
      </p:pic>
      <p:pic>
        <p:nvPicPr>
          <p:cNvPr id="10" name="Picture 9"/>
          <p:cNvPicPr>
            <a:picLocks noChangeAspect="1"/>
          </p:cNvPicPr>
          <p:nvPr/>
        </p:nvPicPr>
        <p:blipFill>
          <a:blip r:embed="rId13" cstate="print"/>
          <a:srcRect/>
          <a:stretch>
            <a:fillRect/>
          </a:stretch>
        </p:blipFill>
        <p:spPr bwMode="auto">
          <a:xfrm>
            <a:off x="781050" y="2162175"/>
            <a:ext cx="4105275" cy="2762250"/>
          </a:xfrm>
          <a:prstGeom prst="rect">
            <a:avLst/>
          </a:prstGeom>
          <a:noFill/>
          <a:ln w="9525">
            <a:noFill/>
            <a:miter lim="800000"/>
            <a:headEnd/>
            <a:tailEnd/>
          </a:ln>
        </p:spPr>
      </p:pic>
      <p:sp>
        <p:nvSpPr>
          <p:cNvPr id="2110" name="Rectangle 25"/>
          <p:cNvSpPr>
            <a:spLocks noChangeArrowheads="1"/>
          </p:cNvSpPr>
          <p:nvPr/>
        </p:nvSpPr>
        <p:spPr bwMode="auto">
          <a:xfrm>
            <a:off x="928688" y="434975"/>
            <a:ext cx="4967287" cy="193675"/>
          </a:xfrm>
          <a:prstGeom prst="rect">
            <a:avLst/>
          </a:prstGeom>
          <a:solidFill>
            <a:srgbClr val="F5D8A5"/>
          </a:solidFill>
          <a:ln w="9525" algn="ctr">
            <a:noFill/>
            <a:round/>
            <a:headEnd/>
            <a:tailEnd/>
          </a:ln>
        </p:spPr>
        <p:txBody>
          <a:bodyPr/>
          <a:lstStyle/>
          <a:p>
            <a:endParaRPr lang="en-US" sz="2800" b="0">
              <a:solidFill>
                <a:schemeClr val="tx2"/>
              </a:solidFill>
            </a:endParaRPr>
          </a:p>
        </p:txBody>
      </p:sp>
      <p:sp>
        <p:nvSpPr>
          <p:cNvPr id="2111" name="Rectangle 3"/>
          <p:cNvSpPr>
            <a:spLocks noGrp="1" noChangeArrowheads="1"/>
          </p:cNvSpPr>
          <p:nvPr>
            <p:ph type="title"/>
          </p:nvPr>
        </p:nvSpPr>
        <p:spPr>
          <a:xfrm>
            <a:off x="566738" y="0"/>
            <a:ext cx="5340576" cy="820738"/>
          </a:xfrm>
        </p:spPr>
        <p:txBody>
          <a:bodyPr/>
          <a:lstStyle/>
          <a:p>
            <a:r>
              <a:rPr lang="en-US" dirty="0" smtClean="0">
                <a:solidFill>
                  <a:srgbClr val="69134B"/>
                </a:solidFill>
              </a:rPr>
              <a:t>4 </a:t>
            </a:r>
            <a:r>
              <a:rPr lang="el-GR" dirty="0" smtClean="0">
                <a:solidFill>
                  <a:srgbClr val="69134B"/>
                </a:solidFill>
              </a:rPr>
              <a:t>Εισαγωγικοί Δασμοί για μια Μεγάλη Χώρα</a:t>
            </a:r>
            <a:endParaRPr lang="en-US" dirty="0" smtClean="0">
              <a:solidFill>
                <a:srgbClr val="69134B"/>
              </a:solidFill>
            </a:endParaRPr>
          </a:p>
        </p:txBody>
      </p:sp>
      <p:cxnSp>
        <p:nvCxnSpPr>
          <p:cNvPr id="2112" name="Straight Connector 27"/>
          <p:cNvCxnSpPr>
            <a:cxnSpLocks noChangeShapeType="1"/>
          </p:cNvCxnSpPr>
          <p:nvPr/>
        </p:nvCxnSpPr>
        <p:spPr bwMode="auto">
          <a:xfrm>
            <a:off x="566738" y="588963"/>
            <a:ext cx="5329237"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4"/>
                                        </p:tgtEl>
                                        <p:attrNameLst>
                                          <p:attrName>style.visibility</p:attrName>
                                        </p:attrNameLst>
                                      </p:cBhvr>
                                      <p:to>
                                        <p:strVal val="visible"/>
                                      </p:to>
                                    </p:set>
                                    <p:animEffect transition="in" filter="wipe(left)">
                                      <p:cBhvr>
                                        <p:cTn id="11" dur="500"/>
                                        <p:tgtEl>
                                          <p:spTgt spid="86221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ppt_x</p:attrName>
                                        </p:attrNameLst>
                                      </p:cBhvr>
                                      <p:tavLst>
                                        <p:tav tm="0">
                                          <p:val>
                                            <p:strVal val="#ppt_x-.2"/>
                                          </p:val>
                                        </p:tav>
                                        <p:tav tm="100000">
                                          <p:val>
                                            <p:strVal val="#ppt_x"/>
                                          </p:val>
                                        </p:tav>
                                      </p:tavLst>
                                    </p:anim>
                                    <p:anim calcmode="lin" valueType="num">
                                      <p:cBhvr>
                                        <p:cTn id="20"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1" dur="500"/>
                                        <p:tgtEl>
                                          <p:spTgt spid="2"/>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500"/>
                                        <p:tgtEl>
                                          <p:spTgt spid="34"/>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wipe(left)">
                                      <p:cBhvr>
                                        <p:cTn id="33" dur="500"/>
                                        <p:tgtEl>
                                          <p:spTgt spid="21">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1000"/>
                                        <p:tgtEl>
                                          <p:spTgt spid="3"/>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100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1">
                                            <p:txEl>
                                              <p:pRg st="1" end="1"/>
                                            </p:txEl>
                                          </p:spTgt>
                                        </p:tgtEl>
                                        <p:attrNameLst>
                                          <p:attrName>style.visibility</p:attrName>
                                        </p:attrNameLst>
                                      </p:cBhvr>
                                      <p:to>
                                        <p:strVal val="visible"/>
                                      </p:to>
                                    </p:set>
                                    <p:animEffect transition="in" filter="wipe(left)">
                                      <p:cBhvr>
                                        <p:cTn id="46" dur="500"/>
                                        <p:tgtEl>
                                          <p:spTgt spid="21">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1">
                                            <p:txEl>
                                              <p:pRg st="2" end="2"/>
                                            </p:txEl>
                                          </p:spTgt>
                                        </p:tgtEl>
                                        <p:attrNameLst>
                                          <p:attrName>style.visibility</p:attrName>
                                        </p:attrNameLst>
                                      </p:cBhvr>
                                      <p:to>
                                        <p:strVal val="visible"/>
                                      </p:to>
                                    </p:set>
                                    <p:animEffect transition="in" filter="wipe(left)">
                                      <p:cBhvr>
                                        <p:cTn id="51" dur="500"/>
                                        <p:tgtEl>
                                          <p:spTgt spid="21">
                                            <p:txEl>
                                              <p:pRg st="2" end="2"/>
                                            </p:txEl>
                                          </p:spTgt>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1000"/>
                                        <p:tgtEl>
                                          <p:spTgt spid="5"/>
                                        </p:tgtEl>
                                      </p:cBhvr>
                                    </p:animEffect>
                                  </p:childTnLst>
                                </p:cTn>
                              </p:par>
                            </p:childTnLst>
                          </p:cTn>
                        </p:par>
                        <p:par>
                          <p:cTn id="56" fill="hold">
                            <p:stCondLst>
                              <p:cond delay="1500"/>
                            </p:stCondLst>
                            <p:childTnLst>
                              <p:par>
                                <p:cTn id="57" presetID="22" presetClass="entr" presetSubtype="2" fill="hold"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wipe(right)">
                                      <p:cBhvr>
                                        <p:cTn id="59" dur="1000"/>
                                        <p:tgtEl>
                                          <p:spTgt spid="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up)">
                                      <p:cBhvr>
                                        <p:cTn id="64" dur="1000"/>
                                        <p:tgtEl>
                                          <p:spTgt spid="11"/>
                                        </p:tgtEl>
                                      </p:cBhvr>
                                    </p:animEffect>
                                  </p:childTnLst>
                                </p:cTn>
                              </p:par>
                            </p:childTnLst>
                          </p:cTn>
                        </p:par>
                        <p:par>
                          <p:cTn id="65" fill="hold">
                            <p:stCondLst>
                              <p:cond delay="1000"/>
                            </p:stCondLst>
                            <p:childTnLst>
                              <p:par>
                                <p:cTn id="66" presetID="22" presetClass="entr" presetSubtype="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left)">
                                      <p:cBhvr>
                                        <p:cTn id="68" dur="1000"/>
                                        <p:tgtEl>
                                          <p:spTgt spid="7"/>
                                        </p:tgtEl>
                                      </p:cBhvr>
                                    </p:animEffect>
                                  </p:childTnLst>
                                </p:cTn>
                              </p:par>
                            </p:childTnLst>
                          </p:cTn>
                        </p:par>
                        <p:par>
                          <p:cTn id="69" fill="hold">
                            <p:stCondLst>
                              <p:cond delay="2000"/>
                            </p:stCondLst>
                            <p:childTnLst>
                              <p:par>
                                <p:cTn id="70" presetID="22" presetClass="entr" presetSubtype="8" fill="hold" nodeType="after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left)">
                                      <p:cBhvr>
                                        <p:cTn id="72" dur="10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1">
                                            <p:txEl>
                                              <p:pRg st="3" end="3"/>
                                            </p:txEl>
                                          </p:spTgt>
                                        </p:tgtEl>
                                        <p:attrNameLst>
                                          <p:attrName>style.visibility</p:attrName>
                                        </p:attrNameLst>
                                      </p:cBhvr>
                                      <p:to>
                                        <p:strVal val="visible"/>
                                      </p:to>
                                    </p:set>
                                    <p:animEffect transition="in" filter="wipe(left)">
                                      <p:cBhvr>
                                        <p:cTn id="77" dur="500"/>
                                        <p:tgtEl>
                                          <p:spTgt spid="21">
                                            <p:txEl>
                                              <p:pRg st="3" end="3"/>
                                            </p:txEl>
                                          </p:spTgt>
                                        </p:tgtEl>
                                      </p:cBhvr>
                                    </p:animEffect>
                                  </p:childTnLst>
                                </p:cTn>
                              </p:par>
                            </p:childTnLst>
                          </p:cTn>
                        </p:par>
                        <p:par>
                          <p:cTn id="78" fill="hold">
                            <p:stCondLst>
                              <p:cond delay="500"/>
                            </p:stCondLst>
                            <p:childTnLst>
                              <p:par>
                                <p:cTn id="79" presetID="22" presetClass="entr" presetSubtype="8" fill="hold" nodeType="after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wipe(left)">
                                      <p:cBhvr>
                                        <p:cTn id="81" dur="1000"/>
                                        <p:tgtEl>
                                          <p:spTgt spid="9"/>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21">
                                            <p:txEl>
                                              <p:pRg st="4" end="4"/>
                                            </p:txEl>
                                          </p:spTgt>
                                        </p:tgtEl>
                                        <p:attrNameLst>
                                          <p:attrName>style.visibility</p:attrName>
                                        </p:attrNameLst>
                                      </p:cBhvr>
                                      <p:to>
                                        <p:strVal val="visible"/>
                                      </p:to>
                                    </p:set>
                                    <p:animEffect transition="in" filter="wipe(left)">
                                      <p:cBhvr>
                                        <p:cTn id="86" dur="500"/>
                                        <p:tgtEl>
                                          <p:spTgt spid="21">
                                            <p:txEl>
                                              <p:pRg st="4" end="4"/>
                                            </p:txEl>
                                          </p:spTgt>
                                        </p:tgtEl>
                                      </p:cBhvr>
                                    </p:animEffect>
                                  </p:childTnLst>
                                </p:cTn>
                              </p:par>
                            </p:childTnLst>
                          </p:cTn>
                        </p:par>
                        <p:par>
                          <p:cTn id="87" fill="hold">
                            <p:stCondLst>
                              <p:cond delay="500"/>
                            </p:stCondLst>
                            <p:childTnLst>
                              <p:par>
                                <p:cTn id="88" presetID="22" presetClass="entr" presetSubtype="8" fill="hold" nodeType="after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left)">
                                      <p:cBhvr>
                                        <p:cTn id="90" dur="1000"/>
                                        <p:tgtEl>
                                          <p:spTgt spid="10"/>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left)">
                                      <p:cBhvr>
                                        <p:cTn id="95" dur="500"/>
                                        <p:tgtEl>
                                          <p:spTgt spid="13"/>
                                        </p:tgtEl>
                                      </p:cBhvr>
                                    </p:animEffect>
                                  </p:childTnLst>
                                </p:cTn>
                              </p:par>
                            </p:childTnLst>
                          </p:cTn>
                        </p:par>
                        <p:par>
                          <p:cTn id="96" fill="hold">
                            <p:stCondLst>
                              <p:cond delay="500"/>
                            </p:stCondLst>
                            <p:childTnLst>
                              <p:par>
                                <p:cTn id="97" presetID="22" presetClass="entr" presetSubtype="8" fill="hold" nodeType="afterEffect">
                                  <p:stCondLst>
                                    <p:cond delay="0"/>
                                  </p:stCondLst>
                                  <p:childTnLst>
                                    <p:set>
                                      <p:cBhvr>
                                        <p:cTn id="98" dur="1" fill="hold">
                                          <p:stCondLst>
                                            <p:cond delay="0"/>
                                          </p:stCondLst>
                                        </p:cTn>
                                        <p:tgtEl>
                                          <p:spTgt spid="2050"/>
                                        </p:tgtEl>
                                        <p:attrNameLst>
                                          <p:attrName>style.visibility</p:attrName>
                                        </p:attrNameLst>
                                      </p:cBhvr>
                                      <p:to>
                                        <p:strVal val="visible"/>
                                      </p:to>
                                    </p:set>
                                    <p:animEffect transition="in" filter="wipe(left)">
                                      <p:cBhvr>
                                        <p:cTn id="9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862214" grpId="0" autoUpdateAnimBg="0"/>
      <p:bldP spid="19" grpId="0" animBg="1"/>
      <p:bldP spid="21" grpId="0" uiExpand="1" build="p" bldLvl="2"/>
      <p:bldP spid="34" grpId="0" animBg="1"/>
      <p:bldP spid="13" grpId="0" autoUpdateAnimBg="0"/>
      <p:bldP spid="2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7"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944563"/>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Δασμοί των ΗΠΑ στον Χάλυβα και Πάλι</a:t>
            </a:r>
            <a:endParaRPr lang="en-US" sz="2400" dirty="0">
              <a:solidFill>
                <a:srgbClr val="356A41"/>
              </a:solidFill>
            </a:endParaRPr>
          </a:p>
        </p:txBody>
      </p:sp>
      <p:cxnSp>
        <p:nvCxnSpPr>
          <p:cNvPr id="70660"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12" name="Rectangle 6"/>
          <p:cNvSpPr>
            <a:spLocks noChangeArrowheads="1"/>
          </p:cNvSpPr>
          <p:nvPr/>
        </p:nvSpPr>
        <p:spPr bwMode="auto">
          <a:xfrm>
            <a:off x="566738" y="1239838"/>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Άριστοι </a:t>
            </a:r>
            <a:r>
              <a:rPr lang="el-GR" sz="2000" dirty="0" smtClean="0">
                <a:solidFill>
                  <a:srgbClr val="3D68AF"/>
                </a:solidFill>
              </a:rPr>
              <a:t>Δασμοί για Χάλυβα</a:t>
            </a:r>
            <a:endParaRPr lang="en-US" sz="2000" dirty="0">
              <a:solidFill>
                <a:srgbClr val="3D68AF"/>
              </a:solidFill>
            </a:endParaRPr>
          </a:p>
        </p:txBody>
      </p:sp>
      <p:grpSp>
        <p:nvGrpSpPr>
          <p:cNvPr id="14" name="Group 39"/>
          <p:cNvGrpSpPr>
            <a:grpSpLocks/>
          </p:cNvGrpSpPr>
          <p:nvPr/>
        </p:nvGrpSpPr>
        <p:grpSpPr bwMode="auto">
          <a:xfrm>
            <a:off x="566738" y="1738313"/>
            <a:ext cx="6864350" cy="3033712"/>
            <a:chOff x="566738" y="2200275"/>
            <a:chExt cx="7805737" cy="4219575"/>
          </a:xfrm>
        </p:grpSpPr>
        <p:sp>
          <p:nvSpPr>
            <p:cNvPr id="70667" name="Rectangle 15"/>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0668" name="Rectangle 16"/>
            <p:cNvSpPr>
              <a:spLocks noChangeArrowheads="1"/>
            </p:cNvSpPr>
            <p:nvPr/>
          </p:nvSpPr>
          <p:spPr bwMode="auto">
            <a:xfrm>
              <a:off x="581023" y="2219327"/>
              <a:ext cx="7772401" cy="44709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8" name="Text Box 7"/>
          <p:cNvSpPr txBox="1">
            <a:spLocks noChangeArrowheads="1"/>
          </p:cNvSpPr>
          <p:nvPr/>
        </p:nvSpPr>
        <p:spPr bwMode="auto">
          <a:xfrm>
            <a:off x="585787" y="1749425"/>
            <a:ext cx="1591355"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ΠΙΝΑΚΑΣ</a:t>
            </a:r>
            <a:r>
              <a:rPr lang="en-US" dirty="0" smtClean="0"/>
              <a:t> </a:t>
            </a:r>
            <a:r>
              <a:rPr lang="en-US" dirty="0"/>
              <a:t>8-2</a:t>
            </a:r>
          </a:p>
        </p:txBody>
      </p:sp>
      <p:sp>
        <p:nvSpPr>
          <p:cNvPr id="19" name="Rectangle 18"/>
          <p:cNvSpPr>
            <a:spLocks noChangeArrowheads="1"/>
          </p:cNvSpPr>
          <p:nvPr/>
        </p:nvSpPr>
        <p:spPr bwMode="auto">
          <a:xfrm>
            <a:off x="704850" y="2663825"/>
            <a:ext cx="6567488" cy="198913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0" name="Rectangle 19"/>
          <p:cNvSpPr>
            <a:spLocks noChangeArrowheads="1"/>
          </p:cNvSpPr>
          <p:nvPr/>
        </p:nvSpPr>
        <p:spPr bwMode="auto">
          <a:xfrm>
            <a:off x="566738" y="2052638"/>
            <a:ext cx="6733948" cy="523220"/>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Άριστοι </a:t>
            </a:r>
            <a:r>
              <a:rPr lang="el-GR" sz="1600" dirty="0" smtClean="0">
                <a:solidFill>
                  <a:srgbClr val="8A3A6A"/>
                </a:solidFill>
              </a:rPr>
              <a:t>Δασμοί για Προϊόντα Χάλυβα </a:t>
            </a:r>
            <a:r>
              <a:rPr lang="el-GR" sz="1200" dirty="0" smtClean="0"/>
              <a:t>Ο πίνακας αυτός δείχνει τους </a:t>
            </a:r>
            <a:r>
              <a:rPr lang="el-GR" sz="1200" dirty="0" smtClean="0"/>
              <a:t>άριστους </a:t>
            </a:r>
            <a:r>
              <a:rPr lang="el-GR" sz="1200" dirty="0" smtClean="0"/>
              <a:t>δασμούς για προϊόντα χάλυβα, υπολογισμένους με τον τύπο ελαστικότητας</a:t>
            </a:r>
            <a:endParaRPr lang="en-US" sz="1200" dirty="0"/>
          </a:p>
        </p:txBody>
      </p:sp>
      <p:pic>
        <p:nvPicPr>
          <p:cNvPr id="22" name="Picture 21" descr="table8-2_PPT.gif"/>
          <p:cNvPicPr>
            <a:picLocks noChangeAspect="1"/>
          </p:cNvPicPr>
          <p:nvPr/>
        </p:nvPicPr>
        <p:blipFill>
          <a:blip r:embed="rId3" cstate="print"/>
          <a:srcRect/>
          <a:stretch>
            <a:fillRect/>
          </a:stretch>
        </p:blipFill>
        <p:spPr bwMode="auto">
          <a:xfrm>
            <a:off x="882650" y="2685144"/>
            <a:ext cx="6305550" cy="1926544"/>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3"/>
                                        </p:tgtEl>
                                        <p:attrNameLst>
                                          <p:attrName>style.visibility</p:attrName>
                                        </p:attrNameLst>
                                      </p:cBhvr>
                                      <p:to>
                                        <p:strVal val="visible"/>
                                      </p:to>
                                    </p:set>
                                    <p:animEffect transition="in" filter="wipe(left)">
                                      <p:cBhvr>
                                        <p:cTn id="11" dur="500"/>
                                        <p:tgtEl>
                                          <p:spTgt spid="8622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ppt_x</p:attrName>
                                        </p:attrNameLst>
                                      </p:cBhvr>
                                      <p:tavLst>
                                        <p:tav tm="0">
                                          <p:val>
                                            <p:strVal val="#ppt_x-.2"/>
                                          </p:val>
                                        </p:tav>
                                        <p:tav tm="100000">
                                          <p:val>
                                            <p:strVal val="#ppt_x"/>
                                          </p:val>
                                        </p:tav>
                                      </p:tavLst>
                                    </p:anim>
                                    <p:anim calcmode="lin" valueType="num">
                                      <p:cBhvr>
                                        <p:cTn id="20" dur="5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1" dur="500"/>
                                        <p:tgtEl>
                                          <p:spTgt spid="1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childTnLst>
                          </p:cTn>
                        </p:par>
                        <p:par>
                          <p:cTn id="34" fill="hold">
                            <p:stCondLst>
                              <p:cond delay="3500"/>
                            </p:stCondLst>
                            <p:childTnLst>
                              <p:par>
                                <p:cTn id="35" presetID="17" presetClass="entr" presetSubtype="1"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ppt_x</p:attrName>
                                        </p:attrNameLst>
                                      </p:cBhvr>
                                      <p:tavLst>
                                        <p:tav tm="0">
                                          <p:val>
                                            <p:strVal val="#ppt_x"/>
                                          </p:val>
                                        </p:tav>
                                        <p:tav tm="100000">
                                          <p:val>
                                            <p:strVal val="#ppt_x"/>
                                          </p:val>
                                        </p:tav>
                                      </p:tavLst>
                                    </p:anim>
                                    <p:anim calcmode="lin" valueType="num">
                                      <p:cBhvr>
                                        <p:cTn id="38" dur="500" fill="hold"/>
                                        <p:tgtEl>
                                          <p:spTgt spid="22"/>
                                        </p:tgtEl>
                                        <p:attrNameLst>
                                          <p:attrName>ppt_y</p:attrName>
                                        </p:attrNameLst>
                                      </p:cBhvr>
                                      <p:tavLst>
                                        <p:tav tm="0">
                                          <p:val>
                                            <p:strVal val="#ppt_y-#ppt_h/2"/>
                                          </p:val>
                                        </p:tav>
                                        <p:tav tm="100000">
                                          <p:val>
                                            <p:strVal val="#ppt_y"/>
                                          </p:val>
                                        </p:tav>
                                      </p:tavLst>
                                    </p:anim>
                                    <p:anim calcmode="lin" valueType="num">
                                      <p:cBhvr>
                                        <p:cTn id="39" dur="500" fill="hold"/>
                                        <p:tgtEl>
                                          <p:spTgt spid="22"/>
                                        </p:tgtEl>
                                        <p:attrNameLst>
                                          <p:attrName>ppt_w</p:attrName>
                                        </p:attrNameLst>
                                      </p:cBhvr>
                                      <p:tavLst>
                                        <p:tav tm="0">
                                          <p:val>
                                            <p:strVal val="#ppt_w"/>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1" grpId="0" autoUpdateAnimBg="0"/>
      <p:bldP spid="862213" grpId="0" autoUpdateAnimBg="0"/>
      <p:bldP spid="12" grpId="0" autoUpdateAnimBg="0"/>
      <p:bldP spid="18" grpId="0" animBg="1"/>
      <p:bldP spid="19" grpId="0" animBg="1"/>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TextBox 13"/>
          <p:cNvSpPr txBox="1"/>
          <p:nvPr/>
        </p:nvSpPr>
        <p:spPr>
          <a:xfrm>
            <a:off x="538163" y="1263650"/>
            <a:ext cx="8120062" cy="3508653"/>
          </a:xfrm>
          <a:prstGeom prst="rect">
            <a:avLst/>
          </a:prstGeom>
          <a:noFill/>
        </p:spPr>
        <p:txBody>
          <a:bodyPr>
            <a:spAutoFit/>
          </a:bodyPr>
          <a:lstStyle/>
          <a:p>
            <a:pPr marL="285750" indent="-285750">
              <a:spcBef>
                <a:spcPct val="10000"/>
              </a:spcBef>
              <a:spcAft>
                <a:spcPct val="10000"/>
              </a:spcAft>
              <a:buFont typeface="Arial" pitchFamily="34" charset="0"/>
              <a:buChar char="•"/>
              <a:defRPr/>
            </a:pPr>
            <a:r>
              <a:rPr lang="el-GR" sz="1800" b="0" dirty="0" smtClean="0"/>
              <a:t>Την 1</a:t>
            </a:r>
            <a:r>
              <a:rPr lang="el-GR" sz="1800" b="0" baseline="30000" dirty="0" smtClean="0"/>
              <a:t>η</a:t>
            </a:r>
            <a:r>
              <a:rPr lang="el-GR" sz="1800" b="0" dirty="0" smtClean="0"/>
              <a:t> Ιανουαρίου 2005, η Κίνα έφθασε στο σημείο να είναι ο μεγαλύτερος παγκόσμιος εξαγωγέας κλωστοϋφαντουργικών προϊόντων και ειδών ένδυσης. Εκείνη την ημέρα, ένα σύστημα παγκόσμιων εισαγωγικών ποσοστώσεων, γνωστό ως </a:t>
            </a:r>
            <a:r>
              <a:rPr lang="el-GR" sz="1800" dirty="0" err="1" smtClean="0"/>
              <a:t>Πολυϊνική</a:t>
            </a:r>
            <a:r>
              <a:rPr lang="el-GR" sz="1800" dirty="0" smtClean="0"/>
              <a:t> Συμφωνία </a:t>
            </a:r>
            <a:r>
              <a:rPr lang="en-US" sz="1800" b="0" dirty="0" smtClean="0"/>
              <a:t>(</a:t>
            </a:r>
            <a:r>
              <a:rPr lang="en-US" sz="1800" dirty="0"/>
              <a:t>MFA</a:t>
            </a:r>
            <a:r>
              <a:rPr lang="en-US" sz="1800" b="0" dirty="0" smtClean="0"/>
              <a:t>)</a:t>
            </a:r>
            <a:r>
              <a:rPr lang="el-GR" sz="1800" dirty="0" smtClean="0"/>
              <a:t> </a:t>
            </a:r>
            <a:r>
              <a:rPr lang="el-GR" sz="1800" b="0" dirty="0" smtClean="0"/>
              <a:t>έπαψε να υπάρχει.</a:t>
            </a:r>
            <a:endParaRPr lang="en-US" sz="1800" b="0" dirty="0"/>
          </a:p>
          <a:p>
            <a:pPr marL="171450" indent="-171450">
              <a:spcBef>
                <a:spcPct val="10000"/>
              </a:spcBef>
              <a:spcAft>
                <a:spcPct val="10000"/>
              </a:spcAft>
              <a:buFont typeface="Arial" pitchFamily="34" charset="0"/>
              <a:buChar char="•"/>
              <a:defRPr/>
            </a:pPr>
            <a:endParaRPr lang="en-US" sz="700" b="0" dirty="0"/>
          </a:p>
          <a:p>
            <a:pPr marL="285750" indent="-285750">
              <a:spcBef>
                <a:spcPct val="10000"/>
              </a:spcBef>
              <a:spcAft>
                <a:spcPct val="10000"/>
              </a:spcAft>
              <a:buFont typeface="Arial" pitchFamily="34" charset="0"/>
              <a:buChar char="•"/>
              <a:defRPr/>
            </a:pPr>
            <a:r>
              <a:rPr lang="el-GR" sz="1800" b="0" dirty="0" smtClean="0"/>
              <a:t>Εκτός από την </a:t>
            </a:r>
            <a:r>
              <a:rPr lang="en-US" sz="1800" b="0" dirty="0" smtClean="0"/>
              <a:t>MFA</a:t>
            </a:r>
            <a:r>
              <a:rPr lang="en-US" sz="1800" b="0" dirty="0"/>
              <a:t>, </a:t>
            </a:r>
            <a:r>
              <a:rPr lang="el-GR" sz="1800" b="0" dirty="0" smtClean="0"/>
              <a:t>υπάρχουν πολλά άλλα παραδείγματα εισαγωγικών ποσοστώσεων. Για παράδειγμα, το 1993 η Ευρώπη είχε ποσόστωση στις εισαγωγές μπανάνας που επέτρεπε την εισαγωγή μεγαλυτέρων ποσοτήτων από τις πρώην αποικίες στην Αφρική παρά από την Λατινική Αμερική</a:t>
            </a:r>
            <a:r>
              <a:rPr lang="el-GR" sz="1800" b="0" dirty="0" smtClean="0"/>
              <a:t>.</a:t>
            </a:r>
            <a:endParaRPr lang="en-US" sz="1800" b="0" dirty="0"/>
          </a:p>
          <a:p>
            <a:pPr marL="171450" indent="-171450">
              <a:spcBef>
                <a:spcPct val="10000"/>
              </a:spcBef>
              <a:spcAft>
                <a:spcPct val="10000"/>
              </a:spcAft>
              <a:buFont typeface="Arial" pitchFamily="34" charset="0"/>
              <a:buChar char="•"/>
              <a:defRPr/>
            </a:pPr>
            <a:endParaRPr lang="en-US" sz="700" b="0" dirty="0"/>
          </a:p>
          <a:p>
            <a:pPr marL="285750" indent="-285750">
              <a:spcBef>
                <a:spcPct val="10000"/>
              </a:spcBef>
              <a:spcAft>
                <a:spcPct val="10000"/>
              </a:spcAft>
              <a:buFont typeface="Arial" pitchFamily="34" charset="0"/>
              <a:buChar char="•"/>
              <a:defRPr/>
            </a:pPr>
            <a:r>
              <a:rPr lang="el-GR" sz="1800" b="0" dirty="0" smtClean="0"/>
              <a:t>Ένα άλλο παράδειγμα είναι η ποσόστωση στις αμερικανικές εισαγωγές ζάχαρης, που υφίσταται και σήμερα παρά τις εκκλήσεις για κατάργησή της. </a:t>
            </a:r>
            <a:endParaRPr lang="en-US" sz="1800" b="0" dirty="0"/>
          </a:p>
        </p:txBody>
      </p:sp>
      <p:grpSp>
        <p:nvGrpSpPr>
          <p:cNvPr id="24" name="Group 23"/>
          <p:cNvGrpSpPr>
            <a:grpSpLocks/>
          </p:cNvGrpSpPr>
          <p:nvPr/>
        </p:nvGrpSpPr>
        <p:grpSpPr bwMode="auto">
          <a:xfrm>
            <a:off x="566738" y="434975"/>
            <a:ext cx="2509837" cy="174625"/>
            <a:chOff x="566738" y="435428"/>
            <a:chExt cx="2147434" cy="184311"/>
          </a:xfrm>
        </p:grpSpPr>
        <p:sp>
          <p:nvSpPr>
            <p:cNvPr id="72708" name="Rectangle 24"/>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2709" name="Straight Connector 25"/>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27"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wipe(left)">
                                      <p:cBhvr>
                                        <p:cTn id="15" dur="500"/>
                                        <p:tgtEl>
                                          <p:spTgt spid="1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wipe(left)">
                                      <p:cBhvr>
                                        <p:cTn id="20" dur="500"/>
                                        <p:tgtEl>
                                          <p:spTgt spid="1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animEffect transition="in" filter="wipe(left)">
                                      <p:cBhvr>
                                        <p:cTn id="25"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2"/>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2642" name="Text Box 2"/>
          <p:cNvSpPr txBox="1">
            <a:spLocks noChangeArrowheads="1"/>
          </p:cNvSpPr>
          <p:nvPr/>
        </p:nvSpPr>
        <p:spPr bwMode="auto">
          <a:xfrm>
            <a:off x="566738" y="820738"/>
            <a:ext cx="8110537" cy="5466112"/>
          </a:xfrm>
          <a:prstGeom prst="rect">
            <a:avLst/>
          </a:prstGeom>
          <a:noFill/>
          <a:ln w="9525" algn="ctr">
            <a:noFill/>
            <a:miter lim="800000"/>
            <a:headEnd/>
            <a:tailEnd/>
          </a:ln>
        </p:spPr>
        <p:txBody>
          <a:bodyPr>
            <a:spAutoFit/>
          </a:bodyPr>
          <a:lstStyle/>
          <a:p>
            <a:pPr marL="342900" indent="-342900">
              <a:lnSpc>
                <a:spcPct val="105000"/>
              </a:lnSpc>
              <a:spcBef>
                <a:spcPct val="15000"/>
              </a:spcBef>
              <a:spcAft>
                <a:spcPct val="15000"/>
              </a:spcAft>
              <a:buFont typeface="Arial" charset="0"/>
              <a:buChar char="•"/>
            </a:pPr>
            <a:endParaRPr lang="en-US" sz="2400" b="0" dirty="0"/>
          </a:p>
          <a:p>
            <a:pPr marL="342900" indent="-342900">
              <a:lnSpc>
                <a:spcPct val="105000"/>
              </a:lnSpc>
              <a:spcBef>
                <a:spcPct val="15000"/>
              </a:spcBef>
              <a:spcAft>
                <a:spcPct val="15000"/>
              </a:spcAft>
              <a:buFont typeface="Arial" charset="0"/>
              <a:buChar char="•"/>
            </a:pPr>
            <a:r>
              <a:rPr lang="el-GR" sz="2400" b="0" dirty="0" smtClean="0"/>
              <a:t>Στο κεφάλαιο αυτό θα ξεκινήσουμε την εξέταση των εμπορικών πολιτικών εστιάζοντας στις επιπτώσεις των δασμών και των ποσοστώσεων σε ένα τελείως ανταγωνιστικό κλάδο.  </a:t>
            </a:r>
            <a:endParaRPr lang="en-US" sz="2400" b="0" dirty="0"/>
          </a:p>
          <a:p>
            <a:pPr marL="342900" indent="-342900">
              <a:lnSpc>
                <a:spcPct val="105000"/>
              </a:lnSpc>
              <a:spcBef>
                <a:spcPct val="15000"/>
              </a:spcBef>
              <a:spcAft>
                <a:spcPct val="15000"/>
              </a:spcAft>
              <a:buFont typeface="Arial" charset="0"/>
              <a:buChar char="•"/>
            </a:pPr>
            <a:r>
              <a:rPr lang="el-GR" sz="2400" b="0" dirty="0" smtClean="0"/>
              <a:t>Από τη στιγμή που έχει στηθεί το διεθνές πλαίσιο για τον καθορισμό της εμπορικής πολιτικής, το κεφάλαιο αυτό εξετάζει λεπτομερών την πιο ευρέως χρησιμοποιούμενη εμπορική πολιτική, το δασμό.  </a:t>
            </a:r>
            <a:endParaRPr lang="en-US" sz="2400" b="0" dirty="0"/>
          </a:p>
          <a:p>
            <a:pPr marL="342900" indent="-342900">
              <a:lnSpc>
                <a:spcPct val="105000"/>
              </a:lnSpc>
              <a:spcBef>
                <a:spcPct val="15000"/>
              </a:spcBef>
              <a:spcAft>
                <a:spcPct val="15000"/>
              </a:spcAft>
              <a:buFont typeface="Arial" charset="0"/>
              <a:buChar char="•"/>
            </a:pPr>
            <a:r>
              <a:rPr lang="el-GR" sz="2400" b="0" dirty="0" smtClean="0"/>
              <a:t>Ένας τρίτος στόχος του κεφαλαίου είναι η εξέταση της χρήσης εισαγωγικών ποσοστώσεων, δηλαδή ενός ορίου στην ποσότητα ενός προϊόντος που μπορεί να εισαχθεί από μια ξένη χώρα. </a:t>
            </a:r>
            <a:endParaRPr lang="en-US" sz="2400" b="0" dirty="0"/>
          </a:p>
        </p:txBody>
      </p:sp>
      <p:sp>
        <p:nvSpPr>
          <p:cNvPr id="17410" name="Rectangle 2"/>
          <p:cNvSpPr>
            <a:spLocks noChangeArrowheads="1"/>
          </p:cNvSpPr>
          <p:nvPr/>
        </p:nvSpPr>
        <p:spPr bwMode="auto">
          <a:xfrm>
            <a:off x="877888" y="333375"/>
            <a:ext cx="3981450"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17411" name="Straight Connector 3"/>
          <p:cNvCxnSpPr>
            <a:cxnSpLocks noChangeShapeType="1"/>
          </p:cNvCxnSpPr>
          <p:nvPr/>
        </p:nvCxnSpPr>
        <p:spPr bwMode="auto">
          <a:xfrm>
            <a:off x="566738" y="596900"/>
            <a:ext cx="4281487" cy="3175"/>
          </a:xfrm>
          <a:prstGeom prst="line">
            <a:avLst/>
          </a:prstGeom>
          <a:noFill/>
          <a:ln w="19050" cap="rnd" algn="ctr">
            <a:solidFill>
              <a:srgbClr val="9C3A45"/>
            </a:solidFill>
            <a:prstDash val="sysDash"/>
            <a:round/>
            <a:headEnd/>
            <a:tailEnd/>
          </a:ln>
        </p:spPr>
      </p:cxnSp>
      <p:sp>
        <p:nvSpPr>
          <p:cNvPr id="1741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Εισαγωγή</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2642">
                                            <p:txEl>
                                              <p:pRg st="1" end="1"/>
                                            </p:txEl>
                                          </p:spTgt>
                                        </p:tgtEl>
                                        <p:attrNameLst>
                                          <p:attrName>style.visibility</p:attrName>
                                        </p:attrNameLst>
                                      </p:cBhvr>
                                      <p:to>
                                        <p:strVal val="visible"/>
                                      </p:to>
                                    </p:set>
                                    <p:animEffect transition="in" filter="wipe(left)">
                                      <p:cBhvr>
                                        <p:cTn id="7" dur="500"/>
                                        <p:tgtEl>
                                          <p:spTgt spid="7526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2642">
                                            <p:txEl>
                                              <p:pRg st="2" end="2"/>
                                            </p:txEl>
                                          </p:spTgt>
                                        </p:tgtEl>
                                        <p:attrNameLst>
                                          <p:attrName>style.visibility</p:attrName>
                                        </p:attrNameLst>
                                      </p:cBhvr>
                                      <p:to>
                                        <p:strVal val="visible"/>
                                      </p:to>
                                    </p:set>
                                    <p:animEffect transition="in" filter="wipe(left)">
                                      <p:cBhvr>
                                        <p:cTn id="12" dur="500"/>
                                        <p:tgtEl>
                                          <p:spTgt spid="7526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2642">
                                            <p:txEl>
                                              <p:pRg st="3" end="3"/>
                                            </p:txEl>
                                          </p:spTgt>
                                        </p:tgtEl>
                                        <p:attrNameLst>
                                          <p:attrName>style.visibility</p:attrName>
                                        </p:attrNameLst>
                                      </p:cBhvr>
                                      <p:to>
                                        <p:strVal val="visible"/>
                                      </p:to>
                                    </p:set>
                                    <p:animEffect transition="in" filter="wipe(left)">
                                      <p:cBhvr>
                                        <p:cTn id="17" dur="500"/>
                                        <p:tgtEl>
                                          <p:spTgt spid="7526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2"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552450" y="1785938"/>
            <a:ext cx="6529388" cy="366712"/>
          </a:xfrm>
          <a:prstGeom prst="rect">
            <a:avLst/>
          </a:prstGeom>
          <a:noFill/>
          <a:ln w="9525" algn="ctr">
            <a:noFill/>
            <a:miter lim="800000"/>
            <a:headEnd/>
            <a:tailEnd/>
          </a:ln>
        </p:spPr>
        <p:txBody>
          <a:bodyPr>
            <a:spAutoFit/>
          </a:bodyPr>
          <a:lstStyle/>
          <a:p>
            <a:pPr>
              <a:spcBef>
                <a:spcPct val="20000"/>
              </a:spcBef>
            </a:pPr>
            <a:r>
              <a:rPr lang="el-GR" sz="1800" dirty="0" smtClean="0">
                <a:solidFill>
                  <a:schemeClr val="accent2"/>
                </a:solidFill>
              </a:rPr>
              <a:t>Πόλεμοι της Μπανάνας</a:t>
            </a:r>
            <a:endParaRPr lang="en-US" sz="1800" dirty="0">
              <a:solidFill>
                <a:schemeClr val="accent2"/>
              </a:solidFill>
            </a:endParaRPr>
          </a:p>
        </p:txBody>
      </p:sp>
      <p:grpSp>
        <p:nvGrpSpPr>
          <p:cNvPr id="6" name="Group 5"/>
          <p:cNvGrpSpPr>
            <a:grpSpLocks/>
          </p:cNvGrpSpPr>
          <p:nvPr/>
        </p:nvGrpSpPr>
        <p:grpSpPr bwMode="auto">
          <a:xfrm>
            <a:off x="552450" y="788988"/>
            <a:ext cx="5662613" cy="820737"/>
            <a:chOff x="566739" y="4345160"/>
            <a:chExt cx="5662264" cy="820738"/>
          </a:xfrm>
        </p:grpSpPr>
        <p:pic>
          <p:nvPicPr>
            <p:cNvPr id="74767" name="Picture 6"/>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8" name="Rectangle 3"/>
            <p:cNvSpPr txBox="1">
              <a:spLocks noChangeArrowheads="1"/>
            </p:cNvSpPr>
            <p:nvPr/>
          </p:nvSpPr>
          <p:spPr bwMode="auto">
            <a:xfrm>
              <a:off x="566739" y="4345160"/>
              <a:ext cx="5662264" cy="820738"/>
            </a:xfrm>
            <a:prstGeom prst="rect">
              <a:avLst/>
            </a:prstGeom>
            <a:noFill/>
            <a:ln w="9525">
              <a:noFill/>
              <a:miter lim="800000"/>
              <a:headEnd/>
              <a:tailEnd/>
            </a:ln>
          </p:spPr>
          <p:txBody>
            <a:bodyPr anchor="ctr"/>
            <a:lstStyle/>
            <a:p>
              <a:pPr eaLnBrk="0" hangingPunct="0">
                <a:defRPr/>
              </a:pPr>
              <a:r>
                <a:rPr lang="el-GR" sz="2000" kern="0" dirty="0" smtClean="0">
                  <a:solidFill>
                    <a:srgbClr val="69134B"/>
                  </a:solidFill>
                  <a:latin typeface="+mj-lt"/>
                  <a:ea typeface="+mj-ea"/>
                  <a:cs typeface="+mj-cs"/>
                </a:rPr>
                <a:t>ΠΡΩΤΟΣΕΛΙΔΟ</a:t>
              </a:r>
              <a:endParaRPr lang="en-US" sz="2000" kern="0" dirty="0">
                <a:solidFill>
                  <a:srgbClr val="69134B"/>
                </a:solidFill>
                <a:latin typeface="+mj-lt"/>
                <a:ea typeface="+mj-ea"/>
                <a:cs typeface="+mj-cs"/>
              </a:endParaRPr>
            </a:p>
          </p:txBody>
        </p:sp>
      </p:grpSp>
      <p:cxnSp>
        <p:nvCxnSpPr>
          <p:cNvPr id="9" name="Straight Connector 8"/>
          <p:cNvCxnSpPr>
            <a:cxnSpLocks noChangeShapeType="1"/>
          </p:cNvCxnSpPr>
          <p:nvPr/>
        </p:nvCxnSpPr>
        <p:spPr bwMode="auto">
          <a:xfrm>
            <a:off x="595313" y="1630363"/>
            <a:ext cx="7327900" cy="0"/>
          </a:xfrm>
          <a:prstGeom prst="line">
            <a:avLst/>
          </a:prstGeom>
          <a:noFill/>
          <a:ln w="19050" cap="rnd" algn="ctr">
            <a:solidFill>
              <a:srgbClr val="9C3A45"/>
            </a:solidFill>
            <a:prstDash val="sysDash"/>
            <a:round/>
            <a:headEnd/>
            <a:tailEnd/>
          </a:ln>
        </p:spPr>
      </p:cxnSp>
      <p:sp>
        <p:nvSpPr>
          <p:cNvPr id="10" name="Rectangle 9"/>
          <p:cNvSpPr>
            <a:spLocks noChangeArrowheads="1"/>
          </p:cNvSpPr>
          <p:nvPr/>
        </p:nvSpPr>
        <p:spPr bwMode="auto">
          <a:xfrm>
            <a:off x="523875" y="2268538"/>
            <a:ext cx="7677150" cy="738664"/>
          </a:xfrm>
          <a:prstGeom prst="rect">
            <a:avLst/>
          </a:prstGeom>
          <a:noFill/>
          <a:ln w="9525" algn="ctr">
            <a:noFill/>
            <a:miter lim="800000"/>
            <a:headEnd/>
            <a:tailEnd/>
          </a:ln>
        </p:spPr>
        <p:txBody>
          <a:bodyPr>
            <a:spAutoFit/>
          </a:bodyPr>
          <a:lstStyle/>
          <a:p>
            <a:pPr>
              <a:spcBef>
                <a:spcPct val="20000"/>
              </a:spcBef>
            </a:pPr>
            <a:r>
              <a:rPr lang="el-GR" b="0" i="1" dirty="0" smtClean="0"/>
              <a:t>Στο άρθρο αυτό συζητείται ένα γνωστό παράδειγμα μιας ποσόστωσης που εφαρμόστηκε στις ευρωπαϊκές εισαγωγές μπανάνας. Η ποσόστωση και ο διακριτικός δασμός στις μπανάνες προέλευσης από τη Λατινική Αμερική έληξε τελικά στο τέλος του 2009.</a:t>
            </a:r>
            <a:endParaRPr lang="en-US" b="0" i="1" dirty="0"/>
          </a:p>
        </p:txBody>
      </p:sp>
      <p:sp>
        <p:nvSpPr>
          <p:cNvPr id="13" name="Rectangle 5"/>
          <p:cNvSpPr>
            <a:spLocks noChangeArrowheads="1"/>
          </p:cNvSpPr>
          <p:nvPr/>
        </p:nvSpPr>
        <p:spPr bwMode="auto">
          <a:xfrm>
            <a:off x="522288" y="4229100"/>
            <a:ext cx="6529387" cy="366713"/>
          </a:xfrm>
          <a:prstGeom prst="rect">
            <a:avLst/>
          </a:prstGeom>
          <a:noFill/>
          <a:ln w="9525" algn="ctr">
            <a:noFill/>
            <a:miter lim="800000"/>
            <a:headEnd/>
            <a:tailEnd/>
          </a:ln>
        </p:spPr>
        <p:txBody>
          <a:bodyPr>
            <a:spAutoFit/>
          </a:bodyPr>
          <a:lstStyle/>
          <a:p>
            <a:pPr>
              <a:spcBef>
                <a:spcPct val="20000"/>
              </a:spcBef>
            </a:pPr>
            <a:r>
              <a:rPr lang="el-GR" sz="1800" dirty="0" smtClean="0">
                <a:solidFill>
                  <a:schemeClr val="accent2"/>
                </a:solidFill>
              </a:rPr>
              <a:t>Γλυκιά Ευκαιρία</a:t>
            </a:r>
            <a:endParaRPr lang="en-US" sz="1800" dirty="0">
              <a:solidFill>
                <a:schemeClr val="accent2"/>
              </a:solidFill>
            </a:endParaRPr>
          </a:p>
        </p:txBody>
      </p:sp>
      <p:grpSp>
        <p:nvGrpSpPr>
          <p:cNvPr id="15" name="Group 14"/>
          <p:cNvGrpSpPr>
            <a:grpSpLocks/>
          </p:cNvGrpSpPr>
          <p:nvPr/>
        </p:nvGrpSpPr>
        <p:grpSpPr bwMode="auto">
          <a:xfrm>
            <a:off x="509588" y="3198813"/>
            <a:ext cx="5662612" cy="820737"/>
            <a:chOff x="566739" y="4345160"/>
            <a:chExt cx="5662264" cy="820738"/>
          </a:xfrm>
        </p:grpSpPr>
        <p:pic>
          <p:nvPicPr>
            <p:cNvPr id="74765" name="Picture 15"/>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7" name="Rectangle 3"/>
            <p:cNvSpPr txBox="1">
              <a:spLocks noChangeArrowheads="1"/>
            </p:cNvSpPr>
            <p:nvPr/>
          </p:nvSpPr>
          <p:spPr bwMode="auto">
            <a:xfrm>
              <a:off x="566739" y="4345160"/>
              <a:ext cx="5662264" cy="820738"/>
            </a:xfrm>
            <a:prstGeom prst="rect">
              <a:avLst/>
            </a:prstGeom>
            <a:noFill/>
            <a:ln w="9525">
              <a:noFill/>
              <a:miter lim="800000"/>
              <a:headEnd/>
              <a:tailEnd/>
            </a:ln>
          </p:spPr>
          <p:txBody>
            <a:bodyPr anchor="ctr"/>
            <a:lstStyle/>
            <a:p>
              <a:pPr eaLnBrk="0" hangingPunct="0">
                <a:defRPr/>
              </a:pPr>
              <a:r>
                <a:rPr lang="el-GR" sz="2000" kern="0" dirty="0" smtClean="0">
                  <a:solidFill>
                    <a:srgbClr val="69134B"/>
                  </a:solidFill>
                  <a:latin typeface="+mj-lt"/>
                  <a:ea typeface="+mj-ea"/>
                  <a:cs typeface="+mj-cs"/>
                </a:rPr>
                <a:t>ΠΡΩΤΟΣΕΛΙΔΟ</a:t>
              </a:r>
              <a:endParaRPr lang="en-US" sz="2000" kern="0" dirty="0">
                <a:solidFill>
                  <a:srgbClr val="69134B"/>
                </a:solidFill>
                <a:latin typeface="+mj-lt"/>
                <a:ea typeface="+mj-ea"/>
                <a:cs typeface="+mj-cs"/>
              </a:endParaRPr>
            </a:p>
          </p:txBody>
        </p:sp>
      </p:grpSp>
      <p:cxnSp>
        <p:nvCxnSpPr>
          <p:cNvPr id="18" name="Straight Connector 17"/>
          <p:cNvCxnSpPr>
            <a:cxnSpLocks noChangeShapeType="1"/>
          </p:cNvCxnSpPr>
          <p:nvPr/>
        </p:nvCxnSpPr>
        <p:spPr bwMode="auto">
          <a:xfrm>
            <a:off x="581025" y="4127500"/>
            <a:ext cx="7327900" cy="0"/>
          </a:xfrm>
          <a:prstGeom prst="line">
            <a:avLst/>
          </a:prstGeom>
          <a:noFill/>
          <a:ln w="19050" cap="rnd" algn="ctr">
            <a:solidFill>
              <a:srgbClr val="9C3A45"/>
            </a:solidFill>
            <a:prstDash val="sysDash"/>
            <a:round/>
            <a:headEnd/>
            <a:tailEnd/>
          </a:ln>
        </p:spPr>
      </p:cxnSp>
      <p:sp>
        <p:nvSpPr>
          <p:cNvPr id="19" name="Rectangle 18"/>
          <p:cNvSpPr>
            <a:spLocks noChangeArrowheads="1"/>
          </p:cNvSpPr>
          <p:nvPr/>
        </p:nvSpPr>
        <p:spPr bwMode="auto">
          <a:xfrm>
            <a:off x="538163" y="4627563"/>
            <a:ext cx="7677150" cy="954107"/>
          </a:xfrm>
          <a:prstGeom prst="rect">
            <a:avLst/>
          </a:prstGeom>
          <a:noFill/>
          <a:ln w="9525" algn="ctr">
            <a:noFill/>
            <a:miter lim="800000"/>
            <a:headEnd/>
            <a:tailEnd/>
          </a:ln>
        </p:spPr>
        <p:txBody>
          <a:bodyPr>
            <a:spAutoFit/>
          </a:bodyPr>
          <a:lstStyle/>
          <a:p>
            <a:pPr>
              <a:spcBef>
                <a:spcPct val="20000"/>
              </a:spcBef>
            </a:pPr>
            <a:r>
              <a:rPr lang="el-GR" b="0" i="1" dirty="0" smtClean="0"/>
              <a:t>Το άρθρο αυτό διαπραγματεύεται ένα πολύ γνωστό παράδειγμα ποσόστωσης που εφαρμόζεται στις εισαγωγές ζάχαρης στις ΗΠΑ. Υποστηρίζει ότι το 2006 υπήρχε μια ευκαιρία άρσης της ποσόστωσης (καθώς οι παγκόσμιες τιμές είχαν αυξηθεί έτσι ώστε να είναι ίσες με τις εγχώριες τιμές των ΗΠΑ), αλλά η άρση αυτή δεν συνέβη ποτέ. </a:t>
            </a:r>
            <a:endParaRPr lang="en-US" b="0" i="1" dirty="0"/>
          </a:p>
        </p:txBody>
      </p:sp>
      <p:grpSp>
        <p:nvGrpSpPr>
          <p:cNvPr id="24" name="Group 23"/>
          <p:cNvGrpSpPr>
            <a:grpSpLocks/>
          </p:cNvGrpSpPr>
          <p:nvPr/>
        </p:nvGrpSpPr>
        <p:grpSpPr bwMode="auto">
          <a:xfrm>
            <a:off x="566738" y="434975"/>
            <a:ext cx="2509837" cy="174625"/>
            <a:chOff x="566738" y="435428"/>
            <a:chExt cx="2147434" cy="184311"/>
          </a:xfrm>
        </p:grpSpPr>
        <p:sp>
          <p:nvSpPr>
            <p:cNvPr id="74763" name="Rectangle 24"/>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4764" name="Straight Connector 25"/>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27"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10" grpId="0" autoUpdateAnimBg="0"/>
      <p:bldP spid="13" grpId="0" autoUpdateAnimBg="0"/>
      <p:bldP spid="19" grpId="0" autoUpdateAnimBg="0"/>
      <p:bldP spid="27"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652588"/>
            <a:ext cx="8424862" cy="4975225"/>
            <a:chOff x="566738" y="2200275"/>
            <a:chExt cx="7805737" cy="4219575"/>
          </a:xfrm>
        </p:grpSpPr>
        <p:sp>
          <p:nvSpPr>
            <p:cNvPr id="76828"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6829" name="Rectangle 30"/>
            <p:cNvSpPr>
              <a:spLocks noChangeArrowheads="1"/>
            </p:cNvSpPr>
            <p:nvPr/>
          </p:nvSpPr>
          <p:spPr bwMode="auto">
            <a:xfrm>
              <a:off x="581024" y="2219326"/>
              <a:ext cx="7772401" cy="27142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sp>
        <p:nvSpPr>
          <p:cNvPr id="862214" name="Rectangle 6"/>
          <p:cNvSpPr>
            <a:spLocks noChangeArrowheads="1"/>
          </p:cNvSpPr>
          <p:nvPr/>
        </p:nvSpPr>
        <p:spPr bwMode="auto">
          <a:xfrm>
            <a:off x="232229" y="1239838"/>
            <a:ext cx="8911771" cy="338554"/>
          </a:xfrm>
          <a:prstGeom prst="rect">
            <a:avLst/>
          </a:prstGeom>
          <a:noFill/>
          <a:ln w="9525" algn="ctr">
            <a:noFill/>
            <a:miter lim="800000"/>
            <a:headEnd/>
            <a:tailEnd/>
          </a:ln>
        </p:spPr>
        <p:txBody>
          <a:bodyPr wrap="square">
            <a:spAutoFit/>
          </a:bodyPr>
          <a:lstStyle/>
          <a:p>
            <a:pPr>
              <a:spcBef>
                <a:spcPct val="20000"/>
              </a:spcBef>
            </a:pPr>
            <a:r>
              <a:rPr lang="el-GR" sz="1600" dirty="0" smtClean="0">
                <a:solidFill>
                  <a:srgbClr val="3D68AF"/>
                </a:solidFill>
              </a:rPr>
              <a:t>Ισορροπία Ελεύθερου Εμπορίου, Επίπτωση της Ποσόστωσης, Επίπτωση στην Ευημερία </a:t>
            </a:r>
            <a:endParaRPr lang="en-US" sz="1600" dirty="0">
              <a:solidFill>
                <a:srgbClr val="3D68AF"/>
              </a:solidFill>
            </a:endParaRPr>
          </a:p>
        </p:txBody>
      </p:sp>
      <p:sp>
        <p:nvSpPr>
          <p:cNvPr id="19" name="Text Box 7"/>
          <p:cNvSpPr txBox="1">
            <a:spLocks noChangeArrowheads="1"/>
          </p:cNvSpPr>
          <p:nvPr/>
        </p:nvSpPr>
        <p:spPr bwMode="auto">
          <a:xfrm>
            <a:off x="585788" y="1673225"/>
            <a:ext cx="1328737" cy="287338"/>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8-9</a:t>
            </a:r>
          </a:p>
        </p:txBody>
      </p:sp>
      <p:sp>
        <p:nvSpPr>
          <p:cNvPr id="21" name="Rectangle 20"/>
          <p:cNvSpPr/>
          <p:nvPr/>
        </p:nvSpPr>
        <p:spPr>
          <a:xfrm>
            <a:off x="630467" y="4827710"/>
            <a:ext cx="8218258" cy="1917448"/>
          </a:xfrm>
          <a:prstGeom prst="rect">
            <a:avLst/>
          </a:prstGeom>
          <a:noFill/>
        </p:spPr>
        <p:txBody>
          <a:bodyPr>
            <a:spAutoFit/>
          </a:bodyPr>
          <a:lstStyle/>
          <a:p>
            <a:pPr>
              <a:spcBef>
                <a:spcPct val="10000"/>
              </a:spcBef>
              <a:spcAft>
                <a:spcPct val="10000"/>
              </a:spcAft>
              <a:defRPr/>
            </a:pPr>
            <a:r>
              <a:rPr lang="el-GR" sz="1500" dirty="0" smtClean="0">
                <a:solidFill>
                  <a:srgbClr val="8A3A6A"/>
                </a:solidFill>
              </a:rPr>
              <a:t>Ποσόστωση για μια Μικρή Χώρα </a:t>
            </a:r>
            <a:r>
              <a:rPr lang="en-US" sz="1500" dirty="0" smtClean="0">
                <a:solidFill>
                  <a:srgbClr val="8A3A6A"/>
                </a:solidFill>
              </a:rPr>
              <a:t> </a:t>
            </a:r>
            <a:r>
              <a:rPr lang="el-GR" dirty="0" smtClean="0"/>
              <a:t>Υπό συνθήκες ελεύθερου εμπορίου, η καμπύλη ξένης προσφοράς εξαγωγών είναι οριζόντια στην παγκόσμια τιμή </a:t>
            </a:r>
            <a:r>
              <a:rPr lang="en-US" i="1" dirty="0" smtClean="0"/>
              <a:t>P</a:t>
            </a:r>
            <a:r>
              <a:rPr lang="en-US" i="1" baseline="30000" dirty="0" smtClean="0"/>
              <a:t>W</a:t>
            </a:r>
            <a:r>
              <a:rPr lang="en-US" dirty="0"/>
              <a:t>, </a:t>
            </a:r>
            <a:r>
              <a:rPr lang="el-GR" dirty="0" smtClean="0"/>
              <a:t>και η ισορροπία ελεύθερου εμπορίου είναι στο σημείο</a:t>
            </a:r>
            <a:r>
              <a:rPr lang="en-US" dirty="0" smtClean="0"/>
              <a:t> </a:t>
            </a:r>
            <a:r>
              <a:rPr lang="en-US" i="1" dirty="0" smtClean="0"/>
              <a:t>B</a:t>
            </a:r>
            <a:r>
              <a:rPr lang="en-US" dirty="0" smtClean="0"/>
              <a:t> </a:t>
            </a:r>
            <a:r>
              <a:rPr lang="el-GR" dirty="0" smtClean="0"/>
              <a:t>με εισαγωγές</a:t>
            </a:r>
            <a:r>
              <a:rPr lang="en-US" dirty="0" smtClean="0"/>
              <a:t> </a:t>
            </a:r>
            <a:r>
              <a:rPr lang="en-US" i="1" dirty="0"/>
              <a:t>M</a:t>
            </a:r>
            <a:r>
              <a:rPr lang="en-US" baseline="-25000" dirty="0"/>
              <a:t>1</a:t>
            </a:r>
            <a:r>
              <a:rPr lang="en-US" dirty="0"/>
              <a:t>.</a:t>
            </a:r>
          </a:p>
          <a:p>
            <a:pPr>
              <a:spcBef>
                <a:spcPct val="10000"/>
              </a:spcBef>
              <a:spcAft>
                <a:spcPct val="10000"/>
              </a:spcAft>
              <a:defRPr/>
            </a:pPr>
            <a:r>
              <a:rPr lang="el-GR" dirty="0" smtClean="0"/>
              <a:t>Η επιβολή μιας εισαγωγικής ποσόστωσης </a:t>
            </a:r>
            <a:r>
              <a:rPr lang="en-US" i="1" dirty="0" smtClean="0"/>
              <a:t>M</a:t>
            </a:r>
            <a:r>
              <a:rPr lang="en-US" baseline="-25000" dirty="0" smtClean="0"/>
              <a:t>2</a:t>
            </a:r>
            <a:r>
              <a:rPr lang="en-US" dirty="0" smtClean="0"/>
              <a:t> </a:t>
            </a:r>
            <a:r>
              <a:rPr lang="en-US" dirty="0"/>
              <a:t>&lt;</a:t>
            </a:r>
            <a:r>
              <a:rPr lang="en-US" i="1" dirty="0"/>
              <a:t> M</a:t>
            </a:r>
            <a:r>
              <a:rPr lang="en-US" baseline="-25000" dirty="0"/>
              <a:t>1</a:t>
            </a:r>
            <a:r>
              <a:rPr lang="en-US" dirty="0"/>
              <a:t> </a:t>
            </a:r>
            <a:r>
              <a:rPr lang="el-GR" dirty="0" smtClean="0"/>
              <a:t>οδηγεί στην κάθετη καμπύλη προσφοράς εξαγωγών, με την ισορροπία να είναι στο σημείο</a:t>
            </a:r>
            <a:r>
              <a:rPr lang="en-US" dirty="0" smtClean="0"/>
              <a:t> </a:t>
            </a:r>
            <a:r>
              <a:rPr lang="en-US" i="1" dirty="0" smtClean="0"/>
              <a:t>C</a:t>
            </a:r>
            <a:r>
              <a:rPr lang="en-US" dirty="0"/>
              <a:t>.</a:t>
            </a:r>
          </a:p>
          <a:p>
            <a:pPr>
              <a:spcBef>
                <a:spcPct val="10000"/>
              </a:spcBef>
              <a:spcAft>
                <a:spcPct val="10000"/>
              </a:spcAft>
              <a:defRPr/>
            </a:pPr>
            <a:r>
              <a:rPr lang="el-GR" dirty="0" smtClean="0"/>
              <a:t>Η ποσόστωση αυξάνει την τιμή εισαγόμενου προϊόντος από </a:t>
            </a:r>
            <a:r>
              <a:rPr lang="en-US" i="1" dirty="0" smtClean="0"/>
              <a:t>P</a:t>
            </a:r>
            <a:r>
              <a:rPr lang="en-US" i="1" baseline="30000" dirty="0" smtClean="0"/>
              <a:t>W</a:t>
            </a:r>
            <a:r>
              <a:rPr lang="en-US" dirty="0" smtClean="0"/>
              <a:t> </a:t>
            </a:r>
            <a:r>
              <a:rPr lang="el-GR" dirty="0" smtClean="0"/>
              <a:t>σε</a:t>
            </a:r>
            <a:r>
              <a:rPr lang="en-US" dirty="0" smtClean="0"/>
              <a:t> </a:t>
            </a:r>
            <a:r>
              <a:rPr lang="en-US" i="1" dirty="0"/>
              <a:t>P</a:t>
            </a:r>
            <a:r>
              <a:rPr lang="en-US" baseline="-25000" dirty="0"/>
              <a:t>2</a:t>
            </a:r>
            <a:r>
              <a:rPr lang="en-US" dirty="0"/>
              <a:t>. </a:t>
            </a:r>
            <a:r>
              <a:rPr lang="el-GR" dirty="0" smtClean="0"/>
              <a:t>Η ίδια επίπτωση θα υπήρχε στην τιμή και τις ποσότητες εάν αντί της ποσόστωσης είχε επιβληθεί δασμός </a:t>
            </a:r>
            <a:r>
              <a:rPr lang="en-US" i="1" dirty="0" smtClean="0"/>
              <a:t>t</a:t>
            </a:r>
            <a:r>
              <a:rPr lang="en-US" dirty="0" smtClean="0"/>
              <a:t> </a:t>
            </a:r>
            <a:r>
              <a:rPr lang="en-US" dirty="0"/>
              <a:t>= </a:t>
            </a:r>
            <a:r>
              <a:rPr lang="en-US" i="1" dirty="0"/>
              <a:t>P</a:t>
            </a:r>
            <a:r>
              <a:rPr lang="en-US" baseline="-25000" dirty="0"/>
              <a:t>2</a:t>
            </a:r>
            <a:r>
              <a:rPr lang="en-US" dirty="0"/>
              <a:t> – </a:t>
            </a:r>
            <a:r>
              <a:rPr lang="en-US" i="1" dirty="0"/>
              <a:t>P</a:t>
            </a:r>
            <a:r>
              <a:rPr lang="en-US" i="1" baseline="30000" dirty="0"/>
              <a:t>W</a:t>
            </a:r>
            <a:r>
              <a:rPr lang="en-US" dirty="0"/>
              <a:t> </a:t>
            </a:r>
          </a:p>
        </p:txBody>
      </p:sp>
      <p:sp>
        <p:nvSpPr>
          <p:cNvPr id="34" name="Rectangle 33"/>
          <p:cNvSpPr>
            <a:spLocks noChangeArrowheads="1"/>
          </p:cNvSpPr>
          <p:nvPr/>
        </p:nvSpPr>
        <p:spPr bwMode="auto">
          <a:xfrm>
            <a:off x="1309688" y="2027238"/>
            <a:ext cx="6416675" cy="27892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6" name="Picture 35" descr="Feenstra2e_fig_08_09_PPT_15.gif"/>
          <p:cNvPicPr>
            <a:picLocks noChangeAspect="1"/>
          </p:cNvPicPr>
          <p:nvPr/>
        </p:nvPicPr>
        <p:blipFill>
          <a:blip r:embed="rId3" cstate="print"/>
          <a:srcRect/>
          <a:stretch>
            <a:fillRect/>
          </a:stretch>
        </p:blipFill>
        <p:spPr bwMode="auto">
          <a:xfrm>
            <a:off x="1354138" y="2084388"/>
            <a:ext cx="6372225" cy="2657475"/>
          </a:xfrm>
          <a:prstGeom prst="rect">
            <a:avLst/>
          </a:prstGeom>
          <a:noFill/>
          <a:ln w="9525">
            <a:noFill/>
            <a:miter lim="800000"/>
            <a:headEnd/>
            <a:tailEnd/>
          </a:ln>
        </p:spPr>
      </p:pic>
      <p:pic>
        <p:nvPicPr>
          <p:cNvPr id="16" name="Picture 15" descr="Feenstra2e_fig_08_09_PPT_1.gif"/>
          <p:cNvPicPr>
            <a:picLocks noChangeAspect="1"/>
          </p:cNvPicPr>
          <p:nvPr/>
        </p:nvPicPr>
        <p:blipFill>
          <a:blip r:embed="rId4" cstate="print"/>
          <a:srcRect/>
          <a:stretch>
            <a:fillRect/>
          </a:stretch>
        </p:blipFill>
        <p:spPr bwMode="auto">
          <a:xfrm>
            <a:off x="1354138" y="2084388"/>
            <a:ext cx="6372225" cy="2657475"/>
          </a:xfrm>
          <a:prstGeom prst="rect">
            <a:avLst/>
          </a:prstGeom>
          <a:noFill/>
          <a:ln w="9525">
            <a:noFill/>
            <a:miter lim="800000"/>
            <a:headEnd/>
            <a:tailEnd/>
          </a:ln>
        </p:spPr>
      </p:pic>
      <p:pic>
        <p:nvPicPr>
          <p:cNvPr id="17" name="Picture 16" descr="Feenstra2e_fig_08_09_PPT_2.gif"/>
          <p:cNvPicPr>
            <a:picLocks noChangeAspect="1"/>
          </p:cNvPicPr>
          <p:nvPr/>
        </p:nvPicPr>
        <p:blipFill>
          <a:blip r:embed="rId5" cstate="print"/>
          <a:srcRect/>
          <a:stretch>
            <a:fillRect/>
          </a:stretch>
        </p:blipFill>
        <p:spPr bwMode="auto">
          <a:xfrm>
            <a:off x="1354138" y="2084388"/>
            <a:ext cx="6372225" cy="2657475"/>
          </a:xfrm>
          <a:prstGeom prst="rect">
            <a:avLst/>
          </a:prstGeom>
          <a:noFill/>
          <a:ln w="9525">
            <a:noFill/>
            <a:miter lim="800000"/>
            <a:headEnd/>
            <a:tailEnd/>
          </a:ln>
        </p:spPr>
      </p:pic>
      <p:pic>
        <p:nvPicPr>
          <p:cNvPr id="18" name="Picture 17" descr="Feenstra2e_fig_08_09_PPT_3.gif"/>
          <p:cNvPicPr>
            <a:picLocks noChangeAspect="1"/>
          </p:cNvPicPr>
          <p:nvPr/>
        </p:nvPicPr>
        <p:blipFill>
          <a:blip r:embed="rId6" cstate="print"/>
          <a:srcRect/>
          <a:stretch>
            <a:fillRect/>
          </a:stretch>
        </p:blipFill>
        <p:spPr bwMode="auto">
          <a:xfrm>
            <a:off x="1354138" y="2084388"/>
            <a:ext cx="6372225" cy="2657475"/>
          </a:xfrm>
          <a:prstGeom prst="rect">
            <a:avLst/>
          </a:prstGeom>
          <a:noFill/>
          <a:ln w="9525">
            <a:noFill/>
            <a:miter lim="800000"/>
            <a:headEnd/>
            <a:tailEnd/>
          </a:ln>
        </p:spPr>
      </p:pic>
      <p:pic>
        <p:nvPicPr>
          <p:cNvPr id="20" name="Picture 19" descr="Feenstra2e_fig_08_09_PPT_4.gif"/>
          <p:cNvPicPr>
            <a:picLocks noChangeAspect="1"/>
          </p:cNvPicPr>
          <p:nvPr/>
        </p:nvPicPr>
        <p:blipFill>
          <a:blip r:embed="rId7" cstate="print"/>
          <a:srcRect/>
          <a:stretch>
            <a:fillRect/>
          </a:stretch>
        </p:blipFill>
        <p:spPr bwMode="auto">
          <a:xfrm>
            <a:off x="1354138" y="2084388"/>
            <a:ext cx="6372225" cy="2657475"/>
          </a:xfrm>
          <a:prstGeom prst="rect">
            <a:avLst/>
          </a:prstGeom>
          <a:noFill/>
          <a:ln w="9525">
            <a:noFill/>
            <a:miter lim="800000"/>
            <a:headEnd/>
            <a:tailEnd/>
          </a:ln>
        </p:spPr>
      </p:pic>
      <p:pic>
        <p:nvPicPr>
          <p:cNvPr id="22" name="Picture 21" descr="Feenstra2e_fig_08_09_PPT_5.gif"/>
          <p:cNvPicPr>
            <a:picLocks noChangeAspect="1"/>
          </p:cNvPicPr>
          <p:nvPr/>
        </p:nvPicPr>
        <p:blipFill>
          <a:blip r:embed="rId8" cstate="print"/>
          <a:srcRect/>
          <a:stretch>
            <a:fillRect/>
          </a:stretch>
        </p:blipFill>
        <p:spPr bwMode="auto">
          <a:xfrm>
            <a:off x="1354138" y="2084388"/>
            <a:ext cx="6372225" cy="2657475"/>
          </a:xfrm>
          <a:prstGeom prst="rect">
            <a:avLst/>
          </a:prstGeom>
          <a:noFill/>
          <a:ln w="9525">
            <a:noFill/>
            <a:miter lim="800000"/>
            <a:headEnd/>
            <a:tailEnd/>
          </a:ln>
        </p:spPr>
      </p:pic>
      <p:pic>
        <p:nvPicPr>
          <p:cNvPr id="23" name="Picture 22" descr="Feenstra2e_fig_08_09_PPT_6.gif"/>
          <p:cNvPicPr>
            <a:picLocks noChangeAspect="1"/>
          </p:cNvPicPr>
          <p:nvPr/>
        </p:nvPicPr>
        <p:blipFill>
          <a:blip r:embed="rId9" cstate="print"/>
          <a:srcRect/>
          <a:stretch>
            <a:fillRect/>
          </a:stretch>
        </p:blipFill>
        <p:spPr bwMode="auto">
          <a:xfrm>
            <a:off x="1354138" y="2084388"/>
            <a:ext cx="6372225" cy="2657475"/>
          </a:xfrm>
          <a:prstGeom prst="rect">
            <a:avLst/>
          </a:prstGeom>
          <a:noFill/>
          <a:ln w="9525">
            <a:noFill/>
            <a:miter lim="800000"/>
            <a:headEnd/>
            <a:tailEnd/>
          </a:ln>
        </p:spPr>
      </p:pic>
      <p:pic>
        <p:nvPicPr>
          <p:cNvPr id="37" name="Picture 36" descr="Feenstra2e_fig_08_09_PPT_16.gif"/>
          <p:cNvPicPr>
            <a:picLocks noChangeAspect="1"/>
          </p:cNvPicPr>
          <p:nvPr/>
        </p:nvPicPr>
        <p:blipFill>
          <a:blip r:embed="rId10" cstate="print"/>
          <a:srcRect/>
          <a:stretch>
            <a:fillRect/>
          </a:stretch>
        </p:blipFill>
        <p:spPr bwMode="auto">
          <a:xfrm>
            <a:off x="1354138" y="2084388"/>
            <a:ext cx="6372225" cy="2657475"/>
          </a:xfrm>
          <a:prstGeom prst="rect">
            <a:avLst/>
          </a:prstGeom>
          <a:noFill/>
          <a:ln w="9525">
            <a:noFill/>
            <a:miter lim="800000"/>
            <a:headEnd/>
            <a:tailEnd/>
          </a:ln>
        </p:spPr>
      </p:pic>
      <p:pic>
        <p:nvPicPr>
          <p:cNvPr id="24" name="Picture 23" descr="Feenstra2e_fig_08_09_PPT_7.gif"/>
          <p:cNvPicPr>
            <a:picLocks noChangeAspect="1"/>
          </p:cNvPicPr>
          <p:nvPr/>
        </p:nvPicPr>
        <p:blipFill>
          <a:blip r:embed="rId11" cstate="print"/>
          <a:srcRect/>
          <a:stretch>
            <a:fillRect/>
          </a:stretch>
        </p:blipFill>
        <p:spPr bwMode="auto">
          <a:xfrm>
            <a:off x="1354138" y="2084388"/>
            <a:ext cx="6372225" cy="2657475"/>
          </a:xfrm>
          <a:prstGeom prst="rect">
            <a:avLst/>
          </a:prstGeom>
          <a:noFill/>
          <a:ln w="9525">
            <a:noFill/>
            <a:miter lim="800000"/>
            <a:headEnd/>
            <a:tailEnd/>
          </a:ln>
        </p:spPr>
      </p:pic>
      <p:pic>
        <p:nvPicPr>
          <p:cNvPr id="25" name="Picture 24" descr="Feenstra2e_fig_08_09_PPT_8.gif"/>
          <p:cNvPicPr>
            <a:picLocks noChangeAspect="1"/>
          </p:cNvPicPr>
          <p:nvPr/>
        </p:nvPicPr>
        <p:blipFill>
          <a:blip r:embed="rId12" cstate="print"/>
          <a:srcRect/>
          <a:stretch>
            <a:fillRect/>
          </a:stretch>
        </p:blipFill>
        <p:spPr bwMode="auto">
          <a:xfrm>
            <a:off x="1354138" y="2084388"/>
            <a:ext cx="6372225" cy="2657475"/>
          </a:xfrm>
          <a:prstGeom prst="rect">
            <a:avLst/>
          </a:prstGeom>
          <a:noFill/>
          <a:ln w="9525">
            <a:noFill/>
            <a:miter lim="800000"/>
            <a:headEnd/>
            <a:tailEnd/>
          </a:ln>
        </p:spPr>
      </p:pic>
      <p:pic>
        <p:nvPicPr>
          <p:cNvPr id="26" name="Picture 25" descr="Feenstra2e_fig_08_09_PPT_9.gif"/>
          <p:cNvPicPr>
            <a:picLocks noChangeAspect="1"/>
          </p:cNvPicPr>
          <p:nvPr/>
        </p:nvPicPr>
        <p:blipFill>
          <a:blip r:embed="rId13" cstate="print"/>
          <a:srcRect/>
          <a:stretch>
            <a:fillRect/>
          </a:stretch>
        </p:blipFill>
        <p:spPr bwMode="auto">
          <a:xfrm>
            <a:off x="1354138" y="2084388"/>
            <a:ext cx="6372225" cy="2657475"/>
          </a:xfrm>
          <a:prstGeom prst="rect">
            <a:avLst/>
          </a:prstGeom>
          <a:noFill/>
          <a:ln w="9525">
            <a:noFill/>
            <a:miter lim="800000"/>
            <a:headEnd/>
            <a:tailEnd/>
          </a:ln>
        </p:spPr>
      </p:pic>
      <p:pic>
        <p:nvPicPr>
          <p:cNvPr id="27" name="Picture 26" descr="Feenstra2e_fig_08_09_PPT_10.gif"/>
          <p:cNvPicPr>
            <a:picLocks noChangeAspect="1"/>
          </p:cNvPicPr>
          <p:nvPr/>
        </p:nvPicPr>
        <p:blipFill>
          <a:blip r:embed="rId14" cstate="print"/>
          <a:srcRect/>
          <a:stretch>
            <a:fillRect/>
          </a:stretch>
        </p:blipFill>
        <p:spPr bwMode="auto">
          <a:xfrm>
            <a:off x="1354138" y="2084388"/>
            <a:ext cx="6372225" cy="2657475"/>
          </a:xfrm>
          <a:prstGeom prst="rect">
            <a:avLst/>
          </a:prstGeom>
          <a:noFill/>
          <a:ln w="9525">
            <a:noFill/>
            <a:miter lim="800000"/>
            <a:headEnd/>
            <a:tailEnd/>
          </a:ln>
        </p:spPr>
      </p:pic>
      <p:pic>
        <p:nvPicPr>
          <p:cNvPr id="28" name="Picture 27" descr="Feenstra2e_fig_08_09_PPT_11.gif"/>
          <p:cNvPicPr>
            <a:picLocks noChangeAspect="1"/>
          </p:cNvPicPr>
          <p:nvPr/>
        </p:nvPicPr>
        <p:blipFill>
          <a:blip r:embed="rId15" cstate="print"/>
          <a:srcRect/>
          <a:stretch>
            <a:fillRect/>
          </a:stretch>
        </p:blipFill>
        <p:spPr bwMode="auto">
          <a:xfrm>
            <a:off x="1354138" y="2084388"/>
            <a:ext cx="6372225" cy="2657475"/>
          </a:xfrm>
          <a:prstGeom prst="rect">
            <a:avLst/>
          </a:prstGeom>
          <a:noFill/>
          <a:ln w="9525">
            <a:noFill/>
            <a:miter lim="800000"/>
            <a:headEnd/>
            <a:tailEnd/>
          </a:ln>
        </p:spPr>
      </p:pic>
      <p:pic>
        <p:nvPicPr>
          <p:cNvPr id="29" name="Picture 28" descr="Feenstra2e_fig_08_09_PPT_12.gif"/>
          <p:cNvPicPr>
            <a:picLocks noChangeAspect="1"/>
          </p:cNvPicPr>
          <p:nvPr/>
        </p:nvPicPr>
        <p:blipFill>
          <a:blip r:embed="rId16" cstate="print"/>
          <a:srcRect/>
          <a:stretch>
            <a:fillRect/>
          </a:stretch>
        </p:blipFill>
        <p:spPr bwMode="auto">
          <a:xfrm>
            <a:off x="1354138" y="2084388"/>
            <a:ext cx="6372225" cy="2657475"/>
          </a:xfrm>
          <a:prstGeom prst="rect">
            <a:avLst/>
          </a:prstGeom>
          <a:noFill/>
          <a:ln w="9525">
            <a:noFill/>
            <a:miter lim="800000"/>
            <a:headEnd/>
            <a:tailEnd/>
          </a:ln>
        </p:spPr>
      </p:pic>
      <p:pic>
        <p:nvPicPr>
          <p:cNvPr id="35" name="Picture 34" descr="Feenstra2e_fig_08_09_PPT_14.gif"/>
          <p:cNvPicPr>
            <a:picLocks noChangeAspect="1"/>
          </p:cNvPicPr>
          <p:nvPr/>
        </p:nvPicPr>
        <p:blipFill>
          <a:blip r:embed="rId17" cstate="print"/>
          <a:srcRect/>
          <a:stretch>
            <a:fillRect/>
          </a:stretch>
        </p:blipFill>
        <p:spPr bwMode="auto">
          <a:xfrm>
            <a:off x="1354138" y="2084388"/>
            <a:ext cx="6372225" cy="2657475"/>
          </a:xfrm>
          <a:prstGeom prst="rect">
            <a:avLst/>
          </a:prstGeom>
          <a:noFill/>
          <a:ln w="9525">
            <a:noFill/>
            <a:miter lim="800000"/>
            <a:headEnd/>
            <a:tailEnd/>
          </a:ln>
        </p:spPr>
      </p:pic>
      <p:pic>
        <p:nvPicPr>
          <p:cNvPr id="32" name="Picture 31" descr="Feenstra2e_fig_08_09_PPT_13.gif"/>
          <p:cNvPicPr>
            <a:picLocks noChangeAspect="1"/>
          </p:cNvPicPr>
          <p:nvPr/>
        </p:nvPicPr>
        <p:blipFill>
          <a:blip r:embed="rId18" cstate="print"/>
          <a:srcRect/>
          <a:stretch>
            <a:fillRect/>
          </a:stretch>
        </p:blipFill>
        <p:spPr bwMode="auto">
          <a:xfrm>
            <a:off x="1354138" y="2084388"/>
            <a:ext cx="6372225" cy="2657475"/>
          </a:xfrm>
          <a:prstGeom prst="rect">
            <a:avLst/>
          </a:prstGeom>
          <a:noFill/>
          <a:ln w="9525">
            <a:noFill/>
            <a:miter lim="800000"/>
            <a:headEnd/>
            <a:tailEnd/>
          </a:ln>
        </p:spPr>
      </p:pic>
      <p:sp>
        <p:nvSpPr>
          <p:cNvPr id="39" name="TextBox 38"/>
          <p:cNvSpPr txBox="1">
            <a:spLocks noChangeArrowheads="1"/>
          </p:cNvSpPr>
          <p:nvPr/>
        </p:nvSpPr>
        <p:spPr bwMode="auto">
          <a:xfrm>
            <a:off x="4740275" y="-9525"/>
            <a:ext cx="4403725" cy="954107"/>
          </a:xfrm>
          <a:prstGeom prst="rect">
            <a:avLst/>
          </a:prstGeom>
          <a:noFill/>
          <a:ln w="9525">
            <a:noFill/>
            <a:miter lim="800000"/>
            <a:headEnd/>
            <a:tailEnd/>
          </a:ln>
        </p:spPr>
        <p:txBody>
          <a:bodyPr>
            <a:spAutoFit/>
          </a:bodyPr>
          <a:lstStyle/>
          <a:p>
            <a:pPr>
              <a:spcBef>
                <a:spcPct val="10000"/>
              </a:spcBef>
              <a:spcAft>
                <a:spcPct val="10000"/>
              </a:spcAft>
            </a:pPr>
            <a:r>
              <a:rPr lang="el-GR" b="0" dirty="0" smtClean="0"/>
              <a:t>Για κάθε επίπεδο εισαγωγικής ποσόστωσης, υπάρχει ένας</a:t>
            </a:r>
            <a:r>
              <a:rPr lang="el-GR" dirty="0" smtClean="0"/>
              <a:t> ισοδύναμος εισαγωγικός δασμός</a:t>
            </a:r>
            <a:r>
              <a:rPr lang="el-GR" b="0" dirty="0" smtClean="0"/>
              <a:t> που θα οδηγούσε στην ίδια εγχώρια τιμή και ποσότητα εισαγωγών.  </a:t>
            </a:r>
            <a:endParaRPr lang="en-US" b="0" dirty="0"/>
          </a:p>
        </p:txBody>
      </p:sp>
      <p:grpSp>
        <p:nvGrpSpPr>
          <p:cNvPr id="76824" name="Group 41"/>
          <p:cNvGrpSpPr>
            <a:grpSpLocks/>
          </p:cNvGrpSpPr>
          <p:nvPr/>
        </p:nvGrpSpPr>
        <p:grpSpPr bwMode="auto">
          <a:xfrm>
            <a:off x="566738" y="434975"/>
            <a:ext cx="2509837" cy="174625"/>
            <a:chOff x="566738" y="435428"/>
            <a:chExt cx="2147434" cy="184311"/>
          </a:xfrm>
        </p:grpSpPr>
        <p:sp>
          <p:nvSpPr>
            <p:cNvPr id="76826" name="Rectangle 42"/>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6827" name="Straight Connector 43"/>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76825" name="Rectangle 3"/>
          <p:cNvSpPr>
            <a:spLocks noGrp="1" noChangeArrowheads="1"/>
          </p:cNvSpPr>
          <p:nvPr>
            <p:ph type="title"/>
          </p:nvPr>
        </p:nvSpPr>
        <p:spPr>
          <a:xfrm>
            <a:off x="232229" y="0"/>
            <a:ext cx="4572001"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4"/>
                                        </p:tgtEl>
                                        <p:attrNameLst>
                                          <p:attrName>style.visibility</p:attrName>
                                        </p:attrNameLst>
                                      </p:cBhvr>
                                      <p:to>
                                        <p:strVal val="visible"/>
                                      </p:to>
                                    </p:set>
                                    <p:animEffect transition="in" filter="wipe(left)">
                                      <p:cBhvr>
                                        <p:cTn id="11" dur="500"/>
                                        <p:tgtEl>
                                          <p:spTgt spid="862214"/>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2"/>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500"/>
                                        <p:tgtEl>
                                          <p:spTgt spid="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21">
                                            <p:txEl>
                                              <p:pRg st="0" end="0"/>
                                            </p:txEl>
                                          </p:spTgt>
                                        </p:tgtEl>
                                        <p:attrNameLst>
                                          <p:attrName>style.visibility</p:attrName>
                                        </p:attrNameLst>
                                      </p:cBhvr>
                                      <p:to>
                                        <p:strVal val="visible"/>
                                      </p:to>
                                    </p:set>
                                    <p:animEffect transition="in" filter="wipe(left)">
                                      <p:cBhvr>
                                        <p:cTn id="29" dur="500"/>
                                        <p:tgtEl>
                                          <p:spTgt spid="21">
                                            <p:txEl>
                                              <p:pRg st="0" end="0"/>
                                            </p:txEl>
                                          </p:spTgt>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1000"/>
                                        <p:tgtEl>
                                          <p:spTgt spid="16"/>
                                        </p:tgtEl>
                                      </p:cBhvr>
                                    </p:animEffect>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1000"/>
                                        <p:tgtEl>
                                          <p:spTgt spid="17"/>
                                        </p:tgtEl>
                                      </p:cBhvr>
                                    </p:animEffect>
                                  </p:childTnLst>
                                </p:cTn>
                              </p:par>
                            </p:childTnLst>
                          </p:cTn>
                        </p:par>
                        <p:par>
                          <p:cTn id="38" fill="hold">
                            <p:stCondLst>
                              <p:cond delay="5000"/>
                            </p:stCondLst>
                            <p:childTnLst>
                              <p:par>
                                <p:cTn id="39" presetID="22" presetClass="entr" presetSubtype="1"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up)">
                                      <p:cBhvr>
                                        <p:cTn id="41" dur="1000"/>
                                        <p:tgtEl>
                                          <p:spTgt spid="18"/>
                                        </p:tgtEl>
                                      </p:cBhvr>
                                    </p:animEffect>
                                  </p:childTnLst>
                                </p:cTn>
                              </p:par>
                            </p:childTnLst>
                          </p:cTn>
                        </p:par>
                        <p:par>
                          <p:cTn id="42" fill="hold">
                            <p:stCondLst>
                              <p:cond delay="6000"/>
                            </p:stCondLst>
                            <p:childTnLst>
                              <p:par>
                                <p:cTn id="43" presetID="22" presetClass="entr" presetSubtype="2"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right)">
                                      <p:cBhvr>
                                        <p:cTn id="45" dur="1000"/>
                                        <p:tgtEl>
                                          <p:spTgt spid="20"/>
                                        </p:tgtEl>
                                      </p:cBhvr>
                                    </p:animEffect>
                                  </p:childTnLst>
                                </p:cTn>
                              </p:par>
                            </p:childTnLst>
                          </p:cTn>
                        </p:par>
                        <p:par>
                          <p:cTn id="46" fill="hold">
                            <p:stCondLst>
                              <p:cond delay="7000"/>
                            </p:stCondLst>
                            <p:childTnLst>
                              <p:par>
                                <p:cTn id="47" presetID="22" presetClass="entr" presetSubtype="8"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1000"/>
                                        <p:tgtEl>
                                          <p:spTgt spid="22"/>
                                        </p:tgtEl>
                                      </p:cBhvr>
                                    </p:animEffect>
                                  </p:childTnLst>
                                </p:cTn>
                              </p:par>
                            </p:childTnLst>
                          </p:cTn>
                        </p:par>
                        <p:par>
                          <p:cTn id="50" fill="hold">
                            <p:stCondLst>
                              <p:cond delay="8000"/>
                            </p:stCondLst>
                            <p:childTnLst>
                              <p:par>
                                <p:cTn id="51" presetID="22" presetClass="entr" presetSubtype="1" fill="hold"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up)">
                                      <p:cBhvr>
                                        <p:cTn id="53" dur="1000"/>
                                        <p:tgtEl>
                                          <p:spTgt spid="23"/>
                                        </p:tgtEl>
                                      </p:cBhvr>
                                    </p:animEffect>
                                  </p:childTnLst>
                                </p:cTn>
                              </p:par>
                            </p:childTnLst>
                          </p:cTn>
                        </p:par>
                        <p:par>
                          <p:cTn id="54" fill="hold">
                            <p:stCondLst>
                              <p:cond delay="9000"/>
                            </p:stCondLst>
                            <p:childTnLst>
                              <p:par>
                                <p:cTn id="55" presetID="22" presetClass="entr" presetSubtype="8" fill="hold"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left)">
                                      <p:cBhvr>
                                        <p:cTn id="57" dur="1000"/>
                                        <p:tgtEl>
                                          <p:spTgt spid="24"/>
                                        </p:tgtEl>
                                      </p:cBhvr>
                                    </p:animEffect>
                                  </p:childTnLst>
                                </p:cTn>
                              </p:par>
                            </p:childTnLst>
                          </p:cTn>
                        </p:par>
                        <p:par>
                          <p:cTn id="58" fill="hold">
                            <p:stCondLst>
                              <p:cond delay="10000"/>
                            </p:stCondLst>
                            <p:childTnLst>
                              <p:par>
                                <p:cTn id="59" presetID="22" presetClass="entr" presetSubtype="8"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left)">
                                      <p:cBhvr>
                                        <p:cTn id="61" dur="1000"/>
                                        <p:tgtEl>
                                          <p:spTgt spid="25"/>
                                        </p:tgtEl>
                                      </p:cBhvr>
                                    </p:animEffect>
                                  </p:childTnLst>
                                </p:cTn>
                              </p:par>
                            </p:childTnLst>
                          </p:cTn>
                        </p:par>
                        <p:par>
                          <p:cTn id="62" fill="hold">
                            <p:stCondLst>
                              <p:cond delay="11000"/>
                            </p:stCondLst>
                            <p:childTnLst>
                              <p:par>
                                <p:cTn id="63" presetID="22" presetClass="entr" presetSubtype="8"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left)">
                                      <p:cBhvr>
                                        <p:cTn id="65" dur="1000"/>
                                        <p:tgtEl>
                                          <p:spTgt spid="26"/>
                                        </p:tgtEl>
                                      </p:cBhvr>
                                    </p:animEffect>
                                  </p:childTnLst>
                                </p:cTn>
                              </p:par>
                            </p:childTnLst>
                          </p:cTn>
                        </p:par>
                        <p:par>
                          <p:cTn id="66" fill="hold">
                            <p:stCondLst>
                              <p:cond delay="12000"/>
                            </p:stCondLst>
                            <p:childTnLst>
                              <p:par>
                                <p:cTn id="67" presetID="22" presetClass="entr" presetSubtype="1"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wipe(up)">
                                      <p:cBhvr>
                                        <p:cTn id="69" dur="1000"/>
                                        <p:tgtEl>
                                          <p:spTgt spid="2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1">
                                            <p:txEl>
                                              <p:pRg st="1" end="1"/>
                                            </p:txEl>
                                          </p:spTgt>
                                        </p:tgtEl>
                                        <p:attrNameLst>
                                          <p:attrName>style.visibility</p:attrName>
                                        </p:attrNameLst>
                                      </p:cBhvr>
                                      <p:to>
                                        <p:strVal val="visible"/>
                                      </p:to>
                                    </p:set>
                                    <p:animEffect transition="in" filter="wipe(left)">
                                      <p:cBhvr>
                                        <p:cTn id="74" dur="500"/>
                                        <p:tgtEl>
                                          <p:spTgt spid="21">
                                            <p:txEl>
                                              <p:pRg st="1" end="1"/>
                                            </p:txEl>
                                          </p:spTgt>
                                        </p:tgtEl>
                                      </p:cBhvr>
                                    </p:animEffect>
                                  </p:childTnLst>
                                </p:cTn>
                              </p:par>
                            </p:childTnLst>
                          </p:cTn>
                        </p:par>
                        <p:par>
                          <p:cTn id="75" fill="hold">
                            <p:stCondLst>
                              <p:cond delay="500"/>
                            </p:stCondLst>
                            <p:childTnLst>
                              <p:par>
                                <p:cTn id="76" presetID="22" presetClass="entr" presetSubtype="1" fill="hold"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ipe(up)">
                                      <p:cBhvr>
                                        <p:cTn id="78" dur="1000"/>
                                        <p:tgtEl>
                                          <p:spTgt spid="35"/>
                                        </p:tgtEl>
                                      </p:cBhvr>
                                    </p:animEffect>
                                  </p:childTnLst>
                                </p:cTn>
                              </p:par>
                            </p:childTnLst>
                          </p:cTn>
                        </p:par>
                        <p:par>
                          <p:cTn id="79" fill="hold">
                            <p:stCondLst>
                              <p:cond delay="1500"/>
                            </p:stCondLst>
                            <p:childTnLst>
                              <p:par>
                                <p:cTn id="80" presetID="22" presetClass="entr" presetSubtype="2" fill="hold"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right)">
                                      <p:cBhvr>
                                        <p:cTn id="82" dur="1000"/>
                                        <p:tgtEl>
                                          <p:spTgt spid="32"/>
                                        </p:tgtEl>
                                      </p:cBhvr>
                                    </p:animEffect>
                                  </p:childTnLst>
                                </p:cTn>
                              </p:par>
                            </p:childTnLst>
                          </p:cTn>
                        </p:par>
                        <p:par>
                          <p:cTn id="83" fill="hold">
                            <p:stCondLst>
                              <p:cond delay="2500"/>
                            </p:stCondLst>
                            <p:childTnLst>
                              <p:par>
                                <p:cTn id="84" presetID="22" presetClass="entr" presetSubtype="2" fill="hold" nodeType="after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wipe(right)">
                                      <p:cBhvr>
                                        <p:cTn id="86" dur="1000"/>
                                        <p:tgtEl>
                                          <p:spTgt spid="28"/>
                                        </p:tgtEl>
                                      </p:cBhvr>
                                    </p:animEffect>
                                  </p:childTnLst>
                                </p:cTn>
                              </p:par>
                            </p:childTnLst>
                          </p:cTn>
                        </p:par>
                        <p:par>
                          <p:cTn id="87" fill="hold">
                            <p:stCondLst>
                              <p:cond delay="3500"/>
                            </p:stCondLst>
                            <p:childTnLst>
                              <p:par>
                                <p:cTn id="88" presetID="22" presetClass="entr" presetSubtype="8" fill="hold"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left)">
                                      <p:cBhvr>
                                        <p:cTn id="90" dur="1000"/>
                                        <p:tgtEl>
                                          <p:spTgt spid="29"/>
                                        </p:tgtEl>
                                      </p:cBhvr>
                                    </p:animEffect>
                                  </p:childTnLst>
                                </p:cTn>
                              </p:par>
                            </p:childTnLst>
                          </p:cTn>
                        </p:par>
                        <p:par>
                          <p:cTn id="91" fill="hold">
                            <p:stCondLst>
                              <p:cond delay="4500"/>
                            </p:stCondLst>
                            <p:childTnLst>
                              <p:par>
                                <p:cTn id="92" presetID="22" presetClass="entr" presetSubtype="8" fill="hold" nodeType="after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wipe(left)">
                                      <p:cBhvr>
                                        <p:cTn id="94" dur="1000"/>
                                        <p:tgtEl>
                                          <p:spTgt spid="36"/>
                                        </p:tgtEl>
                                      </p:cBhvr>
                                    </p:animEffect>
                                  </p:childTnLst>
                                </p:cTn>
                              </p:par>
                            </p:childTnLst>
                          </p:cTn>
                        </p:par>
                        <p:par>
                          <p:cTn id="95" fill="hold">
                            <p:stCondLst>
                              <p:cond delay="5500"/>
                            </p:stCondLst>
                            <p:childTnLst>
                              <p:par>
                                <p:cTn id="96" presetID="22" presetClass="entr" presetSubtype="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wipe(left)">
                                      <p:cBhvr>
                                        <p:cTn id="98" dur="1000"/>
                                        <p:tgtEl>
                                          <p:spTgt spid="37"/>
                                        </p:tgtEl>
                                      </p:cBhvr>
                                    </p:animEffect>
                                  </p:childTnLst>
                                </p:cTn>
                              </p:par>
                            </p:childTnLst>
                          </p:cTn>
                        </p:par>
                        <p:par>
                          <p:cTn id="99" fill="hold">
                            <p:stCondLst>
                              <p:cond delay="6500"/>
                            </p:stCondLst>
                            <p:childTnLst>
                              <p:par>
                                <p:cTn id="100" presetID="22" presetClass="entr" presetSubtype="8" fill="hold" grpId="0" nodeType="afterEffect">
                                  <p:stCondLst>
                                    <p:cond delay="0"/>
                                  </p:stCondLst>
                                  <p:childTnLst>
                                    <p:set>
                                      <p:cBhvr>
                                        <p:cTn id="101" dur="1" fill="hold">
                                          <p:stCondLst>
                                            <p:cond delay="0"/>
                                          </p:stCondLst>
                                        </p:cTn>
                                        <p:tgtEl>
                                          <p:spTgt spid="21">
                                            <p:txEl>
                                              <p:pRg st="2" end="2"/>
                                            </p:txEl>
                                          </p:spTgt>
                                        </p:tgtEl>
                                        <p:attrNameLst>
                                          <p:attrName>style.visibility</p:attrName>
                                        </p:attrNameLst>
                                      </p:cBhvr>
                                      <p:to>
                                        <p:strVal val="visible"/>
                                      </p:to>
                                    </p:set>
                                    <p:animEffect transition="in" filter="wipe(left)">
                                      <p:cBhvr>
                                        <p:cTn id="102" dur="500"/>
                                        <p:tgtEl>
                                          <p:spTgt spid="21">
                                            <p:txEl>
                                              <p:pRg st="2" end="2"/>
                                            </p:txEl>
                                          </p:spTgt>
                                        </p:tgtEl>
                                      </p:cBhvr>
                                    </p:animEffect>
                                  </p:childTnLst>
                                </p:cTn>
                              </p:par>
                            </p:childTnLst>
                          </p:cTn>
                        </p:par>
                        <p:par>
                          <p:cTn id="103" fill="hold">
                            <p:stCondLst>
                              <p:cond delay="7000"/>
                            </p:stCondLst>
                            <p:childTnLst>
                              <p:par>
                                <p:cTn id="104" presetID="22" presetClass="entr" presetSubtype="8"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wipe(left)">
                                      <p:cBhvr>
                                        <p:cTn id="10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862214" grpId="0" autoUpdateAnimBg="0"/>
      <p:bldP spid="19" grpId="0" animBg="1"/>
      <p:bldP spid="21" grpId="0" uiExpand="1" build="p" bldLvl="2"/>
      <p:bldP spid="34" grpId="0" animBg="1"/>
      <p:bldP spid="39"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49"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grpSp>
        <p:nvGrpSpPr>
          <p:cNvPr id="78850" name="Group 19"/>
          <p:cNvGrpSpPr>
            <a:grpSpLocks/>
          </p:cNvGrpSpPr>
          <p:nvPr/>
        </p:nvGrpSpPr>
        <p:grpSpPr bwMode="auto">
          <a:xfrm>
            <a:off x="566738" y="434975"/>
            <a:ext cx="2509837" cy="174625"/>
            <a:chOff x="566738" y="435428"/>
            <a:chExt cx="2147434" cy="184311"/>
          </a:xfrm>
        </p:grpSpPr>
        <p:sp>
          <p:nvSpPr>
            <p:cNvPr id="78875" name="Rectangle 20"/>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8876" name="Straight Connector 21"/>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78851"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grpSp>
        <p:nvGrpSpPr>
          <p:cNvPr id="3" name="Group 2"/>
          <p:cNvGrpSpPr>
            <a:grpSpLocks/>
          </p:cNvGrpSpPr>
          <p:nvPr/>
        </p:nvGrpSpPr>
        <p:grpSpPr bwMode="auto">
          <a:xfrm>
            <a:off x="481013" y="1311275"/>
            <a:ext cx="8129587" cy="3271838"/>
            <a:chOff x="585788" y="1263196"/>
            <a:chExt cx="6577012" cy="3271606"/>
          </a:xfrm>
        </p:grpSpPr>
        <p:grpSp>
          <p:nvGrpSpPr>
            <p:cNvPr id="78854" name="Group 39"/>
            <p:cNvGrpSpPr>
              <a:grpSpLocks/>
            </p:cNvGrpSpPr>
            <p:nvPr/>
          </p:nvGrpSpPr>
          <p:grpSpPr bwMode="auto">
            <a:xfrm>
              <a:off x="585788" y="1263196"/>
              <a:ext cx="6577012" cy="3271606"/>
              <a:chOff x="566738" y="2200275"/>
              <a:chExt cx="7805737" cy="4219575"/>
            </a:xfrm>
          </p:grpSpPr>
          <p:sp>
            <p:nvSpPr>
              <p:cNvPr id="78873" name="Rectangle 24"/>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8874" name="Rectangle 25"/>
              <p:cNvSpPr>
                <a:spLocks noChangeArrowheads="1"/>
              </p:cNvSpPr>
              <p:nvPr/>
            </p:nvSpPr>
            <p:spPr bwMode="auto">
              <a:xfrm>
                <a:off x="581024" y="2219325"/>
                <a:ext cx="7772402" cy="41277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78855" name="Text Box 7"/>
            <p:cNvSpPr txBox="1">
              <a:spLocks noChangeArrowheads="1"/>
            </p:cNvSpPr>
            <p:nvPr/>
          </p:nvSpPr>
          <p:spPr bwMode="auto">
            <a:xfrm>
              <a:off x="604838" y="1284055"/>
              <a:ext cx="2709862" cy="286232"/>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8-9 </a:t>
              </a:r>
              <a:r>
                <a:rPr lang="en-US" dirty="0" smtClean="0">
                  <a:solidFill>
                    <a:schemeClr val="bg2"/>
                  </a:solidFill>
                </a:rPr>
                <a:t>(</a:t>
              </a:r>
              <a:r>
                <a:rPr lang="el-GR" dirty="0" smtClean="0">
                  <a:solidFill>
                    <a:schemeClr val="bg2"/>
                  </a:solidFill>
                </a:rPr>
                <a:t>ανασκόπηση</a:t>
              </a:r>
              <a:r>
                <a:rPr lang="en-US" dirty="0" smtClean="0">
                  <a:solidFill>
                    <a:schemeClr val="bg2"/>
                  </a:solidFill>
                </a:rPr>
                <a:t>)</a:t>
              </a:r>
              <a:endParaRPr lang="en-US" dirty="0"/>
            </a:p>
          </p:txBody>
        </p:sp>
        <p:sp>
          <p:nvSpPr>
            <p:cNvPr id="78856" name="Rectangle 28"/>
            <p:cNvSpPr>
              <a:spLocks noChangeArrowheads="1"/>
            </p:cNvSpPr>
            <p:nvPr/>
          </p:nvSpPr>
          <p:spPr bwMode="auto">
            <a:xfrm>
              <a:off x="652463" y="1639434"/>
              <a:ext cx="6416448" cy="278901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78857" name="Picture 29" descr="Feenstra2e_fig_08_09_PPT_15.gif"/>
            <p:cNvPicPr>
              <a:picLocks noChangeAspect="1"/>
            </p:cNvPicPr>
            <p:nvPr/>
          </p:nvPicPr>
          <p:blipFill>
            <a:blip r:embed="rId3" cstate="print"/>
            <a:srcRect/>
            <a:stretch>
              <a:fillRect/>
            </a:stretch>
          </p:blipFill>
          <p:spPr bwMode="auto">
            <a:xfrm>
              <a:off x="696686" y="1695450"/>
              <a:ext cx="6372225" cy="2657475"/>
            </a:xfrm>
            <a:prstGeom prst="rect">
              <a:avLst/>
            </a:prstGeom>
            <a:noFill/>
            <a:ln w="9525">
              <a:noFill/>
              <a:miter lim="800000"/>
              <a:headEnd/>
              <a:tailEnd/>
            </a:ln>
          </p:spPr>
        </p:pic>
        <p:pic>
          <p:nvPicPr>
            <p:cNvPr id="78858" name="Picture 30" descr="Feenstra2e_fig_08_09_PPT_1.gif"/>
            <p:cNvPicPr>
              <a:picLocks noChangeAspect="1"/>
            </p:cNvPicPr>
            <p:nvPr/>
          </p:nvPicPr>
          <p:blipFill>
            <a:blip r:embed="rId4" cstate="print"/>
            <a:srcRect/>
            <a:stretch>
              <a:fillRect/>
            </a:stretch>
          </p:blipFill>
          <p:spPr bwMode="auto">
            <a:xfrm>
              <a:off x="696686" y="1695450"/>
              <a:ext cx="6372225" cy="2657475"/>
            </a:xfrm>
            <a:prstGeom prst="rect">
              <a:avLst/>
            </a:prstGeom>
            <a:noFill/>
            <a:ln w="9525">
              <a:noFill/>
              <a:miter lim="800000"/>
              <a:headEnd/>
              <a:tailEnd/>
            </a:ln>
          </p:spPr>
        </p:pic>
        <p:pic>
          <p:nvPicPr>
            <p:cNvPr id="78859" name="Picture 31" descr="Feenstra2e_fig_08_09_PPT_2.gif"/>
            <p:cNvPicPr>
              <a:picLocks noChangeAspect="1"/>
            </p:cNvPicPr>
            <p:nvPr/>
          </p:nvPicPr>
          <p:blipFill>
            <a:blip r:embed="rId5" cstate="print"/>
            <a:srcRect/>
            <a:stretch>
              <a:fillRect/>
            </a:stretch>
          </p:blipFill>
          <p:spPr bwMode="auto">
            <a:xfrm>
              <a:off x="696686" y="1695450"/>
              <a:ext cx="6372225" cy="2657475"/>
            </a:xfrm>
            <a:prstGeom prst="rect">
              <a:avLst/>
            </a:prstGeom>
            <a:noFill/>
            <a:ln w="9525">
              <a:noFill/>
              <a:miter lim="800000"/>
              <a:headEnd/>
              <a:tailEnd/>
            </a:ln>
          </p:spPr>
        </p:pic>
        <p:pic>
          <p:nvPicPr>
            <p:cNvPr id="78860" name="Picture 33" descr="Feenstra2e_fig_08_09_PPT_3.gif"/>
            <p:cNvPicPr>
              <a:picLocks noChangeAspect="1"/>
            </p:cNvPicPr>
            <p:nvPr/>
          </p:nvPicPr>
          <p:blipFill>
            <a:blip r:embed="rId6" cstate="print"/>
            <a:srcRect/>
            <a:stretch>
              <a:fillRect/>
            </a:stretch>
          </p:blipFill>
          <p:spPr bwMode="auto">
            <a:xfrm>
              <a:off x="696686" y="1695450"/>
              <a:ext cx="6372225" cy="2657475"/>
            </a:xfrm>
            <a:prstGeom prst="rect">
              <a:avLst/>
            </a:prstGeom>
            <a:noFill/>
            <a:ln w="9525">
              <a:noFill/>
              <a:miter lim="800000"/>
              <a:headEnd/>
              <a:tailEnd/>
            </a:ln>
          </p:spPr>
        </p:pic>
        <p:pic>
          <p:nvPicPr>
            <p:cNvPr id="78861" name="Picture 34" descr="Feenstra2e_fig_08_09_PPT_4.gif"/>
            <p:cNvPicPr>
              <a:picLocks noChangeAspect="1"/>
            </p:cNvPicPr>
            <p:nvPr/>
          </p:nvPicPr>
          <p:blipFill>
            <a:blip r:embed="rId7" cstate="print"/>
            <a:srcRect/>
            <a:stretch>
              <a:fillRect/>
            </a:stretch>
          </p:blipFill>
          <p:spPr bwMode="auto">
            <a:xfrm>
              <a:off x="696686" y="1695450"/>
              <a:ext cx="6372225" cy="2657475"/>
            </a:xfrm>
            <a:prstGeom prst="rect">
              <a:avLst/>
            </a:prstGeom>
            <a:noFill/>
            <a:ln w="9525">
              <a:noFill/>
              <a:miter lim="800000"/>
              <a:headEnd/>
              <a:tailEnd/>
            </a:ln>
          </p:spPr>
        </p:pic>
        <p:pic>
          <p:nvPicPr>
            <p:cNvPr id="78862" name="Picture 35" descr="Feenstra2e_fig_08_09_PPT_5.gif"/>
            <p:cNvPicPr>
              <a:picLocks noChangeAspect="1"/>
            </p:cNvPicPr>
            <p:nvPr/>
          </p:nvPicPr>
          <p:blipFill>
            <a:blip r:embed="rId8" cstate="print"/>
            <a:srcRect/>
            <a:stretch>
              <a:fillRect/>
            </a:stretch>
          </p:blipFill>
          <p:spPr bwMode="auto">
            <a:xfrm>
              <a:off x="696686" y="1695450"/>
              <a:ext cx="6372225" cy="2657475"/>
            </a:xfrm>
            <a:prstGeom prst="rect">
              <a:avLst/>
            </a:prstGeom>
            <a:noFill/>
            <a:ln w="9525">
              <a:noFill/>
              <a:miter lim="800000"/>
              <a:headEnd/>
              <a:tailEnd/>
            </a:ln>
          </p:spPr>
        </p:pic>
        <p:pic>
          <p:nvPicPr>
            <p:cNvPr id="78863" name="Picture 36" descr="Feenstra2e_fig_08_09_PPT_6.gif"/>
            <p:cNvPicPr>
              <a:picLocks noChangeAspect="1"/>
            </p:cNvPicPr>
            <p:nvPr/>
          </p:nvPicPr>
          <p:blipFill>
            <a:blip r:embed="rId9" cstate="print"/>
            <a:srcRect/>
            <a:stretch>
              <a:fillRect/>
            </a:stretch>
          </p:blipFill>
          <p:spPr bwMode="auto">
            <a:xfrm>
              <a:off x="696686" y="1695450"/>
              <a:ext cx="6372225" cy="2657475"/>
            </a:xfrm>
            <a:prstGeom prst="rect">
              <a:avLst/>
            </a:prstGeom>
            <a:noFill/>
            <a:ln w="9525">
              <a:noFill/>
              <a:miter lim="800000"/>
              <a:headEnd/>
              <a:tailEnd/>
            </a:ln>
          </p:spPr>
        </p:pic>
        <p:pic>
          <p:nvPicPr>
            <p:cNvPr id="78864" name="Picture 37" descr="Feenstra2e_fig_08_09_PPT_16.gif"/>
            <p:cNvPicPr>
              <a:picLocks noChangeAspect="1"/>
            </p:cNvPicPr>
            <p:nvPr/>
          </p:nvPicPr>
          <p:blipFill>
            <a:blip r:embed="rId10" cstate="print"/>
            <a:srcRect/>
            <a:stretch>
              <a:fillRect/>
            </a:stretch>
          </p:blipFill>
          <p:spPr bwMode="auto">
            <a:xfrm>
              <a:off x="696686" y="1695450"/>
              <a:ext cx="6372225" cy="2657475"/>
            </a:xfrm>
            <a:prstGeom prst="rect">
              <a:avLst/>
            </a:prstGeom>
            <a:noFill/>
            <a:ln w="9525">
              <a:noFill/>
              <a:miter lim="800000"/>
              <a:headEnd/>
              <a:tailEnd/>
            </a:ln>
          </p:spPr>
        </p:pic>
        <p:pic>
          <p:nvPicPr>
            <p:cNvPr id="78865" name="Picture 38" descr="Feenstra2e_fig_08_09_PPT_7.gif"/>
            <p:cNvPicPr>
              <a:picLocks noChangeAspect="1"/>
            </p:cNvPicPr>
            <p:nvPr/>
          </p:nvPicPr>
          <p:blipFill>
            <a:blip r:embed="rId11" cstate="print"/>
            <a:srcRect/>
            <a:stretch>
              <a:fillRect/>
            </a:stretch>
          </p:blipFill>
          <p:spPr bwMode="auto">
            <a:xfrm>
              <a:off x="696686" y="1695450"/>
              <a:ext cx="6372225" cy="2657475"/>
            </a:xfrm>
            <a:prstGeom prst="rect">
              <a:avLst/>
            </a:prstGeom>
            <a:noFill/>
            <a:ln w="9525">
              <a:noFill/>
              <a:miter lim="800000"/>
              <a:headEnd/>
              <a:tailEnd/>
            </a:ln>
          </p:spPr>
        </p:pic>
        <p:pic>
          <p:nvPicPr>
            <p:cNvPr id="78866" name="Picture 41" descr="Feenstra2e_fig_08_09_PPT_8.gif"/>
            <p:cNvPicPr>
              <a:picLocks noChangeAspect="1"/>
            </p:cNvPicPr>
            <p:nvPr/>
          </p:nvPicPr>
          <p:blipFill>
            <a:blip r:embed="rId12" cstate="print"/>
            <a:srcRect/>
            <a:stretch>
              <a:fillRect/>
            </a:stretch>
          </p:blipFill>
          <p:spPr bwMode="auto">
            <a:xfrm>
              <a:off x="696686" y="1695450"/>
              <a:ext cx="6372225" cy="2657475"/>
            </a:xfrm>
            <a:prstGeom prst="rect">
              <a:avLst/>
            </a:prstGeom>
            <a:noFill/>
            <a:ln w="9525">
              <a:noFill/>
              <a:miter lim="800000"/>
              <a:headEnd/>
              <a:tailEnd/>
            </a:ln>
          </p:spPr>
        </p:pic>
        <p:pic>
          <p:nvPicPr>
            <p:cNvPr id="78867" name="Picture 42" descr="Feenstra2e_fig_08_09_PPT_9.gif"/>
            <p:cNvPicPr>
              <a:picLocks noChangeAspect="1"/>
            </p:cNvPicPr>
            <p:nvPr/>
          </p:nvPicPr>
          <p:blipFill>
            <a:blip r:embed="rId13" cstate="print"/>
            <a:srcRect/>
            <a:stretch>
              <a:fillRect/>
            </a:stretch>
          </p:blipFill>
          <p:spPr bwMode="auto">
            <a:xfrm>
              <a:off x="696686" y="1695450"/>
              <a:ext cx="6372225" cy="2657475"/>
            </a:xfrm>
            <a:prstGeom prst="rect">
              <a:avLst/>
            </a:prstGeom>
            <a:noFill/>
            <a:ln w="9525">
              <a:noFill/>
              <a:miter lim="800000"/>
              <a:headEnd/>
              <a:tailEnd/>
            </a:ln>
          </p:spPr>
        </p:pic>
        <p:pic>
          <p:nvPicPr>
            <p:cNvPr id="78868" name="Picture 43" descr="Feenstra2e_fig_08_09_PPT_10.gif"/>
            <p:cNvPicPr>
              <a:picLocks noChangeAspect="1"/>
            </p:cNvPicPr>
            <p:nvPr/>
          </p:nvPicPr>
          <p:blipFill>
            <a:blip r:embed="rId14" cstate="print"/>
            <a:srcRect/>
            <a:stretch>
              <a:fillRect/>
            </a:stretch>
          </p:blipFill>
          <p:spPr bwMode="auto">
            <a:xfrm>
              <a:off x="696686" y="1695450"/>
              <a:ext cx="6372225" cy="2657475"/>
            </a:xfrm>
            <a:prstGeom prst="rect">
              <a:avLst/>
            </a:prstGeom>
            <a:noFill/>
            <a:ln w="9525">
              <a:noFill/>
              <a:miter lim="800000"/>
              <a:headEnd/>
              <a:tailEnd/>
            </a:ln>
          </p:spPr>
        </p:pic>
        <p:pic>
          <p:nvPicPr>
            <p:cNvPr id="78869" name="Picture 44" descr="Feenstra2e_fig_08_09_PPT_11.gif"/>
            <p:cNvPicPr>
              <a:picLocks noChangeAspect="1"/>
            </p:cNvPicPr>
            <p:nvPr/>
          </p:nvPicPr>
          <p:blipFill>
            <a:blip r:embed="rId15" cstate="print"/>
            <a:srcRect/>
            <a:stretch>
              <a:fillRect/>
            </a:stretch>
          </p:blipFill>
          <p:spPr bwMode="auto">
            <a:xfrm>
              <a:off x="696686" y="1695450"/>
              <a:ext cx="6372225" cy="2657475"/>
            </a:xfrm>
            <a:prstGeom prst="rect">
              <a:avLst/>
            </a:prstGeom>
            <a:noFill/>
            <a:ln w="9525">
              <a:noFill/>
              <a:miter lim="800000"/>
              <a:headEnd/>
              <a:tailEnd/>
            </a:ln>
          </p:spPr>
        </p:pic>
        <p:pic>
          <p:nvPicPr>
            <p:cNvPr id="78870" name="Picture 45" descr="Feenstra2e_fig_08_09_PPT_12.gif"/>
            <p:cNvPicPr>
              <a:picLocks noChangeAspect="1"/>
            </p:cNvPicPr>
            <p:nvPr/>
          </p:nvPicPr>
          <p:blipFill>
            <a:blip r:embed="rId16" cstate="print"/>
            <a:srcRect/>
            <a:stretch>
              <a:fillRect/>
            </a:stretch>
          </p:blipFill>
          <p:spPr bwMode="auto">
            <a:xfrm>
              <a:off x="696686" y="1695450"/>
              <a:ext cx="6372225" cy="2657475"/>
            </a:xfrm>
            <a:prstGeom prst="rect">
              <a:avLst/>
            </a:prstGeom>
            <a:noFill/>
            <a:ln w="9525">
              <a:noFill/>
              <a:miter lim="800000"/>
              <a:headEnd/>
              <a:tailEnd/>
            </a:ln>
          </p:spPr>
        </p:pic>
        <p:pic>
          <p:nvPicPr>
            <p:cNvPr id="78871" name="Picture 46" descr="Feenstra2e_fig_08_09_PPT_14.gif"/>
            <p:cNvPicPr>
              <a:picLocks noChangeAspect="1"/>
            </p:cNvPicPr>
            <p:nvPr/>
          </p:nvPicPr>
          <p:blipFill>
            <a:blip r:embed="rId17" cstate="print"/>
            <a:srcRect/>
            <a:stretch>
              <a:fillRect/>
            </a:stretch>
          </p:blipFill>
          <p:spPr bwMode="auto">
            <a:xfrm>
              <a:off x="696686" y="1695450"/>
              <a:ext cx="6372225" cy="2657475"/>
            </a:xfrm>
            <a:prstGeom prst="rect">
              <a:avLst/>
            </a:prstGeom>
            <a:noFill/>
            <a:ln w="9525">
              <a:noFill/>
              <a:miter lim="800000"/>
              <a:headEnd/>
              <a:tailEnd/>
            </a:ln>
          </p:spPr>
        </p:pic>
        <p:pic>
          <p:nvPicPr>
            <p:cNvPr id="78872" name="Picture 47" descr="Feenstra2e_fig_08_09_PPT_13.gif"/>
            <p:cNvPicPr>
              <a:picLocks noChangeAspect="1"/>
            </p:cNvPicPr>
            <p:nvPr/>
          </p:nvPicPr>
          <p:blipFill>
            <a:blip r:embed="rId18" cstate="print"/>
            <a:srcRect/>
            <a:stretch>
              <a:fillRect/>
            </a:stretch>
          </p:blipFill>
          <p:spPr bwMode="auto">
            <a:xfrm>
              <a:off x="696686" y="1695450"/>
              <a:ext cx="6372225" cy="2657475"/>
            </a:xfrm>
            <a:prstGeom prst="rect">
              <a:avLst/>
            </a:prstGeom>
            <a:noFill/>
            <a:ln w="9525">
              <a:noFill/>
              <a:miter lim="800000"/>
              <a:headEnd/>
              <a:tailEnd/>
            </a:ln>
          </p:spPr>
        </p:pic>
      </p:grpSp>
      <p:sp>
        <p:nvSpPr>
          <p:cNvPr id="49" name="TextBox 48"/>
          <p:cNvSpPr txBox="1">
            <a:spLocks noChangeArrowheads="1"/>
          </p:cNvSpPr>
          <p:nvPr/>
        </p:nvSpPr>
        <p:spPr bwMode="auto">
          <a:xfrm>
            <a:off x="550863" y="4881563"/>
            <a:ext cx="7953375" cy="2000548"/>
          </a:xfrm>
          <a:prstGeom prst="rect">
            <a:avLst/>
          </a:prstGeom>
          <a:solidFill>
            <a:srgbClr val="FFFFCC"/>
          </a:solidFill>
          <a:ln w="9525">
            <a:noFill/>
            <a:miter lim="800000"/>
            <a:headEnd/>
            <a:tailEnd/>
          </a:ln>
        </p:spPr>
        <p:txBody>
          <a:bodyPr>
            <a:spAutoFit/>
          </a:bodyPr>
          <a:lstStyle/>
          <a:p>
            <a:pPr>
              <a:spcBef>
                <a:spcPct val="10000"/>
              </a:spcBef>
              <a:spcAft>
                <a:spcPct val="10000"/>
              </a:spcAft>
            </a:pPr>
            <a:r>
              <a:rPr lang="el-GR" sz="2000" b="0" dirty="0" smtClean="0"/>
              <a:t>Η ποσόστωση και ο δασμός διαφέρουν σε όρους της περιοχής </a:t>
            </a:r>
            <a:r>
              <a:rPr lang="en-US" sz="2000" b="0" i="1" dirty="0" smtClean="0"/>
              <a:t>c</a:t>
            </a:r>
            <a:r>
              <a:rPr lang="en-US" sz="2000" b="0" dirty="0"/>
              <a:t>, </a:t>
            </a:r>
            <a:r>
              <a:rPr lang="el-GR" sz="2000" b="0" dirty="0" smtClean="0"/>
              <a:t>στο Σχέδιο</a:t>
            </a:r>
            <a:r>
              <a:rPr lang="en-US" sz="2000" b="0" dirty="0" smtClean="0"/>
              <a:t> </a:t>
            </a:r>
            <a:r>
              <a:rPr lang="en-US" sz="2000" b="0" dirty="0"/>
              <a:t>8-9, </a:t>
            </a:r>
            <a:r>
              <a:rPr lang="el-GR" sz="2000" b="0" dirty="0" smtClean="0"/>
              <a:t>η οποία θα αποτελούσε αντικείμενο είσπραξης κρατικών εσόδων στην περίπτωση ενός δασμούς. </a:t>
            </a:r>
            <a:endParaRPr lang="en-US" sz="2000" b="0" dirty="0"/>
          </a:p>
          <a:p>
            <a:pPr>
              <a:spcBef>
                <a:spcPct val="10000"/>
              </a:spcBef>
              <a:spcAft>
                <a:spcPct val="10000"/>
              </a:spcAft>
            </a:pPr>
            <a:r>
              <a:rPr lang="el-GR" sz="2000" b="0" dirty="0" smtClean="0"/>
              <a:t>Στην περίπτωση της ποσόστωσης, η περιοχή αυτή είναι ίση με τη διαφορά μεταξύ της εγχώριας τιμής </a:t>
            </a:r>
            <a:r>
              <a:rPr lang="en-US" sz="2000" b="0" i="1" dirty="0" smtClean="0"/>
              <a:t>P</a:t>
            </a:r>
            <a:r>
              <a:rPr lang="en-US" sz="2000" b="0" baseline="-25000" dirty="0" smtClean="0"/>
              <a:t>2</a:t>
            </a:r>
            <a:r>
              <a:rPr lang="en-US" sz="2000" b="0" i="1" dirty="0" smtClean="0"/>
              <a:t> </a:t>
            </a:r>
            <a:r>
              <a:rPr lang="el-GR" sz="2000" b="0" dirty="0" smtClean="0"/>
              <a:t>και της παγκόσμιας τιμής</a:t>
            </a:r>
            <a:r>
              <a:rPr lang="en-US" sz="2000" b="0" dirty="0" smtClean="0"/>
              <a:t> </a:t>
            </a:r>
            <a:r>
              <a:rPr lang="en-US" sz="2000" b="0" i="1" dirty="0"/>
              <a:t>P</a:t>
            </a:r>
            <a:r>
              <a:rPr lang="en-US" sz="2000" b="0" i="1" baseline="30000" dirty="0"/>
              <a:t>W</a:t>
            </a:r>
            <a:r>
              <a:rPr lang="en-US" sz="2000" b="0" dirty="0"/>
              <a:t>, </a:t>
            </a:r>
            <a:r>
              <a:rPr lang="el-GR" sz="2000" b="0" dirty="0" smtClean="0"/>
              <a:t>επί την ποσότητα των εισαγωγών</a:t>
            </a:r>
            <a:r>
              <a:rPr lang="en-US" sz="2000" b="0" dirty="0" smtClean="0"/>
              <a:t> </a:t>
            </a:r>
            <a:r>
              <a:rPr lang="en-US" sz="2000" b="0" i="1" dirty="0"/>
              <a:t>M</a:t>
            </a:r>
            <a:r>
              <a:rPr lang="en-US" sz="2000" b="0" baseline="-25000" dirty="0"/>
              <a:t>2</a:t>
            </a:r>
            <a:r>
              <a:rPr lang="en-US" sz="2000" b="0" dirty="0"/>
              <a:t>.</a:t>
            </a:r>
            <a:r>
              <a:rPr lang="en-US" sz="1500" b="0" dirty="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left)">
                                      <p:cBhvr>
                                        <p:cTn id="1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7"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sp>
        <p:nvSpPr>
          <p:cNvPr id="14" name="TextBox 13"/>
          <p:cNvSpPr txBox="1">
            <a:spLocks noChangeArrowheads="1"/>
          </p:cNvSpPr>
          <p:nvPr/>
        </p:nvSpPr>
        <p:spPr bwMode="auto">
          <a:xfrm>
            <a:off x="684213" y="1328738"/>
            <a:ext cx="7835900" cy="5189113"/>
          </a:xfrm>
          <a:prstGeom prst="rect">
            <a:avLst/>
          </a:prstGeom>
          <a:noFill/>
          <a:ln w="9525">
            <a:noFill/>
            <a:miter lim="800000"/>
            <a:headEnd/>
            <a:tailEnd/>
          </a:ln>
        </p:spPr>
        <p:txBody>
          <a:bodyPr>
            <a:spAutoFit/>
          </a:bodyPr>
          <a:lstStyle/>
          <a:p>
            <a:pPr marL="285750" indent="-285750">
              <a:spcBef>
                <a:spcPct val="10000"/>
              </a:spcBef>
              <a:spcAft>
                <a:spcPct val="10000"/>
              </a:spcAft>
              <a:buFont typeface="Arial" charset="0"/>
              <a:buChar char="•"/>
            </a:pPr>
            <a:r>
              <a:rPr lang="el-GR" sz="2400" b="0" dirty="0" smtClean="0"/>
              <a:t>Όποιος εισάγει το προϊόν θα είναι σε θέση να επωφεληθεί της διαφοράς ανάμεσα στην παγκόσμια τιμή </a:t>
            </a:r>
            <a:r>
              <a:rPr lang="en-US" sz="2400" b="0" i="1" dirty="0" smtClean="0"/>
              <a:t>P</a:t>
            </a:r>
            <a:r>
              <a:rPr lang="en-US" sz="2400" b="0" baseline="30000" dirty="0" smtClean="0"/>
              <a:t>W </a:t>
            </a:r>
            <a:r>
              <a:rPr lang="el-GR" sz="2400" b="0" dirty="0" smtClean="0"/>
              <a:t>και την υψηλότερη εγχώρια τιμή </a:t>
            </a:r>
            <a:r>
              <a:rPr lang="en-US" sz="2400" b="0" i="1" dirty="0" smtClean="0"/>
              <a:t>P</a:t>
            </a:r>
            <a:r>
              <a:rPr lang="en-US" sz="2400" b="0" i="1" baseline="-25000" dirty="0" smtClean="0"/>
              <a:t>2 </a:t>
            </a:r>
            <a:r>
              <a:rPr lang="el-GR" sz="2400" b="0" dirty="0" smtClean="0"/>
              <a:t>πωλώντας τις εισαγωγές στην εγχώρια αγορά. </a:t>
            </a:r>
            <a:endParaRPr lang="en-US" sz="2400" b="0" dirty="0"/>
          </a:p>
          <a:p>
            <a:pPr marL="285750" indent="-285750">
              <a:spcBef>
                <a:spcPct val="10000"/>
              </a:spcBef>
              <a:spcAft>
                <a:spcPct val="10000"/>
              </a:spcAft>
              <a:buFont typeface="Arial" charset="0"/>
              <a:buChar char="•"/>
            </a:pPr>
            <a:endParaRPr lang="en-US" sz="2400" b="0" dirty="0"/>
          </a:p>
          <a:p>
            <a:pPr marL="285750" indent="-285750">
              <a:spcBef>
                <a:spcPct val="10000"/>
              </a:spcBef>
              <a:spcAft>
                <a:spcPct val="10000"/>
              </a:spcAft>
              <a:buFont typeface="Arial" charset="0"/>
              <a:buChar char="•"/>
            </a:pPr>
            <a:r>
              <a:rPr lang="el-GR" sz="2400" b="0" dirty="0" smtClean="0"/>
              <a:t>Ονομάζουμε αυτή τη διαφορά ανάμεσα σε αυτές τις δύο τιμές ως </a:t>
            </a:r>
            <a:r>
              <a:rPr lang="el-GR" sz="2400" b="0" i="1" dirty="0" smtClean="0"/>
              <a:t>ενοίκιο </a:t>
            </a:r>
            <a:r>
              <a:rPr lang="el-GR" sz="2400" b="0" dirty="0" smtClean="0"/>
              <a:t>σχετιζόμενο με την ποσόστωση, και επομένως η περιοχή </a:t>
            </a:r>
            <a:r>
              <a:rPr lang="en-US" sz="2400" b="0" dirty="0" smtClean="0"/>
              <a:t>c </a:t>
            </a:r>
            <a:r>
              <a:rPr lang="el-GR" sz="2400" b="0" dirty="0" smtClean="0"/>
              <a:t>αντιπροσωπεύει το σύνολο των </a:t>
            </a:r>
            <a:r>
              <a:rPr lang="el-GR" sz="2400" dirty="0" smtClean="0"/>
              <a:t>ενοικίων ποσόστωσης.</a:t>
            </a:r>
            <a:endParaRPr lang="en-US" sz="2400" b="0" dirty="0"/>
          </a:p>
          <a:p>
            <a:pPr marL="285750" indent="-285750">
              <a:spcBef>
                <a:spcPct val="10000"/>
              </a:spcBef>
              <a:spcAft>
                <a:spcPct val="10000"/>
              </a:spcAft>
              <a:buFont typeface="Arial" charset="0"/>
              <a:buChar char="•"/>
            </a:pPr>
            <a:endParaRPr lang="en-US" sz="2400" b="0" dirty="0"/>
          </a:p>
          <a:p>
            <a:pPr marL="285750" indent="-285750">
              <a:spcBef>
                <a:spcPct val="10000"/>
              </a:spcBef>
              <a:spcAft>
                <a:spcPct val="10000"/>
              </a:spcAft>
              <a:buFont typeface="Arial" charset="0"/>
              <a:buChar char="•"/>
            </a:pPr>
            <a:r>
              <a:rPr lang="el-GR" sz="2400" b="0" dirty="0" smtClean="0"/>
              <a:t>Στη συνέχεια θα εξετάσουμε τους τέσσερις πιθανούς τρόπους με τους οποίους μπορούν να κατανεμηθούν αυτά τα ενοίκια ποσόστωσης.</a:t>
            </a:r>
            <a:endParaRPr lang="en-US" sz="2400" b="0" dirty="0"/>
          </a:p>
        </p:txBody>
      </p:sp>
      <p:grpSp>
        <p:nvGrpSpPr>
          <p:cNvPr id="80899" name="Group 19"/>
          <p:cNvGrpSpPr>
            <a:grpSpLocks/>
          </p:cNvGrpSpPr>
          <p:nvPr/>
        </p:nvGrpSpPr>
        <p:grpSpPr bwMode="auto">
          <a:xfrm>
            <a:off x="566738" y="434975"/>
            <a:ext cx="2509837" cy="174625"/>
            <a:chOff x="566738" y="435428"/>
            <a:chExt cx="2147434" cy="184311"/>
          </a:xfrm>
        </p:grpSpPr>
        <p:sp>
          <p:nvSpPr>
            <p:cNvPr id="80901" name="Rectangle 20"/>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0902" name="Straight Connector 21"/>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80900"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sp>
        <p:nvSpPr>
          <p:cNvPr id="862214" name="Rectangle 6"/>
          <p:cNvSpPr>
            <a:spLocks noChangeArrowheads="1"/>
          </p:cNvSpPr>
          <p:nvPr/>
        </p:nvSpPr>
        <p:spPr bwMode="auto">
          <a:xfrm>
            <a:off x="566738" y="1349375"/>
            <a:ext cx="7947025" cy="1938992"/>
          </a:xfrm>
          <a:prstGeom prst="rect">
            <a:avLst/>
          </a:prstGeom>
          <a:noFill/>
          <a:ln w="9525" algn="ctr">
            <a:noFill/>
            <a:miter lim="800000"/>
            <a:headEnd/>
            <a:tailEnd/>
          </a:ln>
        </p:spPr>
        <p:txBody>
          <a:bodyPr>
            <a:spAutoFit/>
          </a:bodyPr>
          <a:lstStyle/>
          <a:p>
            <a:pPr marL="342900" indent="-342900">
              <a:spcBef>
                <a:spcPct val="10000"/>
              </a:spcBef>
              <a:spcAft>
                <a:spcPct val="10000"/>
              </a:spcAft>
            </a:pPr>
            <a:r>
              <a:rPr lang="en-US" sz="2000" dirty="0">
                <a:solidFill>
                  <a:srgbClr val="3D68AF"/>
                </a:solidFill>
              </a:rPr>
              <a:t>1.  </a:t>
            </a:r>
            <a:r>
              <a:rPr lang="el-GR" sz="2000" dirty="0" smtClean="0">
                <a:solidFill>
                  <a:srgbClr val="3D68AF"/>
                </a:solidFill>
              </a:rPr>
              <a:t>Δίνουμε την Ποσόστωση στις Εγχώριες Επιχειρήσεις</a:t>
            </a:r>
            <a:r>
              <a:rPr lang="en-US" sz="2000" dirty="0" smtClean="0">
                <a:solidFill>
                  <a:srgbClr val="3D68AF"/>
                </a:solidFill>
              </a:rPr>
              <a:t>  </a:t>
            </a:r>
            <a:r>
              <a:rPr lang="el-GR" sz="2000" b="0" dirty="0" smtClean="0"/>
              <a:t>Οι </a:t>
            </a:r>
            <a:r>
              <a:rPr lang="el-GR" sz="2000" dirty="0" smtClean="0"/>
              <a:t>άδειες ποσόστωσης </a:t>
            </a:r>
            <a:r>
              <a:rPr lang="el-GR" sz="2000" b="0" dirty="0" smtClean="0"/>
              <a:t>(δηλαδή, άδειες να εισαχθεί η ποσότητα που επιτρέπεται σύμφωνα με το σύστημα ποσόστωσης) μπορούν να δίδονται σε εγχώριες επιχειρήσεις: Με τις εγχώριες επιχειρήσεις να αποκομίζουν τα ενοίκια </a:t>
            </a:r>
            <a:r>
              <a:rPr lang="en-US" sz="2000" b="0" i="1" dirty="0" smtClean="0"/>
              <a:t>c</a:t>
            </a:r>
            <a:r>
              <a:rPr lang="en-US" sz="2000" b="0" dirty="0"/>
              <a:t>, </a:t>
            </a:r>
            <a:r>
              <a:rPr lang="el-GR" sz="2000" b="0" dirty="0" smtClean="0"/>
              <a:t>η καθαρή επίπτωση της ποσόστωσης στην εγχώρια ευημερία είναι</a:t>
            </a:r>
            <a:endParaRPr lang="en-US" sz="2000" b="0" dirty="0"/>
          </a:p>
        </p:txBody>
      </p:sp>
      <p:grpSp>
        <p:nvGrpSpPr>
          <p:cNvPr id="10" name="Group 9"/>
          <p:cNvGrpSpPr>
            <a:grpSpLocks/>
          </p:cNvGrpSpPr>
          <p:nvPr/>
        </p:nvGrpSpPr>
        <p:grpSpPr bwMode="auto">
          <a:xfrm>
            <a:off x="1117600" y="3541487"/>
            <a:ext cx="6923313" cy="1508105"/>
            <a:chOff x="1189847" y="5292238"/>
            <a:chExt cx="6469545" cy="1507809"/>
          </a:xfrm>
        </p:grpSpPr>
        <p:sp>
          <p:nvSpPr>
            <p:cNvPr id="82952" name="Rectangle 14"/>
            <p:cNvSpPr>
              <a:spLocks noChangeArrowheads="1"/>
            </p:cNvSpPr>
            <p:nvPr/>
          </p:nvSpPr>
          <p:spPr bwMode="auto">
            <a:xfrm>
              <a:off x="1189847" y="5292238"/>
              <a:ext cx="6469545" cy="1507809"/>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Μείωση του πλεονάσματος καταναλωτή</a:t>
              </a:r>
              <a:r>
                <a:rPr lang="en-US" sz="2000" b="0" dirty="0" smtClean="0"/>
                <a:t>: </a:t>
              </a:r>
              <a:r>
                <a:rPr lang="en-US" sz="2000" b="0" dirty="0"/>
                <a:t>− (</a:t>
              </a:r>
              <a:r>
                <a:rPr lang="en-US" sz="2000" b="0" i="1" dirty="0"/>
                <a:t>a + b + c + d)</a:t>
              </a:r>
            </a:p>
            <a:p>
              <a:pPr>
                <a:spcBef>
                  <a:spcPct val="10000"/>
                </a:spcBef>
                <a:spcAft>
                  <a:spcPct val="10000"/>
                </a:spcAft>
              </a:pPr>
              <a:r>
                <a:rPr lang="el-GR" sz="2000" b="0" dirty="0" smtClean="0"/>
                <a:t>Αύξηση του πλεονάσματος παραγωγού</a:t>
              </a:r>
              <a:r>
                <a:rPr lang="en-US" sz="2000" b="0" dirty="0" smtClean="0"/>
                <a:t>: </a:t>
              </a:r>
              <a:r>
                <a:rPr lang="en-US" sz="2000" b="0" dirty="0"/>
                <a:t>+ </a:t>
              </a:r>
              <a:r>
                <a:rPr lang="en-US" sz="2000" b="0" i="1" dirty="0"/>
                <a:t>a</a:t>
              </a:r>
            </a:p>
            <a:p>
              <a:pPr>
                <a:spcBef>
                  <a:spcPct val="10000"/>
                </a:spcBef>
                <a:spcAft>
                  <a:spcPct val="10000"/>
                </a:spcAft>
              </a:pPr>
              <a:r>
                <a:rPr lang="el-GR" sz="2000" b="0" dirty="0" smtClean="0"/>
                <a:t>Ενοίκια ποσόστωσης </a:t>
              </a:r>
              <a:r>
                <a:rPr lang="el-GR" sz="2000" b="0" dirty="0" err="1" smtClean="0"/>
                <a:t>αποκομιζόμενα</a:t>
              </a:r>
              <a:r>
                <a:rPr lang="el-GR" sz="2000" b="0" dirty="0" smtClean="0"/>
                <a:t> </a:t>
              </a:r>
              <a:r>
                <a:rPr lang="el-GR" sz="2000" b="0" dirty="0" err="1" smtClean="0"/>
                <a:t>εγχωρίως</a:t>
              </a:r>
              <a:r>
                <a:rPr lang="el-GR" sz="2000" b="0" dirty="0" smtClean="0"/>
                <a:t> </a:t>
              </a:r>
              <a:r>
                <a:rPr lang="en-US" sz="2000" b="0" dirty="0" smtClean="0"/>
                <a:t> </a:t>
              </a:r>
              <a:r>
                <a:rPr lang="en-US" sz="2000" b="0" dirty="0"/>
                <a:t>+ c</a:t>
              </a:r>
            </a:p>
            <a:p>
              <a:pPr>
                <a:spcBef>
                  <a:spcPct val="10000"/>
                </a:spcBef>
                <a:spcAft>
                  <a:spcPct val="10000"/>
                </a:spcAft>
              </a:pPr>
              <a:r>
                <a:rPr lang="el-GR" sz="2000" dirty="0" smtClean="0"/>
                <a:t>Καθαρό αποτέλεσμα στην εγχώρια ευημερία</a:t>
              </a:r>
              <a:r>
                <a:rPr lang="en-US" sz="2000" dirty="0" smtClean="0"/>
                <a:t>: </a:t>
              </a:r>
              <a:r>
                <a:rPr lang="en-US" sz="2000" dirty="0"/>
                <a:t>− (</a:t>
              </a:r>
              <a:r>
                <a:rPr lang="en-US" sz="2000" i="1" dirty="0"/>
                <a:t>b + d)</a:t>
              </a:r>
              <a:endParaRPr lang="en-US" sz="2000" dirty="0"/>
            </a:p>
          </p:txBody>
        </p:sp>
        <p:cxnSp>
          <p:nvCxnSpPr>
            <p:cNvPr id="82953" name="Straight Connector 15"/>
            <p:cNvCxnSpPr>
              <a:cxnSpLocks noChangeShapeType="1"/>
            </p:cNvCxnSpPr>
            <p:nvPr/>
          </p:nvCxnSpPr>
          <p:spPr bwMode="auto">
            <a:xfrm>
              <a:off x="2318480" y="6385709"/>
              <a:ext cx="4500008" cy="9396"/>
            </a:xfrm>
            <a:prstGeom prst="line">
              <a:avLst/>
            </a:prstGeom>
            <a:noFill/>
            <a:ln w="9525" algn="ctr">
              <a:solidFill>
                <a:schemeClr val="tx1"/>
              </a:solidFill>
              <a:round/>
              <a:headEnd/>
              <a:tailEnd/>
            </a:ln>
          </p:spPr>
        </p:cxnSp>
      </p:grpSp>
      <p:grpSp>
        <p:nvGrpSpPr>
          <p:cNvPr id="82948" name="Group 19"/>
          <p:cNvGrpSpPr>
            <a:grpSpLocks/>
          </p:cNvGrpSpPr>
          <p:nvPr/>
        </p:nvGrpSpPr>
        <p:grpSpPr bwMode="auto">
          <a:xfrm>
            <a:off x="566738" y="434975"/>
            <a:ext cx="2509837" cy="174625"/>
            <a:chOff x="566738" y="435428"/>
            <a:chExt cx="2147434" cy="184311"/>
          </a:xfrm>
        </p:grpSpPr>
        <p:sp>
          <p:nvSpPr>
            <p:cNvPr id="82950" name="Rectangle 20"/>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2951" name="Straight Connector 21"/>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82949"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4"/>
                                        </p:tgtEl>
                                        <p:attrNameLst>
                                          <p:attrName>style.visibility</p:attrName>
                                        </p:attrNameLst>
                                      </p:cBhvr>
                                      <p:to>
                                        <p:strVal val="visible"/>
                                      </p:to>
                                    </p:set>
                                    <p:animEffect transition="in" filter="wipe(left)">
                                      <p:cBhvr>
                                        <p:cTn id="7" dur="500"/>
                                        <p:tgtEl>
                                          <p:spTgt spid="8622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sp>
        <p:nvSpPr>
          <p:cNvPr id="862214" name="Rectangle 6"/>
          <p:cNvSpPr>
            <a:spLocks noChangeArrowheads="1"/>
          </p:cNvSpPr>
          <p:nvPr/>
        </p:nvSpPr>
        <p:spPr bwMode="auto">
          <a:xfrm>
            <a:off x="566738" y="1343025"/>
            <a:ext cx="7947025" cy="2997744"/>
          </a:xfrm>
          <a:prstGeom prst="rect">
            <a:avLst/>
          </a:prstGeom>
          <a:noFill/>
          <a:ln w="9525" algn="ctr">
            <a:noFill/>
            <a:miter lim="800000"/>
            <a:headEnd/>
            <a:tailEnd/>
          </a:ln>
        </p:spPr>
        <p:txBody>
          <a:bodyPr>
            <a:spAutoFit/>
          </a:bodyPr>
          <a:lstStyle/>
          <a:p>
            <a:pPr>
              <a:spcBef>
                <a:spcPct val="10000"/>
              </a:spcBef>
              <a:spcAft>
                <a:spcPct val="10000"/>
              </a:spcAft>
            </a:pPr>
            <a:r>
              <a:rPr lang="en-US" sz="2000" dirty="0">
                <a:solidFill>
                  <a:srgbClr val="3D68AF"/>
                </a:solidFill>
              </a:rPr>
              <a:t>2.  </a:t>
            </a:r>
            <a:r>
              <a:rPr lang="el-GR" sz="2000" dirty="0" smtClean="0">
                <a:solidFill>
                  <a:srgbClr val="3D68AF"/>
                </a:solidFill>
              </a:rPr>
              <a:t>Επιδίωξη Ενοικίου</a:t>
            </a:r>
            <a:r>
              <a:rPr lang="en-US" sz="2000" dirty="0" smtClean="0">
                <a:solidFill>
                  <a:srgbClr val="3D68AF"/>
                </a:solidFill>
              </a:rPr>
              <a:t> </a:t>
            </a:r>
            <a:r>
              <a:rPr lang="en-US" sz="2000" b="0" dirty="0" smtClean="0">
                <a:solidFill>
                  <a:srgbClr val="3D68AF"/>
                </a:solidFill>
              </a:rPr>
              <a:t> </a:t>
            </a:r>
            <a:r>
              <a:rPr lang="el-GR" sz="1600" b="0" dirty="0" smtClean="0"/>
              <a:t>Εάν οι άδειες εισαγωγής χημικών κατανέμονται ανάλογα με την παραγωγή μπαταριών κάθε επιχείρησης τα προηγούμενα χρόνια, τότε οι εγχώριες επιχειρήσεις είναι πιθανό να παράγουν περισσότερες μπαταρίες απ’ όσες μπορούν να πωλήσουν (και χαμηλότερης ποιότητας) </a:t>
            </a:r>
            <a:r>
              <a:rPr lang="el-GR" sz="1600" b="0" i="1" dirty="0" smtClean="0"/>
              <a:t>απλώς και μόνο για να αποκτήσουν άδειες εισαγωγής για το επόμενο έτος</a:t>
            </a:r>
            <a:r>
              <a:rPr lang="en-US" sz="1600" b="0" i="1" dirty="0" smtClean="0"/>
              <a:t>.</a:t>
            </a:r>
            <a:r>
              <a:rPr lang="el-GR" sz="1600" b="0" i="1" dirty="0" smtClean="0"/>
              <a:t> </a:t>
            </a:r>
            <a:r>
              <a:rPr lang="el-GR" sz="1600" b="0" dirty="0" smtClean="0"/>
              <a:t>Εναλλακτικά, οι επιχειρήσεις μπορούν να εμπλακούν σε δωροδοκίες, ή σε άλλες παρασκηνιακές δραστηριότητες για να αποκτήσουν αυτές τις άδειες. </a:t>
            </a:r>
            <a:endParaRPr lang="en-US" sz="1600" b="0" dirty="0"/>
          </a:p>
          <a:p>
            <a:pPr>
              <a:spcBef>
                <a:spcPct val="10000"/>
              </a:spcBef>
              <a:spcAft>
                <a:spcPct val="10000"/>
              </a:spcAft>
            </a:pPr>
            <a:r>
              <a:rPr lang="en-US" sz="1800" b="0" dirty="0"/>
              <a:t> </a:t>
            </a:r>
          </a:p>
          <a:p>
            <a:pPr>
              <a:spcBef>
                <a:spcPct val="10000"/>
              </a:spcBef>
              <a:spcAft>
                <a:spcPct val="10000"/>
              </a:spcAft>
            </a:pPr>
            <a:r>
              <a:rPr lang="el-GR" sz="1600" b="0" dirty="0" smtClean="0"/>
              <a:t>Αυτού του είδους οι αντιπαραγωγικές δραστηριότητες που γίνονται προκειμένου να αποκτηθούν άδειες ποσοστώσεων συχνά ονομάζονται </a:t>
            </a:r>
            <a:r>
              <a:rPr lang="el-GR" sz="1600" dirty="0" smtClean="0"/>
              <a:t>επιδίωξη ενοικίου.</a:t>
            </a:r>
            <a:r>
              <a:rPr lang="el-GR" sz="1600" b="0" dirty="0" smtClean="0"/>
              <a:t> Εάν υπάρχει επιδίωξη ενοικίου, η απώλεια ευημερίας λόγω της ποσόστωσης θα είναι</a:t>
            </a:r>
            <a:endParaRPr lang="en-US" sz="1600" b="0" dirty="0">
              <a:solidFill>
                <a:srgbClr val="3D68AF"/>
              </a:solidFill>
            </a:endParaRPr>
          </a:p>
        </p:txBody>
      </p:sp>
      <p:grpSp>
        <p:nvGrpSpPr>
          <p:cNvPr id="11" name="Group 10"/>
          <p:cNvGrpSpPr>
            <a:grpSpLocks/>
          </p:cNvGrpSpPr>
          <p:nvPr/>
        </p:nvGrpSpPr>
        <p:grpSpPr bwMode="auto">
          <a:xfrm>
            <a:off x="696686" y="4456113"/>
            <a:ext cx="7518400" cy="1138773"/>
            <a:chOff x="2028176" y="3277844"/>
            <a:chExt cx="4913477" cy="1534688"/>
          </a:xfrm>
        </p:grpSpPr>
        <p:sp>
          <p:nvSpPr>
            <p:cNvPr id="85000" name="Rectangle 8"/>
            <p:cNvSpPr>
              <a:spLocks noChangeArrowheads="1"/>
            </p:cNvSpPr>
            <p:nvPr/>
          </p:nvSpPr>
          <p:spPr bwMode="auto">
            <a:xfrm>
              <a:off x="2028176" y="3277844"/>
              <a:ext cx="4913477" cy="1534688"/>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Μείωση πλεονάσματος καταναλωτή</a:t>
              </a:r>
              <a:r>
                <a:rPr lang="en-US" sz="2000" b="0" dirty="0" smtClean="0"/>
                <a:t>: </a:t>
              </a:r>
              <a:r>
                <a:rPr lang="en-US" sz="2000" b="0" dirty="0"/>
                <a:t>− (</a:t>
              </a:r>
              <a:r>
                <a:rPr lang="en-US" sz="2000" b="0" i="1" dirty="0"/>
                <a:t>a + b + c + d)</a:t>
              </a:r>
            </a:p>
            <a:p>
              <a:pPr>
                <a:spcBef>
                  <a:spcPct val="10000"/>
                </a:spcBef>
                <a:spcAft>
                  <a:spcPct val="10000"/>
                </a:spcAft>
              </a:pPr>
              <a:r>
                <a:rPr lang="el-GR" sz="2000" b="0" dirty="0" smtClean="0"/>
                <a:t>Αύξηση πλεονάσματος παραγωγού</a:t>
              </a:r>
              <a:r>
                <a:rPr lang="en-US" sz="2000" b="0" dirty="0" smtClean="0"/>
                <a:t>: </a:t>
              </a:r>
              <a:r>
                <a:rPr lang="en-US" sz="2000" b="0" dirty="0"/>
                <a:t>+ </a:t>
              </a:r>
              <a:r>
                <a:rPr lang="en-US" sz="2000" b="0" i="1" dirty="0"/>
                <a:t>a</a:t>
              </a:r>
            </a:p>
            <a:p>
              <a:pPr>
                <a:spcBef>
                  <a:spcPct val="10000"/>
                </a:spcBef>
                <a:spcAft>
                  <a:spcPct val="10000"/>
                </a:spcAft>
              </a:pPr>
              <a:r>
                <a:rPr lang="el-GR" sz="2000" dirty="0" smtClean="0"/>
                <a:t>Καθαρό αποτέλεσμα για την εγχώρια ευημερία </a:t>
              </a:r>
              <a:r>
                <a:rPr lang="en-US" sz="2000" dirty="0" smtClean="0"/>
                <a:t>: </a:t>
              </a:r>
              <a:r>
                <a:rPr lang="en-US" sz="2000" dirty="0"/>
                <a:t>− (</a:t>
              </a:r>
              <a:r>
                <a:rPr lang="en-US" sz="2000" i="1" dirty="0"/>
                <a:t>b + c + d)</a:t>
              </a:r>
              <a:endParaRPr lang="en-US" sz="2000" dirty="0"/>
            </a:p>
          </p:txBody>
        </p:sp>
        <p:cxnSp>
          <p:nvCxnSpPr>
            <p:cNvPr id="85001" name="Straight Connector 9"/>
            <p:cNvCxnSpPr>
              <a:cxnSpLocks noChangeShapeType="1"/>
            </p:cNvCxnSpPr>
            <p:nvPr/>
          </p:nvCxnSpPr>
          <p:spPr bwMode="auto">
            <a:xfrm>
              <a:off x="2235202" y="4296451"/>
              <a:ext cx="4383462" cy="0"/>
            </a:xfrm>
            <a:prstGeom prst="line">
              <a:avLst/>
            </a:prstGeom>
            <a:noFill/>
            <a:ln w="9525" algn="ctr">
              <a:solidFill>
                <a:schemeClr val="tx1"/>
              </a:solidFill>
              <a:round/>
              <a:headEnd/>
              <a:tailEnd/>
            </a:ln>
          </p:spPr>
        </p:cxnSp>
      </p:grpSp>
      <p:grpSp>
        <p:nvGrpSpPr>
          <p:cNvPr id="84996" name="Group 11"/>
          <p:cNvGrpSpPr>
            <a:grpSpLocks/>
          </p:cNvGrpSpPr>
          <p:nvPr/>
        </p:nvGrpSpPr>
        <p:grpSpPr bwMode="auto">
          <a:xfrm>
            <a:off x="566738" y="434975"/>
            <a:ext cx="2509837" cy="174625"/>
            <a:chOff x="566738" y="435428"/>
            <a:chExt cx="2147434" cy="184311"/>
          </a:xfrm>
        </p:grpSpPr>
        <p:sp>
          <p:nvSpPr>
            <p:cNvPr id="84998" name="Rectangle 12"/>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4999" name="Straight Connector 13"/>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84997"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4">
                                            <p:txEl>
                                              <p:pRg st="0" end="0"/>
                                            </p:txEl>
                                          </p:spTgt>
                                        </p:tgtEl>
                                        <p:attrNameLst>
                                          <p:attrName>style.visibility</p:attrName>
                                        </p:attrNameLst>
                                      </p:cBhvr>
                                      <p:to>
                                        <p:strVal val="visible"/>
                                      </p:to>
                                    </p:set>
                                    <p:animEffect transition="in" filter="wipe(left)">
                                      <p:cBhvr>
                                        <p:cTn id="7" dur="500"/>
                                        <p:tgtEl>
                                          <p:spTgt spid="862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2214">
                                            <p:txEl>
                                              <p:pRg st="2" end="2"/>
                                            </p:txEl>
                                          </p:spTgt>
                                        </p:tgtEl>
                                        <p:attrNameLst>
                                          <p:attrName>style.visibility</p:attrName>
                                        </p:attrNameLst>
                                      </p:cBhvr>
                                      <p:to>
                                        <p:strVal val="visible"/>
                                      </p:to>
                                    </p:set>
                                    <p:animEffect transition="in" filter="wipe(left)">
                                      <p:cBhvr>
                                        <p:cTn id="12" dur="500"/>
                                        <p:tgtEl>
                                          <p:spTgt spid="8622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4" grpId="0" uiExpand="1"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1"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sp>
        <p:nvSpPr>
          <p:cNvPr id="862214" name="Rectangle 6"/>
          <p:cNvSpPr>
            <a:spLocks noChangeArrowheads="1"/>
          </p:cNvSpPr>
          <p:nvPr/>
        </p:nvSpPr>
        <p:spPr bwMode="auto">
          <a:xfrm>
            <a:off x="566738" y="1343025"/>
            <a:ext cx="7947025" cy="2726900"/>
          </a:xfrm>
          <a:prstGeom prst="rect">
            <a:avLst/>
          </a:prstGeom>
          <a:noFill/>
          <a:ln w="9525" algn="ctr">
            <a:noFill/>
            <a:miter lim="800000"/>
            <a:headEnd/>
            <a:tailEnd/>
          </a:ln>
        </p:spPr>
        <p:txBody>
          <a:bodyPr>
            <a:spAutoFit/>
          </a:bodyPr>
          <a:lstStyle/>
          <a:p>
            <a:pPr>
              <a:spcBef>
                <a:spcPct val="10000"/>
              </a:spcBef>
              <a:spcAft>
                <a:spcPct val="10000"/>
              </a:spcAft>
            </a:pPr>
            <a:r>
              <a:rPr lang="en-US" sz="2000" dirty="0">
                <a:solidFill>
                  <a:srgbClr val="3D68AF"/>
                </a:solidFill>
              </a:rPr>
              <a:t>3. </a:t>
            </a:r>
            <a:r>
              <a:rPr lang="el-GR" sz="2000" dirty="0" smtClean="0">
                <a:solidFill>
                  <a:srgbClr val="3D68AF"/>
                </a:solidFill>
              </a:rPr>
              <a:t>Πλειστηριασμός της Ποσόστωσης</a:t>
            </a:r>
            <a:r>
              <a:rPr lang="en-US" sz="2000" dirty="0" smtClean="0">
                <a:solidFill>
                  <a:srgbClr val="3D68AF"/>
                </a:solidFill>
              </a:rPr>
              <a:t>  </a:t>
            </a:r>
            <a:r>
              <a:rPr lang="el-GR" sz="1800" b="0" dirty="0" smtClean="0"/>
              <a:t>Μια τρίτη πιθανότητα για την κατανομή των ενοικίων από την ποσόστωση είναι η κυβέρνηση να εκπλειστηριάσει τις άδειες ποσόστωσης. </a:t>
            </a:r>
            <a:r>
              <a:rPr lang="en-US" sz="1800" b="0" dirty="0" smtClean="0"/>
              <a:t> </a:t>
            </a:r>
            <a:endParaRPr lang="en-US" sz="1800" b="0" dirty="0"/>
          </a:p>
          <a:p>
            <a:pPr>
              <a:spcBef>
                <a:spcPct val="10000"/>
              </a:spcBef>
              <a:spcAft>
                <a:spcPct val="10000"/>
              </a:spcAft>
            </a:pPr>
            <a:endParaRPr lang="en-US" sz="1800" b="0" dirty="0"/>
          </a:p>
          <a:p>
            <a:pPr>
              <a:spcBef>
                <a:spcPct val="10000"/>
              </a:spcBef>
              <a:spcAft>
                <a:spcPct val="10000"/>
              </a:spcAft>
            </a:pPr>
            <a:r>
              <a:rPr lang="el-GR" sz="1800" b="0" dirty="0" smtClean="0"/>
              <a:t>Σε ένα καλά οργανωμένο, ανταγωνιστικό πλειστηριασμό, τα εισπραττόμενα έσοδα θα πρέπει να είναι ακριβώς ίσα με την αξία των ενοικίων</a:t>
            </a:r>
            <a:r>
              <a:rPr lang="en-US" sz="1800" b="0" dirty="0" smtClean="0"/>
              <a:t>, </a:t>
            </a:r>
            <a:r>
              <a:rPr lang="el-GR" sz="1800" b="0" dirty="0" smtClean="0"/>
              <a:t>έτσι ώστε η περιοχή</a:t>
            </a:r>
            <a:r>
              <a:rPr lang="en-US" sz="1800" b="0" dirty="0" smtClean="0"/>
              <a:t> </a:t>
            </a:r>
            <a:r>
              <a:rPr lang="en-US" sz="1800" b="0" i="1" dirty="0"/>
              <a:t>c </a:t>
            </a:r>
            <a:r>
              <a:rPr lang="el-GR" sz="1800" b="0" i="1" dirty="0" smtClean="0"/>
              <a:t>να αποκομιζόταν από την εγχώρια κυβέρνηση.</a:t>
            </a:r>
            <a:r>
              <a:rPr lang="en-US" sz="1800" b="0" i="1" dirty="0" smtClean="0"/>
              <a:t> </a:t>
            </a:r>
            <a:r>
              <a:rPr lang="el-GR" sz="1800" b="0" dirty="0" smtClean="0"/>
              <a:t>Χρησιμοποιώντας τη μέθοδο του πλειστηριασμού για την κατανομή των ενοικίων ποσόστωσης</a:t>
            </a:r>
            <a:r>
              <a:rPr lang="en-US" sz="1800" b="0" dirty="0" smtClean="0"/>
              <a:t>,</a:t>
            </a:r>
            <a:r>
              <a:rPr lang="el-GR" sz="1800" b="0" dirty="0" smtClean="0"/>
              <a:t> η καθαρή απώλεια της εγχώριας ευημερίας λόγω της ποσόστωσης γίνεται</a:t>
            </a:r>
            <a:endParaRPr lang="en-US" sz="1800" b="0" dirty="0">
              <a:solidFill>
                <a:srgbClr val="3D68AF"/>
              </a:solidFill>
            </a:endParaRPr>
          </a:p>
        </p:txBody>
      </p:sp>
      <p:grpSp>
        <p:nvGrpSpPr>
          <p:cNvPr id="9" name="Group 8"/>
          <p:cNvGrpSpPr>
            <a:grpSpLocks/>
          </p:cNvGrpSpPr>
          <p:nvPr/>
        </p:nvGrpSpPr>
        <p:grpSpPr bwMode="auto">
          <a:xfrm>
            <a:off x="682171" y="4192588"/>
            <a:ext cx="7620000" cy="1508105"/>
            <a:chOff x="882987" y="3534607"/>
            <a:chExt cx="6656233" cy="1508937"/>
          </a:xfrm>
        </p:grpSpPr>
        <p:sp>
          <p:nvSpPr>
            <p:cNvPr id="87048" name="Rectangle 7"/>
            <p:cNvSpPr>
              <a:spLocks noChangeArrowheads="1"/>
            </p:cNvSpPr>
            <p:nvPr/>
          </p:nvSpPr>
          <p:spPr bwMode="auto">
            <a:xfrm>
              <a:off x="882987" y="3534607"/>
              <a:ext cx="6656233" cy="1508937"/>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Μείωση πλεονάσματος καταναλωτή</a:t>
              </a:r>
              <a:r>
                <a:rPr lang="en-US" sz="2000" b="0" dirty="0" smtClean="0"/>
                <a:t>: </a:t>
              </a:r>
              <a:r>
                <a:rPr lang="en-US" sz="2000" b="0" dirty="0"/>
                <a:t>− (</a:t>
              </a:r>
              <a:r>
                <a:rPr lang="en-US" sz="2000" b="0" i="1" dirty="0"/>
                <a:t>a + b + c + d)</a:t>
              </a:r>
            </a:p>
            <a:p>
              <a:pPr>
                <a:spcBef>
                  <a:spcPct val="10000"/>
                </a:spcBef>
                <a:spcAft>
                  <a:spcPct val="10000"/>
                </a:spcAft>
              </a:pPr>
              <a:r>
                <a:rPr lang="el-GR" sz="2000" b="0" dirty="0" smtClean="0"/>
                <a:t>Αύξηση πλεονάσματος παραγωγού</a:t>
              </a:r>
              <a:r>
                <a:rPr lang="en-US" sz="2000" b="0" dirty="0" smtClean="0"/>
                <a:t>: </a:t>
              </a:r>
              <a:r>
                <a:rPr lang="en-US" sz="2000" b="0" dirty="0"/>
                <a:t>+ </a:t>
              </a:r>
              <a:r>
                <a:rPr lang="en-US" sz="2000" b="0" i="1" dirty="0"/>
                <a:t>a</a:t>
              </a:r>
            </a:p>
            <a:p>
              <a:pPr>
                <a:spcBef>
                  <a:spcPct val="10000"/>
                </a:spcBef>
                <a:spcAft>
                  <a:spcPct val="10000"/>
                </a:spcAft>
              </a:pPr>
              <a:r>
                <a:rPr lang="el-GR" sz="2000" b="0" dirty="0" smtClean="0"/>
                <a:t>Έσοδα από τον πλειστηριασμό </a:t>
              </a:r>
              <a:r>
                <a:rPr lang="el-GR" sz="2000" b="0" dirty="0" err="1" smtClean="0"/>
                <a:t>εγχωρίως</a:t>
              </a:r>
              <a:r>
                <a:rPr lang="el-GR" sz="2000" b="0" dirty="0" smtClean="0"/>
                <a:t> </a:t>
              </a:r>
              <a:r>
                <a:rPr lang="en-US" sz="2000" b="0" dirty="0" smtClean="0"/>
                <a:t> </a:t>
              </a:r>
              <a:r>
                <a:rPr lang="en-US" sz="2000" b="0" dirty="0"/>
                <a:t>+ c</a:t>
              </a:r>
            </a:p>
            <a:p>
              <a:pPr>
                <a:spcBef>
                  <a:spcPct val="10000"/>
                </a:spcBef>
                <a:spcAft>
                  <a:spcPct val="10000"/>
                </a:spcAft>
              </a:pPr>
              <a:r>
                <a:rPr lang="el-GR" sz="2000" dirty="0" smtClean="0"/>
                <a:t>Καθαρή επίπτωση στην εγχώρια ευημερία</a:t>
              </a:r>
              <a:r>
                <a:rPr lang="en-US" sz="2000" dirty="0" smtClean="0"/>
                <a:t>: </a:t>
              </a:r>
              <a:r>
                <a:rPr lang="en-US" sz="2000" dirty="0"/>
                <a:t>− (</a:t>
              </a:r>
              <a:r>
                <a:rPr lang="en-US" sz="2000" i="1" dirty="0"/>
                <a:t>b + d)</a:t>
              </a:r>
              <a:endParaRPr lang="en-US" sz="2000" dirty="0"/>
            </a:p>
          </p:txBody>
        </p:sp>
        <p:cxnSp>
          <p:nvCxnSpPr>
            <p:cNvPr id="87049" name="Straight Connector 9"/>
            <p:cNvCxnSpPr>
              <a:cxnSpLocks noChangeShapeType="1"/>
            </p:cNvCxnSpPr>
            <p:nvPr/>
          </p:nvCxnSpPr>
          <p:spPr bwMode="auto">
            <a:xfrm>
              <a:off x="2322286" y="4661354"/>
              <a:ext cx="4171763" cy="0"/>
            </a:xfrm>
            <a:prstGeom prst="line">
              <a:avLst/>
            </a:prstGeom>
            <a:noFill/>
            <a:ln w="9525" algn="ctr">
              <a:solidFill>
                <a:schemeClr val="tx1"/>
              </a:solidFill>
              <a:round/>
              <a:headEnd/>
              <a:tailEnd/>
            </a:ln>
          </p:spPr>
        </p:cxnSp>
      </p:grpSp>
      <p:grpSp>
        <p:nvGrpSpPr>
          <p:cNvPr id="87044" name="Group 10"/>
          <p:cNvGrpSpPr>
            <a:grpSpLocks/>
          </p:cNvGrpSpPr>
          <p:nvPr/>
        </p:nvGrpSpPr>
        <p:grpSpPr bwMode="auto">
          <a:xfrm>
            <a:off x="566738" y="434975"/>
            <a:ext cx="2509837" cy="174625"/>
            <a:chOff x="566738" y="435428"/>
            <a:chExt cx="2147434" cy="184311"/>
          </a:xfrm>
        </p:grpSpPr>
        <p:sp>
          <p:nvSpPr>
            <p:cNvPr id="87046" name="Rectangle 11"/>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7047" name="Straight Connector 12"/>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87045"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4">
                                            <p:txEl>
                                              <p:pRg st="0" end="0"/>
                                            </p:txEl>
                                          </p:spTgt>
                                        </p:tgtEl>
                                        <p:attrNameLst>
                                          <p:attrName>style.visibility</p:attrName>
                                        </p:attrNameLst>
                                      </p:cBhvr>
                                      <p:to>
                                        <p:strVal val="visible"/>
                                      </p:to>
                                    </p:set>
                                    <p:animEffect transition="in" filter="wipe(left)">
                                      <p:cBhvr>
                                        <p:cTn id="7" dur="500"/>
                                        <p:tgtEl>
                                          <p:spTgt spid="862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2214">
                                            <p:txEl>
                                              <p:pRg st="2" end="2"/>
                                            </p:txEl>
                                          </p:spTgt>
                                        </p:tgtEl>
                                        <p:attrNameLst>
                                          <p:attrName>style.visibility</p:attrName>
                                        </p:attrNameLst>
                                      </p:cBhvr>
                                      <p:to>
                                        <p:strVal val="visible"/>
                                      </p:to>
                                    </p:set>
                                    <p:animEffect transition="in" filter="wipe(left)">
                                      <p:cBhvr>
                                        <p:cTn id="12" dur="500"/>
                                        <p:tgtEl>
                                          <p:spTgt spid="8622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4"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89"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sp>
        <p:nvSpPr>
          <p:cNvPr id="862214" name="Rectangle 6"/>
          <p:cNvSpPr>
            <a:spLocks noChangeArrowheads="1"/>
          </p:cNvSpPr>
          <p:nvPr/>
        </p:nvSpPr>
        <p:spPr bwMode="auto">
          <a:xfrm>
            <a:off x="566738" y="1343025"/>
            <a:ext cx="7947025" cy="3280898"/>
          </a:xfrm>
          <a:prstGeom prst="rect">
            <a:avLst/>
          </a:prstGeom>
          <a:noFill/>
          <a:ln w="9525" algn="ctr">
            <a:noFill/>
            <a:miter lim="800000"/>
            <a:headEnd/>
            <a:tailEnd/>
          </a:ln>
        </p:spPr>
        <p:txBody>
          <a:bodyPr>
            <a:spAutoFit/>
          </a:bodyPr>
          <a:lstStyle/>
          <a:p>
            <a:pPr>
              <a:spcBef>
                <a:spcPct val="10000"/>
              </a:spcBef>
              <a:spcAft>
                <a:spcPct val="10000"/>
              </a:spcAft>
            </a:pPr>
            <a:r>
              <a:rPr lang="en-US" sz="2000" dirty="0">
                <a:solidFill>
                  <a:srgbClr val="3D68AF"/>
                </a:solidFill>
              </a:rPr>
              <a:t>4. </a:t>
            </a:r>
            <a:r>
              <a:rPr lang="en-US" sz="2000" dirty="0" smtClean="0">
                <a:solidFill>
                  <a:srgbClr val="3D68AF"/>
                </a:solidFill>
              </a:rPr>
              <a:t>“</a:t>
            </a:r>
            <a:r>
              <a:rPr lang="el-GR" sz="2000" dirty="0" smtClean="0">
                <a:solidFill>
                  <a:srgbClr val="3D68AF"/>
                </a:solidFill>
              </a:rPr>
              <a:t>Εκούσιος</a:t>
            </a:r>
            <a:r>
              <a:rPr lang="en-US" sz="2000" dirty="0" smtClean="0">
                <a:solidFill>
                  <a:srgbClr val="3D68AF"/>
                </a:solidFill>
              </a:rPr>
              <a:t>” </a:t>
            </a:r>
            <a:r>
              <a:rPr lang="el-GR" sz="2000" dirty="0" smtClean="0">
                <a:solidFill>
                  <a:srgbClr val="3D68AF"/>
                </a:solidFill>
              </a:rPr>
              <a:t>Περιορισμός Εξαγωγών</a:t>
            </a:r>
            <a:r>
              <a:rPr lang="en-US" sz="2000" dirty="0" smtClean="0">
                <a:solidFill>
                  <a:srgbClr val="3D68AF"/>
                </a:solidFill>
              </a:rPr>
              <a:t> </a:t>
            </a:r>
            <a:r>
              <a:rPr lang="el-GR" sz="1800" b="0" dirty="0" smtClean="0"/>
              <a:t>Η τελευταία πιθανότητα κατανομής των ενοικίων είναι αυτή όπου η κυβέρνηση της χώρας εισαγωγής εξουσιοδοτεί την κυβέρνηση της χώρας </a:t>
            </a:r>
            <a:r>
              <a:rPr lang="el-GR" sz="1800" b="0" i="1" dirty="0" smtClean="0"/>
              <a:t>εξαγωγής </a:t>
            </a:r>
            <a:r>
              <a:rPr lang="el-GR" sz="1800" b="0" dirty="0" smtClean="0"/>
              <a:t>να επιβάλλει ποσόστωση.</a:t>
            </a:r>
            <a:endParaRPr lang="en-US" sz="1800" b="0" dirty="0"/>
          </a:p>
          <a:p>
            <a:pPr>
              <a:spcBef>
                <a:spcPct val="10000"/>
              </a:spcBef>
              <a:spcAft>
                <a:spcPct val="10000"/>
              </a:spcAft>
            </a:pPr>
            <a:r>
              <a:rPr lang="el-GR" sz="1800" b="0" dirty="0" smtClean="0"/>
              <a:t>Επειδή η χώρα εξαγωγής κατανέμει την ποσόστωση ανάμεσα στους δικούς της παραγωγούς, η ρύθμιση αυτή συχνά ονομάζεται </a:t>
            </a:r>
            <a:r>
              <a:rPr lang="el-GR" sz="1800" dirty="0" smtClean="0"/>
              <a:t>«εκούσιος» περιορισμός εξαγωγών </a:t>
            </a:r>
            <a:r>
              <a:rPr lang="en-US" sz="1800" b="0" dirty="0" smtClean="0"/>
              <a:t>(</a:t>
            </a:r>
            <a:r>
              <a:rPr lang="en-US" sz="1800" dirty="0"/>
              <a:t>VER</a:t>
            </a:r>
            <a:r>
              <a:rPr lang="en-US" sz="1800" b="0" dirty="0"/>
              <a:t>)</a:t>
            </a:r>
            <a:r>
              <a:rPr lang="en-US" sz="1800" dirty="0"/>
              <a:t>,</a:t>
            </a:r>
            <a:r>
              <a:rPr lang="en-US" sz="1800" b="0" dirty="0"/>
              <a:t> </a:t>
            </a:r>
            <a:r>
              <a:rPr lang="el-GR" sz="1800" b="0" dirty="0" smtClean="0"/>
              <a:t>ή </a:t>
            </a:r>
            <a:r>
              <a:rPr lang="el-GR" sz="1800" dirty="0" smtClean="0"/>
              <a:t>συμφωνία «εκούσιου» περιορισμού</a:t>
            </a:r>
            <a:r>
              <a:rPr lang="en-US" sz="1800" b="0" dirty="0" smtClean="0"/>
              <a:t> (</a:t>
            </a:r>
            <a:r>
              <a:rPr lang="en-US" sz="1800" dirty="0"/>
              <a:t>VRA</a:t>
            </a:r>
            <a:r>
              <a:rPr lang="en-US" sz="1800" b="0" dirty="0"/>
              <a:t>). </a:t>
            </a:r>
            <a:r>
              <a:rPr lang="el-GR" sz="1800" b="0" dirty="0" smtClean="0"/>
              <a:t>Στη δεκαετία του 1980 οι ΗΠΑ χρησιμοποίησαν αυτό το είδος ρύθμισης για να περιορίσουν τις εισαγωγές ιαπωνικών αυτοκινήτων. </a:t>
            </a:r>
            <a:r>
              <a:rPr lang="en-US" sz="1800" b="0" dirty="0" smtClean="0"/>
              <a:t> </a:t>
            </a:r>
            <a:endParaRPr lang="en-US" sz="1800" b="0" dirty="0"/>
          </a:p>
          <a:p>
            <a:pPr>
              <a:spcBef>
                <a:spcPct val="10000"/>
              </a:spcBef>
              <a:spcAft>
                <a:spcPct val="10000"/>
              </a:spcAft>
            </a:pPr>
            <a:r>
              <a:rPr lang="el-GR" sz="1800" b="0" dirty="0" smtClean="0"/>
              <a:t>Στην περίπτωση αυτή, τα ενοίκια ποσόστωσης αποκομίζονται από τους ξένους παραγωγούς, επομένως η απώλεια της εγχώριας ευημερίας είναι ίση με</a:t>
            </a:r>
            <a:endParaRPr lang="en-US" sz="1800" b="0" dirty="0">
              <a:solidFill>
                <a:srgbClr val="3D68AF"/>
              </a:solidFill>
            </a:endParaRPr>
          </a:p>
        </p:txBody>
      </p:sp>
      <p:grpSp>
        <p:nvGrpSpPr>
          <p:cNvPr id="10" name="Group 9"/>
          <p:cNvGrpSpPr>
            <a:grpSpLocks/>
          </p:cNvGrpSpPr>
          <p:nvPr/>
        </p:nvGrpSpPr>
        <p:grpSpPr bwMode="auto">
          <a:xfrm>
            <a:off x="870857" y="5065714"/>
            <a:ext cx="7605486" cy="1138773"/>
            <a:chOff x="1026297" y="4047099"/>
            <a:chExt cx="5759131" cy="1138863"/>
          </a:xfrm>
        </p:grpSpPr>
        <p:sp>
          <p:nvSpPr>
            <p:cNvPr id="89096" name="Rectangle 8"/>
            <p:cNvSpPr>
              <a:spLocks noChangeArrowheads="1"/>
            </p:cNvSpPr>
            <p:nvPr/>
          </p:nvSpPr>
          <p:spPr bwMode="auto">
            <a:xfrm>
              <a:off x="1026297" y="4047099"/>
              <a:ext cx="5759131" cy="1138863"/>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Μείωση πλεονάσματος καταναλωτή</a:t>
              </a:r>
              <a:r>
                <a:rPr lang="en-US" sz="2000" b="0" dirty="0" smtClean="0"/>
                <a:t>: </a:t>
              </a:r>
              <a:r>
                <a:rPr lang="en-US" sz="2000" b="0" dirty="0"/>
                <a:t>− (</a:t>
              </a:r>
              <a:r>
                <a:rPr lang="en-US" sz="2000" b="0" i="1" dirty="0"/>
                <a:t>a + b + c + d)</a:t>
              </a:r>
            </a:p>
            <a:p>
              <a:pPr>
                <a:spcBef>
                  <a:spcPct val="10000"/>
                </a:spcBef>
                <a:spcAft>
                  <a:spcPct val="10000"/>
                </a:spcAft>
              </a:pPr>
              <a:r>
                <a:rPr lang="el-GR" sz="2000" b="0" dirty="0" smtClean="0"/>
                <a:t>Αύξηση πλεονάσματος παραγωγού</a:t>
              </a:r>
              <a:r>
                <a:rPr lang="en-US" sz="2000" b="0" dirty="0" smtClean="0"/>
                <a:t>: </a:t>
              </a:r>
              <a:r>
                <a:rPr lang="en-US" sz="2000" b="0" dirty="0"/>
                <a:t>+ </a:t>
              </a:r>
              <a:r>
                <a:rPr lang="en-US" sz="2000" b="0" i="1" dirty="0"/>
                <a:t>a</a:t>
              </a:r>
            </a:p>
            <a:p>
              <a:pPr>
                <a:spcBef>
                  <a:spcPct val="10000"/>
                </a:spcBef>
                <a:spcAft>
                  <a:spcPct val="10000"/>
                </a:spcAft>
              </a:pPr>
              <a:r>
                <a:rPr lang="el-GR" sz="2000" dirty="0" smtClean="0"/>
                <a:t>Καθαρή επίπτωση στην εγχώρια ευημερία</a:t>
              </a:r>
              <a:r>
                <a:rPr lang="en-US" sz="2000" dirty="0" smtClean="0"/>
                <a:t>: </a:t>
              </a:r>
              <a:r>
                <a:rPr lang="en-US" sz="2000" dirty="0"/>
                <a:t>− (</a:t>
              </a:r>
              <a:r>
                <a:rPr lang="en-US" sz="2000" i="1" dirty="0"/>
                <a:t>b + c + d)</a:t>
              </a:r>
              <a:endParaRPr lang="en-US" sz="2000" dirty="0"/>
            </a:p>
          </p:txBody>
        </p:sp>
        <p:cxnSp>
          <p:nvCxnSpPr>
            <p:cNvPr id="89097" name="Straight Connector 10"/>
            <p:cNvCxnSpPr>
              <a:cxnSpLocks noChangeShapeType="1"/>
            </p:cNvCxnSpPr>
            <p:nvPr/>
          </p:nvCxnSpPr>
          <p:spPr bwMode="auto">
            <a:xfrm>
              <a:off x="2300759" y="4796069"/>
              <a:ext cx="4307728" cy="0"/>
            </a:xfrm>
            <a:prstGeom prst="line">
              <a:avLst/>
            </a:prstGeom>
            <a:noFill/>
            <a:ln w="9525" algn="ctr">
              <a:solidFill>
                <a:schemeClr val="tx1"/>
              </a:solidFill>
              <a:round/>
              <a:headEnd/>
              <a:tailEnd/>
            </a:ln>
          </p:spPr>
        </p:cxnSp>
      </p:grpSp>
      <p:grpSp>
        <p:nvGrpSpPr>
          <p:cNvPr id="89092" name="Group 11"/>
          <p:cNvGrpSpPr>
            <a:grpSpLocks/>
          </p:cNvGrpSpPr>
          <p:nvPr/>
        </p:nvGrpSpPr>
        <p:grpSpPr bwMode="auto">
          <a:xfrm>
            <a:off x="566738" y="434975"/>
            <a:ext cx="2509837" cy="174625"/>
            <a:chOff x="566738" y="435428"/>
            <a:chExt cx="2147434" cy="184311"/>
          </a:xfrm>
        </p:grpSpPr>
        <p:sp>
          <p:nvSpPr>
            <p:cNvPr id="89094" name="Rectangle 12"/>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9095" name="Straight Connector 13"/>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89093"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4">
                                            <p:txEl>
                                              <p:pRg st="0" end="0"/>
                                            </p:txEl>
                                          </p:spTgt>
                                        </p:tgtEl>
                                        <p:attrNameLst>
                                          <p:attrName>style.visibility</p:attrName>
                                        </p:attrNameLst>
                                      </p:cBhvr>
                                      <p:to>
                                        <p:strVal val="visible"/>
                                      </p:to>
                                    </p:set>
                                    <p:animEffect transition="in" filter="wipe(left)">
                                      <p:cBhvr>
                                        <p:cTn id="7" dur="500"/>
                                        <p:tgtEl>
                                          <p:spTgt spid="862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2214">
                                            <p:txEl>
                                              <p:pRg st="1" end="1"/>
                                            </p:txEl>
                                          </p:spTgt>
                                        </p:tgtEl>
                                        <p:attrNameLst>
                                          <p:attrName>style.visibility</p:attrName>
                                        </p:attrNameLst>
                                      </p:cBhvr>
                                      <p:to>
                                        <p:strVal val="visible"/>
                                      </p:to>
                                    </p:set>
                                    <p:animEffect transition="in" filter="wipe(left)">
                                      <p:cBhvr>
                                        <p:cTn id="12" dur="500"/>
                                        <p:tgtEl>
                                          <p:spTgt spid="8622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2214">
                                            <p:txEl>
                                              <p:pRg st="2" end="2"/>
                                            </p:txEl>
                                          </p:spTgt>
                                        </p:tgtEl>
                                        <p:attrNameLst>
                                          <p:attrName>style.visibility</p:attrName>
                                        </p:attrNameLst>
                                      </p:cBhvr>
                                      <p:to>
                                        <p:strVal val="visible"/>
                                      </p:to>
                                    </p:set>
                                    <p:animEffect transition="in" filter="wipe(left)">
                                      <p:cBhvr>
                                        <p:cTn id="17" dur="500"/>
                                        <p:tgtEl>
                                          <p:spTgt spid="862214">
                                            <p:txEl>
                                              <p:pRg st="2" end="2"/>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4"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7"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Εισαγωγική Ποσόστωση σε μια Μικρή Χώρα</a:t>
            </a:r>
            <a:endParaRPr lang="en-US" sz="2400" dirty="0">
              <a:solidFill>
                <a:srgbClr val="356A41"/>
              </a:solidFill>
            </a:endParaRPr>
          </a:p>
        </p:txBody>
      </p:sp>
      <p:sp>
        <p:nvSpPr>
          <p:cNvPr id="862214" name="Rectangle 6"/>
          <p:cNvSpPr>
            <a:spLocks noChangeArrowheads="1"/>
          </p:cNvSpPr>
          <p:nvPr/>
        </p:nvSpPr>
        <p:spPr bwMode="auto">
          <a:xfrm>
            <a:off x="566738" y="1266825"/>
            <a:ext cx="7947025" cy="400050"/>
          </a:xfrm>
          <a:prstGeom prst="rect">
            <a:avLst/>
          </a:prstGeom>
          <a:noFill/>
          <a:ln w="9525" algn="ctr">
            <a:noFill/>
            <a:miter lim="800000"/>
            <a:headEnd/>
            <a:tailEnd/>
          </a:ln>
        </p:spPr>
        <p:txBody>
          <a:bodyPr>
            <a:spAutoFit/>
          </a:bodyPr>
          <a:lstStyle/>
          <a:p>
            <a:pPr>
              <a:spcBef>
                <a:spcPct val="10000"/>
              </a:spcBef>
              <a:spcAft>
                <a:spcPct val="10000"/>
              </a:spcAft>
            </a:pPr>
            <a:r>
              <a:rPr lang="el-GR" sz="2000" dirty="0" smtClean="0">
                <a:solidFill>
                  <a:srgbClr val="3D68AF"/>
                </a:solidFill>
              </a:rPr>
              <a:t>Κόστος Εισαγωγικών Ποσοστώσεων στις ΗΠΑ</a:t>
            </a:r>
            <a:endParaRPr lang="en-US" sz="2000" b="0" dirty="0">
              <a:solidFill>
                <a:srgbClr val="3D68AF"/>
              </a:solidFill>
            </a:endParaRPr>
          </a:p>
        </p:txBody>
      </p:sp>
      <p:grpSp>
        <p:nvGrpSpPr>
          <p:cNvPr id="8" name="Group 39"/>
          <p:cNvGrpSpPr>
            <a:grpSpLocks/>
          </p:cNvGrpSpPr>
          <p:nvPr/>
        </p:nvGrpSpPr>
        <p:grpSpPr bwMode="auto">
          <a:xfrm>
            <a:off x="2166938" y="1822450"/>
            <a:ext cx="4862512" cy="4597400"/>
            <a:chOff x="566738" y="2200275"/>
            <a:chExt cx="7805737" cy="4219575"/>
          </a:xfrm>
        </p:grpSpPr>
        <p:sp>
          <p:nvSpPr>
            <p:cNvPr id="91148" name="Rectangle 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91149" name="Rectangle 10"/>
            <p:cNvSpPr>
              <a:spLocks noChangeArrowheads="1"/>
            </p:cNvSpPr>
            <p:nvPr/>
          </p:nvSpPr>
          <p:spPr bwMode="auto">
            <a:xfrm>
              <a:off x="581025" y="2219327"/>
              <a:ext cx="7772402" cy="29373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2" name="Text Box 7"/>
          <p:cNvSpPr txBox="1">
            <a:spLocks noChangeArrowheads="1"/>
          </p:cNvSpPr>
          <p:nvPr/>
        </p:nvSpPr>
        <p:spPr bwMode="auto">
          <a:xfrm>
            <a:off x="2185988" y="1843088"/>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ΠΙΝΑΚΑΣ</a:t>
            </a:r>
            <a:r>
              <a:rPr lang="en-US" dirty="0" smtClean="0"/>
              <a:t> </a:t>
            </a:r>
            <a:r>
              <a:rPr lang="en-US" dirty="0"/>
              <a:t>8-3</a:t>
            </a:r>
          </a:p>
        </p:txBody>
      </p:sp>
      <p:sp>
        <p:nvSpPr>
          <p:cNvPr id="13" name="Rectangle 12"/>
          <p:cNvSpPr>
            <a:spLocks noChangeArrowheads="1"/>
          </p:cNvSpPr>
          <p:nvPr/>
        </p:nvSpPr>
        <p:spPr bwMode="auto">
          <a:xfrm>
            <a:off x="2305050" y="3741738"/>
            <a:ext cx="4506913" cy="25844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4" name="Rectangle 13"/>
          <p:cNvSpPr>
            <a:spLocks noChangeArrowheads="1"/>
          </p:cNvSpPr>
          <p:nvPr/>
        </p:nvSpPr>
        <p:spPr bwMode="auto">
          <a:xfrm>
            <a:off x="2268538" y="2151063"/>
            <a:ext cx="4543425" cy="1508105"/>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Ετήσιο Κόστος Προστασίας από Εισαγωγές στις ΗΠΑ (σε δισεκατομμύρια </a:t>
            </a:r>
            <a:r>
              <a:rPr lang="en-US" sz="1600" dirty="0" smtClean="0">
                <a:solidFill>
                  <a:srgbClr val="8A3A6A"/>
                </a:solidFill>
              </a:rPr>
              <a:t>$</a:t>
            </a:r>
            <a:r>
              <a:rPr lang="el-GR" sz="1600" dirty="0" smtClean="0">
                <a:solidFill>
                  <a:srgbClr val="8A3A6A"/>
                </a:solidFill>
              </a:rPr>
              <a:t>)</a:t>
            </a:r>
            <a:r>
              <a:rPr lang="en-US" sz="1600" dirty="0" smtClean="0">
                <a:solidFill>
                  <a:srgbClr val="8A3A6A"/>
                </a:solidFill>
              </a:rPr>
              <a:t> </a:t>
            </a:r>
            <a:r>
              <a:rPr lang="el-GR" sz="1200" dirty="0" smtClean="0"/>
              <a:t>Εδώ δίδονται οι εκτιμήσεις των απωλειών νεκρού βάρους και ενοικίων ποσόστωσης λόγω των εισαγωγικών ποσοστώσεων των ΗΠΑ</a:t>
            </a:r>
            <a:r>
              <a:rPr lang="en-US" sz="1200" dirty="0" smtClean="0"/>
              <a:t> </a:t>
            </a:r>
            <a:r>
              <a:rPr lang="el-GR" sz="1200" dirty="0" smtClean="0"/>
              <a:t>στη δεκαετία του</a:t>
            </a:r>
            <a:r>
              <a:rPr lang="en-US" sz="1200" dirty="0" smtClean="0"/>
              <a:t> 1980</a:t>
            </a:r>
            <a:r>
              <a:rPr lang="el-GR" sz="1200" dirty="0" smtClean="0"/>
              <a:t>, για έτη γύρω από το 1985. </a:t>
            </a:r>
            <a:r>
              <a:rPr lang="en-US" sz="1200" dirty="0" smtClean="0"/>
              <a:t> </a:t>
            </a:r>
            <a:r>
              <a:rPr lang="en-US" sz="1200" dirty="0"/>
              <a:t>for the years around 1985. </a:t>
            </a:r>
            <a:r>
              <a:rPr lang="el-GR" sz="1200" dirty="0" smtClean="0"/>
              <a:t>Πολλές από αυτές τις ποσοστώσεις δεν ισχύουν σήμερα</a:t>
            </a:r>
            <a:endParaRPr lang="en-US" dirty="0"/>
          </a:p>
        </p:txBody>
      </p:sp>
      <p:pic>
        <p:nvPicPr>
          <p:cNvPr id="16" name="Picture 15" descr="table8-3_PPT.gif"/>
          <p:cNvPicPr>
            <a:picLocks noChangeAspect="1"/>
          </p:cNvPicPr>
          <p:nvPr/>
        </p:nvPicPr>
        <p:blipFill>
          <a:blip r:embed="rId3" cstate="print"/>
          <a:srcRect/>
          <a:stretch>
            <a:fillRect/>
          </a:stretch>
        </p:blipFill>
        <p:spPr bwMode="auto">
          <a:xfrm>
            <a:off x="2414588" y="3832225"/>
            <a:ext cx="4295775" cy="2352675"/>
          </a:xfrm>
          <a:prstGeom prst="rect">
            <a:avLst/>
          </a:prstGeom>
          <a:noFill/>
          <a:ln w="9525">
            <a:noFill/>
            <a:miter lim="800000"/>
            <a:headEnd/>
            <a:tailEnd/>
          </a:ln>
        </p:spPr>
      </p:pic>
      <p:grpSp>
        <p:nvGrpSpPr>
          <p:cNvPr id="91144" name="Group 14"/>
          <p:cNvGrpSpPr>
            <a:grpSpLocks/>
          </p:cNvGrpSpPr>
          <p:nvPr/>
        </p:nvGrpSpPr>
        <p:grpSpPr bwMode="auto">
          <a:xfrm>
            <a:off x="566738" y="434975"/>
            <a:ext cx="2509837" cy="174625"/>
            <a:chOff x="566738" y="435428"/>
            <a:chExt cx="2147434" cy="184311"/>
          </a:xfrm>
        </p:grpSpPr>
        <p:sp>
          <p:nvSpPr>
            <p:cNvPr id="91146" name="Rectangle 16"/>
            <p:cNvSpPr>
              <a:spLocks noChangeArrowheads="1"/>
            </p:cNvSpPr>
            <p:nvPr/>
          </p:nvSpPr>
          <p:spPr bwMode="auto">
            <a:xfrm>
              <a:off x="928916" y="435428"/>
              <a:ext cx="1785256" cy="174172"/>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91147" name="Straight Connector 17"/>
            <p:cNvCxnSpPr>
              <a:cxnSpLocks noChangeShapeType="1"/>
            </p:cNvCxnSpPr>
            <p:nvPr/>
          </p:nvCxnSpPr>
          <p:spPr bwMode="auto">
            <a:xfrm>
              <a:off x="566738" y="609600"/>
              <a:ext cx="2118405" cy="10139"/>
            </a:xfrm>
            <a:prstGeom prst="line">
              <a:avLst/>
            </a:prstGeom>
            <a:noFill/>
            <a:ln w="19050" cap="rnd" algn="ctr">
              <a:solidFill>
                <a:srgbClr val="9C3A45"/>
              </a:solidFill>
              <a:prstDash val="sysDash"/>
              <a:round/>
              <a:headEnd/>
              <a:tailEnd/>
            </a:ln>
          </p:spPr>
        </p:cxnSp>
      </p:grpSp>
      <p:sp>
        <p:nvSpPr>
          <p:cNvPr id="91145"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Εισαγωγικές Ποσοστώσεις</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4"/>
                                        </p:tgtEl>
                                        <p:attrNameLst>
                                          <p:attrName>style.visibility</p:attrName>
                                        </p:attrNameLst>
                                      </p:cBhvr>
                                      <p:to>
                                        <p:strVal val="visible"/>
                                      </p:to>
                                    </p:set>
                                    <p:animEffect transition="in" filter="wipe(left)">
                                      <p:cBhvr>
                                        <p:cTn id="7" dur="500"/>
                                        <p:tgtEl>
                                          <p:spTgt spid="862214"/>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4" grpId="0" autoUpdateAnimBg="0"/>
      <p:bldP spid="12" grpId="0" animBg="1"/>
      <p:bldP spid="13" grpId="0" animBg="1"/>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590550" y="454025"/>
            <a:ext cx="2171700" cy="223838"/>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769257"/>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Κίνα και η </a:t>
            </a:r>
            <a:r>
              <a:rPr lang="el-GR" sz="2400" dirty="0" err="1" smtClean="0">
                <a:solidFill>
                  <a:srgbClr val="356A41"/>
                </a:solidFill>
              </a:rPr>
              <a:t>Πολυινική</a:t>
            </a:r>
            <a:r>
              <a:rPr lang="el-GR" sz="2400" dirty="0" smtClean="0">
                <a:solidFill>
                  <a:srgbClr val="356A41"/>
                </a:solidFill>
              </a:rPr>
              <a:t> Συμφωνία</a:t>
            </a:r>
            <a:endParaRPr lang="en-US" sz="2400" dirty="0">
              <a:solidFill>
                <a:srgbClr val="356A41"/>
              </a:solidFill>
            </a:endParaRPr>
          </a:p>
        </p:txBody>
      </p:sp>
      <p:cxnSp>
        <p:nvCxnSpPr>
          <p:cNvPr id="13" name="Straight Connector 12"/>
          <p:cNvCxnSpPr>
            <a:cxnSpLocks noChangeShapeType="1"/>
          </p:cNvCxnSpPr>
          <p:nvPr/>
        </p:nvCxnSpPr>
        <p:spPr bwMode="auto">
          <a:xfrm>
            <a:off x="588963" y="658813"/>
            <a:ext cx="2173287" cy="0"/>
          </a:xfrm>
          <a:prstGeom prst="line">
            <a:avLst/>
          </a:prstGeom>
          <a:noFill/>
          <a:ln w="19050" cap="rnd" algn="ctr">
            <a:solidFill>
              <a:srgbClr val="A4C695"/>
            </a:solidFill>
            <a:prstDash val="sysDash"/>
            <a:round/>
            <a:headEnd/>
            <a:tailEnd/>
          </a:ln>
        </p:spPr>
      </p:cxnSp>
      <p:sp>
        <p:nvSpPr>
          <p:cNvPr id="8" name="Rectangle 7"/>
          <p:cNvSpPr/>
          <p:nvPr/>
        </p:nvSpPr>
        <p:spPr>
          <a:xfrm>
            <a:off x="590550" y="1523999"/>
            <a:ext cx="7204075" cy="4204228"/>
          </a:xfrm>
          <a:prstGeom prst="rect">
            <a:avLst/>
          </a:prstGeom>
        </p:spPr>
        <p:txBody>
          <a:bodyPr wrap="square">
            <a:spAutoFit/>
          </a:bodyPr>
          <a:lstStyle/>
          <a:p>
            <a:pPr marL="342900" indent="-342900">
              <a:spcBef>
                <a:spcPct val="10000"/>
              </a:spcBef>
              <a:spcAft>
                <a:spcPct val="10000"/>
              </a:spcAft>
              <a:buFont typeface="Arial" pitchFamily="34" charset="0"/>
              <a:buChar char="•"/>
              <a:defRPr/>
            </a:pPr>
            <a:r>
              <a:rPr lang="el-GR" sz="2000" b="0" dirty="0" smtClean="0"/>
              <a:t>Μια από τις θεμελιώδεις αρχές της </a:t>
            </a:r>
            <a:r>
              <a:rPr lang="en-US" sz="2000" b="0" dirty="0" smtClean="0"/>
              <a:t>GATT </a:t>
            </a:r>
            <a:r>
              <a:rPr lang="el-GR" sz="2000" b="0" dirty="0" smtClean="0"/>
              <a:t>είναι ότι οι χώρες δεν θα πρέπει να χρησιμοποιούν ποσοστώσεις για να περιορίζουν τις εισαγωγές. </a:t>
            </a:r>
            <a:endParaRPr lang="en-US" sz="2000" b="0" dirty="0"/>
          </a:p>
          <a:p>
            <a:pPr marL="171450" indent="-171450">
              <a:spcBef>
                <a:spcPct val="10000"/>
              </a:spcBef>
              <a:spcAft>
                <a:spcPct val="10000"/>
              </a:spcAft>
              <a:buFont typeface="Arial" pitchFamily="34" charset="0"/>
              <a:buChar char="•"/>
              <a:defRPr/>
            </a:pPr>
            <a:endParaRPr lang="en-US" sz="800" b="0" dirty="0"/>
          </a:p>
          <a:p>
            <a:pPr marL="342900" indent="-342900">
              <a:spcBef>
                <a:spcPct val="10000"/>
              </a:spcBef>
              <a:spcAft>
                <a:spcPct val="10000"/>
              </a:spcAft>
              <a:buFont typeface="Arial" pitchFamily="34" charset="0"/>
              <a:buChar char="•"/>
              <a:defRPr/>
            </a:pPr>
            <a:r>
              <a:rPr lang="el-GR" sz="2000" b="0" dirty="0" smtClean="0"/>
              <a:t>Η </a:t>
            </a:r>
            <a:r>
              <a:rPr lang="el-GR" sz="2000" b="0" dirty="0" err="1" smtClean="0"/>
              <a:t>Πολυινική</a:t>
            </a:r>
            <a:r>
              <a:rPr lang="el-GR" sz="2000" b="0" dirty="0" smtClean="0"/>
              <a:t> Συμφωνία </a:t>
            </a:r>
            <a:r>
              <a:rPr lang="en-US" sz="2000" b="0" dirty="0" smtClean="0"/>
              <a:t>(MFA</a:t>
            </a:r>
            <a:r>
              <a:rPr lang="en-US" sz="2000" b="0" dirty="0"/>
              <a:t>), </a:t>
            </a:r>
            <a:r>
              <a:rPr lang="el-GR" sz="2000" b="0" dirty="0" smtClean="0"/>
              <a:t>που οργανώθηκε υπό την αιγίδα της </a:t>
            </a:r>
            <a:r>
              <a:rPr lang="en-US" sz="2000" b="0" dirty="0" smtClean="0"/>
              <a:t>GATT </a:t>
            </a:r>
            <a:r>
              <a:rPr lang="el-GR" sz="2000" b="0" dirty="0" smtClean="0"/>
              <a:t>το</a:t>
            </a:r>
            <a:r>
              <a:rPr lang="en-US" sz="2000" b="0" dirty="0" smtClean="0"/>
              <a:t> </a:t>
            </a:r>
            <a:r>
              <a:rPr lang="en-US" sz="2000" b="0" dirty="0"/>
              <a:t>1974, </a:t>
            </a:r>
            <a:r>
              <a:rPr lang="el-GR" sz="2000" b="0" dirty="0" smtClean="0"/>
              <a:t>ήταν η βασική εξαίρεση της αρχής αυτής και επέτρεψε στις βιομηχανικές χώρες να περιορίσουν τις εισαγωγές υφαντουργικών προϊόντων και ειδών ένδυσης από αναπτυσσόμενες χώρες. </a:t>
            </a:r>
            <a:endParaRPr lang="en-US" sz="2000" b="0" dirty="0"/>
          </a:p>
          <a:p>
            <a:pPr marL="171450" indent="-171450">
              <a:spcBef>
                <a:spcPct val="10000"/>
              </a:spcBef>
              <a:spcAft>
                <a:spcPct val="10000"/>
              </a:spcAft>
              <a:buFont typeface="Arial" pitchFamily="34" charset="0"/>
              <a:buChar char="•"/>
              <a:defRPr/>
            </a:pPr>
            <a:endParaRPr lang="en-US" sz="800" b="0" dirty="0"/>
          </a:p>
          <a:p>
            <a:pPr marL="342900" indent="-342900">
              <a:spcBef>
                <a:spcPct val="10000"/>
              </a:spcBef>
              <a:spcAft>
                <a:spcPct val="10000"/>
              </a:spcAft>
              <a:buFont typeface="Arial" pitchFamily="34" charset="0"/>
              <a:buChar char="•"/>
              <a:defRPr/>
            </a:pPr>
            <a:r>
              <a:rPr lang="el-GR" sz="2000" b="0" dirty="0" smtClean="0"/>
              <a:t>Οι χώρες εισαγωγής μπορούσαν να ενταχθούν στη </a:t>
            </a:r>
            <a:r>
              <a:rPr lang="en-US" sz="2000" b="0" dirty="0" smtClean="0"/>
              <a:t>MFA </a:t>
            </a:r>
            <a:r>
              <a:rPr lang="el-GR" sz="2000" b="0" dirty="0" smtClean="0"/>
              <a:t>και να κανονίσουν τις ποσοστώσεις διμερώς (δηλαδή, μετά από διαπραγματεύσεις με τους εξαγωγείς) ή μονομερώς (από μόνες τους).</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1"/>
                                        </p:tgtEl>
                                        <p:attrNameLst>
                                          <p:attrName>style.visibility</p:attrName>
                                        </p:attrNameLst>
                                      </p:cBhvr>
                                      <p:to>
                                        <p:strVal val="visible"/>
                                      </p:to>
                                    </p:set>
                                    <p:animEffect transition="in" filter="wipe(left)">
                                      <p:cBhvr>
                                        <p:cTn id="11" dur="750"/>
                                        <p:tgtEl>
                                          <p:spTgt spid="862211"/>
                                        </p:tgtEl>
                                      </p:cBhvr>
                                    </p:animEffect>
                                  </p:childTnLst>
                                </p:cTn>
                              </p:par>
                              <p:par>
                                <p:cTn id="12" presetID="22" presetClass="entr" presetSubtype="8"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250"/>
                            </p:stCondLst>
                            <p:childTnLst>
                              <p:par>
                                <p:cTn id="16" presetID="22" presetClass="entr" presetSubtype="8" fill="hold" grpId="0" nodeType="afterEffect">
                                  <p:stCondLst>
                                    <p:cond delay="0"/>
                                  </p:stCondLst>
                                  <p:childTnLst>
                                    <p:set>
                                      <p:cBhvr>
                                        <p:cTn id="17" dur="1" fill="hold">
                                          <p:stCondLst>
                                            <p:cond delay="0"/>
                                          </p:stCondLst>
                                        </p:cTn>
                                        <p:tgtEl>
                                          <p:spTgt spid="862213"/>
                                        </p:tgtEl>
                                        <p:attrNameLst>
                                          <p:attrName>style.visibility</p:attrName>
                                        </p:attrNameLst>
                                      </p:cBhvr>
                                      <p:to>
                                        <p:strVal val="visible"/>
                                      </p:to>
                                    </p:set>
                                    <p:animEffect transition="in" filter="wipe(left)">
                                      <p:cBhvr>
                                        <p:cTn id="18" dur="500"/>
                                        <p:tgtEl>
                                          <p:spTgt spid="862213"/>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wipe(left)">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wipe(left)">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62211" grpId="0"/>
      <p:bldP spid="862213" grpId="0" autoUpdateAnimBg="0"/>
      <p:bldP spid="8"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 name="Group 5"/>
          <p:cNvGrpSpPr>
            <a:grpSpLocks/>
          </p:cNvGrpSpPr>
          <p:nvPr/>
        </p:nvGrpSpPr>
        <p:grpSpPr bwMode="auto">
          <a:xfrm>
            <a:off x="566738" y="417513"/>
            <a:ext cx="7329487" cy="206375"/>
            <a:chOff x="566738" y="417533"/>
            <a:chExt cx="6138862" cy="206583"/>
          </a:xfrm>
        </p:grpSpPr>
        <p:sp>
          <p:nvSpPr>
            <p:cNvPr id="19460"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9461"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Σύντομο Ιστορικό του Παγκόσμιου Οργανισμού Εμπορίου</a:t>
            </a:r>
            <a:endParaRPr lang="en-US" dirty="0" smtClean="0">
              <a:solidFill>
                <a:srgbClr val="69134B"/>
              </a:solidFill>
            </a:endParaRPr>
          </a:p>
        </p:txBody>
      </p:sp>
      <p:sp>
        <p:nvSpPr>
          <p:cNvPr id="24" name="Text Box 2"/>
          <p:cNvSpPr txBox="1">
            <a:spLocks noChangeArrowheads="1"/>
          </p:cNvSpPr>
          <p:nvPr/>
        </p:nvSpPr>
        <p:spPr bwMode="auto">
          <a:xfrm>
            <a:off x="566738" y="1103086"/>
            <a:ext cx="7329487" cy="4819781"/>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b="0" dirty="0" smtClean="0"/>
              <a:t>Μετά τον 2</a:t>
            </a:r>
            <a:r>
              <a:rPr lang="el-GR" sz="2400" b="0" baseline="30000" dirty="0" smtClean="0"/>
              <a:t>ο</a:t>
            </a:r>
            <a:r>
              <a:rPr lang="el-GR" sz="2400" b="0" dirty="0" smtClean="0"/>
              <a:t> Παγκόσμιο Πόλεμο, αντιπρόσωποι των συμμαχικών χωρών συναντήθηκαν σε αρκετές περιπτώσεις προκειμένου να συζητήσουν θέματα όπως τους υψηλούς φραγμού στο εμπόριο και τις ασταθείς συναλλαγματικές ισοτιμίες. </a:t>
            </a:r>
          </a:p>
          <a:p>
            <a:pPr>
              <a:spcBef>
                <a:spcPct val="10000"/>
              </a:spcBef>
              <a:spcAft>
                <a:spcPct val="10000"/>
              </a:spcAft>
            </a:pPr>
            <a:endParaRPr lang="en-US" sz="2400" b="0" dirty="0"/>
          </a:p>
          <a:p>
            <a:pPr>
              <a:spcBef>
                <a:spcPct val="10000"/>
              </a:spcBef>
              <a:spcAft>
                <a:spcPct val="10000"/>
              </a:spcAft>
            </a:pPr>
            <a:r>
              <a:rPr lang="el-GR" sz="2400" b="0" dirty="0" smtClean="0"/>
              <a:t>Το</a:t>
            </a:r>
            <a:r>
              <a:rPr lang="en-US" sz="2400" b="0" dirty="0" smtClean="0"/>
              <a:t> 1947</a:t>
            </a:r>
            <a:r>
              <a:rPr lang="el-GR" sz="2400" b="0" dirty="0" smtClean="0"/>
              <a:t> δημιουργήθηκε η Γενική Συμφωνία για τους Δασμούς και το Εμπόριο </a:t>
            </a:r>
            <a:r>
              <a:rPr lang="en-US" sz="2400" b="0" dirty="0" smtClean="0"/>
              <a:t>(</a:t>
            </a:r>
            <a:r>
              <a:rPr lang="en-US" sz="2400" b="0" dirty="0"/>
              <a:t>GATT</a:t>
            </a:r>
            <a:r>
              <a:rPr lang="en-US" sz="2400" b="0" dirty="0" smtClean="0"/>
              <a:t>)</a:t>
            </a:r>
            <a:r>
              <a:rPr lang="el-GR" sz="2400" b="0" dirty="0" smtClean="0"/>
              <a:t>, σκοπός της οποίας ήταν η μείωση των φραγμών στο διεθνές εμπόριο μεταξύ των εθνών. </a:t>
            </a:r>
            <a:endParaRPr lang="en-US" sz="2400" b="0" dirty="0"/>
          </a:p>
          <a:p>
            <a:pPr>
              <a:spcBef>
                <a:spcPct val="10000"/>
              </a:spcBef>
              <a:spcAft>
                <a:spcPct val="10000"/>
              </a:spcAft>
            </a:pPr>
            <a:endParaRPr lang="en-US" sz="2400" b="0" dirty="0"/>
          </a:p>
          <a:p>
            <a:pPr>
              <a:spcBef>
                <a:spcPct val="10000"/>
              </a:spcBef>
              <a:spcAft>
                <a:spcPct val="10000"/>
              </a:spcAft>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animEffect transition="in" filter="wipe(left)">
                                      <p:cBhvr>
                                        <p:cTn id="15" dur="500"/>
                                        <p:tgtEl>
                                          <p:spTgt spid="2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xEl>
                                              <p:pRg st="2" end="2"/>
                                            </p:txEl>
                                          </p:spTgt>
                                        </p:tgtEl>
                                        <p:attrNameLst>
                                          <p:attrName>style.visibility</p:attrName>
                                        </p:attrNameLst>
                                      </p:cBhvr>
                                      <p:to>
                                        <p:strVal val="visible"/>
                                      </p:to>
                                    </p:set>
                                    <p:animEffect transition="in" filter="wipe(left)">
                                      <p:cBhvr>
                                        <p:cTn id="20"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uiExpand="1" build="p" bldLvl="5"/>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3" name="Rectangle 14"/>
          <p:cNvSpPr>
            <a:spLocks noChangeArrowheads="1"/>
          </p:cNvSpPr>
          <p:nvPr/>
        </p:nvSpPr>
        <p:spPr bwMode="auto">
          <a:xfrm>
            <a:off x="590550" y="454025"/>
            <a:ext cx="2171700" cy="223838"/>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95234" name="Rectangle 3"/>
          <p:cNvSpPr>
            <a:spLocks noGrp="1" noChangeArrowheads="1"/>
          </p:cNvSpPr>
          <p:nvPr>
            <p:ph type="title"/>
          </p:nvPr>
        </p:nvSpPr>
        <p:spPr>
          <a:xfrm>
            <a:off x="566738" y="0"/>
            <a:ext cx="8577262" cy="944563"/>
          </a:xfrm>
        </p:spPr>
        <p:txBody>
          <a:bodyPr/>
          <a:lstStyle/>
          <a:p>
            <a:r>
              <a:rPr lang="el-GR" dirty="0" smtClean="0">
                <a:solidFill>
                  <a:srgbClr val="668C6B"/>
                </a:solidFill>
              </a:rPr>
              <a:t>ΕΦΑΡΜΟΓΗ</a:t>
            </a:r>
            <a:endParaRPr lang="en-US" dirty="0" smtClean="0">
              <a:solidFill>
                <a:srgbClr val="668C6B"/>
              </a:solidFill>
            </a:endParaRPr>
          </a:p>
        </p:txBody>
      </p:sp>
      <p:sp>
        <p:nvSpPr>
          <p:cNvPr id="9523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Κίνα και η </a:t>
            </a:r>
            <a:r>
              <a:rPr lang="el-GR" sz="2400" dirty="0" err="1" smtClean="0">
                <a:solidFill>
                  <a:srgbClr val="356A41"/>
                </a:solidFill>
              </a:rPr>
              <a:t>Πολυινική</a:t>
            </a:r>
            <a:r>
              <a:rPr lang="el-GR" sz="2400" dirty="0" smtClean="0">
                <a:solidFill>
                  <a:srgbClr val="356A41"/>
                </a:solidFill>
              </a:rPr>
              <a:t> Συμφωνία</a:t>
            </a:r>
            <a:endParaRPr lang="en-US" sz="2400" dirty="0" smtClean="0">
              <a:solidFill>
                <a:srgbClr val="356A41"/>
              </a:solidFill>
            </a:endParaRPr>
          </a:p>
        </p:txBody>
      </p:sp>
      <p:cxnSp>
        <p:nvCxnSpPr>
          <p:cNvPr id="95236" name="Straight Connector 12"/>
          <p:cNvCxnSpPr>
            <a:cxnSpLocks noChangeShapeType="1"/>
          </p:cNvCxnSpPr>
          <p:nvPr/>
        </p:nvCxnSpPr>
        <p:spPr bwMode="auto">
          <a:xfrm>
            <a:off x="588963" y="658813"/>
            <a:ext cx="2173287" cy="0"/>
          </a:xfrm>
          <a:prstGeom prst="line">
            <a:avLst/>
          </a:prstGeom>
          <a:noFill/>
          <a:ln w="19050" cap="rnd" algn="ctr">
            <a:solidFill>
              <a:srgbClr val="A4C695"/>
            </a:solidFill>
            <a:prstDash val="sysDash"/>
            <a:round/>
            <a:headEnd/>
            <a:tailEnd/>
          </a:ln>
        </p:spPr>
      </p:cxnSp>
      <p:sp>
        <p:nvSpPr>
          <p:cNvPr id="12" name="Rectangle 6"/>
          <p:cNvSpPr>
            <a:spLocks noChangeArrowheads="1"/>
          </p:cNvSpPr>
          <p:nvPr/>
        </p:nvSpPr>
        <p:spPr bwMode="auto">
          <a:xfrm>
            <a:off x="558800" y="1282700"/>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Αύξηση Εξαγωγών από Κίνα</a:t>
            </a:r>
            <a:endParaRPr lang="en-US" sz="2000" dirty="0">
              <a:solidFill>
                <a:srgbClr val="3D68AF"/>
              </a:solidFill>
            </a:endParaRPr>
          </a:p>
        </p:txBody>
      </p:sp>
      <p:sp>
        <p:nvSpPr>
          <p:cNvPr id="10" name="Rectangle 9"/>
          <p:cNvSpPr>
            <a:spLocks noChangeArrowheads="1"/>
          </p:cNvSpPr>
          <p:nvPr/>
        </p:nvSpPr>
        <p:spPr bwMode="auto">
          <a:xfrm>
            <a:off x="590550" y="1682750"/>
            <a:ext cx="8115300" cy="1477328"/>
          </a:xfrm>
          <a:prstGeom prst="rect">
            <a:avLst/>
          </a:prstGeom>
          <a:noFill/>
          <a:ln w="9525">
            <a:noFill/>
            <a:miter lim="800000"/>
            <a:headEnd/>
            <a:tailEnd/>
          </a:ln>
        </p:spPr>
        <p:txBody>
          <a:bodyPr>
            <a:spAutoFit/>
          </a:bodyPr>
          <a:lstStyle/>
          <a:p>
            <a:pPr marL="342900" indent="-342900">
              <a:spcBef>
                <a:spcPct val="10000"/>
              </a:spcBef>
              <a:spcAft>
                <a:spcPct val="10000"/>
              </a:spcAft>
              <a:buFont typeface="Arial" charset="0"/>
              <a:buChar char="•"/>
            </a:pPr>
            <a:r>
              <a:rPr lang="el-GR" sz="1800" b="0" dirty="0" smtClean="0"/>
              <a:t>Η</a:t>
            </a:r>
            <a:r>
              <a:rPr lang="en-US" sz="1800" b="0" dirty="0" smtClean="0"/>
              <a:t> MFA</a:t>
            </a:r>
            <a:r>
              <a:rPr lang="el-GR" sz="1800" b="0" dirty="0" smtClean="0"/>
              <a:t> έληξε την 1</a:t>
            </a:r>
            <a:r>
              <a:rPr lang="el-GR" sz="1800" b="0" baseline="30000" dirty="0" smtClean="0"/>
              <a:t>η</a:t>
            </a:r>
            <a:r>
              <a:rPr lang="el-GR" sz="1800" b="0" dirty="0" smtClean="0"/>
              <a:t> Ιανουαρίου του 2005. Ο μεγαλύτερος εν δυνάμει προμηθευτής κλωστοϋφαντουργικών προϊόντων και ειδών ένδυσης ήταν η Κίνα. Αμέσως μετά την 1</a:t>
            </a:r>
            <a:r>
              <a:rPr lang="el-GR" sz="1800" b="0" baseline="30000" dirty="0" smtClean="0"/>
              <a:t>η</a:t>
            </a:r>
            <a:r>
              <a:rPr lang="el-GR" sz="1800" b="0" dirty="0" smtClean="0"/>
              <a:t> Ιανουαρίου 2005, οι εξαγωγές κλωστοϋφαντουργικών προϊόντων και ειδών ένδυσης από την Κίνα αυξήθηκαν ραγδαία. </a:t>
            </a:r>
            <a:endParaRPr lang="en-US" sz="2000" b="0" dirty="0"/>
          </a:p>
        </p:txBody>
      </p:sp>
      <p:sp>
        <p:nvSpPr>
          <p:cNvPr id="9" name="Rectangle 6"/>
          <p:cNvSpPr>
            <a:spLocks noChangeArrowheads="1"/>
          </p:cNvSpPr>
          <p:nvPr/>
        </p:nvSpPr>
        <p:spPr bwMode="auto">
          <a:xfrm>
            <a:off x="558800" y="3342005"/>
            <a:ext cx="7947025"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D68AF"/>
                </a:solidFill>
              </a:rPr>
              <a:t>Κόστος Ευημερίας της</a:t>
            </a:r>
            <a:r>
              <a:rPr lang="en-US" sz="2000" dirty="0" smtClean="0">
                <a:solidFill>
                  <a:srgbClr val="3D68AF"/>
                </a:solidFill>
              </a:rPr>
              <a:t> </a:t>
            </a:r>
            <a:r>
              <a:rPr lang="en-US" sz="2000" dirty="0">
                <a:solidFill>
                  <a:srgbClr val="3D68AF"/>
                </a:solidFill>
              </a:rPr>
              <a:t>MFA</a:t>
            </a:r>
          </a:p>
        </p:txBody>
      </p:sp>
      <p:sp>
        <p:nvSpPr>
          <p:cNvPr id="11" name="Rectangle 10"/>
          <p:cNvSpPr/>
          <p:nvPr/>
        </p:nvSpPr>
        <p:spPr>
          <a:xfrm>
            <a:off x="595313" y="3889829"/>
            <a:ext cx="7300912" cy="2696123"/>
          </a:xfrm>
          <a:prstGeom prst="rect">
            <a:avLst/>
          </a:prstGeom>
        </p:spPr>
        <p:txBody>
          <a:bodyPr wrap="square">
            <a:spAutoFit/>
          </a:bodyPr>
          <a:lstStyle/>
          <a:p>
            <a:pPr marL="342900" indent="-342900">
              <a:spcBef>
                <a:spcPct val="10000"/>
              </a:spcBef>
              <a:spcAft>
                <a:spcPct val="10000"/>
              </a:spcAft>
              <a:buFont typeface="Arial" pitchFamily="34" charset="0"/>
              <a:buChar char="•"/>
              <a:defRPr/>
            </a:pPr>
            <a:r>
              <a:rPr lang="el-GR" sz="1800" b="0" dirty="0" smtClean="0"/>
              <a:t>Με δεδομένη την πτώση στις τιμές το 2005 από χώρες που πουλούσαν στις ΗΠΑ, είναι πιθανό να εκτιμήσουμε την απώλεια ευημερίας λόγω της </a:t>
            </a:r>
            <a:r>
              <a:rPr lang="en-US" sz="1800" b="0" dirty="0" smtClean="0"/>
              <a:t>MFA</a:t>
            </a:r>
            <a:r>
              <a:rPr lang="en-US" sz="1800" b="0" dirty="0"/>
              <a:t>. </a:t>
            </a:r>
          </a:p>
          <a:p>
            <a:pPr marL="342900" indent="-342900">
              <a:spcBef>
                <a:spcPct val="10000"/>
              </a:spcBef>
              <a:spcAft>
                <a:spcPct val="10000"/>
              </a:spcAft>
              <a:buFont typeface="Arial" pitchFamily="34" charset="0"/>
              <a:buChar char="•"/>
              <a:defRPr/>
            </a:pPr>
            <a:r>
              <a:rPr lang="el-GR" sz="1800" b="0" dirty="0" smtClean="0"/>
              <a:t>Οι ΗΠΑ δεν εκπλειστηρίασαν τις άδειες ποσόστωσης για κλωστοϋφαντουργικά προϊόντα και είδη ένδυσης, οπότε τα ενοίκια ποσόστωσης αποκομίζονταν από τις ξένες εξαγωγικές επιχειρήσεις.  </a:t>
            </a:r>
            <a:endParaRPr lang="en-US" sz="1800" b="0" dirty="0"/>
          </a:p>
          <a:p>
            <a:pPr marL="342900" indent="-342900">
              <a:spcBef>
                <a:spcPct val="10000"/>
              </a:spcBef>
              <a:spcAft>
                <a:spcPct val="10000"/>
              </a:spcAft>
              <a:buFont typeface="Arial" pitchFamily="34" charset="0"/>
              <a:buChar char="•"/>
              <a:defRPr/>
            </a:pPr>
            <a:r>
              <a:rPr lang="el-GR" sz="1800" b="0" dirty="0" smtClean="0"/>
              <a:t>Αυτό σημαίνει ότι η απώλεια ευημερίας για τις ΗΠΑ λόγω της </a:t>
            </a:r>
            <a:r>
              <a:rPr lang="en-US" sz="1800" b="0" dirty="0" smtClean="0"/>
              <a:t>MFA </a:t>
            </a:r>
            <a:r>
              <a:rPr lang="el-GR" sz="1800" b="0" dirty="0" smtClean="0"/>
              <a:t>είναι η περιοχή</a:t>
            </a:r>
            <a:r>
              <a:rPr lang="en-US" sz="1800" b="0" dirty="0" smtClean="0"/>
              <a:t> </a:t>
            </a:r>
            <a:r>
              <a:rPr lang="en-US" sz="1800" b="0" dirty="0"/>
              <a:t>(</a:t>
            </a:r>
            <a:r>
              <a:rPr lang="en-US" sz="1800" b="0" i="1" dirty="0"/>
              <a:t>b + c + d</a:t>
            </a:r>
            <a:r>
              <a:rPr lang="en-US" sz="1800" b="0" dirty="0"/>
              <a:t>) </a:t>
            </a:r>
            <a:r>
              <a:rPr lang="el-GR" sz="1800" b="0" dirty="0" smtClean="0"/>
              <a:t>στο Σχήμα </a:t>
            </a:r>
            <a:r>
              <a:rPr lang="en-US" sz="1800" b="0" dirty="0" smtClean="0"/>
              <a:t>8-9</a:t>
            </a:r>
            <a:r>
              <a:rPr lang="en-US" sz="1800" b="0" dirty="0"/>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wipe(left)">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wipe(left)">
                                      <p:cBhvr>
                                        <p:cTn id="25" dur="500"/>
                                        <p:tgtEl>
                                          <p:spTgt spid="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wipe(left)">
                                      <p:cBhvr>
                                        <p:cTn id="30"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0" grpId="0"/>
      <p:bldP spid="9" grpId="0" autoUpdateAnimBg="0"/>
      <p:bldP spid="11"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1"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Κίνα και η </a:t>
            </a:r>
            <a:r>
              <a:rPr lang="el-GR" sz="2400" dirty="0" err="1" smtClean="0">
                <a:solidFill>
                  <a:srgbClr val="356A41"/>
                </a:solidFill>
              </a:rPr>
              <a:t>Πολυινική</a:t>
            </a:r>
            <a:r>
              <a:rPr lang="el-GR" sz="2400" dirty="0" smtClean="0">
                <a:solidFill>
                  <a:srgbClr val="356A41"/>
                </a:solidFill>
              </a:rPr>
              <a:t> Συμφωνία</a:t>
            </a:r>
            <a:endParaRPr lang="en-US" sz="2400" dirty="0" smtClean="0">
              <a:solidFill>
                <a:srgbClr val="356A41"/>
              </a:solidFill>
            </a:endParaRPr>
          </a:p>
        </p:txBody>
      </p:sp>
      <p:sp>
        <p:nvSpPr>
          <p:cNvPr id="16" name="Rectangle 6"/>
          <p:cNvSpPr>
            <a:spLocks noChangeArrowheads="1"/>
          </p:cNvSpPr>
          <p:nvPr/>
        </p:nvSpPr>
        <p:spPr bwMode="auto">
          <a:xfrm>
            <a:off x="566738" y="1282700"/>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Ποιότητα Εισαγωγών</a:t>
            </a:r>
            <a:endParaRPr lang="en-US" sz="2000" dirty="0">
              <a:solidFill>
                <a:srgbClr val="3D68AF"/>
              </a:solidFill>
            </a:endParaRPr>
          </a:p>
        </p:txBody>
      </p:sp>
      <p:sp>
        <p:nvSpPr>
          <p:cNvPr id="17" name="Rectangle 16"/>
          <p:cNvSpPr>
            <a:spLocks noChangeArrowheads="1"/>
          </p:cNvSpPr>
          <p:nvPr/>
        </p:nvSpPr>
        <p:spPr bwMode="auto">
          <a:xfrm>
            <a:off x="590550" y="1828800"/>
            <a:ext cx="7488238" cy="3908762"/>
          </a:xfrm>
          <a:prstGeom prst="rect">
            <a:avLst/>
          </a:prstGeom>
          <a:noFill/>
          <a:ln w="9525">
            <a:noFill/>
            <a:miter lim="800000"/>
            <a:headEnd/>
            <a:tailEnd/>
          </a:ln>
        </p:spPr>
        <p:txBody>
          <a:bodyPr wrap="square">
            <a:spAutoFit/>
          </a:bodyPr>
          <a:lstStyle/>
          <a:p>
            <a:pPr marL="342900" indent="-342900">
              <a:spcBef>
                <a:spcPct val="10000"/>
              </a:spcBef>
              <a:spcAft>
                <a:spcPct val="10000"/>
              </a:spcAft>
              <a:buFont typeface="Arial" charset="0"/>
              <a:buChar char="•"/>
            </a:pPr>
            <a:r>
              <a:rPr lang="el-GR" sz="2000" b="0" dirty="0" smtClean="0"/>
              <a:t>Οι τιμές κλωστοϋφαντουργικών προϊόντων και ειδών ένδυσης μειώθηκαν περισσότερος (σε ποσοστά) για τα προϊόντα χαμηλότερης τιμής. </a:t>
            </a:r>
            <a:endParaRPr lang="en-US" sz="2000" b="0" dirty="0"/>
          </a:p>
          <a:p>
            <a:pPr marL="342900" indent="-342900">
              <a:spcBef>
                <a:spcPct val="10000"/>
              </a:spcBef>
              <a:spcAft>
                <a:spcPct val="10000"/>
              </a:spcAft>
              <a:buFont typeface="Arial" charset="0"/>
              <a:buChar char="•"/>
            </a:pPr>
            <a:r>
              <a:rPr lang="el-GR" sz="2000" b="0" dirty="0" smtClean="0"/>
              <a:t>Επομένως, ένα φθηνό</a:t>
            </a:r>
            <a:r>
              <a:rPr lang="en-US" sz="2000" b="0" dirty="0" smtClean="0"/>
              <a:t>T-shirt </a:t>
            </a:r>
            <a:r>
              <a:rPr lang="el-GR" sz="2000" b="0" dirty="0" smtClean="0"/>
              <a:t> προερχόμενο από την Κίνα και με τιμή </a:t>
            </a:r>
            <a:r>
              <a:rPr lang="en-US" sz="2000" b="0" dirty="0" smtClean="0"/>
              <a:t>$1 </a:t>
            </a:r>
            <a:r>
              <a:rPr lang="el-GR" sz="2000" b="0" dirty="0" smtClean="0"/>
              <a:t>είχε μια μείωση τιμή μεγαλύτερη από 38% (περισσότερη από 38 σεντς), ενώ ένα πιο ακριβό προϊόν με τιμή </a:t>
            </a:r>
            <a:r>
              <a:rPr lang="en-US" sz="2000" b="0" dirty="0" smtClean="0"/>
              <a:t>$</a:t>
            </a:r>
            <a:r>
              <a:rPr lang="en-US" sz="2000" b="0" dirty="0"/>
              <a:t>10 </a:t>
            </a:r>
            <a:r>
              <a:rPr lang="el-GR" sz="2000" b="0" dirty="0" smtClean="0"/>
              <a:t>είχε μια μείωση τιμής λιγότερη από 38% (μικρότερη από </a:t>
            </a:r>
            <a:r>
              <a:rPr lang="en-US" sz="2000" b="0" dirty="0" smtClean="0"/>
              <a:t>$</a:t>
            </a:r>
            <a:r>
              <a:rPr lang="en-US" sz="2000" b="0" dirty="0"/>
              <a:t>3.80). </a:t>
            </a:r>
          </a:p>
          <a:p>
            <a:pPr marL="342900" indent="-342900">
              <a:spcBef>
                <a:spcPct val="10000"/>
              </a:spcBef>
              <a:spcAft>
                <a:spcPct val="10000"/>
              </a:spcAft>
              <a:buFont typeface="Arial" charset="0"/>
              <a:buChar char="•"/>
            </a:pPr>
            <a:r>
              <a:rPr lang="el-GR" sz="2000" b="0" dirty="0" smtClean="0"/>
              <a:t>Ως αποτέλεσμα, η ζήτηση στις ΗΠΑ μετατοπίστηκε προς την κατεύθυνση των προϊόντων χαμηλής τιμής που εισάγονταν από την Κίνα: υπήρχε «ποιοτική υποβάθμιση» των εξαγωγών της Κίνας. </a:t>
            </a:r>
            <a:endParaRPr lang="en-US" sz="2000" b="0" dirty="0"/>
          </a:p>
        </p:txBody>
      </p:sp>
      <p:sp>
        <p:nvSpPr>
          <p:cNvPr id="97284" name="Rectangle 19"/>
          <p:cNvSpPr>
            <a:spLocks noChangeArrowheads="1"/>
          </p:cNvSpPr>
          <p:nvPr/>
        </p:nvSpPr>
        <p:spPr bwMode="auto">
          <a:xfrm>
            <a:off x="590550" y="454025"/>
            <a:ext cx="2171700" cy="223838"/>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97285" name="Rectangle 3"/>
          <p:cNvSpPr>
            <a:spLocks noGrp="1" noChangeArrowheads="1"/>
          </p:cNvSpPr>
          <p:nvPr>
            <p:ph type="title"/>
          </p:nvPr>
        </p:nvSpPr>
        <p:spPr>
          <a:xfrm>
            <a:off x="566738" y="0"/>
            <a:ext cx="8577262" cy="944563"/>
          </a:xfrm>
        </p:spPr>
        <p:txBody>
          <a:bodyPr/>
          <a:lstStyle/>
          <a:p>
            <a:r>
              <a:rPr lang="el-GR" dirty="0" smtClean="0">
                <a:solidFill>
                  <a:srgbClr val="668C6B"/>
                </a:solidFill>
              </a:rPr>
              <a:t>ΕΦΑΡΜΟΓΗ</a:t>
            </a:r>
            <a:endParaRPr lang="en-US" dirty="0" smtClean="0">
              <a:solidFill>
                <a:srgbClr val="668C6B"/>
              </a:solidFill>
            </a:endParaRPr>
          </a:p>
        </p:txBody>
      </p:sp>
      <p:cxnSp>
        <p:nvCxnSpPr>
          <p:cNvPr id="97286" name="Straight Connector 21"/>
          <p:cNvCxnSpPr>
            <a:cxnSpLocks noChangeShapeType="1"/>
          </p:cNvCxnSpPr>
          <p:nvPr/>
        </p:nvCxnSpPr>
        <p:spPr bwMode="auto">
          <a:xfrm>
            <a:off x="588963" y="658813"/>
            <a:ext cx="2173287"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wipe(left)">
                                      <p:cBhvr>
                                        <p:cTn id="11" dur="500"/>
                                        <p:tgtEl>
                                          <p:spTgt spid="1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
                                            <p:txEl>
                                              <p:pRg st="1" end="1"/>
                                            </p:txEl>
                                          </p:spTgt>
                                        </p:tgtEl>
                                        <p:attrNameLst>
                                          <p:attrName>style.visibility</p:attrName>
                                        </p:attrNameLst>
                                      </p:cBhvr>
                                      <p:to>
                                        <p:strVal val="visible"/>
                                      </p:to>
                                    </p:set>
                                    <p:animEffect transition="in" filter="wipe(left)">
                                      <p:cBhvr>
                                        <p:cTn id="16" dur="500"/>
                                        <p:tgtEl>
                                          <p:spTgt spid="1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Effect transition="in" filter="wipe(left)">
                                      <p:cBhvr>
                                        <p:cTn id="21"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utoUpdateAnimBg="0"/>
      <p:bldP spid="17" grpId="0" uiExpand="1" build="p" bldLvl="3"/>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29"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Κίνα και η </a:t>
            </a:r>
            <a:r>
              <a:rPr lang="el-GR" sz="2400" dirty="0" err="1" smtClean="0">
                <a:solidFill>
                  <a:srgbClr val="356A41"/>
                </a:solidFill>
              </a:rPr>
              <a:t>Πολυινική</a:t>
            </a:r>
            <a:r>
              <a:rPr lang="el-GR" sz="2400" dirty="0" smtClean="0">
                <a:solidFill>
                  <a:srgbClr val="356A41"/>
                </a:solidFill>
              </a:rPr>
              <a:t> Συμφωνία</a:t>
            </a:r>
            <a:endParaRPr lang="en-US" sz="2400" dirty="0" smtClean="0">
              <a:solidFill>
                <a:srgbClr val="356A41"/>
              </a:solidFill>
            </a:endParaRPr>
          </a:p>
        </p:txBody>
      </p:sp>
      <p:sp>
        <p:nvSpPr>
          <p:cNvPr id="18" name="Rectangle 6"/>
          <p:cNvSpPr>
            <a:spLocks noChangeArrowheads="1"/>
          </p:cNvSpPr>
          <p:nvPr/>
        </p:nvSpPr>
        <p:spPr bwMode="auto">
          <a:xfrm>
            <a:off x="590550" y="1282700"/>
            <a:ext cx="7947025" cy="40011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Αντίδραση των ΗΠΑ και της Ευρώπης</a:t>
            </a:r>
            <a:endParaRPr lang="en-US" sz="2000" dirty="0">
              <a:solidFill>
                <a:srgbClr val="3D68AF"/>
              </a:solidFill>
            </a:endParaRPr>
          </a:p>
        </p:txBody>
      </p:sp>
      <p:sp>
        <p:nvSpPr>
          <p:cNvPr id="19" name="Rectangle 18"/>
          <p:cNvSpPr/>
          <p:nvPr/>
        </p:nvSpPr>
        <p:spPr>
          <a:xfrm>
            <a:off x="593725" y="1944914"/>
            <a:ext cx="7664450" cy="3896451"/>
          </a:xfrm>
          <a:prstGeom prst="rect">
            <a:avLst/>
          </a:prstGeom>
        </p:spPr>
        <p:txBody>
          <a:bodyPr wrap="square">
            <a:spAutoFit/>
          </a:bodyPr>
          <a:lstStyle/>
          <a:p>
            <a:pPr marL="342900" indent="-342900">
              <a:spcBef>
                <a:spcPct val="10000"/>
              </a:spcBef>
              <a:spcAft>
                <a:spcPct val="10000"/>
              </a:spcAft>
              <a:buFont typeface="Arial" pitchFamily="34" charset="0"/>
              <a:buChar char="•"/>
              <a:defRPr/>
            </a:pPr>
            <a:r>
              <a:rPr lang="el-GR" sz="2000" b="0" dirty="0" smtClean="0"/>
              <a:t>Η Ευρωπαϊκή Ένωση απείλησε να επιβάλλει νέες ποσοστώσεις στις Κινεζικές εξαγωγές, και σε απάντηση αυτού η Κίνα συμφώνησε στις 11 Ιουνίου 2005 να επιβάλλει  «εκούσιους» περιορισμούς εξαγωγών. </a:t>
            </a:r>
            <a:endParaRPr lang="en-US" sz="2000" b="0" dirty="0"/>
          </a:p>
          <a:p>
            <a:pPr marL="171450" indent="-171450">
              <a:spcBef>
                <a:spcPct val="10000"/>
              </a:spcBef>
              <a:spcAft>
                <a:spcPct val="10000"/>
              </a:spcAft>
              <a:buFont typeface="Arial" pitchFamily="34" charset="0"/>
              <a:buChar char="•"/>
              <a:defRPr/>
            </a:pPr>
            <a:endParaRPr lang="en-US" sz="800" b="0" dirty="0"/>
          </a:p>
          <a:p>
            <a:pPr marL="342900" indent="-342900">
              <a:spcBef>
                <a:spcPct val="10000"/>
              </a:spcBef>
              <a:spcAft>
                <a:spcPct val="10000"/>
              </a:spcAft>
              <a:buFont typeface="Arial" pitchFamily="34" charset="0"/>
              <a:buChar char="•"/>
              <a:defRPr/>
            </a:pPr>
            <a:r>
              <a:rPr lang="el-GR" sz="2000" b="0" dirty="0" smtClean="0"/>
              <a:t>Λόγω της παγκόσμιας ύφεσης, οι κινεζικές εξαγωγές στον κλάδο αυτό ήταν πολύ χαμηλότερες το 2009 απ’ ότι τα προηγούμενα χρόνια. </a:t>
            </a:r>
            <a:endParaRPr lang="en-US" sz="2000" b="0" dirty="0"/>
          </a:p>
          <a:p>
            <a:pPr marL="171450" indent="-171450">
              <a:spcBef>
                <a:spcPct val="10000"/>
              </a:spcBef>
              <a:spcAft>
                <a:spcPct val="10000"/>
              </a:spcAft>
              <a:buFont typeface="Arial" pitchFamily="34" charset="0"/>
              <a:buChar char="•"/>
              <a:defRPr/>
            </a:pPr>
            <a:endParaRPr lang="en-US" sz="800" b="0" dirty="0"/>
          </a:p>
          <a:p>
            <a:pPr marL="342900" indent="-342900">
              <a:spcBef>
                <a:spcPct val="10000"/>
              </a:spcBef>
              <a:spcAft>
                <a:spcPct val="10000"/>
              </a:spcAft>
              <a:buFont typeface="Arial" pitchFamily="34" charset="0"/>
              <a:buChar char="•"/>
              <a:defRPr/>
            </a:pPr>
            <a:r>
              <a:rPr lang="el-GR" sz="2000" b="0" dirty="0" smtClean="0"/>
              <a:t>Η Κίνα έδειξε ότι δεν θα δεχόταν οποιονδήποτε άλλο περιορισμό στη δυνατότητά της να εξάγει κλωστοϋφαντουργικά προϊόντα και είδη ένδυσης στις ΗΠΑ και την Ευρώπη, οπότε και οι δύο αυτές ποσοστώσεις έληξαν. </a:t>
            </a:r>
            <a:r>
              <a:rPr lang="en-US" sz="2000" b="0" dirty="0" smtClean="0">
                <a:solidFill>
                  <a:srgbClr val="A4C695"/>
                </a:solidFill>
              </a:rPr>
              <a:t>■</a:t>
            </a:r>
            <a:endParaRPr lang="en-US" sz="2000" b="0" dirty="0">
              <a:solidFill>
                <a:srgbClr val="A4C695"/>
              </a:solidFill>
            </a:endParaRPr>
          </a:p>
        </p:txBody>
      </p:sp>
      <p:sp>
        <p:nvSpPr>
          <p:cNvPr id="99332" name="Rectangle 19"/>
          <p:cNvSpPr>
            <a:spLocks noChangeArrowheads="1"/>
          </p:cNvSpPr>
          <p:nvPr/>
        </p:nvSpPr>
        <p:spPr bwMode="auto">
          <a:xfrm>
            <a:off x="590550" y="454025"/>
            <a:ext cx="2171700" cy="223838"/>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99333" name="Rectangle 3"/>
          <p:cNvSpPr>
            <a:spLocks noGrp="1" noChangeArrowheads="1"/>
          </p:cNvSpPr>
          <p:nvPr>
            <p:ph type="title"/>
          </p:nvPr>
        </p:nvSpPr>
        <p:spPr>
          <a:xfrm>
            <a:off x="566738" y="0"/>
            <a:ext cx="8577262" cy="944563"/>
          </a:xfrm>
        </p:spPr>
        <p:txBody>
          <a:bodyPr/>
          <a:lstStyle/>
          <a:p>
            <a:r>
              <a:rPr lang="el-GR" dirty="0" smtClean="0">
                <a:solidFill>
                  <a:srgbClr val="668C6B"/>
                </a:solidFill>
              </a:rPr>
              <a:t>ΕΦΑΡΜΟΓΗ</a:t>
            </a:r>
            <a:endParaRPr lang="en-US" dirty="0" smtClean="0">
              <a:solidFill>
                <a:srgbClr val="668C6B"/>
              </a:solidFill>
            </a:endParaRPr>
          </a:p>
        </p:txBody>
      </p:sp>
      <p:cxnSp>
        <p:nvCxnSpPr>
          <p:cNvPr id="99334" name="Straight Connector 21"/>
          <p:cNvCxnSpPr>
            <a:cxnSpLocks noChangeShapeType="1"/>
          </p:cNvCxnSpPr>
          <p:nvPr/>
        </p:nvCxnSpPr>
        <p:spPr bwMode="auto">
          <a:xfrm>
            <a:off x="588963" y="658813"/>
            <a:ext cx="2173287"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wipe(left)">
                                      <p:cBhvr>
                                        <p:cTn id="11" dur="500"/>
                                        <p:tgtEl>
                                          <p:spTgt spid="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
                                            <p:txEl>
                                              <p:pRg st="2" end="2"/>
                                            </p:txEl>
                                          </p:spTgt>
                                        </p:tgtEl>
                                        <p:attrNameLst>
                                          <p:attrName>style.visibility</p:attrName>
                                        </p:attrNameLst>
                                      </p:cBhvr>
                                      <p:to>
                                        <p:strVal val="visible"/>
                                      </p:to>
                                    </p:set>
                                    <p:animEffect transition="in" filter="wipe(left)">
                                      <p:cBhvr>
                                        <p:cTn id="16" dur="500"/>
                                        <p:tgtEl>
                                          <p:spTgt spid="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
                                            <p:txEl>
                                              <p:pRg st="4" end="4"/>
                                            </p:txEl>
                                          </p:spTgt>
                                        </p:tgtEl>
                                        <p:attrNameLst>
                                          <p:attrName>style.visibility</p:attrName>
                                        </p:attrNameLst>
                                      </p:cBhvr>
                                      <p:to>
                                        <p:strVal val="visible"/>
                                      </p:to>
                                    </p:set>
                                    <p:animEffect transition="in" filter="wipe(left)">
                                      <p:cBhvr>
                                        <p:cTn id="21" dur="5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P spid="19"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Κίνα και η </a:t>
            </a:r>
            <a:r>
              <a:rPr lang="el-GR" sz="2400" dirty="0" err="1" smtClean="0">
                <a:solidFill>
                  <a:srgbClr val="356A41"/>
                </a:solidFill>
              </a:rPr>
              <a:t>Πολυινική</a:t>
            </a:r>
            <a:r>
              <a:rPr lang="el-GR" sz="2400" dirty="0" smtClean="0">
                <a:solidFill>
                  <a:srgbClr val="356A41"/>
                </a:solidFill>
              </a:rPr>
              <a:t> Συμφωνία</a:t>
            </a:r>
            <a:endParaRPr lang="en-US" sz="2400" dirty="0" smtClean="0">
              <a:solidFill>
                <a:srgbClr val="356A41"/>
              </a:solidFill>
            </a:endParaRPr>
          </a:p>
        </p:txBody>
      </p:sp>
      <p:grpSp>
        <p:nvGrpSpPr>
          <p:cNvPr id="8" name="Group 39"/>
          <p:cNvGrpSpPr>
            <a:grpSpLocks/>
          </p:cNvGrpSpPr>
          <p:nvPr/>
        </p:nvGrpSpPr>
        <p:grpSpPr bwMode="auto">
          <a:xfrm>
            <a:off x="566738" y="1311275"/>
            <a:ext cx="8402637" cy="5318125"/>
            <a:chOff x="566738" y="2200275"/>
            <a:chExt cx="7805737" cy="4219575"/>
          </a:xfrm>
        </p:grpSpPr>
        <p:sp>
          <p:nvSpPr>
            <p:cNvPr id="101386"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01387" name="Rectangle 9"/>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585788" y="1331913"/>
            <a:ext cx="1576387"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 </a:t>
            </a:r>
            <a:r>
              <a:rPr lang="en-US" dirty="0" smtClean="0"/>
              <a:t> </a:t>
            </a:r>
            <a:r>
              <a:rPr lang="en-US" dirty="0"/>
              <a:t>8-10 </a:t>
            </a:r>
            <a:r>
              <a:rPr lang="en-US" dirty="0" smtClean="0"/>
              <a:t>(</a:t>
            </a:r>
            <a:r>
              <a:rPr lang="el-GR" dirty="0" smtClean="0"/>
              <a:t>α</a:t>
            </a:r>
            <a:r>
              <a:rPr lang="en-US" dirty="0" smtClean="0"/>
              <a:t>)</a:t>
            </a:r>
            <a:endParaRPr lang="en-US" dirty="0"/>
          </a:p>
        </p:txBody>
      </p:sp>
      <p:sp>
        <p:nvSpPr>
          <p:cNvPr id="16" name="Rectangle 15"/>
          <p:cNvSpPr>
            <a:spLocks noChangeArrowheads="1"/>
          </p:cNvSpPr>
          <p:nvPr/>
        </p:nvSpPr>
        <p:spPr bwMode="auto">
          <a:xfrm>
            <a:off x="6310313" y="1681163"/>
            <a:ext cx="2673350" cy="4985980"/>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Μεταβολές στις Εξαγωγές Ενδυμάτων και Υφαντουργίας προς τις ΗΠΑ μετά από την </a:t>
            </a:r>
            <a:r>
              <a:rPr lang="en-US" sz="1600" dirty="0" smtClean="0">
                <a:solidFill>
                  <a:srgbClr val="8A3A6A"/>
                </a:solidFill>
              </a:rPr>
              <a:t>MFA</a:t>
            </a:r>
            <a:r>
              <a:rPr lang="en-US" sz="1600" dirty="0">
                <a:solidFill>
                  <a:srgbClr val="8A3A6A"/>
                </a:solidFill>
              </a:rPr>
              <a:t>, 2004–2005  </a:t>
            </a:r>
            <a:r>
              <a:rPr lang="el-GR" dirty="0" smtClean="0"/>
              <a:t>Μετά τη λήξη της </a:t>
            </a:r>
            <a:r>
              <a:rPr lang="el-GR" dirty="0" err="1" smtClean="0"/>
              <a:t>Πολυινικής</a:t>
            </a:r>
            <a:r>
              <a:rPr lang="el-GR" dirty="0" smtClean="0"/>
              <a:t> Συμφωνίας </a:t>
            </a:r>
            <a:r>
              <a:rPr lang="en-US" dirty="0" smtClean="0"/>
              <a:t>(</a:t>
            </a:r>
            <a:r>
              <a:rPr lang="en-US" dirty="0"/>
              <a:t>MFA</a:t>
            </a:r>
            <a:r>
              <a:rPr lang="en-US" dirty="0" smtClean="0"/>
              <a:t>),</a:t>
            </a:r>
            <a:r>
              <a:rPr lang="el-GR" dirty="0" smtClean="0"/>
              <a:t> η αξία των ρούχων και των προϊόντων υφαντουργίας που εξήχθηκαν από την Κίνα αυξήθηκε δραματικά, όπως φαίνεται στο διάγραμμα (α).</a:t>
            </a:r>
            <a:r>
              <a:rPr lang="en-US" dirty="0" smtClean="0"/>
              <a:t> </a:t>
            </a:r>
            <a:r>
              <a:rPr lang="el-GR" dirty="0" smtClean="0"/>
              <a:t>Αυτό αντανακλά τον όγκο των εξαγόμενων ποσοτήτων που πριν περιοριζόταν υπό την </a:t>
            </a:r>
            <a:r>
              <a:rPr lang="en-US" dirty="0" smtClean="0"/>
              <a:t>MFA </a:t>
            </a:r>
            <a:r>
              <a:rPr lang="el-GR" dirty="0" smtClean="0"/>
              <a:t>καθώς και τη στροφή σε προϊόντα εξαγωγής της Κίνας από άλλους παραγωγούς υψηλού κόστους, όπως το Χονγκ-Κονγκ, η Ταιβάν, και η Νότια Κορέα. </a:t>
            </a:r>
            <a:endParaRPr lang="en-US" sz="1600" dirty="0"/>
          </a:p>
        </p:txBody>
      </p:sp>
      <p:sp>
        <p:nvSpPr>
          <p:cNvPr id="17" name="Rectangle 16"/>
          <p:cNvSpPr>
            <a:spLocks noChangeArrowheads="1"/>
          </p:cNvSpPr>
          <p:nvPr/>
        </p:nvSpPr>
        <p:spPr bwMode="auto">
          <a:xfrm>
            <a:off x="688975" y="1716088"/>
            <a:ext cx="5567363" cy="41100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9" name="Picture 18" descr="Feenstra2e_fig_08_10_a_PPT.gif"/>
          <p:cNvPicPr>
            <a:picLocks noChangeAspect="1"/>
          </p:cNvPicPr>
          <p:nvPr/>
        </p:nvPicPr>
        <p:blipFill>
          <a:blip r:embed="rId3" cstate="print"/>
          <a:srcRect/>
          <a:stretch>
            <a:fillRect/>
          </a:stretch>
        </p:blipFill>
        <p:spPr bwMode="auto">
          <a:xfrm>
            <a:off x="784225" y="1831975"/>
            <a:ext cx="5514975" cy="4076700"/>
          </a:xfrm>
          <a:prstGeom prst="rect">
            <a:avLst/>
          </a:prstGeom>
          <a:noFill/>
          <a:ln w="9525">
            <a:noFill/>
            <a:miter lim="800000"/>
            <a:headEnd/>
            <a:tailEnd/>
          </a:ln>
        </p:spPr>
      </p:pic>
      <p:sp>
        <p:nvSpPr>
          <p:cNvPr id="101383" name="Rectangle 13"/>
          <p:cNvSpPr>
            <a:spLocks noChangeArrowheads="1"/>
          </p:cNvSpPr>
          <p:nvPr/>
        </p:nvSpPr>
        <p:spPr bwMode="auto">
          <a:xfrm>
            <a:off x="590550" y="454025"/>
            <a:ext cx="2171700" cy="223838"/>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101384" name="Rectangle 3"/>
          <p:cNvSpPr>
            <a:spLocks noGrp="1" noChangeArrowheads="1"/>
          </p:cNvSpPr>
          <p:nvPr>
            <p:ph type="title"/>
          </p:nvPr>
        </p:nvSpPr>
        <p:spPr>
          <a:xfrm>
            <a:off x="566738" y="0"/>
            <a:ext cx="8577262" cy="944563"/>
          </a:xfrm>
        </p:spPr>
        <p:txBody>
          <a:bodyPr/>
          <a:lstStyle/>
          <a:p>
            <a:r>
              <a:rPr lang="el-GR" dirty="0" smtClean="0">
                <a:solidFill>
                  <a:srgbClr val="668C6B"/>
                </a:solidFill>
              </a:rPr>
              <a:t>ΕΦΑΡΜΟΓΗ</a:t>
            </a:r>
            <a:endParaRPr lang="en-US" dirty="0" smtClean="0">
              <a:solidFill>
                <a:srgbClr val="668C6B"/>
              </a:solidFill>
            </a:endParaRPr>
          </a:p>
        </p:txBody>
      </p:sp>
      <p:cxnSp>
        <p:nvCxnSpPr>
          <p:cNvPr id="101385" name="Straight Connector 19"/>
          <p:cNvCxnSpPr>
            <a:cxnSpLocks noChangeShapeType="1"/>
          </p:cNvCxnSpPr>
          <p:nvPr/>
        </p:nvCxnSpPr>
        <p:spPr bwMode="auto">
          <a:xfrm>
            <a:off x="588963" y="658813"/>
            <a:ext cx="2173287"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17" presetClass="entr" presetSubtype="1"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ppt_x</p:attrName>
                                        </p:attrNameLst>
                                      </p:cBhvr>
                                      <p:tavLst>
                                        <p:tav tm="0">
                                          <p:val>
                                            <p:strVal val="#ppt_x"/>
                                          </p:val>
                                        </p:tav>
                                        <p:tav tm="100000">
                                          <p:val>
                                            <p:strVal val="#ppt_x"/>
                                          </p:val>
                                        </p:tav>
                                      </p:tavLst>
                                    </p:anim>
                                    <p:anim calcmode="lin" valueType="num">
                                      <p:cBhvr>
                                        <p:cTn id="24" dur="500" fill="hold"/>
                                        <p:tgtEl>
                                          <p:spTgt spid="19"/>
                                        </p:tgtEl>
                                        <p:attrNameLst>
                                          <p:attrName>ppt_y</p:attrName>
                                        </p:attrNameLst>
                                      </p:cBhvr>
                                      <p:tavLst>
                                        <p:tav tm="0">
                                          <p:val>
                                            <p:strVal val="#ppt_y-#ppt_h/2"/>
                                          </p:val>
                                        </p:tav>
                                        <p:tav tm="100000">
                                          <p:val>
                                            <p:strVal val="#ppt_y"/>
                                          </p:val>
                                        </p:tav>
                                      </p:tavLst>
                                    </p:anim>
                                    <p:anim calcmode="lin" valueType="num">
                                      <p:cBhvr>
                                        <p:cTn id="25" dur="500" fill="hold"/>
                                        <p:tgtEl>
                                          <p:spTgt spid="19"/>
                                        </p:tgtEl>
                                        <p:attrNameLst>
                                          <p:attrName>ppt_w</p:attrName>
                                        </p:attrNameLst>
                                      </p:cBhvr>
                                      <p:tavLst>
                                        <p:tav tm="0">
                                          <p:val>
                                            <p:strVal val="#ppt_w"/>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P spid="17"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Κίνα και η </a:t>
            </a:r>
            <a:r>
              <a:rPr lang="el-GR" sz="2400" dirty="0" err="1" smtClean="0">
                <a:solidFill>
                  <a:srgbClr val="356A41"/>
                </a:solidFill>
              </a:rPr>
              <a:t>Πολυινική</a:t>
            </a:r>
            <a:r>
              <a:rPr lang="el-GR" sz="2400" dirty="0" smtClean="0">
                <a:solidFill>
                  <a:srgbClr val="356A41"/>
                </a:solidFill>
              </a:rPr>
              <a:t> Συμφωνία</a:t>
            </a:r>
            <a:endParaRPr lang="en-US" sz="2400" dirty="0" smtClean="0">
              <a:solidFill>
                <a:srgbClr val="356A41"/>
              </a:solidFill>
            </a:endParaRPr>
          </a:p>
        </p:txBody>
      </p:sp>
      <p:grpSp>
        <p:nvGrpSpPr>
          <p:cNvPr id="103426" name="Group 39"/>
          <p:cNvGrpSpPr>
            <a:grpSpLocks/>
          </p:cNvGrpSpPr>
          <p:nvPr/>
        </p:nvGrpSpPr>
        <p:grpSpPr bwMode="auto">
          <a:xfrm>
            <a:off x="566738" y="1311275"/>
            <a:ext cx="8402637" cy="5051425"/>
            <a:chOff x="566738" y="2200275"/>
            <a:chExt cx="7805737" cy="4219575"/>
          </a:xfrm>
        </p:grpSpPr>
        <p:sp>
          <p:nvSpPr>
            <p:cNvPr id="103434"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03435" name="Rectangle 9"/>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3427" name="Text Box 7"/>
          <p:cNvSpPr txBox="1">
            <a:spLocks noChangeArrowheads="1"/>
          </p:cNvSpPr>
          <p:nvPr/>
        </p:nvSpPr>
        <p:spPr bwMode="auto">
          <a:xfrm>
            <a:off x="585788" y="1331913"/>
            <a:ext cx="1576387"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8-10 </a:t>
            </a:r>
            <a:r>
              <a:rPr lang="en-US" dirty="0" smtClean="0"/>
              <a:t>(</a:t>
            </a:r>
            <a:r>
              <a:rPr lang="el-GR" dirty="0" smtClean="0"/>
              <a:t>β</a:t>
            </a:r>
            <a:r>
              <a:rPr lang="en-US" dirty="0" smtClean="0"/>
              <a:t>)</a:t>
            </a:r>
            <a:endParaRPr lang="en-US" dirty="0"/>
          </a:p>
        </p:txBody>
      </p:sp>
      <p:sp>
        <p:nvSpPr>
          <p:cNvPr id="16" name="Rectangle 15"/>
          <p:cNvSpPr>
            <a:spLocks noChangeArrowheads="1"/>
          </p:cNvSpPr>
          <p:nvPr/>
        </p:nvSpPr>
        <p:spPr bwMode="auto">
          <a:xfrm>
            <a:off x="6310313" y="1681163"/>
            <a:ext cx="2673350" cy="4601260"/>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Μεταβολές στις Εξαγωγές Ενδυμάτων και Υφαντουργίας προς τις ΗΠΑ μετά από την </a:t>
            </a:r>
            <a:r>
              <a:rPr lang="en-US" sz="1600" dirty="0" smtClean="0">
                <a:solidFill>
                  <a:srgbClr val="8A3A6A"/>
                </a:solidFill>
              </a:rPr>
              <a:t>MFA, 2004–2005 </a:t>
            </a:r>
            <a:r>
              <a:rPr lang="el-GR" sz="1600" dirty="0" smtClean="0">
                <a:solidFill>
                  <a:srgbClr val="8A3A6A"/>
                </a:solidFill>
              </a:rPr>
              <a:t> (συνέχεια)</a:t>
            </a:r>
            <a:endParaRPr lang="en-US" sz="1600" dirty="0"/>
          </a:p>
          <a:p>
            <a:pPr>
              <a:spcBef>
                <a:spcPct val="10000"/>
              </a:spcBef>
              <a:spcAft>
                <a:spcPct val="10000"/>
              </a:spcAft>
            </a:pPr>
            <a:r>
              <a:rPr lang="el-GR" dirty="0" smtClean="0"/>
              <a:t>Στο διάγραμμα (β), βλέπουμε ότι οι τιμές των προϊόντων που περιορίζοντας από την </a:t>
            </a:r>
            <a:r>
              <a:rPr lang="en-US" dirty="0" smtClean="0"/>
              <a:t> MFA</a:t>
            </a:r>
            <a:r>
              <a:rPr lang="el-GR" dirty="0" smtClean="0"/>
              <a:t> συνήθως μειώνονταν περισσότερο από τη μέση μεταβολή στις τιμές εξαγωγών μετά τη λήξη της </a:t>
            </a:r>
            <a:r>
              <a:rPr lang="en-US" dirty="0" smtClean="0"/>
              <a:t> MFA</a:t>
            </a:r>
            <a:r>
              <a:rPr lang="el-GR" dirty="0" smtClean="0"/>
              <a:t>. Αυτό ακριβώς προβλέπει η θεωρία μας περί ποσοστώσεων: η απαλοιφή των ποσοστώσεων μειώνει τις τιμές των εισαγόμενων προϊόντων για τους καταναλωτές</a:t>
            </a:r>
            <a:r>
              <a:rPr lang="en-US" dirty="0" smtClean="0"/>
              <a:t>.</a:t>
            </a:r>
            <a:endParaRPr lang="en-US" dirty="0"/>
          </a:p>
        </p:txBody>
      </p:sp>
      <p:sp>
        <p:nvSpPr>
          <p:cNvPr id="17" name="Rectangle 16"/>
          <p:cNvSpPr>
            <a:spLocks noChangeArrowheads="1"/>
          </p:cNvSpPr>
          <p:nvPr/>
        </p:nvSpPr>
        <p:spPr bwMode="auto">
          <a:xfrm>
            <a:off x="688975" y="1716088"/>
            <a:ext cx="5567363" cy="45878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8" name="Picture 17" descr="Feenstra2e_fig_08_10_b_PPT.gif"/>
          <p:cNvPicPr>
            <a:picLocks noChangeAspect="1"/>
          </p:cNvPicPr>
          <p:nvPr/>
        </p:nvPicPr>
        <p:blipFill>
          <a:blip r:embed="rId3" cstate="print"/>
          <a:srcRect/>
          <a:stretch>
            <a:fillRect/>
          </a:stretch>
        </p:blipFill>
        <p:spPr bwMode="auto">
          <a:xfrm>
            <a:off x="725488" y="1716088"/>
            <a:ext cx="5514975" cy="4714875"/>
          </a:xfrm>
          <a:prstGeom prst="rect">
            <a:avLst/>
          </a:prstGeom>
          <a:noFill/>
          <a:ln w="9525">
            <a:noFill/>
            <a:miter lim="800000"/>
            <a:headEnd/>
            <a:tailEnd/>
          </a:ln>
        </p:spPr>
      </p:pic>
      <p:sp>
        <p:nvSpPr>
          <p:cNvPr id="103431" name="Rectangle 13"/>
          <p:cNvSpPr>
            <a:spLocks noChangeArrowheads="1"/>
          </p:cNvSpPr>
          <p:nvPr/>
        </p:nvSpPr>
        <p:spPr bwMode="auto">
          <a:xfrm>
            <a:off x="590550" y="454025"/>
            <a:ext cx="2171700" cy="223838"/>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103432" name="Rectangle 3"/>
          <p:cNvSpPr>
            <a:spLocks noGrp="1" noChangeArrowheads="1"/>
          </p:cNvSpPr>
          <p:nvPr>
            <p:ph type="title"/>
          </p:nvPr>
        </p:nvSpPr>
        <p:spPr>
          <a:xfrm>
            <a:off x="566738" y="1"/>
            <a:ext cx="8577262" cy="725714"/>
          </a:xfrm>
        </p:spPr>
        <p:txBody>
          <a:bodyPr/>
          <a:lstStyle/>
          <a:p>
            <a:r>
              <a:rPr lang="el-GR" dirty="0" smtClean="0">
                <a:solidFill>
                  <a:srgbClr val="668C6B"/>
                </a:solidFill>
              </a:rPr>
              <a:t>ΕΦΑΡΜΟΓΗ</a:t>
            </a:r>
            <a:endParaRPr lang="en-US" dirty="0" smtClean="0">
              <a:solidFill>
                <a:srgbClr val="668C6B"/>
              </a:solidFill>
            </a:endParaRPr>
          </a:p>
        </p:txBody>
      </p:sp>
      <p:cxnSp>
        <p:nvCxnSpPr>
          <p:cNvPr id="103433" name="Straight Connector 19"/>
          <p:cNvCxnSpPr>
            <a:cxnSpLocks noChangeShapeType="1"/>
          </p:cNvCxnSpPr>
          <p:nvPr/>
        </p:nvCxnSpPr>
        <p:spPr bwMode="auto">
          <a:xfrm>
            <a:off x="588963" y="658813"/>
            <a:ext cx="2173287"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17" presetClass="entr" presetSubtype="1"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ppt_x</p:attrName>
                                        </p:attrNameLst>
                                      </p:cBhvr>
                                      <p:tavLst>
                                        <p:tav tm="0">
                                          <p:val>
                                            <p:strVal val="#ppt_x"/>
                                          </p:val>
                                        </p:tav>
                                        <p:tav tm="100000">
                                          <p:val>
                                            <p:strVal val="#ppt_x"/>
                                          </p:val>
                                        </p:tav>
                                      </p:tavLst>
                                    </p:anim>
                                    <p:anim calcmode="lin" valueType="num">
                                      <p:cBhvr>
                                        <p:cTn id="12" dur="500" fill="hold"/>
                                        <p:tgtEl>
                                          <p:spTgt spid="18"/>
                                        </p:tgtEl>
                                        <p:attrNameLst>
                                          <p:attrName>ppt_y</p:attrName>
                                        </p:attrNameLst>
                                      </p:cBhvr>
                                      <p:tavLst>
                                        <p:tav tm="0">
                                          <p:val>
                                            <p:strVal val="#ppt_y-#ppt_h/2"/>
                                          </p:val>
                                        </p:tav>
                                        <p:tav tm="100000">
                                          <p:val>
                                            <p:strVal val="#ppt_y"/>
                                          </p:val>
                                        </p:tav>
                                      </p:tavLst>
                                    </p:anim>
                                    <p:anim calcmode="lin" valueType="num">
                                      <p:cBhvr>
                                        <p:cTn id="13" dur="500" fill="hold"/>
                                        <p:tgtEl>
                                          <p:spTgt spid="18"/>
                                        </p:tgtEl>
                                        <p:attrNameLst>
                                          <p:attrName>ppt_w</p:attrName>
                                        </p:attrNameLst>
                                      </p:cBhvr>
                                      <p:tavLst>
                                        <p:tav tm="0">
                                          <p:val>
                                            <p:strVal val="#ppt_w"/>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6">
                                            <p:txEl>
                                              <p:pRg st="1" end="1"/>
                                            </p:txEl>
                                          </p:spTgt>
                                        </p:tgtEl>
                                        <p:attrNameLst>
                                          <p:attrName>style.visibility</p:attrName>
                                        </p:attrNameLst>
                                      </p:cBhvr>
                                      <p:to>
                                        <p:strVal val="visible"/>
                                      </p:to>
                                    </p:set>
                                    <p:animEffect transition="in" filter="wipe(left)">
                                      <p:cBhvr>
                                        <p:cTn id="18"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bldLvl="2"/>
      <p:bldP spid="1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1. 	</a:t>
            </a:r>
            <a:r>
              <a:rPr lang="el-GR" sz="2400" b="0" dirty="0" smtClean="0"/>
              <a:t>Η κυβέρνηση μιας χώρας μπορεί να χρησιμοποιήσει νόμους και κανονισμούς, που ονομάζονται «εμπορικές πολιτικές», προκειμένου να επηρεάσει τις ροές του διεθνούς εμπορίου. Ένας εισαγωγικός δασμός, που αποτελεί συνοριακό φόρο, είναι η πιο κοινή μορφή εμπορικής πολιτικής. </a:t>
            </a:r>
            <a:endParaRPr lang="en-US" sz="2400" b="0" dirty="0"/>
          </a:p>
        </p:txBody>
      </p:sp>
      <p:sp>
        <p:nvSpPr>
          <p:cNvPr id="10547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916691"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2. 	</a:t>
            </a:r>
            <a:r>
              <a:rPr lang="el-GR" sz="2400" b="0" dirty="0" smtClean="0"/>
              <a:t>Οι νόμοι που διέπουν τις εμπορικές πολιτικές στις περισσότερες χώρες συνοψίζονται από τη Γενική Συμφωνία για τους Δασμούς και το Εμπόριο </a:t>
            </a:r>
            <a:r>
              <a:rPr lang="en-US" sz="2400" b="0" dirty="0" smtClean="0"/>
              <a:t>(</a:t>
            </a:r>
            <a:r>
              <a:rPr lang="en-US" sz="2400" b="0" dirty="0"/>
              <a:t>GATT), </a:t>
            </a:r>
            <a:r>
              <a:rPr lang="el-GR" sz="2400" b="0" dirty="0" smtClean="0"/>
              <a:t>μια διεθνή νομική σύμβαση που υιοθετήθηκε μετά τον 2</a:t>
            </a:r>
            <a:r>
              <a:rPr lang="el-GR" sz="2400" b="0" baseline="30000" dirty="0" smtClean="0"/>
              <a:t>ο</a:t>
            </a:r>
            <a:r>
              <a:rPr lang="el-GR" sz="2400" b="0" dirty="0" smtClean="0"/>
              <a:t> Παγκόσμιο Πόλεμο για την προώθηση του αυξημένου διεθνούς εμπορίου. Από το 1995, η νέα ονομασία της </a:t>
            </a:r>
            <a:r>
              <a:rPr lang="en-US" sz="2400" b="0" dirty="0" smtClean="0"/>
              <a:t>GATT </a:t>
            </a:r>
            <a:r>
              <a:rPr lang="el-GR" sz="2400" b="0" dirty="0" smtClean="0"/>
              <a:t>είναι Παγκόσμιος Οργανισμός Εμπορίου (ΠΟΕ). </a:t>
            </a:r>
            <a:endParaRPr lang="en-US" sz="2400" b="0" dirty="0"/>
          </a:p>
        </p:txBody>
      </p:sp>
      <p:sp>
        <p:nvSpPr>
          <p:cNvPr id="10752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07523" name="Text Box 5"/>
          <p:cNvSpPr txBox="1">
            <a:spLocks noChangeArrowheads="1"/>
          </p:cNvSpPr>
          <p:nvPr/>
        </p:nvSpPr>
        <p:spPr bwMode="auto">
          <a:xfrm>
            <a:off x="566738" y="423863"/>
            <a:ext cx="3555319"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0752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3. 	</a:t>
            </a:r>
            <a:r>
              <a:rPr lang="el-GR" sz="2400" b="0" dirty="0" smtClean="0"/>
              <a:t>Σε μια μικρή χώρα, η ποσότητα των ζητούμενων εισαγωγών υποτίθεται ότι είναι πολύ μικρή συγκριτικά με την συνολική παγκόσμια αγορά. Για το λόγο αυτό, ο εισαγωγέας αντιμετωπίζει μια σταθερή παγκόσμια τιμή. Στην περίπτωση αυτή, η τιμή που αντιμετωπίζουν οι καταναλωτές και οι παραγωγοί στην εισάγουσα χώρα θα αυξηθεί κατά το πλήρες ποσό του δασμού. </a:t>
            </a:r>
            <a:r>
              <a:rPr lang="en-US" sz="2400" b="0" dirty="0" smtClean="0"/>
              <a:t> </a:t>
            </a:r>
            <a:endParaRPr lang="en-US" sz="2400" b="0" dirty="0"/>
          </a:p>
        </p:txBody>
      </p:sp>
      <p:sp>
        <p:nvSpPr>
          <p:cNvPr id="10957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09571" name="Text Box 5"/>
          <p:cNvSpPr txBox="1">
            <a:spLocks noChangeArrowheads="1"/>
          </p:cNvSpPr>
          <p:nvPr/>
        </p:nvSpPr>
        <p:spPr bwMode="auto">
          <a:xfrm>
            <a:off x="566738" y="423863"/>
            <a:ext cx="3119891"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0957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4. 	</a:t>
            </a:r>
            <a:r>
              <a:rPr lang="el-GR" sz="2400" b="0" dirty="0" smtClean="0"/>
              <a:t>Η χρήση ενός δασμού από μια μικρή χώρα εισαγωγής οδηγεί πάντα σε μια καθαρή απώλεια ευημερίας. Αυτή την απώλεια την ονομάζουμε «απώλεια νεκρού βάρους». </a:t>
            </a:r>
            <a:endParaRPr lang="en-US" sz="2400" b="0" dirty="0"/>
          </a:p>
        </p:txBody>
      </p:sp>
      <p:sp>
        <p:nvSpPr>
          <p:cNvPr id="11161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11619" name="Text Box 5"/>
          <p:cNvSpPr txBox="1">
            <a:spLocks noChangeArrowheads="1"/>
          </p:cNvSpPr>
          <p:nvPr/>
        </p:nvSpPr>
        <p:spPr bwMode="auto">
          <a:xfrm>
            <a:off x="566738" y="423863"/>
            <a:ext cx="3265033"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1162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5. 	</a:t>
            </a:r>
            <a:r>
              <a:rPr lang="el-GR" sz="2400" b="0" dirty="0" smtClean="0"/>
              <a:t>Σε μια μεγάλη χώρα, η μείωση των ζητούμενων εισαγωγών λόγω του δασμού ωθεί τους ξένους εξαγωγείς να μειώσουν τις τιμές τους. Οι τιμές για τους καταναλωτές και τους παραγωγούς στη χώρα που εισάγει συνεχίζουν να αυξάνουν, καθώς οι τιμές αυτές περιλαμβάνουν τον δασμό, όμως αυτές αυξάνουν κατά ποσό μικρότερο του πλήρους ποσού του δασμού (αφού ο εξαγωγέας μειώνει την τιμή). </a:t>
            </a:r>
            <a:r>
              <a:rPr lang="en-US" sz="2400" b="0" dirty="0" smtClean="0"/>
              <a:t> </a:t>
            </a:r>
            <a:endParaRPr lang="en-US" sz="2400" b="0" dirty="0"/>
          </a:p>
        </p:txBody>
      </p:sp>
      <p:sp>
        <p:nvSpPr>
          <p:cNvPr id="11366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13667" name="Text Box 5"/>
          <p:cNvSpPr txBox="1">
            <a:spLocks noChangeArrowheads="1"/>
          </p:cNvSpPr>
          <p:nvPr/>
        </p:nvSpPr>
        <p:spPr bwMode="auto">
          <a:xfrm>
            <a:off x="566738" y="423863"/>
            <a:ext cx="31053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1366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Text Box 2"/>
          <p:cNvSpPr txBox="1">
            <a:spLocks noChangeArrowheads="1"/>
          </p:cNvSpPr>
          <p:nvPr/>
        </p:nvSpPr>
        <p:spPr bwMode="auto">
          <a:xfrm>
            <a:off x="566738" y="1059543"/>
            <a:ext cx="7329487" cy="4462760"/>
          </a:xfrm>
          <a:prstGeom prst="rect">
            <a:avLst/>
          </a:prstGeom>
          <a:noFill/>
          <a:ln w="9525" algn="ctr">
            <a:noFill/>
            <a:miter lim="800000"/>
            <a:headEnd/>
            <a:tailEnd/>
          </a:ln>
        </p:spPr>
        <p:txBody>
          <a:bodyPr wrap="square">
            <a:spAutoFit/>
          </a:bodyPr>
          <a:lstStyle/>
          <a:p>
            <a:pPr marL="266700" indent="-266700">
              <a:spcBef>
                <a:spcPct val="10000"/>
              </a:spcBef>
              <a:spcAft>
                <a:spcPct val="10000"/>
              </a:spcAft>
            </a:pPr>
            <a:r>
              <a:rPr lang="el-GR" sz="2000" b="0" dirty="0" smtClean="0"/>
              <a:t>Κάποιες από τις βασικές διατάξεις της </a:t>
            </a:r>
            <a:r>
              <a:rPr lang="en-US" sz="2000" b="0" dirty="0" smtClean="0"/>
              <a:t>GATT</a:t>
            </a:r>
            <a:r>
              <a:rPr lang="el-GR" sz="2000" b="0" dirty="0" smtClean="0"/>
              <a:t> είναι οι εξής:</a:t>
            </a:r>
            <a:endParaRPr lang="en-US" sz="2000" b="0" dirty="0"/>
          </a:p>
          <a:p>
            <a:pPr marL="266700" indent="-266700">
              <a:spcBef>
                <a:spcPct val="10000"/>
              </a:spcBef>
              <a:spcAft>
                <a:spcPct val="10000"/>
              </a:spcAft>
            </a:pPr>
            <a:endParaRPr lang="en-US" sz="2000" b="0" dirty="0"/>
          </a:p>
          <a:p>
            <a:pPr marL="266700" indent="-266700">
              <a:spcBef>
                <a:spcPct val="10000"/>
              </a:spcBef>
              <a:spcAft>
                <a:spcPct val="10000"/>
              </a:spcAft>
              <a:buFontTx/>
              <a:buAutoNum type="arabicPeriod"/>
            </a:pPr>
            <a:r>
              <a:rPr lang="en-US" sz="2000" b="0" dirty="0"/>
              <a:t> </a:t>
            </a:r>
            <a:r>
              <a:rPr lang="el-GR" sz="2000" b="0" dirty="0" smtClean="0"/>
              <a:t>Ένα έθνος πρέπει να επιβάλλει τους ίδιους δασμούς σε όλους τους εμπορικούς εταίρους που είναι μέλη του ΠΟΕ. </a:t>
            </a:r>
            <a:endParaRPr lang="en-US" sz="2000" b="0" dirty="0"/>
          </a:p>
          <a:p>
            <a:pPr marL="266700" indent="-266700">
              <a:spcBef>
                <a:spcPct val="10000"/>
              </a:spcBef>
              <a:spcAft>
                <a:spcPct val="10000"/>
              </a:spcAft>
            </a:pPr>
            <a:endParaRPr lang="en-US" sz="2000" b="0" dirty="0"/>
          </a:p>
          <a:p>
            <a:pPr marL="266700" indent="-266700">
              <a:spcBef>
                <a:spcPct val="10000"/>
              </a:spcBef>
              <a:spcAft>
                <a:spcPct val="10000"/>
              </a:spcAft>
              <a:buFont typeface="Arial" charset="0"/>
              <a:buAutoNum type="arabicPeriod" startAt="2"/>
            </a:pPr>
            <a:r>
              <a:rPr lang="el-GR" sz="2000" b="0" dirty="0" smtClean="0"/>
              <a:t>Οι δασμοί μπορούν να επιβάλλονται ως απάντηση σε αθέμιτες εμπορικές πρακτικές, όπως το </a:t>
            </a:r>
            <a:r>
              <a:rPr lang="en-US" sz="2000" dirty="0" smtClean="0"/>
              <a:t>dumping</a:t>
            </a:r>
            <a:r>
              <a:rPr lang="en-US" sz="2000" b="0" dirty="0"/>
              <a:t>.  </a:t>
            </a:r>
          </a:p>
          <a:p>
            <a:pPr marL="266700" indent="-266700">
              <a:spcBef>
                <a:spcPct val="10000"/>
              </a:spcBef>
              <a:spcAft>
                <a:spcPct val="10000"/>
              </a:spcAft>
              <a:buFont typeface="Arial" charset="0"/>
              <a:buAutoNum type="arabicPeriod" startAt="2"/>
            </a:pPr>
            <a:endParaRPr lang="en-US" sz="2000" b="0" dirty="0"/>
          </a:p>
          <a:p>
            <a:pPr marL="742950" lvl="1" indent="-285750">
              <a:spcBef>
                <a:spcPct val="10000"/>
              </a:spcBef>
              <a:spcAft>
                <a:spcPct val="10000"/>
              </a:spcAft>
              <a:buFont typeface="Arial" charset="0"/>
              <a:buNone/>
            </a:pPr>
            <a:r>
              <a:rPr lang="en-US" sz="2000" b="0" dirty="0"/>
              <a:t>	</a:t>
            </a:r>
            <a:r>
              <a:rPr lang="el-GR" sz="2000" b="0" dirty="0" smtClean="0"/>
              <a:t>Θυμηθείτε από το Κεφάλαιο 6 ότι ως «</a:t>
            </a:r>
            <a:r>
              <a:rPr lang="en-US" sz="2000" b="0" dirty="0" smtClean="0"/>
              <a:t>dumping</a:t>
            </a:r>
            <a:r>
              <a:rPr lang="el-GR" sz="2000" b="0" dirty="0" smtClean="0"/>
              <a:t>» ορίζεται η πώληση ενός εξαγώγιμου προϊόντος σε μια άλλη χώρα σε μια τιμή μικρότερη από αυτή που χρεώνεται στο εσωτερικό, ή εναλλακτικά, σε μια τιμή μικρότερη του κόστους παραγωγής και αποστολής.</a:t>
            </a:r>
            <a:endParaRPr lang="en-US" sz="2400" b="0" dirty="0"/>
          </a:p>
        </p:txBody>
      </p:sp>
      <p:grpSp>
        <p:nvGrpSpPr>
          <p:cNvPr id="21506" name="Group 7"/>
          <p:cNvGrpSpPr>
            <a:grpSpLocks/>
          </p:cNvGrpSpPr>
          <p:nvPr/>
        </p:nvGrpSpPr>
        <p:grpSpPr bwMode="auto">
          <a:xfrm>
            <a:off x="566738" y="417513"/>
            <a:ext cx="7329487" cy="206375"/>
            <a:chOff x="566738" y="417533"/>
            <a:chExt cx="6138862" cy="206583"/>
          </a:xfrm>
        </p:grpSpPr>
        <p:sp>
          <p:nvSpPr>
            <p:cNvPr id="21508"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1509" name="Straight Connector 9"/>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1507"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Σύντομο Ιστορικό του Παγκόσμιου Οργανισμού Εμπορίου</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xEl>
                                              <p:pRg st="4" end="4"/>
                                            </p:txEl>
                                          </p:spTgt>
                                        </p:tgtEl>
                                        <p:attrNameLst>
                                          <p:attrName>style.visibility</p:attrName>
                                        </p:attrNameLst>
                                      </p:cBhvr>
                                      <p:to>
                                        <p:strVal val="visible"/>
                                      </p:to>
                                    </p:set>
                                    <p:animEffect transition="in" filter="wipe(left)">
                                      <p:cBhvr>
                                        <p:cTn id="7" dur="500"/>
                                        <p:tgtEl>
                                          <p:spTgt spid="2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
                                            <p:txEl>
                                              <p:pRg st="6" end="6"/>
                                            </p:txEl>
                                          </p:spTgt>
                                        </p:tgtEl>
                                        <p:attrNameLst>
                                          <p:attrName>style.visibility</p:attrName>
                                        </p:attrNameLst>
                                      </p:cBhvr>
                                      <p:to>
                                        <p:strVal val="visible"/>
                                      </p:to>
                                    </p:set>
                                    <p:animEffect transition="in" filter="wipe(left)">
                                      <p:cBhvr>
                                        <p:cTn id="12" dur="500"/>
                                        <p:tgtEl>
                                          <p:spTgt spid="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bldLvl="5"/>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6. 	</a:t>
            </a:r>
            <a:r>
              <a:rPr lang="el-GR" sz="2400" b="0" dirty="0" smtClean="0"/>
              <a:t>Η χρήση ενός δασμού από μια μεγάλη χώρα μπορεί να οδηγήσει σε ένα καθαρό κέρδος ευημερίας, επειδή η τιμή που χρεώνει ο εξαγωγέας έχει μειωθεί. Αυτό αποτελεί ένα κέρδος όρων εμπορίου για την χώρα που εισάγει. </a:t>
            </a:r>
            <a:endParaRPr lang="en-US" sz="2400" b="0" dirty="0"/>
          </a:p>
        </p:txBody>
      </p:sp>
      <p:sp>
        <p:nvSpPr>
          <p:cNvPr id="11571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15715" name="Text Box 5"/>
          <p:cNvSpPr txBox="1">
            <a:spLocks noChangeArrowheads="1"/>
          </p:cNvSpPr>
          <p:nvPr/>
        </p:nvSpPr>
        <p:spPr bwMode="auto">
          <a:xfrm>
            <a:off x="566738" y="423863"/>
            <a:ext cx="30328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1571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7. 	</a:t>
            </a:r>
            <a:r>
              <a:rPr lang="el-GR" sz="2400" b="0" dirty="0" smtClean="0"/>
              <a:t>«Άριστος </a:t>
            </a:r>
            <a:r>
              <a:rPr lang="el-GR" sz="2400" b="0" dirty="0" smtClean="0"/>
              <a:t>δασμός» είναι το ποσό δασμού που μεγιστοποιεί την ευημερία της χώρας που εισάγει. Για μια μικρή χώρα, ο </a:t>
            </a:r>
            <a:r>
              <a:rPr lang="el-GR" sz="2400" b="0" dirty="0" smtClean="0"/>
              <a:t>άριστος </a:t>
            </a:r>
            <a:r>
              <a:rPr lang="el-GR" sz="2400" b="0" dirty="0" smtClean="0"/>
              <a:t>δασμός είναι μηδενικός, αφού οποιοσδήποτε δασμός οδηγεί σε μια καθαρή απώλεια. Για μια μεγάλη χώρας όμως ο </a:t>
            </a:r>
            <a:r>
              <a:rPr lang="el-GR" sz="2400" b="0" dirty="0" smtClean="0"/>
              <a:t>άριστος </a:t>
            </a:r>
            <a:r>
              <a:rPr lang="el-GR" sz="2400" b="0" dirty="0" smtClean="0"/>
              <a:t>δασμός είναι θετικός. </a:t>
            </a:r>
            <a:r>
              <a:rPr lang="en-US" sz="2400" b="0" dirty="0" smtClean="0"/>
              <a:t> </a:t>
            </a:r>
            <a:endParaRPr lang="en-US" sz="2400" b="0" dirty="0"/>
          </a:p>
        </p:txBody>
      </p:sp>
      <p:sp>
        <p:nvSpPr>
          <p:cNvPr id="11776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17763" name="Text Box 5"/>
          <p:cNvSpPr txBox="1">
            <a:spLocks noChangeArrowheads="1"/>
          </p:cNvSpPr>
          <p:nvPr/>
        </p:nvSpPr>
        <p:spPr bwMode="auto">
          <a:xfrm>
            <a:off x="566738" y="423863"/>
            <a:ext cx="36424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1776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686980"/>
          </a:xfrm>
          <a:prstGeom prst="rect">
            <a:avLst/>
          </a:prstGeom>
          <a:noFill/>
          <a:ln w="9525">
            <a:noFill/>
            <a:miter lim="800000"/>
            <a:headEnd/>
            <a:tailEnd/>
          </a:ln>
        </p:spPr>
        <p:txBody>
          <a:bodyPr/>
          <a:lstStyle/>
          <a:p>
            <a:pPr marL="465138" indent="-465138">
              <a:spcBef>
                <a:spcPct val="10000"/>
              </a:spcBef>
              <a:spcAft>
                <a:spcPct val="10000"/>
              </a:spcAft>
            </a:pPr>
            <a:r>
              <a:rPr lang="en-US" sz="2400" b="0" dirty="0"/>
              <a:t>8. 	</a:t>
            </a:r>
            <a:r>
              <a:rPr lang="el-GR" sz="2400" b="0" dirty="0" smtClean="0"/>
              <a:t>Σύμφωνα με τον τύπο του </a:t>
            </a:r>
            <a:r>
              <a:rPr lang="el-GR" sz="2400" b="0" dirty="0" smtClean="0"/>
              <a:t>άριστου </a:t>
            </a:r>
            <a:r>
              <a:rPr lang="el-GR" sz="2400" b="0" dirty="0" smtClean="0"/>
              <a:t>δασμού, αυτός εξαρτάται αντίστροφα από την ελαστικότητα προσφοράς ξένων εξαγωγών. Αν η ξένη ελαστικότητα προσφοράς εξαγωγών είναι υψηλή, τότε ο </a:t>
            </a:r>
            <a:r>
              <a:rPr lang="el-GR" sz="2400" b="0" dirty="0" smtClean="0"/>
              <a:t>άριστος </a:t>
            </a:r>
            <a:r>
              <a:rPr lang="el-GR" sz="2400" b="0" dirty="0" smtClean="0"/>
              <a:t>δασμός είναι χαμηλός, εάν όμως είναι χαμηλή, τότε ο </a:t>
            </a:r>
            <a:r>
              <a:rPr lang="el-GR" sz="2400" b="0" dirty="0" smtClean="0"/>
              <a:t>άριστος </a:t>
            </a:r>
            <a:r>
              <a:rPr lang="el-GR" sz="2400" b="0" dirty="0" smtClean="0"/>
              <a:t>δασμός είναι υψηλός.  </a:t>
            </a:r>
            <a:endParaRPr lang="en-US" sz="2400" b="0" dirty="0"/>
          </a:p>
        </p:txBody>
      </p:sp>
      <p:sp>
        <p:nvSpPr>
          <p:cNvPr id="11981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19811" name="Text Box 5"/>
          <p:cNvSpPr txBox="1">
            <a:spLocks noChangeArrowheads="1"/>
          </p:cNvSpPr>
          <p:nvPr/>
        </p:nvSpPr>
        <p:spPr bwMode="auto">
          <a:xfrm>
            <a:off x="566738" y="423863"/>
            <a:ext cx="327954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1981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9. 	</a:t>
            </a:r>
            <a:r>
              <a:rPr lang="el-GR" sz="2400" b="0" dirty="0" smtClean="0"/>
              <a:t>Οι «εισαγωγικές ποσοστώσεις» περιορίζουν την ποσότητα μιας συγκεκριμένης εισαγωγής, αυξάνοντας την εγχώρια τιμή, αυξάνοντας την εγχώρια παραγωγή, και δημιουργώντας ένα όφελος για εκείνους στους οποίους επιτρέπεται να εισάγουν την ποσότητα που έχει εγκριθεί. Τα οφέλη αυτά ονομάζονται «ενοίκια ποσόστωσης». </a:t>
            </a:r>
            <a:endParaRPr lang="en-US" sz="2400" b="0" dirty="0"/>
          </a:p>
        </p:txBody>
      </p:sp>
      <p:sp>
        <p:nvSpPr>
          <p:cNvPr id="12185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21859" name="Text Box 5"/>
          <p:cNvSpPr txBox="1">
            <a:spLocks noChangeArrowheads="1"/>
          </p:cNvSpPr>
          <p:nvPr/>
        </p:nvSpPr>
        <p:spPr bwMode="auto">
          <a:xfrm>
            <a:off x="566738" y="423863"/>
            <a:ext cx="317794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2186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926012"/>
          </a:xfrm>
          <a:prstGeom prst="rect">
            <a:avLst/>
          </a:prstGeom>
          <a:noFill/>
          <a:ln w="9525">
            <a:noFill/>
            <a:miter lim="800000"/>
            <a:headEnd/>
            <a:tailEnd/>
          </a:ln>
        </p:spPr>
        <p:txBody>
          <a:bodyPr/>
          <a:lstStyle/>
          <a:p>
            <a:pPr marL="465138" indent="-465138">
              <a:spcBef>
                <a:spcPct val="10000"/>
              </a:spcBef>
              <a:spcAft>
                <a:spcPct val="10000"/>
              </a:spcAft>
            </a:pPr>
            <a:r>
              <a:rPr lang="en-US" sz="2400" b="0" dirty="0"/>
              <a:t>10. </a:t>
            </a:r>
            <a:r>
              <a:rPr lang="el-GR" sz="2000" b="0" dirty="0" smtClean="0"/>
              <a:t>Υποθέτοντας τελείως ανταγωνιστικές αγορές προϊόντων, οι ποσοστώσεις είναι παρόμοιες με τους δασμούς, αφού ο περιορισμός στην εισαγόμενη ποσότητα οδηγεί σε μια υψηλότερη εγχώρια τιμή. Ωστόσο, οι επιπτώσεις των ποσοστώσεων στη ευημερία  είναι διαφορετικές από εκείνες των δασμών, ανάλογα με το ποιος αποκομίζει τα ενοίκια ποσόστωσης. Τα ενοίκια αυτά μπορεί να τα αποκομίζουν επιχειρήσεις στη χώρα εισαγωγής (εάν έχουν τις άδειες εισαγωγής των προϊόντων αυτών) ή από επιχειρήσεις στη χώρα εξαγωγής (εάν η ξένη κυβέρνηση διαχειρίζεται την ποσόστωση), ή από την κυβέρνηση της χώρας εισαγωγής (εάν υπάρχει πλειστηριασμός των αδειών ποσόστωσης). Η τελευταία περίπτωση είναι η πλέον παρόμοια με ένα δασμό, αφού η κυβέρνηση της χώρας εισαγωγής αποκομίζει τα έσοδα. </a:t>
            </a:r>
            <a:endParaRPr lang="en-US" sz="2000" b="0" dirty="0"/>
          </a:p>
        </p:txBody>
      </p:sp>
      <p:sp>
        <p:nvSpPr>
          <p:cNvPr id="12390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23907" name="Text Box 5"/>
          <p:cNvSpPr txBox="1">
            <a:spLocks noChangeArrowheads="1"/>
          </p:cNvSpPr>
          <p:nvPr/>
        </p:nvSpPr>
        <p:spPr bwMode="auto">
          <a:xfrm>
            <a:off x="566738" y="423863"/>
            <a:ext cx="338114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2390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786062" cy="4179887"/>
          </a:xfrm>
          <a:prstGeom prst="rect">
            <a:avLst/>
          </a:prstGeom>
          <a:noFill/>
          <a:ln w="9525">
            <a:noFill/>
            <a:miter lim="800000"/>
            <a:headEnd/>
            <a:tailEnd/>
          </a:ln>
        </p:spPr>
        <p:txBody>
          <a:bodyPr/>
          <a:lstStyle/>
          <a:p>
            <a:pPr>
              <a:spcBef>
                <a:spcPct val="10000"/>
              </a:spcBef>
              <a:spcAft>
                <a:spcPct val="10000"/>
              </a:spcAft>
            </a:pPr>
            <a:r>
              <a:rPr lang="el-GR" sz="1600" dirty="0" smtClean="0"/>
              <a:t>Άριστος δασμός</a:t>
            </a:r>
            <a:endParaRPr lang="en-US" sz="1600" dirty="0" smtClean="0"/>
          </a:p>
          <a:p>
            <a:pPr>
              <a:spcBef>
                <a:spcPct val="10000"/>
              </a:spcBef>
              <a:spcAft>
                <a:spcPct val="10000"/>
              </a:spcAft>
            </a:pPr>
            <a:r>
              <a:rPr lang="el-GR" sz="1600" dirty="0" smtClean="0"/>
              <a:t>Εμπορική </a:t>
            </a:r>
            <a:r>
              <a:rPr lang="el-GR" sz="1600" dirty="0" smtClean="0"/>
              <a:t>πολιτική</a:t>
            </a:r>
            <a:endParaRPr lang="en-US" sz="1600" dirty="0"/>
          </a:p>
          <a:p>
            <a:pPr>
              <a:spcBef>
                <a:spcPct val="10000"/>
              </a:spcBef>
              <a:spcAft>
                <a:spcPct val="10000"/>
              </a:spcAft>
            </a:pPr>
            <a:r>
              <a:rPr lang="el-GR" sz="1600" dirty="0" smtClean="0"/>
              <a:t>Εισαγωγικός δασμό</a:t>
            </a:r>
            <a:endParaRPr lang="en-US" sz="1600" dirty="0"/>
          </a:p>
          <a:p>
            <a:pPr>
              <a:spcBef>
                <a:spcPct val="10000"/>
              </a:spcBef>
              <a:spcAft>
                <a:spcPct val="10000"/>
              </a:spcAft>
            </a:pPr>
            <a:r>
              <a:rPr lang="el-GR" sz="1600" dirty="0" smtClean="0"/>
              <a:t>Εισαγωγική ποσόστωση</a:t>
            </a:r>
            <a:endParaRPr lang="en-US" sz="1600" dirty="0"/>
          </a:p>
          <a:p>
            <a:pPr>
              <a:spcBef>
                <a:spcPct val="10000"/>
              </a:spcBef>
              <a:spcAft>
                <a:spcPct val="10000"/>
              </a:spcAft>
            </a:pPr>
            <a:r>
              <a:rPr lang="en-US" sz="1600" dirty="0"/>
              <a:t>dumping</a:t>
            </a:r>
          </a:p>
          <a:p>
            <a:pPr>
              <a:spcBef>
                <a:spcPct val="10000"/>
              </a:spcBef>
              <a:spcAft>
                <a:spcPct val="10000"/>
              </a:spcAft>
            </a:pPr>
            <a:r>
              <a:rPr lang="el-GR" sz="1600" dirty="0" smtClean="0"/>
              <a:t>Επιδοτήσεις εξαγωγών</a:t>
            </a:r>
            <a:endParaRPr lang="en-US" sz="1600" dirty="0"/>
          </a:p>
          <a:p>
            <a:pPr>
              <a:spcBef>
                <a:spcPct val="10000"/>
              </a:spcBef>
              <a:spcAft>
                <a:spcPct val="10000"/>
              </a:spcAft>
            </a:pPr>
            <a:r>
              <a:rPr lang="el-GR" sz="1600" dirty="0" smtClean="0"/>
              <a:t>Ρήτρα διασφάλισης</a:t>
            </a:r>
            <a:endParaRPr lang="en-US" sz="1600" dirty="0"/>
          </a:p>
          <a:p>
            <a:pPr>
              <a:spcBef>
                <a:spcPct val="10000"/>
              </a:spcBef>
              <a:spcAft>
                <a:spcPct val="10000"/>
              </a:spcAft>
            </a:pPr>
            <a:r>
              <a:rPr lang="el-GR" sz="1600" dirty="0" smtClean="0"/>
              <a:t>Ρήτρα διαφυγής</a:t>
            </a:r>
            <a:endParaRPr lang="en-US" sz="1600" dirty="0"/>
          </a:p>
          <a:p>
            <a:pPr>
              <a:spcBef>
                <a:spcPct val="10000"/>
              </a:spcBef>
              <a:spcAft>
                <a:spcPct val="10000"/>
              </a:spcAft>
            </a:pPr>
            <a:r>
              <a:rPr lang="el-GR" sz="1600" dirty="0" smtClean="0"/>
              <a:t>Περιφερειακές εμπορικές συμφωνίες</a:t>
            </a:r>
            <a:endParaRPr lang="en-US" sz="1600" dirty="0"/>
          </a:p>
          <a:p>
            <a:pPr>
              <a:spcBef>
                <a:spcPct val="10000"/>
              </a:spcBef>
              <a:spcAft>
                <a:spcPct val="10000"/>
              </a:spcAft>
            </a:pPr>
            <a:r>
              <a:rPr lang="el-GR" sz="1600" dirty="0" smtClean="0"/>
              <a:t>Ζώνες ελεύθερων συναλλαγών</a:t>
            </a:r>
            <a:endParaRPr lang="en-US" sz="1600" dirty="0"/>
          </a:p>
          <a:p>
            <a:pPr>
              <a:spcBef>
                <a:spcPct val="10000"/>
              </a:spcBef>
              <a:spcAft>
                <a:spcPct val="10000"/>
              </a:spcAft>
            </a:pPr>
            <a:r>
              <a:rPr lang="el-GR" sz="1600" dirty="0" smtClean="0"/>
              <a:t>Τελωνειακές </a:t>
            </a:r>
            <a:r>
              <a:rPr lang="el-GR" sz="1600" dirty="0" smtClean="0"/>
              <a:t>ενώσεις</a:t>
            </a:r>
            <a:endParaRPr lang="en-US" sz="1600" dirty="0"/>
          </a:p>
        </p:txBody>
      </p:sp>
      <p:sp>
        <p:nvSpPr>
          <p:cNvPr id="12595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786062"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ΟΡΟΙ-ΚΛΕΙΔΙΑ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
        <p:nvSpPr>
          <p:cNvPr id="6" name="Rectangle 2"/>
          <p:cNvSpPr>
            <a:spLocks noChangeArrowheads="1"/>
          </p:cNvSpPr>
          <p:nvPr/>
        </p:nvSpPr>
        <p:spPr bwMode="auto">
          <a:xfrm>
            <a:off x="3389313" y="1350963"/>
            <a:ext cx="2633662" cy="4519612"/>
          </a:xfrm>
          <a:prstGeom prst="rect">
            <a:avLst/>
          </a:prstGeom>
          <a:noFill/>
          <a:ln w="9525">
            <a:noFill/>
            <a:miter lim="800000"/>
            <a:headEnd/>
            <a:tailEnd/>
          </a:ln>
        </p:spPr>
        <p:txBody>
          <a:bodyPr/>
          <a:lstStyle/>
          <a:p>
            <a:pPr>
              <a:spcBef>
                <a:spcPct val="10000"/>
              </a:spcBef>
              <a:spcAft>
                <a:spcPct val="10000"/>
              </a:spcAft>
            </a:pPr>
            <a:r>
              <a:rPr lang="el-GR" sz="1600" dirty="0" smtClean="0"/>
              <a:t>Πλεόνασμα καταναλωτή</a:t>
            </a:r>
            <a:endParaRPr lang="en-US" sz="1600" b="0" dirty="0" smtClean="0"/>
          </a:p>
          <a:p>
            <a:pPr>
              <a:spcBef>
                <a:spcPct val="10000"/>
              </a:spcBef>
              <a:spcAft>
                <a:spcPct val="10000"/>
              </a:spcAft>
            </a:pPr>
            <a:r>
              <a:rPr lang="el-GR" sz="1600" dirty="0" smtClean="0"/>
              <a:t>Πλεόνασμα </a:t>
            </a:r>
            <a:r>
              <a:rPr lang="el-GR" sz="1600" dirty="0" smtClean="0"/>
              <a:t>παραγωγού</a:t>
            </a:r>
            <a:endParaRPr lang="en-US" sz="1600" dirty="0"/>
          </a:p>
          <a:p>
            <a:pPr>
              <a:spcBef>
                <a:spcPct val="10000"/>
              </a:spcBef>
              <a:spcAft>
                <a:spcPct val="10000"/>
              </a:spcAft>
            </a:pPr>
            <a:r>
              <a:rPr lang="el-GR" sz="1600" dirty="0" smtClean="0"/>
              <a:t>Μικρή χώρα</a:t>
            </a:r>
            <a:endParaRPr lang="en-US" sz="1600" dirty="0"/>
          </a:p>
          <a:p>
            <a:pPr>
              <a:spcBef>
                <a:spcPct val="10000"/>
              </a:spcBef>
              <a:spcAft>
                <a:spcPct val="10000"/>
              </a:spcAft>
            </a:pPr>
            <a:r>
              <a:rPr lang="el-GR" sz="1600" dirty="0" smtClean="0"/>
              <a:t>Καμπύλη ζήτησης εισαγωγών</a:t>
            </a:r>
            <a:endParaRPr lang="fr-FR" sz="1600" dirty="0"/>
          </a:p>
          <a:p>
            <a:pPr>
              <a:spcBef>
                <a:spcPct val="10000"/>
              </a:spcBef>
              <a:spcAft>
                <a:spcPct val="10000"/>
              </a:spcAft>
            </a:pPr>
            <a:r>
              <a:rPr lang="el-GR" sz="1600" dirty="0" smtClean="0"/>
              <a:t>Απώλεια νεκρού βάρους</a:t>
            </a:r>
            <a:endParaRPr lang="en-US" sz="1600" dirty="0"/>
          </a:p>
          <a:p>
            <a:pPr>
              <a:spcBef>
                <a:spcPct val="10000"/>
              </a:spcBef>
              <a:spcAft>
                <a:spcPct val="10000"/>
              </a:spcAft>
            </a:pPr>
            <a:r>
              <a:rPr lang="el-GR" sz="1600" dirty="0" smtClean="0"/>
              <a:t>Απώλεια παραγωγής</a:t>
            </a:r>
            <a:endParaRPr lang="el-GR" sz="1600" dirty="0"/>
          </a:p>
          <a:p>
            <a:pPr>
              <a:spcBef>
                <a:spcPct val="10000"/>
              </a:spcBef>
              <a:spcAft>
                <a:spcPct val="10000"/>
              </a:spcAft>
            </a:pPr>
            <a:r>
              <a:rPr lang="el-GR" sz="1600" dirty="0" smtClean="0"/>
              <a:t>Απώλεια κατανάλωσης</a:t>
            </a:r>
            <a:endParaRPr lang="en-US" sz="1600" dirty="0"/>
          </a:p>
          <a:p>
            <a:pPr>
              <a:spcBef>
                <a:spcPct val="10000"/>
              </a:spcBef>
              <a:spcAft>
                <a:spcPct val="10000"/>
              </a:spcAft>
            </a:pPr>
            <a:r>
              <a:rPr lang="el-GR" sz="1600" dirty="0" smtClean="0"/>
              <a:t>Διαδικασία επίλυσης διαφορών</a:t>
            </a:r>
            <a:endParaRPr lang="en-US" sz="1600" dirty="0"/>
          </a:p>
          <a:p>
            <a:pPr>
              <a:spcBef>
                <a:spcPct val="10000"/>
              </a:spcBef>
              <a:spcAft>
                <a:spcPct val="10000"/>
              </a:spcAft>
            </a:pPr>
            <a:r>
              <a:rPr lang="el-GR" sz="1600" dirty="0" smtClean="0"/>
              <a:t>Πόλεμος δασμών</a:t>
            </a:r>
            <a:endParaRPr lang="en-US" sz="1600" dirty="0"/>
          </a:p>
          <a:p>
            <a:pPr>
              <a:spcBef>
                <a:spcPct val="10000"/>
              </a:spcBef>
              <a:spcAft>
                <a:spcPct val="10000"/>
              </a:spcAft>
            </a:pPr>
            <a:r>
              <a:rPr lang="el-GR" sz="1600" dirty="0" smtClean="0"/>
              <a:t>Μεγάλη χώρα</a:t>
            </a:r>
            <a:endParaRPr lang="en-US" sz="1600" dirty="0"/>
          </a:p>
          <a:p>
            <a:pPr>
              <a:spcBef>
                <a:spcPct val="10000"/>
              </a:spcBef>
              <a:spcAft>
                <a:spcPct val="10000"/>
              </a:spcAft>
            </a:pPr>
            <a:r>
              <a:rPr lang="el-GR" sz="1600" dirty="0" smtClean="0"/>
              <a:t>Όροι </a:t>
            </a:r>
            <a:r>
              <a:rPr lang="el-GR" sz="1600" dirty="0" smtClean="0"/>
              <a:t>εμπορίου</a:t>
            </a:r>
            <a:endParaRPr lang="en-US" sz="1600" dirty="0"/>
          </a:p>
        </p:txBody>
      </p:sp>
      <p:sp>
        <p:nvSpPr>
          <p:cNvPr id="7" name="Rectangle 2"/>
          <p:cNvSpPr>
            <a:spLocks noChangeArrowheads="1"/>
          </p:cNvSpPr>
          <p:nvPr/>
        </p:nvSpPr>
        <p:spPr bwMode="auto">
          <a:xfrm>
            <a:off x="6110288" y="1350963"/>
            <a:ext cx="2830512" cy="4519612"/>
          </a:xfrm>
          <a:prstGeom prst="rect">
            <a:avLst/>
          </a:prstGeom>
          <a:noFill/>
          <a:ln w="9525">
            <a:noFill/>
            <a:miter lim="800000"/>
            <a:headEnd/>
            <a:tailEnd/>
          </a:ln>
        </p:spPr>
        <p:txBody>
          <a:bodyPr/>
          <a:lstStyle/>
          <a:p>
            <a:pPr>
              <a:spcBef>
                <a:spcPct val="10000"/>
              </a:spcBef>
              <a:spcAft>
                <a:spcPct val="10000"/>
              </a:spcAft>
            </a:pPr>
            <a:r>
              <a:rPr lang="el-GR" sz="1600" dirty="0" smtClean="0"/>
              <a:t>Κέρδη όρων εμπορίου</a:t>
            </a:r>
            <a:endParaRPr lang="en-US" sz="1600" b="0" smtClean="0"/>
          </a:p>
          <a:p>
            <a:pPr>
              <a:spcBef>
                <a:spcPct val="10000"/>
              </a:spcBef>
              <a:spcAft>
                <a:spcPct val="10000"/>
              </a:spcAft>
            </a:pPr>
            <a:r>
              <a:rPr lang="el-GR" sz="1600" smtClean="0"/>
              <a:t>Πολυινική </a:t>
            </a:r>
            <a:r>
              <a:rPr lang="el-GR" sz="1600" dirty="0" smtClean="0"/>
              <a:t>Συμφωνία</a:t>
            </a:r>
            <a:r>
              <a:rPr lang="el-GR" sz="1600" dirty="0"/>
              <a:t> </a:t>
            </a:r>
            <a:r>
              <a:rPr lang="en-US" sz="1600" dirty="0" smtClean="0"/>
              <a:t>(MFA</a:t>
            </a:r>
            <a:r>
              <a:rPr lang="en-US" sz="1600" dirty="0"/>
              <a:t>)</a:t>
            </a:r>
          </a:p>
          <a:p>
            <a:pPr>
              <a:spcBef>
                <a:spcPct val="10000"/>
              </a:spcBef>
              <a:spcAft>
                <a:spcPct val="10000"/>
              </a:spcAft>
            </a:pPr>
            <a:r>
              <a:rPr lang="el-GR" sz="1600" dirty="0" smtClean="0"/>
              <a:t>Ισοδύναμο εμπορικού δασμού</a:t>
            </a:r>
            <a:endParaRPr lang="en-US" sz="1600" dirty="0"/>
          </a:p>
          <a:p>
            <a:pPr>
              <a:spcBef>
                <a:spcPct val="10000"/>
              </a:spcBef>
              <a:spcAft>
                <a:spcPct val="10000"/>
              </a:spcAft>
            </a:pPr>
            <a:r>
              <a:rPr lang="el-GR" sz="1600" dirty="0" smtClean="0"/>
              <a:t>Ενοίκια ποσόστωσης</a:t>
            </a:r>
            <a:endParaRPr lang="en-US" sz="1600" dirty="0"/>
          </a:p>
          <a:p>
            <a:pPr>
              <a:spcBef>
                <a:spcPct val="10000"/>
              </a:spcBef>
              <a:spcAft>
                <a:spcPct val="10000"/>
              </a:spcAft>
            </a:pPr>
            <a:r>
              <a:rPr lang="el-GR" sz="1600" dirty="0" smtClean="0"/>
              <a:t>Άδεις ποσόστωσης</a:t>
            </a:r>
            <a:endParaRPr lang="en-US" sz="1600" dirty="0"/>
          </a:p>
          <a:p>
            <a:pPr>
              <a:spcBef>
                <a:spcPct val="10000"/>
              </a:spcBef>
              <a:spcAft>
                <a:spcPct val="10000"/>
              </a:spcAft>
            </a:pPr>
            <a:r>
              <a:rPr lang="el-GR" sz="1600" dirty="0" smtClean="0"/>
              <a:t>Επιδίωξη ενοικίου</a:t>
            </a:r>
            <a:endParaRPr lang="en-US" sz="1600" dirty="0"/>
          </a:p>
          <a:p>
            <a:pPr>
              <a:spcBef>
                <a:spcPct val="10000"/>
              </a:spcBef>
              <a:spcAft>
                <a:spcPct val="10000"/>
              </a:spcAft>
            </a:pPr>
            <a:r>
              <a:rPr lang="el-GR" sz="1600" dirty="0" smtClean="0"/>
              <a:t>«Εκούσιος» περιορισμός εξαγωγών</a:t>
            </a:r>
            <a:r>
              <a:rPr lang="en-US" sz="1600" dirty="0" smtClean="0"/>
              <a:t> </a:t>
            </a:r>
            <a:r>
              <a:rPr lang="en-US" sz="1600" dirty="0"/>
              <a:t>(VER)</a:t>
            </a:r>
          </a:p>
          <a:p>
            <a:pPr>
              <a:spcBef>
                <a:spcPct val="10000"/>
              </a:spcBef>
              <a:spcAft>
                <a:spcPct val="10000"/>
              </a:spcAft>
            </a:pPr>
            <a:r>
              <a:rPr lang="el-GR" sz="1600" dirty="0" smtClean="0"/>
              <a:t>Συμφωνία «εκούσιου» περιορισμού </a:t>
            </a:r>
            <a:r>
              <a:rPr lang="en-US" sz="1600" dirty="0" smtClean="0"/>
              <a:t>(</a:t>
            </a:r>
            <a:r>
              <a:rPr lang="en-US" sz="1600" dirty="0"/>
              <a:t>VRA)</a:t>
            </a:r>
            <a:endParaRPr lang="en-US" sz="16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566738" y="1030514"/>
            <a:ext cx="7329487" cy="6444841"/>
          </a:xfrm>
          <a:prstGeom prst="rect">
            <a:avLst/>
          </a:prstGeom>
          <a:noFill/>
          <a:ln w="9525" algn="ctr">
            <a:noFill/>
            <a:miter lim="800000"/>
            <a:headEnd/>
            <a:tailEnd/>
          </a:ln>
        </p:spPr>
        <p:txBody>
          <a:bodyPr wrap="square">
            <a:spAutoFit/>
          </a:bodyPr>
          <a:lstStyle/>
          <a:p>
            <a:pPr marL="266700" indent="-266700">
              <a:spcBef>
                <a:spcPct val="10000"/>
              </a:spcBef>
              <a:spcAft>
                <a:spcPct val="10000"/>
              </a:spcAft>
            </a:pPr>
            <a:r>
              <a:rPr lang="el-GR" sz="2400" b="0" dirty="0" smtClean="0"/>
              <a:t>Κάποιες από τις βασικές διατάξεις της</a:t>
            </a:r>
            <a:r>
              <a:rPr lang="en-US" sz="2400" b="0" dirty="0" smtClean="0"/>
              <a:t> GATT</a:t>
            </a:r>
            <a:r>
              <a:rPr lang="el-GR" sz="2400" b="0" dirty="0" smtClean="0"/>
              <a:t> είναι οι εξής:</a:t>
            </a:r>
            <a:endParaRPr lang="en-US" sz="2400" b="0" dirty="0"/>
          </a:p>
          <a:p>
            <a:pPr marL="266700" indent="-266700">
              <a:spcBef>
                <a:spcPct val="10000"/>
              </a:spcBef>
              <a:spcAft>
                <a:spcPct val="10000"/>
              </a:spcAft>
            </a:pPr>
            <a:endParaRPr lang="en-US" sz="2400" b="0" dirty="0"/>
          </a:p>
          <a:p>
            <a:pPr marL="266700" indent="-266700">
              <a:spcBef>
                <a:spcPct val="10000"/>
              </a:spcBef>
              <a:spcAft>
                <a:spcPct val="10000"/>
              </a:spcAft>
              <a:buFont typeface="Arial" charset="0"/>
              <a:buAutoNum type="arabicPeriod" startAt="3"/>
            </a:pPr>
            <a:r>
              <a:rPr lang="el-GR" sz="2400" b="0" dirty="0" smtClean="0"/>
              <a:t>Οι χώρες δεν θα πρέπει να περιορίζουν την ποσότητα προϊόντων και υπηρεσιών που εισάγουν. </a:t>
            </a:r>
            <a:endParaRPr lang="en-US" sz="2400" b="0" dirty="0"/>
          </a:p>
          <a:p>
            <a:pPr marL="266700" indent="-266700">
              <a:spcBef>
                <a:spcPct val="10000"/>
              </a:spcBef>
              <a:spcAft>
                <a:spcPct val="10000"/>
              </a:spcAft>
              <a:buFont typeface="Arial" charset="0"/>
              <a:buAutoNum type="arabicPeriod" startAt="3"/>
            </a:pPr>
            <a:endParaRPr lang="en-US" sz="2400" b="0" dirty="0"/>
          </a:p>
          <a:p>
            <a:pPr marL="266700" indent="-266700">
              <a:spcBef>
                <a:spcPct val="10000"/>
              </a:spcBef>
              <a:spcAft>
                <a:spcPct val="10000"/>
              </a:spcAft>
              <a:buFont typeface="Arial" charset="0"/>
              <a:buAutoNum type="arabicPeriod" startAt="3"/>
            </a:pPr>
            <a:r>
              <a:rPr lang="el-GR" sz="2400" b="0" dirty="0" smtClean="0"/>
              <a:t>Οι χώρες θα πρέπει να δηλώνουν τις </a:t>
            </a:r>
            <a:r>
              <a:rPr lang="el-GR" sz="2400" dirty="0" smtClean="0"/>
              <a:t>εξαγωγικές επιδοτήσεις</a:t>
            </a:r>
            <a:r>
              <a:rPr lang="el-GR" sz="2400" b="0" dirty="0" smtClean="0"/>
              <a:t> που παρέχονται σε συγκεκριμένες επιχειρήσεις, τομείς, ή κλάδους. Το άρθρο </a:t>
            </a:r>
            <a:r>
              <a:rPr lang="en-US" sz="2400" b="0" dirty="0" smtClean="0"/>
              <a:t>XVI </a:t>
            </a:r>
            <a:r>
              <a:rPr lang="el-GR" sz="2400" b="0" dirty="0" smtClean="0"/>
              <a:t>έχει να κάνει με τις εξαγωγικές επιδοτήσεις, και αναφέρει ότι οι χώρες θα πρέπει να ενημερώνουν η μία την άλλη για το μέγεθος των επιδοτήσεων και να συζητούν την πιθανότητα να τις καταργήσουν.  </a:t>
            </a:r>
            <a:endParaRPr lang="en-US" sz="2400" b="0" dirty="0"/>
          </a:p>
          <a:p>
            <a:pPr marL="266700" indent="-266700">
              <a:spcBef>
                <a:spcPct val="10000"/>
              </a:spcBef>
              <a:spcAft>
                <a:spcPct val="10000"/>
              </a:spcAft>
              <a:buFont typeface="Arial" charset="0"/>
              <a:buAutoNum type="arabicPeriod" startAt="3"/>
            </a:pPr>
            <a:endParaRPr lang="en-US" sz="2400" b="0" dirty="0"/>
          </a:p>
          <a:p>
            <a:pPr marL="266700" indent="-266700">
              <a:spcBef>
                <a:spcPct val="10000"/>
              </a:spcBef>
              <a:spcAft>
                <a:spcPct val="10000"/>
              </a:spcAft>
              <a:buFont typeface="Arial" charset="0"/>
              <a:buAutoNum type="arabicPeriod" startAt="3"/>
            </a:pPr>
            <a:endParaRPr lang="en-US" sz="2400" b="0" dirty="0"/>
          </a:p>
        </p:txBody>
      </p:sp>
      <p:grpSp>
        <p:nvGrpSpPr>
          <p:cNvPr id="23554" name="Group 6"/>
          <p:cNvGrpSpPr>
            <a:grpSpLocks/>
          </p:cNvGrpSpPr>
          <p:nvPr/>
        </p:nvGrpSpPr>
        <p:grpSpPr bwMode="auto">
          <a:xfrm>
            <a:off x="566738" y="417513"/>
            <a:ext cx="7329487" cy="206375"/>
            <a:chOff x="566738" y="417533"/>
            <a:chExt cx="6138862" cy="206583"/>
          </a:xfrm>
        </p:grpSpPr>
        <p:sp>
          <p:nvSpPr>
            <p:cNvPr id="23556" name="Rectangle 7"/>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557" name="Straight Connector 8"/>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3555"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Σύντομο Ιστορικό του Παγκόσμιου Οργανισμού Εμπορίου</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Text Box 2"/>
          <p:cNvSpPr txBox="1">
            <a:spLocks noChangeArrowheads="1"/>
          </p:cNvSpPr>
          <p:nvPr/>
        </p:nvSpPr>
        <p:spPr bwMode="auto">
          <a:xfrm>
            <a:off x="566738" y="820738"/>
            <a:ext cx="7329487" cy="4745915"/>
          </a:xfrm>
          <a:prstGeom prst="rect">
            <a:avLst/>
          </a:prstGeom>
          <a:noFill/>
          <a:ln w="9525" algn="ctr">
            <a:noFill/>
            <a:miter lim="800000"/>
            <a:headEnd/>
            <a:tailEnd/>
          </a:ln>
        </p:spPr>
        <p:txBody>
          <a:bodyPr>
            <a:spAutoFit/>
          </a:bodyPr>
          <a:lstStyle/>
          <a:p>
            <a:pPr marL="266700" indent="-266700">
              <a:spcBef>
                <a:spcPct val="10000"/>
              </a:spcBef>
              <a:spcAft>
                <a:spcPct val="10000"/>
              </a:spcAft>
            </a:pPr>
            <a:r>
              <a:rPr lang="el-GR" sz="2400" b="0" dirty="0" smtClean="0"/>
              <a:t>Κάποιες από τις βασικές διατάξεις της</a:t>
            </a:r>
            <a:r>
              <a:rPr lang="en-US" sz="2400" b="0" dirty="0" smtClean="0"/>
              <a:t> GATT</a:t>
            </a:r>
            <a:r>
              <a:rPr lang="el-GR" sz="2400" b="0" dirty="0" smtClean="0"/>
              <a:t> είναι οι εξής:</a:t>
            </a:r>
            <a:endParaRPr lang="en-US" sz="2400" b="0" dirty="0" smtClean="0"/>
          </a:p>
          <a:p>
            <a:pPr marL="266700" indent="-266700">
              <a:spcBef>
                <a:spcPct val="10000"/>
              </a:spcBef>
              <a:spcAft>
                <a:spcPct val="10000"/>
              </a:spcAft>
            </a:pPr>
            <a:endParaRPr lang="en-US" sz="2400" b="0" dirty="0"/>
          </a:p>
          <a:p>
            <a:pPr marL="266700" indent="-266700">
              <a:spcBef>
                <a:spcPct val="10000"/>
              </a:spcBef>
              <a:spcAft>
                <a:spcPct val="10000"/>
              </a:spcAft>
              <a:buFont typeface="Arial" charset="0"/>
              <a:buAutoNum type="arabicPeriod" startAt="5"/>
            </a:pPr>
            <a:r>
              <a:rPr lang="el-GR" sz="2400" b="0" dirty="0" smtClean="0"/>
              <a:t>Οι χώρες μπορούν προσωρινά να αυξήσουν τους δασμούς για συγκεκριμένα προϊόντα. Το άρθρο </a:t>
            </a:r>
            <a:r>
              <a:rPr lang="en-US" sz="2400" b="0" dirty="0" smtClean="0"/>
              <a:t>XIX</a:t>
            </a:r>
            <a:r>
              <a:rPr lang="en-US" sz="2400" b="0" dirty="0"/>
              <a:t>, </a:t>
            </a:r>
            <a:r>
              <a:rPr lang="el-GR" sz="2400" b="0" dirty="0" smtClean="0"/>
              <a:t>που ονομάζεται </a:t>
            </a:r>
            <a:r>
              <a:rPr lang="el-GR" sz="2400" dirty="0" smtClean="0"/>
              <a:t>ρήτρα διασφάλισης,</a:t>
            </a:r>
            <a:r>
              <a:rPr lang="el-GR" sz="2400" b="0" dirty="0" smtClean="0"/>
              <a:t> ή ρήτρα διαφυγής, θα αποτελέσει το επίκεντρο αυτού του κεφαλαίου. </a:t>
            </a:r>
            <a:endParaRPr lang="en-US" sz="2400" b="0" dirty="0"/>
          </a:p>
          <a:p>
            <a:pPr marL="1181100" lvl="2" indent="-266700">
              <a:spcBef>
                <a:spcPct val="10000"/>
              </a:spcBef>
              <a:spcAft>
                <a:spcPct val="10000"/>
              </a:spcAft>
              <a:buFont typeface="Arial" charset="0"/>
              <a:buNone/>
            </a:pPr>
            <a:r>
              <a:rPr lang="en-US" sz="2400" b="0" dirty="0"/>
              <a:t>	</a:t>
            </a:r>
            <a:r>
              <a:rPr lang="el-GR" sz="2400" b="0" dirty="0" smtClean="0"/>
              <a:t>Η χώρα που εισάγει μπορεί προσωρινά να αυξήσει τους δασμούς όταν οι εγχώριοι παραγωγοί υποφέρουν από τον ανταγωνισμό των εισαγωγών. </a:t>
            </a:r>
            <a:endParaRPr lang="en-US" sz="2400" b="0" dirty="0"/>
          </a:p>
        </p:txBody>
      </p:sp>
      <p:grpSp>
        <p:nvGrpSpPr>
          <p:cNvPr id="25602" name="Group 6"/>
          <p:cNvGrpSpPr>
            <a:grpSpLocks/>
          </p:cNvGrpSpPr>
          <p:nvPr/>
        </p:nvGrpSpPr>
        <p:grpSpPr bwMode="auto">
          <a:xfrm>
            <a:off x="566738" y="417513"/>
            <a:ext cx="7329487" cy="206375"/>
            <a:chOff x="566738" y="417533"/>
            <a:chExt cx="6138862" cy="206583"/>
          </a:xfrm>
        </p:grpSpPr>
        <p:sp>
          <p:nvSpPr>
            <p:cNvPr id="25604" name="Rectangle 7"/>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5605" name="Straight Connector 8"/>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5603"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Σύντομο Ιστορικό του Παγκόσμιου Οργανισμού Εμπορίου</a:t>
            </a:r>
            <a:endParaRPr lang="en-US" dirty="0" smtClean="0">
              <a:solidFill>
                <a:srgbClr val="69134B"/>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566738" y="1030514"/>
            <a:ext cx="7329487" cy="4708981"/>
          </a:xfrm>
          <a:prstGeom prst="rect">
            <a:avLst/>
          </a:prstGeom>
          <a:noFill/>
          <a:ln w="9525" algn="ctr">
            <a:noFill/>
            <a:miter lim="800000"/>
            <a:headEnd/>
            <a:tailEnd/>
          </a:ln>
        </p:spPr>
        <p:txBody>
          <a:bodyPr wrap="square">
            <a:spAutoFit/>
          </a:bodyPr>
          <a:lstStyle/>
          <a:p>
            <a:pPr marL="288925" indent="-288925">
              <a:spcBef>
                <a:spcPct val="10000"/>
              </a:spcBef>
              <a:spcAft>
                <a:spcPct val="10000"/>
              </a:spcAft>
            </a:pPr>
            <a:r>
              <a:rPr lang="el-GR" sz="2000" b="0" dirty="0" smtClean="0"/>
              <a:t>Κάποιες από τις βασικές διατάξεις της</a:t>
            </a:r>
            <a:r>
              <a:rPr lang="en-US" sz="2000" b="0" dirty="0" smtClean="0"/>
              <a:t> GATT</a:t>
            </a:r>
            <a:r>
              <a:rPr lang="el-GR" sz="2000" b="0" dirty="0" smtClean="0"/>
              <a:t> είναι οι εξής:</a:t>
            </a:r>
            <a:endParaRPr lang="en-US" sz="2000" b="0" dirty="0" smtClean="0"/>
          </a:p>
          <a:p>
            <a:pPr marL="288925" indent="-288925">
              <a:spcBef>
                <a:spcPct val="10000"/>
              </a:spcBef>
              <a:spcAft>
                <a:spcPct val="10000"/>
              </a:spcAft>
            </a:pPr>
            <a:endParaRPr lang="en-US" sz="2000" b="0" dirty="0"/>
          </a:p>
          <a:p>
            <a:pPr marL="288925" indent="-288925">
              <a:spcBef>
                <a:spcPct val="10000"/>
              </a:spcBef>
              <a:spcAft>
                <a:spcPct val="10000"/>
              </a:spcAft>
              <a:buFont typeface="Arial" charset="0"/>
              <a:buAutoNum type="arabicPeriod" startAt="6"/>
            </a:pPr>
            <a:r>
              <a:rPr lang="el-GR" sz="2000" b="0" dirty="0" smtClean="0"/>
              <a:t> </a:t>
            </a:r>
            <a:r>
              <a:rPr lang="el-GR" sz="2000" dirty="0" smtClean="0"/>
              <a:t>Περιφερειακές εμπορικές συμφωνίες </a:t>
            </a:r>
            <a:r>
              <a:rPr lang="el-GR" sz="2000" b="0" dirty="0" smtClean="0"/>
              <a:t>επιτρέπονται σύμφωνα με το άρθρο</a:t>
            </a:r>
            <a:r>
              <a:rPr lang="en-US" sz="2000" b="0" dirty="0" smtClean="0"/>
              <a:t> </a:t>
            </a:r>
            <a:r>
              <a:rPr lang="en-US" sz="2000" b="0" dirty="0"/>
              <a:t>XXIV </a:t>
            </a:r>
            <a:r>
              <a:rPr lang="el-GR" sz="2000" b="0" dirty="0" smtClean="0"/>
              <a:t>της</a:t>
            </a:r>
            <a:r>
              <a:rPr lang="en-US" sz="2000" b="0" dirty="0" smtClean="0"/>
              <a:t> </a:t>
            </a:r>
            <a:r>
              <a:rPr lang="en-US" sz="2000" b="0" dirty="0"/>
              <a:t>GATT.  </a:t>
            </a:r>
          </a:p>
          <a:p>
            <a:pPr marL="746125" lvl="1" indent="-288925">
              <a:spcBef>
                <a:spcPct val="10000"/>
              </a:spcBef>
              <a:spcAft>
                <a:spcPct val="10000"/>
              </a:spcAft>
              <a:buFont typeface="Arial" charset="0"/>
              <a:buNone/>
            </a:pPr>
            <a:r>
              <a:rPr lang="en-US" sz="2000" b="0" dirty="0"/>
              <a:t>	</a:t>
            </a:r>
            <a:r>
              <a:rPr lang="el-GR" sz="2000" b="0" dirty="0" smtClean="0"/>
              <a:t>Η</a:t>
            </a:r>
            <a:r>
              <a:rPr lang="en-US" sz="2000" b="0" dirty="0" smtClean="0"/>
              <a:t> </a:t>
            </a:r>
            <a:r>
              <a:rPr lang="en-US" sz="2000" b="0" dirty="0"/>
              <a:t>GATT </a:t>
            </a:r>
            <a:r>
              <a:rPr lang="el-GR" sz="2000" b="0" dirty="0" smtClean="0"/>
              <a:t>αναγνωρίζει τη δυνατότητα ομάδων χωρών να σχηματίζουν δύο τύπους περιφερειακών εμπορικών συμφωνιών:</a:t>
            </a:r>
            <a:endParaRPr lang="en-US" sz="2000" b="0" dirty="0"/>
          </a:p>
          <a:p>
            <a:pPr marL="746125" lvl="1" indent="-288925">
              <a:spcBef>
                <a:spcPct val="10000"/>
              </a:spcBef>
              <a:spcAft>
                <a:spcPct val="10000"/>
              </a:spcAft>
              <a:buFont typeface="Arial" charset="0"/>
              <a:buAutoNum type="romanLcParenBoth"/>
            </a:pPr>
            <a:r>
              <a:rPr lang="el-GR" sz="2000" dirty="0" smtClean="0"/>
              <a:t> ζώνες ελεύθερων συναλλαγών</a:t>
            </a:r>
            <a:r>
              <a:rPr lang="en-US" sz="2000" dirty="0" smtClean="0"/>
              <a:t>, </a:t>
            </a:r>
            <a:r>
              <a:rPr lang="el-GR" sz="2000" b="0" dirty="0" smtClean="0"/>
              <a:t>στις οποίες μια ομάδα χωρών συμφωνούν με τη θέλησή τους να άρουν τους εμπορικούς φραγμούς μεταξύ τους</a:t>
            </a:r>
            <a:endParaRPr lang="en-US" sz="2000" b="0" dirty="0"/>
          </a:p>
          <a:p>
            <a:pPr marL="746125" lvl="1" indent="-288925">
              <a:spcBef>
                <a:spcPct val="10000"/>
              </a:spcBef>
              <a:spcAft>
                <a:spcPct val="10000"/>
              </a:spcAft>
              <a:buFont typeface="Arial" charset="0"/>
              <a:buNone/>
            </a:pPr>
            <a:r>
              <a:rPr lang="en-US" sz="2000" dirty="0"/>
              <a:t>(ii)</a:t>
            </a:r>
            <a:r>
              <a:rPr lang="en-US" sz="2000" b="0" dirty="0"/>
              <a:t> </a:t>
            </a:r>
            <a:r>
              <a:rPr lang="el-GR" sz="2000" dirty="0" smtClean="0"/>
              <a:t>Τελωνειακές ενώσεις</a:t>
            </a:r>
            <a:r>
              <a:rPr lang="en-US" sz="2000" b="0" dirty="0" smtClean="0"/>
              <a:t>, </a:t>
            </a:r>
            <a:r>
              <a:rPr lang="el-GR" sz="2000" b="0" dirty="0" smtClean="0"/>
              <a:t>που είναι ζώνες ελεύθερου εμπορίου, στις οποίες οι χώρες επίσης υιοθετούν ταυτόσημους δασμούς μεταξύ τους, και με τον υπόλοιπο κόσμο.  </a:t>
            </a:r>
            <a:endParaRPr lang="en-US" sz="2000" b="0" dirty="0"/>
          </a:p>
        </p:txBody>
      </p:sp>
      <p:grpSp>
        <p:nvGrpSpPr>
          <p:cNvPr id="27650" name="Group 6"/>
          <p:cNvGrpSpPr>
            <a:grpSpLocks/>
          </p:cNvGrpSpPr>
          <p:nvPr/>
        </p:nvGrpSpPr>
        <p:grpSpPr bwMode="auto">
          <a:xfrm>
            <a:off x="566738" y="417513"/>
            <a:ext cx="7329487" cy="206375"/>
            <a:chOff x="566738" y="417533"/>
            <a:chExt cx="6138862" cy="206583"/>
          </a:xfrm>
        </p:grpSpPr>
        <p:sp>
          <p:nvSpPr>
            <p:cNvPr id="27652" name="Rectangle 7"/>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7653" name="Straight Connector 8"/>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7651"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Σύντομο Ιστορικό του Παγκόσμιου Οργανισμού Εμπορίου</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left)">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736FB0"/>
                </a:solidFill>
              </a:rPr>
              <a:t>ΠΛΑΓΙΟ</a:t>
            </a:r>
            <a:r>
              <a:rPr lang="en-US" sz="2000" dirty="0" smtClean="0">
                <a:solidFill>
                  <a:srgbClr val="3D68AF"/>
                </a:solidFill>
              </a:rPr>
              <a:t> </a:t>
            </a:r>
            <a:r>
              <a:rPr lang="el-GR" sz="2000" dirty="0" smtClean="0">
                <a:solidFill>
                  <a:srgbClr val="C26529"/>
                </a:solidFill>
              </a:rPr>
              <a:t>ΤΙΤΛΟΣ</a:t>
            </a:r>
            <a:endParaRPr lang="en-US" sz="2000" dirty="0">
              <a:solidFill>
                <a:srgbClr val="C26529"/>
              </a:solidFill>
            </a:endParaRPr>
          </a:p>
        </p:txBody>
      </p:sp>
      <p:cxnSp>
        <p:nvCxnSpPr>
          <p:cNvPr id="9" name="Straight Connector 8"/>
          <p:cNvCxnSpPr>
            <a:cxnSpLocks noChangeShapeType="1"/>
          </p:cNvCxnSpPr>
          <p:nvPr/>
        </p:nvCxnSpPr>
        <p:spPr bwMode="auto">
          <a:xfrm>
            <a:off x="0" y="347663"/>
            <a:ext cx="8339138" cy="0"/>
          </a:xfrm>
          <a:prstGeom prst="line">
            <a:avLst/>
          </a:prstGeom>
          <a:noFill/>
          <a:ln w="19050" cap="rnd" algn="ctr">
            <a:solidFill>
              <a:srgbClr val="736FB0"/>
            </a:solidFill>
            <a:prstDash val="sysDash"/>
            <a:round/>
            <a:headEnd/>
            <a:tailEnd/>
          </a:ln>
        </p:spPr>
      </p:cxnSp>
      <p:graphicFrame>
        <p:nvGraphicFramePr>
          <p:cNvPr id="10" name="Table 9"/>
          <p:cNvGraphicFramePr>
            <a:graphicFrameLocks noGrp="1"/>
          </p:cNvGraphicFramePr>
          <p:nvPr/>
        </p:nvGraphicFramePr>
        <p:xfrm>
          <a:off x="566738" y="820738"/>
          <a:ext cx="8291512" cy="5742319"/>
        </p:xfrm>
        <a:graphic>
          <a:graphicData uri="http://schemas.openxmlformats.org/drawingml/2006/table">
            <a:tbl>
              <a:tblPr firstRow="1" bandRow="1">
                <a:tableStyleId>{5C22544A-7EE6-4342-B048-85BDC9FD1C3A}</a:tableStyleId>
              </a:tblPr>
              <a:tblGrid>
                <a:gridCol w="2428229"/>
                <a:gridCol w="5863283"/>
              </a:tblGrid>
              <a:tr h="470770">
                <a:tc gridSpan="2">
                  <a:txBody>
                    <a:bodyPr/>
                    <a:lstStyle/>
                    <a:p>
                      <a:pPr algn="l"/>
                      <a:r>
                        <a:rPr lang="el-GR" sz="2400" dirty="0" smtClean="0">
                          <a:solidFill>
                            <a:schemeClr val="tx1"/>
                          </a:solidFill>
                        </a:rPr>
                        <a:t>Βασικές</a:t>
                      </a:r>
                      <a:r>
                        <a:rPr lang="el-GR" sz="2400" baseline="0" dirty="0" smtClean="0">
                          <a:solidFill>
                            <a:schemeClr val="tx1"/>
                          </a:solidFill>
                        </a:rPr>
                        <a:t> διατάξεις της</a:t>
                      </a:r>
                      <a:r>
                        <a:rPr lang="en-US" sz="2400" dirty="0" smtClean="0">
                          <a:solidFill>
                            <a:schemeClr val="tx1"/>
                          </a:solidFill>
                        </a:rPr>
                        <a:t> GATT</a:t>
                      </a:r>
                      <a:endParaRPr lang="en-US" sz="2400" dirty="0">
                        <a:solidFill>
                          <a:schemeClr val="tx1"/>
                        </a:solidFill>
                      </a:endParaRPr>
                    </a:p>
                  </a:txBody>
                  <a:tcPr>
                    <a:lnB w="12700" cap="flat" cmpd="sng" algn="ctr">
                      <a:solidFill>
                        <a:schemeClr val="bg2"/>
                      </a:solidFill>
                      <a:prstDash val="solid"/>
                      <a:round/>
                      <a:headEnd type="none" w="med" len="med"/>
                      <a:tailEnd type="none" w="med" len="med"/>
                    </a:lnB>
                    <a:noFill/>
                  </a:tcPr>
                </a:tc>
                <a:tc hMerge="1">
                  <a:txBody>
                    <a:bodyPr/>
                    <a:lstStyle/>
                    <a:p>
                      <a:endParaRPr lang="en-US" dirty="0"/>
                    </a:p>
                  </a:txBody>
                  <a:tcPr/>
                </a:tc>
              </a:tr>
              <a:tr h="258704">
                <a:tc>
                  <a:txBody>
                    <a:bodyPr/>
                    <a:lstStyle/>
                    <a:p>
                      <a:endParaRPr lang="en-US" sz="1000" b="1" dirty="0"/>
                    </a:p>
                  </a:txBody>
                  <a:tcP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443492">
                <a:tc>
                  <a:txBody>
                    <a:bodyPr/>
                    <a:lstStyle/>
                    <a:p>
                      <a:r>
                        <a:rPr lang="el-GR" sz="2400" b="1" dirty="0" smtClean="0">
                          <a:solidFill>
                            <a:srgbClr val="3D68AF"/>
                          </a:solidFill>
                        </a:rPr>
                        <a:t>Άρθρο</a:t>
                      </a:r>
                      <a:r>
                        <a:rPr lang="en-US" sz="2400" b="1" dirty="0" smtClean="0">
                          <a:solidFill>
                            <a:srgbClr val="3D68AF"/>
                          </a:solidFill>
                        </a:rPr>
                        <a:t> I</a:t>
                      </a:r>
                      <a:endParaRPr lang="en-US" sz="2400" b="1" dirty="0"/>
                    </a:p>
                  </a:txBody>
                  <a:tcPr>
                    <a:lnT w="12700" cap="flat" cmpd="sng" algn="ctr">
                      <a:solidFill>
                        <a:schemeClr val="bg1"/>
                      </a:solidFill>
                      <a:prstDash val="solid"/>
                      <a:round/>
                      <a:headEnd type="none" w="med" len="med"/>
                      <a:tailEnd type="none" w="med" len="med"/>
                    </a:lnT>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dirty="0" smtClean="0"/>
                        <a:t>Γενική</a:t>
                      </a:r>
                      <a:r>
                        <a:rPr lang="el-GR" sz="2400" b="0" baseline="0" dirty="0" smtClean="0"/>
                        <a:t> Μεταχείριση του Πλέον Ευνοημένου Έθνους</a:t>
                      </a:r>
                      <a:endParaRPr lang="en-US" sz="2400" b="0" dirty="0" smtClean="0"/>
                    </a:p>
                  </a:txBody>
                  <a:tcPr>
                    <a:lnT w="12700" cap="flat" cmpd="sng" algn="ctr">
                      <a:solidFill>
                        <a:schemeClr val="bg1"/>
                      </a:solidFill>
                      <a:prstDash val="solid"/>
                      <a:round/>
                      <a:headEnd type="none" w="med" len="med"/>
                      <a:tailEnd type="none" w="med" len="med"/>
                    </a:lnT>
                    <a:noFill/>
                  </a:tcPr>
                </a:tc>
              </a:tr>
              <a:tr h="443492">
                <a:tc>
                  <a:txBody>
                    <a:bodyPr/>
                    <a:lstStyle/>
                    <a:p>
                      <a:r>
                        <a:rPr lang="el-GR" sz="2400" b="1" dirty="0" smtClean="0">
                          <a:solidFill>
                            <a:srgbClr val="3D68AF"/>
                          </a:solidFill>
                        </a:rPr>
                        <a:t>Άρθρο</a:t>
                      </a:r>
                      <a:r>
                        <a:rPr lang="en-US" sz="2400" b="1" dirty="0" smtClean="0">
                          <a:solidFill>
                            <a:srgbClr val="3D68AF"/>
                          </a:solidFill>
                        </a:rPr>
                        <a:t> VI</a:t>
                      </a:r>
                      <a:endParaRPr lang="en-US" sz="24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dirty="0" smtClean="0"/>
                        <a:t>Επιβαρύνσεις </a:t>
                      </a:r>
                      <a:r>
                        <a:rPr lang="el-GR" sz="2400" b="0" dirty="0" err="1" smtClean="0"/>
                        <a:t>Αντι</a:t>
                      </a:r>
                      <a:r>
                        <a:rPr lang="el-GR" sz="2400" b="0" dirty="0" smtClean="0"/>
                        <a:t>-</a:t>
                      </a:r>
                      <a:r>
                        <a:rPr lang="en-US" sz="2400" b="0" dirty="0" smtClean="0"/>
                        <a:t>Dumping </a:t>
                      </a:r>
                      <a:r>
                        <a:rPr lang="el-GR" sz="2400" b="0" dirty="0" smtClean="0"/>
                        <a:t>και</a:t>
                      </a:r>
                      <a:r>
                        <a:rPr lang="el-GR" sz="2400" b="0" baseline="0" dirty="0" smtClean="0"/>
                        <a:t> Αντισταθμιστικές</a:t>
                      </a:r>
                      <a:endParaRPr lang="en-US" sz="2400" dirty="0" smtClean="0"/>
                    </a:p>
                  </a:txBody>
                  <a:tcPr>
                    <a:noFill/>
                  </a:tcPr>
                </a:tc>
              </a:tr>
              <a:tr h="443492">
                <a:tc>
                  <a:txBody>
                    <a:bodyPr/>
                    <a:lstStyle/>
                    <a:p>
                      <a:r>
                        <a:rPr lang="el-GR" sz="2400" b="1" dirty="0" smtClean="0">
                          <a:solidFill>
                            <a:srgbClr val="3D68AF"/>
                          </a:solidFill>
                        </a:rPr>
                        <a:t>Άρθρο</a:t>
                      </a:r>
                      <a:r>
                        <a:rPr lang="en-US" sz="2400" b="1" dirty="0" smtClean="0">
                          <a:solidFill>
                            <a:srgbClr val="3D68AF"/>
                          </a:solidFill>
                        </a:rPr>
                        <a:t> XI</a:t>
                      </a:r>
                      <a:endParaRPr lang="en-US" sz="24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dirty="0" smtClean="0"/>
                        <a:t>Γενική Απαλοιφή</a:t>
                      </a:r>
                      <a:r>
                        <a:rPr lang="el-GR" sz="2400" b="0" baseline="0" dirty="0" smtClean="0"/>
                        <a:t> Ποσοτικών Περιορισμών</a:t>
                      </a:r>
                      <a:endParaRPr lang="en-US" sz="2400" dirty="0" smtClean="0"/>
                    </a:p>
                  </a:txBody>
                  <a:tcPr>
                    <a:noFill/>
                  </a:tcPr>
                </a:tc>
              </a:tr>
              <a:tr h="532285">
                <a:tc>
                  <a:txBody>
                    <a:bodyPr/>
                    <a:lstStyle/>
                    <a:p>
                      <a:r>
                        <a:rPr lang="el-GR" sz="2400" b="1" dirty="0" smtClean="0">
                          <a:solidFill>
                            <a:srgbClr val="3D68AF"/>
                          </a:solidFill>
                        </a:rPr>
                        <a:t>Άρθρο</a:t>
                      </a:r>
                      <a:r>
                        <a:rPr lang="en-US" sz="2400" b="1" dirty="0" smtClean="0">
                          <a:solidFill>
                            <a:srgbClr val="3D68AF"/>
                          </a:solidFill>
                        </a:rPr>
                        <a:t> XVI</a:t>
                      </a:r>
                      <a:endParaRPr lang="en-US" sz="2400" b="1" dirty="0"/>
                    </a:p>
                  </a:txBody>
                  <a:tcPr>
                    <a:noFill/>
                  </a:tcPr>
                </a:tc>
                <a:tc>
                  <a:txBody>
                    <a:bodyPr/>
                    <a:lstStyle/>
                    <a:p>
                      <a:r>
                        <a:rPr lang="el-GR" sz="2400" b="0" dirty="0" smtClean="0"/>
                        <a:t>Επιδοτήσεις</a:t>
                      </a:r>
                      <a:endParaRPr lang="en-US" sz="2400" dirty="0"/>
                    </a:p>
                  </a:txBody>
                  <a:tcPr>
                    <a:noFill/>
                  </a:tcPr>
                </a:tc>
              </a:tr>
              <a:tr h="443492">
                <a:tc>
                  <a:txBody>
                    <a:bodyPr/>
                    <a:lstStyle/>
                    <a:p>
                      <a:r>
                        <a:rPr lang="el-GR" sz="2400" b="1" dirty="0" smtClean="0">
                          <a:solidFill>
                            <a:srgbClr val="3D68AF"/>
                          </a:solidFill>
                        </a:rPr>
                        <a:t>Άρθρο</a:t>
                      </a:r>
                      <a:r>
                        <a:rPr lang="en-US" sz="2400" b="1" dirty="0" smtClean="0">
                          <a:solidFill>
                            <a:srgbClr val="3D68AF"/>
                          </a:solidFill>
                        </a:rPr>
                        <a:t> XIX</a:t>
                      </a:r>
                      <a:endParaRPr lang="en-US" sz="24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b="0" dirty="0" smtClean="0"/>
                        <a:t>Άμεση Δράση για Εισαγωγές Συγκεκριμένων Προϊόντων</a:t>
                      </a:r>
                      <a:endParaRPr lang="en-US" sz="2400" dirty="0" smtClean="0"/>
                    </a:p>
                  </a:txBody>
                  <a:tcPr>
                    <a:noFill/>
                  </a:tcPr>
                </a:tc>
              </a:tr>
              <a:tr h="918737">
                <a:tc>
                  <a:txBody>
                    <a:bodyPr/>
                    <a:lstStyle/>
                    <a:p>
                      <a:r>
                        <a:rPr lang="el-GR" sz="2400" b="1" dirty="0" smtClean="0">
                          <a:solidFill>
                            <a:srgbClr val="3D68AF"/>
                          </a:solidFill>
                        </a:rPr>
                        <a:t>Άρθρο</a:t>
                      </a:r>
                      <a:r>
                        <a:rPr lang="el-GR" sz="2400" b="1" baseline="0" dirty="0" smtClean="0">
                          <a:solidFill>
                            <a:srgbClr val="3D68AF"/>
                          </a:solidFill>
                        </a:rPr>
                        <a:t> </a:t>
                      </a:r>
                      <a:r>
                        <a:rPr lang="en-US" sz="2400" b="1" dirty="0" smtClean="0">
                          <a:solidFill>
                            <a:srgbClr val="3D68AF"/>
                          </a:solidFill>
                        </a:rPr>
                        <a:t>XXIV</a:t>
                      </a:r>
                      <a:endParaRPr lang="en-US" sz="2400" b="1" dirty="0"/>
                    </a:p>
                  </a:txBody>
                  <a:tcPr>
                    <a:noFill/>
                  </a:tcPr>
                </a:tc>
                <a:tc>
                  <a:txBody>
                    <a:bodyPr/>
                    <a:lstStyle/>
                    <a:p>
                      <a:r>
                        <a:rPr lang="el-GR" sz="2400" b="0" dirty="0" smtClean="0"/>
                        <a:t>Εδαφική Εφαρμογή – Κίνηση</a:t>
                      </a:r>
                      <a:r>
                        <a:rPr lang="el-GR" sz="2400" b="0" baseline="0" dirty="0" smtClean="0"/>
                        <a:t> στη Συνοριακή Περιοχή – Τελωνειακές Ενώσεις και Ζώνες Ελευθέρων Συναλλαγών</a:t>
                      </a:r>
                      <a:endParaRPr lang="en-US" sz="2400" dirty="0"/>
                    </a:p>
                  </a:txBody>
                  <a:tcP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17" presetClass="entr" presetSubtype="1"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ppt_x</p:attrName>
                                        </p:attrNameLst>
                                      </p:cBhvr>
                                      <p:tavLst>
                                        <p:tav tm="0">
                                          <p:val>
                                            <p:strVal val="#ppt_x"/>
                                          </p:val>
                                        </p:tav>
                                        <p:tav tm="100000">
                                          <p:val>
                                            <p:strVal val="#ppt_x"/>
                                          </p:val>
                                        </p:tav>
                                      </p:tavLst>
                                    </p:anim>
                                    <p:anim calcmode="lin" valueType="num">
                                      <p:cBhvr>
                                        <p:cTn id="16" dur="500" fill="hold"/>
                                        <p:tgtEl>
                                          <p:spTgt spid="10"/>
                                        </p:tgtEl>
                                        <p:attrNameLst>
                                          <p:attrName>ppt_y</p:attrName>
                                        </p:attrNameLst>
                                      </p:cBhvr>
                                      <p:tavLst>
                                        <p:tav tm="0">
                                          <p:val>
                                            <p:strVal val="#ppt_y-#ppt_h/2"/>
                                          </p:val>
                                        </p:tav>
                                        <p:tav tm="100000">
                                          <p:val>
                                            <p:strVal val="#ppt_y"/>
                                          </p:val>
                                        </p:tav>
                                      </p:tavLst>
                                    </p:anim>
                                    <p:anim calcmode="lin" valueType="num">
                                      <p:cBhvr>
                                        <p:cTn id="17" dur="500" fill="hold"/>
                                        <p:tgtEl>
                                          <p:spTgt spid="10"/>
                                        </p:tgtEl>
                                        <p:attrNameLst>
                                          <p:attrName>ppt_w</p:attrName>
                                        </p:attrNameLst>
                                      </p:cBhvr>
                                      <p:tavLst>
                                        <p:tav tm="0">
                                          <p:val>
                                            <p:strVal val="#ppt_w"/>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21716</TotalTime>
  <Words>4835</Words>
  <Application>Microsoft Office PowerPoint</Application>
  <PresentationFormat>On-screen Show (4:3)</PresentationFormat>
  <Paragraphs>435</Paragraphs>
  <Slides>55</Slides>
  <Notes>54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2_Custom Design</vt:lpstr>
      <vt:lpstr>Equation</vt:lpstr>
      <vt:lpstr>Slide 1</vt:lpstr>
      <vt:lpstr>1  Εισαγωγή</vt:lpstr>
      <vt:lpstr>1  Εισαγωγή</vt:lpstr>
      <vt:lpstr>1  Σύντομο Ιστορικό του Παγκόσμιου Οργανισμού Εμπορίου</vt:lpstr>
      <vt:lpstr>1 Σύντομο Ιστορικό του Παγκόσμιου Οργανισμού Εμπορίου</vt:lpstr>
      <vt:lpstr>1 Σύντομο Ιστορικό του Παγκόσμιου Οργανισμού Εμπορίου</vt:lpstr>
      <vt:lpstr>1 Σύντομο Ιστορικό του Παγκόσμιου Οργανισμού Εμπορίου</vt:lpstr>
      <vt:lpstr>1 Σύντομο Ιστορικό του Παγκόσμιου Οργανισμού Εμπορίου</vt:lpstr>
      <vt:lpstr>Slide 9</vt:lpstr>
      <vt:lpstr>2  Τα Κέρδη από το Εμπόριο</vt:lpstr>
      <vt:lpstr>2 Τα Κέρδη από το Εμπόριο</vt:lpstr>
      <vt:lpstr>2 Τα Κέρδη από το Εμπόριο</vt:lpstr>
      <vt:lpstr>2 Κέρδη από το Εμπόριο</vt:lpstr>
      <vt:lpstr>3  Εισαγωγικοί Δασμοί για μια Μικρή Χώρα</vt:lpstr>
      <vt:lpstr>3 Εισαγωγικοί Δασμοί για μια Μικρή Χώρα</vt:lpstr>
      <vt:lpstr>3 Εισαγωγικοί Δασμοί για μια Μικρή Χώρα</vt:lpstr>
      <vt:lpstr>3 Εισαγωγικοί Δασμοί για μια Μικρή Χώρα</vt:lpstr>
      <vt:lpstr>3 Εισαγωγικοί Δασμοί για μια Μικρή Χώρα</vt:lpstr>
      <vt:lpstr>3 Εισαγωγικοί Δασμοί για μια Μικρή Χώρα</vt:lpstr>
      <vt:lpstr>ΕΦΑΡΜΟΓΗ</vt:lpstr>
      <vt:lpstr>ΕΦΑΡΜΟΓΗ</vt:lpstr>
      <vt:lpstr>ΕΦΑΡΜΟΓΗ</vt:lpstr>
      <vt:lpstr>4  Εισαγωγικοί Δασμοί για μια Μεγάλη Χώρα</vt:lpstr>
      <vt:lpstr>4 Εισαγωγικοί Δασμοί για μια Μεγάλη Χώρα</vt:lpstr>
      <vt:lpstr>4 Εισαγωγικοί Δασμοί για μια Μεγάλη Χώρα</vt:lpstr>
      <vt:lpstr>4 Εισαγωγικοί Δασμοί για μια Μεγάλη Χώρα</vt:lpstr>
      <vt:lpstr>4 Εισαγωγικοί Δασμοί για μια Μεγάλη Χώρα</vt:lpstr>
      <vt:lpstr>ΕΦΑΡΜΟΓΗ</vt:lpstr>
      <vt:lpstr>5  Εισαγωγικές Ποσοστώσεις</vt:lpstr>
      <vt:lpstr>5  Εισαγωγικές Ποσοστώσεις</vt:lpstr>
      <vt:lpstr>5  Εισαγωγικές Ποσοστώσεις</vt:lpstr>
      <vt:lpstr>5  Εισαγωγικές Ποσοστώσεις</vt:lpstr>
      <vt:lpstr>5  Εισαγωγικές Ποσοστώσεις</vt:lpstr>
      <vt:lpstr>5  Εισαγωγικές Ποσοστώσεις</vt:lpstr>
      <vt:lpstr>5  Εισαγωγικές Ποσοστώσεις</vt:lpstr>
      <vt:lpstr>5  Εισαγωγικές Ποσοστώσεις</vt:lpstr>
      <vt:lpstr>5  Εισαγωγικές Ποσοστώσεις</vt:lpstr>
      <vt:lpstr>5  Εισαγωγικές Ποσοστώσεις</vt:lpstr>
      <vt:lpstr>ΕΦΑΡΜΟΓΗ</vt:lpstr>
      <vt:lpstr>ΕΦΑΡΜΟΓΗ</vt:lpstr>
      <vt:lpstr>ΕΦΑΡΜΟΓΗ</vt:lpstr>
      <vt:lpstr>ΕΦΑΡΜΟΓΗ</vt:lpstr>
      <vt:lpstr>ΕΦΑΡΜΟΓΗ</vt:lpstr>
      <vt:lpstr>ΕΦΑΡΜΟΓΗ</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Ελένη</cp:lastModifiedBy>
  <cp:revision>1404</cp:revision>
  <dcterms:created xsi:type="dcterms:W3CDTF">2007-05-23T02:54:43Z</dcterms:created>
  <dcterms:modified xsi:type="dcterms:W3CDTF">2014-10-11T14:53:29Z</dcterms:modified>
</cp:coreProperties>
</file>