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6" r:id="rId2"/>
    <p:sldId id="322" r:id="rId3"/>
    <p:sldId id="323" r:id="rId4"/>
    <p:sldId id="324" r:id="rId5"/>
    <p:sldId id="325" r:id="rId6"/>
    <p:sldId id="326" r:id="rId7"/>
    <p:sldId id="327" r:id="rId8"/>
    <p:sldId id="328" r:id="rId9"/>
    <p:sldId id="329" r:id="rId10"/>
    <p:sldId id="330" r:id="rId11"/>
    <p:sldId id="331" r:id="rId12"/>
    <p:sldId id="332" r:id="rId13"/>
    <p:sldId id="333" r:id="rId14"/>
    <p:sldId id="31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-108" y="-3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2BCA2-78EA-456E-B2D6-34352EF6675B}" type="datetimeFigureOut">
              <a:rPr lang="en-US" smtClean="0"/>
              <a:pPr/>
              <a:t>5/23/2023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1CE972-78B9-4F44-8494-47219C52E7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52829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C7D73-6E2F-4055-899B-DD0C54F66654}" type="datetime1">
              <a:rPr lang="en-US" smtClean="0"/>
              <a:pPr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8F624-BFCD-44BE-8F7E-AE4BE40F373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26" name="Picture 2" descr="e-Hub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370031" y="149832"/>
            <a:ext cx="2422046" cy="111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63664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CA0E6-159D-4ED9-8C70-216C0B7EA144}" type="datetime1">
              <a:rPr lang="en-US" smtClean="0"/>
              <a:pPr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8F624-BFCD-44BE-8F7E-AE4BE40F373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e-Hub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885202" y="37306"/>
            <a:ext cx="2153873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41303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5420A-0005-48B6-8145-A8D3646868F1}" type="datetime1">
              <a:rPr lang="en-US" smtClean="0"/>
              <a:pPr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8F624-BFCD-44BE-8F7E-AE4BE40F373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e-Hub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885202" y="37306"/>
            <a:ext cx="2153873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03403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F729C-3867-44C8-B23E-FE891B465A68}" type="datetime1">
              <a:rPr lang="en-US" smtClean="0"/>
              <a:pPr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8F624-BFCD-44BE-8F7E-AE4BE40F373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0" name="Picture 2" descr="e-Hub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885202" y="37306"/>
            <a:ext cx="2153873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95456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36BCE-4EF3-41A1-A4B8-71FA9B52B9B1}" type="datetime1">
              <a:rPr lang="en-US" smtClean="0"/>
              <a:pPr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8F624-BFCD-44BE-8F7E-AE4BE40F373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2" descr="e-Hub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885202" y="37306"/>
            <a:ext cx="2153873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00933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2977C-E150-46D0-A1D8-77225B98AA0B}" type="datetime1">
              <a:rPr lang="en-US" smtClean="0"/>
              <a:pPr/>
              <a:t>5/23/2023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8F624-BFCD-44BE-8F7E-AE4BE40F373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2" descr="e-Hub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885202" y="37306"/>
            <a:ext cx="2153873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41870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3E39C-86DC-4DA2-928A-51291BF25276}" type="datetime1">
              <a:rPr lang="en-US" smtClean="0"/>
              <a:pPr/>
              <a:t>5/23/2023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8F624-BFCD-44BE-8F7E-AE4BE40F373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2" descr="e-Hub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885202" y="37306"/>
            <a:ext cx="2153873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07727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F7DDC-AA4E-4247-AAA7-D9163CD2CBC8}" type="datetime1">
              <a:rPr lang="en-US" smtClean="0"/>
              <a:pPr/>
              <a:t>5/23/2023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8F624-BFCD-44BE-8F7E-AE4BE40F373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2" descr="e-Hub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885202" y="37306"/>
            <a:ext cx="2153873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98752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05330-A40A-4527-A73E-0FF56B09EC36}" type="datetime1">
              <a:rPr lang="en-US" smtClean="0"/>
              <a:pPr/>
              <a:t>5/23/2023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8F624-BFCD-44BE-8F7E-AE4BE40F373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2" descr="e-Hub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885202" y="37306"/>
            <a:ext cx="2153873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88522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D1A15-B4F0-4EBC-8663-667AF9836E45}" type="datetime1">
              <a:rPr lang="en-US" smtClean="0"/>
              <a:pPr/>
              <a:t>5/23/2023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8F624-BFCD-44BE-8F7E-AE4BE40F373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2" descr="e-Hub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885202" y="37306"/>
            <a:ext cx="2153873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41835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B9A54-1C8F-4997-94EE-FF440B58EF60}" type="datetime1">
              <a:rPr lang="en-US" smtClean="0"/>
              <a:pPr/>
              <a:t>5/23/2023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8F624-BFCD-44BE-8F7E-AE4BE40F373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2" descr="e-Hub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885202" y="37306"/>
            <a:ext cx="2153873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58766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16702-FA7E-4F38-96E2-5D5E89104F15}" type="datetime1">
              <a:rPr lang="en-US" smtClean="0"/>
              <a:pPr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98F624-BFCD-44BE-8F7E-AE4BE40F37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MSIPCMContentMarking" descr="{&quot;HashCode&quot;:-2136057175,&quot;Placement&quot;:&quot;Footer&quot;,&quot;Top&quot;:519.343,&quot;Left&quot;:0.0,&quot;SlideWidth&quot;:960,&quot;SlideHeight&quot;:540}"/>
          <p:cNvSpPr txBox="1"/>
          <p:nvPr userDrawn="1"/>
        </p:nvSpPr>
        <p:spPr>
          <a:xfrm>
            <a:off x="0" y="6595656"/>
            <a:ext cx="937631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US" sz="1000" smtClean="0">
                <a:solidFill>
                  <a:srgbClr val="000000"/>
                </a:solidFill>
                <a:latin typeface="Calibri" panose="020F0502020204030204" pitchFamily="34" charset="0"/>
              </a:rPr>
              <a:t> Internal Use </a:t>
            </a:r>
            <a:endParaRPr lang="en-US" sz="10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1134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ma.eu.com/application/files/9716/1304/3740/Green_Loan_Principles_Feb2021_V04.pdf" TargetMode="External"/><Relationship Id="rId2" Type="http://schemas.openxmlformats.org/officeDocument/2006/relationships/hyperlink" Target="https://www.lma.eu.com/application/files/2316/4691/1958/Guidance_to_the_application_of_SLLPs_in_the_real_estate_finance_and_real_estate_finance_development_context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lma.eu.com/application/files/2016/4623/8946/SLP_Guidance.pdf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1448" y="860764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SOME HISTORICAN AND CURRENT </a:t>
            </a:r>
            <a:br>
              <a:rPr lang="en-US" sz="3600" b="1" dirty="0" smtClean="0">
                <a:solidFill>
                  <a:srgbClr val="0070C0"/>
                </a:solidFill>
              </a:rPr>
            </a:br>
            <a:r>
              <a:rPr lang="en-US" sz="3600" b="1" dirty="0" smtClean="0">
                <a:solidFill>
                  <a:srgbClr val="0070C0"/>
                </a:solidFill>
              </a:rPr>
              <a:t>TOPICS OF INTERNATIONAL ECONMIC RELATIONS</a:t>
            </a:r>
            <a:br>
              <a:rPr lang="en-US" sz="3600" b="1" dirty="0" smtClean="0">
                <a:solidFill>
                  <a:srgbClr val="0070C0"/>
                </a:solidFill>
              </a:rPr>
            </a:br>
            <a:r>
              <a:rPr lang="en-US" sz="3600" b="1" dirty="0" smtClean="0">
                <a:solidFill>
                  <a:srgbClr val="0070C0"/>
                </a:solidFill>
              </a:rPr>
              <a:t/>
            </a:r>
            <a:br>
              <a:rPr lang="en-US" sz="3600" b="1" dirty="0" smtClean="0">
                <a:solidFill>
                  <a:srgbClr val="0070C0"/>
                </a:solidFill>
              </a:rPr>
            </a:br>
            <a:r>
              <a:rPr lang="en-US" sz="3600" b="1" i="1" dirty="0" smtClean="0">
                <a:solidFill>
                  <a:srgbClr val="00B050"/>
                </a:solidFill>
              </a:rPr>
              <a:t>Insights form </a:t>
            </a:r>
            <a:r>
              <a:rPr lang="en-US" sz="3600" b="1" i="1" dirty="0" smtClean="0">
                <a:solidFill>
                  <a:srgbClr val="00B050"/>
                </a:solidFill>
              </a:rPr>
              <a:t>Bulgaria - </a:t>
            </a:r>
            <a:r>
              <a:rPr lang="en-GB" sz="3600" b="1" smtClean="0">
                <a:solidFill>
                  <a:srgbClr val="00B050"/>
                </a:solidFill>
              </a:rPr>
              <a:t>Technological and innovative procedures in the banking system</a:t>
            </a:r>
            <a:endParaRPr lang="en-US" sz="3600" b="1" i="1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7365" y="3888828"/>
            <a:ext cx="9144000" cy="2879834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Prof. Virginia Zhelyazkova, DSc</a:t>
            </a:r>
          </a:p>
          <a:p>
            <a:r>
              <a:rPr lang="en-US" dirty="0" smtClean="0"/>
              <a:t>VUZF University – Sofia</a:t>
            </a:r>
          </a:p>
          <a:p>
            <a:r>
              <a:rPr lang="en-US" dirty="0" smtClean="0"/>
              <a:t>Guest lectures at University of Macedonia - Thessaloniki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22 – 26 May 2023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09341" y="4995500"/>
            <a:ext cx="1700048" cy="1012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346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Σημασία της </a:t>
            </a:r>
            <a:r>
              <a:rPr lang="el-GR" dirty="0" smtClean="0"/>
              <a:t>Ταξινομίας </a:t>
            </a:r>
            <a:r>
              <a:rPr lang="el-GR" dirty="0"/>
              <a:t>της ΕΕ για τις τράπεζες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l-GR" dirty="0"/>
              <a:t>Οι τράπεζες πρέπει να </a:t>
            </a:r>
            <a:r>
              <a:rPr lang="el-GR" dirty="0">
                <a:solidFill>
                  <a:srgbClr val="0070C0"/>
                </a:solidFill>
              </a:rPr>
              <a:t>ταξινομούν όλα τα δάνεια και άλλα ανοίγματά τους σύμφωνα με την </a:t>
            </a:r>
            <a:r>
              <a:rPr lang="el-GR" dirty="0" smtClean="0">
                <a:solidFill>
                  <a:srgbClr val="0070C0"/>
                </a:solidFill>
              </a:rPr>
              <a:t>Ταξινομία</a:t>
            </a:r>
            <a:endParaRPr lang="el-GR" dirty="0">
              <a:solidFill>
                <a:srgbClr val="0070C0"/>
              </a:solidFill>
            </a:endParaRPr>
          </a:p>
          <a:p>
            <a:pPr algn="just"/>
            <a:r>
              <a:rPr lang="el-GR" dirty="0"/>
              <a:t>Ο δείκτης </a:t>
            </a:r>
            <a:r>
              <a:rPr lang="el-GR" b="1" dirty="0">
                <a:solidFill>
                  <a:srgbClr val="00B050"/>
                </a:solidFill>
              </a:rPr>
              <a:t>Green Asset Ratio (GAR) </a:t>
            </a:r>
            <a:r>
              <a:rPr lang="el-GR" dirty="0"/>
              <a:t>θεωρείται </a:t>
            </a:r>
            <a:r>
              <a:rPr lang="el-GR" dirty="0" smtClean="0"/>
              <a:t>πολύ σημαντικό </a:t>
            </a:r>
            <a:r>
              <a:rPr lang="el-GR" dirty="0"/>
              <a:t>KPI από την EBA και οι τράπεζες πρέπει να αρχίσουν να χρησιμοποιούν την </a:t>
            </a:r>
            <a:r>
              <a:rPr lang="el-GR" dirty="0" smtClean="0"/>
              <a:t>Ταξινομία </a:t>
            </a:r>
            <a:r>
              <a:rPr lang="el-GR" dirty="0"/>
              <a:t>για τον υπολογισμό του</a:t>
            </a:r>
          </a:p>
          <a:p>
            <a:pPr algn="just"/>
            <a:r>
              <a:rPr lang="el-GR" dirty="0"/>
              <a:t>Το GAR θα είναι η αναλογία των δανείων και των τίτλων μιας τράπεζας που πληρούν την </a:t>
            </a:r>
            <a:r>
              <a:rPr lang="el-GR" dirty="0" smtClean="0"/>
              <a:t>Ταξινομία </a:t>
            </a:r>
            <a:r>
              <a:rPr lang="el-GR" dirty="0"/>
              <a:t>προς τα περισσότερα περιουσιακά στοιχεία του τραπεζικού χαρτοφυλακίου εντός του ισολογισμού.</a:t>
            </a:r>
          </a:p>
          <a:p>
            <a:pPr algn="just"/>
            <a:r>
              <a:rPr lang="el-GR" dirty="0" smtClean="0"/>
              <a:t>Από </a:t>
            </a:r>
            <a:r>
              <a:rPr lang="el-GR" dirty="0"/>
              <a:t>την απόφαση της Ευρωπαϊκής Επιτροπής (</a:t>
            </a:r>
            <a:r>
              <a:rPr lang="el-GR" dirty="0" smtClean="0"/>
              <a:t>ΕΕ) </a:t>
            </a:r>
            <a:r>
              <a:rPr lang="el-GR" dirty="0">
                <a:solidFill>
                  <a:srgbClr val="0070C0"/>
                </a:solidFill>
              </a:rPr>
              <a:t>που </a:t>
            </a:r>
            <a:r>
              <a:rPr lang="el-GR" dirty="0" smtClean="0">
                <a:solidFill>
                  <a:srgbClr val="0070C0"/>
                </a:solidFill>
              </a:rPr>
              <a:t>τέθηκε </a:t>
            </a:r>
            <a:r>
              <a:rPr lang="el-GR" dirty="0">
                <a:solidFill>
                  <a:srgbClr val="0070C0"/>
                </a:solidFill>
              </a:rPr>
              <a:t>σε ισχύ το 2022, οι τράπεζες έχουν προθεσμία έως το 2024 </a:t>
            </a:r>
            <a:r>
              <a:rPr lang="el-GR" dirty="0"/>
              <a:t>για να ολοκληρώσουν την πρώτη σειρά λεπτομερών προτύπων αναφοράς για το GAR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8F624-BFCD-44BE-8F7E-AE4BE40F373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408014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Βασικά συμπεράσματα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dirty="0"/>
              <a:t>Υπάρχουν πολλοί ορισμοί των πράσινων χρηματοοικονομικών και πράσινων τραπεζικών προϊόντων</a:t>
            </a:r>
          </a:p>
          <a:p>
            <a:pPr algn="just"/>
            <a:r>
              <a:rPr lang="el-GR" dirty="0"/>
              <a:t>Η ορολογία εξακολουθεί να εξελίσσεται με την εναλλαξιμότητα της χρήσης των ορισμών και των κατανοήσεων</a:t>
            </a:r>
          </a:p>
          <a:p>
            <a:pPr algn="just"/>
            <a:r>
              <a:rPr lang="el-GR" dirty="0">
                <a:solidFill>
                  <a:srgbClr val="00B050"/>
                </a:solidFill>
              </a:rPr>
              <a:t>Η καλύτερη προσέγγιση για την Τράπεζα είναι να ορίσει πράσινα και βιώσιμα προϊόντα σύμφωνα με την Ταξινομία της ΕΕ για ρυθμιστικούς σκοπούς και σκοπούς </a:t>
            </a:r>
            <a:r>
              <a:rPr lang="el-GR" dirty="0" smtClean="0">
                <a:solidFill>
                  <a:srgbClr val="00B050"/>
                </a:solidFill>
              </a:rPr>
              <a:t>γνωστοποίησης</a:t>
            </a:r>
            <a:r>
              <a:rPr lang="en-US" dirty="0" smtClean="0">
                <a:solidFill>
                  <a:srgbClr val="00B050"/>
                </a:solidFill>
              </a:rPr>
              <a:t> (reporting, disclosure)</a:t>
            </a:r>
            <a:endParaRPr lang="el-GR" dirty="0">
              <a:solidFill>
                <a:srgbClr val="00B050"/>
              </a:solidFill>
            </a:endParaRPr>
          </a:p>
          <a:p>
            <a:pPr algn="just"/>
            <a:r>
              <a:rPr lang="el-GR" dirty="0"/>
              <a:t>Όλες οι άλλες πηγές πληροφοριών θα πρέπει να χρησιμοποιούνται για σκοπούς διευκρίνισης και πρόσθετης καθοδήγησης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8F624-BFCD-44BE-8F7E-AE4BE40F373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143744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6103" y="2603828"/>
            <a:ext cx="3355428" cy="1325563"/>
          </a:xfrm>
        </p:spPr>
        <p:txBody>
          <a:bodyPr/>
          <a:lstStyle/>
          <a:p>
            <a:r>
              <a:rPr lang="el-GR" b="1" dirty="0">
                <a:solidFill>
                  <a:srgbClr val="00B050"/>
                </a:solidFill>
              </a:rPr>
              <a:t>ΠΑΡΑΡΤΗΜΑ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8F624-BFCD-44BE-8F7E-AE4BE40F3737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813766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/>
            </a:r>
            <a:br>
              <a:rPr lang="el-GR" dirty="0"/>
            </a:br>
            <a:r>
              <a:rPr lang="el-GR" dirty="0"/>
              <a:t>Κυριότερα </a:t>
            </a:r>
            <a:r>
              <a:rPr lang="el-GR" dirty="0" smtClean="0"/>
              <a:t>κανονιστικά έγγραφα </a:t>
            </a:r>
            <a:r>
              <a:rPr lang="el-GR" dirty="0"/>
              <a:t>για τα πράσινα προϊόντα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 algn="just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altLang="en-US" sz="2000" dirty="0">
                <a:solidFill>
                  <a:prstClr val="black"/>
                </a:solidFill>
              </a:rPr>
              <a:t>The Loan Market Association (LMA) issued in March 2022 a </a:t>
            </a:r>
            <a:r>
              <a:rPr lang="en-GB" altLang="en-US" sz="2000" b="1" dirty="0">
                <a:solidFill>
                  <a:srgbClr val="00B050"/>
                </a:solidFill>
              </a:rPr>
              <a:t>Guide to the application of the Sustainability-Linked Loan Principles in real estate finance and real estate development finance </a:t>
            </a:r>
            <a:r>
              <a:rPr lang="en-GB" altLang="en-US" sz="2000" dirty="0">
                <a:solidFill>
                  <a:prstClr val="black"/>
                </a:solidFill>
              </a:rPr>
              <a:t>(</a:t>
            </a:r>
            <a:r>
              <a:rPr lang="en-GB" altLang="en-US" sz="2000" dirty="0">
                <a:solidFill>
                  <a:prstClr val="black"/>
                </a:solidFill>
                <a:hlinkClick r:id="rId2"/>
              </a:rPr>
              <a:t>https://www.lma.eu.com/application/files/2316/4691/1958/Guidance_to_the_application_of_SLLPs_in_the_real_estate_finance_and_real_estate_finance_development_context.pdf</a:t>
            </a:r>
            <a:r>
              <a:rPr lang="en-GB" altLang="en-US" sz="2000" dirty="0">
                <a:solidFill>
                  <a:prstClr val="black"/>
                </a:solidFill>
              </a:rPr>
              <a:t>)</a:t>
            </a:r>
          </a:p>
          <a:p>
            <a:pPr marL="342900" lvl="0" indent="-342900" algn="just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altLang="en-US" sz="2000" dirty="0">
                <a:solidFill>
                  <a:prstClr val="black"/>
                </a:solidFill>
              </a:rPr>
              <a:t>APLMA, LMA and LSTA’s </a:t>
            </a:r>
            <a:r>
              <a:rPr lang="en-GB" altLang="en-US" sz="2000" b="1" dirty="0">
                <a:solidFill>
                  <a:srgbClr val="00B050"/>
                </a:solidFill>
              </a:rPr>
              <a:t>Green Loan Principles (2021</a:t>
            </a:r>
            <a:r>
              <a:rPr lang="en-GB" altLang="en-US" sz="2000" dirty="0">
                <a:solidFill>
                  <a:srgbClr val="00B050"/>
                </a:solidFill>
              </a:rPr>
              <a:t>): </a:t>
            </a:r>
            <a:r>
              <a:rPr lang="en-GB" altLang="en-US" sz="2000" dirty="0">
                <a:solidFill>
                  <a:prstClr val="black"/>
                </a:solidFill>
                <a:hlinkClick r:id="rId3"/>
              </a:rPr>
              <a:t>https://www.lma.eu.com/application/files/9716/1304/3740/Green_Loan_Principles_Feb2021_V04.pdf</a:t>
            </a:r>
            <a:r>
              <a:rPr lang="en-GB" altLang="en-US" sz="2000" dirty="0">
                <a:solidFill>
                  <a:prstClr val="black"/>
                </a:solidFill>
              </a:rPr>
              <a:t> and </a:t>
            </a:r>
            <a:r>
              <a:rPr lang="en-GB" altLang="en-US" sz="2000" b="1" dirty="0">
                <a:solidFill>
                  <a:srgbClr val="1F497D"/>
                </a:solidFill>
              </a:rPr>
              <a:t>Guidance on Social Loan Principles (2022): </a:t>
            </a:r>
            <a:r>
              <a:rPr lang="en-GB" altLang="en-US" sz="2000" dirty="0">
                <a:solidFill>
                  <a:prstClr val="black"/>
                </a:solidFill>
                <a:hlinkClick r:id="rId4"/>
              </a:rPr>
              <a:t>https://www.lma.eu.com/application/files/2016/4623/8946/SLP_Guidance.pdf</a:t>
            </a:r>
            <a:endParaRPr lang="en-GB" altLang="en-US" sz="2000" dirty="0">
              <a:solidFill>
                <a:prstClr val="black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8F624-BFCD-44BE-8F7E-AE4BE40F3737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38776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5289" y="2193925"/>
            <a:ext cx="3397469" cy="1325563"/>
          </a:xfrm>
        </p:spPr>
        <p:txBody>
          <a:bodyPr>
            <a:normAutofit fontScale="90000"/>
          </a:bodyPr>
          <a:lstStyle/>
          <a:p>
            <a:r>
              <a:rPr lang="el-GR" b="1" dirty="0">
                <a:solidFill>
                  <a:srgbClr val="00B050"/>
                </a:solidFill>
              </a:rPr>
              <a:t/>
            </a:r>
            <a:br>
              <a:rPr lang="el-GR" b="1" dirty="0">
                <a:solidFill>
                  <a:srgbClr val="00B050"/>
                </a:solidFill>
              </a:rPr>
            </a:br>
            <a:r>
              <a:rPr lang="el-GR" b="1" dirty="0" smtClean="0">
                <a:solidFill>
                  <a:srgbClr val="00B050"/>
                </a:solidFill>
              </a:rPr>
              <a:t>Ευχαριστώ</a:t>
            </a:r>
            <a:r>
              <a:rPr lang="en-US" b="1" dirty="0" smtClean="0">
                <a:solidFill>
                  <a:srgbClr val="00B050"/>
                </a:solidFill>
              </a:rPr>
              <a:t>!</a:t>
            </a:r>
            <a:br>
              <a:rPr lang="en-US" b="1" dirty="0" smtClean="0">
                <a:solidFill>
                  <a:srgbClr val="00B050"/>
                </a:solidFill>
              </a:rPr>
            </a:br>
            <a:r>
              <a:rPr lang="en-US" b="1" dirty="0">
                <a:solidFill>
                  <a:srgbClr val="00B050"/>
                </a:solidFill>
              </a:rPr>
              <a:t/>
            </a:r>
            <a:br>
              <a:rPr lang="en-US" b="1" dirty="0">
                <a:solidFill>
                  <a:srgbClr val="00B050"/>
                </a:solidFill>
              </a:rPr>
            </a:br>
            <a:r>
              <a:rPr lang="en-US" b="1" dirty="0" smtClean="0">
                <a:solidFill>
                  <a:srgbClr val="0070C0"/>
                </a:solidFill>
              </a:rPr>
              <a:t>Thank you!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8F624-BFCD-44BE-8F7E-AE4BE40F3737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5183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7993" y="3003222"/>
            <a:ext cx="10515600" cy="1325563"/>
          </a:xfrm>
        </p:spPr>
        <p:txBody>
          <a:bodyPr>
            <a:normAutofit fontScale="90000"/>
          </a:bodyPr>
          <a:lstStyle/>
          <a:p>
            <a:pPr algn="just"/>
            <a:r>
              <a:rPr lang="en-GB" b="1" dirty="0" smtClean="0">
                <a:solidFill>
                  <a:srgbClr val="00B050"/>
                </a:solidFill>
              </a:rPr>
              <a:t>5. Technological </a:t>
            </a:r>
            <a:r>
              <a:rPr lang="en-GB" b="1" dirty="0">
                <a:solidFill>
                  <a:srgbClr val="00B050"/>
                </a:solidFill>
              </a:rPr>
              <a:t>and innovative procedures in the banking </a:t>
            </a:r>
            <a:r>
              <a:rPr lang="en-GB" b="1" dirty="0" smtClean="0">
                <a:solidFill>
                  <a:srgbClr val="00B050"/>
                </a:solidFill>
              </a:rPr>
              <a:t>system	</a:t>
            </a:r>
            <a:r>
              <a:rPr lang="en-GB" dirty="0" smtClean="0">
                <a:solidFill>
                  <a:srgbClr val="00B050"/>
                </a:solidFill>
              </a:rPr>
              <a:t/>
            </a:r>
            <a:br>
              <a:rPr lang="en-GB" dirty="0" smtClean="0">
                <a:solidFill>
                  <a:srgbClr val="00B050"/>
                </a:solidFill>
              </a:rPr>
            </a:br>
            <a:r>
              <a:rPr lang="en-GB" dirty="0" smtClean="0">
                <a:solidFill>
                  <a:srgbClr val="00B050"/>
                </a:solidFill>
              </a:rPr>
              <a:t> </a:t>
            </a:r>
            <a:br>
              <a:rPr lang="en-GB" dirty="0" smtClean="0">
                <a:solidFill>
                  <a:srgbClr val="00B050"/>
                </a:solidFill>
              </a:rPr>
            </a:br>
            <a:r>
              <a:rPr lang="en-GB" sz="4000" i="1" dirty="0" smtClean="0">
                <a:solidFill>
                  <a:srgbClr val="00B050"/>
                </a:solidFill>
              </a:rPr>
              <a:t>The </a:t>
            </a:r>
            <a:r>
              <a:rPr lang="en-GB" sz="4000" i="1" dirty="0">
                <a:solidFill>
                  <a:srgbClr val="00B050"/>
                </a:solidFill>
              </a:rPr>
              <a:t>experience of the Bulgarian banking </a:t>
            </a:r>
            <a:r>
              <a:rPr lang="en-GB" sz="4000" i="1" dirty="0" smtClean="0">
                <a:solidFill>
                  <a:srgbClr val="00B050"/>
                </a:solidFill>
              </a:rPr>
              <a:t>system: </a:t>
            </a:r>
            <a:br>
              <a:rPr lang="en-GB" sz="4000" i="1" dirty="0" smtClean="0">
                <a:solidFill>
                  <a:srgbClr val="00B050"/>
                </a:solidFill>
              </a:rPr>
            </a:br>
            <a:r>
              <a:rPr lang="en-GB" sz="4000" i="1" dirty="0" smtClean="0">
                <a:solidFill>
                  <a:srgbClr val="00B050"/>
                </a:solidFill>
              </a:rPr>
              <a:t>the </a:t>
            </a:r>
            <a:r>
              <a:rPr lang="en-GB" sz="4000" i="1" dirty="0">
                <a:solidFill>
                  <a:srgbClr val="00B050"/>
                </a:solidFill>
              </a:rPr>
              <a:t>EU Taxonomy for Sustainable Economic Activities and its relevance for banks and their </a:t>
            </a:r>
            <a:r>
              <a:rPr lang="en-GB" sz="4000" i="1" dirty="0" smtClean="0">
                <a:solidFill>
                  <a:srgbClr val="00B050"/>
                </a:solidFill>
              </a:rPr>
              <a:t>customers </a:t>
            </a:r>
            <a:endParaRPr lang="en-US" sz="4000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8F624-BFCD-44BE-8F7E-AE4BE40F373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87050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0938" y="202625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l-GR" sz="3600" b="1" dirty="0" smtClean="0">
                <a:solidFill>
                  <a:srgbClr val="00B050"/>
                </a:solidFill>
              </a:rPr>
              <a:t>Η </a:t>
            </a:r>
            <a:r>
              <a:rPr lang="el-GR" sz="3600" b="1" dirty="0">
                <a:solidFill>
                  <a:srgbClr val="00B050"/>
                </a:solidFill>
              </a:rPr>
              <a:t>Ταξινομία</a:t>
            </a:r>
            <a:r>
              <a:rPr lang="el-GR" sz="3600" b="1" dirty="0" smtClean="0">
                <a:solidFill>
                  <a:srgbClr val="00B050"/>
                </a:solidFill>
              </a:rPr>
              <a:t> της ΕΕ για τις Βιώσιμες Οικονομικές Δραστηριότητες: </a:t>
            </a:r>
            <a:r>
              <a:rPr lang="en-US" sz="3600" b="1" dirty="0" smtClean="0">
                <a:solidFill>
                  <a:srgbClr val="00B050"/>
                </a:solidFill>
              </a:rPr>
              <a:t/>
            </a:r>
            <a:br>
              <a:rPr lang="en-US" sz="3600" b="1" dirty="0" smtClean="0">
                <a:solidFill>
                  <a:srgbClr val="00B050"/>
                </a:solidFill>
              </a:rPr>
            </a:br>
            <a:r>
              <a:rPr lang="en-US" sz="3600" dirty="0">
                <a:solidFill>
                  <a:srgbClr val="00B050"/>
                </a:solidFill>
              </a:rPr>
              <a:t/>
            </a:r>
            <a:br>
              <a:rPr lang="en-US" sz="3600" dirty="0">
                <a:solidFill>
                  <a:srgbClr val="00B050"/>
                </a:solidFill>
              </a:rPr>
            </a:br>
            <a:r>
              <a:rPr lang="el-GR" sz="3600" b="1" dirty="0">
                <a:solidFill>
                  <a:srgbClr val="0070C0"/>
                </a:solidFill>
              </a:rPr>
              <a:t>Η</a:t>
            </a:r>
            <a:r>
              <a:rPr lang="el-GR" sz="3600" dirty="0" smtClean="0">
                <a:solidFill>
                  <a:srgbClr val="00B050"/>
                </a:solidFill>
              </a:rPr>
              <a:t> </a:t>
            </a:r>
            <a:r>
              <a:rPr lang="el-GR" sz="3600" b="1" dirty="0" smtClean="0">
                <a:solidFill>
                  <a:srgbClr val="0070C0"/>
                </a:solidFill>
              </a:rPr>
              <a:t>σημασία για τις τράπεζες και τους πελάτες τους</a:t>
            </a:r>
            <a:endParaRPr lang="en-US" sz="3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7107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Περιεχόμενα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l-GR" dirty="0"/>
              <a:t>Πράσινη χρηματοδότηση και πράσινα προϊόντα: ορισμοί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Η </a:t>
            </a:r>
            <a:r>
              <a:rPr lang="el-GR" b="1" dirty="0" smtClean="0">
                <a:solidFill>
                  <a:srgbClr val="00B050"/>
                </a:solidFill>
              </a:rPr>
              <a:t>Ταξινομία </a:t>
            </a:r>
            <a:r>
              <a:rPr lang="el-GR" b="1" dirty="0">
                <a:solidFill>
                  <a:srgbClr val="00B050"/>
                </a:solidFill>
              </a:rPr>
              <a:t>της ΕΕ για τις Βιώσιμες Δραστηριότητες</a:t>
            </a:r>
            <a:r>
              <a:rPr lang="el-GR" dirty="0"/>
              <a:t>:</a:t>
            </a:r>
          </a:p>
          <a:p>
            <a:r>
              <a:rPr lang="el-GR" dirty="0"/>
              <a:t>νόημα και</a:t>
            </a:r>
          </a:p>
          <a:p>
            <a:r>
              <a:rPr lang="el-GR" dirty="0"/>
              <a:t>σημασία για τις τράπεζες</a:t>
            </a:r>
          </a:p>
          <a:p>
            <a:endParaRPr lang="el-GR" dirty="0"/>
          </a:p>
          <a:p>
            <a:pPr marL="0" indent="0">
              <a:buNone/>
            </a:pPr>
            <a:r>
              <a:rPr lang="el-GR" dirty="0"/>
              <a:t>Παράρτημα:</a:t>
            </a:r>
          </a:p>
          <a:p>
            <a:r>
              <a:rPr lang="el-GR" dirty="0" smtClean="0"/>
              <a:t>Κανονιστηκά και κλαδικά </a:t>
            </a:r>
            <a:r>
              <a:rPr lang="el-GR" dirty="0"/>
              <a:t>έγγραφα για τα πράσινα </a:t>
            </a:r>
            <a:r>
              <a:rPr lang="el-GR" dirty="0" smtClean="0"/>
              <a:t>προϊόντα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8F624-BFCD-44BE-8F7E-AE4BE40F373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4518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Πράσινη χρηματοδότηση: ορισμός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l-GR" b="1" dirty="0"/>
              <a:t>Ευρωπαϊκή Ομοσπονδία </a:t>
            </a:r>
            <a:r>
              <a:rPr lang="el-GR" b="1" dirty="0" smtClean="0"/>
              <a:t>Τραπεζών (</a:t>
            </a:r>
            <a:r>
              <a:rPr lang="en-US" b="1" dirty="0" smtClean="0"/>
              <a:t>EU Banking Federation)</a:t>
            </a:r>
            <a:r>
              <a:rPr lang="el-GR" b="1" dirty="0" smtClean="0"/>
              <a:t>:</a:t>
            </a:r>
            <a:endParaRPr lang="el-GR" b="1" dirty="0"/>
          </a:p>
          <a:p>
            <a:pPr algn="just"/>
            <a:r>
              <a:rPr lang="el-GR" dirty="0">
                <a:solidFill>
                  <a:srgbClr val="00B050"/>
                </a:solidFill>
              </a:rPr>
              <a:t>Η πράσινη χρηματοδότηση περιλαμβάνει, αλλά δεν περιορίζεται σε: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l-GR" dirty="0" smtClean="0"/>
              <a:t>Περιβαλλοντικές </a:t>
            </a:r>
            <a:r>
              <a:rPr lang="el-GR" dirty="0"/>
              <a:t>πτυχές (ρύπανση, εκπομπές αερίων θερμοκηπίου, βιοποικιλότητα, θέματα ποιότητας νερού ή αέρα)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l-GR" dirty="0" smtClean="0"/>
              <a:t>Πτυχές </a:t>
            </a:r>
            <a:r>
              <a:rPr lang="el-GR" dirty="0"/>
              <a:t>που σχετίζονται με την κλιματική αλλαγή (ενεργειακή απόδοση, ανανεώσιμες πηγές ενέργειας, πρόληψη και μετριασμός της κλιματικής αλλαγής που συνδέονται σοβαρά γεγονότα</a:t>
            </a:r>
          </a:p>
          <a:p>
            <a:pPr algn="just"/>
            <a:endParaRPr lang="el-GR" b="1" dirty="0"/>
          </a:p>
          <a:p>
            <a:pPr marL="0" indent="0" algn="just">
              <a:buNone/>
            </a:pPr>
            <a:r>
              <a:rPr lang="el-GR" b="1" dirty="0"/>
              <a:t>Chartered Banking Institute:</a:t>
            </a:r>
          </a:p>
          <a:p>
            <a:pPr algn="just"/>
            <a:r>
              <a:rPr lang="el-GR" dirty="0"/>
              <a:t>Οποιαδήποτε οικονομική πρωτοβουλία, διαδικασία, προϊόν ή υπηρεσία που έχει σχεδιαστεί είτε για την προστασία του φυσικού περιβάλλοντος είτε για τη διαχείριση του τρόπου με τον οποίο το περιβάλλον επηρεάζει τη χρηματοδότηση και τις επενδύσεις.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8F624-BFCD-44BE-8F7E-AE4BE40F373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90984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Πράσινα προϊόντα: εύρος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l-GR" b="1" dirty="0">
                <a:solidFill>
                  <a:srgbClr val="00B050"/>
                </a:solidFill>
              </a:rPr>
              <a:t>Τι κάνει ένα χρηματοοικονομικό προϊόν «πράσινο»;</a:t>
            </a:r>
          </a:p>
          <a:p>
            <a:pPr algn="just"/>
            <a:r>
              <a:rPr lang="el-GR" dirty="0"/>
              <a:t>Σε πολλές περιπτώσεις, η «πράσινη» πτυχή του προϊόντος σχετίζεται με το περιουσιακό στοιχείο – όπως επενδύσεις σε έργα καθαρής ενέργειας ή αναδάσωση.</a:t>
            </a:r>
          </a:p>
          <a:p>
            <a:pPr algn="just"/>
            <a:r>
              <a:rPr lang="el-GR" dirty="0"/>
              <a:t>Σε άλλες περιπτώσεις, τα χαρακτηριστικά του προϊόντος έχουν σχεδιαστεί για να ενθαρρύνουν ή να επιβραβεύουν μια φιλική προς το περιβάλλον δραστηριότητα – όπως:</a:t>
            </a:r>
          </a:p>
          <a:p>
            <a:pPr algn="just"/>
            <a:r>
              <a:rPr lang="el-GR" dirty="0"/>
              <a:t>στεγαστικά δάνεια που προεξοφλούνται σύμφωνα με την ενεργειακή απόδοση ενός ακινήτου ή</a:t>
            </a:r>
          </a:p>
          <a:p>
            <a:pPr algn="just"/>
            <a:r>
              <a:rPr lang="el-GR" dirty="0"/>
              <a:t>επένδυση που συνδέει τη βιώσιμη διαχείριση των πόρων με όρια χρηματοδότησης ή απαιτήσεις για εξασφαλίσεις.).*</a:t>
            </a:r>
            <a:endParaRPr 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38200" y="6176963"/>
            <a:ext cx="8147050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 i="1" dirty="0">
                <a:cs typeface="Calibri" panose="020F0502020204030204" pitchFamily="34" charset="0"/>
              </a:rPr>
              <a:t>*</a:t>
            </a:r>
            <a:r>
              <a:rPr lang="el-GR" sz="1400" dirty="0">
                <a:cs typeface="Calibri" panose="020F0502020204030204" pitchFamily="34" charset="0"/>
              </a:rPr>
              <a:t>Δείτε:</a:t>
            </a:r>
            <a:r>
              <a:rPr lang="en-US" sz="1400" dirty="0">
                <a:cs typeface="Calibri" panose="020F0502020204030204" pitchFamily="34" charset="0"/>
              </a:rPr>
              <a:t> </a:t>
            </a:r>
            <a:r>
              <a:rPr lang="en-GB" altLang="en-US" sz="1400" i="1" dirty="0" smtClean="0"/>
              <a:t>Chartered </a:t>
            </a:r>
            <a:r>
              <a:rPr lang="en-GB" altLang="en-US" sz="1400" i="1" dirty="0"/>
              <a:t>Banker Institute - The Green Qualifications Workbook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8F624-BFCD-44BE-8F7E-AE4BE40F373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74469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Ταξινομία της ΕΕ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l-GR" dirty="0"/>
              <a:t>Η </a:t>
            </a:r>
            <a:r>
              <a:rPr lang="el-GR" b="1" dirty="0" smtClean="0">
                <a:solidFill>
                  <a:srgbClr val="00B050"/>
                </a:solidFill>
              </a:rPr>
              <a:t>Ταξινομία </a:t>
            </a:r>
            <a:r>
              <a:rPr lang="el-GR" b="1" dirty="0">
                <a:solidFill>
                  <a:srgbClr val="00B050"/>
                </a:solidFill>
              </a:rPr>
              <a:t>της ΕΕ </a:t>
            </a:r>
            <a:r>
              <a:rPr lang="el-GR" dirty="0"/>
              <a:t>είναι ένα σύστημα </a:t>
            </a:r>
            <a:r>
              <a:rPr lang="el-GR" dirty="0" smtClean="0"/>
              <a:t>τακξινόμισης, </a:t>
            </a:r>
            <a:r>
              <a:rPr lang="el-GR" dirty="0"/>
              <a:t>το οποίο δημιουργεί έναν κατάλογο περιβαλλοντικά βιώσιμων οικονομικών δραστηριοτήτων.</a:t>
            </a:r>
          </a:p>
          <a:p>
            <a:pPr algn="just"/>
            <a:r>
              <a:rPr lang="el-GR" dirty="0"/>
              <a:t>Η </a:t>
            </a:r>
            <a:r>
              <a:rPr lang="el-GR" b="1" dirty="0" smtClean="0">
                <a:solidFill>
                  <a:srgbClr val="00B050"/>
                </a:solidFill>
              </a:rPr>
              <a:t>Ταξινομία </a:t>
            </a:r>
            <a:r>
              <a:rPr lang="el-GR" b="1" dirty="0">
                <a:solidFill>
                  <a:srgbClr val="00B050"/>
                </a:solidFill>
              </a:rPr>
              <a:t>της ΕΕ </a:t>
            </a:r>
            <a:r>
              <a:rPr lang="el-GR" dirty="0"/>
              <a:t>παρέχει σε </a:t>
            </a:r>
            <a:r>
              <a:rPr lang="el-GR" dirty="0">
                <a:solidFill>
                  <a:srgbClr val="0070C0"/>
                </a:solidFill>
              </a:rPr>
              <a:t>εταιρείες, επενδυτές και υπεύθυνους χάραξης πολιτικής </a:t>
            </a:r>
            <a:r>
              <a:rPr lang="el-GR" dirty="0"/>
              <a:t>κατάλληλους ορισμούς για τους οποίους οι οικονομικές δραστηριότητες μπορούν να θεωρηθούν περιβαλλοντικά βιώσιμες.</a:t>
            </a:r>
          </a:p>
          <a:p>
            <a:pPr algn="just"/>
            <a:r>
              <a:rPr lang="el-GR" dirty="0"/>
              <a:t>Ο κανονισμός </a:t>
            </a:r>
            <a:r>
              <a:rPr lang="el-GR" dirty="0" smtClean="0"/>
              <a:t>Ταξινομίας </a:t>
            </a:r>
            <a:r>
              <a:rPr lang="el-GR" dirty="0"/>
              <a:t>προσδιορίζει: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l-GR" dirty="0">
                <a:solidFill>
                  <a:srgbClr val="00B050"/>
                </a:solidFill>
              </a:rPr>
              <a:t>6 περιβαλλοντικούς στόχους και καθορίζει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l-GR" dirty="0">
                <a:solidFill>
                  <a:srgbClr val="00B050"/>
                </a:solidFill>
              </a:rPr>
              <a:t>4 συνολικές προϋποθέσεις που πρέπει να πληροί μια οικονομική δραστηριότητα προκειμένου να χαρακτηριστεί ως περιβαλλοντικά βιώσιμη.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8F624-BFCD-44BE-8F7E-AE4BE40F373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250420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6793" y="0"/>
            <a:ext cx="10515600" cy="1325563"/>
          </a:xfrm>
        </p:spPr>
        <p:txBody>
          <a:bodyPr/>
          <a:lstStyle/>
          <a:p>
            <a:r>
              <a:rPr lang="el-GR" dirty="0"/>
              <a:t>Οι 6 περιβαλλοντικοί </a:t>
            </a:r>
            <a:r>
              <a:rPr lang="el-GR" dirty="0" smtClean="0"/>
              <a:t>στόχοι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2" descr="CHART ENVIRONMENTAL OBJECTIVE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02142" y="1416050"/>
            <a:ext cx="8853487" cy="530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8F624-BFCD-44BE-8F7E-AE4BE40F373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879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Οι 4 βασικές προϋποθέσεις για την </a:t>
            </a:r>
            <a:r>
              <a:rPr lang="el-GR" dirty="0" smtClean="0"/>
              <a:t>Ταξινομία </a:t>
            </a:r>
            <a:r>
              <a:rPr lang="el-GR" dirty="0"/>
              <a:t>μιας δραστηριότητας ως "βιώσιμη"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l-GR" dirty="0"/>
              <a:t>Η οικονομική δραστηριότητα συμβάλλει σε </a:t>
            </a:r>
            <a:r>
              <a:rPr lang="el-GR" dirty="0">
                <a:solidFill>
                  <a:srgbClr val="00B050"/>
                </a:solidFill>
              </a:rPr>
              <a:t>έναν από τους έξι περιβαλλοντικούς στόχους</a:t>
            </a:r>
          </a:p>
          <a:p>
            <a:pPr algn="just"/>
            <a:r>
              <a:rPr lang="el-GR" dirty="0"/>
              <a:t>Η οικονομική δραστηριότητα </a:t>
            </a:r>
            <a:r>
              <a:rPr lang="el-GR" dirty="0">
                <a:solidFill>
                  <a:srgbClr val="00B050"/>
                </a:solidFill>
              </a:rPr>
              <a:t>«δεν προκαλεί σημαντική βλάβη» </a:t>
            </a:r>
            <a:r>
              <a:rPr lang="el-GR" dirty="0"/>
              <a:t>σε κανέναν από αυτούς τους έξι περιβαλλοντικούς στόχους (δηλαδή δεν έχει αρνητικό περιβαλλοντικό αντίκτυπο).</a:t>
            </a:r>
          </a:p>
          <a:p>
            <a:pPr algn="just"/>
            <a:r>
              <a:rPr lang="el-GR" dirty="0"/>
              <a:t>Η οικονομική δραστηριότητα </a:t>
            </a:r>
            <a:r>
              <a:rPr lang="el-GR" dirty="0" smtClean="0">
                <a:solidFill>
                  <a:srgbClr val="00B050"/>
                </a:solidFill>
              </a:rPr>
              <a:t>πληροί τις </a:t>
            </a:r>
            <a:r>
              <a:rPr lang="el-GR" dirty="0">
                <a:solidFill>
                  <a:srgbClr val="00B050"/>
                </a:solidFill>
              </a:rPr>
              <a:t>«ελάχιστες διασφαλίσεις», </a:t>
            </a:r>
            <a:r>
              <a:rPr lang="el-GR" dirty="0"/>
              <a:t>όπως οι κατευθυντήριες αρχές του ΟΗΕ για τις επιχειρήσεις και τα ανθρώπινα δικαιώματα (δηλαδή δεν έχει αρνητικό κοινωνικό αντίκτυπο)</a:t>
            </a:r>
          </a:p>
          <a:p>
            <a:pPr algn="just"/>
            <a:r>
              <a:rPr lang="el-GR" dirty="0"/>
              <a:t>Η οικονομική δραστηριότητα </a:t>
            </a:r>
            <a:r>
              <a:rPr lang="el-GR" dirty="0">
                <a:solidFill>
                  <a:srgbClr val="00B050"/>
                </a:solidFill>
              </a:rPr>
              <a:t>συμμορφώνεται με τα κριτήρια τεχνικού ελέγχου που αναπτύχθηκαν από την Ομάδα Τεχνικών Εμπειρογνωμόνων της ΕΕ*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900113" y="6165850"/>
            <a:ext cx="69850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i="1" dirty="0" smtClean="0">
                <a:cs typeface="Calibri" panose="020F0502020204030204" pitchFamily="34" charset="0"/>
              </a:rPr>
              <a:t>*</a:t>
            </a:r>
            <a:r>
              <a:rPr lang="el-GR" sz="1200" dirty="0" smtClean="0">
                <a:cs typeface="Calibri" panose="020F0502020204030204" pitchFamily="34" charset="0"/>
              </a:rPr>
              <a:t>Δείτε:</a:t>
            </a:r>
            <a:r>
              <a:rPr lang="en-US" sz="1200" dirty="0" smtClean="0">
                <a:cs typeface="Calibri" panose="020F0502020204030204" pitchFamily="34" charset="0"/>
              </a:rPr>
              <a:t> </a:t>
            </a:r>
            <a:r>
              <a:rPr lang="en-GB" altLang="en-US" sz="1200" i="1" dirty="0" smtClean="0">
                <a:cs typeface="Calibri" panose="020F0502020204030204" pitchFamily="34" charset="0"/>
              </a:rPr>
              <a:t>https</a:t>
            </a:r>
            <a:r>
              <a:rPr lang="en-GB" altLang="en-US" sz="1200" i="1" dirty="0">
                <a:cs typeface="Calibri" panose="020F0502020204030204" pitchFamily="34" charset="0"/>
              </a:rPr>
              <a:t>://www.pwc.com/jp/en/knowledge/column/taxonomy-and-sustainable-finance.html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8F624-BFCD-44BE-8F7E-AE4BE40F373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940969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735</Words>
  <Application>Microsoft Office PowerPoint</Application>
  <PresentationFormat>Προσαρμογή</PresentationFormat>
  <Paragraphs>74</Paragraphs>
  <Slides>14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14</vt:i4>
      </vt:variant>
    </vt:vector>
  </HeadingPairs>
  <TitlesOfParts>
    <vt:vector size="15" baseType="lpstr">
      <vt:lpstr>Office Theme</vt:lpstr>
      <vt:lpstr>SOME HISTORICAN AND CURRENT  TOPICS OF INTERNATIONAL ECONMIC RELATIONS  Insights form Bulgaria - Technological and innovative procedures in the banking system</vt:lpstr>
      <vt:lpstr>5. Technological and innovative procedures in the banking system    The experience of the Bulgarian banking system:  the EU Taxonomy for Sustainable Economic Activities and its relevance for banks and their customers </vt:lpstr>
      <vt:lpstr>Η Ταξινομία της ΕΕ για τις Βιώσιμες Οικονομικές Δραστηριότητες:   Η σημασία για τις τράπεζες και τους πελάτες τους</vt:lpstr>
      <vt:lpstr>Περιεχόμενα</vt:lpstr>
      <vt:lpstr>Πράσινη χρηματοδότηση: ορισμός</vt:lpstr>
      <vt:lpstr>Πράσινα προϊόντα: εύρος</vt:lpstr>
      <vt:lpstr>Ταξινομία της ΕΕ</vt:lpstr>
      <vt:lpstr>Οι 6 περιβαλλοντικοί στόχοι </vt:lpstr>
      <vt:lpstr>Οι 4 βασικές προϋποθέσεις για την Ταξινομία μιας δραστηριότητας ως "βιώσιμη"</vt:lpstr>
      <vt:lpstr>Σημασία της Ταξινομίας της ΕΕ για τις τράπεζες</vt:lpstr>
      <vt:lpstr>Βασικά συμπεράσματα</vt:lpstr>
      <vt:lpstr>ΠΑΡΑΡΤΗΜΑ</vt:lpstr>
      <vt:lpstr> Κυριότερα κανονιστικά έγγραφα για τα πράσινα προϊόντα</vt:lpstr>
      <vt:lpstr> Ευχαριστώ!  Thank you!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Ταξινόμηση της ΕΕ για τις Βιώσιμες Οικονομικές Δραστηριότητες:   σημασία για τις τράπεζες και τους πελάτες τους</dc:title>
  <dc:creator>Virzhiniya Zhelyazkova</dc:creator>
  <cp:lastModifiedBy>user</cp:lastModifiedBy>
  <cp:revision>80</cp:revision>
  <dcterms:created xsi:type="dcterms:W3CDTF">2023-05-14T11:13:09Z</dcterms:created>
  <dcterms:modified xsi:type="dcterms:W3CDTF">2023-05-23T14:37:00Z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102144bb-458c-4e89-89b8-824f69d6f433_Enabled">
    <vt:lpwstr>true</vt:lpwstr>
  </property>
  <property fmtid="{D5CDD505-2E9C-101B-9397-08002B2CF9AE}" pid="3" name="MSIP_Label_102144bb-458c-4e89-89b8-824f69d6f433_SetDate">
    <vt:lpwstr>2023-05-23T13:11:13Z</vt:lpwstr>
  </property>
  <property fmtid="{D5CDD505-2E9C-101B-9397-08002B2CF9AE}" pid="4" name="MSIP_Label_102144bb-458c-4e89-89b8-824f69d6f433_Method">
    <vt:lpwstr>Standard</vt:lpwstr>
  </property>
  <property fmtid="{D5CDD505-2E9C-101B-9397-08002B2CF9AE}" pid="5" name="MSIP_Label_102144bb-458c-4e89-89b8-824f69d6f433_Name">
    <vt:lpwstr>Internal Use</vt:lpwstr>
  </property>
  <property fmtid="{D5CDD505-2E9C-101B-9397-08002B2CF9AE}" pid="6" name="MSIP_Label_102144bb-458c-4e89-89b8-824f69d6f433_SiteId">
    <vt:lpwstr>22fe70d1-f14f-4143-9839-9d91aa178113</vt:lpwstr>
  </property>
  <property fmtid="{D5CDD505-2E9C-101B-9397-08002B2CF9AE}" pid="7" name="MSIP_Label_102144bb-458c-4e89-89b8-824f69d6f433_ActionId">
    <vt:lpwstr>179b451c-32b8-4bf4-a699-a2a39c011476</vt:lpwstr>
  </property>
  <property fmtid="{D5CDD505-2E9C-101B-9397-08002B2CF9AE}" pid="8" name="MSIP_Label_102144bb-458c-4e89-89b8-824f69d6f433_ContentBits">
    <vt:lpwstr>2</vt:lpwstr>
  </property>
</Properties>
</file>