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7F694F-28C0-5679-9D2C-5A9F63026BC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4DCA3B9-F5F3-0D53-66C3-675811522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CB5BE26-10BA-70C8-FBF8-8CF12DD7E81F}"/>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D3A7B01A-37AF-88AF-BF07-1C5D49BA2F1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86FEBA0-71B4-A41E-DC5C-CD792B3B94DB}"/>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100336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699A09-6C30-4A2F-C25D-2ED1EA7B8B5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93B93A6-7412-4830-60F1-07B7407C319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F9AA28-B15A-AF61-3EE8-6E8FAE02F4AC}"/>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9F204108-65FB-9BDD-E547-F143313502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9D0D0A-77E7-6CBA-7902-9B85534D6012}"/>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81459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AA63203-1869-31AF-778A-A83007E3D2E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0287373-6351-1CFD-6B8B-5D185F04FB4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A248DEA-ED5D-0B7D-7C59-FF83B66C5599}"/>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E783D294-C9B5-DFAA-A931-21185966D6D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C06AA83-0CEE-D818-9FA4-892AE99FDB63}"/>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422868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05BB7-A4FE-3E80-BFB4-1E2EEB03B9A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73952D-D732-FBB8-DB0F-BD9E062AB2D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8B8785-ADCA-F9A9-2114-ED7363930BD9}"/>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21FA4F26-9A23-E751-361F-3C4C28FA37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E7DCCE-5FF3-ABB8-41B5-FBB5DBF79C7A}"/>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116915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0C15C9-3C81-875D-D552-0298FC6D4B7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22B7C1B-15A1-F5E7-D1A9-45F45F0853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1AC32FE-10E9-5F29-F49C-166DBC05A8F0}"/>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FA164005-3C21-C1F9-355B-188F699F41C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4A82E31-C081-E474-0180-5C0AEB52B733}"/>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100151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57A38A-B0B3-E28C-3A2C-2826320096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0529327-A78D-3C5E-C5B6-8A0F11580A2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4F747D2-E757-1F21-2B97-1914A49F62A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59B0AEE-335A-9C1C-7416-01C34BB3A2F3}"/>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6" name="Θέση υποσέλιδου 5">
            <a:extLst>
              <a:ext uri="{FF2B5EF4-FFF2-40B4-BE49-F238E27FC236}">
                <a16:creationId xmlns:a16="http://schemas.microsoft.com/office/drawing/2014/main" id="{F8622B15-7912-864E-F8B9-27550621067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D38450-6F9B-14BD-B4B7-834FEA1F20A1}"/>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96458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EC26B-902B-15AD-EDAB-6391234F359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403B46-7F1C-6F17-08DA-0F46B77D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84350C7-702E-0523-9F3B-61975DBDB78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6B7019C-DAA4-6832-0820-4727EA3CF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A63E52C-887B-91B2-05B1-5E0DBC39345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C282F49-329D-1F24-BAE6-FFE49AA3D624}"/>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8" name="Θέση υποσέλιδου 7">
            <a:extLst>
              <a:ext uri="{FF2B5EF4-FFF2-40B4-BE49-F238E27FC236}">
                <a16:creationId xmlns:a16="http://schemas.microsoft.com/office/drawing/2014/main" id="{095801D0-62C4-B362-A9E0-C4FD2A3C18D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AE0E06D-5D2F-4CE3-7467-FCADB615E586}"/>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170809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F0A22-0A52-2FA2-9BF8-A89A14BA6D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A056988-7C12-8880-E2E0-2EC698DDA749}"/>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4" name="Θέση υποσέλιδου 3">
            <a:extLst>
              <a:ext uri="{FF2B5EF4-FFF2-40B4-BE49-F238E27FC236}">
                <a16:creationId xmlns:a16="http://schemas.microsoft.com/office/drawing/2014/main" id="{A33EB6BF-C1DF-B79A-9131-13C2890F075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FCD7437-E830-017D-9E80-7E7AD97E6FC6}"/>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388675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E95EEAF-7C7D-EA88-B89D-A12CE111A5BF}"/>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3" name="Θέση υποσέλιδου 2">
            <a:extLst>
              <a:ext uri="{FF2B5EF4-FFF2-40B4-BE49-F238E27FC236}">
                <a16:creationId xmlns:a16="http://schemas.microsoft.com/office/drawing/2014/main" id="{FACFF644-3BA5-66E7-E2D2-27E0F57C35B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9215CC7-F631-B9DD-FF73-78F47BFCFE80}"/>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338207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34D218-0949-9809-5A20-C48AAC7590C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09405B-4B60-03C3-4E1C-F112918D5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06812E8-65CE-9F50-F27E-113012FA2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A4B7556-1FED-A6B2-6E98-A701283240F2}"/>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6" name="Θέση υποσέλιδου 5">
            <a:extLst>
              <a:ext uri="{FF2B5EF4-FFF2-40B4-BE49-F238E27FC236}">
                <a16:creationId xmlns:a16="http://schemas.microsoft.com/office/drawing/2014/main" id="{962332BC-0BBC-CCBE-54E5-DCCFC83A02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6A99CF3-7638-6E5B-4A6E-D681D6A37264}"/>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161903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DB951D-9023-ACF9-2533-DD272AC27B5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52A7A22-DDBD-0D60-B0D4-C0EED342C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F36D448-A6D8-6376-0298-EF50ED52E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87D2991-466C-3B14-4885-64EC0AFE2E1A}"/>
              </a:ext>
            </a:extLst>
          </p:cNvPr>
          <p:cNvSpPr>
            <a:spLocks noGrp="1"/>
          </p:cNvSpPr>
          <p:nvPr>
            <p:ph type="dt" sz="half" idx="10"/>
          </p:nvPr>
        </p:nvSpPr>
        <p:spPr/>
        <p:txBody>
          <a:bodyPr/>
          <a:lstStyle/>
          <a:p>
            <a:fld id="{FE9C7B18-DA09-A64E-B2CA-2A9A2487D7C4}" type="datetimeFigureOut">
              <a:rPr lang="el-GR" smtClean="0"/>
              <a:t>24/3/26</a:t>
            </a:fld>
            <a:endParaRPr lang="el-GR"/>
          </a:p>
        </p:txBody>
      </p:sp>
      <p:sp>
        <p:nvSpPr>
          <p:cNvPr id="6" name="Θέση υποσέλιδου 5">
            <a:extLst>
              <a:ext uri="{FF2B5EF4-FFF2-40B4-BE49-F238E27FC236}">
                <a16:creationId xmlns:a16="http://schemas.microsoft.com/office/drawing/2014/main" id="{017E8DE5-D112-731D-E88F-976869E582E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7D22985-05BE-BC1B-DF80-4E643E484173}"/>
              </a:ext>
            </a:extLst>
          </p:cNvPr>
          <p:cNvSpPr>
            <a:spLocks noGrp="1"/>
          </p:cNvSpPr>
          <p:nvPr>
            <p:ph type="sldNum" sz="quarter" idx="12"/>
          </p:nvPr>
        </p:nvSpPr>
        <p:spPr/>
        <p:txBody>
          <a:bodyPr/>
          <a:lstStyle/>
          <a:p>
            <a:fld id="{E6372DF6-725E-2E4E-8470-EA00C47E76AB}" type="slidenum">
              <a:rPr lang="el-GR" smtClean="0"/>
              <a:t>‹#›</a:t>
            </a:fld>
            <a:endParaRPr lang="el-GR"/>
          </a:p>
        </p:txBody>
      </p:sp>
    </p:spTree>
    <p:extLst>
      <p:ext uri="{BB962C8B-B14F-4D97-AF65-F5344CB8AC3E}">
        <p14:creationId xmlns:p14="http://schemas.microsoft.com/office/powerpoint/2010/main" val="279031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C32744-87C8-1221-E3A8-0BA222A71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CB7DCF8-EC1B-552C-8820-37F993B30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14C4CB9-DF8E-6CF0-3719-DCF70CBC2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9C7B18-DA09-A64E-B2CA-2A9A2487D7C4}" type="datetimeFigureOut">
              <a:rPr lang="el-GR" smtClean="0"/>
              <a:t>24/3/26</a:t>
            </a:fld>
            <a:endParaRPr lang="el-GR"/>
          </a:p>
        </p:txBody>
      </p:sp>
      <p:sp>
        <p:nvSpPr>
          <p:cNvPr id="5" name="Θέση υποσέλιδου 4">
            <a:extLst>
              <a:ext uri="{FF2B5EF4-FFF2-40B4-BE49-F238E27FC236}">
                <a16:creationId xmlns:a16="http://schemas.microsoft.com/office/drawing/2014/main" id="{9DFE290F-544C-FCA4-60B2-C1D21A1C2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883082B-D4BA-957F-01EB-68322653C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372DF6-725E-2E4E-8470-EA00C47E76AB}" type="slidenum">
              <a:rPr lang="el-GR" smtClean="0"/>
              <a:t>‹#›</a:t>
            </a:fld>
            <a:endParaRPr lang="el-GR"/>
          </a:p>
        </p:txBody>
      </p:sp>
    </p:spTree>
    <p:extLst>
      <p:ext uri="{BB962C8B-B14F-4D97-AF65-F5344CB8AC3E}">
        <p14:creationId xmlns:p14="http://schemas.microsoft.com/office/powerpoint/2010/main" val="276551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ib.uom.gr/index.php/el/services/item/967-perigraf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AI+Detection&amp;rlz=1C5CHFA_enGR974GR974&amp;oq=what+is+Turnitin&amp;gs_lcrp=EgZjaHJvbWUyCQgAEEUYORiABDIHCAEQABiABDIHCAIQABiABDIHCAMQABiABDIHCAQQABiABDIHCAUQABiABDIHCAYQABiABDIHCAcQABiABDIHCAgQABiABDIHCAkQABiABNIBCTY3MTBqMGoxNagCCLACAfEFsWpTcSychc8&amp;sourceid=chrome&amp;ie=UTF-8&amp;ved=2ahUKEwj37umOwM6SAxXU3QIHHcK5CXUQgK4QegYIAQgAEAw" TargetMode="External"/><Relationship Id="rId2" Type="http://schemas.openxmlformats.org/officeDocument/2006/relationships/hyperlink" Target="https://www.google.com/search?q=Similarity+Report&amp;rlz=1C5CHFA_enGR974GR974&amp;oq=what+is+Turnitin&amp;gs_lcrp=EgZjaHJvbWUyCQgAEEUYORiABDIHCAEQABiABDIHCAIQABiABDIHCAMQABiABDIHCAQQABiABDIHCAUQABiABDIHCAYQABiABDIHCAcQABiABDIHCAgQABiABDIHCAkQABiABNIBCTY3MTBqMGoxNagCCLACAfEFsWpTcSychc8&amp;sourceid=chrome&amp;ie=UTF-8&amp;ved=2ahUKEwj37umOwM6SAxXU3QIHHcK5CXUQgK4QegYIAQgAEA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q=AI+Detection&amp;rlz=1C5CHFA_enGR974GR974&amp;oq=what+is+Turnitin&amp;gs_lcrp=EgZjaHJvbWUyCQgAEEUYORiABDIHCAEQABiABDIHCAIQABiABDIHCAMQABiABDIHCAQQABiABDIHCAUQABiABDIHCAYQABiABDIHCAcQABiABDIHCAgQABiABDIHCAkQABiABNIBCTY3MTBqMGoxNagCCLACAfEFsWpTcSychc8&amp;sourceid=chrome&amp;ie=UTF-8&amp;ved=2ahUKEwj37umOwM6SAxXU3QIHHcK5CXUQgK4QegYIAQgAEAw" TargetMode="External"/><Relationship Id="rId2" Type="http://schemas.openxmlformats.org/officeDocument/2006/relationships/hyperlink" Target="https://www.google.com/search?q=Similarity+Report&amp;rlz=1C5CHFA_enGR974GR974&amp;oq=what+is+Turnitin&amp;gs_lcrp=EgZjaHJvbWUyCQgAEEUYORiABDIHCAEQABiABDIHCAIQABiABDIHCAMQABiABDIHCAQQABiABDIHCAUQABiABDIHCAYQABiABDIHCAcQABiABDIHCAgQABiABDIHCAkQABiABNIBCTY3MTBqMGoxNagCCLACAfEFsWpTcSychc8&amp;sourceid=chrome&amp;ie=UTF-8&amp;ved=2ahUKEwj37umOwM6SAxXU3QIHHcK5CXUQgK4QegYIAQgAEA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urnitin.com/?svr=37&amp;lang=en_us&amp;r=20.28468121035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Τίτλος 1">
            <a:extLst>
              <a:ext uri="{FF2B5EF4-FFF2-40B4-BE49-F238E27FC236}">
                <a16:creationId xmlns:a16="http://schemas.microsoft.com/office/drawing/2014/main" id="{8766BD1D-E5F9-F87D-5B1A-C12D5E7CA1FD}"/>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Turnitin use</a:t>
            </a:r>
            <a:endParaRPr lang="el-GR" sz="5200">
              <a:solidFill>
                <a:schemeClr val="tx2"/>
              </a:solidFill>
            </a:endParaRPr>
          </a:p>
        </p:txBody>
      </p:sp>
      <p:sp>
        <p:nvSpPr>
          <p:cNvPr id="3" name="Υπότιτλος 2">
            <a:extLst>
              <a:ext uri="{FF2B5EF4-FFF2-40B4-BE49-F238E27FC236}">
                <a16:creationId xmlns:a16="http://schemas.microsoft.com/office/drawing/2014/main" id="{2C314641-8BAB-B711-E1BA-4787A399D55D}"/>
              </a:ext>
            </a:extLst>
          </p:cNvPr>
          <p:cNvSpPr>
            <a:spLocks noGrp="1"/>
          </p:cNvSpPr>
          <p:nvPr>
            <p:ph type="subTitle" idx="1"/>
          </p:nvPr>
        </p:nvSpPr>
        <p:spPr>
          <a:xfrm>
            <a:off x="3502135" y="4001587"/>
            <a:ext cx="5188034" cy="682079"/>
          </a:xfrm>
        </p:spPr>
        <p:txBody>
          <a:bodyPr>
            <a:normAutofit/>
          </a:bodyPr>
          <a:lstStyle/>
          <a:p>
            <a:r>
              <a:rPr lang="en-US" sz="2000" dirty="0">
                <a:solidFill>
                  <a:schemeClr val="tx2"/>
                </a:solidFill>
              </a:rPr>
              <a:t>How to use Turnitin</a:t>
            </a:r>
            <a:endParaRPr lang="el-GR" sz="2000" dirty="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76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00F657-0899-039F-35AE-081BB577C0F5}"/>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951A4DBC-157B-E85D-A1C7-8B40D731BAAB}"/>
              </a:ext>
            </a:extLst>
          </p:cNvPr>
          <p:cNvSpPr>
            <a:spLocks noGrp="1"/>
          </p:cNvSpPr>
          <p:nvPr>
            <p:ph idx="1"/>
          </p:nvPr>
        </p:nvSpPr>
        <p:spPr/>
        <p:txBody>
          <a:bodyPr/>
          <a:lstStyle/>
          <a:p>
            <a:r>
              <a:rPr lang="en-US" dirty="0"/>
              <a:t>Your account has been created. Now you choose </a:t>
            </a:r>
            <a:r>
              <a:rPr lang="en-US" dirty="0">
                <a:solidFill>
                  <a:srgbClr val="FF0000"/>
                </a:solidFill>
              </a:rPr>
              <a:t>Enroll in a class</a:t>
            </a:r>
            <a:r>
              <a:rPr lang="en-US" dirty="0"/>
              <a:t>, completing your class ID and Enrollment key.</a:t>
            </a:r>
            <a:endParaRPr lang="el-GR" dirty="0"/>
          </a:p>
        </p:txBody>
      </p:sp>
      <p:pic>
        <p:nvPicPr>
          <p:cNvPr id="5" name="Εικόνα 4" descr="Εικόνα που περιέχει κείμενο, στιγμιότυπο οθόνης, ιστοσελίδα&#10;&#10;Το περιεχόμενο που δημιουργείται από AI ενδέχεται να είναι εσφαλμένο.">
            <a:extLst>
              <a:ext uri="{FF2B5EF4-FFF2-40B4-BE49-F238E27FC236}">
                <a16:creationId xmlns:a16="http://schemas.microsoft.com/office/drawing/2014/main" id="{0BA20F4C-3F36-9DF5-2B48-292C4687DAB7}"/>
              </a:ext>
            </a:extLst>
          </p:cNvPr>
          <p:cNvPicPr>
            <a:picLocks noChangeAspect="1"/>
          </p:cNvPicPr>
          <p:nvPr/>
        </p:nvPicPr>
        <p:blipFill>
          <a:blip r:embed="rId2"/>
          <a:stretch>
            <a:fillRect/>
          </a:stretch>
        </p:blipFill>
        <p:spPr>
          <a:xfrm>
            <a:off x="1000897" y="2644346"/>
            <a:ext cx="10256108" cy="4015946"/>
          </a:xfrm>
          <a:prstGeom prst="rect">
            <a:avLst/>
          </a:prstGeom>
        </p:spPr>
      </p:pic>
    </p:spTree>
    <p:extLst>
      <p:ext uri="{BB962C8B-B14F-4D97-AF65-F5344CB8AC3E}">
        <p14:creationId xmlns:p14="http://schemas.microsoft.com/office/powerpoint/2010/main" val="269568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56FFB8-3D27-2328-6B38-D39C8FACEEE2}"/>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ECFD4A10-8799-2FAB-12CE-58902B5A95B3}"/>
              </a:ext>
            </a:extLst>
          </p:cNvPr>
          <p:cNvSpPr>
            <a:spLocks noGrp="1"/>
          </p:cNvSpPr>
          <p:nvPr>
            <p:ph idx="1"/>
          </p:nvPr>
        </p:nvSpPr>
        <p:spPr>
          <a:xfrm>
            <a:off x="838200" y="1415721"/>
            <a:ext cx="10515600" cy="4351338"/>
          </a:xfrm>
        </p:spPr>
        <p:txBody>
          <a:bodyPr/>
          <a:lstStyle/>
          <a:p>
            <a:r>
              <a:rPr lang="en-US" dirty="0"/>
              <a:t>Choose the folder </a:t>
            </a:r>
            <a:r>
              <a:rPr lang="en-US" dirty="0">
                <a:solidFill>
                  <a:srgbClr val="FF0000"/>
                </a:solidFill>
              </a:rPr>
              <a:t>“English for International Relations and Economics” </a:t>
            </a:r>
            <a:r>
              <a:rPr lang="en-US" dirty="0"/>
              <a:t>to submit your paper</a:t>
            </a:r>
          </a:p>
          <a:p>
            <a:r>
              <a:rPr lang="en-US" dirty="0"/>
              <a:t>Choose </a:t>
            </a:r>
            <a:r>
              <a:rPr lang="en-US" dirty="0">
                <a:solidFill>
                  <a:srgbClr val="FF0000"/>
                </a:solidFill>
              </a:rPr>
              <a:t>Submit</a:t>
            </a:r>
            <a:endParaRPr lang="el-GR" dirty="0">
              <a:solidFill>
                <a:srgbClr val="FF0000"/>
              </a:solidFill>
            </a:endParaRPr>
          </a:p>
        </p:txBody>
      </p:sp>
      <p:pic>
        <p:nvPicPr>
          <p:cNvPr id="5" name="Εικόνα 4" descr="Εικόνα που περιέχει κείμενο,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E7908F5D-2BD7-3F29-5FEB-5A0FD5866C6B}"/>
              </a:ext>
            </a:extLst>
          </p:cNvPr>
          <p:cNvPicPr>
            <a:picLocks noChangeAspect="1"/>
          </p:cNvPicPr>
          <p:nvPr/>
        </p:nvPicPr>
        <p:blipFill>
          <a:blip r:embed="rId2"/>
          <a:stretch>
            <a:fillRect/>
          </a:stretch>
        </p:blipFill>
        <p:spPr>
          <a:xfrm>
            <a:off x="838200" y="2741284"/>
            <a:ext cx="9651124" cy="4116716"/>
          </a:xfrm>
          <a:prstGeom prst="rect">
            <a:avLst/>
          </a:prstGeom>
        </p:spPr>
      </p:pic>
    </p:spTree>
    <p:extLst>
      <p:ext uri="{BB962C8B-B14F-4D97-AF65-F5344CB8AC3E}">
        <p14:creationId xmlns:p14="http://schemas.microsoft.com/office/powerpoint/2010/main" val="179327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A711DD-C0C1-3568-2C3F-12947CCAB596}"/>
              </a:ext>
            </a:extLst>
          </p:cNvPr>
          <p:cNvSpPr>
            <a:spLocks noGrp="1"/>
          </p:cNvSpPr>
          <p:nvPr>
            <p:ph type="title"/>
          </p:nvPr>
        </p:nvSpPr>
        <p:spPr>
          <a:xfrm>
            <a:off x="838200" y="134938"/>
            <a:ext cx="10515600" cy="890674"/>
          </a:xfrm>
        </p:spPr>
        <p:txBody>
          <a:bodyPr/>
          <a:lstStyle/>
          <a:p>
            <a:r>
              <a:rPr lang="en-US" dirty="0"/>
              <a:t>Instructions</a:t>
            </a:r>
            <a:endParaRPr lang="el-GR" dirty="0"/>
          </a:p>
        </p:txBody>
      </p:sp>
      <p:sp>
        <p:nvSpPr>
          <p:cNvPr id="10" name="Θέση περιεχομένου 9">
            <a:extLst>
              <a:ext uri="{FF2B5EF4-FFF2-40B4-BE49-F238E27FC236}">
                <a16:creationId xmlns:a16="http://schemas.microsoft.com/office/drawing/2014/main" id="{1342993D-D381-9E6D-6F22-B7F51CBD0787}"/>
              </a:ext>
            </a:extLst>
          </p:cNvPr>
          <p:cNvSpPr>
            <a:spLocks noGrp="1"/>
          </p:cNvSpPr>
          <p:nvPr>
            <p:ph idx="1"/>
          </p:nvPr>
        </p:nvSpPr>
        <p:spPr>
          <a:xfrm>
            <a:off x="269789" y="1368425"/>
            <a:ext cx="10515600" cy="4351338"/>
          </a:xfrm>
        </p:spPr>
        <p:txBody>
          <a:bodyPr/>
          <a:lstStyle/>
          <a:p>
            <a:r>
              <a:rPr lang="en-US" dirty="0"/>
              <a:t>Complete the title of your paper in Submission title and choose the file you will upload (from your computer, Dropbox or google drive)</a:t>
            </a:r>
          </a:p>
          <a:p>
            <a:r>
              <a:rPr lang="en-US" dirty="0"/>
              <a:t>Please upload a doc or docx file.</a:t>
            </a:r>
            <a:endParaRPr lang="el-GR" dirty="0"/>
          </a:p>
        </p:txBody>
      </p:sp>
      <p:pic>
        <p:nvPicPr>
          <p:cNvPr id="11" name="Θέση περιεχομένου 4" descr="Εικόνα που περιέχει κείμενο, στιγμιότυπο οθόνης, λογισμικό, ιστοσελίδα&#10;&#10;Το περιεχόμενο που δημιουργείται από AI ενδέχεται να είναι εσφαλμένο.">
            <a:extLst>
              <a:ext uri="{FF2B5EF4-FFF2-40B4-BE49-F238E27FC236}">
                <a16:creationId xmlns:a16="http://schemas.microsoft.com/office/drawing/2014/main" id="{48119E41-D6F3-1655-C4A6-93BC5B2F4199}"/>
              </a:ext>
            </a:extLst>
          </p:cNvPr>
          <p:cNvPicPr>
            <a:picLocks noChangeAspect="1"/>
          </p:cNvPicPr>
          <p:nvPr/>
        </p:nvPicPr>
        <p:blipFill>
          <a:blip r:embed="rId2"/>
          <a:stretch>
            <a:fillRect/>
          </a:stretch>
        </p:blipFill>
        <p:spPr>
          <a:xfrm>
            <a:off x="6377369" y="2371725"/>
            <a:ext cx="4692226" cy="4351338"/>
          </a:xfrm>
          <a:prstGeom prst="rect">
            <a:avLst/>
          </a:prstGeom>
        </p:spPr>
      </p:pic>
    </p:spTree>
    <p:extLst>
      <p:ext uri="{BB962C8B-B14F-4D97-AF65-F5344CB8AC3E}">
        <p14:creationId xmlns:p14="http://schemas.microsoft.com/office/powerpoint/2010/main" val="98376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CC8628-5CBE-CEFA-7BBB-D591DF301352}"/>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579F50FC-A044-FEE0-943F-4C4381BF0C99}"/>
              </a:ext>
            </a:extLst>
          </p:cNvPr>
          <p:cNvSpPr>
            <a:spLocks noGrp="1"/>
          </p:cNvSpPr>
          <p:nvPr>
            <p:ph idx="1"/>
          </p:nvPr>
        </p:nvSpPr>
        <p:spPr/>
        <p:txBody>
          <a:bodyPr/>
          <a:lstStyle/>
          <a:p>
            <a:r>
              <a:rPr lang="en-US" dirty="0"/>
              <a:t>Finally choose </a:t>
            </a:r>
            <a:r>
              <a:rPr lang="en-US" dirty="0">
                <a:solidFill>
                  <a:srgbClr val="FF0000"/>
                </a:solidFill>
              </a:rPr>
              <a:t>Confirm</a:t>
            </a:r>
            <a:endParaRPr lang="el-GR" dirty="0">
              <a:solidFill>
                <a:srgbClr val="FF0000"/>
              </a:solidFill>
            </a:endParaRPr>
          </a:p>
        </p:txBody>
      </p:sp>
      <p:pic>
        <p:nvPicPr>
          <p:cNvPr id="5" name="Εικόνα 4" descr="Εικόνα που περιέχει κείμενο, στιγμιότυπο οθόνης, λογισμικό, ιστοσελίδα&#10;&#10;Το περιεχόμενο που δημιουργείται από AI ενδέχεται να είναι εσφαλμένο.">
            <a:extLst>
              <a:ext uri="{FF2B5EF4-FFF2-40B4-BE49-F238E27FC236}">
                <a16:creationId xmlns:a16="http://schemas.microsoft.com/office/drawing/2014/main" id="{55E646DF-1476-5911-9314-2FCA9652CC3E}"/>
              </a:ext>
            </a:extLst>
          </p:cNvPr>
          <p:cNvPicPr>
            <a:picLocks noChangeAspect="1"/>
          </p:cNvPicPr>
          <p:nvPr/>
        </p:nvPicPr>
        <p:blipFill>
          <a:blip r:embed="rId2"/>
          <a:stretch>
            <a:fillRect/>
          </a:stretch>
        </p:blipFill>
        <p:spPr>
          <a:xfrm>
            <a:off x="5456959" y="1121558"/>
            <a:ext cx="5600700" cy="5232400"/>
          </a:xfrm>
          <a:prstGeom prst="rect">
            <a:avLst/>
          </a:prstGeom>
        </p:spPr>
      </p:pic>
    </p:spTree>
    <p:extLst>
      <p:ext uri="{BB962C8B-B14F-4D97-AF65-F5344CB8AC3E}">
        <p14:creationId xmlns:p14="http://schemas.microsoft.com/office/powerpoint/2010/main" val="426933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2B4EC1-2219-8E84-9C69-B530A2EE6C6E}"/>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2B5F3B65-18A8-874D-6311-5CE217CB8E52}"/>
              </a:ext>
            </a:extLst>
          </p:cNvPr>
          <p:cNvSpPr>
            <a:spLocks noGrp="1"/>
          </p:cNvSpPr>
          <p:nvPr>
            <p:ph idx="1"/>
          </p:nvPr>
        </p:nvSpPr>
        <p:spPr/>
        <p:txBody>
          <a:bodyPr/>
          <a:lstStyle/>
          <a:p>
            <a:r>
              <a:rPr lang="en-US" dirty="0"/>
              <a:t>Choose Return to assignment list</a:t>
            </a:r>
            <a:endParaRPr lang="el-GR" dirty="0"/>
          </a:p>
        </p:txBody>
      </p:sp>
      <p:pic>
        <p:nvPicPr>
          <p:cNvPr id="5" name="Εικόνα 4" descr="Εικόνα που περιέχει κείμενο, στιγμιότυπο οθόνης, λογισμικό, ιστοσελίδα&#10;&#10;Το περιεχόμενο που δημιουργείται από AI ενδέχεται να είναι εσφαλμένο.">
            <a:extLst>
              <a:ext uri="{FF2B5EF4-FFF2-40B4-BE49-F238E27FC236}">
                <a16:creationId xmlns:a16="http://schemas.microsoft.com/office/drawing/2014/main" id="{72E4E4BE-F2D5-258C-AAFB-1BD3D7F8E784}"/>
              </a:ext>
            </a:extLst>
          </p:cNvPr>
          <p:cNvPicPr>
            <a:picLocks noChangeAspect="1"/>
          </p:cNvPicPr>
          <p:nvPr/>
        </p:nvPicPr>
        <p:blipFill>
          <a:blip r:embed="rId2"/>
          <a:stretch>
            <a:fillRect/>
          </a:stretch>
        </p:blipFill>
        <p:spPr>
          <a:xfrm>
            <a:off x="6330091" y="1258094"/>
            <a:ext cx="5537200" cy="5486400"/>
          </a:xfrm>
          <a:prstGeom prst="rect">
            <a:avLst/>
          </a:prstGeom>
        </p:spPr>
      </p:pic>
    </p:spTree>
    <p:extLst>
      <p:ext uri="{BB962C8B-B14F-4D97-AF65-F5344CB8AC3E}">
        <p14:creationId xmlns:p14="http://schemas.microsoft.com/office/powerpoint/2010/main" val="242002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F24132-26FE-3E4E-7051-B74214064506}"/>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8C9635EE-9E3E-8841-E479-AA553909C2D0}"/>
              </a:ext>
            </a:extLst>
          </p:cNvPr>
          <p:cNvSpPr>
            <a:spLocks noGrp="1"/>
          </p:cNvSpPr>
          <p:nvPr>
            <p:ph idx="1"/>
          </p:nvPr>
        </p:nvSpPr>
        <p:spPr/>
        <p:txBody>
          <a:bodyPr/>
          <a:lstStyle/>
          <a:p>
            <a:r>
              <a:rPr lang="en-US" dirty="0"/>
              <a:t>Choose </a:t>
            </a:r>
            <a:r>
              <a:rPr lang="en-US" dirty="0">
                <a:solidFill>
                  <a:srgbClr val="FF0000"/>
                </a:solidFill>
              </a:rPr>
              <a:t>View</a:t>
            </a:r>
            <a:r>
              <a:rPr lang="en-US" dirty="0"/>
              <a:t> to see the </a:t>
            </a:r>
            <a:r>
              <a:rPr lang="en-US" dirty="0">
                <a:solidFill>
                  <a:srgbClr val="FF0000"/>
                </a:solidFill>
              </a:rPr>
              <a:t>Similarity Report</a:t>
            </a:r>
            <a:endParaRPr lang="el-GR" dirty="0">
              <a:solidFill>
                <a:srgbClr val="FF0000"/>
              </a:solidFill>
            </a:endParaRPr>
          </a:p>
        </p:txBody>
      </p:sp>
      <p:pic>
        <p:nvPicPr>
          <p:cNvPr id="5" name="Εικόνα 4" descr="Εικόνα που περιέχει κείμενο,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16B74CCE-E059-3B45-D61B-CDB6D1A90017}"/>
              </a:ext>
            </a:extLst>
          </p:cNvPr>
          <p:cNvPicPr>
            <a:picLocks noChangeAspect="1"/>
          </p:cNvPicPr>
          <p:nvPr/>
        </p:nvPicPr>
        <p:blipFill>
          <a:blip r:embed="rId2"/>
          <a:stretch>
            <a:fillRect/>
          </a:stretch>
        </p:blipFill>
        <p:spPr>
          <a:xfrm>
            <a:off x="2056987" y="2595088"/>
            <a:ext cx="7772400" cy="3207367"/>
          </a:xfrm>
          <a:prstGeom prst="rect">
            <a:avLst/>
          </a:prstGeom>
        </p:spPr>
      </p:pic>
    </p:spTree>
    <p:extLst>
      <p:ext uri="{BB962C8B-B14F-4D97-AF65-F5344CB8AC3E}">
        <p14:creationId xmlns:p14="http://schemas.microsoft.com/office/powerpoint/2010/main" val="318630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ACE8A6-87AD-9D9F-4329-C33048FE85E7}"/>
              </a:ext>
            </a:extLst>
          </p:cNvPr>
          <p:cNvSpPr>
            <a:spLocks noGrp="1"/>
          </p:cNvSpPr>
          <p:nvPr>
            <p:ph idx="4294967295"/>
          </p:nvPr>
        </p:nvSpPr>
        <p:spPr>
          <a:xfrm>
            <a:off x="345989" y="454025"/>
            <a:ext cx="10515600" cy="4351338"/>
          </a:xfrm>
        </p:spPr>
        <p:txBody>
          <a:bodyPr/>
          <a:lstStyle/>
          <a:p>
            <a:r>
              <a:rPr lang="en-US" dirty="0"/>
              <a:t>In the Similarity Report you will see the pieces of text that appear to be similar to another piece of original text. On the right you can find the percentage of similarities that that exist in the whole text (e.g. 20%). You will also find a list of the sources which bear similarity to your text. </a:t>
            </a:r>
          </a:p>
          <a:p>
            <a:r>
              <a:rPr lang="en-US" dirty="0"/>
              <a:t> </a:t>
            </a:r>
            <a:endParaRPr lang="el-GR" dirty="0"/>
          </a:p>
        </p:txBody>
      </p:sp>
      <p:pic>
        <p:nvPicPr>
          <p:cNvPr id="5" name="Εικόνα 4" descr="Εικόνα που περιέχει κείμενο, στιγμιότυπο οθόνης, ιστοσελίδα, λογισμικό&#10;&#10;Το περιεχόμενο που δημιουργείται από AI ενδέχεται να είναι εσφαλμένο.">
            <a:extLst>
              <a:ext uri="{FF2B5EF4-FFF2-40B4-BE49-F238E27FC236}">
                <a16:creationId xmlns:a16="http://schemas.microsoft.com/office/drawing/2014/main" id="{78A3FA8D-12A3-71AE-6630-7B909E424767}"/>
              </a:ext>
            </a:extLst>
          </p:cNvPr>
          <p:cNvPicPr>
            <a:picLocks noChangeAspect="1"/>
          </p:cNvPicPr>
          <p:nvPr/>
        </p:nvPicPr>
        <p:blipFill>
          <a:blip r:embed="rId2"/>
          <a:stretch>
            <a:fillRect/>
          </a:stretch>
        </p:blipFill>
        <p:spPr>
          <a:xfrm>
            <a:off x="4073611" y="2107513"/>
            <a:ext cx="7772400" cy="4426195"/>
          </a:xfrm>
          <a:prstGeom prst="rect">
            <a:avLst/>
          </a:prstGeom>
        </p:spPr>
      </p:pic>
    </p:spTree>
    <p:extLst>
      <p:ext uri="{BB962C8B-B14F-4D97-AF65-F5344CB8AC3E}">
        <p14:creationId xmlns:p14="http://schemas.microsoft.com/office/powerpoint/2010/main" val="218619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5FF2DF07-0C3C-6C82-28C2-2CD77B8B68F2}"/>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Requirements</a:t>
            </a:r>
            <a:endParaRPr lang="el-GR" sz="4000">
              <a:solidFill>
                <a:schemeClr val="tx2"/>
              </a:solidFill>
            </a:endParaRPr>
          </a:p>
        </p:txBody>
      </p:sp>
      <p:sp>
        <p:nvSpPr>
          <p:cNvPr id="3" name="Θέση περιεχομένου 2">
            <a:extLst>
              <a:ext uri="{FF2B5EF4-FFF2-40B4-BE49-F238E27FC236}">
                <a16:creationId xmlns:a16="http://schemas.microsoft.com/office/drawing/2014/main" id="{36176CC4-DBE6-936D-1C5F-F5B4D47A433B}"/>
              </a:ext>
            </a:extLst>
          </p:cNvPr>
          <p:cNvSpPr>
            <a:spLocks noGrp="1"/>
          </p:cNvSpPr>
          <p:nvPr>
            <p:ph idx="1"/>
          </p:nvPr>
        </p:nvSpPr>
        <p:spPr>
          <a:xfrm>
            <a:off x="6090574" y="801866"/>
            <a:ext cx="5306084" cy="5230634"/>
          </a:xfrm>
          <a:noFill/>
          <a:ln>
            <a:noFill/>
          </a:ln>
        </p:spPr>
        <p:txBody>
          <a:bodyPr anchor="ctr">
            <a:normAutofit/>
          </a:bodyPr>
          <a:lstStyle/>
          <a:p>
            <a:r>
              <a:rPr lang="en-US" sz="3200" dirty="0">
                <a:solidFill>
                  <a:schemeClr val="tx2"/>
                </a:solidFill>
              </a:rPr>
              <a:t>For the Extended Abstract Assignment, a similarity report until </a:t>
            </a:r>
            <a:r>
              <a:rPr lang="en-US" sz="3200" dirty="0">
                <a:solidFill>
                  <a:srgbClr val="FF0000"/>
                </a:solidFill>
              </a:rPr>
              <a:t>30%</a:t>
            </a:r>
            <a:r>
              <a:rPr lang="en-US" sz="3200" dirty="0">
                <a:solidFill>
                  <a:schemeClr val="tx2"/>
                </a:solidFill>
              </a:rPr>
              <a:t> is acceptable</a:t>
            </a:r>
            <a:endParaRPr lang="el-GR" sz="3200" dirty="0">
              <a:solidFill>
                <a:schemeClr val="tx2"/>
              </a:solidFill>
            </a:endParaRPr>
          </a:p>
        </p:txBody>
      </p:sp>
    </p:spTree>
    <p:extLst>
      <p:ext uri="{BB962C8B-B14F-4D97-AF65-F5344CB8AC3E}">
        <p14:creationId xmlns:p14="http://schemas.microsoft.com/office/powerpoint/2010/main" val="13908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2FD59E49-619D-3490-7D82-BF5DBA770018}"/>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Instructions</a:t>
            </a:r>
            <a:endParaRPr lang="el-GR" sz="3600">
              <a:solidFill>
                <a:schemeClr val="tx2"/>
              </a:solidFill>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Θέση περιεχομένου 2">
            <a:extLst>
              <a:ext uri="{FF2B5EF4-FFF2-40B4-BE49-F238E27FC236}">
                <a16:creationId xmlns:a16="http://schemas.microsoft.com/office/drawing/2014/main" id="{10C588AE-F6BD-0C80-C77D-1205DDD7EB66}"/>
              </a:ext>
            </a:extLst>
          </p:cNvPr>
          <p:cNvSpPr>
            <a:spLocks noGrp="1"/>
          </p:cNvSpPr>
          <p:nvPr>
            <p:ph idx="1"/>
          </p:nvPr>
        </p:nvSpPr>
        <p:spPr>
          <a:xfrm>
            <a:off x="3408218" y="1032987"/>
            <a:ext cx="8143702" cy="5367813"/>
          </a:xfrm>
        </p:spPr>
        <p:txBody>
          <a:bodyPr anchor="ctr">
            <a:normAutofit/>
          </a:bodyPr>
          <a:lstStyle/>
          <a:p>
            <a:r>
              <a:rPr lang="en-US" sz="3200" dirty="0">
                <a:solidFill>
                  <a:schemeClr val="tx2"/>
                </a:solidFill>
              </a:rPr>
              <a:t>On the right you will also find and </a:t>
            </a:r>
            <a:r>
              <a:rPr lang="en-US" sz="3200" dirty="0">
                <a:solidFill>
                  <a:schemeClr val="tx2"/>
                </a:solidFill>
                <a:highlight>
                  <a:srgbClr val="FFFF00"/>
                </a:highlight>
              </a:rPr>
              <a:t>AI</a:t>
            </a:r>
            <a:r>
              <a:rPr lang="en-US" sz="3200" dirty="0">
                <a:solidFill>
                  <a:schemeClr val="tx2"/>
                </a:solidFill>
              </a:rPr>
              <a:t> icon. Press it and you will see the pieces of text that are considered AI generated and the percentage of the whole text that is AI generated. </a:t>
            </a:r>
          </a:p>
          <a:p>
            <a:endParaRPr lang="en-US" sz="3200" dirty="0">
              <a:solidFill>
                <a:schemeClr val="tx2"/>
              </a:solidFill>
            </a:endParaRPr>
          </a:p>
          <a:p>
            <a:r>
              <a:rPr lang="en-US" sz="3200" dirty="0">
                <a:solidFill>
                  <a:schemeClr val="tx2"/>
                </a:solidFill>
              </a:rPr>
              <a:t>In this assignment this percentage needs to be up to 40% to be acceptable.  </a:t>
            </a:r>
            <a:endParaRPr lang="el-GR" sz="3200" dirty="0">
              <a:solidFill>
                <a:schemeClr val="tx2"/>
              </a:solidFill>
            </a:endParaRPr>
          </a:p>
        </p:txBody>
      </p:sp>
    </p:spTree>
    <p:extLst>
      <p:ext uri="{BB962C8B-B14F-4D97-AF65-F5344CB8AC3E}">
        <p14:creationId xmlns:p14="http://schemas.microsoft.com/office/powerpoint/2010/main" val="337426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671C2-9790-73B8-5A05-BE0C6EDF3A6B}"/>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B8DE69C9-0101-0425-564C-03E14A47D57E}"/>
              </a:ext>
            </a:extLst>
          </p:cNvPr>
          <p:cNvSpPr>
            <a:spLocks noGrp="1"/>
          </p:cNvSpPr>
          <p:nvPr>
            <p:ph idx="1"/>
          </p:nvPr>
        </p:nvSpPr>
        <p:spPr/>
        <p:txBody>
          <a:bodyPr/>
          <a:lstStyle/>
          <a:p>
            <a:r>
              <a:rPr lang="en-US" dirty="0"/>
              <a:t>For more details in Greek, go to </a:t>
            </a:r>
          </a:p>
          <a:p>
            <a:endParaRPr lang="en-US" dirty="0"/>
          </a:p>
          <a:p>
            <a:r>
              <a:rPr lang="en" dirty="0">
                <a:hlinkClick r:id="rId2"/>
              </a:rPr>
              <a:t>https://www.lib.uom.gr/index.php/el/services/item/967-perigrafh</a:t>
            </a:r>
            <a:endParaRPr lang="en" dirty="0"/>
          </a:p>
          <a:p>
            <a:endParaRPr lang="en" dirty="0"/>
          </a:p>
          <a:p>
            <a:r>
              <a:rPr lang="el-GR" dirty="0" err="1"/>
              <a:t>Βιβλιοθ</a:t>
            </a:r>
            <a:r>
              <a:rPr lang="en" dirty="0" err="1"/>
              <a:t>ή</a:t>
            </a:r>
            <a:r>
              <a:rPr lang="el-GR" dirty="0" err="1"/>
              <a:t>κη</a:t>
            </a:r>
            <a:r>
              <a:rPr lang="el-GR" dirty="0"/>
              <a:t> (</a:t>
            </a:r>
            <a:r>
              <a:rPr lang="en-US" dirty="0" err="1"/>
              <a:t>lib.uom.gr</a:t>
            </a:r>
            <a:r>
              <a:rPr lang="en-US" dirty="0"/>
              <a:t>)</a:t>
            </a:r>
            <a:r>
              <a:rPr lang="el-GR" dirty="0"/>
              <a:t>,</a:t>
            </a:r>
            <a:r>
              <a:rPr lang="en-US" dirty="0"/>
              <a:t> </a:t>
            </a:r>
            <a:r>
              <a:rPr lang="el-GR" dirty="0"/>
              <a:t>Υπηρεσίες, Υπηρεσία ανίχνευσης πιθανής λογοκλοπής</a:t>
            </a:r>
            <a:r>
              <a:rPr lang="en-US" dirty="0"/>
              <a:t> Turnitin, </a:t>
            </a:r>
            <a:r>
              <a:rPr lang="el-GR" dirty="0"/>
              <a:t>Οδηγός χρήσης για φοιτητές</a:t>
            </a:r>
            <a:r>
              <a:rPr lang="en-US" dirty="0"/>
              <a:t> </a:t>
            </a:r>
            <a:r>
              <a:rPr lang="el-GR" dirty="0"/>
              <a:t> </a:t>
            </a:r>
            <a:endParaRPr lang="en" dirty="0"/>
          </a:p>
          <a:p>
            <a:endParaRPr lang="en" dirty="0"/>
          </a:p>
          <a:p>
            <a:endParaRPr lang="el-GR" dirty="0"/>
          </a:p>
        </p:txBody>
      </p:sp>
    </p:spTree>
    <p:extLst>
      <p:ext uri="{BB962C8B-B14F-4D97-AF65-F5344CB8AC3E}">
        <p14:creationId xmlns:p14="http://schemas.microsoft.com/office/powerpoint/2010/main" val="118504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Τίτλος 3">
            <a:extLst>
              <a:ext uri="{FF2B5EF4-FFF2-40B4-BE49-F238E27FC236}">
                <a16:creationId xmlns:a16="http://schemas.microsoft.com/office/drawing/2014/main" id="{583EBF82-B257-491E-3831-D10804430EED}"/>
              </a:ext>
            </a:extLst>
          </p:cNvPr>
          <p:cNvSpPr>
            <a:spLocks noGrp="1"/>
          </p:cNvSpPr>
          <p:nvPr>
            <p:ph type="title"/>
          </p:nvPr>
        </p:nvSpPr>
        <p:spPr>
          <a:xfrm>
            <a:off x="2897295" y="317233"/>
            <a:ext cx="5754696" cy="917801"/>
          </a:xfrm>
        </p:spPr>
        <p:txBody>
          <a:bodyPr>
            <a:normAutofit/>
          </a:bodyPr>
          <a:lstStyle/>
          <a:p>
            <a:pPr algn="ctr"/>
            <a:r>
              <a:rPr lang="en-US" sz="3600" dirty="0">
                <a:solidFill>
                  <a:schemeClr val="tx2"/>
                </a:solidFill>
              </a:rPr>
              <a:t>Turnitin</a:t>
            </a:r>
            <a:endParaRPr lang="el-GR" sz="3600" dirty="0">
              <a:solidFill>
                <a:schemeClr val="tx2"/>
              </a:solidFill>
            </a:endParaRPr>
          </a:p>
        </p:txBody>
      </p:sp>
      <p:sp>
        <p:nvSpPr>
          <p:cNvPr id="5" name="Θέση περιεχομένου 4">
            <a:extLst>
              <a:ext uri="{FF2B5EF4-FFF2-40B4-BE49-F238E27FC236}">
                <a16:creationId xmlns:a16="http://schemas.microsoft.com/office/drawing/2014/main" id="{EA31B465-3764-C5D5-A422-C0F49B0CD70C}"/>
              </a:ext>
            </a:extLst>
          </p:cNvPr>
          <p:cNvSpPr>
            <a:spLocks noGrp="1"/>
          </p:cNvSpPr>
          <p:nvPr>
            <p:ph idx="1"/>
          </p:nvPr>
        </p:nvSpPr>
        <p:spPr>
          <a:xfrm>
            <a:off x="561945" y="1552266"/>
            <a:ext cx="11067803" cy="3468343"/>
          </a:xfrm>
        </p:spPr>
        <p:txBody>
          <a:bodyPr anchor="t">
            <a:normAutofit/>
          </a:bodyPr>
          <a:lstStyle/>
          <a:p>
            <a:r>
              <a:rPr lang="en" sz="3200" dirty="0"/>
              <a:t>A widely used, Internet-based text-matching software that helps academic institutions detect plagiarism and potential AI-generated content in student work.</a:t>
            </a:r>
          </a:p>
          <a:p>
            <a:r>
              <a:rPr lang="en" sz="3200" dirty="0"/>
              <a:t>It compares submitted assignments against a vast database of academic papers, websites, and previous submissions, generating a similarity report to ensure academic integrity. </a:t>
            </a:r>
            <a:endParaRPr lang="el-GR" sz="3200" dirty="0">
              <a:solidFill>
                <a:schemeClr val="tx2"/>
              </a:solidFill>
            </a:endParaRP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404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1EAB7A2-9B54-E6D1-BD44-57DC88346DD6}"/>
              </a:ext>
            </a:extLst>
          </p:cNvPr>
          <p:cNvSpPr>
            <a:spLocks noGrp="1"/>
          </p:cNvSpPr>
          <p:nvPr>
            <p:ph idx="4294967295"/>
          </p:nvPr>
        </p:nvSpPr>
        <p:spPr>
          <a:xfrm>
            <a:off x="844526" y="1522988"/>
            <a:ext cx="4977578" cy="3639289"/>
          </a:xfrm>
        </p:spPr>
        <p:txBody>
          <a:bodyPr vert="horz" lIns="91440" tIns="45720" rIns="91440" bIns="45720" rtlCol="0" anchor="ctr">
            <a:normAutofit/>
          </a:bodyPr>
          <a:lstStyle/>
          <a:p>
            <a:r>
              <a:rPr lang="en-US" sz="3200" dirty="0">
                <a:solidFill>
                  <a:schemeClr val="tx2"/>
                </a:solidFill>
              </a:rPr>
              <a:t>Good luck!</a:t>
            </a:r>
          </a:p>
        </p:txBody>
      </p:sp>
      <p:grpSp>
        <p:nvGrpSpPr>
          <p:cNvPr id="22"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3"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6" descr="Leprechaun Hat">
            <a:extLst>
              <a:ext uri="{FF2B5EF4-FFF2-40B4-BE49-F238E27FC236}">
                <a16:creationId xmlns:a16="http://schemas.microsoft.com/office/drawing/2014/main" id="{933EB3D2-6295-9373-59F5-0FD6A953F0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13991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1C7AAD-77D5-6A0D-9560-11CB905579D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Τίτλος 3">
            <a:extLst>
              <a:ext uri="{FF2B5EF4-FFF2-40B4-BE49-F238E27FC236}">
                <a16:creationId xmlns:a16="http://schemas.microsoft.com/office/drawing/2014/main" id="{385DF39E-3B72-084C-9D6A-2BDAE3D0C390}"/>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Turnitin reports</a:t>
            </a:r>
            <a:endParaRPr lang="el-GR" sz="3600" dirty="0">
              <a:solidFill>
                <a:schemeClr val="tx2"/>
              </a:solidFill>
            </a:endParaRPr>
          </a:p>
        </p:txBody>
      </p:sp>
      <p:sp>
        <p:nvSpPr>
          <p:cNvPr id="5" name="Θέση περιεχομένου 4">
            <a:extLst>
              <a:ext uri="{FF2B5EF4-FFF2-40B4-BE49-F238E27FC236}">
                <a16:creationId xmlns:a16="http://schemas.microsoft.com/office/drawing/2014/main" id="{8222E163-C8AC-0381-2AEE-F51411B9795E}"/>
              </a:ext>
            </a:extLst>
          </p:cNvPr>
          <p:cNvSpPr>
            <a:spLocks noGrp="1"/>
          </p:cNvSpPr>
          <p:nvPr>
            <p:ph idx="1"/>
          </p:nvPr>
        </p:nvSpPr>
        <p:spPr>
          <a:xfrm>
            <a:off x="6172200" y="804672"/>
            <a:ext cx="5221224" cy="5230368"/>
          </a:xfrm>
        </p:spPr>
        <p:txBody>
          <a:bodyPr anchor="ctr">
            <a:normAutofit/>
          </a:bodyPr>
          <a:lstStyle/>
          <a:p>
            <a:r>
              <a:rPr lang="en" b="1" dirty="0">
                <a:hlinkClick r:id="rId2"/>
              </a:rPr>
              <a:t>Similarity Report</a:t>
            </a:r>
            <a:r>
              <a:rPr lang="en" b="1" dirty="0"/>
              <a:t>:</a:t>
            </a:r>
            <a:r>
              <a:rPr lang="en" dirty="0"/>
              <a:t> Highlights matching text, allowing educators and students to check for proper citation and potential plagiarism.</a:t>
            </a:r>
          </a:p>
          <a:p>
            <a:endParaRPr lang="en" dirty="0"/>
          </a:p>
          <a:p>
            <a:r>
              <a:rPr lang="en" b="1" dirty="0">
                <a:hlinkClick r:id="rId3"/>
              </a:rPr>
              <a:t>AI Detection</a:t>
            </a:r>
            <a:r>
              <a:rPr lang="en" b="1" dirty="0"/>
              <a:t>:</a:t>
            </a:r>
            <a:r>
              <a:rPr lang="en" dirty="0"/>
              <a:t> Identifies text likely generated by AI tools like ChatGPT, helping maintain academic standards</a:t>
            </a:r>
          </a:p>
          <a:p>
            <a:pPr marL="0" indent="0">
              <a:buNone/>
            </a:pPr>
            <a:endParaRPr lang="en" dirty="0"/>
          </a:p>
          <a:p>
            <a:endParaRPr lang="el-GR" sz="1800" dirty="0">
              <a:solidFill>
                <a:schemeClr val="tx2"/>
              </a:solidFill>
            </a:endParaRPr>
          </a:p>
        </p:txBody>
      </p:sp>
    </p:spTree>
    <p:extLst>
      <p:ext uri="{BB962C8B-B14F-4D97-AF65-F5344CB8AC3E}">
        <p14:creationId xmlns:p14="http://schemas.microsoft.com/office/powerpoint/2010/main" val="409785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1BB2CC-BB9D-C6B6-EF64-772598CF86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Τίτλος 3">
            <a:extLst>
              <a:ext uri="{FF2B5EF4-FFF2-40B4-BE49-F238E27FC236}">
                <a16:creationId xmlns:a16="http://schemas.microsoft.com/office/drawing/2014/main" id="{497ED374-9ACD-993B-7ACA-4BB789D45160}"/>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Turnitin reports</a:t>
            </a:r>
            <a:endParaRPr lang="el-GR" sz="3600" dirty="0">
              <a:solidFill>
                <a:schemeClr val="tx2"/>
              </a:solidFill>
            </a:endParaRPr>
          </a:p>
        </p:txBody>
      </p:sp>
      <p:sp>
        <p:nvSpPr>
          <p:cNvPr id="5" name="Θέση περιεχομένου 4">
            <a:extLst>
              <a:ext uri="{FF2B5EF4-FFF2-40B4-BE49-F238E27FC236}">
                <a16:creationId xmlns:a16="http://schemas.microsoft.com/office/drawing/2014/main" id="{C26A66CD-FAA8-820A-AA0A-B73E2CE0D158}"/>
              </a:ext>
            </a:extLst>
          </p:cNvPr>
          <p:cNvSpPr>
            <a:spLocks noGrp="1"/>
          </p:cNvSpPr>
          <p:nvPr>
            <p:ph idx="1"/>
          </p:nvPr>
        </p:nvSpPr>
        <p:spPr>
          <a:xfrm>
            <a:off x="6172200" y="804672"/>
            <a:ext cx="5221224" cy="5230368"/>
          </a:xfrm>
        </p:spPr>
        <p:txBody>
          <a:bodyPr anchor="ctr">
            <a:normAutofit/>
          </a:bodyPr>
          <a:lstStyle/>
          <a:p>
            <a:r>
              <a:rPr lang="en" sz="3200" b="1" dirty="0">
                <a:solidFill>
                  <a:schemeClr val="tx2"/>
                </a:solidFill>
                <a:hlinkClick r:id="rId2"/>
              </a:rPr>
              <a:t>Similarity Report</a:t>
            </a:r>
            <a:r>
              <a:rPr lang="en" sz="3200" b="1" dirty="0">
                <a:solidFill>
                  <a:schemeClr val="tx2"/>
                </a:solidFill>
              </a:rPr>
              <a:t>:</a:t>
            </a:r>
            <a:r>
              <a:rPr lang="en" sz="3200" dirty="0">
                <a:solidFill>
                  <a:schemeClr val="tx2"/>
                </a:solidFill>
              </a:rPr>
              <a:t> until 30% acceptable</a:t>
            </a:r>
          </a:p>
          <a:p>
            <a:endParaRPr lang="en" sz="3200" dirty="0">
              <a:solidFill>
                <a:schemeClr val="tx2"/>
              </a:solidFill>
            </a:endParaRPr>
          </a:p>
          <a:p>
            <a:r>
              <a:rPr lang="en" sz="3200" b="1" dirty="0">
                <a:solidFill>
                  <a:schemeClr val="tx2"/>
                </a:solidFill>
                <a:hlinkClick r:id="rId3"/>
              </a:rPr>
              <a:t>AI Detection</a:t>
            </a:r>
            <a:r>
              <a:rPr lang="en" sz="3200" b="1" dirty="0">
                <a:solidFill>
                  <a:schemeClr val="tx2"/>
                </a:solidFill>
              </a:rPr>
              <a:t>:</a:t>
            </a:r>
            <a:r>
              <a:rPr lang="en" sz="3200" dirty="0">
                <a:solidFill>
                  <a:schemeClr val="tx2"/>
                </a:solidFill>
              </a:rPr>
              <a:t> under 40% acceptable</a:t>
            </a:r>
          </a:p>
          <a:p>
            <a:pPr marL="0" indent="0">
              <a:buNone/>
            </a:pPr>
            <a:endParaRPr lang="en" sz="1800" dirty="0">
              <a:solidFill>
                <a:schemeClr val="tx2"/>
              </a:solidFill>
            </a:endParaRPr>
          </a:p>
          <a:p>
            <a:endParaRPr lang="el-GR" sz="1800" dirty="0">
              <a:solidFill>
                <a:schemeClr val="tx2"/>
              </a:solidFill>
            </a:endParaRPr>
          </a:p>
        </p:txBody>
      </p:sp>
    </p:spTree>
    <p:extLst>
      <p:ext uri="{BB962C8B-B14F-4D97-AF65-F5344CB8AC3E}">
        <p14:creationId xmlns:p14="http://schemas.microsoft.com/office/powerpoint/2010/main" val="51379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A9FB4E-F586-282A-76DB-9EC92A1888D2}"/>
              </a:ext>
            </a:extLst>
          </p:cNvPr>
          <p:cNvSpPr>
            <a:spLocks noGrp="1"/>
          </p:cNvSpPr>
          <p:nvPr>
            <p:ph type="title"/>
          </p:nvPr>
        </p:nvSpPr>
        <p:spPr>
          <a:xfrm>
            <a:off x="838200" y="365125"/>
            <a:ext cx="10515600" cy="779463"/>
          </a:xfrm>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0104B228-48E8-8FA2-4B78-0FE8573A83EB}"/>
              </a:ext>
            </a:extLst>
          </p:cNvPr>
          <p:cNvSpPr>
            <a:spLocks noGrp="1"/>
          </p:cNvSpPr>
          <p:nvPr>
            <p:ph idx="1"/>
          </p:nvPr>
        </p:nvSpPr>
        <p:spPr>
          <a:xfrm>
            <a:off x="838200" y="1253331"/>
            <a:ext cx="10515600" cy="4351338"/>
          </a:xfrm>
        </p:spPr>
        <p:txBody>
          <a:bodyPr/>
          <a:lstStyle/>
          <a:p>
            <a:r>
              <a:rPr lang="en-US" dirty="0"/>
              <a:t>Link to  </a:t>
            </a:r>
            <a:r>
              <a:rPr lang="en-US" dirty="0">
                <a:hlinkClick r:id="rId2"/>
              </a:rPr>
              <a:t>https://www.turnitin.com/?svr=37&amp;lang=en_us&amp;r=20.2846812103523</a:t>
            </a:r>
            <a:r>
              <a:rPr lang="en-US" dirty="0"/>
              <a:t> and choose </a:t>
            </a:r>
            <a:r>
              <a:rPr lang="en-US" dirty="0">
                <a:solidFill>
                  <a:srgbClr val="FF0000"/>
                </a:solidFill>
              </a:rPr>
              <a:t>create account</a:t>
            </a:r>
          </a:p>
          <a:p>
            <a:endParaRPr lang="el-GR" dirty="0">
              <a:solidFill>
                <a:srgbClr val="FF0000"/>
              </a:solidFill>
            </a:endParaRPr>
          </a:p>
        </p:txBody>
      </p:sp>
      <p:pic>
        <p:nvPicPr>
          <p:cNvPr id="5" name="Εικόνα 4" descr="Εικόνα που περιέχει κείμενο, ανθρώπινο πρόσωπο, στιγμιότυπο οθόνης, ρουχισμός&#10;&#10;Το περιεχόμενο που δημιουργείται από AI ενδέχεται να είναι εσφαλμένο.">
            <a:extLst>
              <a:ext uri="{FF2B5EF4-FFF2-40B4-BE49-F238E27FC236}">
                <a16:creationId xmlns:a16="http://schemas.microsoft.com/office/drawing/2014/main" id="{B957F9D8-D507-2B72-BE46-8C00953E16DD}"/>
              </a:ext>
            </a:extLst>
          </p:cNvPr>
          <p:cNvPicPr>
            <a:picLocks noChangeAspect="1"/>
          </p:cNvPicPr>
          <p:nvPr/>
        </p:nvPicPr>
        <p:blipFill>
          <a:blip r:embed="rId3"/>
          <a:stretch>
            <a:fillRect/>
          </a:stretch>
        </p:blipFill>
        <p:spPr>
          <a:xfrm>
            <a:off x="1808183" y="2579750"/>
            <a:ext cx="7772400" cy="3913125"/>
          </a:xfrm>
          <a:prstGeom prst="rect">
            <a:avLst/>
          </a:prstGeom>
        </p:spPr>
      </p:pic>
    </p:spTree>
    <p:extLst>
      <p:ext uri="{BB962C8B-B14F-4D97-AF65-F5344CB8AC3E}">
        <p14:creationId xmlns:p14="http://schemas.microsoft.com/office/powerpoint/2010/main" val="225139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EEEEC-8DF2-C596-01A6-C85C109348FF}"/>
              </a:ext>
            </a:extLst>
          </p:cNvPr>
          <p:cNvSpPr>
            <a:spLocks noGrp="1"/>
          </p:cNvSpPr>
          <p:nvPr>
            <p:ph type="title"/>
          </p:nvPr>
        </p:nvSpPr>
        <p:spPr/>
        <p:txBody>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7F4A220C-5E82-CFA3-DC3C-95E6E67BC712}"/>
              </a:ext>
            </a:extLst>
          </p:cNvPr>
          <p:cNvSpPr>
            <a:spLocks noGrp="1"/>
          </p:cNvSpPr>
          <p:nvPr>
            <p:ph idx="1"/>
          </p:nvPr>
        </p:nvSpPr>
        <p:spPr/>
        <p:txBody>
          <a:bodyPr/>
          <a:lstStyle/>
          <a:p>
            <a:r>
              <a:rPr lang="en-US" dirty="0"/>
              <a:t>Next choose </a:t>
            </a:r>
            <a:r>
              <a:rPr lang="en-US" dirty="0">
                <a:solidFill>
                  <a:srgbClr val="FF0000"/>
                </a:solidFill>
              </a:rPr>
              <a:t>student</a:t>
            </a:r>
            <a:endParaRPr lang="el-GR" dirty="0">
              <a:solidFill>
                <a:srgbClr val="FF0000"/>
              </a:solidFill>
            </a:endParaRPr>
          </a:p>
        </p:txBody>
      </p:sp>
      <p:pic>
        <p:nvPicPr>
          <p:cNvPr id="5" name="Εικόνα 4" descr="Εικόνα που περιέχει κείμενο, στιγμιότυπο οθόνης, γραμματοσειρά, σχεδίαση&#10;&#10;Το περιεχόμενο που δημιουργείται από AI ενδέχεται να είναι εσφαλμένο.">
            <a:extLst>
              <a:ext uri="{FF2B5EF4-FFF2-40B4-BE49-F238E27FC236}">
                <a16:creationId xmlns:a16="http://schemas.microsoft.com/office/drawing/2014/main" id="{A0282F7C-6F4D-9B54-79D2-610A2842F9A0}"/>
              </a:ext>
            </a:extLst>
          </p:cNvPr>
          <p:cNvPicPr>
            <a:picLocks noChangeAspect="1"/>
          </p:cNvPicPr>
          <p:nvPr/>
        </p:nvPicPr>
        <p:blipFill>
          <a:blip r:embed="rId2"/>
          <a:stretch>
            <a:fillRect/>
          </a:stretch>
        </p:blipFill>
        <p:spPr>
          <a:xfrm>
            <a:off x="5818908" y="681037"/>
            <a:ext cx="5730806" cy="5811838"/>
          </a:xfrm>
          <a:prstGeom prst="rect">
            <a:avLst/>
          </a:prstGeom>
        </p:spPr>
      </p:pic>
    </p:spTree>
    <p:extLst>
      <p:ext uri="{BB962C8B-B14F-4D97-AF65-F5344CB8AC3E}">
        <p14:creationId xmlns:p14="http://schemas.microsoft.com/office/powerpoint/2010/main" val="216419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8014BD-5649-9BCF-5090-3CF59D45466C}"/>
              </a:ext>
            </a:extLst>
          </p:cNvPr>
          <p:cNvSpPr>
            <a:spLocks noGrp="1"/>
          </p:cNvSpPr>
          <p:nvPr>
            <p:ph type="title"/>
          </p:nvPr>
        </p:nvSpPr>
        <p:spPr>
          <a:xfrm>
            <a:off x="838200" y="365125"/>
            <a:ext cx="10515600" cy="524561"/>
          </a:xfrm>
        </p:spPr>
        <p:txBody>
          <a:bodyPr>
            <a:normAutofit fontScale="90000"/>
          </a:bodyPr>
          <a:lstStyle/>
          <a:p>
            <a:r>
              <a:rPr lang="en-US" dirty="0"/>
              <a:t>Instructions</a:t>
            </a:r>
            <a:endParaRPr lang="el-GR" dirty="0"/>
          </a:p>
        </p:txBody>
      </p:sp>
      <p:sp>
        <p:nvSpPr>
          <p:cNvPr id="3" name="Θέση περιεχομένου 2">
            <a:extLst>
              <a:ext uri="{FF2B5EF4-FFF2-40B4-BE49-F238E27FC236}">
                <a16:creationId xmlns:a16="http://schemas.microsoft.com/office/drawing/2014/main" id="{5B82655B-0D3B-2E32-FBB7-4E807435A274}"/>
              </a:ext>
            </a:extLst>
          </p:cNvPr>
          <p:cNvSpPr>
            <a:spLocks noGrp="1"/>
          </p:cNvSpPr>
          <p:nvPr>
            <p:ph idx="1"/>
          </p:nvPr>
        </p:nvSpPr>
        <p:spPr>
          <a:xfrm>
            <a:off x="420130" y="889686"/>
            <a:ext cx="10933670" cy="5287277"/>
          </a:xfrm>
        </p:spPr>
        <p:txBody>
          <a:bodyPr/>
          <a:lstStyle/>
          <a:p>
            <a:r>
              <a:rPr lang="en-US" dirty="0"/>
              <a:t>Complete all the information required in the form, your password, and press </a:t>
            </a:r>
            <a:r>
              <a:rPr lang="en-US" dirty="0">
                <a:solidFill>
                  <a:srgbClr val="FF0000"/>
                </a:solidFill>
              </a:rPr>
              <a:t>I agree – Create Profile</a:t>
            </a:r>
          </a:p>
          <a:p>
            <a:r>
              <a:rPr lang="en-US" dirty="0">
                <a:solidFill>
                  <a:srgbClr val="FF0000"/>
                </a:solidFill>
              </a:rPr>
              <a:t>Use the information below:</a:t>
            </a:r>
          </a:p>
          <a:p>
            <a:endParaRPr lang="en-US" dirty="0">
              <a:solidFill>
                <a:srgbClr val="FF0000"/>
              </a:solidFill>
            </a:endParaRPr>
          </a:p>
          <a:p>
            <a:r>
              <a:rPr lang="en-US" dirty="0">
                <a:solidFill>
                  <a:srgbClr val="FF0000"/>
                </a:solidFill>
              </a:rPr>
              <a:t>Class ID: 51943271</a:t>
            </a:r>
          </a:p>
          <a:p>
            <a:r>
              <a:rPr lang="en-US" dirty="0">
                <a:solidFill>
                  <a:srgbClr val="FF0000"/>
                </a:solidFill>
              </a:rPr>
              <a:t>Enrollment key: EA12345!</a:t>
            </a:r>
          </a:p>
          <a:p>
            <a:endParaRPr lang="en-US" dirty="0">
              <a:solidFill>
                <a:srgbClr val="FF0000"/>
              </a:solidFill>
            </a:endParaRPr>
          </a:p>
          <a:p>
            <a:r>
              <a:rPr lang="en-US" dirty="0">
                <a:solidFill>
                  <a:srgbClr val="FF0000"/>
                </a:solidFill>
              </a:rPr>
              <a:t>Use your </a:t>
            </a:r>
            <a:r>
              <a:rPr lang="en-US" dirty="0" err="1">
                <a:solidFill>
                  <a:srgbClr val="FF0000"/>
                </a:solidFill>
              </a:rPr>
              <a:t>uom.edu</a:t>
            </a:r>
            <a:r>
              <a:rPr lang="en-US" dirty="0">
                <a:solidFill>
                  <a:srgbClr val="FF0000"/>
                </a:solidFill>
              </a:rPr>
              <a:t> email!</a:t>
            </a:r>
            <a:endParaRPr lang="el-GR" dirty="0">
              <a:solidFill>
                <a:srgbClr val="FF0000"/>
              </a:solidFill>
            </a:endParaRPr>
          </a:p>
        </p:txBody>
      </p:sp>
    </p:spTree>
    <p:extLst>
      <p:ext uri="{BB962C8B-B14F-4D97-AF65-F5344CB8AC3E}">
        <p14:creationId xmlns:p14="http://schemas.microsoft.com/office/powerpoint/2010/main" val="117312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Εικόνα που περιέχει κείμενο, στιγμιότυπο οθόνης, γραμματοσειρά, σχεδίαση&#10;&#10;Το περιεχόμενο που δημιουργείται από AI ενδέχεται να είναι εσφαλμένο.">
            <a:extLst>
              <a:ext uri="{FF2B5EF4-FFF2-40B4-BE49-F238E27FC236}">
                <a16:creationId xmlns:a16="http://schemas.microsoft.com/office/drawing/2014/main" id="{81F7DA1D-4A52-713B-E3CB-8DFFE6FC1EA1}"/>
              </a:ext>
            </a:extLst>
          </p:cNvPr>
          <p:cNvPicPr>
            <a:picLocks noGrp="1" noChangeAspect="1"/>
          </p:cNvPicPr>
          <p:nvPr>
            <p:ph idx="4294967295"/>
          </p:nvPr>
        </p:nvPicPr>
        <p:blipFill>
          <a:blip r:embed="rId2"/>
          <a:stretch>
            <a:fillRect/>
          </a:stretch>
        </p:blipFill>
        <p:spPr>
          <a:xfrm>
            <a:off x="926757" y="0"/>
            <a:ext cx="4376738" cy="6635750"/>
          </a:xfrm>
          <a:prstGeom prst="rect">
            <a:avLst/>
          </a:prstGeom>
        </p:spPr>
      </p:pic>
      <p:pic>
        <p:nvPicPr>
          <p:cNvPr id="6" name="Εικόνα 5" descr="Εικόνα που περιέχει κείμενο, στιγμιότυπο οθόνης, παράλληλα, σχεδίαση&#10;&#10;Το περιεχόμενο που δημιουργείται από AI ενδέχεται να είναι εσφαλμένο.">
            <a:extLst>
              <a:ext uri="{FF2B5EF4-FFF2-40B4-BE49-F238E27FC236}">
                <a16:creationId xmlns:a16="http://schemas.microsoft.com/office/drawing/2014/main" id="{ADBB2F5C-84B3-2769-6439-EE2813A00C8D}"/>
              </a:ext>
            </a:extLst>
          </p:cNvPr>
          <p:cNvPicPr>
            <a:picLocks noChangeAspect="1"/>
          </p:cNvPicPr>
          <p:nvPr/>
        </p:nvPicPr>
        <p:blipFill>
          <a:blip r:embed="rId3"/>
          <a:stretch>
            <a:fillRect/>
          </a:stretch>
        </p:blipFill>
        <p:spPr>
          <a:xfrm>
            <a:off x="6096000" y="111211"/>
            <a:ext cx="4950592" cy="6858000"/>
          </a:xfrm>
          <a:prstGeom prst="rect">
            <a:avLst/>
          </a:prstGeom>
        </p:spPr>
      </p:pic>
    </p:spTree>
    <p:extLst>
      <p:ext uri="{BB962C8B-B14F-4D97-AF65-F5344CB8AC3E}">
        <p14:creationId xmlns:p14="http://schemas.microsoft.com/office/powerpoint/2010/main" val="416010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στιγμιότυπο οθόνης, τοποθεσία web, ιστοσελίδα&#10;&#10;Το περιεχόμενο που δημιουργείται από AI ενδέχεται να είναι εσφαλμένο.">
            <a:extLst>
              <a:ext uri="{FF2B5EF4-FFF2-40B4-BE49-F238E27FC236}">
                <a16:creationId xmlns:a16="http://schemas.microsoft.com/office/drawing/2014/main" id="{4FF9D094-B857-638E-FD68-B931C5CECF92}"/>
              </a:ext>
            </a:extLst>
          </p:cNvPr>
          <p:cNvPicPr>
            <a:picLocks noChangeAspect="1"/>
          </p:cNvPicPr>
          <p:nvPr/>
        </p:nvPicPr>
        <p:blipFill>
          <a:blip r:embed="rId2"/>
          <a:stretch>
            <a:fillRect/>
          </a:stretch>
        </p:blipFill>
        <p:spPr>
          <a:xfrm>
            <a:off x="3845472" y="0"/>
            <a:ext cx="4501055" cy="6858000"/>
          </a:xfrm>
          <a:prstGeom prst="rect">
            <a:avLst/>
          </a:prstGeom>
        </p:spPr>
      </p:pic>
    </p:spTree>
    <p:extLst>
      <p:ext uri="{BB962C8B-B14F-4D97-AF65-F5344CB8AC3E}">
        <p14:creationId xmlns:p14="http://schemas.microsoft.com/office/powerpoint/2010/main" val="349691144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467</Words>
  <Application>Microsoft Macintosh PowerPoint</Application>
  <PresentationFormat>Ευρεία οθόνη</PresentationFormat>
  <Paragraphs>54</Paragraphs>
  <Slides>20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Aptos</vt:lpstr>
      <vt:lpstr>Aptos Display</vt:lpstr>
      <vt:lpstr>Arial</vt:lpstr>
      <vt:lpstr>Θέμα του Office</vt:lpstr>
      <vt:lpstr>Turnitin use</vt:lpstr>
      <vt:lpstr>Turnitin</vt:lpstr>
      <vt:lpstr>Turnitin reports</vt:lpstr>
      <vt:lpstr>Turnitin reports</vt:lpstr>
      <vt:lpstr>Instructions</vt:lpstr>
      <vt:lpstr>Instructions</vt:lpstr>
      <vt:lpstr>Instructions</vt:lpstr>
      <vt:lpstr>Παρουσίαση του PowerPoint</vt:lpstr>
      <vt:lpstr>Παρουσίαση του PowerPoint</vt:lpstr>
      <vt:lpstr>Instructions</vt:lpstr>
      <vt:lpstr>Instructions</vt:lpstr>
      <vt:lpstr>Instructions</vt:lpstr>
      <vt:lpstr>Instructions</vt:lpstr>
      <vt:lpstr>Instructions</vt:lpstr>
      <vt:lpstr>Instructions</vt:lpstr>
      <vt:lpstr>Παρουσίαση του PowerPoint</vt:lpstr>
      <vt:lpstr>Requirements</vt:lpstr>
      <vt:lpstr>Instructions</vt:lpstr>
      <vt:lpstr>Instructions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4</cp:revision>
  <dcterms:created xsi:type="dcterms:W3CDTF">2026-02-10T08:23:21Z</dcterms:created>
  <dcterms:modified xsi:type="dcterms:W3CDTF">2026-03-24T06:06:42Z</dcterms:modified>
</cp:coreProperties>
</file>