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6AF240E-8EE6-4B9C-B088-C444B93FCCA7}" type="datetimeFigureOut">
              <a:rPr lang="en-US"/>
              <a:pPr>
                <a:defRPr/>
              </a:pPr>
              <a:t>3/13/2024</a:t>
            </a:fld>
            <a:endParaRPr lang="en-US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n-US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61BC51A-C30B-46BE-B479-B904D60396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E6C9E7-4FFF-4E9A-B3E8-C69C5CA8E06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8 - Έλλειψη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6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D8857E-77C0-46FB-AF9C-63E97A75E28D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7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8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D5C7AC-5F96-477A-943D-F61187B1B9A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9B0B-9E6A-4C7E-B2E5-C20B80C0B228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0BCFC-022E-4566-8712-EC30411C15D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AEE7D-E636-45FA-BBE9-EA1FF103620A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609AB-218E-44C9-9CA6-17FE5EEC013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34F3B-E07A-4029-97C3-E557C5E050C6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6A81B-39D4-47DB-96F4-18808AD016E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9 - Ορθογώνιο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8 - Έλλειψη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977180-984D-4C05-9F96-679FC80EBC86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9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0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F6C772-6C27-44F2-8C23-AFE68E98EEF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68279-1FF1-4B64-87DD-2AE8737B55A0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0CE64-1801-4767-8985-33710EE557A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D6BB84-3B1E-43F1-8A82-97873B4DF6D0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880C55-2F7B-41EA-B693-890DFED7411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FF235-5D00-4EDE-84FA-BD1B015A4C94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4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06CD6-C646-4351-852A-AB1203B2A87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- Ορθογώνιο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5 - Ορθογώνιο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831426-7E2F-4A09-8347-E69B879BC329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6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B18099-B1C0-4A94-AD24-E830869FBC6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709539-5B52-4022-9B51-ED8DF620092A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B73E64-E78A-4F0A-86D9-FD2986F582C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8 - Διάγραμμα ροής: Διεργασία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- Διάγραμμα ροής: Διεργασία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A39A0B-D96B-4828-B526-5D0B2358F6E5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9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0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5B4E8B-B6A7-4AED-B438-FA8AFE19F6E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33" name="8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01B9A9C-CC20-4F5E-BC0E-297C1BE6B402}" type="datetimeFigureOut">
              <a:rPr lang="el-GR"/>
              <a:pPr>
                <a:defRPr/>
              </a:pPr>
              <a:t>13/3/2024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80D56EB-E01D-485B-A5B9-EFB139B42B5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75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22050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Η Επίδραση της Μουσικής στην Υγεία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87450" y="3429000"/>
            <a:ext cx="7407275" cy="1295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επίδραση της μουσικής έχει απασχολήσει την ιατρική κοινότητα 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8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844675"/>
            <a:ext cx="7497763" cy="4800600"/>
          </a:xfrm>
        </p:spPr>
        <p:txBody>
          <a:bodyPr/>
          <a:lstStyle/>
          <a:p>
            <a:r>
              <a:rPr lang="el-GR" smtClean="0"/>
              <a:t>Η ιατρική κοινότητα έχει μελετήσει περισσότερο το συσχετισμό της μουσικής με το φλοιό (τη μνήμη, τη συνειδητότητα, τη νοερή σκέψη.</a:t>
            </a:r>
          </a:p>
          <a:p>
            <a:r>
              <a:rPr lang="el-GR" smtClean="0"/>
              <a:t>Πρόσφατα άρχισαν οι νευροεπιστήμονες να ασχολούνται με την επίδραση της μουσικής σε πιο βαθιές στρώσεις του εγκεφάλου</a:t>
            </a:r>
          </a:p>
          <a:p>
            <a:endParaRPr lang="el-GR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dirty="0" smtClean="0">
                <a:solidFill>
                  <a:schemeClr val="tx2">
                    <a:satMod val="130000"/>
                  </a:schemeClr>
                </a:solidFill>
              </a:rPr>
              <a:t>Μαγνητική απεικόνιση &amp; ηλεκτρονική διαμόρφωση μέσω υπολογιστή</a:t>
            </a:r>
            <a:endParaRPr lang="en-US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2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844675"/>
            <a:ext cx="7497763" cy="4800600"/>
          </a:xfrm>
        </p:spPr>
        <p:txBody>
          <a:bodyPr/>
          <a:lstStyle/>
          <a:p>
            <a:r>
              <a:rPr lang="el-GR" smtClean="0"/>
              <a:t>Η έρευνα των </a:t>
            </a:r>
            <a:r>
              <a:rPr lang="en-US" smtClean="0"/>
              <a:t>Alluri</a:t>
            </a:r>
            <a:r>
              <a:rPr lang="el-GR" smtClean="0"/>
              <a:t>, </a:t>
            </a:r>
            <a:r>
              <a:rPr lang="en-US" smtClean="0"/>
              <a:t>Toiviainen</a:t>
            </a:r>
            <a:r>
              <a:rPr lang="el-GR" smtClean="0"/>
              <a:t>, </a:t>
            </a:r>
            <a:r>
              <a:rPr lang="en-US" smtClean="0"/>
              <a:t>Lund</a:t>
            </a:r>
            <a:r>
              <a:rPr lang="el-GR" smtClean="0"/>
              <a:t>, </a:t>
            </a:r>
            <a:r>
              <a:rPr lang="en-US" smtClean="0"/>
              <a:t>Wallentin</a:t>
            </a:r>
            <a:r>
              <a:rPr lang="el-GR" smtClean="0"/>
              <a:t>, </a:t>
            </a:r>
            <a:r>
              <a:rPr lang="en-US" smtClean="0"/>
              <a:t>Vuust</a:t>
            </a:r>
            <a:r>
              <a:rPr lang="el-GR" smtClean="0"/>
              <a:t>, </a:t>
            </a:r>
            <a:r>
              <a:rPr lang="en-US" smtClean="0"/>
              <a:t>Nandi</a:t>
            </a:r>
            <a:r>
              <a:rPr lang="el-GR" smtClean="0"/>
              <a:t>, </a:t>
            </a:r>
            <a:r>
              <a:rPr lang="en-US" smtClean="0"/>
              <a:t>Ristaniemi</a:t>
            </a:r>
            <a:r>
              <a:rPr lang="el-GR" smtClean="0"/>
              <a:t>, &amp; </a:t>
            </a:r>
            <a:r>
              <a:rPr lang="en-US" smtClean="0"/>
              <a:t>Brattico</a:t>
            </a:r>
            <a:r>
              <a:rPr lang="el-GR" smtClean="0"/>
              <a:t>, (2013)</a:t>
            </a:r>
            <a:r>
              <a:rPr lang="en-US" smtClean="0"/>
              <a:t> </a:t>
            </a:r>
            <a:r>
              <a:rPr lang="el-GR" smtClean="0"/>
              <a:t>με πιο σύγχρονα μέσα, αποκαλύπτει ότι αρκετές περιοχές του εγκεφάλου ενεργοποιούνται κατά τη μουσική ακρόαση.  </a:t>
            </a:r>
          </a:p>
          <a:p>
            <a:r>
              <a:rPr lang="el-GR" smtClean="0"/>
              <a:t>κομμάτια μουσικής που περιέχουν  φωνητική επεξεργάζονται  διαφορετικά από αυτά που είναι καθαρά ορχηστρικά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Μακροχρόνια οφέλη ατόμων με μουσική εκπαίδευση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773238"/>
            <a:ext cx="7497763" cy="4800600"/>
          </a:xfrm>
        </p:spPr>
        <p:txBody>
          <a:bodyPr>
            <a:normAutofit fontScale="850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Σε σύγκριση με άτομα που δεν είχαν μουσική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εκπαίδευση, άτομα με τουλάχιστον 1 χρόνο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μουσικής εκπαίδευσης εκδήλωσαν: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Καλύτερη γνωστική ικανότητα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Καλύτερη ακουστική και οπτική μνήμη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Καλύτερη ακουστική διάκριση και αντιληπτική ικανότητα άνω την ηλικία των 60 χρ.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Διατήρηση αυτών των ικανοτήτων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μουσική επίδραση στον τομέα της Υγείας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0" name="2 - Θέση περιεχομένου"/>
          <p:cNvSpPr>
            <a:spLocks noGrp="1"/>
          </p:cNvSpPr>
          <p:nvPr>
            <p:ph idx="1"/>
          </p:nvPr>
        </p:nvSpPr>
        <p:spPr>
          <a:xfrm>
            <a:off x="1331913" y="1916113"/>
            <a:ext cx="7497762" cy="4584700"/>
          </a:xfrm>
        </p:spPr>
        <p:txBody>
          <a:bodyPr/>
          <a:lstStyle/>
          <a:p>
            <a:r>
              <a:rPr lang="el-GR" smtClean="0"/>
              <a:t>Αντιμετώπιση του πόνου – απόσπαση από τη δυσάρεστη αίσθηση και προώθηση της χαλάρωσης </a:t>
            </a:r>
            <a:r>
              <a:rPr lang="el-GR" sz="2400" smtClean="0"/>
              <a:t>(</a:t>
            </a:r>
            <a:r>
              <a:rPr lang="en-US" sz="2400" smtClean="0"/>
              <a:t>Mitchell</a:t>
            </a:r>
            <a:r>
              <a:rPr lang="el-GR" sz="2400" smtClean="0"/>
              <a:t>, </a:t>
            </a:r>
            <a:r>
              <a:rPr lang="en-US" sz="2400" smtClean="0"/>
              <a:t>MacDonald</a:t>
            </a:r>
            <a:r>
              <a:rPr lang="el-GR" sz="2400" smtClean="0"/>
              <a:t>  &amp; </a:t>
            </a:r>
            <a:r>
              <a:rPr lang="en-US" sz="2400" smtClean="0"/>
              <a:t>Knussen</a:t>
            </a:r>
            <a:r>
              <a:rPr lang="el-GR" sz="2400" smtClean="0"/>
              <a:t>, 2007)</a:t>
            </a:r>
          </a:p>
          <a:p>
            <a:r>
              <a:rPr lang="el-GR" smtClean="0"/>
              <a:t>Υψηλότερα σταθμά στην ποιότητα ζωής</a:t>
            </a:r>
          </a:p>
          <a:p>
            <a:r>
              <a:rPr lang="el-GR" smtClean="0"/>
              <a:t>Οδοντιατρική φροντίδα με μουσική ακρόαση διευκολύνει τις αντιδράσεις  άγχους στις δύσκολες επεμβάσεις</a:t>
            </a: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μουσική επίδραση στον τομέα της Υγείας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Η μουσική βοηθά στη μείωση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του καρδιακού παλμού,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της αρτηριακής πίεσης,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Προωθεί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την ανακούφιση του πόνου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του άγχους και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τη βελτίωση της ποιότητας ζωής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Ασθενών με ανίατες αρρώστιες </a:t>
            </a:r>
            <a:r>
              <a:rPr lang="el-GR" sz="2600" dirty="0" smtClean="0"/>
              <a:t>(</a:t>
            </a:r>
            <a:r>
              <a:rPr lang="en-US" sz="2600" dirty="0" smtClean="0"/>
              <a:t>Bradt</a:t>
            </a:r>
            <a:r>
              <a:rPr lang="el-GR" sz="2600" dirty="0" smtClean="0"/>
              <a:t> &amp; </a:t>
            </a:r>
            <a:r>
              <a:rPr lang="en-US" sz="2600" dirty="0" smtClean="0"/>
              <a:t>Dileo</a:t>
            </a:r>
            <a:r>
              <a:rPr lang="el-GR" sz="2600" dirty="0" smtClean="0"/>
              <a:t>, 2009, </a:t>
            </a:r>
            <a:r>
              <a:rPr lang="en-US" sz="2600" dirty="0" smtClean="0"/>
              <a:t>Kaliyaperumal</a:t>
            </a:r>
            <a:r>
              <a:rPr lang="el-GR" sz="2600" dirty="0" smtClean="0"/>
              <a:t> &amp; </a:t>
            </a:r>
            <a:r>
              <a:rPr lang="en-US" sz="2600" dirty="0" smtClean="0"/>
              <a:t>Subash</a:t>
            </a:r>
            <a:r>
              <a:rPr lang="el-GR" sz="2600" dirty="0" smtClean="0"/>
              <a:t>, 2010)</a:t>
            </a:r>
            <a:endParaRPr lang="en-US" sz="2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μουσική επίδραση στον τομέα της Υγείας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31913" y="1628775"/>
            <a:ext cx="7497762" cy="4968875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Η εύθυμη μουσική έχει μια ευεργετική επίδραση στο καρδιαγγειακό μας σύστημα μέσα από τα συναισθήματα που προκαλεί </a:t>
            </a:r>
            <a:r>
              <a:rPr lang="el-GR" sz="2200" dirty="0" smtClean="0"/>
              <a:t>(</a:t>
            </a:r>
            <a:r>
              <a:rPr lang="en-US" sz="2200" dirty="0" smtClean="0"/>
              <a:t>Miller</a:t>
            </a:r>
            <a:r>
              <a:rPr lang="el-GR" sz="2200" dirty="0" smtClean="0"/>
              <a:t>, </a:t>
            </a:r>
            <a:r>
              <a:rPr lang="en-US" sz="2200" dirty="0" smtClean="0"/>
              <a:t>Mangano</a:t>
            </a:r>
            <a:r>
              <a:rPr lang="el-GR" sz="2200" dirty="0" smtClean="0"/>
              <a:t>, </a:t>
            </a:r>
            <a:r>
              <a:rPr lang="en-US" sz="2200" dirty="0" smtClean="0"/>
              <a:t>Beach</a:t>
            </a:r>
            <a:r>
              <a:rPr lang="el-GR" sz="2200" dirty="0" smtClean="0"/>
              <a:t>, </a:t>
            </a:r>
            <a:r>
              <a:rPr lang="en-US" sz="2200" dirty="0" smtClean="0"/>
              <a:t>Kop</a:t>
            </a:r>
            <a:r>
              <a:rPr lang="el-GR" sz="2200" dirty="0" smtClean="0"/>
              <a:t>, &amp;  </a:t>
            </a:r>
            <a:r>
              <a:rPr lang="en-US" sz="2200" dirty="0" smtClean="0"/>
              <a:t>Vogel</a:t>
            </a:r>
            <a:r>
              <a:rPr lang="el-GR" sz="2200" dirty="0" smtClean="0"/>
              <a:t>, 2010)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Η αίσθηση της ευθυμίας προκαλεί διαστολή των αιμοφόρων αγγείων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Αντιθέτως, η ακρόαση μουσικής που τους είναι δυσάρεστη, προκάλεσε συστολή των αγγείων (μείωση της ροής του αίματος)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μουσική επίδραση στον τομέα της Υγείας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628775"/>
            <a:ext cx="7497763" cy="4800600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Η ακρόαση μαγνητοφωνημένης μουσικής σε ασθενείς με καρκίνο ως συμπληρωματική παρέμβαση, είχε ευεργετικές επιδράσεις 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l-GR" dirty="0" smtClean="0"/>
              <a:t>Στη μείωση του άγχους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l-GR" dirty="0" smtClean="0"/>
              <a:t>Στη διάθεση 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l-GR" dirty="0" smtClean="0"/>
              <a:t>Στον πόνο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l-GR" dirty="0" smtClean="0"/>
              <a:t>Στους καρδιακούς και αναπνευστικούς παλμούς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l-GR" dirty="0" smtClean="0"/>
              <a:t>Στην αρτηριακή πίεση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μουσική επίδραση στον τομέα της Υγείας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6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700213"/>
            <a:ext cx="7497763" cy="4800600"/>
          </a:xfrm>
        </p:spPr>
        <p:txBody>
          <a:bodyPr/>
          <a:lstStyle/>
          <a:p>
            <a:r>
              <a:rPr lang="el-GR" smtClean="0"/>
              <a:t>Η επίδραση της μουσικής έχει ακόμη συσχετιστεί με τη διάρκεια αποδοχής ενός μοσχεύματος καρδιάς σε έρευνες που έχουν διεξαχθεί με τρωκτικά </a:t>
            </a:r>
            <a:r>
              <a:rPr lang="el-GR" sz="2200" smtClean="0"/>
              <a:t>(</a:t>
            </a:r>
            <a:r>
              <a:rPr lang="en-US" sz="2200" smtClean="0"/>
              <a:t>Uchiyama</a:t>
            </a:r>
            <a:r>
              <a:rPr lang="el-GR" sz="2200" smtClean="0"/>
              <a:t>, </a:t>
            </a:r>
            <a:r>
              <a:rPr lang="en-US" sz="2200" smtClean="0"/>
              <a:t>Zhang</a:t>
            </a:r>
            <a:r>
              <a:rPr lang="el-GR" sz="2200" smtClean="0"/>
              <a:t>, </a:t>
            </a:r>
            <a:r>
              <a:rPr lang="en-US" sz="2200" smtClean="0"/>
              <a:t>Hirai</a:t>
            </a:r>
            <a:r>
              <a:rPr lang="el-GR" sz="2200" smtClean="0"/>
              <a:t>, </a:t>
            </a:r>
            <a:r>
              <a:rPr lang="en-US" sz="2200" smtClean="0"/>
              <a:t>Amano</a:t>
            </a:r>
            <a:r>
              <a:rPr lang="el-GR" sz="2200" smtClean="0"/>
              <a:t>, </a:t>
            </a:r>
            <a:r>
              <a:rPr lang="en-US" sz="2200" smtClean="0"/>
              <a:t>Bashuda</a:t>
            </a:r>
            <a:r>
              <a:rPr lang="el-GR" sz="2200" smtClean="0"/>
              <a:t>, </a:t>
            </a:r>
            <a:r>
              <a:rPr lang="en-US" sz="2200" smtClean="0"/>
              <a:t>Niimi</a:t>
            </a:r>
            <a:r>
              <a:rPr lang="el-GR" sz="2200" smtClean="0"/>
              <a:t>, 2012)</a:t>
            </a:r>
          </a:p>
          <a:p>
            <a:endParaRPr lang="el-GR" smtClean="0"/>
          </a:p>
          <a:p>
            <a:r>
              <a:rPr lang="el-GR" smtClean="0"/>
              <a:t>Οι ερευνητές υπέθεσαν ότι η βιοχημική επίδραση της μουσικής επηρέασε το ανοσοποιητικό σύστημα</a:t>
            </a: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μουσική επίδραση στον τομέα της Σωματικής Άσκησης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2770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773238"/>
            <a:ext cx="7497763" cy="4800600"/>
          </a:xfrm>
        </p:spPr>
        <p:txBody>
          <a:bodyPr/>
          <a:lstStyle/>
          <a:p>
            <a:r>
              <a:rPr lang="el-GR" smtClean="0"/>
              <a:t>.   Έχει παρατηρηθεί ότι η μουσική μπορεί να βοηθήσει στην αύξηση της αντοχής μας έως και 15 της εκατό, μειώνοντας έτσι την αντίληψη της προσπάθειας κατά τη διάρκεια της άσκησης </a:t>
            </a:r>
            <a:r>
              <a:rPr lang="el-GR" sz="2200" smtClean="0"/>
              <a:t>(</a:t>
            </a:r>
            <a:r>
              <a:rPr lang="en-US" sz="2200" smtClean="0"/>
              <a:t>Waterhouse</a:t>
            </a:r>
            <a:r>
              <a:rPr lang="el-GR" sz="2200" smtClean="0"/>
              <a:t>, </a:t>
            </a:r>
            <a:r>
              <a:rPr lang="en-US" sz="2200" smtClean="0"/>
              <a:t>Hudson </a:t>
            </a:r>
            <a:r>
              <a:rPr lang="el-GR" sz="2200" smtClean="0"/>
              <a:t>&amp; </a:t>
            </a:r>
            <a:r>
              <a:rPr lang="en-US" sz="2200" smtClean="0"/>
              <a:t>Edwards</a:t>
            </a:r>
            <a:r>
              <a:rPr lang="el-GR" sz="2200" smtClean="0"/>
              <a:t>, 2010)</a:t>
            </a:r>
          </a:p>
          <a:p>
            <a:r>
              <a:rPr lang="el-GR" smtClean="0"/>
              <a:t>Υπάρχει αύξηση της ενέργειας του ατόμου, κατά περίπου ένα έως τρία της εκατό (</a:t>
            </a:r>
            <a:r>
              <a:rPr lang="en-US" smtClean="0"/>
              <a:t>Waterhouse et</a:t>
            </a:r>
            <a:r>
              <a:rPr lang="el-GR" smtClean="0"/>
              <a:t>.</a:t>
            </a:r>
            <a:r>
              <a:rPr lang="en-US" smtClean="0"/>
              <a:t>al</a:t>
            </a:r>
            <a:r>
              <a:rPr lang="el-GR" smtClean="0"/>
              <a:t>, 2010)</a:t>
            </a: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μουσική επίδραση στον τομέα της Ψυχικής Υγείας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557338"/>
            <a:ext cx="7497763" cy="5111750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Στους ασθενείς με σοβαρές παθήσεις, που επιβάλλονται σε παρατεταμένα διαστήματα νοσοκομειακής διαμονής, η μουσική μπορεί να είναι το μέσο δημιουργίας ενός προσωπικού χώρου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Δημιουργία ήρεμης ατμόσφαιρας και μειώνει τα δυσάρεστα συναισθήματα που δημιουργούν οι αναταραχές της νοσοκομειακής φροντίδας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Οι λόγοι που ο εγκέφαλος μας αναζητά τη μουσική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6" name="2 - Θέση περιεχομένου"/>
          <p:cNvSpPr>
            <a:spLocks noGrp="1"/>
          </p:cNvSpPr>
          <p:nvPr>
            <p:ph idx="1"/>
          </p:nvPr>
        </p:nvSpPr>
        <p:spPr>
          <a:xfrm>
            <a:off x="1435100" y="2060575"/>
            <a:ext cx="7499350" cy="4187825"/>
          </a:xfrm>
        </p:spPr>
        <p:txBody>
          <a:bodyPr/>
          <a:lstStyle/>
          <a:p>
            <a:r>
              <a:rPr lang="el-GR" smtClean="0"/>
              <a:t>μας ηρεμεί όταν είμαστε ταραγμένοι,  </a:t>
            </a:r>
            <a:endParaRPr lang="en-US" smtClean="0"/>
          </a:p>
          <a:p>
            <a:r>
              <a:rPr lang="el-GR" smtClean="0"/>
              <a:t>μειώνει το άγχος, </a:t>
            </a:r>
            <a:endParaRPr lang="en-US" smtClean="0"/>
          </a:p>
          <a:p>
            <a:r>
              <a:rPr lang="el-GR" smtClean="0"/>
              <a:t>αυξάνει το επίπεδο της ενεργητικότητας μας κατά τη διάρκεια της άσκησης, </a:t>
            </a:r>
            <a:endParaRPr lang="en-US" smtClean="0"/>
          </a:p>
          <a:p>
            <a:r>
              <a:rPr lang="el-GR" smtClean="0"/>
              <a:t>επαναφέρει αναμνήσεις, </a:t>
            </a:r>
            <a:endParaRPr lang="en-US" smtClean="0"/>
          </a:p>
          <a:p>
            <a:r>
              <a:rPr lang="el-GR" smtClean="0"/>
              <a:t>προκαλεί αμέτρητα συναισθήματα, κ.α.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μουσική επίδραση στον τομέα της Ψυχικής Υγείας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773238"/>
            <a:ext cx="7497763" cy="4800600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Σε άτομα που έχουν απομονωθεί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κοινωνικά, η μουσική μπορεί να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λειτουργήσει ως: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Μέσο επικοινωνίας ή αυτό έκφρασης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να διεγείρει  και να ξυπνήσει αναμνήσεις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να προκαλέσει συναισθηματικές  αποκρίσεις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Αντιδράσεις που σε κάποιες περιπτώσεις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δύσκολα θα κατακτηθούν  λεκτικά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μουσική επίδραση στον τομέα της Ψυχικής Υγείας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844675"/>
            <a:ext cx="7497763" cy="4800600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Η αντίληψη ότι όλη η μουσική προκαλεί ευθυμία καταρρίπτεται από τους </a:t>
            </a:r>
            <a:r>
              <a:rPr lang="en-US" sz="2200" dirty="0" smtClean="0"/>
              <a:t>Mori</a:t>
            </a:r>
            <a:r>
              <a:rPr lang="el-GR" sz="2200" dirty="0" smtClean="0"/>
              <a:t> &amp; </a:t>
            </a:r>
            <a:r>
              <a:rPr lang="en-US" sz="2200" dirty="0" smtClean="0"/>
              <a:t>Iwanaga</a:t>
            </a:r>
            <a:r>
              <a:rPr lang="el-GR" sz="2200" dirty="0" smtClean="0"/>
              <a:t> (2013) </a:t>
            </a:r>
            <a:endParaRPr lang="en-US" sz="22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Ο </a:t>
            </a:r>
            <a:r>
              <a:rPr lang="en-US" dirty="0" smtClean="0"/>
              <a:t>Lee </a:t>
            </a:r>
            <a:r>
              <a:rPr lang="el-GR" dirty="0" smtClean="0"/>
              <a:t>(2012)</a:t>
            </a:r>
            <a:r>
              <a:rPr lang="en-US" dirty="0" smtClean="0"/>
              <a:t> </a:t>
            </a:r>
            <a:r>
              <a:rPr lang="el-GR" dirty="0" smtClean="0"/>
              <a:t>έχει πειραματιστεί με αρχαϊκούς ή μονόχορδους ήχους με ασθενείς που έχουν καρκίνο κατά τη χημειοθεραπεία ή με ψυχιατρικούς ασθενείς για χαλάρωση διότι περιορίζουν την πιθανότητα να αναδυθούν αναμνήσεις  που έχουν καταχωρηθεί στη μνήμη μας από προηγούμενες μουσικές εμπειρίες.  </a:t>
            </a: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Οι τύποι της μουσικής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6866" name="2 - Θέση περιεχομένου"/>
          <p:cNvSpPr>
            <a:spLocks noGrp="1"/>
          </p:cNvSpPr>
          <p:nvPr>
            <p:ph idx="1"/>
          </p:nvPr>
        </p:nvSpPr>
        <p:spPr>
          <a:xfrm>
            <a:off x="1116013" y="1268413"/>
            <a:ext cx="7785100" cy="5400675"/>
          </a:xfrm>
        </p:spPr>
        <p:txBody>
          <a:bodyPr/>
          <a:lstStyle/>
          <a:p>
            <a:r>
              <a:rPr lang="el-GR" sz="3000" smtClean="0">
                <a:latin typeface="Calibri" pitchFamily="34" charset="0"/>
                <a:cs typeface="Times New Roman" pitchFamily="18" charset="0"/>
              </a:rPr>
              <a:t>Όλοι οι ερευνητές συμφωνούν ότι, η μουσική που επιφέρει μια επιθυμητή επίδραση, είναι θέμα προσωπικής προτίμησης </a:t>
            </a:r>
          </a:p>
          <a:p>
            <a:r>
              <a:rPr lang="el-GR" sz="3000" smtClean="0"/>
              <a:t>οι μουσικές επιλογές με τα στοιχεία όπως, ένα σταθερό ρυθμό και δυναμική και ομαλές μελωδικές γραμμές είναι οι πιο επιδραστικές  </a:t>
            </a:r>
            <a:r>
              <a:rPr lang="el-GR" sz="2200" smtClean="0"/>
              <a:t>(</a:t>
            </a:r>
            <a:r>
              <a:rPr lang="en-US" sz="2200" smtClean="0"/>
              <a:t>Gooding</a:t>
            </a:r>
            <a:r>
              <a:rPr lang="el-GR" sz="2200" smtClean="0"/>
              <a:t>, </a:t>
            </a:r>
            <a:r>
              <a:rPr lang="en-US" sz="2200" smtClean="0"/>
              <a:t>L</a:t>
            </a:r>
            <a:r>
              <a:rPr lang="el-GR" sz="2200" smtClean="0"/>
              <a:t>., </a:t>
            </a:r>
            <a:r>
              <a:rPr lang="en-US" sz="2200" smtClean="0"/>
              <a:t>Swezey</a:t>
            </a:r>
            <a:r>
              <a:rPr lang="el-GR" sz="2200" smtClean="0"/>
              <a:t>, </a:t>
            </a:r>
            <a:r>
              <a:rPr lang="en-US" sz="2200" smtClean="0"/>
              <a:t>S</a:t>
            </a:r>
            <a:r>
              <a:rPr lang="el-GR" sz="2200" smtClean="0"/>
              <a:t>., </a:t>
            </a:r>
            <a:r>
              <a:rPr lang="en-US" sz="2200" smtClean="0"/>
              <a:t>Zwischenberger</a:t>
            </a:r>
            <a:r>
              <a:rPr lang="el-GR" sz="2200" smtClean="0"/>
              <a:t>, </a:t>
            </a:r>
            <a:r>
              <a:rPr lang="en-US" sz="2200" smtClean="0"/>
              <a:t>J</a:t>
            </a:r>
            <a:r>
              <a:rPr lang="el-GR" sz="2200" smtClean="0"/>
              <a:t>., 2012)</a:t>
            </a:r>
          </a:p>
          <a:p>
            <a:r>
              <a:rPr lang="el-GR" sz="2800" smtClean="0"/>
              <a:t>Για χαλάρωση η καλύτερη επιλογή είναι τραγούδια με αργό,  ρυθμό λιγότερες αλλαγές στις νότες και μια πιο προβλέψιμη δομή</a:t>
            </a:r>
            <a:r>
              <a:rPr lang="el-GR" smtClean="0"/>
              <a:t> </a:t>
            </a:r>
            <a:r>
              <a:rPr lang="el-GR" sz="2200" smtClean="0"/>
              <a:t>(</a:t>
            </a:r>
            <a:r>
              <a:rPr lang="en-US" sz="2200" smtClean="0"/>
              <a:t>Williamson</a:t>
            </a:r>
            <a:r>
              <a:rPr lang="el-GR" sz="2200" smtClean="0"/>
              <a:t> &amp; </a:t>
            </a:r>
            <a:r>
              <a:rPr lang="en-US" sz="2200" smtClean="0"/>
              <a:t>Kang</a:t>
            </a:r>
            <a:r>
              <a:rPr lang="el-GR" sz="2200" smtClean="0"/>
              <a:t>, 2013)</a:t>
            </a:r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Οι επιπτώσεις της μουσικής ακρόασης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450" y="1484313"/>
            <a:ext cx="7713663" cy="5373687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sz="3000" dirty="0" smtClean="0"/>
              <a:t>Η ακρόαση μουσικής σε αυξημένη ένταση  (άνω των  85 </a:t>
            </a:r>
            <a:r>
              <a:rPr lang="en-US" sz="3000" dirty="0" smtClean="0"/>
              <a:t>db</a:t>
            </a:r>
            <a:r>
              <a:rPr lang="el-GR" sz="3000" dirty="0" smtClean="0"/>
              <a:t>) μέσα από ακουστικά για χρονικά διαστήματα άνω της μιας ώρας, προκαλεί μη αναστρέψιμη βλάβη στην ακοή μας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sz="2800" dirty="0" smtClean="0"/>
              <a:t>Η οποιαδήποτε ένταση άνω των  90</a:t>
            </a:r>
            <a:r>
              <a:rPr lang="en-US" sz="2800" dirty="0" smtClean="0"/>
              <a:t>dB </a:t>
            </a:r>
            <a:r>
              <a:rPr lang="el-GR" sz="2800" dirty="0" smtClean="0"/>
              <a:t>μπορεί να προκαλέσει βλάβες στην ακοή μας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sz="2800" dirty="0" smtClean="0"/>
              <a:t>85 τοις εκατό  από τα 4,400 άτομα παγκοσμίως σε ηλικίες 14 έως 65 ετών που ερωτήθηκαν, ακούν μουσική στο </a:t>
            </a:r>
            <a:r>
              <a:rPr lang="en-US" sz="2800" dirty="0" smtClean="0"/>
              <a:t>MP</a:t>
            </a:r>
            <a:r>
              <a:rPr lang="el-GR" sz="2800" dirty="0" smtClean="0"/>
              <a:t>3 τους  σε περισσότερο ύψος έντασης από το 50 τοις εκατό (</a:t>
            </a:r>
            <a:r>
              <a:rPr lang="en-US" sz="2800" dirty="0" smtClean="0"/>
              <a:t>Hear the World Report)</a:t>
            </a:r>
            <a:endParaRPr lang="en-US" sz="3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Οι επιπτώσεις της μουσικής ακρόασης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557338"/>
            <a:ext cx="7497763" cy="51117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000" smtClean="0">
                <a:latin typeface="Calibri" pitchFamily="34" charset="0"/>
                <a:cs typeface="Times New Roman" pitchFamily="18" charset="0"/>
              </a:rPr>
              <a:t>Οι  έντονες δονήσεις που προέρχονται από δυνατή μουσική μπορούν να προκαλέσουν βαθμιαία αδυναμία και/ή μόνιμη βλάβη στις εσωτερικές δομές του αυτιού</a:t>
            </a:r>
          </a:p>
          <a:p>
            <a:pPr>
              <a:lnSpc>
                <a:spcPct val="90000"/>
              </a:lnSpc>
            </a:pPr>
            <a:r>
              <a:rPr lang="el-GR" sz="3000" smtClean="0"/>
              <a:t>Ενώ οι κίνδυνοι του βιοτεχνικού θορύβου είναι γνωστοί και έχουν καθιερωθεί κάποια προληπτικά μέτρα, π.χ. η  τοποθέτηση προστατευτικών ακουστικών, υπάρχει μια γενική άγνοια για τους κινδύνους της μουσικής ακρόασης σε δυνατή ένταση μέσα στο αυτί</a:t>
            </a:r>
            <a:endParaRPr lang="en-US" sz="30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Οι επιπτώσεις της μουσικής ακρόασης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9938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628775"/>
            <a:ext cx="7497763" cy="4800600"/>
          </a:xfrm>
        </p:spPr>
        <p:txBody>
          <a:bodyPr/>
          <a:lstStyle/>
          <a:p>
            <a:r>
              <a:rPr lang="el-GR" smtClean="0"/>
              <a:t>Δεν ισχύουν κάποιες αντιλήψεις που θεωρούν ότι ένας τύπος μουσικής είναι πιο βλαβερός από κάποιον άλλον.  </a:t>
            </a:r>
          </a:p>
          <a:p>
            <a:r>
              <a:rPr lang="el-GR" smtClean="0"/>
              <a:t>Η κλασσική μουσική θα μπορούσε να προκαλέσει τις ίδιες βλάβες με τη </a:t>
            </a:r>
            <a:r>
              <a:rPr lang="en-US" smtClean="0"/>
              <a:t>heavy metal</a:t>
            </a:r>
            <a:r>
              <a:rPr lang="el-GR" smtClean="0"/>
              <a:t> ή τη ροκ μουσική.  </a:t>
            </a:r>
          </a:p>
          <a:p>
            <a:r>
              <a:rPr lang="el-GR" smtClean="0"/>
              <a:t>Η ένταση είναι ο κύριος παράγοντας που μπορεί να προκαλέσει βλάβη.</a:t>
            </a:r>
            <a:endParaRPr 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Οι επιπτώσεις της μουσικής ακρόασης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628775"/>
            <a:ext cx="7497763" cy="4800600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Είναι δύσκολο να καθοριστεί το επίπεδο ασφαλούς χρήσης, διότι η κάθε συσκευή μουσικής αναπαραγωγής έχει διαφορετική απόδοση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Οι ειδικοί μας δίνουν έναν γενικό παράγοντα στον οποίο αναφέρονται ως 60/60, δηλαδή να θέτουμε την ένταση στο 60 τοις εκατό της δυνατότητας και να μην χρησιμοποιούμε τα ακουστικά για περισσότερο από 60 λεπτά δίχως ένα διάλειμμα 10 λεπτών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Οι επιπτώσεις της μουσικής ακρόασης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005388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Παρόλο που τα ακουστικά τύπου ‘</a:t>
            </a:r>
            <a:r>
              <a:rPr lang="en-US" dirty="0" smtClean="0"/>
              <a:t>ear buds</a:t>
            </a:r>
            <a:r>
              <a:rPr lang="el-GR" dirty="0" smtClean="0"/>
              <a:t>’,που εφάπτονται στη δίοδο του αυτιού αποκλείουν τους εξωτερικούς ήχους και δε χρειάζεται να αυξήσουμε την ένταση για να τους απομονώσουμε, η θέση μέσα στο αυτί καθιστούν τη μετάδοση της μουσικής να γίνεται σε μεγαλύτερη ένταση κατά έξι με εννέα </a:t>
            </a:r>
            <a:r>
              <a:rPr lang="en-US" dirty="0" smtClean="0"/>
              <a:t>Db</a:t>
            </a:r>
            <a:r>
              <a:rPr lang="el-GR" dirty="0" smtClean="0"/>
              <a:t>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Οι τύποι των ακουστικών που παλαιού τύπου που εφάπτονται επάνω στο αυτί είναι οι ασφαλέστεροι.  </a:t>
            </a: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497763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Σύνοψη 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6013" y="1196975"/>
            <a:ext cx="7818437" cy="5400675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Είναι ένα ισχυρό μέσο που επιδρά 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l-GR" dirty="0" smtClean="0"/>
              <a:t>Στη σωματική  υγεία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l-GR" dirty="0" smtClean="0"/>
              <a:t>Στη γνωστική &amp; αντιληπτική  υγεία 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l-GR" dirty="0" smtClean="0"/>
              <a:t>Ψυχική &amp; συναισθηματική υγεία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Διάφοροι επιστημονικοί τομείς ασχολούνται με τις επιδράσεις της – ιατρική, εκπαίδευση, γεροντολογία, ψυχολογία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Ένα πολύπλευρο θέμα που απαιτεί τη συνεργασία ανάμεσα στις θετικές και εφαρμοσμένες επιστήμες για περαιτέρω μελέτη με σύγχρονα μέσα 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None/>
              <a:defRPr/>
            </a:pP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1563" y="274638"/>
            <a:ext cx="8072437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200" dirty="0" smtClean="0">
                <a:solidFill>
                  <a:schemeClr val="tx2">
                    <a:satMod val="130000"/>
                  </a:schemeClr>
                </a:solidFill>
              </a:rPr>
              <a:t>Η Μουσική Προκαλεί Πολλαπλές Εγκεφαλικές Αλλαγές που Συνδέονται με τα Συναισθήματα και τη Νοερή Λήψη Αποφάσεων</a:t>
            </a:r>
            <a:endParaRPr lang="el-GR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2 - Θέση περιεχομένου"/>
          <p:cNvSpPr>
            <a:spLocks noGrp="1"/>
          </p:cNvSpPr>
          <p:nvPr>
            <p:ph idx="1"/>
          </p:nvPr>
        </p:nvSpPr>
        <p:spPr>
          <a:xfrm>
            <a:off x="1214438" y="2276475"/>
            <a:ext cx="7497762" cy="4176713"/>
          </a:xfrm>
        </p:spPr>
        <p:txBody>
          <a:bodyPr/>
          <a:lstStyle/>
          <a:p>
            <a:r>
              <a:rPr lang="el-GR" smtClean="0"/>
              <a:t>Η μουσική πυροδοτεί δραστηριότητα στους :</a:t>
            </a:r>
          </a:p>
          <a:p>
            <a:pPr lvl="1"/>
            <a:r>
              <a:rPr lang="el-GR" smtClean="0"/>
              <a:t>Επικλινή πυρήνα - ντοπαμίνη (νευροδιαβιβαστής, διαμόρφωση συναισθημάτων)</a:t>
            </a:r>
          </a:p>
          <a:p>
            <a:pPr lvl="1"/>
            <a:r>
              <a:rPr lang="el-GR" smtClean="0"/>
              <a:t>Αμυγδαλή – επεξεργασία συναισθημάτων</a:t>
            </a:r>
          </a:p>
          <a:p>
            <a:pPr lvl="1"/>
            <a:r>
              <a:rPr lang="el-GR" smtClean="0"/>
              <a:t>Προμετωπιαίος λοβός -  νοερή λήψη αποφάσεων</a:t>
            </a:r>
          </a:p>
          <a:p>
            <a:pPr lvl="1"/>
            <a:endParaRPr lang="el-G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03350" y="0"/>
            <a:ext cx="7497763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400" dirty="0" smtClean="0">
                <a:solidFill>
                  <a:schemeClr val="tx2">
                    <a:satMod val="130000"/>
                  </a:schemeClr>
                </a:solidFill>
              </a:rPr>
              <a:t>Η Μουσική Προκαλεί Πολλαπλές Εγκεφαλικές Αλλαγές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Ο εγκέφαλος μαθαίνει πώς να προβλέπει τον τρόπο με τον οποίο διάφορα κομμάτια μουσικής θα εξελιχθούν </a:t>
            </a:r>
            <a:r>
              <a:rPr lang="el-GR" sz="2400" dirty="0" smtClean="0"/>
              <a:t>(Salimpoor , </a:t>
            </a:r>
            <a:r>
              <a:rPr lang="en-US" sz="2400" dirty="0" smtClean="0"/>
              <a:t>V</a:t>
            </a:r>
            <a:r>
              <a:rPr lang="el-GR" sz="2400" dirty="0" smtClean="0"/>
              <a:t>an den Bosch, Kovacevic,  McIntosh, Dagher &amp; Zatorre, 2013)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Χρησιμοποιεί ένα πρότυπο αναγνώρισης και πρόβλεψης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Αυτές είναι δεξιότητες που πιθανότατα να ήταν το κλειδί στην εξελικτική μας πρόοδο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400" dirty="0" smtClean="0">
                <a:solidFill>
                  <a:schemeClr val="tx2">
                    <a:satMod val="130000"/>
                  </a:schemeClr>
                </a:solidFill>
              </a:rPr>
              <a:t>Η Μουσική Προκαλεί Πολλαπλές Εγκεφαλικές Αλλαγές</a:t>
            </a: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8" name="2 - Θέση περιεχομένου"/>
          <p:cNvSpPr>
            <a:spLocks noGrp="1"/>
          </p:cNvSpPr>
          <p:nvPr>
            <p:ph idx="1"/>
          </p:nvPr>
        </p:nvSpPr>
        <p:spPr>
          <a:xfrm>
            <a:off x="1435100" y="1916113"/>
            <a:ext cx="7499350" cy="4332287"/>
          </a:xfrm>
        </p:spPr>
        <p:txBody>
          <a:bodyPr/>
          <a:lstStyle/>
          <a:p>
            <a:r>
              <a:rPr lang="el-GR" smtClean="0"/>
              <a:t>Ακούγοντας το ίδιο κομμάτι μουσικής, διαφορετικοί άνθρωποι  εκδηλώνουν την ίδια εγκεφαλική δραστηριότητα</a:t>
            </a:r>
          </a:p>
          <a:p>
            <a:r>
              <a:rPr lang="el-GR" smtClean="0"/>
              <a:t>Εξηγεί το λόγο που η μουσική έχει την ικανότητα να ενώνει και να φέρνει ανθρώπους πιο κοντά.</a:t>
            </a:r>
          </a:p>
          <a:p>
            <a:endParaRPr lang="el-G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επίδραση της ακρόασης της μουσικής:</a:t>
            </a:r>
            <a:br>
              <a:rPr lang="el-GR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l-G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2" name="2 - Θέση περιεχομένου"/>
          <p:cNvSpPr>
            <a:spLocks noGrp="1"/>
          </p:cNvSpPr>
          <p:nvPr>
            <p:ph idx="1"/>
          </p:nvPr>
        </p:nvSpPr>
        <p:spPr>
          <a:xfrm>
            <a:off x="1187450" y="1447800"/>
            <a:ext cx="7747000" cy="5149850"/>
          </a:xfrm>
        </p:spPr>
        <p:txBody>
          <a:bodyPr/>
          <a:lstStyle/>
          <a:p>
            <a:pPr lvl="1"/>
            <a:r>
              <a:rPr lang="el-GR" smtClean="0"/>
              <a:t>Μειώνει το άγχος (χαμηλότερα επίπεδα κορτιζόλης) περισσότερο από αγχολυτικά φάρμακα,</a:t>
            </a:r>
          </a:p>
          <a:p>
            <a:pPr lvl="1"/>
            <a:endParaRPr lang="el-GR" smtClean="0"/>
          </a:p>
          <a:p>
            <a:pPr lvl="1"/>
            <a:r>
              <a:rPr lang="el-GR" smtClean="0"/>
              <a:t>Επιδρά στα ανοσοποιητικά αντισώματα, μπορεί να οδηγεί σε υψηλότερα επίπεδα αντί μικροβιακών ανοσοποιητικών κυττάρων.</a:t>
            </a:r>
          </a:p>
          <a:p>
            <a:pPr lvl="1"/>
            <a:endParaRPr lang="el-GR" smtClean="0"/>
          </a:p>
          <a:p>
            <a:pPr lvl="1"/>
            <a:r>
              <a:rPr lang="el-GR" smtClean="0"/>
              <a:t>Επιδρά ωφέλιμα στην εγκεφαλική ανάπτυξη και την συναισθηματική σταθερότητα των πρόωρων νεογνών</a:t>
            </a:r>
          </a:p>
          <a:p>
            <a:pPr lvl="1"/>
            <a:endParaRPr lang="el-GR" smtClean="0"/>
          </a:p>
          <a:p>
            <a:pPr lvl="1"/>
            <a:endParaRPr lang="el-G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επίδραση της ακρόασης της μουσικής: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350" y="1700213"/>
            <a:ext cx="7497763" cy="4619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mtClean="0">
                <a:latin typeface="Calibri" pitchFamily="34" charset="0"/>
                <a:cs typeface="Times New Roman" pitchFamily="18" charset="0"/>
              </a:rPr>
              <a:t>Το μεταιχμιακό σύστημα επηρεάζεται από τις ιδιότητες</a:t>
            </a:r>
          </a:p>
          <a:p>
            <a:pPr lvl="1">
              <a:lnSpc>
                <a:spcPct val="90000"/>
              </a:lnSpc>
            </a:pPr>
            <a:r>
              <a:rPr lang="el-GR" smtClean="0">
                <a:latin typeface="Calibri" pitchFamily="34" charset="0"/>
                <a:cs typeface="Times New Roman" pitchFamily="18" charset="0"/>
              </a:rPr>
              <a:t>του ύψους</a:t>
            </a:r>
          </a:p>
          <a:p>
            <a:pPr lvl="1">
              <a:lnSpc>
                <a:spcPct val="90000"/>
              </a:lnSpc>
            </a:pPr>
            <a:r>
              <a:rPr lang="el-GR" smtClean="0">
                <a:latin typeface="Calibri" pitchFamily="34" charset="0"/>
                <a:cs typeface="Times New Roman" pitchFamily="18" charset="0"/>
              </a:rPr>
              <a:t>του ρυθμού, και </a:t>
            </a:r>
          </a:p>
          <a:p>
            <a:pPr lvl="1">
              <a:lnSpc>
                <a:spcPct val="90000"/>
              </a:lnSpc>
            </a:pPr>
            <a:r>
              <a:rPr lang="el-GR" smtClean="0">
                <a:latin typeface="Calibri" pitchFamily="34" charset="0"/>
                <a:cs typeface="Times New Roman" pitchFamily="18" charset="0"/>
              </a:rPr>
              <a:t>της συχνότητας που παρουσιάζεται η μουσική</a:t>
            </a:r>
          </a:p>
          <a:p>
            <a:pPr>
              <a:lnSpc>
                <a:spcPct val="90000"/>
              </a:lnSpc>
            </a:pPr>
            <a:endParaRPr lang="el-GR" sz="1400" smtClean="0"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l-GR" smtClean="0">
                <a:latin typeface="Calibri" pitchFamily="34" charset="0"/>
                <a:cs typeface="Times New Roman" pitchFamily="18" charset="0"/>
              </a:rPr>
              <a:t>Επηρεάζοντας </a:t>
            </a:r>
          </a:p>
          <a:p>
            <a:pPr lvl="1">
              <a:lnSpc>
                <a:spcPct val="90000"/>
              </a:lnSpc>
            </a:pPr>
            <a:r>
              <a:rPr lang="el-GR" smtClean="0">
                <a:latin typeface="Calibri" pitchFamily="34" charset="0"/>
                <a:cs typeface="Times New Roman" pitchFamily="18" charset="0"/>
              </a:rPr>
              <a:t>καρδιοαγγειακές μεταλλάξεις και</a:t>
            </a:r>
          </a:p>
          <a:p>
            <a:pPr lvl="1">
              <a:lnSpc>
                <a:spcPct val="90000"/>
              </a:lnSpc>
            </a:pPr>
            <a:r>
              <a:rPr lang="el-GR" smtClean="0">
                <a:latin typeface="Calibri" pitchFamily="34" charset="0"/>
                <a:cs typeface="Times New Roman" pitchFamily="18" charset="0"/>
              </a:rPr>
              <a:t> επιφέροντας τη χαλάρωση</a:t>
            </a: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2">
                    <a:satMod val="130000"/>
                  </a:schemeClr>
                </a:solidFill>
              </a:rPr>
              <a:t>Η ικανότητα του ήχου να επηρεάσει την εγκεφαλική δραστηριότητα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100" y="1844675"/>
            <a:ext cx="7499350" cy="4403725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Αμφιωτικός  τόνος (</a:t>
            </a:r>
            <a:r>
              <a:rPr lang="en-US" dirty="0" smtClean="0"/>
              <a:t>binaural tone</a:t>
            </a:r>
            <a:r>
              <a:rPr lang="el-GR" dirty="0" smtClean="0"/>
              <a:t>) - συμβαίνει στον εγκέφαλο αλλά δεν είναι αντιληπτός από το ανθρώπινο αυτί π.χ. </a:t>
            </a:r>
            <a:r>
              <a:rPr lang="en-US" dirty="0" smtClean="0"/>
              <a:t>Ubrain</a:t>
            </a:r>
            <a:r>
              <a:rPr lang="el-GR" dirty="0" smtClean="0"/>
              <a:t> </a:t>
            </a:r>
            <a:r>
              <a:rPr lang="el-GR" sz="2600" dirty="0" smtClean="0"/>
              <a:t>(</a:t>
            </a:r>
            <a:r>
              <a:rPr lang="en-US" sz="2600" dirty="0" smtClean="0"/>
              <a:t>Salamon et</a:t>
            </a:r>
            <a:r>
              <a:rPr lang="el-GR" sz="2600" dirty="0" smtClean="0"/>
              <a:t>.</a:t>
            </a:r>
            <a:r>
              <a:rPr lang="en-US" sz="2600" dirty="0" smtClean="0"/>
              <a:t>al</a:t>
            </a:r>
            <a:r>
              <a:rPr lang="el-GR" sz="2600" dirty="0" smtClean="0"/>
              <a:t>., 2002), </a:t>
            </a:r>
            <a:endParaRPr lang="en-US" sz="26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‘Όταν βοηθάμε τον εγκεφαλικό  φλοιό να ενεργοποιήσει μια συγκεκριμένη εγκεφαλική συχνότητα, μπορούμε να επιφέρουμε διάφορες καταστάσεις εγρήγορσης, σε σχέση με το στόχο μας </a:t>
            </a:r>
            <a:r>
              <a:rPr lang="el-GR" sz="2600" dirty="0" smtClean="0"/>
              <a:t>(</a:t>
            </a:r>
            <a:r>
              <a:rPr lang="en-US" sz="2600" dirty="0" smtClean="0"/>
              <a:t>Forgeot </a:t>
            </a:r>
            <a:r>
              <a:rPr lang="el-GR" sz="2600" dirty="0" smtClean="0"/>
              <a:t>,2010)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Εγκεφαλική Συχνότητα &amp; Συνειδητότητα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2 - Θέση περιεχομένου"/>
          <p:cNvSpPr>
            <a:spLocks noGrp="1"/>
          </p:cNvSpPr>
          <p:nvPr>
            <p:ph idx="1"/>
          </p:nvPr>
        </p:nvSpPr>
        <p:spPr>
          <a:xfrm>
            <a:off x="1435100" y="2133600"/>
            <a:ext cx="7499350" cy="4114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Beta</a:t>
            </a:r>
            <a:r>
              <a:rPr lang="el-GR" smtClean="0"/>
              <a:t> (13-26 </a:t>
            </a:r>
            <a:r>
              <a:rPr lang="en-US" smtClean="0"/>
              <a:t>Hz</a:t>
            </a:r>
            <a:r>
              <a:rPr lang="el-GR" smtClean="0"/>
              <a:t>) </a:t>
            </a:r>
            <a:r>
              <a:rPr lang="el-GR" sz="3000" smtClean="0"/>
              <a:t>Σε ετοιμότητα συγκέντρωσης και επίλυσης προβλημάτων 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Alpha</a:t>
            </a:r>
            <a:r>
              <a:rPr lang="el-GR" smtClean="0"/>
              <a:t> (8-13 </a:t>
            </a:r>
            <a:r>
              <a:rPr lang="en-US" smtClean="0"/>
              <a:t>Hz</a:t>
            </a:r>
            <a:r>
              <a:rPr lang="el-GR" smtClean="0"/>
              <a:t>)</a:t>
            </a:r>
            <a:r>
              <a:rPr lang="el-GR" sz="3000" smtClean="0"/>
              <a:t> Σε ετοιμότητα χαλάρωσης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Theta</a:t>
            </a:r>
            <a:r>
              <a:rPr lang="el-GR" smtClean="0"/>
              <a:t> (4-7 </a:t>
            </a:r>
            <a:r>
              <a:rPr lang="en-US" smtClean="0"/>
              <a:t>Hz</a:t>
            </a:r>
            <a:r>
              <a:rPr lang="el-GR" smtClean="0"/>
              <a:t>) </a:t>
            </a:r>
            <a:r>
              <a:rPr lang="el-GR" sz="3000" smtClean="0"/>
              <a:t>Βαθιά χαλάρωση και αυξημένη δυνατότητα μάθησης</a:t>
            </a:r>
            <a:r>
              <a:rPr lang="el-GR" smtClean="0"/>
              <a:t> 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Delta</a:t>
            </a:r>
            <a:r>
              <a:rPr lang="el-GR" smtClean="0"/>
              <a:t> (1-3 </a:t>
            </a:r>
            <a:r>
              <a:rPr lang="en-US" smtClean="0"/>
              <a:t>Hz</a:t>
            </a:r>
            <a:r>
              <a:rPr lang="el-GR" smtClean="0"/>
              <a:t>) </a:t>
            </a:r>
            <a:r>
              <a:rPr lang="el-GR" sz="3000" smtClean="0"/>
              <a:t>Βαθύς ύπνος</a:t>
            </a:r>
            <a:endParaRPr lang="en-US" sz="3000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647</TotalTime>
  <Words>1502</Words>
  <Application>Microsoft Office PowerPoint</Application>
  <PresentationFormat>Προβολή στην οθόνη (4:3)</PresentationFormat>
  <Paragraphs>134</Paragraphs>
  <Slides>28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Ηλιοστάσιο</vt:lpstr>
      <vt:lpstr>  Η Επίδραση της Μουσικής στην Υγεία</vt:lpstr>
      <vt:lpstr>Οι λόγοι που ο εγκέφαλος μας αναζητά τη μουσική</vt:lpstr>
      <vt:lpstr>Η Μουσική Προκαλεί Πολλαπλές Εγκεφαλικές Αλλαγές που Συνδέονται με τα Συναισθήματα και τη Νοερή Λήψη Αποφάσεων</vt:lpstr>
      <vt:lpstr>Η Μουσική Προκαλεί Πολλαπλές Εγκεφαλικές Αλλαγές</vt:lpstr>
      <vt:lpstr>Η Μουσική Προκαλεί Πολλαπλές Εγκεφαλικές Αλλαγές</vt:lpstr>
      <vt:lpstr>Η επίδραση της ακρόασης της μουσικής: </vt:lpstr>
      <vt:lpstr>Η επίδραση της ακρόασης της μουσικής:</vt:lpstr>
      <vt:lpstr>Η ικανότητα του ήχου να επηρεάσει την εγκεφαλική δραστηριότητα</vt:lpstr>
      <vt:lpstr>Εγκεφαλική Συχνότητα &amp; Συνειδητότητα</vt:lpstr>
      <vt:lpstr>Η επίδραση της μουσικής έχει απασχολήσει την ιατρική κοινότητα </vt:lpstr>
      <vt:lpstr>Μαγνητική απεικόνιση &amp; ηλεκτρονική διαμόρφωση μέσω υπολογιστή</vt:lpstr>
      <vt:lpstr>Μακροχρόνια οφέλη ατόμων με μουσική εκπαίδευση</vt:lpstr>
      <vt:lpstr>Η μουσική επίδραση στον τομέα της Υγείας</vt:lpstr>
      <vt:lpstr>Η μουσική επίδραση στον τομέα της Υγείας</vt:lpstr>
      <vt:lpstr>Η μουσική επίδραση στον τομέα της Υγείας</vt:lpstr>
      <vt:lpstr>Η μουσική επίδραση στον τομέα της Υγείας</vt:lpstr>
      <vt:lpstr>Η μουσική επίδραση στον τομέα της Υγείας</vt:lpstr>
      <vt:lpstr>Η μουσική επίδραση στον τομέα της Σωματικής Άσκησης</vt:lpstr>
      <vt:lpstr>Η μουσική επίδραση στον τομέα της Ψυχικής Υγείας</vt:lpstr>
      <vt:lpstr>Η μουσική επίδραση στον τομέα της Ψυχικής Υγείας</vt:lpstr>
      <vt:lpstr>Η μουσική επίδραση στον τομέα της Ψυχικής Υγείας</vt:lpstr>
      <vt:lpstr>Οι τύποι της μουσικής</vt:lpstr>
      <vt:lpstr>Οι επιπτώσεις της μουσικής ακρόασης</vt:lpstr>
      <vt:lpstr>Οι επιπτώσεις της μουσικής ακρόασης</vt:lpstr>
      <vt:lpstr>Οι επιπτώσεις της μουσικής ακρόασης</vt:lpstr>
      <vt:lpstr>Οι επιπτώσεις της μουσικής ακρόασης</vt:lpstr>
      <vt:lpstr>Οι επιπτώσεις της μουσικής ακρόασης</vt:lpstr>
      <vt:lpstr>Σύνοψη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synergasia</dc:creator>
  <cp:lastModifiedBy> user 10</cp:lastModifiedBy>
  <cp:revision>26</cp:revision>
  <dcterms:created xsi:type="dcterms:W3CDTF">2013-09-29T21:46:56Z</dcterms:created>
  <dcterms:modified xsi:type="dcterms:W3CDTF">2024-03-13T18:07:31Z</dcterms:modified>
</cp:coreProperties>
</file>