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61" r:id="rId22"/>
    <p:sldId id="281" r:id="rId23"/>
    <p:sldId id="282" r:id="rId24"/>
    <p:sldId id="283" r:id="rId25"/>
    <p:sldId id="284" r:id="rId26"/>
    <p:sldId id="285" r:id="rId27"/>
    <p:sldId id="286" r:id="rId28"/>
    <p:sldId id="262" r:id="rId29"/>
    <p:sldId id="264" r:id="rId30"/>
    <p:sldId id="287" r:id="rId31"/>
    <p:sldId id="280" r:id="rId32"/>
    <p:sldId id="288" r:id="rId33"/>
    <p:sldId id="289" r:id="rId34"/>
    <p:sldId id="290" r:id="rId35"/>
    <p:sldId id="291" r:id="rId36"/>
    <p:sldId id="292" r:id="rId37"/>
    <p:sldId id="293" r:id="rId38"/>
    <p:sldId id="263" r:id="rId39"/>
    <p:sldId id="294" r:id="rId40"/>
    <p:sldId id="295" r:id="rId41"/>
    <p:sldId id="296" r:id="rId42"/>
    <p:sldId id="299" r:id="rId43"/>
    <p:sldId id="297" r:id="rId44"/>
    <p:sldId id="298" r:id="rId45"/>
    <p:sldId id="300" r:id="rId46"/>
    <p:sldId id="301" r:id="rId47"/>
    <p:sldId id="302" r:id="rId48"/>
    <p:sldId id="303" r:id="rId4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6/3/2024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6/3/2024</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Η Μουσική &amp; ο Κινητικός Συντονισμός, ο Ρυθμός, και η  Αμφιπλευρικότητα</a:t>
            </a:r>
            <a:endParaRPr lang="el-GR" dirty="0"/>
          </a:p>
        </p:txBody>
      </p:sp>
      <p:sp>
        <p:nvSpPr>
          <p:cNvPr id="3" name="Subtitle 2"/>
          <p:cNvSpPr>
            <a:spLocks noGrp="1"/>
          </p:cNvSpPr>
          <p:nvPr>
            <p:ph type="subTitle" idx="1"/>
          </p:nvPr>
        </p:nvSpPr>
        <p:spPr>
          <a:xfrm>
            <a:off x="1371600" y="4643446"/>
            <a:ext cx="6400800" cy="995354"/>
          </a:xfrm>
        </p:spPr>
        <p:txBody>
          <a:bodyPr>
            <a:normAutofit/>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84"/>
          </a:xfrm>
        </p:spPr>
        <p:txBody>
          <a:bodyPr>
            <a:normAutofit fontScale="90000"/>
          </a:bodyPr>
          <a:lstStyle/>
          <a:p>
            <a:r>
              <a:rPr lang="el-GR" b="1" i="1" dirty="0" smtClean="0"/>
              <a:t/>
            </a:r>
            <a:br>
              <a:rPr lang="el-GR" b="1" i="1" dirty="0" smtClean="0"/>
            </a:br>
            <a:r>
              <a:rPr lang="el-GR" sz="4000" b="1" i="1" dirty="0" smtClean="0"/>
              <a:t>Η Χρήση της Μουσικής για τη Βελτίωση του Λόγου/Ομιλίας</a:t>
            </a:r>
            <a:r>
              <a:rPr lang="el-GR" b="1" i="1" dirty="0" smtClean="0"/>
              <a:t/>
            </a:r>
            <a:br>
              <a:rPr lang="el-GR" b="1" i="1" dirty="0" smtClean="0"/>
            </a:br>
            <a:endParaRPr lang="el-GR" dirty="0"/>
          </a:p>
        </p:txBody>
      </p:sp>
      <p:sp>
        <p:nvSpPr>
          <p:cNvPr id="3" name="Content Placeholder 2"/>
          <p:cNvSpPr>
            <a:spLocks noGrp="1"/>
          </p:cNvSpPr>
          <p:nvPr>
            <p:ph idx="1"/>
          </p:nvPr>
        </p:nvSpPr>
        <p:spPr>
          <a:xfrm>
            <a:off x="214282" y="1214422"/>
            <a:ext cx="8715436" cy="5429288"/>
          </a:xfrm>
        </p:spPr>
        <p:txBody>
          <a:bodyPr>
            <a:normAutofit fontScale="92500" lnSpcReduction="20000"/>
          </a:bodyPr>
          <a:lstStyle/>
          <a:p>
            <a:pPr lvl="0"/>
            <a:r>
              <a:rPr lang="el-GR" dirty="0" smtClean="0"/>
              <a:t>Οι έρευνες υποστηρίζουν τη παράλληλη σύνδεση ανάμεσα στο τραγούδι και τη παραγωγή του λόγου όπως και την ικανότητα της μουσική να διευκολύνει τη βελτίωση στις επικοινωνιακές δεξιότητες.</a:t>
            </a:r>
          </a:p>
          <a:p>
            <a:pPr lvl="0"/>
            <a:r>
              <a:rPr lang="el-GR" dirty="0" smtClean="0"/>
              <a:t>Σε άτομα που δεν επικοινωνούν λεκτικά αλλά και μη – λεκτικά, με τη χρήση της μουσικής μπορούν να έχουν ένα μέσο έκφρασης.  Συχνά η μουσική βοηθά στην  ανάπτυξη της  λεκτικής επικοινωνίας, του λόγου, και των γλωσσικών δεξιοτήτων. </a:t>
            </a:r>
          </a:p>
          <a:p>
            <a:r>
              <a:rPr lang="el-GR" dirty="0" smtClean="0"/>
              <a:t>Άτομα με δυσλειτουργίες ή με καθυστέρηση και με διάφορες ικανότητες του λόγου/ομιλίας, μέσα από τη μουσική να επικοινωνούν μέσα από το τραγούδι ή μη λεκτικά</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2984"/>
          </a:xfrm>
        </p:spPr>
        <p:txBody>
          <a:bodyPr/>
          <a:lstStyle/>
          <a:p>
            <a:r>
              <a:rPr lang="el-GR" b="1" i="1" dirty="0" smtClean="0"/>
              <a:t>Οι Γνωστικές Δεξιότητες</a:t>
            </a:r>
            <a:endParaRPr lang="el-GR" b="1" i="1" dirty="0"/>
          </a:p>
        </p:txBody>
      </p:sp>
      <p:sp>
        <p:nvSpPr>
          <p:cNvPr id="3" name="Content Placeholder 2"/>
          <p:cNvSpPr>
            <a:spLocks noGrp="1"/>
          </p:cNvSpPr>
          <p:nvPr>
            <p:ph idx="1"/>
          </p:nvPr>
        </p:nvSpPr>
        <p:spPr>
          <a:xfrm>
            <a:off x="285720" y="1142984"/>
            <a:ext cx="8572560" cy="5715016"/>
          </a:xfrm>
        </p:spPr>
        <p:txBody>
          <a:bodyPr>
            <a:normAutofit fontScale="92500" lnSpcReduction="20000"/>
          </a:bodyPr>
          <a:lstStyle/>
          <a:p>
            <a:pPr lvl="0">
              <a:buNone/>
            </a:pPr>
            <a:r>
              <a:rPr lang="el-GR" sz="3600" dirty="0" smtClean="0"/>
              <a:t>Οι επιτελικές λειτουργίες που περιλαμβάνουν :</a:t>
            </a:r>
          </a:p>
          <a:p>
            <a:r>
              <a:rPr lang="el-GR" sz="3600" dirty="0" smtClean="0"/>
              <a:t>τη συλλογιστική, </a:t>
            </a:r>
          </a:p>
          <a:p>
            <a:r>
              <a:rPr lang="el-GR" sz="3600" dirty="0" smtClean="0"/>
              <a:t>το σχεδιασμό, </a:t>
            </a:r>
          </a:p>
          <a:p>
            <a:r>
              <a:rPr lang="el-GR" sz="3600" dirty="0" smtClean="0"/>
              <a:t>την επίλυση προβλημάτων, </a:t>
            </a:r>
          </a:p>
          <a:p>
            <a:r>
              <a:rPr lang="el-GR" sz="3600" dirty="0" smtClean="0"/>
              <a:t>την προσοχή, </a:t>
            </a:r>
          </a:p>
          <a:p>
            <a:r>
              <a:rPr lang="el-GR" sz="3600" dirty="0" smtClean="0"/>
              <a:t>τη μνήμη εργασίας, </a:t>
            </a:r>
          </a:p>
          <a:p>
            <a:r>
              <a:rPr lang="el-GR" sz="3600" dirty="0" smtClean="0"/>
              <a:t>την οργάνωση, </a:t>
            </a:r>
          </a:p>
          <a:p>
            <a:r>
              <a:rPr lang="el-GR" sz="3600" dirty="0" smtClean="0"/>
              <a:t>την αφαιρετική σκέψη, </a:t>
            </a:r>
          </a:p>
          <a:p>
            <a:r>
              <a:rPr lang="el-GR" sz="3600" dirty="0" smtClean="0"/>
              <a:t>την έναρξη μιας δράσης, </a:t>
            </a:r>
          </a:p>
          <a:p>
            <a:r>
              <a:rPr lang="el-GR" sz="3600" dirty="0" smtClean="0"/>
              <a:t>την αναστολή και </a:t>
            </a:r>
          </a:p>
          <a:p>
            <a:r>
              <a:rPr lang="el-GR" sz="3600" dirty="0" smtClean="0"/>
              <a:t>τον έλεγχο των δράσεων.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225536"/>
          </a:xfrm>
        </p:spPr>
        <p:txBody>
          <a:bodyPr>
            <a:normAutofit fontScale="90000"/>
          </a:bodyPr>
          <a:lstStyle/>
          <a:p>
            <a:r>
              <a:rPr lang="el-GR" sz="4000" b="1" i="1" dirty="0" smtClean="0"/>
              <a:t/>
            </a:r>
            <a:br>
              <a:rPr lang="el-GR" sz="4000" b="1" i="1" dirty="0" smtClean="0"/>
            </a:br>
            <a:r>
              <a:rPr lang="el-GR" sz="4000" b="1" i="1" dirty="0" smtClean="0"/>
              <a:t>Ο τρόπος με τον οποίο επεξεργάζεται ο εγκέφαλος τη μουσική για τη Προώθηση των Γνωστικών Δεξιοτήτων</a:t>
            </a:r>
            <a:r>
              <a:rPr lang="el-GR" b="1" i="1" dirty="0" smtClean="0"/>
              <a:t/>
            </a:r>
            <a:br>
              <a:rPr lang="el-GR" b="1" i="1" dirty="0" smtClean="0"/>
            </a:br>
            <a:endParaRPr lang="el-GR" dirty="0"/>
          </a:p>
        </p:txBody>
      </p:sp>
      <p:sp>
        <p:nvSpPr>
          <p:cNvPr id="3" name="Content Placeholder 2"/>
          <p:cNvSpPr>
            <a:spLocks noGrp="1"/>
          </p:cNvSpPr>
          <p:nvPr>
            <p:ph idx="1"/>
          </p:nvPr>
        </p:nvSpPr>
        <p:spPr>
          <a:xfrm>
            <a:off x="0" y="1714488"/>
            <a:ext cx="9144000" cy="5143512"/>
          </a:xfrm>
        </p:spPr>
        <p:txBody>
          <a:bodyPr>
            <a:normAutofit lnSpcReduction="10000"/>
          </a:bodyPr>
          <a:lstStyle/>
          <a:p>
            <a:pPr>
              <a:buNone/>
            </a:pPr>
            <a:r>
              <a:rPr lang="el-GR" dirty="0" smtClean="0"/>
              <a:t>Ο εγκέφαλος :</a:t>
            </a:r>
          </a:p>
          <a:p>
            <a:r>
              <a:rPr lang="el-GR" dirty="0" smtClean="0"/>
              <a:t>Είναι ιδιαίτερα αποκριτικός προς όλα τα στοιχεία της μουσικής, το ρυθμό, το τέμπο, τη μελωδία, την αρμονία, κτλ.</a:t>
            </a:r>
          </a:p>
          <a:p>
            <a:r>
              <a:rPr lang="el-GR" dirty="0" smtClean="0"/>
              <a:t>ασκεί μια εξαιρετικά οργανωτική επίδραση στον εγκέφαλο</a:t>
            </a:r>
          </a:p>
          <a:p>
            <a:pPr lvl="0"/>
            <a:r>
              <a:rPr lang="el-GR" dirty="0" smtClean="0"/>
              <a:t>Τα ακουστικά ερεθίσματα ταξιδεύουν ανοδικά προς τις ανώτερες περιοχές γνωστικής επεξεργασίας του εγκεφάλου και βελτιστοποιεί και εμπλουτίζει την απόδοση  των γνωστικών δεξιοτήτων.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i="1" dirty="0" smtClean="0"/>
              <a:t>Η Χρήση της Μουσικής για τη Βελτίωση των Γνωστικών Δεξιοτήτων</a:t>
            </a:r>
            <a:r>
              <a:rPr lang="en-US" b="1" i="1" dirty="0" smtClean="0"/>
              <a:t> </a:t>
            </a:r>
            <a:endParaRPr lang="el-GR" b="1" i="1" dirty="0"/>
          </a:p>
        </p:txBody>
      </p:sp>
      <p:sp>
        <p:nvSpPr>
          <p:cNvPr id="3" name="Content Placeholder 2"/>
          <p:cNvSpPr>
            <a:spLocks noGrp="1"/>
          </p:cNvSpPr>
          <p:nvPr>
            <p:ph idx="1"/>
          </p:nvPr>
        </p:nvSpPr>
        <p:spPr>
          <a:xfrm>
            <a:off x="285720" y="1600200"/>
            <a:ext cx="8572560" cy="5043510"/>
          </a:xfrm>
        </p:spPr>
        <p:txBody>
          <a:bodyPr>
            <a:normAutofit lnSpcReduction="10000"/>
          </a:bodyPr>
          <a:lstStyle/>
          <a:p>
            <a:pPr lvl="0"/>
            <a:r>
              <a:rPr lang="el-GR" dirty="0" smtClean="0"/>
              <a:t>Η μουσική παρέχει ένα ιδανικό περιβάλλον για μάθηση, οργανώνει τις πληροφορίες σε μικρά σκέλη τα οποία είναι ευκολότερα ως προς τη μάθηση, τη διατήρηση της πληροφορίας και την ενίσχυση της μνήμης. </a:t>
            </a:r>
          </a:p>
          <a:p>
            <a:pPr lvl="0"/>
            <a:endParaRPr lang="el-GR" dirty="0" smtClean="0"/>
          </a:p>
          <a:p>
            <a:pPr lvl="0"/>
            <a:r>
              <a:rPr lang="el-GR" dirty="0" smtClean="0"/>
              <a:t>Η μουσική σαγηνεύει και συγκρατεί την προσοχή.</a:t>
            </a:r>
            <a:r>
              <a:rPr lang="en-US" dirty="0" smtClean="0"/>
              <a:t>  </a:t>
            </a:r>
            <a:r>
              <a:rPr lang="el-GR" dirty="0" smtClean="0"/>
              <a:t>Οι έρευνες δείχνουν ότι η προσοχή είναι μια απαραίτητη προϋπόθεση για τη μάθηση.</a:t>
            </a:r>
          </a:p>
          <a:p>
            <a:endParaRPr lang="el-GR" dirty="0" smtClean="0"/>
          </a:p>
          <a:p>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i="1" dirty="0" smtClean="0"/>
              <a:t>Η Χρήση της Μουσικής για τη Βελτίωση των Γνωστικών Δεξιοτήτων</a:t>
            </a:r>
            <a:r>
              <a:rPr lang="en-US" b="1" i="1" dirty="0" smtClean="0"/>
              <a:t> </a:t>
            </a:r>
            <a:endParaRPr lang="el-GR" b="1" i="1" dirty="0"/>
          </a:p>
        </p:txBody>
      </p:sp>
      <p:sp>
        <p:nvSpPr>
          <p:cNvPr id="3" name="Content Placeholder 2"/>
          <p:cNvSpPr>
            <a:spLocks noGrp="1"/>
          </p:cNvSpPr>
          <p:nvPr>
            <p:ph idx="1"/>
          </p:nvPr>
        </p:nvSpPr>
        <p:spPr>
          <a:xfrm>
            <a:off x="285720" y="1600200"/>
            <a:ext cx="8572560" cy="4972072"/>
          </a:xfrm>
        </p:spPr>
        <p:txBody>
          <a:bodyPr>
            <a:normAutofit fontScale="92500"/>
          </a:bodyPr>
          <a:lstStyle/>
          <a:p>
            <a:pPr lvl="0"/>
            <a:r>
              <a:rPr lang="el-GR" dirty="0" smtClean="0"/>
              <a:t>Οι έρευνες δείχνουν ότι η μουσική είναι ένα επιτυχημένο μέσο ως μνημονικός μηχανισμός για την εκμάθηση νέων εννοιών. </a:t>
            </a:r>
          </a:p>
          <a:p>
            <a:pPr lvl="0"/>
            <a:endParaRPr lang="el-GR" dirty="0" smtClean="0"/>
          </a:p>
          <a:p>
            <a:pPr lvl="0"/>
            <a:r>
              <a:rPr lang="el-GR" dirty="0" smtClean="0"/>
              <a:t>Η θεραπευτική χρήση της μουσικής είναι χρήσιμη για τη βελτίωση των γνωστικών δεξιοτήτων όπως την προσοχή, τη μνήμη, τη διάθεση, και τις επιτελικές λειτουργίες (υψηλότερο επίπεδο επεξεργασίας της σκέψης) που περιλαμβάνουν τις ακαδημαϊκές δεξιότητες.</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i="1" dirty="0" smtClean="0"/>
              <a:t>Οι Κοινωνικό – Συναισθηματικές &amp; Συμπεριφοριστικές Δεξιότητες</a:t>
            </a:r>
            <a:endParaRPr lang="el-GR" b="1" i="1" dirty="0"/>
          </a:p>
        </p:txBody>
      </p:sp>
      <p:sp>
        <p:nvSpPr>
          <p:cNvPr id="3" name="Content Placeholder 2"/>
          <p:cNvSpPr>
            <a:spLocks noGrp="1"/>
          </p:cNvSpPr>
          <p:nvPr>
            <p:ph idx="1"/>
          </p:nvPr>
        </p:nvSpPr>
        <p:spPr/>
        <p:txBody>
          <a:bodyPr/>
          <a:lstStyle/>
          <a:p>
            <a:endParaRPr lang="el-GR" dirty="0" smtClean="0"/>
          </a:p>
          <a:p>
            <a:r>
              <a:rPr lang="el-GR" dirty="0" smtClean="0"/>
              <a:t>Η κατάλληλη κοινωνική συμπεριφορά,</a:t>
            </a:r>
          </a:p>
          <a:p>
            <a:r>
              <a:rPr lang="el-GR" dirty="0" smtClean="0"/>
              <a:t> ο έλεγχος του παρορμητικότητας, </a:t>
            </a:r>
          </a:p>
          <a:p>
            <a:r>
              <a:rPr lang="el-GR" dirty="0" smtClean="0"/>
              <a:t>μάθηση βασιζόμενη στην επιβράβευση, </a:t>
            </a:r>
          </a:p>
          <a:p>
            <a:r>
              <a:rPr lang="el-GR" dirty="0" smtClean="0"/>
              <a:t>το κίνητρο και </a:t>
            </a:r>
          </a:p>
          <a:p>
            <a:r>
              <a:rPr lang="el-GR" dirty="0" smtClean="0"/>
              <a:t>η συναισθηματική επεξεργασία</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9144000" cy="1714488"/>
          </a:xfrm>
        </p:spPr>
        <p:txBody>
          <a:bodyPr>
            <a:normAutofit fontScale="90000"/>
          </a:bodyPr>
          <a:lstStyle/>
          <a:p>
            <a:r>
              <a:rPr lang="el-GR" b="1" i="1" dirty="0" smtClean="0"/>
              <a:t>Η Χρήση της Μουσικής για τη Βελτίωση των Κοινωνικό – Συναισθηματικών &amp; Συμπεριφοριστικών Δεξιοτήτων </a:t>
            </a:r>
            <a:br>
              <a:rPr lang="el-GR" b="1" i="1" dirty="0" smtClean="0"/>
            </a:br>
            <a:endParaRPr lang="el-GR" dirty="0"/>
          </a:p>
        </p:txBody>
      </p:sp>
      <p:sp>
        <p:nvSpPr>
          <p:cNvPr id="3" name="Content Placeholder 2"/>
          <p:cNvSpPr>
            <a:spLocks noGrp="1"/>
          </p:cNvSpPr>
          <p:nvPr>
            <p:ph idx="1"/>
          </p:nvPr>
        </p:nvSpPr>
        <p:spPr>
          <a:xfrm>
            <a:off x="214282" y="1714488"/>
            <a:ext cx="8643998" cy="4929222"/>
          </a:xfrm>
        </p:spPr>
        <p:txBody>
          <a:bodyPr>
            <a:normAutofit lnSpcReduction="10000"/>
          </a:bodyPr>
          <a:lstStyle/>
          <a:p>
            <a:r>
              <a:rPr lang="el-GR" dirty="0" smtClean="0"/>
              <a:t>Παρέχει παρακίνηση και προσκαλεί την εμπλοκή, άρα είναι ένα φυσικό μέσο επιβράβευσης για επιθυμητές αποκρίσεις</a:t>
            </a:r>
          </a:p>
          <a:p>
            <a:r>
              <a:rPr lang="el-GR" dirty="0" smtClean="0"/>
              <a:t>Μείωση των αρνητικών και/ή συμπεριφορών αυτό-ερεθισμού &amp; ενίσχυση της κοινωνικής συμμετοχής</a:t>
            </a:r>
          </a:p>
          <a:p>
            <a:r>
              <a:rPr lang="el-GR" dirty="0" smtClean="0"/>
              <a:t>βελτίωση των κοινωνικών δεξιοτήτων όπως το μοίρασμα στο παιχνίδι, την αναμονή της σειράς του, την αμοιβαιότητα, την ακρόαση και την απόκριση προς τους άλλους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9144000" cy="1714488"/>
          </a:xfrm>
        </p:spPr>
        <p:txBody>
          <a:bodyPr>
            <a:normAutofit fontScale="90000"/>
          </a:bodyPr>
          <a:lstStyle/>
          <a:p>
            <a:r>
              <a:rPr lang="el-GR" b="1" i="1" dirty="0" smtClean="0"/>
              <a:t>Η Χρήση της Μουσικής για τη Βελτίωση των Κοινωνικό – Συναισθηματικών &amp; Συμπεριφοριστικών Δεξιοτήτων </a:t>
            </a:r>
            <a:br>
              <a:rPr lang="el-GR" b="1" i="1" dirty="0" smtClean="0"/>
            </a:br>
            <a:endParaRPr lang="el-GR" dirty="0"/>
          </a:p>
        </p:txBody>
      </p:sp>
      <p:sp>
        <p:nvSpPr>
          <p:cNvPr id="3" name="Content Placeholder 2"/>
          <p:cNvSpPr>
            <a:spLocks noGrp="1"/>
          </p:cNvSpPr>
          <p:nvPr>
            <p:ph idx="1"/>
          </p:nvPr>
        </p:nvSpPr>
        <p:spPr>
          <a:xfrm>
            <a:off x="457200" y="1714488"/>
            <a:ext cx="8229600" cy="4929222"/>
          </a:xfrm>
        </p:spPr>
        <p:txBody>
          <a:bodyPr/>
          <a:lstStyle/>
          <a:p>
            <a:pPr lvl="0"/>
            <a:endParaRPr lang="el-GR" dirty="0" smtClean="0"/>
          </a:p>
          <a:p>
            <a:pPr lvl="0"/>
            <a:r>
              <a:rPr lang="el-GR" dirty="0" smtClean="0"/>
              <a:t>Η θεραπευτική χρήση της μουσικής παρέχει ένα μη απειλητικό περιβάλλον αλλά δομημένο περιβάλλον μέσα στο οποίο τα άτομα έχουν τις ευκαιρίες να αναπτύξουν τη ταυτότητα τους και την κατάλληλη έκφραση των συναισθημάτων τους.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i="1" dirty="0" smtClean="0"/>
              <a:t/>
            </a:r>
            <a:br>
              <a:rPr lang="el-GR" b="1" i="1" dirty="0" smtClean="0"/>
            </a:br>
            <a:r>
              <a:rPr lang="el-GR" b="1" i="1" dirty="0" smtClean="0"/>
              <a:t>Οι Αισθητηριακές Δεξιότητες</a:t>
            </a:r>
            <a:br>
              <a:rPr lang="el-GR" b="1" i="1" dirty="0" smtClean="0"/>
            </a:br>
            <a:endParaRPr lang="el-GR" dirty="0"/>
          </a:p>
        </p:txBody>
      </p:sp>
      <p:sp>
        <p:nvSpPr>
          <p:cNvPr id="3" name="Content Placeholder 2"/>
          <p:cNvSpPr>
            <a:spLocks noGrp="1"/>
          </p:cNvSpPr>
          <p:nvPr>
            <p:ph idx="1"/>
          </p:nvPr>
        </p:nvSpPr>
        <p:spPr/>
        <p:txBody>
          <a:bodyPr/>
          <a:lstStyle/>
          <a:p>
            <a:pPr lvl="0">
              <a:buNone/>
            </a:pPr>
            <a:endParaRPr lang="el-GR" dirty="0" smtClean="0"/>
          </a:p>
          <a:p>
            <a:pPr lvl="0">
              <a:buNone/>
            </a:pPr>
            <a:r>
              <a:rPr lang="el-GR" dirty="0" smtClean="0"/>
              <a:t>Η αισθητηριακή επεξεργασία των πέντε</a:t>
            </a:r>
          </a:p>
          <a:p>
            <a:pPr lvl="0">
              <a:buNone/>
            </a:pPr>
            <a:r>
              <a:rPr lang="el-GR" dirty="0" smtClean="0"/>
              <a:t>αισθήσεων αλλά και η επεξεργασία</a:t>
            </a:r>
          </a:p>
          <a:p>
            <a:r>
              <a:rPr lang="el-GR" dirty="0" smtClean="0"/>
              <a:t> της ιδιοδεκτικής (εισροή προς τους μύες και τις αρθρώσεις) και </a:t>
            </a:r>
          </a:p>
          <a:p>
            <a:r>
              <a:rPr lang="el-GR" dirty="0" smtClean="0"/>
              <a:t>της αιθουσαίας (εισροή για την ισορροπία) εισροής.</a:t>
            </a:r>
          </a:p>
          <a:p>
            <a:pPr>
              <a:buNone/>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l-GR" sz="4000" b="1" i="1" dirty="0" smtClean="0"/>
              <a:t/>
            </a:r>
            <a:br>
              <a:rPr lang="el-GR" sz="4000" b="1" i="1" dirty="0" smtClean="0"/>
            </a:br>
            <a:r>
              <a:rPr lang="el-GR" sz="4000" b="1" i="1" dirty="0" smtClean="0"/>
              <a:t>Ο τρόπος με τον οποίο επεξεργάζεται ο εγκέφαλος τη μουσική για τη Προώθηση των Αισθητηριακών Δεξιοτήτων</a:t>
            </a:r>
            <a:r>
              <a:rPr lang="el-GR" b="1" i="1" dirty="0" smtClean="0"/>
              <a:t/>
            </a:r>
            <a:br>
              <a:rPr lang="el-GR" b="1" i="1" dirty="0" smtClean="0"/>
            </a:br>
            <a:endParaRPr lang="el-GR" dirty="0"/>
          </a:p>
        </p:txBody>
      </p:sp>
      <p:sp>
        <p:nvSpPr>
          <p:cNvPr id="3" name="Content Placeholder 2"/>
          <p:cNvSpPr>
            <a:spLocks noGrp="1"/>
          </p:cNvSpPr>
          <p:nvPr>
            <p:ph idx="1"/>
          </p:nvPr>
        </p:nvSpPr>
        <p:spPr>
          <a:xfrm>
            <a:off x="428596" y="1857364"/>
            <a:ext cx="8229600" cy="4714908"/>
          </a:xfrm>
        </p:spPr>
        <p:txBody>
          <a:bodyPr/>
          <a:lstStyle/>
          <a:p>
            <a:r>
              <a:rPr lang="el-GR" dirty="0" smtClean="0"/>
              <a:t>Η μουσική περιλαμβάνει την ακουστική την οπτική και την απτική αίσθηση </a:t>
            </a:r>
          </a:p>
          <a:p>
            <a:r>
              <a:rPr lang="el-GR" dirty="0" smtClean="0"/>
              <a:t>Η μουσική επεξεργάζεται σε όλες τις περιοχές του εγκεφάλου</a:t>
            </a:r>
          </a:p>
          <a:p>
            <a:r>
              <a:rPr lang="el-GR" dirty="0" smtClean="0"/>
              <a:t>Έχει πρόσβαση και διεγείρει απρόσβατες  περιοχές του εγκεφάλου</a:t>
            </a:r>
          </a:p>
          <a:p>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l-GR" sz="3600" dirty="0" smtClean="0"/>
              <a:t>Τα 2 σημαντικά ευρήματα των νέων τεχνικών απεικόνισης των 2 τελευταίων δεκαετιών</a:t>
            </a:r>
          </a:p>
        </p:txBody>
      </p:sp>
      <p:sp>
        <p:nvSpPr>
          <p:cNvPr id="3" name="Content Placeholder 2"/>
          <p:cNvSpPr>
            <a:spLocks noGrp="1"/>
          </p:cNvSpPr>
          <p:nvPr>
            <p:ph idx="1"/>
          </p:nvPr>
        </p:nvSpPr>
        <p:spPr>
          <a:xfrm>
            <a:off x="214282" y="1285860"/>
            <a:ext cx="8715436" cy="4840303"/>
          </a:xfrm>
        </p:spPr>
        <p:txBody>
          <a:bodyPr/>
          <a:lstStyle/>
          <a:p>
            <a:pPr marL="342900" lvl="1" indent="-342900">
              <a:buFont typeface="Arial" pitchFamily="34" charset="0"/>
              <a:buChar char="•"/>
            </a:pPr>
            <a:r>
              <a:rPr lang="el-GR" sz="3000" dirty="0" smtClean="0"/>
              <a:t>Οι εγκεφαλικές περιοχές που δραστηριοποιούνται από της μουσική είναι αυτές που εμπλέκονται στην επεξεργασία της γλώσσας, την ακουστική αντίληψη, την προσοχή, τη μνήμη, τον εκτελεστικό έλεγχο, και τον κινητικό έλεγχο. </a:t>
            </a:r>
          </a:p>
          <a:p>
            <a:r>
              <a:rPr lang="el-GR" sz="3000" dirty="0" smtClean="0"/>
              <a:t>Η έκθεση στη μουσική και η μουσική εμπειρία έχουν την ιδιότητα να επηρεάσουν την δημιουργία νέων συνάψεων τόσο κατά την ανάπτυξη όσο και μετά από κάποια προσβολή στο νευρικό σύστημα. </a:t>
            </a:r>
            <a:endParaRPr lang="el-GR" sz="3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l-GR" sz="4000" b="1" i="1" dirty="0" smtClean="0"/>
              <a:t/>
            </a:r>
            <a:br>
              <a:rPr lang="el-GR" sz="4000" b="1" i="1" dirty="0" smtClean="0"/>
            </a:br>
            <a:r>
              <a:rPr lang="el-GR" sz="4000" b="1" i="1" dirty="0" smtClean="0"/>
              <a:t>Η Χρήση της Μουσικής για τη Βελτίωση των Αισθητηριακών Δεξιοτήτων</a:t>
            </a:r>
            <a:r>
              <a:rPr lang="el-GR" b="1" i="1" dirty="0" smtClean="0"/>
              <a:t/>
            </a:r>
            <a:br>
              <a:rPr lang="el-GR" b="1" i="1" dirty="0" smtClean="0"/>
            </a:br>
            <a:endParaRPr lang="el-GR" dirty="0"/>
          </a:p>
        </p:txBody>
      </p:sp>
      <p:sp>
        <p:nvSpPr>
          <p:cNvPr id="3" name="Content Placeholder 2"/>
          <p:cNvSpPr>
            <a:spLocks noGrp="1"/>
          </p:cNvSpPr>
          <p:nvPr>
            <p:ph idx="1"/>
          </p:nvPr>
        </p:nvSpPr>
        <p:spPr>
          <a:xfrm>
            <a:off x="285720" y="1600200"/>
            <a:ext cx="8643998" cy="5043510"/>
          </a:xfrm>
        </p:spPr>
        <p:txBody>
          <a:bodyPr/>
          <a:lstStyle/>
          <a:p>
            <a:r>
              <a:rPr lang="el-GR" dirty="0" smtClean="0"/>
              <a:t>Η μουσική παρέχει μια δομή, πολυαισθητηριακή (ακουστική, οπτική, απτική)</a:t>
            </a:r>
          </a:p>
          <a:p>
            <a:r>
              <a:rPr lang="el-GR" dirty="0" smtClean="0"/>
              <a:t>Ο ρυθμικός τομέας της μουσικής είναι ιδιαίτερα οργανωτικός για τα αισθητηριακά συστήματα</a:t>
            </a:r>
          </a:p>
          <a:p>
            <a:pPr lvl="0"/>
            <a:r>
              <a:rPr lang="el-GR" dirty="0" smtClean="0"/>
              <a:t>Έτσι λοιπόν,  οι δεξιότητες ακουστικής, οπτικής, απτικής, ιδιοδεκτικής (εισροή από τους μύες &amp; τις αρθρώσεις) και αιθουσαίας επεξεργασίας μπορούν να βελτιωθούν με τη θεραπευτική χρήση της μουσικής.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Τα Ουσιαστικά Στοιχεία του Κινητικού Συντονισμού</a:t>
            </a:r>
            <a:endParaRPr lang="el-GR" b="1" dirty="0"/>
          </a:p>
        </p:txBody>
      </p:sp>
      <p:sp>
        <p:nvSpPr>
          <p:cNvPr id="3" name="Content Placeholder 2"/>
          <p:cNvSpPr>
            <a:spLocks noGrp="1"/>
          </p:cNvSpPr>
          <p:nvPr>
            <p:ph idx="1"/>
          </p:nvPr>
        </p:nvSpPr>
        <p:spPr/>
        <p:txBody>
          <a:bodyPr/>
          <a:lstStyle/>
          <a:p>
            <a:r>
              <a:rPr lang="el-GR" dirty="0" smtClean="0"/>
              <a:t>Η Διέγερση</a:t>
            </a:r>
          </a:p>
          <a:p>
            <a:endParaRPr lang="el-GR" dirty="0" smtClean="0"/>
          </a:p>
          <a:p>
            <a:r>
              <a:rPr lang="el-GR" dirty="0" smtClean="0"/>
              <a:t>Η Ρυθμικότητα </a:t>
            </a:r>
          </a:p>
          <a:p>
            <a:endParaRPr lang="el-GR" dirty="0" smtClean="0"/>
          </a:p>
          <a:p>
            <a:r>
              <a:rPr lang="el-GR" dirty="0" smtClean="0"/>
              <a:t>Η Διαδοχικότητα </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Η Διέγερση </a:t>
            </a:r>
            <a:r>
              <a:rPr lang="el-GR" dirty="0" smtClean="0"/>
              <a:t/>
            </a:r>
            <a:br>
              <a:rPr lang="el-GR" dirty="0" smtClean="0"/>
            </a:br>
            <a:r>
              <a:rPr lang="el-GR" sz="2400" dirty="0" smtClean="0"/>
              <a:t>May-Benson, 2011</a:t>
            </a:r>
            <a:endParaRPr lang="el-GR" sz="2400" dirty="0"/>
          </a:p>
        </p:txBody>
      </p:sp>
      <p:sp>
        <p:nvSpPr>
          <p:cNvPr id="3" name="Content Placeholder 2"/>
          <p:cNvSpPr>
            <a:spLocks noGrp="1"/>
          </p:cNvSpPr>
          <p:nvPr>
            <p:ph idx="1"/>
          </p:nvPr>
        </p:nvSpPr>
        <p:spPr/>
        <p:txBody>
          <a:bodyPr/>
          <a:lstStyle/>
          <a:p>
            <a:pPr>
              <a:buNone/>
            </a:pPr>
            <a:r>
              <a:rPr lang="el-GR" dirty="0" smtClean="0"/>
              <a:t>Παρατηρήσεις :</a:t>
            </a:r>
          </a:p>
          <a:p>
            <a:r>
              <a:rPr lang="el-GR" dirty="0" smtClean="0"/>
              <a:t>Το επίπεδο δραστηριότητας </a:t>
            </a:r>
          </a:p>
          <a:p>
            <a:r>
              <a:rPr lang="el-GR" dirty="0" smtClean="0"/>
              <a:t>Το επίπεδο της φωνής</a:t>
            </a:r>
          </a:p>
          <a:p>
            <a:r>
              <a:rPr lang="el-GR" dirty="0" smtClean="0"/>
              <a:t>Η αναπνοή</a:t>
            </a:r>
          </a:p>
          <a:p>
            <a:r>
              <a:rPr lang="el-GR" dirty="0" smtClean="0"/>
              <a:t>Οι αντιδράσεις του Αυτόνομου Νευρικού Συστήματος</a:t>
            </a:r>
          </a:p>
          <a:p>
            <a:r>
              <a:rPr lang="el-GR" dirty="0" smtClean="0"/>
              <a:t>Η καταστάσεις του ύπνου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l-GR" b="1" dirty="0" smtClean="0"/>
              <a:t>Η Ρυθμικότητα</a:t>
            </a:r>
            <a:r>
              <a:rPr lang="el-GR" dirty="0" smtClean="0"/>
              <a:t/>
            </a:r>
            <a:br>
              <a:rPr lang="el-GR" dirty="0" smtClean="0"/>
            </a:br>
            <a:r>
              <a:rPr lang="el-GR" dirty="0" smtClean="0"/>
              <a:t> </a:t>
            </a:r>
            <a:r>
              <a:rPr lang="el-GR" sz="2700" dirty="0" smtClean="0"/>
              <a:t>May-Benson, 2011</a:t>
            </a:r>
            <a:endParaRPr lang="el-GR" sz="2700" dirty="0"/>
          </a:p>
        </p:txBody>
      </p:sp>
      <p:sp>
        <p:nvSpPr>
          <p:cNvPr id="3" name="Content Placeholder 2"/>
          <p:cNvSpPr>
            <a:spLocks noGrp="1"/>
          </p:cNvSpPr>
          <p:nvPr>
            <p:ph idx="1"/>
          </p:nvPr>
        </p:nvSpPr>
        <p:spPr/>
        <p:txBody>
          <a:bodyPr/>
          <a:lstStyle/>
          <a:p>
            <a:pPr>
              <a:buNone/>
            </a:pPr>
            <a:r>
              <a:rPr lang="el-GR" dirty="0" smtClean="0"/>
              <a:t>Παρατηρήσεις:</a:t>
            </a:r>
          </a:p>
          <a:p>
            <a:r>
              <a:rPr lang="el-GR" dirty="0" smtClean="0"/>
              <a:t>Η ροή της ομιλίας </a:t>
            </a:r>
          </a:p>
          <a:p>
            <a:r>
              <a:rPr lang="el-GR" dirty="0" smtClean="0"/>
              <a:t>Η οργάνωση των δράσεων </a:t>
            </a:r>
          </a:p>
          <a:p>
            <a:r>
              <a:rPr lang="el-GR" dirty="0" smtClean="0"/>
              <a:t>Η μεταφορά της αίσθησης της αποδιοργάνωσης προς τους άλλους</a:t>
            </a:r>
          </a:p>
          <a:p>
            <a:r>
              <a:rPr lang="el-GR" dirty="0" smtClean="0"/>
              <a:t>Η ποιότητα των κινήσεων </a:t>
            </a:r>
          </a:p>
          <a:p>
            <a:r>
              <a:rPr lang="el-GR" dirty="0" smtClean="0"/>
              <a:t>Η ικανότητα διατήρησης του ρυθμού κατά τη κινητική δραστηριότητα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Η Διαδοχικότητα</a:t>
            </a:r>
            <a:br>
              <a:rPr lang="el-GR" b="1" dirty="0" smtClean="0"/>
            </a:br>
            <a:r>
              <a:rPr lang="el-GR" dirty="0" smtClean="0"/>
              <a:t> </a:t>
            </a:r>
            <a:r>
              <a:rPr lang="el-GR" sz="2700" dirty="0" smtClean="0"/>
              <a:t>May-Benson, 2011</a:t>
            </a:r>
            <a:endParaRPr lang="el-GR" sz="2700" b="1" dirty="0"/>
          </a:p>
        </p:txBody>
      </p:sp>
      <p:sp>
        <p:nvSpPr>
          <p:cNvPr id="3" name="Content Placeholder 2"/>
          <p:cNvSpPr>
            <a:spLocks noGrp="1"/>
          </p:cNvSpPr>
          <p:nvPr>
            <p:ph idx="1"/>
          </p:nvPr>
        </p:nvSpPr>
        <p:spPr/>
        <p:txBody>
          <a:bodyPr/>
          <a:lstStyle/>
          <a:p>
            <a:pPr>
              <a:buNone/>
            </a:pPr>
            <a:r>
              <a:rPr lang="el-GR" dirty="0" smtClean="0"/>
              <a:t>Παρατηρήσεις:</a:t>
            </a:r>
          </a:p>
          <a:p>
            <a:r>
              <a:rPr lang="el-GR" dirty="0" smtClean="0"/>
              <a:t>Κατά τα κινητικά πρότυπα </a:t>
            </a:r>
          </a:p>
          <a:p>
            <a:r>
              <a:rPr lang="el-GR" dirty="0" smtClean="0"/>
              <a:t>Κατά τις σύνθετες δράσεις</a:t>
            </a:r>
          </a:p>
          <a:p>
            <a:r>
              <a:rPr lang="el-GR" dirty="0" smtClean="0"/>
              <a:t>Κατά τις καθημερινές δραστηριότητες</a:t>
            </a:r>
          </a:p>
          <a:p>
            <a:r>
              <a:rPr lang="el-GR" dirty="0" smtClean="0"/>
              <a:t>Κατά τη χώρο-χρονική διάσταση που αφορά ρουτίνες και εργασίες </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l-GR" b="1" dirty="0" smtClean="0"/>
              <a:t>Τομείς  Δυσκολιών και Παρέμβασης</a:t>
            </a:r>
            <a:br>
              <a:rPr lang="el-GR" b="1" dirty="0" smtClean="0"/>
            </a:br>
            <a:r>
              <a:rPr lang="el-GR" dirty="0" smtClean="0"/>
              <a:t> </a:t>
            </a:r>
            <a:r>
              <a:rPr lang="el-GR" sz="2700" dirty="0" smtClean="0"/>
              <a:t>May-Benson, 2011</a:t>
            </a:r>
            <a:endParaRPr lang="el-GR" sz="2700" b="1" dirty="0"/>
          </a:p>
        </p:txBody>
      </p:sp>
      <p:sp>
        <p:nvSpPr>
          <p:cNvPr id="3" name="Content Placeholder 2"/>
          <p:cNvSpPr>
            <a:spLocks noGrp="1"/>
          </p:cNvSpPr>
          <p:nvPr>
            <p:ph idx="1"/>
          </p:nvPr>
        </p:nvSpPr>
        <p:spPr/>
        <p:txBody>
          <a:bodyPr>
            <a:normAutofit fontScale="92500" lnSpcReduction="20000"/>
          </a:bodyPr>
          <a:lstStyle/>
          <a:p>
            <a:pPr lvl="0"/>
            <a:r>
              <a:rPr lang="el-GR" dirty="0" smtClean="0"/>
              <a:t>Ο εσωτερικός ρυθμός και η διαδοχικότητα όπως επίσης και η αναπνοή </a:t>
            </a:r>
          </a:p>
          <a:p>
            <a:pPr lvl="0"/>
            <a:r>
              <a:rPr lang="el-GR" dirty="0" smtClean="0"/>
              <a:t>Η αλληλοδιαδοχική σύσπαση/ χαλάρωση των μυϊκών ομάδων</a:t>
            </a:r>
          </a:p>
          <a:p>
            <a:pPr lvl="0"/>
            <a:r>
              <a:rPr lang="el-GR" dirty="0" smtClean="0"/>
              <a:t>Η ανάπτυξη απλών κινητικών προτύπων </a:t>
            </a:r>
          </a:p>
          <a:p>
            <a:pPr lvl="0"/>
            <a:r>
              <a:rPr lang="el-GR" dirty="0" smtClean="0"/>
              <a:t>Ο συντονισμός των δράσεων όλου του σώματος</a:t>
            </a:r>
          </a:p>
          <a:p>
            <a:pPr lvl="0"/>
            <a:r>
              <a:rPr lang="el-GR" dirty="0" smtClean="0"/>
              <a:t>Η ικανότητα διάταξης και διαδοχής των δράσεων, των δραστηριοτήτων, και των εργασιών</a:t>
            </a:r>
          </a:p>
          <a:p>
            <a:pPr lvl="0"/>
            <a:r>
              <a:rPr lang="el-GR" dirty="0" smtClean="0"/>
              <a:t>Ο αμφίπλευρος κινητικός συντονισμός </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85860"/>
          </a:xfrm>
        </p:spPr>
        <p:txBody>
          <a:bodyPr>
            <a:normAutofit fontScale="90000"/>
          </a:bodyPr>
          <a:lstStyle/>
          <a:p>
            <a:r>
              <a:rPr lang="el-GR" sz="4000" b="1" dirty="0" smtClean="0"/>
              <a:t>Διαδοχή Παρέμβασης</a:t>
            </a:r>
            <a:r>
              <a:rPr lang="el-GR" dirty="0" smtClean="0"/>
              <a:t/>
            </a:r>
            <a:br>
              <a:rPr lang="el-GR" dirty="0" smtClean="0"/>
            </a:br>
            <a:r>
              <a:rPr lang="el-GR" dirty="0" smtClean="0"/>
              <a:t> </a:t>
            </a:r>
            <a:r>
              <a:rPr lang="el-GR" sz="2700" dirty="0" smtClean="0"/>
              <a:t>May-Benson, 2011</a:t>
            </a:r>
            <a:endParaRPr lang="el-GR" sz="2700" dirty="0"/>
          </a:p>
        </p:txBody>
      </p:sp>
      <p:sp>
        <p:nvSpPr>
          <p:cNvPr id="3" name="Content Placeholder 2"/>
          <p:cNvSpPr>
            <a:spLocks noGrp="1"/>
          </p:cNvSpPr>
          <p:nvPr>
            <p:ph idx="1"/>
          </p:nvPr>
        </p:nvSpPr>
        <p:spPr>
          <a:xfrm>
            <a:off x="285720" y="1142984"/>
            <a:ext cx="8643998" cy="5715016"/>
          </a:xfrm>
        </p:spPr>
        <p:txBody>
          <a:bodyPr>
            <a:normAutofit lnSpcReduction="10000"/>
          </a:bodyPr>
          <a:lstStyle/>
          <a:p>
            <a:pPr marL="514350" indent="-514350">
              <a:buFont typeface="+mj-lt"/>
              <a:buAutoNum type="arabicPeriod"/>
            </a:pPr>
            <a:r>
              <a:rPr lang="el-GR" dirty="0" smtClean="0"/>
              <a:t>Καθιέρωση λειτουργικού επιπέδου διέγερσης</a:t>
            </a:r>
          </a:p>
          <a:p>
            <a:pPr marL="514350" indent="-514350">
              <a:buFont typeface="+mj-lt"/>
              <a:buAutoNum type="arabicPeriod"/>
            </a:pPr>
            <a:r>
              <a:rPr lang="el-GR" dirty="0" smtClean="0"/>
              <a:t>Προσδιορισμός επιπέδου διαδοχής και ρυθμικότητας ως προς τη παρέμβαση</a:t>
            </a:r>
          </a:p>
          <a:p>
            <a:pPr marL="514350" indent="-514350">
              <a:buFont typeface="+mj-lt"/>
              <a:buAutoNum type="arabicPeriod"/>
            </a:pPr>
            <a:r>
              <a:rPr lang="el-GR" dirty="0" smtClean="0"/>
              <a:t>Χαμηλά επίπεδα διαδοχής       πιο σύνθετα</a:t>
            </a:r>
          </a:p>
          <a:p>
            <a:pPr marL="514350" indent="-514350">
              <a:buFont typeface="+mj-lt"/>
              <a:buAutoNum type="arabicPeriod"/>
            </a:pPr>
            <a:r>
              <a:rPr lang="el-GR" dirty="0" smtClean="0"/>
              <a:t>Κατάκτηση ενός επιπέδου πριν τη προώθηση στο επόμενο </a:t>
            </a:r>
          </a:p>
          <a:p>
            <a:pPr marL="514350" indent="-514350">
              <a:buFont typeface="+mj-lt"/>
              <a:buAutoNum type="arabicPeriod"/>
            </a:pPr>
            <a:r>
              <a:rPr lang="el-GR" dirty="0" smtClean="0"/>
              <a:t>Χαμηλά επίπεδα διαδοχής απαιτούν κυρίως σωματοκεντρικές και συγκεκριμένες εμπειρίες</a:t>
            </a:r>
          </a:p>
          <a:p>
            <a:pPr marL="514350" indent="-514350">
              <a:buFont typeface="+mj-lt"/>
              <a:buAutoNum type="arabicPeriod"/>
            </a:pPr>
            <a:r>
              <a:rPr lang="el-GR" dirty="0" smtClean="0"/>
              <a:t>Ανώτερα επίπεδα διαδοχής  ---  απαραίτητη η δομημένη γνωστική προσέγγιση σε συνδυασμό με αισθητικοκινητικό περιβάλλον</a:t>
            </a:r>
          </a:p>
          <a:p>
            <a:pPr marL="514350" indent="-514350">
              <a:buFont typeface="+mj-lt"/>
              <a:buAutoNum type="arabicPeriod"/>
            </a:pPr>
            <a:endParaRPr lang="el-GR" dirty="0"/>
          </a:p>
        </p:txBody>
      </p:sp>
      <p:cxnSp>
        <p:nvCxnSpPr>
          <p:cNvPr id="5" name="Straight Arrow Connector 4"/>
          <p:cNvCxnSpPr/>
          <p:nvPr/>
        </p:nvCxnSpPr>
        <p:spPr>
          <a:xfrm>
            <a:off x="5072066" y="300037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r>
              <a:rPr lang="el-GR" b="1" dirty="0" smtClean="0"/>
              <a:t>Η έμφαση των δραστηριοτήτων  παρέμβασης είναι στο ρυθμό &amp; τη διαδοχή της κίνησης σε συνδυασμό με το ρυθμό και την ένταση της μουσικής</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28694"/>
          </a:xfrm>
        </p:spPr>
        <p:txBody>
          <a:bodyPr>
            <a:normAutofit fontScale="90000"/>
          </a:bodyPr>
          <a:lstStyle/>
          <a:p>
            <a:r>
              <a:rPr lang="el-GR" b="1" dirty="0" smtClean="0"/>
              <a:t> </a:t>
            </a:r>
            <a:br>
              <a:rPr lang="el-GR" b="1" dirty="0" smtClean="0"/>
            </a:br>
            <a:r>
              <a:rPr lang="el-GR" b="1" dirty="0" smtClean="0"/>
              <a:t/>
            </a:r>
            <a:br>
              <a:rPr lang="el-GR" b="1" dirty="0" smtClean="0"/>
            </a:br>
            <a:r>
              <a:rPr lang="el-GR" b="1" dirty="0" smtClean="0"/>
              <a:t>Τομείς του Κινητικού Σχεδιασμού</a:t>
            </a:r>
            <a:br>
              <a:rPr lang="el-GR" b="1" dirty="0" smtClean="0"/>
            </a:br>
            <a:r>
              <a:rPr lang="el-GR" dirty="0" smtClean="0"/>
              <a:t> </a:t>
            </a:r>
            <a:r>
              <a:rPr lang="el-GR" sz="2700" dirty="0" smtClean="0"/>
              <a:t>May-Benson, 2011</a:t>
            </a:r>
            <a:r>
              <a:rPr lang="el-GR" sz="2700" b="1" dirty="0" smtClean="0"/>
              <a:t> </a:t>
            </a:r>
            <a:r>
              <a:rPr lang="el-GR" b="1" dirty="0" smtClean="0"/>
              <a:t/>
            </a:r>
            <a:br>
              <a:rPr lang="el-GR" b="1" dirty="0" smtClean="0"/>
            </a:br>
            <a:r>
              <a:rPr lang="el-GR" b="1" dirty="0" smtClean="0"/>
              <a:t/>
            </a:r>
            <a:br>
              <a:rPr lang="el-GR" b="1" dirty="0" smtClean="0"/>
            </a:br>
            <a:endParaRPr lang="el-GR" dirty="0"/>
          </a:p>
        </p:txBody>
      </p:sp>
      <p:sp>
        <p:nvSpPr>
          <p:cNvPr id="3" name="Content Placeholder 2"/>
          <p:cNvSpPr>
            <a:spLocks noGrp="1"/>
          </p:cNvSpPr>
          <p:nvPr>
            <p:ph idx="1"/>
          </p:nvPr>
        </p:nvSpPr>
        <p:spPr>
          <a:xfrm>
            <a:off x="457200" y="1857364"/>
            <a:ext cx="8229600" cy="4268799"/>
          </a:xfrm>
        </p:spPr>
        <p:txBody>
          <a:bodyPr/>
          <a:lstStyle/>
          <a:p>
            <a:endParaRPr lang="el-GR" dirty="0" smtClean="0"/>
          </a:p>
          <a:p>
            <a:r>
              <a:rPr lang="el-GR" dirty="0" smtClean="0"/>
              <a:t>Σχήμα του Σώματος και η Αντίληψη του Σώματος </a:t>
            </a:r>
          </a:p>
          <a:p>
            <a:r>
              <a:rPr lang="el-GR" dirty="0" smtClean="0"/>
              <a:t>Η Μίμηση</a:t>
            </a:r>
          </a:p>
          <a:p>
            <a:r>
              <a:rPr lang="el-GR" dirty="0" smtClean="0"/>
              <a:t>Ο Κινητικός Σχεδιασμός</a:t>
            </a:r>
          </a:p>
          <a:p>
            <a:endParaRPr lang="el-GR" dirty="0" smtClean="0"/>
          </a:p>
          <a:p>
            <a:endParaRPr lang="el-GR" dirty="0" smtClean="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28"/>
            <a:ext cx="9144000" cy="1214446"/>
          </a:xfrm>
        </p:spPr>
        <p:txBody>
          <a:bodyPr>
            <a:normAutofit fontScale="90000"/>
          </a:bodyPr>
          <a:lstStyle/>
          <a:p>
            <a:r>
              <a:rPr lang="el-GR" sz="4000" b="1" dirty="0" smtClean="0"/>
              <a:t>Σχήμα του Σώματος:  Αντίληψη του Σώματος</a:t>
            </a:r>
            <a:r>
              <a:rPr lang="el-GR" dirty="0" smtClean="0"/>
              <a:t/>
            </a:r>
            <a:br>
              <a:rPr lang="el-GR" dirty="0" smtClean="0"/>
            </a:br>
            <a:r>
              <a:rPr lang="el-GR" sz="2700" dirty="0" smtClean="0"/>
              <a:t> May-Benson, 2011</a:t>
            </a:r>
            <a:endParaRPr lang="el-GR" sz="2700" dirty="0"/>
          </a:p>
        </p:txBody>
      </p:sp>
      <p:sp>
        <p:nvSpPr>
          <p:cNvPr id="3" name="Content Placeholder 2"/>
          <p:cNvSpPr>
            <a:spLocks noGrp="1"/>
          </p:cNvSpPr>
          <p:nvPr>
            <p:ph idx="1"/>
          </p:nvPr>
        </p:nvSpPr>
        <p:spPr>
          <a:xfrm>
            <a:off x="500034" y="1714488"/>
            <a:ext cx="8229600" cy="4857760"/>
          </a:xfrm>
        </p:spPr>
        <p:txBody>
          <a:bodyPr>
            <a:normAutofit fontScale="92500" lnSpcReduction="10000"/>
          </a:bodyPr>
          <a:lstStyle/>
          <a:p>
            <a:pPr lvl="0"/>
            <a:r>
              <a:rPr lang="el-GR" dirty="0" smtClean="0"/>
              <a:t>“Ο κινητικός σχεδιασμός περιλαμβάνει την ανάπτυξη ενός ημι - συνειδητοποιημένου  κινητικού σχήματος.  Αυτό το σχήμα αναπτύσσεται από την αισθητηριακή αντίληψη που ξεκινάει με το απτικό σύστημα …”  </a:t>
            </a:r>
            <a:r>
              <a:rPr lang="en-US" dirty="0" smtClean="0"/>
              <a:t>(Ayres, 1972)</a:t>
            </a:r>
            <a:endParaRPr lang="el-GR" b="1" dirty="0" smtClean="0"/>
          </a:p>
          <a:p>
            <a:pPr lvl="0"/>
            <a:r>
              <a:rPr lang="el-GR" dirty="0" smtClean="0"/>
              <a:t>“Η αισθητηριακή εισροή από το δέρμα και τις αρθρώσεις …βοηθάει την ανάπτυξη μέσα στον εγκέφαλο, το μοντέλο ή το εσωτερικό σχήμα στου σχεδιασμού του σώματος ως κινητικό εργαλείο.”  (</a:t>
            </a:r>
            <a:r>
              <a:rPr lang="en-US" dirty="0" smtClean="0"/>
              <a:t>Ayres</a:t>
            </a:r>
            <a:r>
              <a:rPr lang="el-GR" dirty="0" smtClean="0"/>
              <a:t>, 1972)</a:t>
            </a:r>
            <a:endParaRPr lang="el-G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Φλοϊκή επικράτηση </a:t>
            </a:r>
            <a:r>
              <a:rPr lang="el-GR" dirty="0" smtClean="0"/>
              <a:t> </a:t>
            </a:r>
            <a:br>
              <a:rPr lang="el-GR" dirty="0" smtClean="0"/>
            </a:br>
            <a:endParaRPr lang="el-GR" dirty="0"/>
          </a:p>
        </p:txBody>
      </p:sp>
      <p:sp>
        <p:nvSpPr>
          <p:cNvPr id="3" name="Content Placeholder 2"/>
          <p:cNvSpPr>
            <a:spLocks noGrp="1"/>
          </p:cNvSpPr>
          <p:nvPr>
            <p:ph idx="1"/>
          </p:nvPr>
        </p:nvSpPr>
        <p:spPr>
          <a:xfrm>
            <a:off x="457200" y="1142984"/>
            <a:ext cx="8229600" cy="5500726"/>
          </a:xfrm>
        </p:spPr>
        <p:txBody>
          <a:bodyPr/>
          <a:lstStyle/>
          <a:p>
            <a:pPr lvl="0"/>
            <a:r>
              <a:rPr lang="el-GR" dirty="0" smtClean="0"/>
              <a:t>Τα δυο ημισφαίρια του νεογέννητου έχουν τις ίδιες ικανότητες </a:t>
            </a:r>
          </a:p>
          <a:p>
            <a:pPr lvl="0"/>
            <a:r>
              <a:rPr lang="el-GR" dirty="0" smtClean="0"/>
              <a:t>Κατά τη διάρκεια της παιδικής ηλικίας, το ένα ημισφαίριο ξεκινά βαθμιαία να επικρατεί από το άλλο.  </a:t>
            </a:r>
          </a:p>
          <a:p>
            <a:r>
              <a:rPr lang="el-GR" dirty="0" smtClean="0"/>
              <a:t>Για το λόγο αυτό ένα παιδί πέντε χρονών που έχει υποστεί βλάβη στο κυρίαρχο ημισφαίριο, με μεγαλύτερη ευκολία αλλάζει την επικράτηση του χεριού του και βελτιώνει την ομιλία του,  σε σχέση με έναν ενήλικα</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28"/>
            <a:ext cx="9144000" cy="1143000"/>
          </a:xfrm>
        </p:spPr>
        <p:txBody>
          <a:bodyPr>
            <a:noAutofit/>
          </a:bodyPr>
          <a:lstStyle/>
          <a:p>
            <a:r>
              <a:rPr lang="el-GR" sz="3600" b="1" dirty="0" smtClean="0"/>
              <a:t>Σχήμα του Σώματος:  Αντίληψη του Σώματος</a:t>
            </a:r>
            <a:br>
              <a:rPr lang="el-GR" sz="3600" b="1" dirty="0" smtClean="0"/>
            </a:br>
            <a:r>
              <a:rPr lang="el-GR" sz="3600" b="1" dirty="0" smtClean="0"/>
              <a:t> </a:t>
            </a:r>
            <a:r>
              <a:rPr lang="el-GR" sz="2400" dirty="0" smtClean="0"/>
              <a:t>May-Benson, 2011</a:t>
            </a:r>
            <a:endParaRPr lang="el-GR" sz="2400" dirty="0"/>
          </a:p>
        </p:txBody>
      </p:sp>
      <p:sp>
        <p:nvSpPr>
          <p:cNvPr id="3" name="Content Placeholder 2"/>
          <p:cNvSpPr>
            <a:spLocks noGrp="1"/>
          </p:cNvSpPr>
          <p:nvPr>
            <p:ph idx="1"/>
          </p:nvPr>
        </p:nvSpPr>
        <p:spPr>
          <a:xfrm>
            <a:off x="457200" y="1600200"/>
            <a:ext cx="8229600" cy="4972072"/>
          </a:xfrm>
        </p:spPr>
        <p:txBody>
          <a:bodyPr>
            <a:normAutofit/>
          </a:bodyPr>
          <a:lstStyle/>
          <a:p>
            <a:pPr>
              <a:buNone/>
            </a:pPr>
            <a:r>
              <a:rPr lang="el-GR" dirty="0" smtClean="0"/>
              <a:t>Παρατηρήσεις:</a:t>
            </a:r>
          </a:p>
          <a:p>
            <a:r>
              <a:rPr lang="el-GR" dirty="0" smtClean="0"/>
              <a:t>Αντίληψη του σημείου απτικής επαφής δίχως της χρήση της όρασης</a:t>
            </a:r>
          </a:p>
          <a:p>
            <a:r>
              <a:rPr lang="el-GR" dirty="0" smtClean="0"/>
              <a:t>Αντίληψη του χώρου πίσω από το σώμα</a:t>
            </a:r>
          </a:p>
          <a:p>
            <a:r>
              <a:rPr lang="el-GR" dirty="0" smtClean="0"/>
              <a:t>Η χρήση των μελών του σώματος δίχως την όραση</a:t>
            </a:r>
          </a:p>
          <a:p>
            <a:r>
              <a:rPr lang="el-GR" dirty="0" smtClean="0"/>
              <a:t>Η εκτέλεση των στοματικών κινήσεων</a:t>
            </a:r>
          </a:p>
          <a:p>
            <a:r>
              <a:rPr lang="el-GR" dirty="0" smtClean="0"/>
              <a:t>Η αντίληψη των μελών του σώματος σε σχέση με το σώμα</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1143000"/>
          </a:xfrm>
        </p:spPr>
        <p:txBody>
          <a:bodyPr>
            <a:noAutofit/>
          </a:bodyPr>
          <a:lstStyle/>
          <a:p>
            <a:r>
              <a:rPr lang="el-GR" sz="3600" b="1" dirty="0" smtClean="0"/>
              <a:t>Αντίληψη του Σώματος:  Αντίληψη του Σώματος στο Χώρο</a:t>
            </a:r>
            <a:br>
              <a:rPr lang="el-GR" sz="3600" b="1" dirty="0" smtClean="0"/>
            </a:br>
            <a:r>
              <a:rPr lang="el-GR" sz="3600" b="1" dirty="0" smtClean="0"/>
              <a:t> </a:t>
            </a:r>
            <a:r>
              <a:rPr lang="el-GR" sz="2400" dirty="0" smtClean="0"/>
              <a:t>May-Benson, 2011 </a:t>
            </a:r>
            <a:r>
              <a:rPr lang="el-GR" sz="3600" b="1" dirty="0" smtClean="0"/>
              <a:t/>
            </a:r>
            <a:br>
              <a:rPr lang="el-GR" sz="3600" b="1" dirty="0" smtClean="0"/>
            </a:br>
            <a:endParaRPr lang="el-GR" sz="3600" b="1" dirty="0"/>
          </a:p>
        </p:txBody>
      </p:sp>
      <p:sp>
        <p:nvSpPr>
          <p:cNvPr id="3" name="Content Placeholder 2"/>
          <p:cNvSpPr>
            <a:spLocks noGrp="1"/>
          </p:cNvSpPr>
          <p:nvPr>
            <p:ph idx="1"/>
          </p:nvPr>
        </p:nvSpPr>
        <p:spPr>
          <a:xfrm>
            <a:off x="457200" y="1600200"/>
            <a:ext cx="8229600" cy="4972072"/>
          </a:xfrm>
        </p:spPr>
        <p:txBody>
          <a:bodyPr>
            <a:normAutofit/>
          </a:bodyPr>
          <a:lstStyle/>
          <a:p>
            <a:pPr>
              <a:buNone/>
            </a:pPr>
            <a:r>
              <a:rPr lang="el-GR" dirty="0" smtClean="0"/>
              <a:t>Παρατηρήσεις:</a:t>
            </a:r>
          </a:p>
          <a:p>
            <a:r>
              <a:rPr lang="el-GR" dirty="0" smtClean="0"/>
              <a:t>Η αντιμετώπιση αντικειμένων μέσα στο χώρο (αποφυγή/πρόσκρουση) </a:t>
            </a:r>
          </a:p>
          <a:p>
            <a:r>
              <a:rPr lang="el-GR" dirty="0" smtClean="0"/>
              <a:t>Αδεξιότητα</a:t>
            </a:r>
          </a:p>
          <a:p>
            <a:r>
              <a:rPr lang="el-GR" dirty="0" smtClean="0"/>
              <a:t>Ο ελιγμός του σώματος  για διαπραγματευτεί διάφορες συνθήκες μέσα στο περιβάλλον</a:t>
            </a:r>
          </a:p>
          <a:p>
            <a:r>
              <a:rPr lang="el-GR" dirty="0" smtClean="0"/>
              <a:t>Η διαχείριση της κεφαλής ή της λεκάνης του σώματος σε κατάλληλο βαθμό για να αποφύγει τη σύγκρουση με αντικείμενα</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Η Μίμηση  </a:t>
            </a:r>
            <a:endParaRPr lang="el-GR" b="1" dirty="0"/>
          </a:p>
        </p:txBody>
      </p:sp>
      <p:sp>
        <p:nvSpPr>
          <p:cNvPr id="3" name="Content Placeholder 2"/>
          <p:cNvSpPr>
            <a:spLocks noGrp="1"/>
          </p:cNvSpPr>
          <p:nvPr>
            <p:ph idx="1"/>
          </p:nvPr>
        </p:nvSpPr>
        <p:spPr>
          <a:xfrm>
            <a:off x="285720" y="1285860"/>
            <a:ext cx="8572560" cy="5286412"/>
          </a:xfrm>
        </p:spPr>
        <p:txBody>
          <a:bodyPr>
            <a:normAutofit/>
          </a:bodyPr>
          <a:lstStyle/>
          <a:p>
            <a:pPr>
              <a:buNone/>
            </a:pPr>
            <a:r>
              <a:rPr lang="el-GR" b="1" dirty="0" smtClean="0"/>
              <a:t>Η Σχέση των Δεξιοτήτων της Μίμησης με τον</a:t>
            </a:r>
          </a:p>
          <a:p>
            <a:pPr>
              <a:buNone/>
            </a:pPr>
            <a:r>
              <a:rPr lang="el-GR" b="1" dirty="0" smtClean="0"/>
              <a:t>Κινητικό Σχεδιασμό</a:t>
            </a:r>
            <a:r>
              <a:rPr lang="el-GR" dirty="0" smtClean="0"/>
              <a:t>  (</a:t>
            </a:r>
            <a:r>
              <a:rPr lang="en-US" sz="2800" dirty="0" smtClean="0"/>
              <a:t>May</a:t>
            </a:r>
            <a:r>
              <a:rPr lang="el-GR" sz="2800" dirty="0" smtClean="0"/>
              <a:t>-</a:t>
            </a:r>
            <a:r>
              <a:rPr lang="en-US" sz="2800" dirty="0" smtClean="0"/>
              <a:t>Benson</a:t>
            </a:r>
            <a:r>
              <a:rPr lang="el-GR" sz="2800" dirty="0" smtClean="0"/>
              <a:t>, 2</a:t>
            </a:r>
            <a:r>
              <a:rPr lang="en-US" sz="2800" dirty="0" smtClean="0"/>
              <a:t>011</a:t>
            </a:r>
            <a:r>
              <a:rPr lang="el-GR" sz="2800" dirty="0" smtClean="0"/>
              <a:t>)</a:t>
            </a:r>
            <a:endParaRPr lang="el-GR" sz="2800" b="1" dirty="0" smtClean="0"/>
          </a:p>
          <a:p>
            <a:pPr lvl="0"/>
            <a:r>
              <a:rPr lang="el-GR" dirty="0" smtClean="0"/>
              <a:t>Η παραδοσιακή αξιολόγηση της απραξίας στους ενήλικες γίνεται με τη μίμηση των χειρονομιών, τη χρήση των αντικειμένων και την ακολουθία των λεκτικών οδηγιών  </a:t>
            </a:r>
            <a:endParaRPr lang="el-GR" b="1" dirty="0" smtClean="0"/>
          </a:p>
          <a:p>
            <a:pPr lvl="0"/>
            <a:r>
              <a:rPr lang="el-GR" dirty="0" smtClean="0"/>
              <a:t>Οι Νευροψυχολόγοι συχνά χρησιμοποιούν  την μίμηση χειρονομιών των μελών του σώματος για να εντοπίσουν προβλήματα κινητικού σχεδιασμού στα παιδιά.</a:t>
            </a:r>
            <a:endParaRPr lang="el-GR" b="1" dirty="0" smtClean="0"/>
          </a:p>
          <a:p>
            <a:pPr>
              <a:buNone/>
            </a:pP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Ο </a:t>
            </a:r>
            <a:r>
              <a:rPr lang="en-US" b="1" dirty="0" smtClean="0"/>
              <a:t>Piaget</a:t>
            </a:r>
            <a:r>
              <a:rPr lang="el-GR" b="1" dirty="0" smtClean="0"/>
              <a:t> (1962) για την Πραξία και τη Μίμηση</a:t>
            </a:r>
            <a:endParaRPr lang="el-GR" b="1" dirty="0"/>
          </a:p>
        </p:txBody>
      </p:sp>
      <p:sp>
        <p:nvSpPr>
          <p:cNvPr id="3" name="Content Placeholder 2"/>
          <p:cNvSpPr>
            <a:spLocks noGrp="1"/>
          </p:cNvSpPr>
          <p:nvPr>
            <p:ph idx="1"/>
          </p:nvPr>
        </p:nvSpPr>
        <p:spPr/>
        <p:txBody>
          <a:bodyPr>
            <a:normAutofit lnSpcReduction="10000"/>
          </a:bodyPr>
          <a:lstStyle/>
          <a:p>
            <a:pPr>
              <a:buNone/>
            </a:pPr>
            <a:r>
              <a:rPr lang="el-GR" dirty="0" smtClean="0"/>
              <a:t>“Πραγματική Μίμηση” έναντι εκπαιδευμένη</a:t>
            </a:r>
          </a:p>
          <a:p>
            <a:pPr>
              <a:buNone/>
            </a:pPr>
            <a:r>
              <a:rPr lang="el-GR" dirty="0" smtClean="0"/>
              <a:t>μίμηση</a:t>
            </a:r>
            <a:endParaRPr lang="el-GR" b="1" dirty="0" smtClean="0"/>
          </a:p>
          <a:p>
            <a:pPr>
              <a:buNone/>
            </a:pPr>
            <a:r>
              <a:rPr lang="el-GR" dirty="0" smtClean="0"/>
              <a:t> </a:t>
            </a:r>
            <a:endParaRPr lang="el-GR" b="1" dirty="0" smtClean="0"/>
          </a:p>
          <a:p>
            <a:pPr>
              <a:buNone/>
            </a:pPr>
            <a:r>
              <a:rPr lang="el-GR" dirty="0" smtClean="0"/>
              <a:t>Τα Επίπεδα της Μίμησης:</a:t>
            </a:r>
            <a:endParaRPr lang="el-GR" b="1" dirty="0" smtClean="0"/>
          </a:p>
          <a:p>
            <a:r>
              <a:rPr lang="el-GR" dirty="0" smtClean="0"/>
              <a:t>Άμεση μίμηση</a:t>
            </a:r>
            <a:endParaRPr lang="el-GR" b="1" dirty="0" smtClean="0"/>
          </a:p>
          <a:p>
            <a:r>
              <a:rPr lang="el-GR" dirty="0" smtClean="0"/>
              <a:t>Αναβαλλόμενη μίμηση</a:t>
            </a:r>
            <a:endParaRPr lang="el-GR" b="1" dirty="0" smtClean="0"/>
          </a:p>
          <a:p>
            <a:r>
              <a:rPr lang="el-GR" dirty="0" smtClean="0"/>
              <a:t>Αναβαλλόμενη μίμηση με πρότυπο</a:t>
            </a:r>
            <a:endParaRPr lang="el-GR" b="1" dirty="0" smtClean="0"/>
          </a:p>
          <a:p>
            <a:pPr>
              <a:buNone/>
            </a:pPr>
            <a:r>
              <a:rPr lang="el-GR" dirty="0" smtClean="0"/>
              <a:t> </a:t>
            </a:r>
            <a:endParaRPr lang="el-GR"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082660"/>
          </a:xfrm>
        </p:spPr>
        <p:txBody>
          <a:bodyPr>
            <a:normAutofit fontScale="90000"/>
          </a:bodyPr>
          <a:lstStyle/>
          <a:p>
            <a:r>
              <a:rPr lang="el-GR" sz="4000" b="1" dirty="0" smtClean="0"/>
              <a:t>Αναπτυξιακές Τάσεις στις Δεξιότητες Μίμησης </a:t>
            </a:r>
            <a:r>
              <a:rPr lang="el-GR" sz="2700" dirty="0" smtClean="0"/>
              <a:t>(</a:t>
            </a:r>
            <a:r>
              <a:rPr lang="en-US" sz="2700" dirty="0" smtClean="0"/>
              <a:t>Kaplan</a:t>
            </a:r>
            <a:r>
              <a:rPr lang="el-GR" sz="2700" dirty="0" smtClean="0"/>
              <a:t>, 1977,  </a:t>
            </a:r>
            <a:r>
              <a:rPr lang="en-US" sz="2700" dirty="0" smtClean="0"/>
              <a:t>Dewey</a:t>
            </a:r>
            <a:r>
              <a:rPr lang="el-GR" sz="2700" dirty="0" smtClean="0"/>
              <a:t>, 1992</a:t>
            </a:r>
            <a:r>
              <a:rPr lang="el-GR" dirty="0" smtClean="0"/>
              <a:t>)</a:t>
            </a:r>
            <a:endParaRPr lang="el-GR" b="1" dirty="0"/>
          </a:p>
        </p:txBody>
      </p:sp>
      <p:sp>
        <p:nvSpPr>
          <p:cNvPr id="3" name="Content Placeholder 2"/>
          <p:cNvSpPr>
            <a:spLocks noGrp="1"/>
          </p:cNvSpPr>
          <p:nvPr>
            <p:ph idx="1"/>
          </p:nvPr>
        </p:nvSpPr>
        <p:spPr>
          <a:xfrm>
            <a:off x="0" y="1142984"/>
            <a:ext cx="9144000" cy="5715016"/>
          </a:xfrm>
        </p:spPr>
        <p:txBody>
          <a:bodyPr>
            <a:normAutofit fontScale="85000" lnSpcReduction="10000"/>
          </a:bodyPr>
          <a:lstStyle/>
          <a:p>
            <a:r>
              <a:rPr lang="el-GR" dirty="0" smtClean="0"/>
              <a:t>Ηλικία 2 χρονών:  δείχνουν προς το μέλος του σώματος ή χειρίζονται ένα μέλος του σώματος τους (π.χ. να τρίψει το μάγουλο ή τα μαλλιά)</a:t>
            </a:r>
            <a:endParaRPr lang="el-GR" b="1" dirty="0" smtClean="0"/>
          </a:p>
          <a:p>
            <a:endParaRPr lang="el-GR" sz="1200" b="1" dirty="0" smtClean="0"/>
          </a:p>
          <a:p>
            <a:r>
              <a:rPr lang="el-GR" dirty="0" smtClean="0"/>
              <a:t>Ηλικία  4 χρονών:  χρήση των μελών του σώματος ως αντικείμενο (π.χ. χρήση των δαχτύλων ως χτένα)</a:t>
            </a:r>
            <a:endParaRPr lang="el-GR" b="1" dirty="0" smtClean="0"/>
          </a:p>
          <a:p>
            <a:pPr>
              <a:buNone/>
            </a:pPr>
            <a:r>
              <a:rPr lang="el-GR" dirty="0" smtClean="0"/>
              <a:t> </a:t>
            </a:r>
            <a:endParaRPr lang="el-GR" b="1" dirty="0" smtClean="0"/>
          </a:p>
          <a:p>
            <a:r>
              <a:rPr lang="el-GR" dirty="0" smtClean="0"/>
              <a:t>Ηλικία  8 χρονών: δείχνει αντιπροσωπευτική χρήση αντικειμένου αλλά όχι στον χώρο (π.χ. προσποιείται να κρατάει οδοντόβουρτσα με το χέρι του δίπλα στο στόμα)</a:t>
            </a:r>
            <a:endParaRPr lang="el-GR" b="1" dirty="0" smtClean="0"/>
          </a:p>
          <a:p>
            <a:endParaRPr lang="el-GR" sz="1200" b="1" dirty="0" smtClean="0"/>
          </a:p>
          <a:p>
            <a:r>
              <a:rPr lang="el-GR" dirty="0" smtClean="0"/>
              <a:t>Ηλικία 12 χρονών:  δείχνει αντιπροσωπευτική χρήση αντικειμένου μέσα στο χώρο (π.χ.  προσποιείται να κρατάει την οδοντόβουρτσα και να τη μετακινεί ως προς τη χρήση)</a:t>
            </a:r>
            <a:endParaRPr lang="el-GR"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4422"/>
          </a:xfrm>
        </p:spPr>
        <p:txBody>
          <a:bodyPr>
            <a:normAutofit fontScale="90000"/>
          </a:bodyPr>
          <a:lstStyle/>
          <a:p>
            <a:r>
              <a:rPr lang="el-GR" sz="4000" b="1" dirty="0" smtClean="0"/>
              <a:t>Λάθη στις Δεξιότητες Μίμησης και στην Απόδοση Δράσης  </a:t>
            </a:r>
            <a:r>
              <a:rPr lang="el-GR" sz="2700" dirty="0" smtClean="0"/>
              <a:t>(</a:t>
            </a:r>
            <a:r>
              <a:rPr lang="en-US" sz="2700" dirty="0" smtClean="0"/>
              <a:t>Dewey</a:t>
            </a:r>
            <a:r>
              <a:rPr lang="el-GR" sz="2700" dirty="0" smtClean="0"/>
              <a:t>, 1993)</a:t>
            </a:r>
            <a:endParaRPr lang="el-GR" sz="2700" b="1" dirty="0"/>
          </a:p>
        </p:txBody>
      </p:sp>
      <p:sp>
        <p:nvSpPr>
          <p:cNvPr id="3" name="Content Placeholder 2"/>
          <p:cNvSpPr>
            <a:spLocks noGrp="1"/>
          </p:cNvSpPr>
          <p:nvPr>
            <p:ph idx="1"/>
          </p:nvPr>
        </p:nvSpPr>
        <p:spPr>
          <a:xfrm>
            <a:off x="457200" y="1214422"/>
            <a:ext cx="8229600" cy="5357850"/>
          </a:xfrm>
        </p:spPr>
        <p:txBody>
          <a:bodyPr>
            <a:normAutofit fontScale="92500" lnSpcReduction="20000"/>
          </a:bodyPr>
          <a:lstStyle/>
          <a:p>
            <a:r>
              <a:rPr lang="el-GR" dirty="0" smtClean="0"/>
              <a:t>Καθυστέρηση:  υπερβολική παύση πριν την έναρξη της δράσης</a:t>
            </a:r>
            <a:endParaRPr lang="el-GR" b="1" dirty="0" smtClean="0"/>
          </a:p>
          <a:p>
            <a:pPr>
              <a:buNone/>
            </a:pPr>
            <a:r>
              <a:rPr lang="el-GR" dirty="0" smtClean="0"/>
              <a:t> </a:t>
            </a:r>
            <a:endParaRPr lang="el-GR" b="1" dirty="0" smtClean="0"/>
          </a:p>
          <a:p>
            <a:r>
              <a:rPr lang="el-GR" dirty="0" smtClean="0"/>
              <a:t>Πρόσθετες Κινήσεις:  επιπρόσθετες κινήσεις από το μέλος του σώματος που χρησιμοποιείτε για την κίνηση, αλλά και  κινήσεις των άλλων μελών του σώματος που  δεν χρησιμοποιούνται για την επιλεγμένη κίνηση. </a:t>
            </a:r>
            <a:endParaRPr lang="el-GR" b="1" dirty="0" smtClean="0"/>
          </a:p>
          <a:p>
            <a:pPr>
              <a:buNone/>
            </a:pPr>
            <a:r>
              <a:rPr lang="el-GR" dirty="0" smtClean="0"/>
              <a:t> </a:t>
            </a:r>
            <a:endParaRPr lang="el-GR" b="1" dirty="0" smtClean="0"/>
          </a:p>
          <a:p>
            <a:r>
              <a:rPr lang="el-GR" dirty="0" smtClean="0"/>
              <a:t>Κινητικό Λάθος:  μια λανθασμένη στροφή της παλάμης του χεριού σχετικά με τη θέση του άκρου ή του επιπέδου στο οποίο εκτελείτε η κίνηση και δεν χρησιμοποιείτε</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4422"/>
          </a:xfrm>
        </p:spPr>
        <p:txBody>
          <a:bodyPr>
            <a:normAutofit fontScale="90000"/>
          </a:bodyPr>
          <a:lstStyle/>
          <a:p>
            <a:r>
              <a:rPr lang="el-GR" b="1" dirty="0" smtClean="0"/>
              <a:t>Λάθη στις Δεξιότητες Μίμησης και στην Απόδοση Δράσης  </a:t>
            </a:r>
            <a:r>
              <a:rPr lang="el-GR" sz="3200" dirty="0" smtClean="0"/>
              <a:t>(</a:t>
            </a:r>
            <a:r>
              <a:rPr lang="en-US" sz="3200" dirty="0" smtClean="0"/>
              <a:t>Dewey</a:t>
            </a:r>
            <a:r>
              <a:rPr lang="el-GR" sz="3200" dirty="0" smtClean="0"/>
              <a:t>, 1993)</a:t>
            </a:r>
            <a:endParaRPr lang="el-GR" dirty="0"/>
          </a:p>
        </p:txBody>
      </p:sp>
      <p:sp>
        <p:nvSpPr>
          <p:cNvPr id="3" name="Content Placeholder 2"/>
          <p:cNvSpPr>
            <a:spLocks noGrp="1"/>
          </p:cNvSpPr>
          <p:nvPr>
            <p:ph idx="1"/>
          </p:nvPr>
        </p:nvSpPr>
        <p:spPr>
          <a:xfrm>
            <a:off x="457200" y="1428736"/>
            <a:ext cx="8229600" cy="5143536"/>
          </a:xfrm>
        </p:spPr>
        <p:txBody>
          <a:bodyPr>
            <a:normAutofit lnSpcReduction="10000"/>
          </a:bodyPr>
          <a:lstStyle/>
          <a:p>
            <a:r>
              <a:rPr lang="el-GR" dirty="0" smtClean="0"/>
              <a:t>Στασικό Λάθος:  μια λανθασμένη θέση ή στάση της δομής του άκρου</a:t>
            </a:r>
            <a:endParaRPr lang="el-GR" b="1" dirty="0" smtClean="0"/>
          </a:p>
          <a:p>
            <a:endParaRPr lang="el-GR" b="1" dirty="0" smtClean="0"/>
          </a:p>
          <a:p>
            <a:r>
              <a:rPr lang="el-GR" dirty="0" smtClean="0"/>
              <a:t>Λάθος Δράσης:  μια δυναμική δράση ή κίνηση διαστρεβλώνεται σε σχέση με την ισχύ, τον χρονισμό, το εύρος, και το βαθμό </a:t>
            </a:r>
            <a:endParaRPr lang="el-GR" b="1" dirty="0" smtClean="0"/>
          </a:p>
          <a:p>
            <a:pPr>
              <a:buNone/>
            </a:pPr>
            <a:endParaRPr lang="el-GR" b="1" dirty="0" smtClean="0"/>
          </a:p>
          <a:p>
            <a:r>
              <a:rPr lang="el-GR" dirty="0" smtClean="0"/>
              <a:t>Λάθος Τοποθεσίας: χειρονομία που εκτελείτε σε λανθασμένη τοποθεσία, χωρικά, σε σχέση με τη θέση του σώματος </a:t>
            </a:r>
            <a:endParaRPr lang="el-GR" b="1" dirty="0" smtClean="0"/>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b="1" dirty="0" smtClean="0"/>
              <a:t>Παρατηρήσεις Μίμησης</a:t>
            </a:r>
            <a:br>
              <a:rPr lang="el-GR" sz="4000" b="1" dirty="0" smtClean="0"/>
            </a:br>
            <a:r>
              <a:rPr lang="en-US" sz="3100" dirty="0" smtClean="0"/>
              <a:t> May</a:t>
            </a:r>
            <a:r>
              <a:rPr lang="el-GR" sz="3100" dirty="0" smtClean="0"/>
              <a:t>-</a:t>
            </a:r>
            <a:r>
              <a:rPr lang="en-US" sz="3100" dirty="0" smtClean="0"/>
              <a:t>Benson</a:t>
            </a:r>
            <a:r>
              <a:rPr lang="el-GR" sz="3100" dirty="0" smtClean="0"/>
              <a:t>, 2011</a:t>
            </a:r>
            <a:endParaRPr lang="el-GR" sz="3100" b="1" dirty="0"/>
          </a:p>
        </p:txBody>
      </p:sp>
      <p:sp>
        <p:nvSpPr>
          <p:cNvPr id="3" name="Content Placeholder 2"/>
          <p:cNvSpPr>
            <a:spLocks noGrp="1"/>
          </p:cNvSpPr>
          <p:nvPr>
            <p:ph idx="1"/>
          </p:nvPr>
        </p:nvSpPr>
        <p:spPr/>
        <p:txBody>
          <a:bodyPr/>
          <a:lstStyle/>
          <a:p>
            <a:r>
              <a:rPr lang="el-GR" dirty="0" smtClean="0"/>
              <a:t>Παρατηρήσεις Χειρονομιών και Στάσεων</a:t>
            </a:r>
          </a:p>
          <a:p>
            <a:r>
              <a:rPr lang="el-GR" dirty="0" smtClean="0"/>
              <a:t>Παρατήρηση της Μίμησης των Δράσεων</a:t>
            </a:r>
          </a:p>
          <a:p>
            <a:r>
              <a:rPr lang="el-GR" dirty="0" smtClean="0"/>
              <a:t>Παρατηρήσεις της Μίμησης με Αντικείμενα</a:t>
            </a:r>
          </a:p>
          <a:p>
            <a:r>
              <a:rPr lang="el-GR" dirty="0" smtClean="0"/>
              <a:t>Κινητικός Σχεδιασμός με το Σώμα</a:t>
            </a:r>
          </a:p>
          <a:p>
            <a:r>
              <a:rPr lang="el-GR" dirty="0" smtClean="0"/>
              <a:t>Ο Σχεδιασμός του Εαυτού Μέσα στο Περιβάλλον</a:t>
            </a:r>
          </a:p>
          <a:p>
            <a:r>
              <a:rPr lang="el-GR" dirty="0" smtClean="0"/>
              <a:t>Ο Σχεδιασμός του Εαυτού του σε Σχέση με Αντικείμενα</a:t>
            </a:r>
            <a:endParaRPr lang="el-GR"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Τομείς Αμφίπλευρου Συντονισμού</a:t>
            </a:r>
            <a:br>
              <a:rPr lang="el-GR" b="1" dirty="0" smtClean="0"/>
            </a:br>
            <a:r>
              <a:rPr lang="el-GR" b="1" dirty="0" smtClean="0"/>
              <a:t> </a:t>
            </a:r>
            <a:r>
              <a:rPr lang="el-GR" sz="2700" dirty="0" smtClean="0"/>
              <a:t>May-Benson, 2011</a:t>
            </a:r>
            <a:endParaRPr lang="el-GR" sz="2700" dirty="0"/>
          </a:p>
        </p:txBody>
      </p:sp>
      <p:sp>
        <p:nvSpPr>
          <p:cNvPr id="3" name="Content Placeholder 2"/>
          <p:cNvSpPr>
            <a:spLocks noGrp="1"/>
          </p:cNvSpPr>
          <p:nvPr>
            <p:ph idx="1"/>
          </p:nvPr>
        </p:nvSpPr>
        <p:spPr>
          <a:xfrm>
            <a:off x="457200" y="1600200"/>
            <a:ext cx="8229600" cy="4972072"/>
          </a:xfrm>
        </p:spPr>
        <p:txBody>
          <a:bodyPr>
            <a:normAutofit fontScale="92500" lnSpcReduction="10000"/>
          </a:bodyPr>
          <a:lstStyle/>
          <a:p>
            <a:pPr>
              <a:buNone/>
            </a:pPr>
            <a:r>
              <a:rPr lang="el-GR" dirty="0" smtClean="0"/>
              <a:t>Παρατηρήσεις:</a:t>
            </a:r>
          </a:p>
          <a:p>
            <a:r>
              <a:rPr lang="el-GR" dirty="0" smtClean="0"/>
              <a:t>Εξαρτημένες Κινήσεις – της γλώσσας, του στόματος, του αντίθετου άνω άκρου</a:t>
            </a:r>
            <a:endParaRPr lang="el-GR" b="1" dirty="0" smtClean="0"/>
          </a:p>
          <a:p>
            <a:endParaRPr lang="el-GR" dirty="0" smtClean="0"/>
          </a:p>
          <a:p>
            <a:r>
              <a:rPr lang="el-GR" dirty="0" smtClean="0"/>
              <a:t>Περιστροφή Κορμού και Διάσχιση της Μέσης Γραμμής του Σώματος – μεταφορά βάρους, διάσχιση της μέσης γραμμής και περιστροφή για τη προσέγγιση αντικειμένου στην αντίθετη πλευρά του σώματος, δυσκολία διαχωρισμού κινήσεων λεκάνης και κορμού και κεφαλής και κορμού</a:t>
            </a:r>
            <a:endParaRPr lang="el-GR" b="1"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Τομείς Αμφίπλευρου Συντονισμού</a:t>
            </a:r>
            <a:br>
              <a:rPr lang="el-GR" b="1" dirty="0" smtClean="0"/>
            </a:br>
            <a:r>
              <a:rPr lang="el-GR" b="1" dirty="0" smtClean="0"/>
              <a:t> </a:t>
            </a:r>
            <a:r>
              <a:rPr lang="el-GR" sz="2700" dirty="0" smtClean="0"/>
              <a:t>May-Benson, 2011</a:t>
            </a:r>
            <a:endParaRPr lang="el-GR" dirty="0"/>
          </a:p>
        </p:txBody>
      </p:sp>
      <p:sp>
        <p:nvSpPr>
          <p:cNvPr id="3" name="Content Placeholder 2"/>
          <p:cNvSpPr>
            <a:spLocks noGrp="1"/>
          </p:cNvSpPr>
          <p:nvPr>
            <p:ph idx="1"/>
          </p:nvPr>
        </p:nvSpPr>
        <p:spPr/>
        <p:txBody>
          <a:bodyPr/>
          <a:lstStyle/>
          <a:p>
            <a:r>
              <a:rPr lang="el-GR" dirty="0" smtClean="0"/>
              <a:t>Συντονισμός Συμμετρικά των Άνω Άκρων – να αντλεί, να τραβάει, να σπρώχνει, να χτυπάει, να χειρίζεται με τα δυο χέρια ταυτοχρόνως</a:t>
            </a:r>
          </a:p>
          <a:p>
            <a:endParaRPr lang="el-GR" dirty="0" smtClean="0"/>
          </a:p>
          <a:p>
            <a:r>
              <a:rPr lang="el-GR" dirty="0" smtClean="0"/>
              <a:t>Συντονισμός Συμμετρικά των Κάτω Άκρων – να πηδάει επί τόπου, να πηδάει από ύψος, να σπρώχνει με τα δυο πόδια ταυτοχρόνως</a:t>
            </a:r>
            <a:endParaRPr lang="el-GR" b="1"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Η Μουσική Επεξεργάζεται σε Όλες τις Περιοχές του Εγκεφάλου</a:t>
            </a:r>
            <a:br>
              <a:rPr lang="el-GR" b="1" dirty="0" smtClean="0"/>
            </a:br>
            <a:endParaRPr lang="el-GR" dirty="0"/>
          </a:p>
        </p:txBody>
      </p:sp>
      <p:sp>
        <p:nvSpPr>
          <p:cNvPr id="3" name="Content Placeholder 2"/>
          <p:cNvSpPr>
            <a:spLocks noGrp="1"/>
          </p:cNvSpPr>
          <p:nvPr>
            <p:ph idx="1"/>
          </p:nvPr>
        </p:nvSpPr>
        <p:spPr/>
        <p:txBody>
          <a:bodyPr>
            <a:normAutofit lnSpcReduction="10000"/>
          </a:bodyPr>
          <a:lstStyle/>
          <a:p>
            <a:pPr>
              <a:buNone/>
            </a:pPr>
            <a:r>
              <a:rPr lang="el-GR" b="1" dirty="0" smtClean="0"/>
              <a:t>Επηρεάζει βασικές λειτουργίες όπως:</a:t>
            </a:r>
          </a:p>
          <a:p>
            <a:pPr>
              <a:buNone/>
            </a:pPr>
            <a:endParaRPr lang="el-GR" b="1" dirty="0" smtClean="0"/>
          </a:p>
          <a:p>
            <a:r>
              <a:rPr lang="el-GR" dirty="0" smtClean="0"/>
              <a:t>Τις Κινητικές Δεξιότητες </a:t>
            </a:r>
          </a:p>
          <a:p>
            <a:r>
              <a:rPr lang="el-GR" dirty="0" smtClean="0"/>
              <a:t>Τις Δεξιότητες Λόγου/Ομιλίας</a:t>
            </a:r>
          </a:p>
          <a:p>
            <a:r>
              <a:rPr lang="el-GR" dirty="0" smtClean="0"/>
              <a:t>Τις Γνωστικές Δεξιότητες</a:t>
            </a:r>
          </a:p>
          <a:p>
            <a:r>
              <a:rPr lang="el-GR" dirty="0" smtClean="0"/>
              <a:t>Τις Κοινωνικό – Συναισθηματικές &amp; Συμπεριφοριστικές Δεξιότητες</a:t>
            </a:r>
          </a:p>
          <a:p>
            <a:r>
              <a:rPr lang="el-GR" dirty="0" smtClean="0"/>
              <a:t>Τις Αισθητηριακές Δεξιότητες</a:t>
            </a:r>
          </a:p>
          <a:p>
            <a:endParaRPr lang="el-GR" dirty="0" smtClean="0"/>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Τομείς Αμφίπλευρου Συντονισμού</a:t>
            </a:r>
            <a:br>
              <a:rPr lang="el-GR" b="1" dirty="0" smtClean="0"/>
            </a:br>
            <a:r>
              <a:rPr lang="el-GR" b="1" dirty="0" smtClean="0"/>
              <a:t> </a:t>
            </a:r>
            <a:r>
              <a:rPr lang="el-GR" sz="2700" dirty="0" smtClean="0"/>
              <a:t>May-Benson, 2011</a:t>
            </a:r>
            <a:endParaRPr lang="el-GR" dirty="0"/>
          </a:p>
        </p:txBody>
      </p:sp>
      <p:sp>
        <p:nvSpPr>
          <p:cNvPr id="3" name="Content Placeholder 2"/>
          <p:cNvSpPr>
            <a:spLocks noGrp="1"/>
          </p:cNvSpPr>
          <p:nvPr>
            <p:ph idx="1"/>
          </p:nvPr>
        </p:nvSpPr>
        <p:spPr/>
        <p:txBody>
          <a:bodyPr>
            <a:normAutofit fontScale="92500"/>
          </a:bodyPr>
          <a:lstStyle/>
          <a:p>
            <a:r>
              <a:rPr lang="el-GR" dirty="0" smtClean="0"/>
              <a:t>Συντονισμός Ασύμμετρα των Άνω Άκρων – να σταθεροποιεί με το ένα χέρι ενώ κινεί το άλλο, να διαχειρίζεται με κουμπώματα, φερμουάρ και κορδόνια, πιο σύνθετες κινήσεις</a:t>
            </a:r>
          </a:p>
          <a:p>
            <a:r>
              <a:rPr lang="el-GR" dirty="0" smtClean="0"/>
              <a:t>Συντονισμός Ασύμμετρα των Κάτω Άκρων – να σταθεροποιεί στο ένα πόδι για να χρησιμοποιήσει το άλλο, να τρέχει, να πηδά ή να παίζει κουτσό, να μετακινεί τα πηδάλια στο ποδήλατο</a:t>
            </a:r>
          </a:p>
          <a:p>
            <a:endParaRPr lang="el-GR" b="1"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Τομείς Αμφίπλευρου Συντονισμού</a:t>
            </a:r>
            <a:br>
              <a:rPr lang="el-GR" b="1" dirty="0" smtClean="0"/>
            </a:br>
            <a:r>
              <a:rPr lang="el-GR" b="1" dirty="0" smtClean="0"/>
              <a:t> </a:t>
            </a:r>
            <a:r>
              <a:rPr lang="el-GR" sz="2700" dirty="0" smtClean="0"/>
              <a:t>May-Benson, 2011</a:t>
            </a:r>
            <a:endParaRPr lang="el-GR" dirty="0"/>
          </a:p>
        </p:txBody>
      </p:sp>
      <p:sp>
        <p:nvSpPr>
          <p:cNvPr id="3" name="Content Placeholder 2"/>
          <p:cNvSpPr>
            <a:spLocks noGrp="1"/>
          </p:cNvSpPr>
          <p:nvPr>
            <p:ph idx="1"/>
          </p:nvPr>
        </p:nvSpPr>
        <p:spPr/>
        <p:txBody>
          <a:bodyPr/>
          <a:lstStyle/>
          <a:p>
            <a:r>
              <a:rPr lang="el-GR" dirty="0" smtClean="0"/>
              <a:t>Ο Συντονισμός των Άνω και των Κάτω Άκρων – δυσκολίες στη πρώιμη ηλικία κατά το μπουσούλημα, δυσκολίες σε δραστηριότητες που απαιτούν τόσο συνδυασμό κινήσεων τόσο των άνω άκρων με των κάτω άκρων όσο και τη μια πλευρά (άνω &amp; κάτω άκρο) με την άλλη (άνω &amp; κάτω άκρο)</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b="1" dirty="0" smtClean="0"/>
              <a:t>Οι Αρχές της Παρέμβασης για τον Αμφίπλευρο Συντονισμό</a:t>
            </a:r>
            <a:r>
              <a:rPr lang="el-GR" b="1" dirty="0" smtClean="0"/>
              <a:t/>
            </a:r>
            <a:br>
              <a:rPr lang="el-GR" b="1" dirty="0" smtClean="0"/>
            </a:br>
            <a:r>
              <a:rPr lang="el-GR" sz="2700" dirty="0" smtClean="0"/>
              <a:t>May -Benson, 2011</a:t>
            </a:r>
            <a:endParaRPr lang="el-GR" sz="2700" dirty="0"/>
          </a:p>
        </p:txBody>
      </p:sp>
      <p:sp>
        <p:nvSpPr>
          <p:cNvPr id="3" name="Content Placeholder 2"/>
          <p:cNvSpPr>
            <a:spLocks noGrp="1"/>
          </p:cNvSpPr>
          <p:nvPr>
            <p:ph idx="1"/>
          </p:nvPr>
        </p:nvSpPr>
        <p:spPr/>
        <p:txBody>
          <a:bodyPr/>
          <a:lstStyle/>
          <a:p>
            <a:pPr lvl="0"/>
            <a:endParaRPr lang="el-GR" dirty="0" smtClean="0"/>
          </a:p>
          <a:p>
            <a:pPr lvl="0"/>
            <a:r>
              <a:rPr lang="el-GR" dirty="0" smtClean="0"/>
              <a:t>Αναπτύξτε τη θεμελιώδη στασική κινητικότητα και σταθερότητα έτσι ώστε να υπάρχει η κατάλληλη ελευθερία  κίνησης του κορμού και των άκρων για αμφίπλευρη επιδεξιότητα </a:t>
            </a:r>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Οι Αρχές της Παρέμβασης για τον Αμφίπλευρο Συντονισμό</a:t>
            </a:r>
            <a:br>
              <a:rPr lang="el-GR" b="1" dirty="0" smtClean="0"/>
            </a:br>
            <a:r>
              <a:rPr lang="el-GR" sz="3200" dirty="0" smtClean="0"/>
              <a:t>May -Benson, 2011</a:t>
            </a:r>
            <a:endParaRPr lang="el-GR" dirty="0"/>
          </a:p>
        </p:txBody>
      </p:sp>
      <p:sp>
        <p:nvSpPr>
          <p:cNvPr id="3" name="Content Placeholder 2"/>
          <p:cNvSpPr>
            <a:spLocks noGrp="1"/>
          </p:cNvSpPr>
          <p:nvPr>
            <p:ph idx="1"/>
          </p:nvPr>
        </p:nvSpPr>
        <p:spPr/>
        <p:txBody>
          <a:bodyPr/>
          <a:lstStyle/>
          <a:p>
            <a:endParaRPr lang="el-GR" dirty="0" smtClean="0"/>
          </a:p>
          <a:p>
            <a:r>
              <a:rPr lang="el-GR" dirty="0" smtClean="0"/>
              <a:t>Οι περισσότερες δεξιότητες αμφίπλευρου συντονισμού απαιτούν διαδοχικές κινήσεις και σχετιζόμενες κατά πολύ με την ανάπτυξη των δεξιοτήτων διαδοχικότητας</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Οι Αρχές της Παρέμβασης για τον Αμφίπλευρο Συντονισμό</a:t>
            </a:r>
            <a:br>
              <a:rPr lang="el-GR" b="1" dirty="0" smtClean="0"/>
            </a:br>
            <a:r>
              <a:rPr lang="el-GR" sz="3200" dirty="0" smtClean="0"/>
              <a:t>May -Benson, 2011</a:t>
            </a:r>
            <a:endParaRPr lang="el-GR" dirty="0"/>
          </a:p>
        </p:txBody>
      </p:sp>
      <p:sp>
        <p:nvSpPr>
          <p:cNvPr id="3" name="Content Placeholder 2"/>
          <p:cNvSpPr>
            <a:spLocks noGrp="1"/>
          </p:cNvSpPr>
          <p:nvPr>
            <p:ph idx="1"/>
          </p:nvPr>
        </p:nvSpPr>
        <p:spPr>
          <a:xfrm>
            <a:off x="428596" y="1928802"/>
            <a:ext cx="8229600" cy="4525963"/>
          </a:xfrm>
        </p:spPr>
        <p:txBody>
          <a:bodyPr/>
          <a:lstStyle/>
          <a:p>
            <a:pPr lvl="0"/>
            <a:r>
              <a:rPr lang="el-GR" dirty="0" smtClean="0"/>
              <a:t>Δεξιότητες αμφίπλευρου  συντονισμού θα πρέπει να εξελίσσονται με έναν αναπτυξιακό τρόπο:</a:t>
            </a:r>
            <a:endParaRPr lang="el-GR" sz="2800" dirty="0" smtClean="0"/>
          </a:p>
          <a:p>
            <a:pPr lvl="1"/>
            <a:r>
              <a:rPr lang="el-GR" dirty="0" smtClean="0"/>
              <a:t>Οι συμμετρικές κινήσεις είναι πιο εύκολες από τις εναλλασσόμενες κινήσεις </a:t>
            </a:r>
            <a:endParaRPr lang="el-GR" sz="2400" dirty="0" smtClean="0"/>
          </a:p>
          <a:p>
            <a:pPr lvl="1"/>
            <a:r>
              <a:rPr lang="el-GR" dirty="0" smtClean="0"/>
              <a:t>Οι κινήσεις των άνω άκρων είναι πιο εύκολες από των κάτω άκρων </a:t>
            </a:r>
            <a:endParaRPr lang="el-GR" sz="2400" dirty="0" smtClean="0"/>
          </a:p>
          <a:p>
            <a:pPr lvl="1"/>
            <a:r>
              <a:rPr lang="el-GR" dirty="0" smtClean="0"/>
              <a:t>Οι κινήσεις όλου του σώματος είναι πιο εύκολες από τις κινήσεις συγκεκριμένων μελών </a:t>
            </a:r>
            <a:endParaRPr lang="el-GR" sz="2400" dirty="0" smtClean="0"/>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normAutofit fontScale="90000"/>
          </a:bodyPr>
          <a:lstStyle/>
          <a:p>
            <a:r>
              <a:rPr lang="el-GR" b="1" dirty="0" smtClean="0"/>
              <a:t>Οι Αρχές της Παρέμβασης για τον Αμφίπλευρο Συντονισμό</a:t>
            </a:r>
            <a:br>
              <a:rPr lang="el-GR" b="1" dirty="0" smtClean="0"/>
            </a:br>
            <a:r>
              <a:rPr lang="el-GR" sz="3200" dirty="0" smtClean="0"/>
              <a:t>May -Benson, 2011</a:t>
            </a:r>
            <a:endParaRPr lang="el-GR" dirty="0"/>
          </a:p>
        </p:txBody>
      </p:sp>
      <p:sp>
        <p:nvSpPr>
          <p:cNvPr id="3" name="Content Placeholder 2"/>
          <p:cNvSpPr>
            <a:spLocks noGrp="1"/>
          </p:cNvSpPr>
          <p:nvPr>
            <p:ph idx="1"/>
          </p:nvPr>
        </p:nvSpPr>
        <p:spPr>
          <a:xfrm>
            <a:off x="357158" y="1928802"/>
            <a:ext cx="8229600" cy="4525963"/>
          </a:xfrm>
        </p:spPr>
        <p:txBody>
          <a:bodyPr/>
          <a:lstStyle/>
          <a:p>
            <a:pPr lvl="0"/>
            <a:endParaRPr lang="el-GR" dirty="0" smtClean="0"/>
          </a:p>
          <a:p>
            <a:pPr lvl="0"/>
            <a:r>
              <a:rPr lang="el-GR" dirty="0" smtClean="0"/>
              <a:t>Οι αμφίπλευρες εναλλασσόμενες κινήσεις θα αναπτυχθούν πριν από αυτές που απαιτούν σταθεροποίηση ενός μέλους του σώματος και μετακίνηση ενός άλλου. </a:t>
            </a:r>
          </a:p>
          <a:p>
            <a:pPr>
              <a:buNone/>
            </a:pPr>
            <a:r>
              <a:rPr lang="el-GR" dirty="0" smtClean="0"/>
              <a:t> </a:t>
            </a: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Συμπεράσματα</a:t>
            </a:r>
            <a:endParaRPr lang="el-GR" b="1" dirty="0"/>
          </a:p>
        </p:txBody>
      </p:sp>
      <p:sp>
        <p:nvSpPr>
          <p:cNvPr id="3" name="Content Placeholder 2"/>
          <p:cNvSpPr>
            <a:spLocks noGrp="1"/>
          </p:cNvSpPr>
          <p:nvPr>
            <p:ph idx="1"/>
          </p:nvPr>
        </p:nvSpPr>
        <p:spPr/>
        <p:txBody>
          <a:bodyPr/>
          <a:lstStyle/>
          <a:p>
            <a:r>
              <a:rPr lang="el-GR" dirty="0" smtClean="0"/>
              <a:t>Ο σκοπός της ανάλυσης των κινητικών προϋποθέσεων για την ακριβής και αποτελεσματική δράση αφορά την εξασφάλιση της κατανόησης της πολυπλοκότητας των διαδικασιών που υπάρχουν στο υπέδαφος της κίνησης.</a:t>
            </a: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Συμπεράσματα</a:t>
            </a:r>
            <a:endParaRPr lang="el-GR" dirty="0"/>
          </a:p>
        </p:txBody>
      </p:sp>
      <p:sp>
        <p:nvSpPr>
          <p:cNvPr id="3" name="Content Placeholder 2"/>
          <p:cNvSpPr>
            <a:spLocks noGrp="1"/>
          </p:cNvSpPr>
          <p:nvPr>
            <p:ph idx="1"/>
          </p:nvPr>
        </p:nvSpPr>
        <p:spPr>
          <a:xfrm>
            <a:off x="214282" y="1285860"/>
            <a:ext cx="8643998" cy="5286412"/>
          </a:xfrm>
        </p:spPr>
        <p:txBody>
          <a:bodyPr>
            <a:normAutofit lnSpcReduction="10000"/>
          </a:bodyPr>
          <a:lstStyle/>
          <a:p>
            <a:r>
              <a:rPr lang="el-GR" sz="3500" dirty="0" smtClean="0"/>
              <a:t>Οι συνθήκες τόσο της γνώσης της μουσικής όσο και της κινητικής ανάπτυξης είναι θεμελιώδη στο σχεδιασμό προώθησης του ρυθμού, του κινητικού συντονισμού, της διαδοχικότητας και της αμφιπλευρικότητας</a:t>
            </a:r>
          </a:p>
          <a:p>
            <a:endParaRPr lang="el-GR" sz="3500" dirty="0" smtClean="0"/>
          </a:p>
          <a:p>
            <a:r>
              <a:rPr lang="el-GR" sz="3500" dirty="0" smtClean="0"/>
              <a:t>Η κατοχή και των δυο αυτών συνθηκών εξασφαλίζει τη δυνατότητα μιας πιο αποτελεσματικής προσέγγισης για την βελτίωση αυτών των τομέων</a:t>
            </a:r>
            <a:endParaRPr lang="el-GR" sz="35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Συμπεράσματα</a:t>
            </a:r>
            <a:endParaRPr lang="el-GR" dirty="0"/>
          </a:p>
        </p:txBody>
      </p:sp>
      <p:sp>
        <p:nvSpPr>
          <p:cNvPr id="3" name="Content Placeholder 2"/>
          <p:cNvSpPr>
            <a:spLocks noGrp="1"/>
          </p:cNvSpPr>
          <p:nvPr>
            <p:ph idx="1"/>
          </p:nvPr>
        </p:nvSpPr>
        <p:spPr/>
        <p:txBody>
          <a:bodyPr/>
          <a:lstStyle/>
          <a:p>
            <a:pPr>
              <a:buNone/>
            </a:pPr>
            <a:endParaRPr lang="el-GR" dirty="0" smtClean="0"/>
          </a:p>
          <a:p>
            <a:r>
              <a:rPr lang="el-GR" sz="4000" dirty="0" smtClean="0"/>
              <a:t>Οι τομείς αυτοί επηρεάζουν κατ’ επέκταση και τους τομείς της επικοινωνίας, της γνωστικής, και της ψυχοκοινωνικής και </a:t>
            </a:r>
            <a:r>
              <a:rPr lang="el-GR" sz="3600" dirty="0" smtClean="0"/>
              <a:t>συναισθηματικής ανάπτυξης.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 Κινητικές Δεξιότητες </a:t>
            </a:r>
            <a:endParaRPr lang="el-GR" dirty="0"/>
          </a:p>
        </p:txBody>
      </p:sp>
      <p:sp>
        <p:nvSpPr>
          <p:cNvPr id="3" name="Content Placeholder 2"/>
          <p:cNvSpPr>
            <a:spLocks noGrp="1"/>
          </p:cNvSpPr>
          <p:nvPr>
            <p:ph idx="1"/>
          </p:nvPr>
        </p:nvSpPr>
        <p:spPr/>
        <p:txBody>
          <a:bodyPr/>
          <a:lstStyle/>
          <a:p>
            <a:pPr lvl="0">
              <a:buNone/>
            </a:pPr>
            <a:r>
              <a:rPr lang="el-GR" dirty="0" smtClean="0"/>
              <a:t>Οι τομείς των κινητικών δεξιοτήτων που επηρεάζονται είναι οι εξής:</a:t>
            </a:r>
          </a:p>
          <a:p>
            <a:pPr lvl="0">
              <a:buNone/>
            </a:pPr>
            <a:endParaRPr lang="el-GR" dirty="0" smtClean="0"/>
          </a:p>
          <a:p>
            <a:pPr lvl="0"/>
            <a:r>
              <a:rPr lang="el-GR" dirty="0" smtClean="0"/>
              <a:t>Εκούσια και ακούσια κίνηση, </a:t>
            </a:r>
          </a:p>
          <a:p>
            <a:pPr lvl="0"/>
            <a:r>
              <a:rPr lang="el-GR" dirty="0" smtClean="0"/>
              <a:t>κινητικός σχεδιασμός, </a:t>
            </a:r>
          </a:p>
          <a:p>
            <a:pPr lvl="0"/>
            <a:r>
              <a:rPr lang="el-GR" dirty="0" smtClean="0"/>
              <a:t>κινητικός έλεγχος, </a:t>
            </a:r>
          </a:p>
          <a:p>
            <a:pPr lvl="0"/>
            <a:r>
              <a:rPr lang="el-GR" dirty="0" smtClean="0"/>
              <a:t>κινητικός συντονισμός και ισορροπία.</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28"/>
            <a:ext cx="9144000" cy="1439850"/>
          </a:xfrm>
        </p:spPr>
        <p:txBody>
          <a:bodyPr>
            <a:noAutofit/>
          </a:bodyPr>
          <a:lstStyle/>
          <a:p>
            <a:r>
              <a:rPr lang="el-GR" sz="3600" b="1" dirty="0" smtClean="0"/>
              <a:t/>
            </a:r>
            <a:br>
              <a:rPr lang="el-GR" sz="3600" b="1" dirty="0" smtClean="0"/>
            </a:br>
            <a:r>
              <a:rPr lang="el-GR" sz="3600" b="1" dirty="0" smtClean="0"/>
              <a:t>Ο τρόπος με τον οποίο επεξεργάζεται ο εγκέφαλος τη μουσική για τη Προώθηση των Κινητικών Δεξιοτήτων</a:t>
            </a:r>
            <a:br>
              <a:rPr lang="el-GR" sz="3600" b="1" dirty="0" smtClean="0"/>
            </a:br>
            <a:endParaRPr lang="el-GR" sz="3600" b="1" dirty="0"/>
          </a:p>
        </p:txBody>
      </p:sp>
      <p:sp>
        <p:nvSpPr>
          <p:cNvPr id="3" name="Content Placeholder 2"/>
          <p:cNvSpPr>
            <a:spLocks noGrp="1"/>
          </p:cNvSpPr>
          <p:nvPr>
            <p:ph idx="1"/>
          </p:nvPr>
        </p:nvSpPr>
        <p:spPr>
          <a:xfrm>
            <a:off x="428596" y="1928802"/>
            <a:ext cx="8229600" cy="4525963"/>
          </a:xfrm>
        </p:spPr>
        <p:txBody>
          <a:bodyPr/>
          <a:lstStyle/>
          <a:p>
            <a:r>
              <a:rPr lang="el-GR" dirty="0" smtClean="0"/>
              <a:t>τα ακουστικά ερεθίσματα ανέρχονται προς τις ανώτατες περιοχές γνωστικής επεξεργασίας του εγκεφάλου</a:t>
            </a:r>
          </a:p>
          <a:p>
            <a:pPr lvl="0"/>
            <a:r>
              <a:rPr lang="el-GR" dirty="0" smtClean="0"/>
              <a:t>ταυτοχρόνως κατεβαίνουν κατά μήκους του νωτιαίου μυελού, προκαλώντας μια σχεδόν αντανακλαστική αντίδραση στους μύες του σώματος, για την παραγωγή μιας πιο οργανωμένης κίνησης.</a:t>
            </a:r>
            <a:r>
              <a:rPr lang="en-US" dirty="0" smtClean="0"/>
              <a:t> </a:t>
            </a:r>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i="1" dirty="0" smtClean="0"/>
              <a:t>Η Χρήση της Μουσικής για τη Βελτίωση των Κινητικών Δεξιοτήτων</a:t>
            </a:r>
            <a:br>
              <a:rPr lang="el-GR" b="1" i="1" dirty="0" smtClean="0"/>
            </a:br>
            <a:endParaRPr lang="el-GR" dirty="0"/>
          </a:p>
        </p:txBody>
      </p:sp>
      <p:sp>
        <p:nvSpPr>
          <p:cNvPr id="3" name="Content Placeholder 2"/>
          <p:cNvSpPr>
            <a:spLocks noGrp="1"/>
          </p:cNvSpPr>
          <p:nvPr>
            <p:ph idx="1"/>
          </p:nvPr>
        </p:nvSpPr>
        <p:spPr>
          <a:xfrm>
            <a:off x="457200" y="1600200"/>
            <a:ext cx="8229600" cy="4972072"/>
          </a:xfrm>
        </p:spPr>
        <p:txBody>
          <a:bodyPr/>
          <a:lstStyle/>
          <a:p>
            <a:r>
              <a:rPr lang="el-GR" dirty="0" smtClean="0"/>
              <a:t>Ερευνητικές μελέτες υποστηρίζουν μια παράλληλη σχέση ανάμεσα στο ρυθμό και τη κίνηση</a:t>
            </a:r>
          </a:p>
          <a:p>
            <a:r>
              <a:rPr lang="el-GR" dirty="0" smtClean="0"/>
              <a:t>Η μουσική μπορεί να χρησιμοποιηθεί ως μέσο για τη διευκόλυνση πιο λειτουργικών, πιο οργανωμένων, πιο συντονισμένων, και υψηλότερης ποιότητας κινήσεων για τις δεξιότητες λεπτής και αδρής κίνησης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lstStyle/>
          <a:p>
            <a:r>
              <a:rPr lang="el-GR" b="1" i="1" dirty="0" smtClean="0"/>
              <a:t>Οι Δεξιότητες Λόγου/Ομιλίας</a:t>
            </a:r>
            <a:endParaRPr lang="el-GR" b="1" i="1" dirty="0"/>
          </a:p>
        </p:txBody>
      </p:sp>
      <p:sp>
        <p:nvSpPr>
          <p:cNvPr id="3" name="Content Placeholder 2"/>
          <p:cNvSpPr>
            <a:spLocks noGrp="1"/>
          </p:cNvSpPr>
          <p:nvPr>
            <p:ph idx="1"/>
          </p:nvPr>
        </p:nvSpPr>
        <p:spPr>
          <a:xfrm>
            <a:off x="457200" y="1142984"/>
            <a:ext cx="8472518" cy="5357850"/>
          </a:xfrm>
        </p:spPr>
        <p:txBody>
          <a:bodyPr>
            <a:noAutofit/>
          </a:bodyPr>
          <a:lstStyle/>
          <a:p>
            <a:pPr lvl="0">
              <a:buNone/>
            </a:pPr>
            <a:r>
              <a:rPr lang="el-GR" sz="3600" dirty="0" smtClean="0"/>
              <a:t>Οι τομείς των δεξιοτήτων του Λόγου/Ομιλία</a:t>
            </a:r>
          </a:p>
          <a:p>
            <a:pPr lvl="0">
              <a:buNone/>
            </a:pPr>
            <a:r>
              <a:rPr lang="el-GR" sz="3600" dirty="0" smtClean="0"/>
              <a:t>που επηρεάζονται είναι οι εξής:</a:t>
            </a:r>
          </a:p>
          <a:p>
            <a:pPr lvl="0"/>
            <a:r>
              <a:rPr lang="el-GR" sz="3600" dirty="0" smtClean="0"/>
              <a:t>Η παραγωγή του λόγου, </a:t>
            </a:r>
          </a:p>
          <a:p>
            <a:pPr lvl="0"/>
            <a:r>
              <a:rPr lang="el-GR" sz="3600" dirty="0" smtClean="0"/>
              <a:t>η άρθρωση, </a:t>
            </a:r>
          </a:p>
          <a:p>
            <a:pPr lvl="0"/>
            <a:r>
              <a:rPr lang="el-GR" sz="3600" dirty="0" smtClean="0"/>
              <a:t>η κατανόηση, </a:t>
            </a:r>
          </a:p>
          <a:p>
            <a:pPr lvl="0"/>
            <a:r>
              <a:rPr lang="el-GR" sz="3600" dirty="0" smtClean="0"/>
              <a:t>η ανάγνωση, </a:t>
            </a:r>
          </a:p>
          <a:p>
            <a:pPr lvl="0"/>
            <a:r>
              <a:rPr lang="el-GR" sz="3600" dirty="0" smtClean="0"/>
              <a:t>η γραφή, και </a:t>
            </a:r>
          </a:p>
          <a:p>
            <a:pPr lvl="0"/>
            <a:r>
              <a:rPr lang="el-GR" sz="3600" dirty="0" smtClean="0"/>
              <a:t>η οργάνωση της ομιλίας και της σκέψης</a:t>
            </a:r>
            <a:endParaRPr lang="el-G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l-GR" b="1" dirty="0" smtClean="0"/>
              <a:t>Ο τρόπος με τον οποίο επεξεργάζεται ο εγκέφαλος τη μουσική για τη Προώθηση του Λόγου/Ομιλίας</a:t>
            </a:r>
            <a:endParaRPr lang="el-GR" b="1" dirty="0"/>
          </a:p>
        </p:txBody>
      </p:sp>
      <p:sp>
        <p:nvSpPr>
          <p:cNvPr id="3" name="Content Placeholder 2"/>
          <p:cNvSpPr>
            <a:spLocks noGrp="1"/>
          </p:cNvSpPr>
          <p:nvPr>
            <p:ph idx="1"/>
          </p:nvPr>
        </p:nvSpPr>
        <p:spPr>
          <a:xfrm>
            <a:off x="457200" y="1785926"/>
            <a:ext cx="8229600" cy="4714908"/>
          </a:xfrm>
        </p:spPr>
        <p:txBody>
          <a:bodyPr/>
          <a:lstStyle/>
          <a:p>
            <a:endParaRPr lang="el-GR" dirty="0" smtClean="0"/>
          </a:p>
          <a:p>
            <a:r>
              <a:rPr lang="el-GR" dirty="0" smtClean="0"/>
              <a:t>Ο λόγος και το τραγούδι έχουν μια στενή σύνδεση όσον αφορά τη λειτουργία και την εγγύτητα ως προς τον εγκέφαλο. </a:t>
            </a:r>
          </a:p>
          <a:p>
            <a:endParaRPr lang="el-GR" dirty="0" smtClean="0"/>
          </a:p>
          <a:p>
            <a:r>
              <a:rPr lang="el-GR" dirty="0" smtClean="0"/>
              <a:t>Ο λόγος περιλαμβάνει κάποια μουσικά στοιχεία όπως το μέτρο, το ρυθμό, και τις μελωδικές της προσωδίας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1358</TotalTime>
  <Words>2149</Words>
  <Application>Microsoft Office PowerPoint</Application>
  <PresentationFormat>Προβολή στην οθόνη (4:3)</PresentationFormat>
  <Paragraphs>243</Paragraphs>
  <Slides>48</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48</vt:i4>
      </vt:variant>
    </vt:vector>
  </HeadingPairs>
  <TitlesOfParts>
    <vt:vector size="51" baseType="lpstr">
      <vt:lpstr>Arial</vt:lpstr>
      <vt:lpstr>Calibri</vt:lpstr>
      <vt:lpstr>Θέμα του Office</vt:lpstr>
      <vt:lpstr>Η Μουσική &amp; ο Κινητικός Συντονισμός, ο Ρυθμός, και η  Αμφιπλευρικότητα</vt:lpstr>
      <vt:lpstr>Τα 2 σημαντικά ευρήματα των νέων τεχνικών απεικόνισης των 2 τελευταίων δεκαετιών</vt:lpstr>
      <vt:lpstr>Φλοϊκή επικράτηση   </vt:lpstr>
      <vt:lpstr>Η Μουσική Επεξεργάζεται σε Όλες τις Περιοχές του Εγκεφάλου </vt:lpstr>
      <vt:lpstr>Οι Κινητικές Δεξιότητες </vt:lpstr>
      <vt:lpstr> Ο τρόπος με τον οποίο επεξεργάζεται ο εγκέφαλος τη μουσική για τη Προώθηση των Κινητικών Δεξιοτήτων </vt:lpstr>
      <vt:lpstr>Η Χρήση της Μουσικής για τη Βελτίωση των Κινητικών Δεξιοτήτων </vt:lpstr>
      <vt:lpstr>Οι Δεξιότητες Λόγου/Ομιλίας</vt:lpstr>
      <vt:lpstr>Ο τρόπος με τον οποίο επεξεργάζεται ο εγκέφαλος τη μουσική για τη Προώθηση του Λόγου/Ομιλίας</vt:lpstr>
      <vt:lpstr> Η Χρήση της Μουσικής για τη Βελτίωση του Λόγου/Ομιλίας </vt:lpstr>
      <vt:lpstr>Οι Γνωστικές Δεξιότητες</vt:lpstr>
      <vt:lpstr> Ο τρόπος με τον οποίο επεξεργάζεται ο εγκέφαλος τη μουσική για τη Προώθηση των Γνωστικών Δεξιοτήτων </vt:lpstr>
      <vt:lpstr>Η Χρήση της Μουσικής για τη Βελτίωση των Γνωστικών Δεξιοτήτων </vt:lpstr>
      <vt:lpstr>Η Χρήση της Μουσικής για τη Βελτίωση των Γνωστικών Δεξιοτήτων </vt:lpstr>
      <vt:lpstr>Οι Κοινωνικό – Συναισθηματικές &amp; Συμπεριφοριστικές Δεξιότητες</vt:lpstr>
      <vt:lpstr>Η Χρήση της Μουσικής για τη Βελτίωση των Κοινωνικό – Συναισθηματικών &amp; Συμπεριφοριστικών Δεξιοτήτων  </vt:lpstr>
      <vt:lpstr>Η Χρήση της Μουσικής για τη Βελτίωση των Κοινωνικό – Συναισθηματικών &amp; Συμπεριφοριστικών Δεξιοτήτων  </vt:lpstr>
      <vt:lpstr> Οι Αισθητηριακές Δεξιότητες </vt:lpstr>
      <vt:lpstr> Ο τρόπος με τον οποίο επεξεργάζεται ο εγκέφαλος τη μουσική για τη Προώθηση των Αισθητηριακών Δεξιοτήτων </vt:lpstr>
      <vt:lpstr> Η Χρήση της Μουσικής για τη Βελτίωση των Αισθητηριακών Δεξιοτήτων </vt:lpstr>
      <vt:lpstr>Τα Ουσιαστικά Στοιχεία του Κινητικού Συντονισμού</vt:lpstr>
      <vt:lpstr>Η Διέγερση  May-Benson, 2011</vt:lpstr>
      <vt:lpstr>Η Ρυθμικότητα  May-Benson, 2011</vt:lpstr>
      <vt:lpstr>Η Διαδοχικότητα  May-Benson, 2011</vt:lpstr>
      <vt:lpstr>Τομείς  Δυσκολιών και Παρέμβασης  May-Benson, 2011</vt:lpstr>
      <vt:lpstr>Διαδοχή Παρέμβασης  May-Benson, 2011</vt:lpstr>
      <vt:lpstr>Παρουσίαση του PowerPoint</vt:lpstr>
      <vt:lpstr>   Τομείς του Κινητικού Σχεδιασμού  May-Benson, 2011   </vt:lpstr>
      <vt:lpstr>Σχήμα του Σώματος:  Αντίληψη του Σώματος  May-Benson, 2011</vt:lpstr>
      <vt:lpstr>Σχήμα του Σώματος:  Αντίληψη του Σώματος  May-Benson, 2011</vt:lpstr>
      <vt:lpstr>Αντίληψη του Σώματος:  Αντίληψη του Σώματος στο Χώρο  May-Benson, 2011  </vt:lpstr>
      <vt:lpstr>Η Μίμηση  </vt:lpstr>
      <vt:lpstr>Ο Piaget (1962) για την Πραξία και τη Μίμηση</vt:lpstr>
      <vt:lpstr>Αναπτυξιακές Τάσεις στις Δεξιότητες Μίμησης (Kaplan, 1977,  Dewey, 1992)</vt:lpstr>
      <vt:lpstr>Λάθη στις Δεξιότητες Μίμησης και στην Απόδοση Δράσης  (Dewey, 1993)</vt:lpstr>
      <vt:lpstr>Λάθη στις Δεξιότητες Μίμησης και στην Απόδοση Δράσης  (Dewey, 1993)</vt:lpstr>
      <vt:lpstr>Παρατηρήσεις Μίμησης  May-Benson, 2011</vt:lpstr>
      <vt:lpstr>Τομείς Αμφίπλευρου Συντονισμού  May-Benson, 2011</vt:lpstr>
      <vt:lpstr>Τομείς Αμφίπλευρου Συντονισμού  May-Benson, 2011</vt:lpstr>
      <vt:lpstr>Τομείς Αμφίπλευρου Συντονισμού  May-Benson, 2011</vt:lpstr>
      <vt:lpstr>Τομείς Αμφίπλευρου Συντονισμού  May-Benson, 2011</vt:lpstr>
      <vt:lpstr>Οι Αρχές της Παρέμβασης για τον Αμφίπλευρο Συντονισμό May -Benson, 2011</vt:lpstr>
      <vt:lpstr>Οι Αρχές της Παρέμβασης για τον Αμφίπλευρο Συντονισμό May -Benson, 2011</vt:lpstr>
      <vt:lpstr>Οι Αρχές της Παρέμβασης για τον Αμφίπλευρο Συντονισμό May -Benson, 2011</vt:lpstr>
      <vt:lpstr>Οι Αρχές της Παρέμβασης για τον Αμφίπλευρο Συντονισμό May -Benson, 2011</vt:lpstr>
      <vt:lpstr>Συμπεράσματα</vt:lpstr>
      <vt:lpstr>Συμπεράσματα</vt:lpstr>
      <vt:lpstr>Συμπεράσματα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Μουσική &amp; ο Κινητικός Συντονισμός, ο Ρυθμός, και η  Αμφιπλευρικότητα</dc:title>
  <dc:creator>synergasia</dc:creator>
  <cp:lastModifiedBy> user 10</cp:lastModifiedBy>
  <cp:revision>99</cp:revision>
  <dcterms:created xsi:type="dcterms:W3CDTF">2013-09-30T18:51:20Z</dcterms:created>
  <dcterms:modified xsi:type="dcterms:W3CDTF">2024-03-06T17:41:50Z</dcterms:modified>
</cp:coreProperties>
</file>