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3.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20" r:id="rId2"/>
  </p:sldMasterIdLst>
  <p:sldIdLst>
    <p:sldId id="256" r:id="rId3"/>
    <p:sldId id="258" r:id="rId4"/>
    <p:sldId id="273" r:id="rId5"/>
    <p:sldId id="274" r:id="rId6"/>
    <p:sldId id="275" r:id="rId7"/>
    <p:sldId id="266" r:id="rId8"/>
    <p:sldId id="267" r:id="rId9"/>
    <p:sldId id="259" r:id="rId10"/>
    <p:sldId id="257" r:id="rId11"/>
    <p:sldId id="260" r:id="rId12"/>
    <p:sldId id="261" r:id="rId13"/>
    <p:sldId id="262" r:id="rId14"/>
    <p:sldId id="268" r:id="rId15"/>
    <p:sldId id="279" r:id="rId16"/>
    <p:sldId id="281" r:id="rId17"/>
    <p:sldId id="280" r:id="rId18"/>
    <p:sldId id="282" r:id="rId19"/>
    <p:sldId id="263" r:id="rId20"/>
    <p:sldId id="264" r:id="rId21"/>
    <p:sldId id="265" r:id="rId22"/>
    <p:sldId id="276" r:id="rId23"/>
    <p:sldId id="277" r:id="rId24"/>
    <p:sldId id="278" r:id="rId25"/>
    <p:sldId id="269" r:id="rId26"/>
    <p:sldId id="271" r:id="rId27"/>
    <p:sldId id="270" r:id="rId28"/>
    <p:sldId id="272" r:id="rId29"/>
    <p:sldId id="283" r:id="rId30"/>
    <p:sldId id="284" r:id="rId31"/>
    <p:sldId id="286" r:id="rId32"/>
    <p:sldId id="287" r:id="rId33"/>
    <p:sldId id="285" r:id="rId3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941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71" autoAdjust="0"/>
  </p:normalViewPr>
  <p:slideViewPr>
    <p:cSldViewPr>
      <p:cViewPr varScale="1">
        <p:scale>
          <a:sx n="82" d="100"/>
          <a:sy n="82" d="100"/>
        </p:scale>
        <p:origin x="-1478" y="-91"/>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302095-7B0A-4606-8DC9-D60A59661A88}"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GB"/>
        </a:p>
      </dgm:t>
    </dgm:pt>
    <dgm:pt modelId="{A204D11D-7988-46BF-94B7-B17BEBAD4849}">
      <dgm:prSet phldrT="[Κείμενο]"/>
      <dgm:spPr/>
      <dgm:t>
        <a:bodyPr/>
        <a:lstStyle/>
        <a:p>
          <a:r>
            <a:rPr lang="en-GB" dirty="0" smtClean="0"/>
            <a:t>General Training</a:t>
          </a:r>
          <a:endParaRPr lang="en-GB" dirty="0"/>
        </a:p>
      </dgm:t>
    </dgm:pt>
    <dgm:pt modelId="{6007F8DE-C106-4918-AA52-CE343C8FF39E}" type="parTrans" cxnId="{1987E8FA-5882-4ABB-A826-BAD3B4605F2F}">
      <dgm:prSet/>
      <dgm:spPr/>
      <dgm:t>
        <a:bodyPr/>
        <a:lstStyle/>
        <a:p>
          <a:endParaRPr lang="en-GB"/>
        </a:p>
      </dgm:t>
    </dgm:pt>
    <dgm:pt modelId="{58B8B5ED-7B53-4AB9-85F2-3EF1945B0CE0}" type="sibTrans" cxnId="{1987E8FA-5882-4ABB-A826-BAD3B4605F2F}">
      <dgm:prSet/>
      <dgm:spPr/>
      <dgm:t>
        <a:bodyPr/>
        <a:lstStyle/>
        <a:p>
          <a:endParaRPr lang="en-GB"/>
        </a:p>
      </dgm:t>
    </dgm:pt>
    <dgm:pt modelId="{191BC3AF-A94B-4610-ACDA-A4497BC8E60E}">
      <dgm:prSet phldrT="[Κείμενο]"/>
      <dgm:spPr/>
      <dgm:t>
        <a:bodyPr/>
        <a:lstStyle/>
        <a:p>
          <a:r>
            <a:rPr lang="en-GB" dirty="0" smtClean="0"/>
            <a:t>To work abroad</a:t>
          </a:r>
          <a:endParaRPr lang="en-GB" dirty="0"/>
        </a:p>
      </dgm:t>
    </dgm:pt>
    <dgm:pt modelId="{60A05863-7920-444F-B2C9-9F4C20645594}" type="parTrans" cxnId="{478619BA-9165-4919-87E2-537312DDFDB6}">
      <dgm:prSet/>
      <dgm:spPr/>
      <dgm:t>
        <a:bodyPr/>
        <a:lstStyle/>
        <a:p>
          <a:endParaRPr lang="en-GB"/>
        </a:p>
      </dgm:t>
    </dgm:pt>
    <dgm:pt modelId="{C667CCA6-B2C7-4063-BFEB-A2ABB4D08B3F}" type="sibTrans" cxnId="{478619BA-9165-4919-87E2-537312DDFDB6}">
      <dgm:prSet/>
      <dgm:spPr/>
      <dgm:t>
        <a:bodyPr/>
        <a:lstStyle/>
        <a:p>
          <a:endParaRPr lang="en-GB"/>
        </a:p>
      </dgm:t>
    </dgm:pt>
    <dgm:pt modelId="{112F5D5D-19F3-44CE-AA88-C2EBF21619A5}">
      <dgm:prSet phldrT="[Κείμενο]"/>
      <dgm:spPr/>
      <dgm:t>
        <a:bodyPr/>
        <a:lstStyle/>
        <a:p>
          <a:r>
            <a:rPr lang="en-GB" dirty="0" smtClean="0"/>
            <a:t>Academic</a:t>
          </a:r>
          <a:endParaRPr lang="en-GB" dirty="0"/>
        </a:p>
      </dgm:t>
    </dgm:pt>
    <dgm:pt modelId="{F2E68CEA-73DE-439A-BE81-0EA289DB4FB6}" type="parTrans" cxnId="{4C3553E3-130B-4F28-B842-D6366A29BCB7}">
      <dgm:prSet/>
      <dgm:spPr/>
      <dgm:t>
        <a:bodyPr/>
        <a:lstStyle/>
        <a:p>
          <a:endParaRPr lang="en-GB"/>
        </a:p>
      </dgm:t>
    </dgm:pt>
    <dgm:pt modelId="{21F08D5D-D01B-4878-9D28-48BBE40C4E66}" type="sibTrans" cxnId="{4C3553E3-130B-4F28-B842-D6366A29BCB7}">
      <dgm:prSet/>
      <dgm:spPr/>
      <dgm:t>
        <a:bodyPr/>
        <a:lstStyle/>
        <a:p>
          <a:endParaRPr lang="en-GB"/>
        </a:p>
      </dgm:t>
    </dgm:pt>
    <dgm:pt modelId="{CA1F3C0B-4B84-488F-871C-666D44636AF0}">
      <dgm:prSet phldrT="[Κείμενο]"/>
      <dgm:spPr/>
      <dgm:t>
        <a:bodyPr/>
        <a:lstStyle/>
        <a:p>
          <a:r>
            <a:rPr lang="en-GB" dirty="0" smtClean="0"/>
            <a:t>Postgraduate studies</a:t>
          </a:r>
          <a:endParaRPr lang="en-GB" dirty="0"/>
        </a:p>
      </dgm:t>
    </dgm:pt>
    <dgm:pt modelId="{16B53DD8-A295-42F3-98B3-766899264ADF}" type="parTrans" cxnId="{AAA132C6-2ACB-4017-8837-FEAFA62EF808}">
      <dgm:prSet/>
      <dgm:spPr/>
      <dgm:t>
        <a:bodyPr/>
        <a:lstStyle/>
        <a:p>
          <a:endParaRPr lang="en-GB"/>
        </a:p>
      </dgm:t>
    </dgm:pt>
    <dgm:pt modelId="{D7873D1A-3D70-4E99-8AA2-11D9D6AA6C31}" type="sibTrans" cxnId="{AAA132C6-2ACB-4017-8837-FEAFA62EF808}">
      <dgm:prSet/>
      <dgm:spPr/>
      <dgm:t>
        <a:bodyPr/>
        <a:lstStyle/>
        <a:p>
          <a:endParaRPr lang="en-GB"/>
        </a:p>
      </dgm:t>
    </dgm:pt>
    <dgm:pt modelId="{77F9F8D1-E522-42CF-8CAC-A4F21EFA05D7}">
      <dgm:prSet phldrT="[Κείμενο]"/>
      <dgm:spPr/>
      <dgm:t>
        <a:bodyPr/>
        <a:lstStyle/>
        <a:p>
          <a:r>
            <a:rPr lang="en-GB" dirty="0" smtClean="0"/>
            <a:t>Professional registration</a:t>
          </a:r>
          <a:endParaRPr lang="en-GB" dirty="0"/>
        </a:p>
      </dgm:t>
    </dgm:pt>
    <dgm:pt modelId="{A8161087-3F9A-4A55-A3BA-1084585554E9}" type="parTrans" cxnId="{AEED4DC4-D462-4F17-8850-A7EFCA5A63A3}">
      <dgm:prSet/>
      <dgm:spPr/>
      <dgm:t>
        <a:bodyPr/>
        <a:lstStyle/>
        <a:p>
          <a:endParaRPr lang="en-GB"/>
        </a:p>
      </dgm:t>
    </dgm:pt>
    <dgm:pt modelId="{9C06012C-4A87-408A-8EF3-20D74C313BBA}" type="sibTrans" cxnId="{AEED4DC4-D462-4F17-8850-A7EFCA5A63A3}">
      <dgm:prSet/>
      <dgm:spPr/>
      <dgm:t>
        <a:bodyPr/>
        <a:lstStyle/>
        <a:p>
          <a:endParaRPr lang="en-GB"/>
        </a:p>
      </dgm:t>
    </dgm:pt>
    <dgm:pt modelId="{D11F8D35-8996-468D-9805-770F643F3EA4}" type="pres">
      <dgm:prSet presAssocID="{44302095-7B0A-4606-8DC9-D60A59661A88}" presName="Name0" presStyleCnt="0">
        <dgm:presLayoutVars>
          <dgm:dir/>
          <dgm:animLvl val="lvl"/>
          <dgm:resizeHandles/>
        </dgm:presLayoutVars>
      </dgm:prSet>
      <dgm:spPr/>
      <dgm:t>
        <a:bodyPr/>
        <a:lstStyle/>
        <a:p>
          <a:endParaRPr lang="en-GB"/>
        </a:p>
      </dgm:t>
    </dgm:pt>
    <dgm:pt modelId="{75DC5FB1-32B2-4BCB-AB55-C488C4E5C972}" type="pres">
      <dgm:prSet presAssocID="{A204D11D-7988-46BF-94B7-B17BEBAD4849}" presName="linNode" presStyleCnt="0"/>
      <dgm:spPr/>
    </dgm:pt>
    <dgm:pt modelId="{B302F35C-6F0A-4DB0-801D-83D8FF749E34}" type="pres">
      <dgm:prSet presAssocID="{A204D11D-7988-46BF-94B7-B17BEBAD4849}" presName="parentShp" presStyleLbl="node1" presStyleIdx="0" presStyleCnt="2">
        <dgm:presLayoutVars>
          <dgm:bulletEnabled val="1"/>
        </dgm:presLayoutVars>
      </dgm:prSet>
      <dgm:spPr/>
      <dgm:t>
        <a:bodyPr/>
        <a:lstStyle/>
        <a:p>
          <a:endParaRPr lang="en-GB"/>
        </a:p>
      </dgm:t>
    </dgm:pt>
    <dgm:pt modelId="{A94A9F76-A9AE-4D8B-986C-8D8C53171160}" type="pres">
      <dgm:prSet presAssocID="{A204D11D-7988-46BF-94B7-B17BEBAD4849}" presName="childShp" presStyleLbl="bgAccFollowNode1" presStyleIdx="0" presStyleCnt="2">
        <dgm:presLayoutVars>
          <dgm:bulletEnabled val="1"/>
        </dgm:presLayoutVars>
      </dgm:prSet>
      <dgm:spPr/>
      <dgm:t>
        <a:bodyPr/>
        <a:lstStyle/>
        <a:p>
          <a:endParaRPr lang="en-GB"/>
        </a:p>
      </dgm:t>
    </dgm:pt>
    <dgm:pt modelId="{30099A05-D071-4C7B-809D-A809254DC8DF}" type="pres">
      <dgm:prSet presAssocID="{58B8B5ED-7B53-4AB9-85F2-3EF1945B0CE0}" presName="spacing" presStyleCnt="0"/>
      <dgm:spPr/>
    </dgm:pt>
    <dgm:pt modelId="{A5874B5E-AF68-40E3-A762-5366388370CA}" type="pres">
      <dgm:prSet presAssocID="{112F5D5D-19F3-44CE-AA88-C2EBF21619A5}" presName="linNode" presStyleCnt="0"/>
      <dgm:spPr/>
    </dgm:pt>
    <dgm:pt modelId="{E3859D34-6FCB-47C5-B15F-B9D1E3E66140}" type="pres">
      <dgm:prSet presAssocID="{112F5D5D-19F3-44CE-AA88-C2EBF21619A5}" presName="parentShp" presStyleLbl="node1" presStyleIdx="1" presStyleCnt="2">
        <dgm:presLayoutVars>
          <dgm:bulletEnabled val="1"/>
        </dgm:presLayoutVars>
      </dgm:prSet>
      <dgm:spPr/>
      <dgm:t>
        <a:bodyPr/>
        <a:lstStyle/>
        <a:p>
          <a:endParaRPr lang="en-GB"/>
        </a:p>
      </dgm:t>
    </dgm:pt>
    <dgm:pt modelId="{29621077-9172-4C4F-AED6-9C0D41DCA751}" type="pres">
      <dgm:prSet presAssocID="{112F5D5D-19F3-44CE-AA88-C2EBF21619A5}" presName="childShp" presStyleLbl="bgAccFollowNode1" presStyleIdx="1" presStyleCnt="2">
        <dgm:presLayoutVars>
          <dgm:bulletEnabled val="1"/>
        </dgm:presLayoutVars>
      </dgm:prSet>
      <dgm:spPr/>
      <dgm:t>
        <a:bodyPr/>
        <a:lstStyle/>
        <a:p>
          <a:endParaRPr lang="en-GB"/>
        </a:p>
      </dgm:t>
    </dgm:pt>
  </dgm:ptLst>
  <dgm:cxnLst>
    <dgm:cxn modelId="{478619BA-9165-4919-87E2-537312DDFDB6}" srcId="{A204D11D-7988-46BF-94B7-B17BEBAD4849}" destId="{191BC3AF-A94B-4610-ACDA-A4497BC8E60E}" srcOrd="0" destOrd="0" parTransId="{60A05863-7920-444F-B2C9-9F4C20645594}" sibTransId="{C667CCA6-B2C7-4063-BFEB-A2ABB4D08B3F}"/>
    <dgm:cxn modelId="{EA6E5CC4-E9AD-4EA6-86ED-C0ECA3A47017}" type="presOf" srcId="{CA1F3C0B-4B84-488F-871C-666D44636AF0}" destId="{29621077-9172-4C4F-AED6-9C0D41DCA751}" srcOrd="0" destOrd="0" presId="urn:microsoft.com/office/officeart/2005/8/layout/vList6"/>
    <dgm:cxn modelId="{1C3D699D-3A5D-4D15-A6BD-7609225435F1}" type="presOf" srcId="{A204D11D-7988-46BF-94B7-B17BEBAD4849}" destId="{B302F35C-6F0A-4DB0-801D-83D8FF749E34}" srcOrd="0" destOrd="0" presId="urn:microsoft.com/office/officeart/2005/8/layout/vList6"/>
    <dgm:cxn modelId="{1987E8FA-5882-4ABB-A826-BAD3B4605F2F}" srcId="{44302095-7B0A-4606-8DC9-D60A59661A88}" destId="{A204D11D-7988-46BF-94B7-B17BEBAD4849}" srcOrd="0" destOrd="0" parTransId="{6007F8DE-C106-4918-AA52-CE343C8FF39E}" sibTransId="{58B8B5ED-7B53-4AB9-85F2-3EF1945B0CE0}"/>
    <dgm:cxn modelId="{ABD8C1B7-8A9E-4ACF-B936-E134086DE9B4}" type="presOf" srcId="{191BC3AF-A94B-4610-ACDA-A4497BC8E60E}" destId="{A94A9F76-A9AE-4D8B-986C-8D8C53171160}" srcOrd="0" destOrd="0" presId="urn:microsoft.com/office/officeart/2005/8/layout/vList6"/>
    <dgm:cxn modelId="{0AD1528F-FA4D-4509-9093-375871144F42}" type="presOf" srcId="{44302095-7B0A-4606-8DC9-D60A59661A88}" destId="{D11F8D35-8996-468D-9805-770F643F3EA4}" srcOrd="0" destOrd="0" presId="urn:microsoft.com/office/officeart/2005/8/layout/vList6"/>
    <dgm:cxn modelId="{AEED4DC4-D462-4F17-8850-A7EFCA5A63A3}" srcId="{112F5D5D-19F3-44CE-AA88-C2EBF21619A5}" destId="{77F9F8D1-E522-42CF-8CAC-A4F21EFA05D7}" srcOrd="1" destOrd="0" parTransId="{A8161087-3F9A-4A55-A3BA-1084585554E9}" sibTransId="{9C06012C-4A87-408A-8EF3-20D74C313BBA}"/>
    <dgm:cxn modelId="{3BCF7980-D2BD-4112-961D-E78ECAE7EEE6}" type="presOf" srcId="{77F9F8D1-E522-42CF-8CAC-A4F21EFA05D7}" destId="{29621077-9172-4C4F-AED6-9C0D41DCA751}" srcOrd="0" destOrd="1" presId="urn:microsoft.com/office/officeart/2005/8/layout/vList6"/>
    <dgm:cxn modelId="{4C3553E3-130B-4F28-B842-D6366A29BCB7}" srcId="{44302095-7B0A-4606-8DC9-D60A59661A88}" destId="{112F5D5D-19F3-44CE-AA88-C2EBF21619A5}" srcOrd="1" destOrd="0" parTransId="{F2E68CEA-73DE-439A-BE81-0EA289DB4FB6}" sibTransId="{21F08D5D-D01B-4878-9D28-48BBE40C4E66}"/>
    <dgm:cxn modelId="{AAA132C6-2ACB-4017-8837-FEAFA62EF808}" srcId="{112F5D5D-19F3-44CE-AA88-C2EBF21619A5}" destId="{CA1F3C0B-4B84-488F-871C-666D44636AF0}" srcOrd="0" destOrd="0" parTransId="{16B53DD8-A295-42F3-98B3-766899264ADF}" sibTransId="{D7873D1A-3D70-4E99-8AA2-11D9D6AA6C31}"/>
    <dgm:cxn modelId="{32994885-67A8-49F4-BFDD-49802E14E2D8}" type="presOf" srcId="{112F5D5D-19F3-44CE-AA88-C2EBF21619A5}" destId="{E3859D34-6FCB-47C5-B15F-B9D1E3E66140}" srcOrd="0" destOrd="0" presId="urn:microsoft.com/office/officeart/2005/8/layout/vList6"/>
    <dgm:cxn modelId="{D27870AD-AA00-4EFE-A954-A46C003AF5B6}" type="presParOf" srcId="{D11F8D35-8996-468D-9805-770F643F3EA4}" destId="{75DC5FB1-32B2-4BCB-AB55-C488C4E5C972}" srcOrd="0" destOrd="0" presId="urn:microsoft.com/office/officeart/2005/8/layout/vList6"/>
    <dgm:cxn modelId="{1DEE6B9E-E59C-472A-8A7A-0B8499BFD877}" type="presParOf" srcId="{75DC5FB1-32B2-4BCB-AB55-C488C4E5C972}" destId="{B302F35C-6F0A-4DB0-801D-83D8FF749E34}" srcOrd="0" destOrd="0" presId="urn:microsoft.com/office/officeart/2005/8/layout/vList6"/>
    <dgm:cxn modelId="{836D0C87-CD7E-4F9C-8040-8845DCF01AB6}" type="presParOf" srcId="{75DC5FB1-32B2-4BCB-AB55-C488C4E5C972}" destId="{A94A9F76-A9AE-4D8B-986C-8D8C53171160}" srcOrd="1" destOrd="0" presId="urn:microsoft.com/office/officeart/2005/8/layout/vList6"/>
    <dgm:cxn modelId="{5ACEE234-E6C1-4399-9AE4-173F6DCDCB9B}" type="presParOf" srcId="{D11F8D35-8996-468D-9805-770F643F3EA4}" destId="{30099A05-D071-4C7B-809D-A809254DC8DF}" srcOrd="1" destOrd="0" presId="urn:microsoft.com/office/officeart/2005/8/layout/vList6"/>
    <dgm:cxn modelId="{D0C83EB8-570C-47F6-A19C-C6B0507F5520}" type="presParOf" srcId="{D11F8D35-8996-468D-9805-770F643F3EA4}" destId="{A5874B5E-AF68-40E3-A762-5366388370CA}" srcOrd="2" destOrd="0" presId="urn:microsoft.com/office/officeart/2005/8/layout/vList6"/>
    <dgm:cxn modelId="{1573C276-58C7-4EC4-BB77-C9D883642E50}" type="presParOf" srcId="{A5874B5E-AF68-40E3-A762-5366388370CA}" destId="{E3859D34-6FCB-47C5-B15F-B9D1E3E66140}" srcOrd="0" destOrd="0" presId="urn:microsoft.com/office/officeart/2005/8/layout/vList6"/>
    <dgm:cxn modelId="{E691D229-BDE8-4AAE-9736-E0BBD2B28AA7}" type="presParOf" srcId="{A5874B5E-AF68-40E3-A762-5366388370CA}" destId="{29621077-9172-4C4F-AED6-9C0D41DCA751}" srcOrd="1" destOrd="0" presId="urn:microsoft.com/office/officeart/2005/8/layout/vList6"/>
  </dgm:cxnLst>
  <dgm:bg/>
  <dgm:whole/>
</dgm:dataModel>
</file>

<file path=ppt/diagrams/data2.xml><?xml version="1.0" encoding="utf-8"?>
<dgm:dataModel xmlns:dgm="http://schemas.openxmlformats.org/drawingml/2006/diagram" xmlns:a="http://schemas.openxmlformats.org/drawingml/2006/main">
  <dgm:ptLst>
    <dgm:pt modelId="{1F01A1BD-1260-4680-8006-69BADD251402}"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GB"/>
        </a:p>
      </dgm:t>
    </dgm:pt>
    <dgm:pt modelId="{CB68FB83-8795-4F8D-879E-A663BEDA9836}">
      <dgm:prSet phldrT="[Κείμενο]"/>
      <dgm:spPr/>
      <dgm:t>
        <a:bodyPr/>
        <a:lstStyle/>
        <a:p>
          <a:r>
            <a:rPr lang="en-GB" dirty="0" smtClean="0"/>
            <a:t>Listening</a:t>
          </a:r>
          <a:endParaRPr lang="en-GB" dirty="0"/>
        </a:p>
      </dgm:t>
    </dgm:pt>
    <dgm:pt modelId="{D79A3D76-A82B-4F1A-8484-C1D5087F1E7A}" type="parTrans" cxnId="{C707CCD1-B766-4897-B6F6-29703C70A191}">
      <dgm:prSet/>
      <dgm:spPr/>
      <dgm:t>
        <a:bodyPr/>
        <a:lstStyle/>
        <a:p>
          <a:endParaRPr lang="en-GB"/>
        </a:p>
      </dgm:t>
    </dgm:pt>
    <dgm:pt modelId="{8240169A-523E-4E5F-A6FF-C603902B22F1}" type="sibTrans" cxnId="{C707CCD1-B766-4897-B6F6-29703C70A191}">
      <dgm:prSet/>
      <dgm:spPr/>
      <dgm:t>
        <a:bodyPr/>
        <a:lstStyle/>
        <a:p>
          <a:endParaRPr lang="en-GB"/>
        </a:p>
      </dgm:t>
    </dgm:pt>
    <dgm:pt modelId="{71C6C830-233B-4863-B4AB-3B7DB52D3FDC}">
      <dgm:prSet phldrT="[Κείμενο]"/>
      <dgm:spPr/>
      <dgm:t>
        <a:bodyPr/>
        <a:lstStyle/>
        <a:p>
          <a:r>
            <a:rPr lang="en-GB" dirty="0" smtClean="0"/>
            <a:t>40 qu. x 1pt= 40 pts</a:t>
          </a:r>
          <a:endParaRPr lang="en-GB" dirty="0"/>
        </a:p>
      </dgm:t>
    </dgm:pt>
    <dgm:pt modelId="{A95C047F-880E-4829-A7D9-FA45F1CB1094}" type="parTrans" cxnId="{F20DA582-95B6-41A3-B834-BEF67587BA7E}">
      <dgm:prSet/>
      <dgm:spPr/>
      <dgm:t>
        <a:bodyPr/>
        <a:lstStyle/>
        <a:p>
          <a:endParaRPr lang="en-GB"/>
        </a:p>
      </dgm:t>
    </dgm:pt>
    <dgm:pt modelId="{549267C5-16E4-4D38-9CFD-CC147636ED89}" type="sibTrans" cxnId="{F20DA582-95B6-41A3-B834-BEF67587BA7E}">
      <dgm:prSet/>
      <dgm:spPr/>
      <dgm:t>
        <a:bodyPr/>
        <a:lstStyle/>
        <a:p>
          <a:endParaRPr lang="en-GB"/>
        </a:p>
      </dgm:t>
    </dgm:pt>
    <dgm:pt modelId="{BF845458-E385-49C5-8665-C214E3330F82}">
      <dgm:prSet phldrT="[Κείμενο]"/>
      <dgm:spPr/>
      <dgm:t>
        <a:bodyPr/>
        <a:lstStyle/>
        <a:p>
          <a:r>
            <a:rPr lang="en-GB" dirty="0" smtClean="0"/>
            <a:t>Writing</a:t>
          </a:r>
          <a:endParaRPr lang="en-GB" dirty="0"/>
        </a:p>
      </dgm:t>
    </dgm:pt>
    <dgm:pt modelId="{CEDA442E-ED07-4A5C-B115-F9396E89D0AB}" type="parTrans" cxnId="{B416D2C9-8A9E-483E-828E-18C0F2D3115F}">
      <dgm:prSet/>
      <dgm:spPr/>
      <dgm:t>
        <a:bodyPr/>
        <a:lstStyle/>
        <a:p>
          <a:endParaRPr lang="en-GB"/>
        </a:p>
      </dgm:t>
    </dgm:pt>
    <dgm:pt modelId="{826181BB-6339-44C3-B27E-26100C25FE01}" type="sibTrans" cxnId="{B416D2C9-8A9E-483E-828E-18C0F2D3115F}">
      <dgm:prSet/>
      <dgm:spPr/>
      <dgm:t>
        <a:bodyPr/>
        <a:lstStyle/>
        <a:p>
          <a:endParaRPr lang="en-GB"/>
        </a:p>
      </dgm:t>
    </dgm:pt>
    <dgm:pt modelId="{A07971FC-DEFD-4F59-9CB5-77965A9112C7}">
      <dgm:prSet phldrT="[Κείμενο]"/>
      <dgm:spPr/>
      <dgm:t>
        <a:bodyPr/>
        <a:lstStyle/>
        <a:p>
          <a:r>
            <a:rPr lang="en-GB" b="0" i="0" dirty="0" smtClean="0"/>
            <a:t>Task Achievement</a:t>
          </a:r>
        </a:p>
        <a:p>
          <a:r>
            <a:rPr lang="en-GB" b="0" i="0" dirty="0" smtClean="0"/>
            <a:t>Coherence and Cohesion</a:t>
          </a:r>
        </a:p>
        <a:p>
          <a:r>
            <a:rPr lang="en-GB" b="0" i="0" dirty="0" smtClean="0"/>
            <a:t>Lexical Resource</a:t>
          </a:r>
        </a:p>
        <a:p>
          <a:r>
            <a:rPr lang="en-GB" b="0" i="0" dirty="0" smtClean="0"/>
            <a:t>Grammatical Range /Accuracy</a:t>
          </a:r>
          <a:endParaRPr lang="en-GB" dirty="0"/>
        </a:p>
      </dgm:t>
    </dgm:pt>
    <dgm:pt modelId="{6A7AF912-7D8D-4BA8-9556-1B8745D7ECEF}" type="parTrans" cxnId="{3B444BC3-F009-4F0A-A137-6F4CDDE6718E}">
      <dgm:prSet/>
      <dgm:spPr/>
      <dgm:t>
        <a:bodyPr/>
        <a:lstStyle/>
        <a:p>
          <a:endParaRPr lang="en-GB"/>
        </a:p>
      </dgm:t>
    </dgm:pt>
    <dgm:pt modelId="{59881C4D-2C60-4DEE-980C-15F449288C05}" type="sibTrans" cxnId="{3B444BC3-F009-4F0A-A137-6F4CDDE6718E}">
      <dgm:prSet/>
      <dgm:spPr/>
      <dgm:t>
        <a:bodyPr/>
        <a:lstStyle/>
        <a:p>
          <a:endParaRPr lang="en-GB"/>
        </a:p>
      </dgm:t>
    </dgm:pt>
    <dgm:pt modelId="{538F5AE9-9188-465C-973B-B5DC77511E17}">
      <dgm:prSet phldrT="[Κείμενο]"/>
      <dgm:spPr/>
      <dgm:t>
        <a:bodyPr/>
        <a:lstStyle/>
        <a:p>
          <a:r>
            <a:rPr lang="en-GB" dirty="0" smtClean="0"/>
            <a:t>Reading</a:t>
          </a:r>
          <a:endParaRPr lang="en-GB" dirty="0"/>
        </a:p>
      </dgm:t>
    </dgm:pt>
    <dgm:pt modelId="{FFD0CF06-397C-4350-8C64-5C6C133120A5}" type="parTrans" cxnId="{B797EBA5-1207-4F6A-963C-F67D8A5344D9}">
      <dgm:prSet/>
      <dgm:spPr/>
      <dgm:t>
        <a:bodyPr/>
        <a:lstStyle/>
        <a:p>
          <a:endParaRPr lang="en-GB"/>
        </a:p>
      </dgm:t>
    </dgm:pt>
    <dgm:pt modelId="{724E9C68-98C9-431D-A8FF-410740EFF03A}" type="sibTrans" cxnId="{B797EBA5-1207-4F6A-963C-F67D8A5344D9}">
      <dgm:prSet/>
      <dgm:spPr/>
      <dgm:t>
        <a:bodyPr/>
        <a:lstStyle/>
        <a:p>
          <a:endParaRPr lang="en-GB"/>
        </a:p>
      </dgm:t>
    </dgm:pt>
    <dgm:pt modelId="{F2718401-1019-4A65-AA76-B1890045F58C}">
      <dgm:prSet phldrT="[Κείμενο]"/>
      <dgm:spPr/>
      <dgm:t>
        <a:bodyPr/>
        <a:lstStyle/>
        <a:p>
          <a:r>
            <a:rPr lang="en-GB" dirty="0" smtClean="0"/>
            <a:t>40 qu. x 1pt= 40 pts</a:t>
          </a:r>
          <a:endParaRPr lang="en-GB" dirty="0"/>
        </a:p>
      </dgm:t>
    </dgm:pt>
    <dgm:pt modelId="{96D19ED6-E008-46CA-8785-CD349DFBB826}" type="parTrans" cxnId="{512C2139-A40B-40D9-A7DC-B123F8E03585}">
      <dgm:prSet/>
      <dgm:spPr/>
      <dgm:t>
        <a:bodyPr/>
        <a:lstStyle/>
        <a:p>
          <a:endParaRPr lang="en-GB"/>
        </a:p>
      </dgm:t>
    </dgm:pt>
    <dgm:pt modelId="{8BD4538E-0E95-4C5B-8275-FCDF799CD886}" type="sibTrans" cxnId="{512C2139-A40B-40D9-A7DC-B123F8E03585}">
      <dgm:prSet/>
      <dgm:spPr/>
      <dgm:t>
        <a:bodyPr/>
        <a:lstStyle/>
        <a:p>
          <a:endParaRPr lang="en-GB"/>
        </a:p>
      </dgm:t>
    </dgm:pt>
    <dgm:pt modelId="{5883FDEB-323C-4DA5-9D9A-8D8DD34D387D}">
      <dgm:prSet/>
      <dgm:spPr/>
      <dgm:t>
        <a:bodyPr/>
        <a:lstStyle/>
        <a:p>
          <a:r>
            <a:rPr lang="en-GB" dirty="0" smtClean="0"/>
            <a:t>Speaking</a:t>
          </a:r>
          <a:endParaRPr lang="en-GB" dirty="0"/>
        </a:p>
      </dgm:t>
    </dgm:pt>
    <dgm:pt modelId="{AF60A911-0470-4F47-BB62-C5C4CB63D86A}" type="parTrans" cxnId="{27522187-79B6-43A9-896D-66C1F04DE973}">
      <dgm:prSet/>
      <dgm:spPr/>
      <dgm:t>
        <a:bodyPr/>
        <a:lstStyle/>
        <a:p>
          <a:endParaRPr lang="en-GB"/>
        </a:p>
      </dgm:t>
    </dgm:pt>
    <dgm:pt modelId="{28EF22D3-FE15-43E5-A1D9-1EE5E3588B2F}" type="sibTrans" cxnId="{27522187-79B6-43A9-896D-66C1F04DE973}">
      <dgm:prSet/>
      <dgm:spPr/>
      <dgm:t>
        <a:bodyPr/>
        <a:lstStyle/>
        <a:p>
          <a:endParaRPr lang="en-GB"/>
        </a:p>
      </dgm:t>
    </dgm:pt>
    <dgm:pt modelId="{C1C0DAC8-6004-466C-B0B3-520C955C1AEC}">
      <dgm:prSet phldrT="[Κείμενο]"/>
      <dgm:spPr/>
      <dgm:t>
        <a:bodyPr/>
        <a:lstStyle/>
        <a:p>
          <a:r>
            <a:rPr lang="en-GB" dirty="0" smtClean="0"/>
            <a:t>1-9</a:t>
          </a:r>
          <a:endParaRPr lang="en-GB" dirty="0"/>
        </a:p>
      </dgm:t>
    </dgm:pt>
    <dgm:pt modelId="{76BC259F-37F8-4DC8-9523-8F2B41F58491}" type="sibTrans" cxnId="{3976F96D-34EC-4DEC-81F9-88917268D4E9}">
      <dgm:prSet/>
      <dgm:spPr/>
      <dgm:t>
        <a:bodyPr/>
        <a:lstStyle/>
        <a:p>
          <a:endParaRPr lang="en-GB"/>
        </a:p>
      </dgm:t>
    </dgm:pt>
    <dgm:pt modelId="{3948E868-0BF6-4D84-9D85-A68D9209D5CB}" type="parTrans" cxnId="{3976F96D-34EC-4DEC-81F9-88917268D4E9}">
      <dgm:prSet/>
      <dgm:spPr/>
      <dgm:t>
        <a:bodyPr/>
        <a:lstStyle/>
        <a:p>
          <a:endParaRPr lang="en-GB"/>
        </a:p>
      </dgm:t>
    </dgm:pt>
    <dgm:pt modelId="{C4AA8383-34EF-4362-99B9-1519B1F70E82}">
      <dgm:prSet phldrT="[Κείμενο]"/>
      <dgm:spPr/>
      <dgm:t>
        <a:bodyPr/>
        <a:lstStyle/>
        <a:p>
          <a:r>
            <a:rPr lang="en-GB" dirty="0" smtClean="0"/>
            <a:t>1-9</a:t>
          </a:r>
          <a:endParaRPr lang="en-GB" dirty="0"/>
        </a:p>
      </dgm:t>
    </dgm:pt>
    <dgm:pt modelId="{AC5C9647-A1CF-43EC-BBB7-B4EE0CCE4F9A}" type="sibTrans" cxnId="{49171884-73C9-4854-89DD-11F3060918FF}">
      <dgm:prSet/>
      <dgm:spPr/>
      <dgm:t>
        <a:bodyPr/>
        <a:lstStyle/>
        <a:p>
          <a:endParaRPr lang="en-GB"/>
        </a:p>
      </dgm:t>
    </dgm:pt>
    <dgm:pt modelId="{B1F28BBB-CDFE-419D-AE19-9733A4ADCA4B}" type="parTrans" cxnId="{49171884-73C9-4854-89DD-11F3060918FF}">
      <dgm:prSet/>
      <dgm:spPr/>
      <dgm:t>
        <a:bodyPr/>
        <a:lstStyle/>
        <a:p>
          <a:endParaRPr lang="en-GB"/>
        </a:p>
      </dgm:t>
    </dgm:pt>
    <dgm:pt modelId="{DEA3076C-74D6-4E1A-8CBA-C4B0C089E4C8}">
      <dgm:prSet phldrT="[Κείμενο]"/>
      <dgm:spPr/>
      <dgm:t>
        <a:bodyPr/>
        <a:lstStyle/>
        <a:p>
          <a:r>
            <a:rPr lang="en-GB" dirty="0" smtClean="0"/>
            <a:t>1-9</a:t>
          </a:r>
          <a:endParaRPr lang="en-GB" dirty="0"/>
        </a:p>
      </dgm:t>
    </dgm:pt>
    <dgm:pt modelId="{066A5342-06B3-4CB1-BA22-EE107D4253A9}" type="sibTrans" cxnId="{CC170CFC-3BF0-4395-953B-202CC7EADFC8}">
      <dgm:prSet/>
      <dgm:spPr/>
      <dgm:t>
        <a:bodyPr/>
        <a:lstStyle/>
        <a:p>
          <a:endParaRPr lang="en-GB"/>
        </a:p>
      </dgm:t>
    </dgm:pt>
    <dgm:pt modelId="{5FD3DE8E-B064-40DA-92E3-212AD20A057B}" type="parTrans" cxnId="{CC170CFC-3BF0-4395-953B-202CC7EADFC8}">
      <dgm:prSet/>
      <dgm:spPr/>
      <dgm:t>
        <a:bodyPr/>
        <a:lstStyle/>
        <a:p>
          <a:endParaRPr lang="en-GB"/>
        </a:p>
      </dgm:t>
    </dgm:pt>
    <dgm:pt modelId="{2757E54F-9AB8-472A-B8AA-58F6B92D7D14}">
      <dgm:prSet/>
      <dgm:spPr/>
      <dgm:t>
        <a:bodyPr/>
        <a:lstStyle/>
        <a:p>
          <a:r>
            <a:rPr lang="en-GB" b="0" i="0" dirty="0" smtClean="0"/>
            <a:t>Fluency and Coherence</a:t>
          </a:r>
        </a:p>
        <a:p>
          <a:r>
            <a:rPr lang="en-GB" b="0" i="0" dirty="0" smtClean="0"/>
            <a:t>Lexical Resource</a:t>
          </a:r>
        </a:p>
        <a:p>
          <a:r>
            <a:rPr lang="en-GB" b="0" i="0" dirty="0" smtClean="0"/>
            <a:t>Grammatical Range / Accuracy</a:t>
          </a:r>
        </a:p>
        <a:p>
          <a:r>
            <a:rPr lang="en-GB" b="0" i="0" dirty="0" smtClean="0"/>
            <a:t>Pronunciation</a:t>
          </a:r>
          <a:endParaRPr lang="en-GB" dirty="0"/>
        </a:p>
      </dgm:t>
    </dgm:pt>
    <dgm:pt modelId="{3FF68AED-AD08-413B-B5BD-84F0FAB8D904}" type="parTrans" cxnId="{FD00C92A-68EE-40B6-BB23-506945DDD701}">
      <dgm:prSet/>
      <dgm:spPr/>
      <dgm:t>
        <a:bodyPr/>
        <a:lstStyle/>
        <a:p>
          <a:endParaRPr lang="en-GB"/>
        </a:p>
      </dgm:t>
    </dgm:pt>
    <dgm:pt modelId="{4DD5D885-FB85-4BF6-AC97-0CD630166044}" type="sibTrans" cxnId="{FD00C92A-68EE-40B6-BB23-506945DDD701}">
      <dgm:prSet/>
      <dgm:spPr/>
      <dgm:t>
        <a:bodyPr/>
        <a:lstStyle/>
        <a:p>
          <a:endParaRPr lang="en-GB"/>
        </a:p>
      </dgm:t>
    </dgm:pt>
    <dgm:pt modelId="{31D0C154-4868-41D6-A7EE-A496800EB5FB}">
      <dgm:prSet/>
      <dgm:spPr/>
      <dgm:t>
        <a:bodyPr/>
        <a:lstStyle/>
        <a:p>
          <a:r>
            <a:rPr lang="en-GB" dirty="0" smtClean="0"/>
            <a:t>1-9</a:t>
          </a:r>
          <a:endParaRPr lang="en-GB" dirty="0"/>
        </a:p>
      </dgm:t>
    </dgm:pt>
    <dgm:pt modelId="{CBCB731E-7E41-4D10-8DC8-B493A30D698D}" type="parTrans" cxnId="{BFFB022E-7A34-4B1A-98D8-A4464A979279}">
      <dgm:prSet/>
      <dgm:spPr/>
      <dgm:t>
        <a:bodyPr/>
        <a:lstStyle/>
        <a:p>
          <a:endParaRPr lang="en-GB"/>
        </a:p>
      </dgm:t>
    </dgm:pt>
    <dgm:pt modelId="{0E97C524-5C27-4F61-AF0F-66B3B00DFB3F}" type="sibTrans" cxnId="{BFFB022E-7A34-4B1A-98D8-A4464A979279}">
      <dgm:prSet/>
      <dgm:spPr/>
      <dgm:t>
        <a:bodyPr/>
        <a:lstStyle/>
        <a:p>
          <a:endParaRPr lang="en-GB"/>
        </a:p>
      </dgm:t>
    </dgm:pt>
    <dgm:pt modelId="{2B15904F-6D80-4386-891A-D4F6FFF163BC}" type="pres">
      <dgm:prSet presAssocID="{1F01A1BD-1260-4680-8006-69BADD251402}" presName="Name0" presStyleCnt="0">
        <dgm:presLayoutVars>
          <dgm:chPref val="3"/>
          <dgm:dir/>
          <dgm:animLvl val="lvl"/>
          <dgm:resizeHandles/>
        </dgm:presLayoutVars>
      </dgm:prSet>
      <dgm:spPr/>
      <dgm:t>
        <a:bodyPr/>
        <a:lstStyle/>
        <a:p>
          <a:endParaRPr lang="en-GB"/>
        </a:p>
      </dgm:t>
    </dgm:pt>
    <dgm:pt modelId="{E05ADDBA-88D9-4F73-9AD0-E98550D4F94A}" type="pres">
      <dgm:prSet presAssocID="{CB68FB83-8795-4F8D-879E-A663BEDA9836}" presName="horFlow" presStyleCnt="0"/>
      <dgm:spPr/>
    </dgm:pt>
    <dgm:pt modelId="{7806669F-5E2B-4430-872C-9D1AE3303519}" type="pres">
      <dgm:prSet presAssocID="{CB68FB83-8795-4F8D-879E-A663BEDA9836}" presName="bigChev" presStyleLbl="node1" presStyleIdx="0" presStyleCnt="4"/>
      <dgm:spPr/>
      <dgm:t>
        <a:bodyPr/>
        <a:lstStyle/>
        <a:p>
          <a:endParaRPr lang="en-GB"/>
        </a:p>
      </dgm:t>
    </dgm:pt>
    <dgm:pt modelId="{9FDF73C0-AA22-4E9A-9479-76F395326AD5}" type="pres">
      <dgm:prSet presAssocID="{A95C047F-880E-4829-A7D9-FA45F1CB1094}" presName="parTrans" presStyleCnt="0"/>
      <dgm:spPr/>
    </dgm:pt>
    <dgm:pt modelId="{423E2E52-10B3-403D-9C11-0182D6408C86}" type="pres">
      <dgm:prSet presAssocID="{71C6C830-233B-4863-B4AB-3B7DB52D3FDC}" presName="node" presStyleLbl="alignAccFollowNode1" presStyleIdx="0" presStyleCnt="8">
        <dgm:presLayoutVars>
          <dgm:bulletEnabled val="1"/>
        </dgm:presLayoutVars>
      </dgm:prSet>
      <dgm:spPr/>
      <dgm:t>
        <a:bodyPr/>
        <a:lstStyle/>
        <a:p>
          <a:endParaRPr lang="en-GB"/>
        </a:p>
      </dgm:t>
    </dgm:pt>
    <dgm:pt modelId="{88DD8BC0-656F-4B80-8B2C-6510F4256DB0}" type="pres">
      <dgm:prSet presAssocID="{549267C5-16E4-4D38-9CFD-CC147636ED89}" presName="sibTrans" presStyleCnt="0"/>
      <dgm:spPr/>
    </dgm:pt>
    <dgm:pt modelId="{221FA34D-C3D9-4CC2-81A9-F3E146429F5C}" type="pres">
      <dgm:prSet presAssocID="{C1C0DAC8-6004-466C-B0B3-520C955C1AEC}" presName="node" presStyleLbl="alignAccFollowNode1" presStyleIdx="1" presStyleCnt="8">
        <dgm:presLayoutVars>
          <dgm:bulletEnabled val="1"/>
        </dgm:presLayoutVars>
      </dgm:prSet>
      <dgm:spPr/>
      <dgm:t>
        <a:bodyPr/>
        <a:lstStyle/>
        <a:p>
          <a:endParaRPr lang="en-GB"/>
        </a:p>
      </dgm:t>
    </dgm:pt>
    <dgm:pt modelId="{B7434303-CEE1-4428-A298-9A970544CE66}" type="pres">
      <dgm:prSet presAssocID="{CB68FB83-8795-4F8D-879E-A663BEDA9836}" presName="vSp" presStyleCnt="0"/>
      <dgm:spPr/>
    </dgm:pt>
    <dgm:pt modelId="{51861B43-D86C-45E1-82FE-7A8C2FD476B3}" type="pres">
      <dgm:prSet presAssocID="{BF845458-E385-49C5-8665-C214E3330F82}" presName="horFlow" presStyleCnt="0"/>
      <dgm:spPr/>
    </dgm:pt>
    <dgm:pt modelId="{5D8BBD5F-9DAC-4B19-81B2-547537BAA893}" type="pres">
      <dgm:prSet presAssocID="{BF845458-E385-49C5-8665-C214E3330F82}" presName="bigChev" presStyleLbl="node1" presStyleIdx="1" presStyleCnt="4"/>
      <dgm:spPr/>
      <dgm:t>
        <a:bodyPr/>
        <a:lstStyle/>
        <a:p>
          <a:endParaRPr lang="en-GB"/>
        </a:p>
      </dgm:t>
    </dgm:pt>
    <dgm:pt modelId="{4C79EAE8-EF25-4741-B602-C39DF9091D66}" type="pres">
      <dgm:prSet presAssocID="{6A7AF912-7D8D-4BA8-9556-1B8745D7ECEF}" presName="parTrans" presStyleCnt="0"/>
      <dgm:spPr/>
    </dgm:pt>
    <dgm:pt modelId="{74D22A0B-CE71-4C83-8CCA-14127AF0666D}" type="pres">
      <dgm:prSet presAssocID="{A07971FC-DEFD-4F59-9CB5-77965A9112C7}" presName="node" presStyleLbl="alignAccFollowNode1" presStyleIdx="2" presStyleCnt="8" custScaleX="168519">
        <dgm:presLayoutVars>
          <dgm:bulletEnabled val="1"/>
        </dgm:presLayoutVars>
      </dgm:prSet>
      <dgm:spPr/>
      <dgm:t>
        <a:bodyPr/>
        <a:lstStyle/>
        <a:p>
          <a:endParaRPr lang="en-GB"/>
        </a:p>
      </dgm:t>
    </dgm:pt>
    <dgm:pt modelId="{669A3EE5-F69B-479C-999F-99BCD6269F82}" type="pres">
      <dgm:prSet presAssocID="{59881C4D-2C60-4DEE-980C-15F449288C05}" presName="sibTrans" presStyleCnt="0"/>
      <dgm:spPr/>
    </dgm:pt>
    <dgm:pt modelId="{BA2CE5B2-16D2-4F90-8E81-DD38C9F37416}" type="pres">
      <dgm:prSet presAssocID="{C4AA8383-34EF-4362-99B9-1519B1F70E82}" presName="node" presStyleLbl="alignAccFollowNode1" presStyleIdx="3" presStyleCnt="8">
        <dgm:presLayoutVars>
          <dgm:bulletEnabled val="1"/>
        </dgm:presLayoutVars>
      </dgm:prSet>
      <dgm:spPr/>
      <dgm:t>
        <a:bodyPr/>
        <a:lstStyle/>
        <a:p>
          <a:endParaRPr lang="en-GB"/>
        </a:p>
      </dgm:t>
    </dgm:pt>
    <dgm:pt modelId="{711866C9-CDFB-4F99-A638-F4159D0D1C83}" type="pres">
      <dgm:prSet presAssocID="{BF845458-E385-49C5-8665-C214E3330F82}" presName="vSp" presStyleCnt="0"/>
      <dgm:spPr/>
    </dgm:pt>
    <dgm:pt modelId="{B866AB63-62B6-45C3-8F0E-BEBD1B3E0C90}" type="pres">
      <dgm:prSet presAssocID="{538F5AE9-9188-465C-973B-B5DC77511E17}" presName="horFlow" presStyleCnt="0"/>
      <dgm:spPr/>
    </dgm:pt>
    <dgm:pt modelId="{0C25CAB3-AB53-4290-9C13-B00FA820D3A7}" type="pres">
      <dgm:prSet presAssocID="{538F5AE9-9188-465C-973B-B5DC77511E17}" presName="bigChev" presStyleLbl="node1" presStyleIdx="2" presStyleCnt="4" custLinFactNeighborX="-7761" custLinFactNeighborY="-320"/>
      <dgm:spPr/>
      <dgm:t>
        <a:bodyPr/>
        <a:lstStyle/>
        <a:p>
          <a:endParaRPr lang="en-GB"/>
        </a:p>
      </dgm:t>
    </dgm:pt>
    <dgm:pt modelId="{109067AD-B9DB-4967-94CA-7ECDF087CD01}" type="pres">
      <dgm:prSet presAssocID="{96D19ED6-E008-46CA-8785-CD349DFBB826}" presName="parTrans" presStyleCnt="0"/>
      <dgm:spPr/>
    </dgm:pt>
    <dgm:pt modelId="{D4BDB196-BE66-42CB-ACD9-592F11B3D226}" type="pres">
      <dgm:prSet presAssocID="{F2718401-1019-4A65-AA76-B1890045F58C}" presName="node" presStyleLbl="alignAccFollowNode1" presStyleIdx="4" presStyleCnt="8">
        <dgm:presLayoutVars>
          <dgm:bulletEnabled val="1"/>
        </dgm:presLayoutVars>
      </dgm:prSet>
      <dgm:spPr/>
      <dgm:t>
        <a:bodyPr/>
        <a:lstStyle/>
        <a:p>
          <a:endParaRPr lang="en-GB"/>
        </a:p>
      </dgm:t>
    </dgm:pt>
    <dgm:pt modelId="{47EF1227-0653-4650-AB6A-976BCE391D89}" type="pres">
      <dgm:prSet presAssocID="{8BD4538E-0E95-4C5B-8275-FCDF799CD886}" presName="sibTrans" presStyleCnt="0"/>
      <dgm:spPr/>
    </dgm:pt>
    <dgm:pt modelId="{7710123E-6062-498C-A350-3E52D8E39AA2}" type="pres">
      <dgm:prSet presAssocID="{DEA3076C-74D6-4E1A-8CBA-C4B0C089E4C8}" presName="node" presStyleLbl="alignAccFollowNode1" presStyleIdx="5" presStyleCnt="8">
        <dgm:presLayoutVars>
          <dgm:bulletEnabled val="1"/>
        </dgm:presLayoutVars>
      </dgm:prSet>
      <dgm:spPr/>
      <dgm:t>
        <a:bodyPr/>
        <a:lstStyle/>
        <a:p>
          <a:endParaRPr lang="en-GB"/>
        </a:p>
      </dgm:t>
    </dgm:pt>
    <dgm:pt modelId="{5BD923B4-5DA3-499B-B993-FCC174F08233}" type="pres">
      <dgm:prSet presAssocID="{538F5AE9-9188-465C-973B-B5DC77511E17}" presName="vSp" presStyleCnt="0"/>
      <dgm:spPr/>
    </dgm:pt>
    <dgm:pt modelId="{E4EA3C55-C807-4E58-9F52-578CC315F8BC}" type="pres">
      <dgm:prSet presAssocID="{5883FDEB-323C-4DA5-9D9A-8D8DD34D387D}" presName="horFlow" presStyleCnt="0"/>
      <dgm:spPr/>
    </dgm:pt>
    <dgm:pt modelId="{D4320606-928D-4734-ABB1-5FD4F6E84D71}" type="pres">
      <dgm:prSet presAssocID="{5883FDEB-323C-4DA5-9D9A-8D8DD34D387D}" presName="bigChev" presStyleLbl="node1" presStyleIdx="3" presStyleCnt="4"/>
      <dgm:spPr/>
      <dgm:t>
        <a:bodyPr/>
        <a:lstStyle/>
        <a:p>
          <a:endParaRPr lang="en-GB"/>
        </a:p>
      </dgm:t>
    </dgm:pt>
    <dgm:pt modelId="{9D215D8A-E5F2-4B75-85A5-F8C3996C8EF1}" type="pres">
      <dgm:prSet presAssocID="{3FF68AED-AD08-413B-B5BD-84F0FAB8D904}" presName="parTrans" presStyleCnt="0"/>
      <dgm:spPr/>
    </dgm:pt>
    <dgm:pt modelId="{88687BDA-2A5B-4CEE-9459-D6E80FDA2FEE}" type="pres">
      <dgm:prSet presAssocID="{2757E54F-9AB8-472A-B8AA-58F6B92D7D14}" presName="node" presStyleLbl="alignAccFollowNode1" presStyleIdx="6" presStyleCnt="8" custScaleX="168845">
        <dgm:presLayoutVars>
          <dgm:bulletEnabled val="1"/>
        </dgm:presLayoutVars>
      </dgm:prSet>
      <dgm:spPr/>
      <dgm:t>
        <a:bodyPr/>
        <a:lstStyle/>
        <a:p>
          <a:endParaRPr lang="en-GB"/>
        </a:p>
      </dgm:t>
    </dgm:pt>
    <dgm:pt modelId="{4F5B6D47-B041-498B-91E1-6C22B0900CC9}" type="pres">
      <dgm:prSet presAssocID="{4DD5D885-FB85-4BF6-AC97-0CD630166044}" presName="sibTrans" presStyleCnt="0"/>
      <dgm:spPr/>
    </dgm:pt>
    <dgm:pt modelId="{9B2C0A7F-CF08-4CD5-A9EC-FF0E7C9813C4}" type="pres">
      <dgm:prSet presAssocID="{31D0C154-4868-41D6-A7EE-A496800EB5FB}" presName="node" presStyleLbl="alignAccFollowNode1" presStyleIdx="7" presStyleCnt="8">
        <dgm:presLayoutVars>
          <dgm:bulletEnabled val="1"/>
        </dgm:presLayoutVars>
      </dgm:prSet>
      <dgm:spPr/>
      <dgm:t>
        <a:bodyPr/>
        <a:lstStyle/>
        <a:p>
          <a:endParaRPr lang="en-GB"/>
        </a:p>
      </dgm:t>
    </dgm:pt>
  </dgm:ptLst>
  <dgm:cxnLst>
    <dgm:cxn modelId="{2F2BB161-236E-4D9B-BD5A-D280D4EF77C5}" type="presOf" srcId="{1F01A1BD-1260-4680-8006-69BADD251402}" destId="{2B15904F-6D80-4386-891A-D4F6FFF163BC}" srcOrd="0" destOrd="0" presId="urn:microsoft.com/office/officeart/2005/8/layout/lProcess3"/>
    <dgm:cxn modelId="{3976F96D-34EC-4DEC-81F9-88917268D4E9}" srcId="{CB68FB83-8795-4F8D-879E-A663BEDA9836}" destId="{C1C0DAC8-6004-466C-B0B3-520C955C1AEC}" srcOrd="1" destOrd="0" parTransId="{3948E868-0BF6-4D84-9D85-A68D9209D5CB}" sibTransId="{76BC259F-37F8-4DC8-9523-8F2B41F58491}"/>
    <dgm:cxn modelId="{8A6C0512-3B46-402B-8FC2-9666E57E72A3}" type="presOf" srcId="{31D0C154-4868-41D6-A7EE-A496800EB5FB}" destId="{9B2C0A7F-CF08-4CD5-A9EC-FF0E7C9813C4}" srcOrd="0" destOrd="0" presId="urn:microsoft.com/office/officeart/2005/8/layout/lProcess3"/>
    <dgm:cxn modelId="{C707CCD1-B766-4897-B6F6-29703C70A191}" srcId="{1F01A1BD-1260-4680-8006-69BADD251402}" destId="{CB68FB83-8795-4F8D-879E-A663BEDA9836}" srcOrd="0" destOrd="0" parTransId="{D79A3D76-A82B-4F1A-8484-C1D5087F1E7A}" sibTransId="{8240169A-523E-4E5F-A6FF-C603902B22F1}"/>
    <dgm:cxn modelId="{6AD08669-B882-4408-BFDC-689363F83D9F}" type="presOf" srcId="{A07971FC-DEFD-4F59-9CB5-77965A9112C7}" destId="{74D22A0B-CE71-4C83-8CCA-14127AF0666D}" srcOrd="0" destOrd="0" presId="urn:microsoft.com/office/officeart/2005/8/layout/lProcess3"/>
    <dgm:cxn modelId="{CC170CFC-3BF0-4395-953B-202CC7EADFC8}" srcId="{538F5AE9-9188-465C-973B-B5DC77511E17}" destId="{DEA3076C-74D6-4E1A-8CBA-C4B0C089E4C8}" srcOrd="1" destOrd="0" parTransId="{5FD3DE8E-B064-40DA-92E3-212AD20A057B}" sibTransId="{066A5342-06B3-4CB1-BA22-EE107D4253A9}"/>
    <dgm:cxn modelId="{209C1ECF-7A3A-4500-B4C1-7729A90677BD}" type="presOf" srcId="{DEA3076C-74D6-4E1A-8CBA-C4B0C089E4C8}" destId="{7710123E-6062-498C-A350-3E52D8E39AA2}" srcOrd="0" destOrd="0" presId="urn:microsoft.com/office/officeart/2005/8/layout/lProcess3"/>
    <dgm:cxn modelId="{F460FDEB-8846-4519-AC85-D1CB3CC09315}" type="presOf" srcId="{C4AA8383-34EF-4362-99B9-1519B1F70E82}" destId="{BA2CE5B2-16D2-4F90-8E81-DD38C9F37416}" srcOrd="0" destOrd="0" presId="urn:microsoft.com/office/officeart/2005/8/layout/lProcess3"/>
    <dgm:cxn modelId="{C8B48339-6A1E-4DAE-932E-B7ECDB88A8A2}" type="presOf" srcId="{71C6C830-233B-4863-B4AB-3B7DB52D3FDC}" destId="{423E2E52-10B3-403D-9C11-0182D6408C86}" srcOrd="0" destOrd="0" presId="urn:microsoft.com/office/officeart/2005/8/layout/lProcess3"/>
    <dgm:cxn modelId="{A99559A5-0C38-4635-B778-F404E440CA8D}" type="presOf" srcId="{5883FDEB-323C-4DA5-9D9A-8D8DD34D387D}" destId="{D4320606-928D-4734-ABB1-5FD4F6E84D71}" srcOrd="0" destOrd="0" presId="urn:microsoft.com/office/officeart/2005/8/layout/lProcess3"/>
    <dgm:cxn modelId="{BFFB022E-7A34-4B1A-98D8-A4464A979279}" srcId="{5883FDEB-323C-4DA5-9D9A-8D8DD34D387D}" destId="{31D0C154-4868-41D6-A7EE-A496800EB5FB}" srcOrd="1" destOrd="0" parTransId="{CBCB731E-7E41-4D10-8DC8-B493A30D698D}" sibTransId="{0E97C524-5C27-4F61-AF0F-66B3B00DFB3F}"/>
    <dgm:cxn modelId="{CC75F8F7-B33B-4BE0-B943-78551AD13AE9}" type="presOf" srcId="{C1C0DAC8-6004-466C-B0B3-520C955C1AEC}" destId="{221FA34D-C3D9-4CC2-81A9-F3E146429F5C}" srcOrd="0" destOrd="0" presId="urn:microsoft.com/office/officeart/2005/8/layout/lProcess3"/>
    <dgm:cxn modelId="{512C2139-A40B-40D9-A7DC-B123F8E03585}" srcId="{538F5AE9-9188-465C-973B-B5DC77511E17}" destId="{F2718401-1019-4A65-AA76-B1890045F58C}" srcOrd="0" destOrd="0" parTransId="{96D19ED6-E008-46CA-8785-CD349DFBB826}" sibTransId="{8BD4538E-0E95-4C5B-8275-FCDF799CD886}"/>
    <dgm:cxn modelId="{B416D2C9-8A9E-483E-828E-18C0F2D3115F}" srcId="{1F01A1BD-1260-4680-8006-69BADD251402}" destId="{BF845458-E385-49C5-8665-C214E3330F82}" srcOrd="1" destOrd="0" parTransId="{CEDA442E-ED07-4A5C-B115-F9396E89D0AB}" sibTransId="{826181BB-6339-44C3-B27E-26100C25FE01}"/>
    <dgm:cxn modelId="{27522187-79B6-43A9-896D-66C1F04DE973}" srcId="{1F01A1BD-1260-4680-8006-69BADD251402}" destId="{5883FDEB-323C-4DA5-9D9A-8D8DD34D387D}" srcOrd="3" destOrd="0" parTransId="{AF60A911-0470-4F47-BB62-C5C4CB63D86A}" sibTransId="{28EF22D3-FE15-43E5-A1D9-1EE5E3588B2F}"/>
    <dgm:cxn modelId="{6C10BFC0-08B1-41CE-8C07-4553707AD23D}" type="presOf" srcId="{CB68FB83-8795-4F8D-879E-A663BEDA9836}" destId="{7806669F-5E2B-4430-872C-9D1AE3303519}" srcOrd="0" destOrd="0" presId="urn:microsoft.com/office/officeart/2005/8/layout/lProcess3"/>
    <dgm:cxn modelId="{49171884-73C9-4854-89DD-11F3060918FF}" srcId="{BF845458-E385-49C5-8665-C214E3330F82}" destId="{C4AA8383-34EF-4362-99B9-1519B1F70E82}" srcOrd="1" destOrd="0" parTransId="{B1F28BBB-CDFE-419D-AE19-9733A4ADCA4B}" sibTransId="{AC5C9647-A1CF-43EC-BBB7-B4EE0CCE4F9A}"/>
    <dgm:cxn modelId="{535BC6C8-E328-4613-8C9E-DB57D03ADA9D}" type="presOf" srcId="{BF845458-E385-49C5-8665-C214E3330F82}" destId="{5D8BBD5F-9DAC-4B19-81B2-547537BAA893}" srcOrd="0" destOrd="0" presId="urn:microsoft.com/office/officeart/2005/8/layout/lProcess3"/>
    <dgm:cxn modelId="{7E3DB6DB-EAB7-45A1-9CB6-8170AB99B54C}" type="presOf" srcId="{F2718401-1019-4A65-AA76-B1890045F58C}" destId="{D4BDB196-BE66-42CB-ACD9-592F11B3D226}" srcOrd="0" destOrd="0" presId="urn:microsoft.com/office/officeart/2005/8/layout/lProcess3"/>
    <dgm:cxn modelId="{B797EBA5-1207-4F6A-963C-F67D8A5344D9}" srcId="{1F01A1BD-1260-4680-8006-69BADD251402}" destId="{538F5AE9-9188-465C-973B-B5DC77511E17}" srcOrd="2" destOrd="0" parTransId="{FFD0CF06-397C-4350-8C64-5C6C133120A5}" sibTransId="{724E9C68-98C9-431D-A8FF-410740EFF03A}"/>
    <dgm:cxn modelId="{3B444BC3-F009-4F0A-A137-6F4CDDE6718E}" srcId="{BF845458-E385-49C5-8665-C214E3330F82}" destId="{A07971FC-DEFD-4F59-9CB5-77965A9112C7}" srcOrd="0" destOrd="0" parTransId="{6A7AF912-7D8D-4BA8-9556-1B8745D7ECEF}" sibTransId="{59881C4D-2C60-4DEE-980C-15F449288C05}"/>
    <dgm:cxn modelId="{F20DA582-95B6-41A3-B834-BEF67587BA7E}" srcId="{CB68FB83-8795-4F8D-879E-A663BEDA9836}" destId="{71C6C830-233B-4863-B4AB-3B7DB52D3FDC}" srcOrd="0" destOrd="0" parTransId="{A95C047F-880E-4829-A7D9-FA45F1CB1094}" sibTransId="{549267C5-16E4-4D38-9CFD-CC147636ED89}"/>
    <dgm:cxn modelId="{996F0235-328D-44B9-9C8B-BF59A512AF23}" type="presOf" srcId="{2757E54F-9AB8-472A-B8AA-58F6B92D7D14}" destId="{88687BDA-2A5B-4CEE-9459-D6E80FDA2FEE}" srcOrd="0" destOrd="0" presId="urn:microsoft.com/office/officeart/2005/8/layout/lProcess3"/>
    <dgm:cxn modelId="{FD00C92A-68EE-40B6-BB23-506945DDD701}" srcId="{5883FDEB-323C-4DA5-9D9A-8D8DD34D387D}" destId="{2757E54F-9AB8-472A-B8AA-58F6B92D7D14}" srcOrd="0" destOrd="0" parTransId="{3FF68AED-AD08-413B-B5BD-84F0FAB8D904}" sibTransId="{4DD5D885-FB85-4BF6-AC97-0CD630166044}"/>
    <dgm:cxn modelId="{F54070A1-A492-42E2-B416-E7790E2494E8}" type="presOf" srcId="{538F5AE9-9188-465C-973B-B5DC77511E17}" destId="{0C25CAB3-AB53-4290-9C13-B00FA820D3A7}" srcOrd="0" destOrd="0" presId="urn:microsoft.com/office/officeart/2005/8/layout/lProcess3"/>
    <dgm:cxn modelId="{A101BDE5-4DFA-4D1C-B479-A606C518B74A}" type="presParOf" srcId="{2B15904F-6D80-4386-891A-D4F6FFF163BC}" destId="{E05ADDBA-88D9-4F73-9AD0-E98550D4F94A}" srcOrd="0" destOrd="0" presId="urn:microsoft.com/office/officeart/2005/8/layout/lProcess3"/>
    <dgm:cxn modelId="{1488CA2C-0E00-403A-889D-7DB0132245AC}" type="presParOf" srcId="{E05ADDBA-88D9-4F73-9AD0-E98550D4F94A}" destId="{7806669F-5E2B-4430-872C-9D1AE3303519}" srcOrd="0" destOrd="0" presId="urn:microsoft.com/office/officeart/2005/8/layout/lProcess3"/>
    <dgm:cxn modelId="{9B0A6288-CF05-44A1-885E-14A93C76E60D}" type="presParOf" srcId="{E05ADDBA-88D9-4F73-9AD0-E98550D4F94A}" destId="{9FDF73C0-AA22-4E9A-9479-76F395326AD5}" srcOrd="1" destOrd="0" presId="urn:microsoft.com/office/officeart/2005/8/layout/lProcess3"/>
    <dgm:cxn modelId="{905DC9AA-6B2C-4674-8289-E46CBB28D15C}" type="presParOf" srcId="{E05ADDBA-88D9-4F73-9AD0-E98550D4F94A}" destId="{423E2E52-10B3-403D-9C11-0182D6408C86}" srcOrd="2" destOrd="0" presId="urn:microsoft.com/office/officeart/2005/8/layout/lProcess3"/>
    <dgm:cxn modelId="{27DF6284-C237-4FF2-9335-CCF0197B5D23}" type="presParOf" srcId="{E05ADDBA-88D9-4F73-9AD0-E98550D4F94A}" destId="{88DD8BC0-656F-4B80-8B2C-6510F4256DB0}" srcOrd="3" destOrd="0" presId="urn:microsoft.com/office/officeart/2005/8/layout/lProcess3"/>
    <dgm:cxn modelId="{A6CEE4FE-A1D1-4DE8-9CF8-6CE2E927C0D5}" type="presParOf" srcId="{E05ADDBA-88D9-4F73-9AD0-E98550D4F94A}" destId="{221FA34D-C3D9-4CC2-81A9-F3E146429F5C}" srcOrd="4" destOrd="0" presId="urn:microsoft.com/office/officeart/2005/8/layout/lProcess3"/>
    <dgm:cxn modelId="{FCFE0F21-6EBB-4996-8E90-DBFFFC3112D4}" type="presParOf" srcId="{2B15904F-6D80-4386-891A-D4F6FFF163BC}" destId="{B7434303-CEE1-4428-A298-9A970544CE66}" srcOrd="1" destOrd="0" presId="urn:microsoft.com/office/officeart/2005/8/layout/lProcess3"/>
    <dgm:cxn modelId="{7EF94F3D-3C85-45A5-B6A4-545D931FA42A}" type="presParOf" srcId="{2B15904F-6D80-4386-891A-D4F6FFF163BC}" destId="{51861B43-D86C-45E1-82FE-7A8C2FD476B3}" srcOrd="2" destOrd="0" presId="urn:microsoft.com/office/officeart/2005/8/layout/lProcess3"/>
    <dgm:cxn modelId="{821D2956-FC89-47C5-A2C0-E1A7B2F2040D}" type="presParOf" srcId="{51861B43-D86C-45E1-82FE-7A8C2FD476B3}" destId="{5D8BBD5F-9DAC-4B19-81B2-547537BAA893}" srcOrd="0" destOrd="0" presId="urn:microsoft.com/office/officeart/2005/8/layout/lProcess3"/>
    <dgm:cxn modelId="{15398622-8C3C-410C-86E2-AE75AE356B39}" type="presParOf" srcId="{51861B43-D86C-45E1-82FE-7A8C2FD476B3}" destId="{4C79EAE8-EF25-4741-B602-C39DF9091D66}" srcOrd="1" destOrd="0" presId="urn:microsoft.com/office/officeart/2005/8/layout/lProcess3"/>
    <dgm:cxn modelId="{057B2C96-8386-460C-A948-D8207C233C13}" type="presParOf" srcId="{51861B43-D86C-45E1-82FE-7A8C2FD476B3}" destId="{74D22A0B-CE71-4C83-8CCA-14127AF0666D}" srcOrd="2" destOrd="0" presId="urn:microsoft.com/office/officeart/2005/8/layout/lProcess3"/>
    <dgm:cxn modelId="{50C3D158-96D3-4910-8C60-81F94D396B60}" type="presParOf" srcId="{51861B43-D86C-45E1-82FE-7A8C2FD476B3}" destId="{669A3EE5-F69B-479C-999F-99BCD6269F82}" srcOrd="3" destOrd="0" presId="urn:microsoft.com/office/officeart/2005/8/layout/lProcess3"/>
    <dgm:cxn modelId="{769A162D-AE20-4711-84C7-BA7A79766B9D}" type="presParOf" srcId="{51861B43-D86C-45E1-82FE-7A8C2FD476B3}" destId="{BA2CE5B2-16D2-4F90-8E81-DD38C9F37416}" srcOrd="4" destOrd="0" presId="urn:microsoft.com/office/officeart/2005/8/layout/lProcess3"/>
    <dgm:cxn modelId="{8EA73B7C-8BBC-4A45-9493-7322AB5E08BA}" type="presParOf" srcId="{2B15904F-6D80-4386-891A-D4F6FFF163BC}" destId="{711866C9-CDFB-4F99-A638-F4159D0D1C83}" srcOrd="3" destOrd="0" presId="urn:microsoft.com/office/officeart/2005/8/layout/lProcess3"/>
    <dgm:cxn modelId="{DFA6C20A-BA69-4A62-B1AB-4DC7D0DE3DB9}" type="presParOf" srcId="{2B15904F-6D80-4386-891A-D4F6FFF163BC}" destId="{B866AB63-62B6-45C3-8F0E-BEBD1B3E0C90}" srcOrd="4" destOrd="0" presId="urn:microsoft.com/office/officeart/2005/8/layout/lProcess3"/>
    <dgm:cxn modelId="{1701EF38-FBB5-4E06-B5B2-B224C18670DC}" type="presParOf" srcId="{B866AB63-62B6-45C3-8F0E-BEBD1B3E0C90}" destId="{0C25CAB3-AB53-4290-9C13-B00FA820D3A7}" srcOrd="0" destOrd="0" presId="urn:microsoft.com/office/officeart/2005/8/layout/lProcess3"/>
    <dgm:cxn modelId="{12C5440E-5DAD-437F-B690-80C400BAAC3D}" type="presParOf" srcId="{B866AB63-62B6-45C3-8F0E-BEBD1B3E0C90}" destId="{109067AD-B9DB-4967-94CA-7ECDF087CD01}" srcOrd="1" destOrd="0" presId="urn:microsoft.com/office/officeart/2005/8/layout/lProcess3"/>
    <dgm:cxn modelId="{8FF3AE45-91FE-46E6-919E-93672888BF39}" type="presParOf" srcId="{B866AB63-62B6-45C3-8F0E-BEBD1B3E0C90}" destId="{D4BDB196-BE66-42CB-ACD9-592F11B3D226}" srcOrd="2" destOrd="0" presId="urn:microsoft.com/office/officeart/2005/8/layout/lProcess3"/>
    <dgm:cxn modelId="{334C555E-DD3B-4E1A-A9AA-DF7301E2F77C}" type="presParOf" srcId="{B866AB63-62B6-45C3-8F0E-BEBD1B3E0C90}" destId="{47EF1227-0653-4650-AB6A-976BCE391D89}" srcOrd="3" destOrd="0" presId="urn:microsoft.com/office/officeart/2005/8/layout/lProcess3"/>
    <dgm:cxn modelId="{48F1D872-527D-4C6C-82E8-56F5C176921F}" type="presParOf" srcId="{B866AB63-62B6-45C3-8F0E-BEBD1B3E0C90}" destId="{7710123E-6062-498C-A350-3E52D8E39AA2}" srcOrd="4" destOrd="0" presId="urn:microsoft.com/office/officeart/2005/8/layout/lProcess3"/>
    <dgm:cxn modelId="{B5275A30-DE80-46C1-A084-98BA90F53E91}" type="presParOf" srcId="{2B15904F-6D80-4386-891A-D4F6FFF163BC}" destId="{5BD923B4-5DA3-499B-B993-FCC174F08233}" srcOrd="5" destOrd="0" presId="urn:microsoft.com/office/officeart/2005/8/layout/lProcess3"/>
    <dgm:cxn modelId="{6E5BB5DF-91E8-4EE2-A0F1-3A97EA122B54}" type="presParOf" srcId="{2B15904F-6D80-4386-891A-D4F6FFF163BC}" destId="{E4EA3C55-C807-4E58-9F52-578CC315F8BC}" srcOrd="6" destOrd="0" presId="urn:microsoft.com/office/officeart/2005/8/layout/lProcess3"/>
    <dgm:cxn modelId="{7443106D-F82A-40B6-A1A1-9309DB9F8B37}" type="presParOf" srcId="{E4EA3C55-C807-4E58-9F52-578CC315F8BC}" destId="{D4320606-928D-4734-ABB1-5FD4F6E84D71}" srcOrd="0" destOrd="0" presId="urn:microsoft.com/office/officeart/2005/8/layout/lProcess3"/>
    <dgm:cxn modelId="{0789A9CE-22AB-49A0-864C-FEE302B256B7}" type="presParOf" srcId="{E4EA3C55-C807-4E58-9F52-578CC315F8BC}" destId="{9D215D8A-E5F2-4B75-85A5-F8C3996C8EF1}" srcOrd="1" destOrd="0" presId="urn:microsoft.com/office/officeart/2005/8/layout/lProcess3"/>
    <dgm:cxn modelId="{C785038E-909F-4E74-BE44-19FD741AA464}" type="presParOf" srcId="{E4EA3C55-C807-4E58-9F52-578CC315F8BC}" destId="{88687BDA-2A5B-4CEE-9459-D6E80FDA2FEE}" srcOrd="2" destOrd="0" presId="urn:microsoft.com/office/officeart/2005/8/layout/lProcess3"/>
    <dgm:cxn modelId="{24CE126D-8EA3-4757-8652-0510492B63A7}" type="presParOf" srcId="{E4EA3C55-C807-4E58-9F52-578CC315F8BC}" destId="{4F5B6D47-B041-498B-91E1-6C22B0900CC9}" srcOrd="3" destOrd="0" presId="urn:microsoft.com/office/officeart/2005/8/layout/lProcess3"/>
    <dgm:cxn modelId="{FF7CFB79-9591-4628-A4B5-6D6A64A4EB1B}" type="presParOf" srcId="{E4EA3C55-C807-4E58-9F52-578CC315F8BC}" destId="{9B2C0A7F-CF08-4CD5-A9EC-FF0E7C9813C4}" srcOrd="4" destOrd="0" presId="urn:microsoft.com/office/officeart/2005/8/layout/lProcess3"/>
  </dgm:cxnLst>
  <dgm:bg/>
  <dgm:whole/>
</dgm:dataModel>
</file>

<file path=ppt/diagrams/data3.xml><?xml version="1.0" encoding="utf-8"?>
<dgm:dataModel xmlns:dgm="http://schemas.openxmlformats.org/drawingml/2006/diagram" xmlns:a="http://schemas.openxmlformats.org/drawingml/2006/main">
  <dgm:ptLst>
    <dgm:pt modelId="{988CC076-6D45-4A97-A633-6081C9486AE8}" type="doc">
      <dgm:prSet loTypeId="urn:microsoft.com/office/officeart/2005/8/layout/default" loCatId="list" qsTypeId="urn:microsoft.com/office/officeart/2005/8/quickstyle/3d1" qsCatId="3D" csTypeId="urn:microsoft.com/office/officeart/2005/8/colors/accent1_2" csCatId="accent1" phldr="1"/>
      <dgm:spPr/>
      <dgm:t>
        <a:bodyPr/>
        <a:lstStyle/>
        <a:p>
          <a:endParaRPr lang="el-GR"/>
        </a:p>
      </dgm:t>
    </dgm:pt>
    <dgm:pt modelId="{D603EA63-DDC9-4ED6-B8CB-BD931DA650C1}">
      <dgm:prSet phldrT="[Κείμενο]" custT="1"/>
      <dgm:spPr>
        <a:solidFill>
          <a:schemeClr val="accent1">
            <a:lumMod val="20000"/>
            <a:lumOff val="80000"/>
          </a:schemeClr>
        </a:solidFill>
      </dgm:spPr>
      <dgm:t>
        <a:bodyPr/>
        <a:lstStyle/>
        <a:p>
          <a:r>
            <a:rPr lang="en-US" sz="1800" b="1" dirty="0" smtClean="0">
              <a:solidFill>
                <a:schemeClr val="tx1"/>
              </a:solidFill>
            </a:rPr>
            <a:t>Academic Reading   </a:t>
          </a:r>
          <a:r>
            <a:rPr lang="en-US" sz="1800" b="1" i="0" u="none" dirty="0" smtClean="0">
              <a:solidFill>
                <a:srgbClr val="C00000"/>
              </a:solidFill>
            </a:rPr>
            <a:t>60</a:t>
          </a:r>
          <a:r>
            <a:rPr lang="en-US" sz="1400" b="1" i="0" u="none" dirty="0" smtClean="0">
              <a:solidFill>
                <a:schemeClr val="tx1"/>
              </a:solidFill>
            </a:rPr>
            <a:t>’</a:t>
          </a:r>
        </a:p>
        <a:p>
          <a:r>
            <a:rPr lang="en-US" sz="1400" b="1" i="0" u="none" dirty="0" smtClean="0">
              <a:solidFill>
                <a:schemeClr val="tx1"/>
              </a:solidFill>
            </a:rPr>
            <a:t>3 long texts </a:t>
          </a:r>
          <a:r>
            <a:rPr lang="en-US" sz="1400" b="0" i="0" u="none" dirty="0" smtClean="0">
              <a:solidFill>
                <a:schemeClr val="tx1"/>
              </a:solidFill>
            </a:rPr>
            <a:t>from current books, journals, magazines and newspapers, on academic topics.</a:t>
          </a:r>
        </a:p>
        <a:p>
          <a:r>
            <a:rPr lang="en-US" sz="1400" b="1" i="0" u="none" dirty="0" smtClean="0">
              <a:solidFill>
                <a:schemeClr val="tx1"/>
              </a:solidFill>
            </a:rPr>
            <a:t>40 questions  </a:t>
          </a:r>
          <a:r>
            <a:rPr lang="en-US" sz="1400" b="0" i="0" u="none" dirty="0" smtClean="0">
              <a:solidFill>
                <a:schemeClr val="tx1"/>
              </a:solidFill>
            </a:rPr>
            <a:t>(multiple choice / identifying information or a writer’s view, matching headings, features and sentence endings, as well as sentence, summary, note, table and flow-chart completions, and short-answer questions).</a:t>
          </a:r>
          <a:endParaRPr lang="el-GR" sz="1400" dirty="0">
            <a:solidFill>
              <a:schemeClr val="tx1"/>
            </a:solidFill>
          </a:endParaRPr>
        </a:p>
      </dgm:t>
    </dgm:pt>
    <dgm:pt modelId="{D4F175C5-6314-42BA-A5BB-42C91F34BCFB}" type="parTrans" cxnId="{23CE5823-A3E5-48CA-B9E0-8D539545A17D}">
      <dgm:prSet/>
      <dgm:spPr/>
      <dgm:t>
        <a:bodyPr/>
        <a:lstStyle/>
        <a:p>
          <a:endParaRPr lang="el-GR"/>
        </a:p>
      </dgm:t>
    </dgm:pt>
    <dgm:pt modelId="{B8521997-9EAE-4559-BFFE-FA86A49C07A3}" type="sibTrans" cxnId="{23CE5823-A3E5-48CA-B9E0-8D539545A17D}">
      <dgm:prSet/>
      <dgm:spPr/>
      <dgm:t>
        <a:bodyPr/>
        <a:lstStyle/>
        <a:p>
          <a:endParaRPr lang="el-GR"/>
        </a:p>
      </dgm:t>
    </dgm:pt>
    <dgm:pt modelId="{7D083E07-7E4B-4DA2-B944-50BE47EDF929}">
      <dgm:prSet phldrT="[Κείμενο]" custT="1"/>
      <dgm:spPr>
        <a:solidFill>
          <a:schemeClr val="accent1">
            <a:lumMod val="20000"/>
            <a:lumOff val="80000"/>
          </a:schemeClr>
        </a:solidFill>
      </dgm:spPr>
      <dgm:t>
        <a:bodyPr/>
        <a:lstStyle/>
        <a:p>
          <a:pPr algn="ctr"/>
          <a:r>
            <a:rPr lang="en-US" sz="1800" b="1" dirty="0" smtClean="0">
              <a:solidFill>
                <a:schemeClr val="tx1"/>
              </a:solidFill>
            </a:rPr>
            <a:t>Academic Listening   </a:t>
          </a:r>
          <a:r>
            <a:rPr lang="en-US" sz="1800" b="1" i="0" u="none" dirty="0" smtClean="0">
              <a:solidFill>
                <a:srgbClr val="C00000"/>
              </a:solidFill>
            </a:rPr>
            <a:t>30’ + 10’</a:t>
          </a:r>
          <a:endParaRPr lang="en-US" sz="1800" b="1" dirty="0" smtClean="0">
            <a:solidFill>
              <a:srgbClr val="C00000"/>
            </a:solidFill>
          </a:endParaRPr>
        </a:p>
        <a:p>
          <a:pPr algn="l"/>
          <a:r>
            <a:rPr lang="en-US" sz="1400" b="1" i="0" u="none" dirty="0" smtClean="0">
              <a:solidFill>
                <a:schemeClr val="tx1"/>
              </a:solidFill>
            </a:rPr>
            <a:t>4 parts/40 questions. </a:t>
          </a:r>
        </a:p>
        <a:p>
          <a:pPr algn="l"/>
          <a:r>
            <a:rPr lang="en-US" sz="1400" b="0" i="0" u="none" dirty="0" smtClean="0">
              <a:solidFill>
                <a:schemeClr val="tx1"/>
              </a:solidFill>
            </a:rPr>
            <a:t>Part 1,2, everyday context. </a:t>
          </a:r>
        </a:p>
        <a:p>
          <a:pPr algn="l"/>
          <a:r>
            <a:rPr lang="en-US" sz="1400" b="0" i="0" u="none" dirty="0" smtClean="0">
              <a:solidFill>
                <a:schemeClr val="tx1"/>
              </a:solidFill>
            </a:rPr>
            <a:t>Part 3 4, education or training context.</a:t>
          </a:r>
        </a:p>
        <a:p>
          <a:pPr algn="l"/>
          <a:r>
            <a:rPr lang="en-US" sz="1400" b="0" i="0" u="none" dirty="0" smtClean="0">
              <a:solidFill>
                <a:schemeClr val="tx1"/>
              </a:solidFill>
            </a:rPr>
            <a:t>Parts 1 and 3 conversation between two or more speakers, </a:t>
          </a:r>
        </a:p>
        <a:p>
          <a:pPr algn="l"/>
          <a:r>
            <a:rPr lang="en-US" sz="1400" b="0" i="0" u="none" dirty="0" smtClean="0">
              <a:solidFill>
                <a:schemeClr val="tx1"/>
              </a:solidFill>
            </a:rPr>
            <a:t>Parts 2 and 4 will hear a monologue. You will need to answer questions connected to the recordings</a:t>
          </a:r>
          <a:endParaRPr lang="el-GR" sz="1400" dirty="0">
            <a:solidFill>
              <a:schemeClr val="tx1"/>
            </a:solidFill>
          </a:endParaRPr>
        </a:p>
      </dgm:t>
    </dgm:pt>
    <dgm:pt modelId="{A13A77B6-D48E-4E33-829E-5C3CB08AC726}" type="parTrans" cxnId="{A94D973E-32A4-4124-9804-FD1350D10C5C}">
      <dgm:prSet/>
      <dgm:spPr/>
      <dgm:t>
        <a:bodyPr/>
        <a:lstStyle/>
        <a:p>
          <a:endParaRPr lang="el-GR"/>
        </a:p>
      </dgm:t>
    </dgm:pt>
    <dgm:pt modelId="{7F312885-CD33-42DA-A194-655A9046B7BF}" type="sibTrans" cxnId="{A94D973E-32A4-4124-9804-FD1350D10C5C}">
      <dgm:prSet/>
      <dgm:spPr/>
      <dgm:t>
        <a:bodyPr/>
        <a:lstStyle/>
        <a:p>
          <a:endParaRPr lang="el-GR"/>
        </a:p>
      </dgm:t>
    </dgm:pt>
    <dgm:pt modelId="{8ADFD5C8-EB22-4061-925D-6D4B83751C79}">
      <dgm:prSet phldrT="[Κείμενο]" custT="1"/>
      <dgm:spPr>
        <a:solidFill>
          <a:schemeClr val="accent4">
            <a:lumMod val="60000"/>
            <a:lumOff val="40000"/>
          </a:schemeClr>
        </a:solidFill>
      </dgm:spPr>
      <dgm:t>
        <a:bodyPr/>
        <a:lstStyle/>
        <a:p>
          <a:pPr algn="ctr"/>
          <a:r>
            <a:rPr lang="en-US" sz="1800" b="1" dirty="0" smtClean="0">
              <a:solidFill>
                <a:schemeClr val="tx1"/>
              </a:solidFill>
            </a:rPr>
            <a:t>Academic Speaking   </a:t>
          </a:r>
          <a:r>
            <a:rPr lang="en-US" sz="1800" b="1" i="0" u="none" dirty="0" smtClean="0">
              <a:solidFill>
                <a:srgbClr val="C00000"/>
              </a:solidFill>
            </a:rPr>
            <a:t>11’ -14’</a:t>
          </a:r>
          <a:endParaRPr lang="en-US" sz="1800" b="1" dirty="0" smtClean="0">
            <a:solidFill>
              <a:srgbClr val="C00000"/>
            </a:solidFill>
          </a:endParaRPr>
        </a:p>
        <a:p>
          <a:pPr algn="l"/>
          <a:r>
            <a:rPr lang="en-US" sz="1200" b="1" i="0" u="none" dirty="0" smtClean="0">
              <a:solidFill>
                <a:schemeClr val="tx1"/>
              </a:solidFill>
            </a:rPr>
            <a:t>3 parts</a:t>
          </a:r>
          <a:r>
            <a:rPr lang="en-US" sz="1200" b="0" i="0" u="none" dirty="0" smtClean="0">
              <a:solidFill>
                <a:schemeClr val="tx1"/>
              </a:solidFill>
            </a:rPr>
            <a:t>. </a:t>
          </a:r>
        </a:p>
        <a:p>
          <a:pPr algn="l"/>
          <a:r>
            <a:rPr lang="en-US" sz="1200" b="1" i="0" u="none" dirty="0" smtClean="0">
              <a:solidFill>
                <a:schemeClr val="tx1"/>
              </a:solidFill>
            </a:rPr>
            <a:t>Part 1</a:t>
          </a:r>
          <a:r>
            <a:rPr lang="en-US" sz="1200" b="0" i="0" u="none" dirty="0" smtClean="0">
              <a:solidFill>
                <a:schemeClr val="tx1"/>
              </a:solidFill>
            </a:rPr>
            <a:t> general questions about familiar topics like work, family, studies and hobbies.</a:t>
          </a:r>
        </a:p>
        <a:p>
          <a:pPr algn="l"/>
          <a:r>
            <a:rPr lang="en-US" sz="1200" b="0" i="0" u="none" dirty="0" smtClean="0">
              <a:solidFill>
                <a:schemeClr val="tx1"/>
              </a:solidFill>
            </a:rPr>
            <a:t>In </a:t>
          </a:r>
          <a:r>
            <a:rPr lang="en-US" sz="1200" b="1" i="0" u="none" dirty="0" smtClean="0">
              <a:solidFill>
                <a:schemeClr val="tx1"/>
              </a:solidFill>
            </a:rPr>
            <a:t>Part 2</a:t>
          </a:r>
          <a:r>
            <a:rPr lang="en-US" sz="1200" b="0" i="0" u="none" dirty="0" smtClean="0">
              <a:solidFill>
                <a:schemeClr val="tx1"/>
              </a:solidFill>
            </a:rPr>
            <a:t> you will be given a card with a topic. 1’ to take notes + to prepare your response with a pencil and paper. Speak for </a:t>
          </a:r>
          <a:r>
            <a:rPr lang="en-US" sz="1200" b="1" i="0" u="none" dirty="0" smtClean="0">
              <a:solidFill>
                <a:schemeClr val="tx1"/>
              </a:solidFill>
            </a:rPr>
            <a:t>2’</a:t>
          </a:r>
          <a:r>
            <a:rPr lang="en-US" sz="1200" b="0" i="0" u="none" dirty="0" smtClean="0">
              <a:solidFill>
                <a:schemeClr val="tx1"/>
              </a:solidFill>
            </a:rPr>
            <a:t>. </a:t>
          </a:r>
        </a:p>
        <a:p>
          <a:pPr algn="l"/>
          <a:r>
            <a:rPr lang="en-US" sz="1200" b="0" i="0" u="none" dirty="0" smtClean="0">
              <a:solidFill>
                <a:schemeClr val="tx1"/>
              </a:solidFill>
            </a:rPr>
            <a:t>In </a:t>
          </a:r>
          <a:r>
            <a:rPr lang="en-US" sz="1200" b="1" i="0" u="none" dirty="0" smtClean="0">
              <a:solidFill>
                <a:schemeClr val="tx1"/>
              </a:solidFill>
            </a:rPr>
            <a:t>Part 3</a:t>
          </a:r>
          <a:r>
            <a:rPr lang="en-US" sz="1200" b="0" i="0" u="none" dirty="0" smtClean="0">
              <a:solidFill>
                <a:schemeClr val="tx1"/>
              </a:solidFill>
            </a:rPr>
            <a:t>, discussion with the </a:t>
          </a:r>
          <a:r>
            <a:rPr lang="en-US" sz="1200" b="0" i="0" u="none" dirty="0" err="1" smtClean="0">
              <a:solidFill>
                <a:schemeClr val="tx1"/>
              </a:solidFill>
            </a:rPr>
            <a:t>examineron</a:t>
          </a:r>
          <a:r>
            <a:rPr lang="en-US" sz="1200" b="0" i="0" u="none" dirty="0" smtClean="0">
              <a:solidFill>
                <a:schemeClr val="tx1"/>
              </a:solidFill>
            </a:rPr>
            <a:t> the topic discussed in Part 2. </a:t>
          </a:r>
          <a:endParaRPr lang="el-GR" sz="1200" dirty="0">
            <a:solidFill>
              <a:schemeClr val="tx1"/>
            </a:solidFill>
          </a:endParaRPr>
        </a:p>
      </dgm:t>
    </dgm:pt>
    <dgm:pt modelId="{C6970AC1-4964-466D-B334-05DC0F353C51}" type="parTrans" cxnId="{78FB40F4-0432-4A14-A815-62D9330C3D1E}">
      <dgm:prSet/>
      <dgm:spPr/>
      <dgm:t>
        <a:bodyPr/>
        <a:lstStyle/>
        <a:p>
          <a:endParaRPr lang="el-GR"/>
        </a:p>
      </dgm:t>
    </dgm:pt>
    <dgm:pt modelId="{647768EC-2C60-479A-B5B6-784FBAFF7C48}" type="sibTrans" cxnId="{78FB40F4-0432-4A14-A815-62D9330C3D1E}">
      <dgm:prSet/>
      <dgm:spPr/>
      <dgm:t>
        <a:bodyPr/>
        <a:lstStyle/>
        <a:p>
          <a:endParaRPr lang="el-GR"/>
        </a:p>
      </dgm:t>
    </dgm:pt>
    <dgm:pt modelId="{BBAB6F0B-32E3-4A10-8E32-B971FE0D0D16}">
      <dgm:prSet custT="1"/>
      <dgm:spPr>
        <a:solidFill>
          <a:schemeClr val="accent1">
            <a:lumMod val="20000"/>
            <a:lumOff val="80000"/>
          </a:schemeClr>
        </a:solidFill>
      </dgm:spPr>
      <dgm:t>
        <a:bodyPr/>
        <a:lstStyle/>
        <a:p>
          <a:pPr algn="ctr" defTabSz="800100">
            <a:lnSpc>
              <a:spcPct val="90000"/>
            </a:lnSpc>
            <a:spcBef>
              <a:spcPct val="0"/>
            </a:spcBef>
            <a:spcAft>
              <a:spcPct val="35000"/>
            </a:spcAft>
          </a:pPr>
          <a:r>
            <a:rPr lang="en-US" sz="1800" b="1" i="0" u="none" dirty="0" smtClean="0">
              <a:solidFill>
                <a:schemeClr val="tx1"/>
              </a:solidFill>
            </a:rPr>
            <a:t>Academic Writing   </a:t>
          </a:r>
          <a:r>
            <a:rPr lang="en-US" sz="1800" b="1" i="0" u="none" dirty="0" smtClean="0">
              <a:solidFill>
                <a:srgbClr val="C00000"/>
              </a:solidFill>
            </a:rPr>
            <a:t>60</a:t>
          </a:r>
          <a:r>
            <a:rPr lang="en-US" sz="1400" b="1" i="0" u="none" dirty="0" smtClean="0">
              <a:solidFill>
                <a:schemeClr val="tx1"/>
              </a:solidFill>
            </a:rPr>
            <a:t>’</a:t>
          </a:r>
        </a:p>
        <a:p>
          <a:pPr algn="l" defTabSz="800100">
            <a:lnSpc>
              <a:spcPct val="90000"/>
            </a:lnSpc>
            <a:spcBef>
              <a:spcPct val="0"/>
            </a:spcBef>
            <a:spcAft>
              <a:spcPct val="35000"/>
            </a:spcAft>
          </a:pPr>
          <a:r>
            <a:rPr lang="en-US" sz="1400" b="1" i="0" u="sng" dirty="0" smtClean="0">
              <a:solidFill>
                <a:srgbClr val="C00000"/>
              </a:solidFill>
            </a:rPr>
            <a:t>AW Task 1</a:t>
          </a:r>
          <a:r>
            <a:rPr lang="en-US" sz="1400" b="1" i="0" u="none" dirty="0" smtClean="0">
              <a:solidFill>
                <a:schemeClr val="tx1"/>
              </a:solidFill>
            </a:rPr>
            <a:t>, a visual representation of info.</a:t>
          </a:r>
          <a:r>
            <a:rPr lang="en-US" sz="1400" b="0" i="0" u="none" dirty="0" smtClean="0">
              <a:solidFill>
                <a:schemeClr val="tx1"/>
              </a:solidFill>
            </a:rPr>
            <a:t>; </a:t>
          </a:r>
        </a:p>
        <a:p>
          <a:pPr algn="l" defTabSz="800100">
            <a:lnSpc>
              <a:spcPct val="90000"/>
            </a:lnSpc>
            <a:spcBef>
              <a:spcPct val="0"/>
            </a:spcBef>
            <a:spcAft>
              <a:spcPct val="35000"/>
            </a:spcAft>
          </a:pPr>
          <a:r>
            <a:rPr lang="en-US" sz="1400" b="0" i="0" u="none" dirty="0" smtClean="0">
              <a:solidFill>
                <a:schemeClr val="tx1"/>
              </a:solidFill>
            </a:rPr>
            <a:t>a graph, table, chart or diagram, to </a:t>
          </a:r>
          <a:r>
            <a:rPr lang="en-US" sz="1400" b="0" i="0" u="none" dirty="0" err="1" smtClean="0">
              <a:solidFill>
                <a:schemeClr val="tx1"/>
              </a:solidFill>
            </a:rPr>
            <a:t>summarise</a:t>
          </a:r>
          <a:r>
            <a:rPr lang="en-US" sz="1400" b="0" i="0" u="none" dirty="0" smtClean="0">
              <a:solidFill>
                <a:schemeClr val="tx1"/>
              </a:solidFill>
            </a:rPr>
            <a:t>, describe or explain the process. </a:t>
          </a:r>
        </a:p>
        <a:p>
          <a:pPr algn="l" defTabSz="800100">
            <a:lnSpc>
              <a:spcPct val="90000"/>
            </a:lnSpc>
            <a:spcBef>
              <a:spcPct val="0"/>
            </a:spcBef>
            <a:spcAft>
              <a:spcPct val="35000"/>
            </a:spcAft>
          </a:pPr>
          <a:r>
            <a:rPr lang="en-US" sz="1400" b="1" i="0" u="none" dirty="0" smtClean="0">
              <a:solidFill>
                <a:schemeClr val="tx1"/>
              </a:solidFill>
            </a:rPr>
            <a:t>3 parts</a:t>
          </a:r>
          <a:r>
            <a:rPr lang="en-US" sz="1400" b="0" i="0" u="none" dirty="0" smtClean="0">
              <a:solidFill>
                <a:schemeClr val="tx1"/>
              </a:solidFill>
            </a:rPr>
            <a:t>, introduction/ overview /the main features supported by figures from the diagram.</a:t>
          </a:r>
        </a:p>
        <a:p>
          <a:pPr algn="l" defTabSz="800100">
            <a:lnSpc>
              <a:spcPct val="90000"/>
            </a:lnSpc>
            <a:spcBef>
              <a:spcPct val="0"/>
            </a:spcBef>
            <a:spcAft>
              <a:spcPct val="35000"/>
            </a:spcAft>
          </a:pPr>
          <a:r>
            <a:rPr lang="en-US" sz="1400" b="1" i="0" u="sng" dirty="0" smtClean="0">
              <a:solidFill>
                <a:srgbClr val="C00000"/>
              </a:solidFill>
            </a:rPr>
            <a:t>AW Task 2</a:t>
          </a:r>
          <a:r>
            <a:rPr lang="en-US" sz="1400" b="1" i="0" u="none" dirty="0" smtClean="0">
              <a:solidFill>
                <a:schemeClr val="tx1"/>
              </a:solidFill>
            </a:rPr>
            <a:t>. Essay</a:t>
          </a:r>
          <a:r>
            <a:rPr lang="en-US" sz="1400" b="0" i="0" u="none" dirty="0" smtClean="0">
              <a:solidFill>
                <a:schemeClr val="tx1"/>
              </a:solidFill>
            </a:rPr>
            <a:t> (point of view, argument, problem)</a:t>
          </a:r>
        </a:p>
        <a:p>
          <a:pPr algn="l" defTabSz="800100">
            <a:lnSpc>
              <a:spcPct val="90000"/>
            </a:lnSpc>
            <a:spcBef>
              <a:spcPct val="0"/>
            </a:spcBef>
            <a:spcAft>
              <a:spcPct val="35000"/>
            </a:spcAft>
          </a:pPr>
          <a:r>
            <a:rPr lang="en-US" sz="1400" b="1" i="0" u="none" dirty="0" smtClean="0">
              <a:solidFill>
                <a:schemeClr val="tx1"/>
              </a:solidFill>
            </a:rPr>
            <a:t>GRADE: T1+ 2T2 /3 = AW final (8+6+6=20/3)</a:t>
          </a:r>
        </a:p>
      </dgm:t>
    </dgm:pt>
    <dgm:pt modelId="{D245E64E-2F7D-47F9-A3B9-5CF66D6CB195}" type="parTrans" cxnId="{B853A542-A198-407B-818E-74C65789D057}">
      <dgm:prSet/>
      <dgm:spPr/>
      <dgm:t>
        <a:bodyPr/>
        <a:lstStyle/>
        <a:p>
          <a:endParaRPr lang="el-GR"/>
        </a:p>
      </dgm:t>
    </dgm:pt>
    <dgm:pt modelId="{111F78BC-5EEC-425D-B766-4078745BF00A}" type="sibTrans" cxnId="{B853A542-A198-407B-818E-74C65789D057}">
      <dgm:prSet/>
      <dgm:spPr/>
      <dgm:t>
        <a:bodyPr/>
        <a:lstStyle/>
        <a:p>
          <a:endParaRPr lang="el-GR"/>
        </a:p>
      </dgm:t>
    </dgm:pt>
    <dgm:pt modelId="{73DBF7C9-D295-471B-8676-0EFF43A31105}" type="pres">
      <dgm:prSet presAssocID="{988CC076-6D45-4A97-A633-6081C9486AE8}" presName="diagram" presStyleCnt="0">
        <dgm:presLayoutVars>
          <dgm:dir/>
          <dgm:resizeHandles val="exact"/>
        </dgm:presLayoutVars>
      </dgm:prSet>
      <dgm:spPr/>
      <dgm:t>
        <a:bodyPr/>
        <a:lstStyle/>
        <a:p>
          <a:endParaRPr lang="en-GB"/>
        </a:p>
      </dgm:t>
    </dgm:pt>
    <dgm:pt modelId="{4E1FB3F4-4706-447C-91F2-DFCDC543A860}" type="pres">
      <dgm:prSet presAssocID="{D603EA63-DDC9-4ED6-B8CB-BD931DA650C1}" presName="node" presStyleLbl="node1" presStyleIdx="0" presStyleCnt="4" custScaleY="121118" custLinFactX="8450" custLinFactNeighborX="100000" custLinFactNeighborY="-1190">
        <dgm:presLayoutVars>
          <dgm:bulletEnabled val="1"/>
        </dgm:presLayoutVars>
      </dgm:prSet>
      <dgm:spPr/>
      <dgm:t>
        <a:bodyPr/>
        <a:lstStyle/>
        <a:p>
          <a:endParaRPr lang="el-GR"/>
        </a:p>
      </dgm:t>
    </dgm:pt>
    <dgm:pt modelId="{EF9E634B-D065-468B-BC8C-FF647C8343D7}" type="pres">
      <dgm:prSet presAssocID="{B8521997-9EAE-4559-BFFE-FA86A49C07A3}" presName="sibTrans" presStyleCnt="0"/>
      <dgm:spPr/>
    </dgm:pt>
    <dgm:pt modelId="{2A04C892-2617-4CC8-B92D-F6A6638F89D4}" type="pres">
      <dgm:prSet presAssocID="{BBAB6F0B-32E3-4A10-8E32-B971FE0D0D16}" presName="node" presStyleLbl="node1" presStyleIdx="1" presStyleCnt="4" custScaleY="121118" custLinFactX="-9344" custLinFactNeighborX="-100000" custLinFactNeighborY="-1190">
        <dgm:presLayoutVars>
          <dgm:bulletEnabled val="1"/>
        </dgm:presLayoutVars>
      </dgm:prSet>
      <dgm:spPr/>
      <dgm:t>
        <a:bodyPr/>
        <a:lstStyle/>
        <a:p>
          <a:endParaRPr lang="el-GR"/>
        </a:p>
      </dgm:t>
    </dgm:pt>
    <dgm:pt modelId="{D4537ABA-472B-4F04-9424-1A21B5F6109B}" type="pres">
      <dgm:prSet presAssocID="{111F78BC-5EEC-425D-B766-4078745BF00A}" presName="sibTrans" presStyleCnt="0"/>
      <dgm:spPr/>
    </dgm:pt>
    <dgm:pt modelId="{AF1EE528-EE24-4555-9051-3B9E1FA1CE5D}" type="pres">
      <dgm:prSet presAssocID="{7D083E07-7E4B-4DA2-B944-50BE47EDF929}" presName="node" presStyleLbl="node1" presStyleIdx="2" presStyleCnt="4" custScaleY="114984">
        <dgm:presLayoutVars>
          <dgm:bulletEnabled val="1"/>
        </dgm:presLayoutVars>
      </dgm:prSet>
      <dgm:spPr/>
      <dgm:t>
        <a:bodyPr/>
        <a:lstStyle/>
        <a:p>
          <a:endParaRPr lang="el-GR"/>
        </a:p>
      </dgm:t>
    </dgm:pt>
    <dgm:pt modelId="{C46A685A-F08C-4C1C-A887-B0924FC2B7DE}" type="pres">
      <dgm:prSet presAssocID="{7F312885-CD33-42DA-A194-655A9046B7BF}" presName="sibTrans" presStyleCnt="0"/>
      <dgm:spPr/>
    </dgm:pt>
    <dgm:pt modelId="{C84BAE75-8D7F-47D3-BDEF-E73776F76017}" type="pres">
      <dgm:prSet presAssocID="{8ADFD5C8-EB22-4061-925D-6D4B83751C79}" presName="node" presStyleLbl="node1" presStyleIdx="3" presStyleCnt="4" custScaleY="114984">
        <dgm:presLayoutVars>
          <dgm:bulletEnabled val="1"/>
        </dgm:presLayoutVars>
      </dgm:prSet>
      <dgm:spPr/>
      <dgm:t>
        <a:bodyPr/>
        <a:lstStyle/>
        <a:p>
          <a:endParaRPr lang="el-GR"/>
        </a:p>
      </dgm:t>
    </dgm:pt>
  </dgm:ptLst>
  <dgm:cxnLst>
    <dgm:cxn modelId="{78FB40F4-0432-4A14-A815-62D9330C3D1E}" srcId="{988CC076-6D45-4A97-A633-6081C9486AE8}" destId="{8ADFD5C8-EB22-4061-925D-6D4B83751C79}" srcOrd="3" destOrd="0" parTransId="{C6970AC1-4964-466D-B334-05DC0F353C51}" sibTransId="{647768EC-2C60-479A-B5B6-784FBAFF7C48}"/>
    <dgm:cxn modelId="{DDEEBA0C-942B-453F-A3C3-C31B6470798F}" type="presOf" srcId="{988CC076-6D45-4A97-A633-6081C9486AE8}" destId="{73DBF7C9-D295-471B-8676-0EFF43A31105}" srcOrd="0" destOrd="0" presId="urn:microsoft.com/office/officeart/2005/8/layout/default"/>
    <dgm:cxn modelId="{D09A2223-BC7C-4630-B517-63D14EBA0CBC}" type="presOf" srcId="{D603EA63-DDC9-4ED6-B8CB-BD931DA650C1}" destId="{4E1FB3F4-4706-447C-91F2-DFCDC543A860}" srcOrd="0" destOrd="0" presId="urn:microsoft.com/office/officeart/2005/8/layout/default"/>
    <dgm:cxn modelId="{AFBBA2F9-C3AD-4B81-BDDE-A131BCF387D6}" type="presOf" srcId="{8ADFD5C8-EB22-4061-925D-6D4B83751C79}" destId="{C84BAE75-8D7F-47D3-BDEF-E73776F76017}" srcOrd="0" destOrd="0" presId="urn:microsoft.com/office/officeart/2005/8/layout/default"/>
    <dgm:cxn modelId="{23CE5823-A3E5-48CA-B9E0-8D539545A17D}" srcId="{988CC076-6D45-4A97-A633-6081C9486AE8}" destId="{D603EA63-DDC9-4ED6-B8CB-BD931DA650C1}" srcOrd="0" destOrd="0" parTransId="{D4F175C5-6314-42BA-A5BB-42C91F34BCFB}" sibTransId="{B8521997-9EAE-4559-BFFE-FA86A49C07A3}"/>
    <dgm:cxn modelId="{5B98CBE7-81DB-4239-B2D6-576166FD5012}" type="presOf" srcId="{7D083E07-7E4B-4DA2-B944-50BE47EDF929}" destId="{AF1EE528-EE24-4555-9051-3B9E1FA1CE5D}" srcOrd="0" destOrd="0" presId="urn:microsoft.com/office/officeart/2005/8/layout/default"/>
    <dgm:cxn modelId="{B853A542-A198-407B-818E-74C65789D057}" srcId="{988CC076-6D45-4A97-A633-6081C9486AE8}" destId="{BBAB6F0B-32E3-4A10-8E32-B971FE0D0D16}" srcOrd="1" destOrd="0" parTransId="{D245E64E-2F7D-47F9-A3B9-5CF66D6CB195}" sibTransId="{111F78BC-5EEC-425D-B766-4078745BF00A}"/>
    <dgm:cxn modelId="{A94D973E-32A4-4124-9804-FD1350D10C5C}" srcId="{988CC076-6D45-4A97-A633-6081C9486AE8}" destId="{7D083E07-7E4B-4DA2-B944-50BE47EDF929}" srcOrd="2" destOrd="0" parTransId="{A13A77B6-D48E-4E33-829E-5C3CB08AC726}" sibTransId="{7F312885-CD33-42DA-A194-655A9046B7BF}"/>
    <dgm:cxn modelId="{8705C1A9-4F67-45C6-82ED-DAB87E0C6931}" type="presOf" srcId="{BBAB6F0B-32E3-4A10-8E32-B971FE0D0D16}" destId="{2A04C892-2617-4CC8-B92D-F6A6638F89D4}" srcOrd="0" destOrd="0" presId="urn:microsoft.com/office/officeart/2005/8/layout/default"/>
    <dgm:cxn modelId="{68BA99E2-54A7-4F7B-BF15-1250685521F3}" type="presParOf" srcId="{73DBF7C9-D295-471B-8676-0EFF43A31105}" destId="{4E1FB3F4-4706-447C-91F2-DFCDC543A860}" srcOrd="0" destOrd="0" presId="urn:microsoft.com/office/officeart/2005/8/layout/default"/>
    <dgm:cxn modelId="{3C84FCC6-1324-4EA9-9B00-FB84EF007C52}" type="presParOf" srcId="{73DBF7C9-D295-471B-8676-0EFF43A31105}" destId="{EF9E634B-D065-468B-BC8C-FF647C8343D7}" srcOrd="1" destOrd="0" presId="urn:microsoft.com/office/officeart/2005/8/layout/default"/>
    <dgm:cxn modelId="{A9BBBCD0-0780-4890-8B70-E5ACECC8364D}" type="presParOf" srcId="{73DBF7C9-D295-471B-8676-0EFF43A31105}" destId="{2A04C892-2617-4CC8-B92D-F6A6638F89D4}" srcOrd="2" destOrd="0" presId="urn:microsoft.com/office/officeart/2005/8/layout/default"/>
    <dgm:cxn modelId="{7A68862C-F899-4B36-9B4E-917B4ECCF7BC}" type="presParOf" srcId="{73DBF7C9-D295-471B-8676-0EFF43A31105}" destId="{D4537ABA-472B-4F04-9424-1A21B5F6109B}" srcOrd="3" destOrd="0" presId="urn:microsoft.com/office/officeart/2005/8/layout/default"/>
    <dgm:cxn modelId="{BB0CF81D-A51A-4587-9E32-3DAB7002A3F9}" type="presParOf" srcId="{73DBF7C9-D295-471B-8676-0EFF43A31105}" destId="{AF1EE528-EE24-4555-9051-3B9E1FA1CE5D}" srcOrd="4" destOrd="0" presId="urn:microsoft.com/office/officeart/2005/8/layout/default"/>
    <dgm:cxn modelId="{DA5E1E96-98CF-468F-8F8F-30EEE426B6CD}" type="presParOf" srcId="{73DBF7C9-D295-471B-8676-0EFF43A31105}" destId="{C46A685A-F08C-4C1C-A887-B0924FC2B7DE}" srcOrd="5" destOrd="0" presId="urn:microsoft.com/office/officeart/2005/8/layout/default"/>
    <dgm:cxn modelId="{E40E9E9E-C5D4-485F-8762-BDB8459C1EF1}" type="presParOf" srcId="{73DBF7C9-D295-471B-8676-0EFF43A31105}" destId="{C84BAE75-8D7F-47D3-BDEF-E73776F76017}" srcOrd="6" destOrd="0" presId="urn:microsoft.com/office/officeart/2005/8/layout/default"/>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E1FB3F4-4706-447C-91F2-DFCDC543A860}">
      <dsp:nvSpPr>
        <dsp:cNvPr id="0" name=""/>
        <dsp:cNvSpPr/>
      </dsp:nvSpPr>
      <dsp:spPr>
        <a:xfrm>
          <a:off x="3768077" y="71599"/>
          <a:ext cx="3473662" cy="2524338"/>
        </a:xfrm>
        <a:prstGeom prst="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solidFill>
                <a:schemeClr val="tx1"/>
              </a:solidFill>
            </a:rPr>
            <a:t>Academic Reading </a:t>
          </a:r>
        </a:p>
        <a:p>
          <a:pPr lvl="0" algn="ctr" defTabSz="488950">
            <a:lnSpc>
              <a:spcPct val="90000"/>
            </a:lnSpc>
            <a:spcBef>
              <a:spcPct val="0"/>
            </a:spcBef>
            <a:spcAft>
              <a:spcPct val="35000"/>
            </a:spcAft>
          </a:pPr>
          <a:r>
            <a:rPr lang="en-US" sz="1100" b="0" i="0" u="none" kern="1200" dirty="0" smtClean="0">
              <a:solidFill>
                <a:schemeClr val="tx1"/>
              </a:solidFill>
            </a:rPr>
            <a:t>Consists of 3 long texts from current books, journals, magazines and newspapers, related to study/professional topics.</a:t>
          </a:r>
        </a:p>
        <a:p>
          <a:pPr lvl="0" algn="ctr" defTabSz="488950">
            <a:lnSpc>
              <a:spcPct val="90000"/>
            </a:lnSpc>
            <a:spcBef>
              <a:spcPct val="0"/>
            </a:spcBef>
            <a:spcAft>
              <a:spcPct val="35000"/>
            </a:spcAft>
          </a:pPr>
          <a:r>
            <a:rPr lang="en-US" sz="1100" b="0" i="0" u="none" kern="1200" dirty="0" smtClean="0">
              <a:solidFill>
                <a:schemeClr val="tx1"/>
              </a:solidFill>
            </a:rPr>
            <a:t>40 questions  (multiple choice / identifying information or a writer’s view, matching headings, features and sentence endings, as well as sentence, summary, note, table and flow-chart completions, and short-answer questions).</a:t>
          </a:r>
          <a:endParaRPr lang="el-GR" sz="1100" kern="1200" dirty="0">
            <a:solidFill>
              <a:schemeClr val="tx1"/>
            </a:solidFill>
          </a:endParaRPr>
        </a:p>
      </dsp:txBody>
      <dsp:txXfrm>
        <a:off x="3768077" y="71599"/>
        <a:ext cx="3473662" cy="2524338"/>
      </dsp:txXfrm>
    </dsp:sp>
    <dsp:sp modelId="{2A04C892-2617-4CC8-B92D-F6A6638F89D4}">
      <dsp:nvSpPr>
        <dsp:cNvPr id="0" name=""/>
        <dsp:cNvSpPr/>
      </dsp:nvSpPr>
      <dsp:spPr>
        <a:xfrm>
          <a:off x="23677" y="71599"/>
          <a:ext cx="3473662" cy="2524338"/>
        </a:xfrm>
        <a:prstGeom prst="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i="0" u="none" kern="1200" dirty="0" smtClean="0">
              <a:solidFill>
                <a:schemeClr val="tx1"/>
              </a:solidFill>
            </a:rPr>
            <a:t>Academic Writing</a:t>
          </a:r>
        </a:p>
        <a:p>
          <a:pPr lvl="0" algn="l" defTabSz="488950">
            <a:lnSpc>
              <a:spcPct val="90000"/>
            </a:lnSpc>
            <a:spcBef>
              <a:spcPct val="0"/>
            </a:spcBef>
            <a:spcAft>
              <a:spcPct val="35000"/>
            </a:spcAft>
          </a:pPr>
          <a:r>
            <a:rPr lang="en-US" sz="1100" b="1" i="0" u="sng" kern="1200" dirty="0" smtClean="0">
              <a:solidFill>
                <a:schemeClr val="tx1"/>
              </a:solidFill>
            </a:rPr>
            <a:t>AW Task 1</a:t>
          </a:r>
          <a:r>
            <a:rPr lang="en-US" sz="1100" b="1" i="0" u="none" kern="1200" dirty="0" smtClean="0">
              <a:solidFill>
                <a:schemeClr val="tx1"/>
              </a:solidFill>
            </a:rPr>
            <a:t>, a visual representation of information</a:t>
          </a:r>
          <a:r>
            <a:rPr lang="en-US" sz="1100" b="0" i="0" u="none" kern="1200" dirty="0" smtClean="0">
              <a:solidFill>
                <a:schemeClr val="tx1"/>
              </a:solidFill>
            </a:rPr>
            <a:t>; a graph, table, chart or diagram, to </a:t>
          </a:r>
          <a:r>
            <a:rPr lang="en-US" sz="1100" b="0" i="0" u="none" kern="1200" dirty="0" err="1" smtClean="0">
              <a:solidFill>
                <a:schemeClr val="tx1"/>
              </a:solidFill>
            </a:rPr>
            <a:t>summarise</a:t>
          </a:r>
          <a:r>
            <a:rPr lang="en-US" sz="1100" b="0" i="0" u="none" kern="1200" dirty="0" smtClean="0">
              <a:solidFill>
                <a:schemeClr val="tx1"/>
              </a:solidFill>
            </a:rPr>
            <a:t>, describe or explain the information you see. Write 3 parts, the introduction, an overview and the main features supported by figures from the diagram.</a:t>
          </a:r>
        </a:p>
        <a:p>
          <a:pPr lvl="0" algn="l" defTabSz="488950">
            <a:lnSpc>
              <a:spcPct val="90000"/>
            </a:lnSpc>
            <a:spcBef>
              <a:spcPct val="0"/>
            </a:spcBef>
            <a:spcAft>
              <a:spcPct val="35000"/>
            </a:spcAft>
          </a:pPr>
          <a:r>
            <a:rPr lang="en-US" sz="1100" b="1" i="0" u="sng" kern="1200" dirty="0" smtClean="0">
              <a:solidFill>
                <a:schemeClr val="tx1"/>
              </a:solidFill>
            </a:rPr>
            <a:t>AW Task 2</a:t>
          </a:r>
          <a:r>
            <a:rPr lang="en-US" sz="1100" b="1" i="0" u="none" kern="1200" dirty="0" smtClean="0">
              <a:solidFill>
                <a:schemeClr val="tx1"/>
              </a:solidFill>
            </a:rPr>
            <a:t>. Essay</a:t>
          </a:r>
          <a:r>
            <a:rPr lang="en-US" sz="1100" b="0" i="0" u="none" kern="1200" dirty="0" smtClean="0">
              <a:solidFill>
                <a:schemeClr val="tx1"/>
              </a:solidFill>
            </a:rPr>
            <a:t> (point of view, argument, problem)</a:t>
          </a:r>
          <a:endParaRPr lang="en-US" sz="1100" b="0" i="0" u="none" kern="1200" dirty="0">
            <a:solidFill>
              <a:schemeClr val="tx1"/>
            </a:solidFill>
          </a:endParaRPr>
        </a:p>
      </dsp:txBody>
      <dsp:txXfrm>
        <a:off x="23677" y="71599"/>
        <a:ext cx="3473662" cy="2524338"/>
      </dsp:txXfrm>
    </dsp:sp>
    <dsp:sp modelId="{AF1EE528-EE24-4555-9051-3B9E1FA1CE5D}">
      <dsp:nvSpPr>
        <dsp:cNvPr id="0" name=""/>
        <dsp:cNvSpPr/>
      </dsp:nvSpPr>
      <dsp:spPr>
        <a:xfrm>
          <a:off x="890" y="2968105"/>
          <a:ext cx="3473662" cy="2396493"/>
        </a:xfrm>
        <a:prstGeom prst="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tx1"/>
              </a:solidFill>
            </a:rPr>
            <a:t>Academic Listening </a:t>
          </a:r>
        </a:p>
        <a:p>
          <a:pPr lvl="0" algn="ctr" defTabSz="488950">
            <a:lnSpc>
              <a:spcPct val="90000"/>
            </a:lnSpc>
            <a:spcBef>
              <a:spcPct val="0"/>
            </a:spcBef>
            <a:spcAft>
              <a:spcPct val="35000"/>
            </a:spcAft>
          </a:pPr>
          <a:r>
            <a:rPr lang="en-US" sz="1100" b="0" i="0" u="none" kern="1200" dirty="0" smtClean="0">
              <a:solidFill>
                <a:schemeClr val="tx1"/>
              </a:solidFill>
            </a:rPr>
            <a:t>4 </a:t>
          </a:r>
          <a:r>
            <a:rPr lang="en-US" sz="1100" b="0" i="0" u="none" kern="1200" smtClean="0">
              <a:solidFill>
                <a:schemeClr val="tx1"/>
              </a:solidFill>
            </a:rPr>
            <a:t>parts/40 questions. </a:t>
          </a:r>
          <a:r>
            <a:rPr lang="en-US" sz="1100" b="0" i="0" u="none" kern="1200" dirty="0" smtClean="0">
              <a:solidFill>
                <a:schemeClr val="tx1"/>
              </a:solidFill>
            </a:rPr>
            <a:t>The first two recordings deal with situations you might experience in an everyday context. The last two recordings, however, focus on situations that might occur in an education or training context.</a:t>
          </a:r>
        </a:p>
        <a:p>
          <a:pPr lvl="0" algn="ctr" defTabSz="488950">
            <a:lnSpc>
              <a:spcPct val="90000"/>
            </a:lnSpc>
            <a:spcBef>
              <a:spcPct val="0"/>
            </a:spcBef>
            <a:spcAft>
              <a:spcPct val="35000"/>
            </a:spcAft>
          </a:pPr>
          <a:r>
            <a:rPr lang="en-US" sz="1100" b="0" i="0" u="none" kern="1200" dirty="0" smtClean="0">
              <a:solidFill>
                <a:schemeClr val="tx1"/>
              </a:solidFill>
            </a:rPr>
            <a:t>In recordings 1 and 3 you will hear a conversation between two or more speakers, however in recordings 2 and 4 will hear a monologue. You will need to answer questions connected to the recordings ranging from multiple choice to matching information, headings, features and sentence endings, as well as sentence, summary, note, table, diagram or flow-chart completion.</a:t>
          </a:r>
          <a:r>
            <a:rPr lang="en-US" sz="1100" kern="1200" dirty="0" smtClean="0">
              <a:solidFill>
                <a:schemeClr val="tx1"/>
              </a:solidFill>
            </a:rPr>
            <a:t> </a:t>
          </a:r>
          <a:endParaRPr lang="el-GR" sz="1100" kern="1200" dirty="0">
            <a:solidFill>
              <a:schemeClr val="tx1"/>
            </a:solidFill>
          </a:endParaRPr>
        </a:p>
      </dsp:txBody>
      <dsp:txXfrm>
        <a:off x="890" y="2968105"/>
        <a:ext cx="3473662" cy="2396493"/>
      </dsp:txXfrm>
    </dsp:sp>
    <dsp:sp modelId="{C84BAE75-8D7F-47D3-BDEF-E73776F76017}">
      <dsp:nvSpPr>
        <dsp:cNvPr id="0" name=""/>
        <dsp:cNvSpPr/>
      </dsp:nvSpPr>
      <dsp:spPr>
        <a:xfrm>
          <a:off x="3821919" y="2968105"/>
          <a:ext cx="3473662" cy="2396493"/>
        </a:xfrm>
        <a:prstGeom prst="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solidFill>
                <a:schemeClr val="tx1"/>
              </a:solidFill>
            </a:rPr>
            <a:t>Academic Speaking </a:t>
          </a:r>
        </a:p>
        <a:p>
          <a:pPr lvl="0" algn="l" defTabSz="488950">
            <a:lnSpc>
              <a:spcPct val="90000"/>
            </a:lnSpc>
            <a:spcBef>
              <a:spcPct val="0"/>
            </a:spcBef>
            <a:spcAft>
              <a:spcPct val="35000"/>
            </a:spcAft>
          </a:pPr>
          <a:r>
            <a:rPr lang="en-US" sz="1100" b="0" i="0" u="none" kern="1200" dirty="0" smtClean="0">
              <a:solidFill>
                <a:schemeClr val="tx1"/>
              </a:solidFill>
            </a:rPr>
            <a:t>11 and 14 minutes and consists of 3 parts. Part 1 is the first part of the test where the examiner will ask you some general questions about familiar topics like work, family, studies and hobbies.</a:t>
          </a:r>
        </a:p>
        <a:p>
          <a:pPr lvl="0" algn="l" defTabSz="488950">
            <a:lnSpc>
              <a:spcPct val="90000"/>
            </a:lnSpc>
            <a:spcBef>
              <a:spcPct val="0"/>
            </a:spcBef>
            <a:spcAft>
              <a:spcPct val="35000"/>
            </a:spcAft>
          </a:pPr>
          <a:r>
            <a:rPr lang="en-US" sz="1100" b="0" i="0" u="none" kern="1200" dirty="0" smtClean="0">
              <a:solidFill>
                <a:schemeClr val="tx1"/>
              </a:solidFill>
            </a:rPr>
            <a:t>In Part 2 you will be given a card with a topic. You will be given one minute to take notes on the topic and will be given a pencil and paper to prepare your response. You will then speak on the topic for two minutes. In Part 3 of the interview, you will have a two-way discussion with the examiner where they will ask questions related to the topic discussed in Part 2.</a:t>
          </a:r>
          <a:endParaRPr lang="el-GR" sz="1100" kern="1200" dirty="0">
            <a:solidFill>
              <a:schemeClr val="tx1"/>
            </a:solidFill>
          </a:endParaRPr>
        </a:p>
      </dsp:txBody>
      <dsp:txXfrm>
        <a:off x="3821919" y="2968105"/>
        <a:ext cx="3473662" cy="2396493"/>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79525" y="1600200"/>
            <a:ext cx="7085013" cy="1066800"/>
          </a:xfrm>
        </p:spPr>
        <p:txBody>
          <a:bodyPr/>
          <a:lstStyle>
            <a:lvl1pPr>
              <a:defRPr/>
            </a:lvl1pPr>
          </a:lstStyle>
          <a:p>
            <a:pPr lvl="0"/>
            <a:r>
              <a:rPr lang="el-GR" noProof="0" smtClean="0"/>
              <a:t>Στυλ κύριου τίτλου</a:t>
            </a:r>
          </a:p>
        </p:txBody>
      </p:sp>
      <p:sp>
        <p:nvSpPr>
          <p:cNvPr id="3075" name="Rectangle 3"/>
          <p:cNvSpPr>
            <a:spLocks noGrp="1" noChangeArrowheads="1"/>
          </p:cNvSpPr>
          <p:nvPr>
            <p:ph type="subTitle" idx="1"/>
          </p:nvPr>
        </p:nvSpPr>
        <p:spPr>
          <a:xfrm>
            <a:off x="1279525" y="2819400"/>
            <a:ext cx="5256213" cy="1143000"/>
          </a:xfrm>
        </p:spPr>
        <p:txBody>
          <a:bodyPr/>
          <a:lstStyle>
            <a:lvl1pPr marL="0" indent="0">
              <a:buFontTx/>
              <a:buNone/>
              <a:defRPr/>
            </a:lvl1pPr>
          </a:lstStyle>
          <a:p>
            <a:pPr lvl="0"/>
            <a:r>
              <a:rPr lang="el-GR" noProof="0" smtClean="0"/>
              <a:t>Στυλ κύριου υπότιτλου</a:t>
            </a:r>
          </a:p>
        </p:txBody>
      </p:sp>
      <p:sp>
        <p:nvSpPr>
          <p:cNvPr id="3076" name="Rectangle 4"/>
          <p:cNvSpPr>
            <a:spLocks noGrp="1" noChangeArrowheads="1"/>
          </p:cNvSpPr>
          <p:nvPr>
            <p:ph type="dt" sz="half" idx="2"/>
          </p:nvPr>
        </p:nvSpPr>
        <p:spPr/>
        <p:txBody>
          <a:bodyPr/>
          <a:lstStyle>
            <a:lvl1pPr>
              <a:defRPr/>
            </a:lvl1pPr>
          </a:lstStyle>
          <a:p>
            <a:fld id="{43C8E5E1-37F1-4292-83E6-29C019A08C01}" type="datetimeFigureOut">
              <a:rPr lang="el-GR" smtClean="0"/>
              <a:pPr/>
              <a:t>14/3/2024</a:t>
            </a:fld>
            <a:endParaRPr lang="el-GR"/>
          </a:p>
        </p:txBody>
      </p:sp>
      <p:sp>
        <p:nvSpPr>
          <p:cNvPr id="3077" name="Rectangle 5"/>
          <p:cNvSpPr>
            <a:spLocks noGrp="1" noChangeArrowheads="1"/>
          </p:cNvSpPr>
          <p:nvPr>
            <p:ph type="ftr" sz="quarter" idx="3"/>
          </p:nvPr>
        </p:nvSpPr>
        <p:spPr/>
        <p:txBody>
          <a:bodyPr/>
          <a:lstStyle>
            <a:lvl1pPr>
              <a:defRPr/>
            </a:lvl1pPr>
          </a:lstStyle>
          <a:p>
            <a:endParaRPr lang="el-GR"/>
          </a:p>
        </p:txBody>
      </p:sp>
      <p:sp>
        <p:nvSpPr>
          <p:cNvPr id="3078" name="Rectangle 6"/>
          <p:cNvSpPr>
            <a:spLocks noGrp="1" noChangeArrowheads="1"/>
          </p:cNvSpPr>
          <p:nvPr>
            <p:ph type="sldNum" sz="quarter" idx="4"/>
          </p:nvPr>
        </p:nvSpPr>
        <p:spPr/>
        <p:txBody>
          <a:bodyPr/>
          <a:lstStyle>
            <a:lvl1pPr>
              <a:defRPr/>
            </a:lvl1pPr>
          </a:lstStyle>
          <a:p>
            <a:fld id="{B1441C5D-DDD1-4116-B15A-523802BEEBA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fld id="{43C8E5E1-37F1-4292-83E6-29C019A08C01}" type="datetimeFigureOut">
              <a:rPr lang="el-GR" smtClean="0"/>
              <a:pPr/>
              <a:t>14/3/2024</a:t>
            </a:fld>
            <a:endParaRPr lang="el-GR"/>
          </a:p>
        </p:txBody>
      </p:sp>
      <p:sp>
        <p:nvSpPr>
          <p:cNvPr id="5" name="Θέση υποσέλιδου 4"/>
          <p:cNvSpPr>
            <a:spLocks noGrp="1"/>
          </p:cNvSpPr>
          <p:nvPr>
            <p:ph type="ftr" sz="quarter" idx="11"/>
          </p:nvPr>
        </p:nvSpPr>
        <p:spPr/>
        <p:txBody>
          <a:bodyPr/>
          <a:lstStyle>
            <a:lvl1pPr>
              <a:defRPr/>
            </a:lvl1pPr>
          </a:lstStyle>
          <a:p>
            <a:endParaRPr lang="el-GR"/>
          </a:p>
        </p:txBody>
      </p:sp>
      <p:sp>
        <p:nvSpPr>
          <p:cNvPr id="6" name="Θέση αριθμού διαφάνειας 5"/>
          <p:cNvSpPr>
            <a:spLocks noGrp="1"/>
          </p:cNvSpPr>
          <p:nvPr>
            <p:ph type="sldNum" sz="quarter" idx="12"/>
          </p:nvPr>
        </p:nvSpPr>
        <p:spPr/>
        <p:txBody>
          <a:bodyPr/>
          <a:lstStyle>
            <a:lvl1pPr>
              <a:defRPr/>
            </a:lvl1pPr>
          </a:lstStyle>
          <a:p>
            <a:fld id="{B1441C5D-DDD1-4116-B15A-523802BEEBAD}" type="slidenum">
              <a:rPr lang="el-GR" smtClean="0"/>
              <a:pPr/>
              <a:t>‹#›</a:t>
            </a:fld>
            <a:endParaRPr lang="el-GR"/>
          </a:p>
        </p:txBody>
      </p:sp>
    </p:spTree>
    <p:extLst>
      <p:ext uri="{BB962C8B-B14F-4D97-AF65-F5344CB8AC3E}">
        <p14:creationId xmlns="" xmlns:p14="http://schemas.microsoft.com/office/powerpoint/2010/main" val="2147844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594475" y="685800"/>
            <a:ext cx="1771650" cy="5440363"/>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1279525" y="685800"/>
            <a:ext cx="5162550" cy="5440363"/>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fld id="{43C8E5E1-37F1-4292-83E6-29C019A08C01}" type="datetimeFigureOut">
              <a:rPr lang="el-GR" smtClean="0"/>
              <a:pPr/>
              <a:t>14/3/2024</a:t>
            </a:fld>
            <a:endParaRPr lang="el-GR"/>
          </a:p>
        </p:txBody>
      </p:sp>
      <p:sp>
        <p:nvSpPr>
          <p:cNvPr id="5" name="Θέση υποσέλιδου 4"/>
          <p:cNvSpPr>
            <a:spLocks noGrp="1"/>
          </p:cNvSpPr>
          <p:nvPr>
            <p:ph type="ftr" sz="quarter" idx="11"/>
          </p:nvPr>
        </p:nvSpPr>
        <p:spPr/>
        <p:txBody>
          <a:bodyPr/>
          <a:lstStyle>
            <a:lvl1pPr>
              <a:defRPr/>
            </a:lvl1pPr>
          </a:lstStyle>
          <a:p>
            <a:endParaRPr lang="el-GR"/>
          </a:p>
        </p:txBody>
      </p:sp>
      <p:sp>
        <p:nvSpPr>
          <p:cNvPr id="6" name="Θέση αριθμού διαφάνειας 5"/>
          <p:cNvSpPr>
            <a:spLocks noGrp="1"/>
          </p:cNvSpPr>
          <p:nvPr>
            <p:ph type="sldNum" sz="quarter" idx="12"/>
          </p:nvPr>
        </p:nvSpPr>
        <p:spPr/>
        <p:txBody>
          <a:bodyPr/>
          <a:lstStyle>
            <a:lvl1pPr>
              <a:defRPr/>
            </a:lvl1pPr>
          </a:lstStyle>
          <a:p>
            <a:fld id="{B1441C5D-DDD1-4116-B15A-523802BEEBAD}" type="slidenum">
              <a:rPr lang="el-GR" smtClean="0"/>
              <a:pPr/>
              <a:t>‹#›</a:t>
            </a:fld>
            <a:endParaRPr lang="el-GR"/>
          </a:p>
        </p:txBody>
      </p:sp>
    </p:spTree>
    <p:extLst>
      <p:ext uri="{BB962C8B-B14F-4D97-AF65-F5344CB8AC3E}">
        <p14:creationId xmlns="" xmlns:p14="http://schemas.microsoft.com/office/powerpoint/2010/main" val="4070680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2514601"/>
            <a:ext cx="6686549" cy="2262781"/>
          </a:xfrm>
        </p:spPr>
        <p:txBody>
          <a:bodyPr anchor="b">
            <a:normAutofit/>
          </a:bodyPr>
          <a:lstStyle>
            <a:lvl1pPr>
              <a:defRPr sz="5400"/>
            </a:lvl1pPr>
          </a:lstStyle>
          <a:p>
            <a:r>
              <a:rPr lang="el-GR" smtClean="0"/>
              <a:t>Kλικ για επεξεργασία του τίτλου</a:t>
            </a:r>
            <a:endParaRPr lang="en-US" dirty="0"/>
          </a:p>
        </p:txBody>
      </p:sp>
      <p:sp>
        <p:nvSpPr>
          <p:cNvPr id="3" name="Subtitle 2"/>
          <p:cNvSpPr>
            <a:spLocks noGrp="1"/>
          </p:cNvSpPr>
          <p:nvPr>
            <p:ph type="subTitle" idx="1"/>
          </p:nvPr>
        </p:nvSpPr>
        <p:spPr>
          <a:xfrm>
            <a:off x="1941910" y="4777380"/>
            <a:ext cx="668654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43C8E5E1-37F1-4292-83E6-29C019A08C01}" type="datetimeFigureOut">
              <a:rPr lang="el-GR" smtClean="0"/>
              <a:pPr/>
              <a:t>14/3/2024</a:t>
            </a:fld>
            <a:endParaRPr lang="el-GR"/>
          </a:p>
        </p:txBody>
      </p:sp>
      <p:sp>
        <p:nvSpPr>
          <p:cNvPr id="5" name="Footer Placeholder 4"/>
          <p:cNvSpPr>
            <a:spLocks noGrp="1"/>
          </p:cNvSpPr>
          <p:nvPr>
            <p:ph type="ftr" sz="quarter" idx="11"/>
          </p:nvPr>
        </p:nvSpPr>
        <p:spPr/>
        <p:txBody>
          <a:bodyPr/>
          <a:lstStyle/>
          <a:p>
            <a:endParaRPr lang="el-GR"/>
          </a:p>
        </p:txBody>
      </p:sp>
      <p:sp>
        <p:nvSpPr>
          <p:cNvPr id="7" name="Freeform 6"/>
          <p:cNvSpPr/>
          <p:nvPr/>
        </p:nvSpPr>
        <p:spPr bwMode="auto">
          <a:xfrm>
            <a:off x="0" y="4323811"/>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4529541"/>
            <a:ext cx="584825" cy="365125"/>
          </a:xfrm>
        </p:spPr>
        <p:txBody>
          <a:bodyPr/>
          <a:lstStyle/>
          <a:p>
            <a:fld id="{B1441C5D-DDD1-4116-B15A-523802BEEBAD}" type="slidenum">
              <a:rPr lang="el-GR" smtClean="0"/>
              <a:pPr/>
              <a:t>‹#›</a:t>
            </a:fld>
            <a:endParaRPr lang="el-G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1944694" y="624110"/>
            <a:ext cx="6683765" cy="1280890"/>
          </a:xfrm>
        </p:spPr>
        <p:txBody>
          <a:bodyPr/>
          <a:lstStyle/>
          <a:p>
            <a:r>
              <a:rPr lang="el-GR" smtClean="0"/>
              <a:t>Kλικ για επεξεργασία του τίτλου</a:t>
            </a:r>
            <a:endParaRPr lang="en-US" dirty="0"/>
          </a:p>
        </p:txBody>
      </p:sp>
      <p:sp>
        <p:nvSpPr>
          <p:cNvPr id="3" name="Content Placeholder 2"/>
          <p:cNvSpPr>
            <a:spLocks noGrp="1"/>
          </p:cNvSpPr>
          <p:nvPr>
            <p:ph idx="1"/>
          </p:nvPr>
        </p:nvSpPr>
        <p:spPr>
          <a:xfrm>
            <a:off x="1941909" y="2133600"/>
            <a:ext cx="6686550" cy="3777622"/>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43C8E5E1-37F1-4292-83E6-29C019A08C01}" type="datetimeFigureOut">
              <a:rPr lang="el-GR" smtClean="0"/>
              <a:pPr/>
              <a:t>14/3/2024</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1441C5D-DDD1-4116-B15A-523802BEEBAD}" type="slidenum">
              <a:rPr lang="el-GR" smtClean="0"/>
              <a:pPr/>
              <a:t>‹#›</a:t>
            </a:fld>
            <a:endParaRPr lang="el-G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941910" y="2058750"/>
            <a:ext cx="6686549" cy="1468800"/>
          </a:xfrm>
        </p:spPr>
        <p:txBody>
          <a:bodyPr anchor="b"/>
          <a:lstStyle>
            <a:lvl1pPr algn="l">
              <a:defRPr sz="4000" b="0" cap="none"/>
            </a:lvl1pPr>
          </a:lstStyle>
          <a:p>
            <a:r>
              <a:rPr lang="el-GR" smtClean="0"/>
              <a:t>Kλικ για επεξεργασία του τίτλου</a:t>
            </a:r>
            <a:endParaRPr lang="en-US" dirty="0"/>
          </a:p>
        </p:txBody>
      </p:sp>
      <p:sp>
        <p:nvSpPr>
          <p:cNvPr id="3" name="Text Placeholder 2"/>
          <p:cNvSpPr>
            <a:spLocks noGrp="1"/>
          </p:cNvSpPr>
          <p:nvPr>
            <p:ph type="body" idx="1"/>
          </p:nvPr>
        </p:nvSpPr>
        <p:spPr>
          <a:xfrm>
            <a:off x="1941910" y="3530129"/>
            <a:ext cx="668654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Date Placeholder 3"/>
          <p:cNvSpPr>
            <a:spLocks noGrp="1"/>
          </p:cNvSpPr>
          <p:nvPr>
            <p:ph type="dt" sz="half" idx="10"/>
          </p:nvPr>
        </p:nvSpPr>
        <p:spPr/>
        <p:txBody>
          <a:bodyPr/>
          <a:lstStyle/>
          <a:p>
            <a:fld id="{43C8E5E1-37F1-4292-83E6-29C019A08C01}" type="datetimeFigureOut">
              <a:rPr lang="el-GR" smtClean="0"/>
              <a:pPr/>
              <a:t>14/3/2024</a:t>
            </a:fld>
            <a:endParaRPr lang="el-GR"/>
          </a:p>
        </p:txBody>
      </p:sp>
      <p:sp>
        <p:nvSpPr>
          <p:cNvPr id="5" name="Footer Placeholder 4"/>
          <p:cNvSpPr>
            <a:spLocks noGrp="1"/>
          </p:cNvSpPr>
          <p:nvPr>
            <p:ph type="ftr" sz="quarter" idx="11"/>
          </p:nvPr>
        </p:nvSpPr>
        <p:spPr/>
        <p:txBody>
          <a:bodyPr/>
          <a:lstStyle/>
          <a:p>
            <a:endParaRPr lang="el-GR"/>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B1441C5D-DDD1-4116-B15A-523802BEEBAD}" type="slidenum">
              <a:rPr lang="el-GR" smtClean="0"/>
              <a:pPr/>
              <a:t>‹#›</a:t>
            </a:fld>
            <a:endParaRPr lang="el-G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smtClean="0"/>
              <a:t>Kλικ για επεξεργασία του τίτλου</a:t>
            </a:r>
            <a:endParaRPr lang="en-US" dirty="0"/>
          </a:p>
        </p:txBody>
      </p:sp>
      <p:sp>
        <p:nvSpPr>
          <p:cNvPr id="3" name="Content Placeholder 2"/>
          <p:cNvSpPr>
            <a:spLocks noGrp="1"/>
          </p:cNvSpPr>
          <p:nvPr>
            <p:ph sz="half" idx="1"/>
          </p:nvPr>
        </p:nvSpPr>
        <p:spPr>
          <a:xfrm>
            <a:off x="1941909" y="2133600"/>
            <a:ext cx="3235398" cy="3777622"/>
          </a:xfrm>
        </p:spPr>
        <p:txBody>
          <a:bodyPr>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5393060" y="2126222"/>
            <a:ext cx="3235398" cy="3777622"/>
          </a:xfrm>
        </p:spPr>
        <p:txBody>
          <a:bodyPr>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43C8E5E1-37F1-4292-83E6-29C019A08C01}" type="datetimeFigureOut">
              <a:rPr lang="el-GR" smtClean="0"/>
              <a:pPr/>
              <a:t>14/3/2024</a:t>
            </a:fld>
            <a:endParaRPr lang="el-GR"/>
          </a:p>
        </p:txBody>
      </p:sp>
      <p:sp>
        <p:nvSpPr>
          <p:cNvPr id="6" name="Footer Placeholder 5"/>
          <p:cNvSpPr>
            <a:spLocks noGrp="1"/>
          </p:cNvSpPr>
          <p:nvPr>
            <p:ph type="ftr" sz="quarter" idx="11"/>
          </p:nvPr>
        </p:nvSpPr>
        <p:spPr/>
        <p:txBody>
          <a:bodyPr/>
          <a:lstStyle/>
          <a:p>
            <a:endParaRPr lang="el-GR"/>
          </a:p>
        </p:txBody>
      </p:sp>
      <p:sp>
        <p:nvSpPr>
          <p:cNvPr id="10"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0" y="787783"/>
            <a:ext cx="584825" cy="365125"/>
          </a:xfrm>
        </p:spPr>
        <p:txBody>
          <a:bodyPr/>
          <a:lstStyle/>
          <a:p>
            <a:fld id="{B1441C5D-DDD1-4116-B15A-523802BEEBAD}" type="slidenum">
              <a:rPr lang="el-GR" smtClean="0"/>
              <a:pPr/>
              <a:t>‹#›</a:t>
            </a:fld>
            <a:endParaRPr lang="el-G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l-GR" smtClean="0"/>
              <a:t>Kλικ για επεξεργασία του τίτλου</a:t>
            </a:r>
            <a:endParaRPr lang="en-US" dirty="0"/>
          </a:p>
        </p:txBody>
      </p:sp>
      <p:sp>
        <p:nvSpPr>
          <p:cNvPr id="3" name="Text Placeholder 2"/>
          <p:cNvSpPr>
            <a:spLocks noGrp="1"/>
          </p:cNvSpPr>
          <p:nvPr>
            <p:ph type="body" idx="1"/>
          </p:nvPr>
        </p:nvSpPr>
        <p:spPr>
          <a:xfrm>
            <a:off x="2204530" y="1972703"/>
            <a:ext cx="299454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Content Placeholder 3"/>
          <p:cNvSpPr>
            <a:spLocks noGrp="1"/>
          </p:cNvSpPr>
          <p:nvPr>
            <p:ph sz="half" idx="2"/>
          </p:nvPr>
        </p:nvSpPr>
        <p:spPr>
          <a:xfrm>
            <a:off x="1941909" y="2548966"/>
            <a:ext cx="3257170" cy="3354060"/>
          </a:xfrm>
        </p:spPr>
        <p:txBody>
          <a:bodyPr>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5629972" y="1969475"/>
            <a:ext cx="299925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Content Placeholder 5"/>
          <p:cNvSpPr>
            <a:spLocks noGrp="1"/>
          </p:cNvSpPr>
          <p:nvPr>
            <p:ph sz="quarter" idx="4"/>
          </p:nvPr>
        </p:nvSpPr>
        <p:spPr>
          <a:xfrm>
            <a:off x="5375218" y="2545738"/>
            <a:ext cx="3254006" cy="3354060"/>
          </a:xfrm>
        </p:spPr>
        <p:txBody>
          <a:bodyPr>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43C8E5E1-37F1-4292-83E6-29C019A08C01}" type="datetimeFigureOut">
              <a:rPr lang="el-GR" smtClean="0"/>
              <a:pPr/>
              <a:t>14/3/2024</a:t>
            </a:fld>
            <a:endParaRPr lang="el-GR"/>
          </a:p>
        </p:txBody>
      </p:sp>
      <p:sp>
        <p:nvSpPr>
          <p:cNvPr id="8" name="Footer Placeholder 7"/>
          <p:cNvSpPr>
            <a:spLocks noGrp="1"/>
          </p:cNvSpPr>
          <p:nvPr>
            <p:ph type="ftr" sz="quarter" idx="11"/>
          </p:nvPr>
        </p:nvSpPr>
        <p:spPr/>
        <p:txBody>
          <a:bodyPr/>
          <a:lstStyle/>
          <a:p>
            <a:endParaRPr lang="el-GR"/>
          </a:p>
        </p:txBody>
      </p:sp>
      <p:sp>
        <p:nvSpPr>
          <p:cNvPr id="12"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787783"/>
            <a:ext cx="584825" cy="365125"/>
          </a:xfrm>
        </p:spPr>
        <p:txBody>
          <a:bodyPr/>
          <a:lstStyle/>
          <a:p>
            <a:fld id="{B1441C5D-DDD1-4116-B15A-523802BEEBAD}" type="slidenum">
              <a:rPr lang="el-GR" smtClean="0"/>
              <a:pPr/>
              <a:t>‹#›</a:t>
            </a:fld>
            <a:endParaRPr lang="el-G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Kλικ για επεξεργασία του τίτλου</a:t>
            </a:r>
            <a:endParaRPr lang="en-US" dirty="0"/>
          </a:p>
        </p:txBody>
      </p:sp>
      <p:sp>
        <p:nvSpPr>
          <p:cNvPr id="3" name="Date Placeholder 2"/>
          <p:cNvSpPr>
            <a:spLocks noGrp="1"/>
          </p:cNvSpPr>
          <p:nvPr>
            <p:ph type="dt" sz="half" idx="10"/>
          </p:nvPr>
        </p:nvSpPr>
        <p:spPr/>
        <p:txBody>
          <a:bodyPr/>
          <a:lstStyle/>
          <a:p>
            <a:fld id="{43C8E5E1-37F1-4292-83E6-29C019A08C01}" type="datetimeFigureOut">
              <a:rPr lang="el-GR" smtClean="0"/>
              <a:pPr/>
              <a:t>14/3/2024</a:t>
            </a:fld>
            <a:endParaRPr lang="el-GR"/>
          </a:p>
        </p:txBody>
      </p:sp>
      <p:sp>
        <p:nvSpPr>
          <p:cNvPr id="4" name="Footer Placeholder 3"/>
          <p:cNvSpPr>
            <a:spLocks noGrp="1"/>
          </p:cNvSpPr>
          <p:nvPr>
            <p:ph type="ftr" sz="quarter" idx="11"/>
          </p:nvPr>
        </p:nvSpPr>
        <p:spPr/>
        <p:txBody>
          <a:bodyPr/>
          <a:lstStyle/>
          <a:p>
            <a:endParaRPr lang="el-GR"/>
          </a:p>
        </p:txBody>
      </p:sp>
      <p:sp>
        <p:nvSpPr>
          <p:cNvPr id="7"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1441C5D-DDD1-4116-B15A-523802BEEBAD}" type="slidenum">
              <a:rPr lang="el-GR" smtClean="0"/>
              <a:pPr/>
              <a:t>‹#›</a:t>
            </a:fld>
            <a:endParaRPr lang="el-G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C8E5E1-37F1-4292-83E6-29C019A08C01}" type="datetimeFigureOut">
              <a:rPr lang="el-GR" smtClean="0"/>
              <a:pPr/>
              <a:t>14/3/2024</a:t>
            </a:fld>
            <a:endParaRPr lang="el-GR"/>
          </a:p>
        </p:txBody>
      </p:sp>
      <p:sp>
        <p:nvSpPr>
          <p:cNvPr id="3" name="Footer Placeholder 2"/>
          <p:cNvSpPr>
            <a:spLocks noGrp="1"/>
          </p:cNvSpPr>
          <p:nvPr>
            <p:ph type="ftr" sz="quarter" idx="11"/>
          </p:nvPr>
        </p:nvSpPr>
        <p:spPr/>
        <p:txBody>
          <a:bodyPr/>
          <a:lstStyle/>
          <a:p>
            <a:endParaRPr lang="el-GR"/>
          </a:p>
        </p:txBody>
      </p:sp>
      <p:sp>
        <p:nvSpPr>
          <p:cNvPr id="6"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1441C5D-DDD1-4116-B15A-523802BEEBAD}" type="slidenum">
              <a:rPr lang="el-GR" smtClean="0"/>
              <a:pPr/>
              <a:t>‹#›</a:t>
            </a:fld>
            <a:endParaRPr lang="el-G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941910" y="446088"/>
            <a:ext cx="2628899" cy="976312"/>
          </a:xfrm>
        </p:spPr>
        <p:txBody>
          <a:bodyPr anchor="b"/>
          <a:lstStyle>
            <a:lvl1pPr algn="l">
              <a:defRPr sz="2000" b="0"/>
            </a:lvl1pPr>
          </a:lstStyle>
          <a:p>
            <a:r>
              <a:rPr lang="el-GR" smtClean="0"/>
              <a:t>Kλικ για επεξεργασία του τίτλου</a:t>
            </a:r>
            <a:endParaRPr lang="en-US" dirty="0"/>
          </a:p>
        </p:txBody>
      </p:sp>
      <p:sp>
        <p:nvSpPr>
          <p:cNvPr id="3" name="Content Placeholder 2"/>
          <p:cNvSpPr>
            <a:spLocks noGrp="1"/>
          </p:cNvSpPr>
          <p:nvPr>
            <p:ph idx="1"/>
          </p:nvPr>
        </p:nvSpPr>
        <p:spPr>
          <a:xfrm>
            <a:off x="4742259" y="446089"/>
            <a:ext cx="3886200" cy="5414963"/>
          </a:xfrm>
        </p:spPr>
        <p:txBody>
          <a:bodyPr anchor="ctr">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1941910" y="1598613"/>
            <a:ext cx="26288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Date Placeholder 4"/>
          <p:cNvSpPr>
            <a:spLocks noGrp="1"/>
          </p:cNvSpPr>
          <p:nvPr>
            <p:ph type="dt" sz="half" idx="10"/>
          </p:nvPr>
        </p:nvSpPr>
        <p:spPr/>
        <p:txBody>
          <a:bodyPr/>
          <a:lstStyle/>
          <a:p>
            <a:fld id="{43C8E5E1-37F1-4292-83E6-29C019A08C01}" type="datetimeFigureOut">
              <a:rPr lang="el-GR" smtClean="0"/>
              <a:pPr/>
              <a:t>14/3/2024</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1441C5D-DDD1-4116-B15A-523802BEEBA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fld id="{43C8E5E1-37F1-4292-83E6-29C019A08C01}" type="datetimeFigureOut">
              <a:rPr lang="el-GR" smtClean="0"/>
              <a:pPr/>
              <a:t>14/3/2024</a:t>
            </a:fld>
            <a:endParaRPr lang="el-GR"/>
          </a:p>
        </p:txBody>
      </p:sp>
      <p:sp>
        <p:nvSpPr>
          <p:cNvPr id="5" name="Θέση υποσέλιδου 4"/>
          <p:cNvSpPr>
            <a:spLocks noGrp="1"/>
          </p:cNvSpPr>
          <p:nvPr>
            <p:ph type="ftr" sz="quarter" idx="11"/>
          </p:nvPr>
        </p:nvSpPr>
        <p:spPr/>
        <p:txBody>
          <a:bodyPr/>
          <a:lstStyle>
            <a:lvl1pPr>
              <a:defRPr/>
            </a:lvl1pPr>
          </a:lstStyle>
          <a:p>
            <a:endParaRPr lang="el-GR"/>
          </a:p>
        </p:txBody>
      </p:sp>
      <p:sp>
        <p:nvSpPr>
          <p:cNvPr id="6" name="Θέση αριθμού διαφάνειας 5"/>
          <p:cNvSpPr>
            <a:spLocks noGrp="1"/>
          </p:cNvSpPr>
          <p:nvPr>
            <p:ph type="sldNum" sz="quarter" idx="12"/>
          </p:nvPr>
        </p:nvSpPr>
        <p:spPr/>
        <p:txBody>
          <a:bodyPr/>
          <a:lstStyle>
            <a:lvl1pPr>
              <a:defRPr/>
            </a:lvl1pPr>
          </a:lstStyle>
          <a:p>
            <a:fld id="{B1441C5D-DDD1-4116-B15A-523802BEEBAD}" type="slidenum">
              <a:rPr lang="el-GR" smtClean="0"/>
              <a:pPr/>
              <a:t>‹#›</a:t>
            </a:fld>
            <a:endParaRPr lang="el-GR"/>
          </a:p>
        </p:txBody>
      </p:sp>
    </p:spTree>
    <p:extLst>
      <p:ext uri="{BB962C8B-B14F-4D97-AF65-F5344CB8AC3E}">
        <p14:creationId xmlns="" xmlns:p14="http://schemas.microsoft.com/office/powerpoint/2010/main" val="36159453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941910" y="4800600"/>
            <a:ext cx="6686550" cy="566738"/>
          </a:xfrm>
        </p:spPr>
        <p:txBody>
          <a:bodyPr anchor="b">
            <a:normAutofit/>
          </a:bodyPr>
          <a:lstStyle>
            <a:lvl1pPr algn="l">
              <a:defRPr sz="2400" b="0"/>
            </a:lvl1pPr>
          </a:lstStyle>
          <a:p>
            <a:r>
              <a:rPr lang="el-GR" smtClean="0"/>
              <a:t>Kλικ για επεξεργασία του τίτλου</a:t>
            </a:r>
            <a:endParaRPr lang="en-US" dirty="0"/>
          </a:p>
        </p:txBody>
      </p:sp>
      <p:sp>
        <p:nvSpPr>
          <p:cNvPr id="3" name="Picture Placeholder 2"/>
          <p:cNvSpPr>
            <a:spLocks noGrp="1" noChangeAspect="1"/>
          </p:cNvSpPr>
          <p:nvPr>
            <p:ph type="pic" idx="1"/>
          </p:nvPr>
        </p:nvSpPr>
        <p:spPr>
          <a:xfrm>
            <a:off x="1941909" y="634965"/>
            <a:ext cx="668655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μια εικόνα</a:t>
            </a:r>
            <a:endParaRPr lang="en-US" dirty="0"/>
          </a:p>
        </p:txBody>
      </p:sp>
      <p:sp>
        <p:nvSpPr>
          <p:cNvPr id="4" name="Text Placeholder 3"/>
          <p:cNvSpPr>
            <a:spLocks noGrp="1"/>
          </p:cNvSpPr>
          <p:nvPr>
            <p:ph type="body" sz="half" idx="2"/>
          </p:nvPr>
        </p:nvSpPr>
        <p:spPr>
          <a:xfrm>
            <a:off x="1941910" y="5367338"/>
            <a:ext cx="668655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Date Placeholder 4"/>
          <p:cNvSpPr>
            <a:spLocks noGrp="1"/>
          </p:cNvSpPr>
          <p:nvPr>
            <p:ph type="dt" sz="half" idx="10"/>
          </p:nvPr>
        </p:nvSpPr>
        <p:spPr/>
        <p:txBody>
          <a:bodyPr/>
          <a:lstStyle/>
          <a:p>
            <a:fld id="{43C8E5E1-37F1-4292-83E6-29C019A08C01}" type="datetimeFigureOut">
              <a:rPr lang="el-GR" smtClean="0"/>
              <a:pPr/>
              <a:t>14/3/2024</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B1441C5D-DDD1-4116-B15A-523802BEEBAD}" type="slidenum">
              <a:rPr lang="el-GR" smtClean="0"/>
              <a:pPr/>
              <a:t>‹#›</a:t>
            </a:fld>
            <a:endParaRPr lang="el-G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609600"/>
            <a:ext cx="6686549" cy="3117040"/>
          </a:xfrm>
        </p:spPr>
        <p:txBody>
          <a:bodyPr anchor="ctr">
            <a:normAutofit/>
          </a:bodyPr>
          <a:lstStyle>
            <a:lvl1pPr algn="l">
              <a:defRPr sz="4800" b="0" cap="none"/>
            </a:lvl1pPr>
          </a:lstStyle>
          <a:p>
            <a:r>
              <a:rPr lang="el-GR" smtClean="0"/>
              <a:t>Kλικ για επεξεργασία του τίτλου</a:t>
            </a:r>
            <a:endParaRPr lang="en-US" dirty="0"/>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Date Placeholder 3"/>
          <p:cNvSpPr>
            <a:spLocks noGrp="1"/>
          </p:cNvSpPr>
          <p:nvPr>
            <p:ph type="dt" sz="half" idx="10"/>
          </p:nvPr>
        </p:nvSpPr>
        <p:spPr/>
        <p:txBody>
          <a:bodyPr/>
          <a:lstStyle/>
          <a:p>
            <a:fld id="{43C8E5E1-37F1-4292-83E6-29C019A08C01}" type="datetimeFigureOut">
              <a:rPr lang="el-GR" smtClean="0"/>
              <a:pPr/>
              <a:t>14/3/2024</a:t>
            </a:fld>
            <a:endParaRPr lang="el-GR"/>
          </a:p>
        </p:txBody>
      </p:sp>
      <p:sp>
        <p:nvSpPr>
          <p:cNvPr id="5" name="Footer Placeholder 4"/>
          <p:cNvSpPr>
            <a:spLocks noGrp="1"/>
          </p:cNvSpPr>
          <p:nvPr>
            <p:ph type="ftr" sz="quarter" idx="11"/>
          </p:nvPr>
        </p:nvSpPr>
        <p:spPr/>
        <p:txBody>
          <a:bodyPr/>
          <a:lstStyle/>
          <a:p>
            <a:endParaRPr lang="el-GR"/>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B1441C5D-DDD1-4116-B15A-523802BEEBAD}" type="slidenum">
              <a:rPr lang="el-GR" smtClean="0"/>
              <a:pPr/>
              <a:t>‹#›</a:t>
            </a:fld>
            <a:endParaRPr lang="el-G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7462" y="609600"/>
            <a:ext cx="6295445" cy="2895600"/>
          </a:xfrm>
        </p:spPr>
        <p:txBody>
          <a:bodyPr anchor="ctr">
            <a:normAutofit/>
          </a:bodyPr>
          <a:lstStyle>
            <a:lvl1pPr algn="l">
              <a:defRPr sz="4800" b="0" cap="none"/>
            </a:lvl1pPr>
          </a:lstStyle>
          <a:p>
            <a:r>
              <a:rPr lang="el-GR" smtClean="0"/>
              <a:t>Kλικ για επεξεργασία του τίτλου</a:t>
            </a:r>
            <a:endParaRPr lang="en-US" dirty="0"/>
          </a:p>
        </p:txBody>
      </p:sp>
      <p:sp>
        <p:nvSpPr>
          <p:cNvPr id="13" name="Text Placeholder 9"/>
          <p:cNvSpPr>
            <a:spLocks noGrp="1"/>
          </p:cNvSpPr>
          <p:nvPr>
            <p:ph type="body" sz="quarter" idx="13"/>
          </p:nvPr>
        </p:nvSpPr>
        <p:spPr>
          <a:xfrm>
            <a:off x="2456259" y="3505200"/>
            <a:ext cx="5652416"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Kλικ για επεξεργασία των στυλ του υποδείγματος</a:t>
            </a:r>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Date Placeholder 3"/>
          <p:cNvSpPr>
            <a:spLocks noGrp="1"/>
          </p:cNvSpPr>
          <p:nvPr>
            <p:ph type="dt" sz="half" idx="10"/>
          </p:nvPr>
        </p:nvSpPr>
        <p:spPr/>
        <p:txBody>
          <a:bodyPr/>
          <a:lstStyle/>
          <a:p>
            <a:fld id="{43C8E5E1-37F1-4292-83E6-29C019A08C01}" type="datetimeFigureOut">
              <a:rPr lang="el-GR" smtClean="0"/>
              <a:pPr/>
              <a:t>14/3/2024</a:t>
            </a:fld>
            <a:endParaRPr lang="el-GR"/>
          </a:p>
        </p:txBody>
      </p:sp>
      <p:sp>
        <p:nvSpPr>
          <p:cNvPr id="5" name="Footer Placeholder 4"/>
          <p:cNvSpPr>
            <a:spLocks noGrp="1"/>
          </p:cNvSpPr>
          <p:nvPr>
            <p:ph type="ftr" sz="quarter" idx="11"/>
          </p:nvPr>
        </p:nvSpPr>
        <p:spPr/>
        <p:txBody>
          <a:bodyPr/>
          <a:lstStyle/>
          <a:p>
            <a:endParaRPr lang="el-GR"/>
          </a:p>
        </p:txBody>
      </p:sp>
      <p:sp>
        <p:nvSpPr>
          <p:cNvPr id="11"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B1441C5D-DDD1-4116-B15A-523802BEEBAD}" type="slidenum">
              <a:rPr lang="el-GR" smtClean="0"/>
              <a:pPr/>
              <a:t>‹#›</a:t>
            </a:fld>
            <a:endParaRPr lang="el-GR"/>
          </a:p>
        </p:txBody>
      </p:sp>
      <p:sp>
        <p:nvSpPr>
          <p:cNvPr id="14" name="TextBox 13"/>
          <p:cNvSpPr txBox="1"/>
          <p:nvPr/>
        </p:nvSpPr>
        <p:spPr>
          <a:xfrm>
            <a:off x="1850739" y="648005"/>
            <a:ext cx="4572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336139" y="2905306"/>
            <a:ext cx="4572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1910" y="2438401"/>
            <a:ext cx="6686550" cy="2724845"/>
          </a:xfrm>
        </p:spPr>
        <p:txBody>
          <a:bodyPr anchor="b">
            <a:normAutofit/>
          </a:bodyPr>
          <a:lstStyle>
            <a:lvl1pPr algn="l">
              <a:defRPr sz="4800" b="0"/>
            </a:lvl1pPr>
          </a:lstStyle>
          <a:p>
            <a:r>
              <a:rPr lang="el-GR" smtClean="0"/>
              <a:t>Kλικ για επεξεργασία του τίτλου</a:t>
            </a:r>
            <a:endParaRPr lang="en-US" dirty="0"/>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smtClean="0"/>
              <a:t>Kλικ για επεξεργασία των στυλ του υποδείγματος</a:t>
            </a:r>
          </a:p>
        </p:txBody>
      </p:sp>
      <p:sp>
        <p:nvSpPr>
          <p:cNvPr id="5" name="Date Placeholder 4"/>
          <p:cNvSpPr>
            <a:spLocks noGrp="1"/>
          </p:cNvSpPr>
          <p:nvPr>
            <p:ph type="dt" sz="half" idx="10"/>
          </p:nvPr>
        </p:nvSpPr>
        <p:spPr/>
        <p:txBody>
          <a:bodyPr/>
          <a:lstStyle/>
          <a:p>
            <a:fld id="{43C8E5E1-37F1-4292-83E6-29C019A08C01}" type="datetimeFigureOut">
              <a:rPr lang="el-GR" smtClean="0"/>
              <a:pPr/>
              <a:t>14/3/2024</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B1441C5D-DDD1-4116-B15A-523802BEEBAD}" type="slidenum">
              <a:rPr lang="el-GR" smtClean="0"/>
              <a:pPr/>
              <a:t>‹#›</a:t>
            </a:fld>
            <a:endParaRPr lang="el-G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137462" y="609600"/>
            <a:ext cx="6295445" cy="2895600"/>
          </a:xfrm>
        </p:spPr>
        <p:txBody>
          <a:bodyPr anchor="ctr">
            <a:normAutofit/>
          </a:bodyPr>
          <a:lstStyle>
            <a:lvl1pPr algn="l">
              <a:defRPr sz="4800" b="0" cap="none"/>
            </a:lvl1pPr>
          </a:lstStyle>
          <a:p>
            <a:r>
              <a:rPr lang="el-GR" smtClean="0"/>
              <a:t>Kλικ για επεξεργασία του τίτλου</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Kλικ για επεξεργασία των στυλ του υποδείγματος</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smtClean="0"/>
              <a:t>Kλικ για επεξεργασία των στυλ του υποδείγματος</a:t>
            </a:r>
          </a:p>
        </p:txBody>
      </p:sp>
      <p:sp>
        <p:nvSpPr>
          <p:cNvPr id="5" name="Date Placeholder 4"/>
          <p:cNvSpPr>
            <a:spLocks noGrp="1"/>
          </p:cNvSpPr>
          <p:nvPr>
            <p:ph type="dt" sz="half" idx="10"/>
          </p:nvPr>
        </p:nvSpPr>
        <p:spPr/>
        <p:txBody>
          <a:bodyPr/>
          <a:lstStyle/>
          <a:p>
            <a:fld id="{43C8E5E1-37F1-4292-83E6-29C019A08C01}" type="datetimeFigureOut">
              <a:rPr lang="el-GR" smtClean="0"/>
              <a:pPr/>
              <a:t>14/3/2024</a:t>
            </a:fld>
            <a:endParaRPr lang="el-GR"/>
          </a:p>
        </p:txBody>
      </p:sp>
      <p:sp>
        <p:nvSpPr>
          <p:cNvPr id="6" name="Footer Placeholder 5"/>
          <p:cNvSpPr>
            <a:spLocks noGrp="1"/>
          </p:cNvSpPr>
          <p:nvPr>
            <p:ph type="ftr" sz="quarter" idx="11"/>
          </p:nvPr>
        </p:nvSpPr>
        <p:spPr/>
        <p:txBody>
          <a:bodyPr/>
          <a:lstStyle/>
          <a:p>
            <a:endParaRPr lang="el-GR"/>
          </a:p>
        </p:txBody>
      </p:sp>
      <p:sp>
        <p:nvSpPr>
          <p:cNvPr id="11"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B1441C5D-DDD1-4116-B15A-523802BEEBAD}" type="slidenum">
              <a:rPr lang="el-GR" smtClean="0"/>
              <a:pPr/>
              <a:t>‹#›</a:t>
            </a:fld>
            <a:endParaRPr lang="el-GR"/>
          </a:p>
        </p:txBody>
      </p:sp>
      <p:sp>
        <p:nvSpPr>
          <p:cNvPr id="17" name="TextBox 16"/>
          <p:cNvSpPr txBox="1"/>
          <p:nvPr/>
        </p:nvSpPr>
        <p:spPr>
          <a:xfrm>
            <a:off x="1850739" y="648005"/>
            <a:ext cx="4572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8336139" y="2905306"/>
            <a:ext cx="4572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1910" y="627407"/>
            <a:ext cx="6686549" cy="2880020"/>
          </a:xfrm>
        </p:spPr>
        <p:txBody>
          <a:bodyPr anchor="ctr">
            <a:normAutofit/>
          </a:bodyPr>
          <a:lstStyle>
            <a:lvl1pPr algn="l">
              <a:defRPr sz="4800" b="0"/>
            </a:lvl1pPr>
          </a:lstStyle>
          <a:p>
            <a:r>
              <a:rPr lang="el-GR" smtClean="0"/>
              <a:t>Kλικ για επεξεργασία του τίτλου</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Kλικ για επεξεργασία των στυλ του υποδείγματος</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smtClean="0"/>
              <a:t>Kλικ για επεξεργασία των στυλ του υποδείγματος</a:t>
            </a:r>
          </a:p>
        </p:txBody>
      </p:sp>
      <p:sp>
        <p:nvSpPr>
          <p:cNvPr id="5" name="Date Placeholder 4"/>
          <p:cNvSpPr>
            <a:spLocks noGrp="1"/>
          </p:cNvSpPr>
          <p:nvPr>
            <p:ph type="dt" sz="half" idx="10"/>
          </p:nvPr>
        </p:nvSpPr>
        <p:spPr/>
        <p:txBody>
          <a:bodyPr/>
          <a:lstStyle/>
          <a:p>
            <a:fld id="{43C8E5E1-37F1-4292-83E6-29C019A08C01}" type="datetimeFigureOut">
              <a:rPr lang="el-GR" smtClean="0"/>
              <a:pPr/>
              <a:t>14/3/2024</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B1441C5D-DDD1-4116-B15A-523802BEEBAD}" type="slidenum">
              <a:rPr lang="el-GR" smtClean="0"/>
              <a:pPr/>
              <a:t>‹#›</a:t>
            </a:fld>
            <a:endParaRPr lang="el-G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Kλικ για επεξεργασία του τίτλου</a:t>
            </a:r>
            <a:endParaRPr lang="en-US" dirty="0"/>
          </a:p>
        </p:txBody>
      </p:sp>
      <p:sp>
        <p:nvSpPr>
          <p:cNvPr id="3" name="Vertical Text Placeholder 2"/>
          <p:cNvSpPr>
            <a:spLocks noGrp="1"/>
          </p:cNvSpPr>
          <p:nvPr>
            <p:ph type="body" orient="vert" idx="1"/>
          </p:nvPr>
        </p:nvSpPr>
        <p:spPr/>
        <p:txBody>
          <a:bodyPr vert="eaVert" ancho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43C8E5E1-37F1-4292-83E6-29C019A08C01}" type="datetimeFigureOut">
              <a:rPr lang="el-GR" smtClean="0"/>
              <a:pPr/>
              <a:t>14/3/2024</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1441C5D-DDD1-4116-B15A-523802BEEBAD}" type="slidenum">
              <a:rPr lang="el-GR" smtClean="0"/>
              <a:pPr/>
              <a:t>‹#›</a:t>
            </a:fld>
            <a:endParaRPr lang="el-G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627406"/>
            <a:ext cx="1655701" cy="5283817"/>
          </a:xfrm>
        </p:spPr>
        <p:txBody>
          <a:bodyPr vert="eaVert" anchor="ctr"/>
          <a:lstStyle/>
          <a:p>
            <a:r>
              <a:rPr lang="el-GR" smtClean="0"/>
              <a:t>Kλικ για επεξεργασία του τίτλου</a:t>
            </a:r>
            <a:endParaRPr lang="en-US" dirty="0"/>
          </a:p>
        </p:txBody>
      </p:sp>
      <p:sp>
        <p:nvSpPr>
          <p:cNvPr id="3" name="Vertical Text Placeholder 2"/>
          <p:cNvSpPr>
            <a:spLocks noGrp="1"/>
          </p:cNvSpPr>
          <p:nvPr>
            <p:ph type="body" orient="vert" idx="1"/>
          </p:nvPr>
        </p:nvSpPr>
        <p:spPr>
          <a:xfrm>
            <a:off x="1941909" y="627406"/>
            <a:ext cx="4857750" cy="5283817"/>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43C8E5E1-37F1-4292-83E6-29C019A08C01}" type="datetimeFigureOut">
              <a:rPr lang="el-GR" smtClean="0"/>
              <a:pPr/>
              <a:t>14/3/2024</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1441C5D-DDD1-4116-B15A-523802BEEBA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lvl1pPr>
              <a:defRPr/>
            </a:lvl1pPr>
          </a:lstStyle>
          <a:p>
            <a:fld id="{43C8E5E1-37F1-4292-83E6-29C019A08C01}" type="datetimeFigureOut">
              <a:rPr lang="el-GR" smtClean="0"/>
              <a:pPr/>
              <a:t>14/3/2024</a:t>
            </a:fld>
            <a:endParaRPr lang="el-GR"/>
          </a:p>
        </p:txBody>
      </p:sp>
      <p:sp>
        <p:nvSpPr>
          <p:cNvPr id="5" name="Θέση υποσέλιδου 4"/>
          <p:cNvSpPr>
            <a:spLocks noGrp="1"/>
          </p:cNvSpPr>
          <p:nvPr>
            <p:ph type="ftr" sz="quarter" idx="11"/>
          </p:nvPr>
        </p:nvSpPr>
        <p:spPr/>
        <p:txBody>
          <a:bodyPr/>
          <a:lstStyle>
            <a:lvl1pPr>
              <a:defRPr/>
            </a:lvl1pPr>
          </a:lstStyle>
          <a:p>
            <a:endParaRPr lang="el-GR"/>
          </a:p>
        </p:txBody>
      </p:sp>
      <p:sp>
        <p:nvSpPr>
          <p:cNvPr id="6" name="Θέση αριθμού διαφάνειας 5"/>
          <p:cNvSpPr>
            <a:spLocks noGrp="1"/>
          </p:cNvSpPr>
          <p:nvPr>
            <p:ph type="sldNum" sz="quarter" idx="12"/>
          </p:nvPr>
        </p:nvSpPr>
        <p:spPr/>
        <p:txBody>
          <a:bodyPr/>
          <a:lstStyle>
            <a:lvl1pPr>
              <a:defRPr/>
            </a:lvl1pPr>
          </a:lstStyle>
          <a:p>
            <a:fld id="{B1441C5D-DDD1-4116-B15A-523802BEEBAD}" type="slidenum">
              <a:rPr lang="el-GR" smtClean="0"/>
              <a:pPr/>
              <a:t>‹#›</a:t>
            </a:fld>
            <a:endParaRPr lang="el-GR"/>
          </a:p>
        </p:txBody>
      </p:sp>
    </p:spTree>
    <p:extLst>
      <p:ext uri="{BB962C8B-B14F-4D97-AF65-F5344CB8AC3E}">
        <p14:creationId xmlns="" xmlns:p14="http://schemas.microsoft.com/office/powerpoint/2010/main" val="2666766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1279525" y="1600200"/>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3984625" y="1600200"/>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lvl1pPr>
              <a:defRPr/>
            </a:lvl1pPr>
          </a:lstStyle>
          <a:p>
            <a:fld id="{43C8E5E1-37F1-4292-83E6-29C019A08C01}" type="datetimeFigureOut">
              <a:rPr lang="el-GR" smtClean="0"/>
              <a:pPr/>
              <a:t>14/3/2024</a:t>
            </a:fld>
            <a:endParaRPr lang="el-GR"/>
          </a:p>
        </p:txBody>
      </p:sp>
      <p:sp>
        <p:nvSpPr>
          <p:cNvPr id="6" name="Θέση υποσέλιδου 5"/>
          <p:cNvSpPr>
            <a:spLocks noGrp="1"/>
          </p:cNvSpPr>
          <p:nvPr>
            <p:ph type="ftr" sz="quarter" idx="11"/>
          </p:nvPr>
        </p:nvSpPr>
        <p:spPr/>
        <p:txBody>
          <a:bodyPr/>
          <a:lstStyle>
            <a:lvl1pPr>
              <a:defRPr/>
            </a:lvl1pPr>
          </a:lstStyle>
          <a:p>
            <a:endParaRPr lang="el-GR"/>
          </a:p>
        </p:txBody>
      </p:sp>
      <p:sp>
        <p:nvSpPr>
          <p:cNvPr id="7" name="Θέση αριθμού διαφάνειας 6"/>
          <p:cNvSpPr>
            <a:spLocks noGrp="1"/>
          </p:cNvSpPr>
          <p:nvPr>
            <p:ph type="sldNum" sz="quarter" idx="12"/>
          </p:nvPr>
        </p:nvSpPr>
        <p:spPr/>
        <p:txBody>
          <a:bodyPr/>
          <a:lstStyle>
            <a:lvl1pPr>
              <a:defRPr/>
            </a:lvl1pPr>
          </a:lstStyle>
          <a:p>
            <a:fld id="{B1441C5D-DDD1-4116-B15A-523802BEEBAD}" type="slidenum">
              <a:rPr lang="el-GR" smtClean="0"/>
              <a:pPr/>
              <a:t>‹#›</a:t>
            </a:fld>
            <a:endParaRPr lang="el-GR"/>
          </a:p>
        </p:txBody>
      </p:sp>
    </p:spTree>
    <p:extLst>
      <p:ext uri="{BB962C8B-B14F-4D97-AF65-F5344CB8AC3E}">
        <p14:creationId xmlns="" xmlns:p14="http://schemas.microsoft.com/office/powerpoint/2010/main" val="2980491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lvl1pPr>
              <a:defRPr/>
            </a:lvl1pPr>
          </a:lstStyle>
          <a:p>
            <a:fld id="{43C8E5E1-37F1-4292-83E6-29C019A08C01}" type="datetimeFigureOut">
              <a:rPr lang="el-GR" smtClean="0"/>
              <a:pPr/>
              <a:t>14/3/2024</a:t>
            </a:fld>
            <a:endParaRPr lang="el-GR"/>
          </a:p>
        </p:txBody>
      </p:sp>
      <p:sp>
        <p:nvSpPr>
          <p:cNvPr id="8" name="Θέση υποσέλιδου 7"/>
          <p:cNvSpPr>
            <a:spLocks noGrp="1"/>
          </p:cNvSpPr>
          <p:nvPr>
            <p:ph type="ftr" sz="quarter" idx="11"/>
          </p:nvPr>
        </p:nvSpPr>
        <p:spPr/>
        <p:txBody>
          <a:bodyPr/>
          <a:lstStyle>
            <a:lvl1pPr>
              <a:defRPr/>
            </a:lvl1pPr>
          </a:lstStyle>
          <a:p>
            <a:endParaRPr lang="el-GR"/>
          </a:p>
        </p:txBody>
      </p:sp>
      <p:sp>
        <p:nvSpPr>
          <p:cNvPr id="9" name="Θέση αριθμού διαφάνειας 8"/>
          <p:cNvSpPr>
            <a:spLocks noGrp="1"/>
          </p:cNvSpPr>
          <p:nvPr>
            <p:ph type="sldNum" sz="quarter" idx="12"/>
          </p:nvPr>
        </p:nvSpPr>
        <p:spPr/>
        <p:txBody>
          <a:bodyPr/>
          <a:lstStyle>
            <a:lvl1pPr>
              <a:defRPr/>
            </a:lvl1pPr>
          </a:lstStyle>
          <a:p>
            <a:fld id="{B1441C5D-DDD1-4116-B15A-523802BEEBAD}" type="slidenum">
              <a:rPr lang="el-GR" smtClean="0"/>
              <a:pPr/>
              <a:t>‹#›</a:t>
            </a:fld>
            <a:endParaRPr lang="el-GR"/>
          </a:p>
        </p:txBody>
      </p:sp>
    </p:spTree>
    <p:extLst>
      <p:ext uri="{BB962C8B-B14F-4D97-AF65-F5344CB8AC3E}">
        <p14:creationId xmlns="" xmlns:p14="http://schemas.microsoft.com/office/powerpoint/2010/main" val="3124566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lvl1pPr>
              <a:defRPr/>
            </a:lvl1pPr>
          </a:lstStyle>
          <a:p>
            <a:fld id="{43C8E5E1-37F1-4292-83E6-29C019A08C01}" type="datetimeFigureOut">
              <a:rPr lang="el-GR" smtClean="0"/>
              <a:pPr/>
              <a:t>14/3/2024</a:t>
            </a:fld>
            <a:endParaRPr lang="el-GR"/>
          </a:p>
        </p:txBody>
      </p:sp>
      <p:sp>
        <p:nvSpPr>
          <p:cNvPr id="4" name="Θέση υποσέλιδου 3"/>
          <p:cNvSpPr>
            <a:spLocks noGrp="1"/>
          </p:cNvSpPr>
          <p:nvPr>
            <p:ph type="ftr" sz="quarter" idx="11"/>
          </p:nvPr>
        </p:nvSpPr>
        <p:spPr/>
        <p:txBody>
          <a:bodyPr/>
          <a:lstStyle>
            <a:lvl1pPr>
              <a:defRPr/>
            </a:lvl1pPr>
          </a:lstStyle>
          <a:p>
            <a:endParaRPr lang="el-GR"/>
          </a:p>
        </p:txBody>
      </p:sp>
      <p:sp>
        <p:nvSpPr>
          <p:cNvPr id="5" name="Θέση αριθμού διαφάνειας 4"/>
          <p:cNvSpPr>
            <a:spLocks noGrp="1"/>
          </p:cNvSpPr>
          <p:nvPr>
            <p:ph type="sldNum" sz="quarter" idx="12"/>
          </p:nvPr>
        </p:nvSpPr>
        <p:spPr/>
        <p:txBody>
          <a:bodyPr/>
          <a:lstStyle>
            <a:lvl1pPr>
              <a:defRPr/>
            </a:lvl1pPr>
          </a:lstStyle>
          <a:p>
            <a:fld id="{B1441C5D-DDD1-4116-B15A-523802BEEBAD}" type="slidenum">
              <a:rPr lang="el-GR" smtClean="0"/>
              <a:pPr/>
              <a:t>‹#›</a:t>
            </a:fld>
            <a:endParaRPr lang="el-GR"/>
          </a:p>
        </p:txBody>
      </p:sp>
    </p:spTree>
    <p:extLst>
      <p:ext uri="{BB962C8B-B14F-4D97-AF65-F5344CB8AC3E}">
        <p14:creationId xmlns="" xmlns:p14="http://schemas.microsoft.com/office/powerpoint/2010/main" val="1763429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lvl1pPr>
              <a:defRPr/>
            </a:lvl1pPr>
          </a:lstStyle>
          <a:p>
            <a:fld id="{43C8E5E1-37F1-4292-83E6-29C019A08C01}" type="datetimeFigureOut">
              <a:rPr lang="el-GR" smtClean="0"/>
              <a:pPr/>
              <a:t>14/3/2024</a:t>
            </a:fld>
            <a:endParaRPr lang="el-GR"/>
          </a:p>
        </p:txBody>
      </p:sp>
      <p:sp>
        <p:nvSpPr>
          <p:cNvPr id="3" name="Θέση υποσέλιδου 2"/>
          <p:cNvSpPr>
            <a:spLocks noGrp="1"/>
          </p:cNvSpPr>
          <p:nvPr>
            <p:ph type="ftr" sz="quarter" idx="11"/>
          </p:nvPr>
        </p:nvSpPr>
        <p:spPr/>
        <p:txBody>
          <a:bodyPr/>
          <a:lstStyle>
            <a:lvl1pPr>
              <a:defRPr/>
            </a:lvl1pPr>
          </a:lstStyle>
          <a:p>
            <a:endParaRPr lang="el-GR"/>
          </a:p>
        </p:txBody>
      </p:sp>
      <p:sp>
        <p:nvSpPr>
          <p:cNvPr id="4" name="Θέση αριθμού διαφάνειας 3"/>
          <p:cNvSpPr>
            <a:spLocks noGrp="1"/>
          </p:cNvSpPr>
          <p:nvPr>
            <p:ph type="sldNum" sz="quarter" idx="12"/>
          </p:nvPr>
        </p:nvSpPr>
        <p:spPr/>
        <p:txBody>
          <a:bodyPr/>
          <a:lstStyle>
            <a:lvl1pPr>
              <a:defRPr/>
            </a:lvl1pPr>
          </a:lstStyle>
          <a:p>
            <a:fld id="{B1441C5D-DDD1-4116-B15A-523802BEEBAD}" type="slidenum">
              <a:rPr lang="el-GR" smtClean="0"/>
              <a:pPr/>
              <a:t>‹#›</a:t>
            </a:fld>
            <a:endParaRPr lang="el-GR"/>
          </a:p>
        </p:txBody>
      </p:sp>
    </p:spTree>
    <p:extLst>
      <p:ext uri="{BB962C8B-B14F-4D97-AF65-F5344CB8AC3E}">
        <p14:creationId xmlns="" xmlns:p14="http://schemas.microsoft.com/office/powerpoint/2010/main" val="3586721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lvl1pPr>
              <a:defRPr/>
            </a:lvl1pPr>
          </a:lstStyle>
          <a:p>
            <a:fld id="{43C8E5E1-37F1-4292-83E6-29C019A08C01}" type="datetimeFigureOut">
              <a:rPr lang="el-GR" smtClean="0"/>
              <a:pPr/>
              <a:t>14/3/2024</a:t>
            </a:fld>
            <a:endParaRPr lang="el-GR"/>
          </a:p>
        </p:txBody>
      </p:sp>
      <p:sp>
        <p:nvSpPr>
          <p:cNvPr id="6" name="Θέση υποσέλιδου 5"/>
          <p:cNvSpPr>
            <a:spLocks noGrp="1"/>
          </p:cNvSpPr>
          <p:nvPr>
            <p:ph type="ftr" sz="quarter" idx="11"/>
          </p:nvPr>
        </p:nvSpPr>
        <p:spPr/>
        <p:txBody>
          <a:bodyPr/>
          <a:lstStyle>
            <a:lvl1pPr>
              <a:defRPr/>
            </a:lvl1pPr>
          </a:lstStyle>
          <a:p>
            <a:endParaRPr lang="el-GR"/>
          </a:p>
        </p:txBody>
      </p:sp>
      <p:sp>
        <p:nvSpPr>
          <p:cNvPr id="7" name="Θέση αριθμού διαφάνειας 6"/>
          <p:cNvSpPr>
            <a:spLocks noGrp="1"/>
          </p:cNvSpPr>
          <p:nvPr>
            <p:ph type="sldNum" sz="quarter" idx="12"/>
          </p:nvPr>
        </p:nvSpPr>
        <p:spPr/>
        <p:txBody>
          <a:bodyPr/>
          <a:lstStyle>
            <a:lvl1pPr>
              <a:defRPr/>
            </a:lvl1pPr>
          </a:lstStyle>
          <a:p>
            <a:fld id="{B1441C5D-DDD1-4116-B15A-523802BEEBAD}" type="slidenum">
              <a:rPr lang="el-GR" smtClean="0"/>
              <a:pPr/>
              <a:t>‹#›</a:t>
            </a:fld>
            <a:endParaRPr lang="el-GR"/>
          </a:p>
        </p:txBody>
      </p:sp>
    </p:spTree>
    <p:extLst>
      <p:ext uri="{BB962C8B-B14F-4D97-AF65-F5344CB8AC3E}">
        <p14:creationId xmlns="" xmlns:p14="http://schemas.microsoft.com/office/powerpoint/2010/main" val="2095709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lvl1pPr>
              <a:defRPr/>
            </a:lvl1pPr>
          </a:lstStyle>
          <a:p>
            <a:fld id="{43C8E5E1-37F1-4292-83E6-29C019A08C01}" type="datetimeFigureOut">
              <a:rPr lang="el-GR" smtClean="0"/>
              <a:pPr/>
              <a:t>14/3/2024</a:t>
            </a:fld>
            <a:endParaRPr lang="el-GR"/>
          </a:p>
        </p:txBody>
      </p:sp>
      <p:sp>
        <p:nvSpPr>
          <p:cNvPr id="6" name="Θέση υποσέλιδου 5"/>
          <p:cNvSpPr>
            <a:spLocks noGrp="1"/>
          </p:cNvSpPr>
          <p:nvPr>
            <p:ph type="ftr" sz="quarter" idx="11"/>
          </p:nvPr>
        </p:nvSpPr>
        <p:spPr/>
        <p:txBody>
          <a:bodyPr/>
          <a:lstStyle>
            <a:lvl1pPr>
              <a:defRPr/>
            </a:lvl1pPr>
          </a:lstStyle>
          <a:p>
            <a:endParaRPr lang="el-GR"/>
          </a:p>
        </p:txBody>
      </p:sp>
      <p:sp>
        <p:nvSpPr>
          <p:cNvPr id="7" name="Θέση αριθμού διαφάνειας 6"/>
          <p:cNvSpPr>
            <a:spLocks noGrp="1"/>
          </p:cNvSpPr>
          <p:nvPr>
            <p:ph type="sldNum" sz="quarter" idx="12"/>
          </p:nvPr>
        </p:nvSpPr>
        <p:spPr/>
        <p:txBody>
          <a:bodyPr/>
          <a:lstStyle>
            <a:lvl1pPr>
              <a:defRPr/>
            </a:lvl1pPr>
          </a:lstStyle>
          <a:p>
            <a:fld id="{B1441C5D-DDD1-4116-B15A-523802BEEBAD}" type="slidenum">
              <a:rPr lang="el-GR" smtClean="0"/>
              <a:pPr/>
              <a:t>‹#›</a:t>
            </a:fld>
            <a:endParaRPr lang="el-GR"/>
          </a:p>
        </p:txBody>
      </p:sp>
    </p:spTree>
    <p:extLst>
      <p:ext uri="{BB962C8B-B14F-4D97-AF65-F5344CB8AC3E}">
        <p14:creationId xmlns="" xmlns:p14="http://schemas.microsoft.com/office/powerpoint/2010/main" val="1026220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79525" y="685800"/>
            <a:ext cx="7086600" cy="7318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l-GR" smtClean="0"/>
              <a:t>Κάντε κλικ για να επεξεργαστείτε το στυλ τίτλου του υποδείγματος</a:t>
            </a:r>
          </a:p>
        </p:txBody>
      </p:sp>
      <p:sp>
        <p:nvSpPr>
          <p:cNvPr id="1027" name="Rectangle 3"/>
          <p:cNvSpPr>
            <a:spLocks noGrp="1" noChangeArrowheads="1"/>
          </p:cNvSpPr>
          <p:nvPr>
            <p:ph type="body" idx="1"/>
          </p:nvPr>
        </p:nvSpPr>
        <p:spPr bwMode="auto">
          <a:xfrm>
            <a:off x="1279525" y="1600200"/>
            <a:ext cx="52578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l-GR" smtClean="0"/>
              <a:t>Κάντε κλικ για να επεξεργαστείτε το στυλ κειμένου του υποδείγματος</a:t>
            </a:r>
          </a:p>
          <a:p>
            <a:pPr lvl="1"/>
            <a:r>
              <a:rPr lang="el-GR" smtClean="0"/>
              <a:t>Δευτέρου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1031" name="Rectangle 7"/>
          <p:cNvSpPr>
            <a:spLocks noGrp="1" noChangeArrowheads="1"/>
          </p:cNvSpPr>
          <p:nvPr>
            <p:ph type="dt" sz="half" idx="2"/>
          </p:nvPr>
        </p:nvSpPr>
        <p:spPr bwMode="auto">
          <a:xfrm>
            <a:off x="457200" y="6429375"/>
            <a:ext cx="2133600" cy="323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mn-lt"/>
              </a:defRPr>
            </a:lvl1pPr>
          </a:lstStyle>
          <a:p>
            <a:fld id="{43C8E5E1-37F1-4292-83E6-29C019A08C01}" type="datetimeFigureOut">
              <a:rPr lang="el-GR" smtClean="0"/>
              <a:pPr/>
              <a:t>14/3/2024</a:t>
            </a:fld>
            <a:endParaRPr lang="el-GR"/>
          </a:p>
        </p:txBody>
      </p:sp>
      <p:sp>
        <p:nvSpPr>
          <p:cNvPr id="1032" name="Rectangle 8"/>
          <p:cNvSpPr>
            <a:spLocks noGrp="1" noChangeArrowheads="1"/>
          </p:cNvSpPr>
          <p:nvPr>
            <p:ph type="ftr" sz="quarter" idx="3"/>
          </p:nvPr>
        </p:nvSpPr>
        <p:spPr bwMode="auto">
          <a:xfrm>
            <a:off x="3124200" y="6429375"/>
            <a:ext cx="2895600" cy="323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latin typeface="+mn-lt"/>
              </a:defRPr>
            </a:lvl1pPr>
          </a:lstStyle>
          <a:p>
            <a:endParaRPr lang="el-GR"/>
          </a:p>
        </p:txBody>
      </p:sp>
      <p:sp>
        <p:nvSpPr>
          <p:cNvPr id="1033" name="Rectangle 9"/>
          <p:cNvSpPr>
            <a:spLocks noGrp="1" noChangeArrowheads="1"/>
          </p:cNvSpPr>
          <p:nvPr>
            <p:ph type="sldNum" sz="quarter" idx="4"/>
          </p:nvPr>
        </p:nvSpPr>
        <p:spPr bwMode="auto">
          <a:xfrm>
            <a:off x="6553200" y="6429375"/>
            <a:ext cx="2133600" cy="323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mn-lt"/>
              </a:defRPr>
            </a:lvl1pPr>
          </a:lstStyle>
          <a:p>
            <a:fld id="{B1441C5D-DDD1-4116-B15A-523802BEEBA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Century Gothic" pitchFamily="34" charset="0"/>
        </a:defRPr>
      </a:lvl2pPr>
      <a:lvl3pPr algn="l" rtl="0" eaLnBrk="1" fontAlgn="base" hangingPunct="1">
        <a:spcBef>
          <a:spcPct val="0"/>
        </a:spcBef>
        <a:spcAft>
          <a:spcPct val="0"/>
        </a:spcAft>
        <a:defRPr sz="3600">
          <a:solidFill>
            <a:schemeClr val="tx2"/>
          </a:solidFill>
          <a:latin typeface="Century Gothic" pitchFamily="34" charset="0"/>
        </a:defRPr>
      </a:lvl3pPr>
      <a:lvl4pPr algn="l" rtl="0" eaLnBrk="1" fontAlgn="base" hangingPunct="1">
        <a:spcBef>
          <a:spcPct val="0"/>
        </a:spcBef>
        <a:spcAft>
          <a:spcPct val="0"/>
        </a:spcAft>
        <a:defRPr sz="3600">
          <a:solidFill>
            <a:schemeClr val="tx2"/>
          </a:solidFill>
          <a:latin typeface="Century Gothic" pitchFamily="34" charset="0"/>
        </a:defRPr>
      </a:lvl4pPr>
      <a:lvl5pPr algn="l" rtl="0" eaLnBrk="1" fontAlgn="base" hangingPunct="1">
        <a:spcBef>
          <a:spcPct val="0"/>
        </a:spcBef>
        <a:spcAft>
          <a:spcPct val="0"/>
        </a:spcAft>
        <a:defRPr sz="3600">
          <a:solidFill>
            <a:schemeClr val="tx2"/>
          </a:solidFill>
          <a:latin typeface="Century Gothic" pitchFamily="34" charset="0"/>
        </a:defRPr>
      </a:lvl5pPr>
      <a:lvl6pPr marL="457200" algn="l" rtl="0" eaLnBrk="1" fontAlgn="base" hangingPunct="1">
        <a:spcBef>
          <a:spcPct val="0"/>
        </a:spcBef>
        <a:spcAft>
          <a:spcPct val="0"/>
        </a:spcAft>
        <a:defRPr sz="3600">
          <a:solidFill>
            <a:schemeClr val="tx2"/>
          </a:solidFill>
          <a:latin typeface="Century Gothic" pitchFamily="34" charset="0"/>
        </a:defRPr>
      </a:lvl6pPr>
      <a:lvl7pPr marL="914400" algn="l" rtl="0" eaLnBrk="1" fontAlgn="base" hangingPunct="1">
        <a:spcBef>
          <a:spcPct val="0"/>
        </a:spcBef>
        <a:spcAft>
          <a:spcPct val="0"/>
        </a:spcAft>
        <a:defRPr sz="3600">
          <a:solidFill>
            <a:schemeClr val="tx2"/>
          </a:solidFill>
          <a:latin typeface="Century Gothic" pitchFamily="34" charset="0"/>
        </a:defRPr>
      </a:lvl7pPr>
      <a:lvl8pPr marL="1371600" algn="l" rtl="0" eaLnBrk="1" fontAlgn="base" hangingPunct="1">
        <a:spcBef>
          <a:spcPct val="0"/>
        </a:spcBef>
        <a:spcAft>
          <a:spcPct val="0"/>
        </a:spcAft>
        <a:defRPr sz="3600">
          <a:solidFill>
            <a:schemeClr val="tx2"/>
          </a:solidFill>
          <a:latin typeface="Century Gothic" pitchFamily="34" charset="0"/>
        </a:defRPr>
      </a:lvl8pPr>
      <a:lvl9pPr marL="1828800" algn="l" rtl="0" eaLnBrk="1" fontAlgn="base" hangingPunct="1">
        <a:spcBef>
          <a:spcPct val="0"/>
        </a:spcBef>
        <a:spcAft>
          <a:spcPct val="0"/>
        </a:spcAft>
        <a:defRPr sz="3600">
          <a:solidFill>
            <a:schemeClr val="tx2"/>
          </a:solidFill>
          <a:latin typeface="Century Gothic" pitchFamily="34"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grpSp>
        <p:nvGrpSpPr>
          <p:cNvPr id="8" name="Group 22"/>
          <p:cNvGrpSpPr/>
          <p:nvPr/>
        </p:nvGrpSpPr>
        <p:grpSpPr>
          <a:xfrm>
            <a:off x="1" y="228600"/>
            <a:ext cx="2138637"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9" name="Group 9"/>
          <p:cNvGrpSpPr/>
          <p:nvPr/>
        </p:nvGrpSpPr>
        <p:grpSpPr>
          <a:xfrm>
            <a:off x="20416" y="-786"/>
            <a:ext cx="1767506"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624110"/>
            <a:ext cx="6683765" cy="1280890"/>
          </a:xfrm>
          <a:prstGeom prst="rect">
            <a:avLst/>
          </a:prstGeom>
        </p:spPr>
        <p:txBody>
          <a:bodyPr vert="horz" lIns="91440" tIns="45720" rIns="91440" bIns="45720" rtlCol="0" anchor="t">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1941909" y="2133600"/>
            <a:ext cx="6686550" cy="388620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7771210" y="6130437"/>
            <a:ext cx="859712"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3C8E5E1-37F1-4292-83E6-29C019A08C01}" type="datetimeFigureOut">
              <a:rPr lang="el-GR" smtClean="0"/>
              <a:pPr/>
              <a:t>14/3/2024</a:t>
            </a:fld>
            <a:endParaRPr lang="el-GR"/>
          </a:p>
        </p:txBody>
      </p:sp>
      <p:sp>
        <p:nvSpPr>
          <p:cNvPr id="5" name="Footer Placeholder 4"/>
          <p:cNvSpPr>
            <a:spLocks noGrp="1"/>
          </p:cNvSpPr>
          <p:nvPr>
            <p:ph type="ftr" sz="quarter" idx="3"/>
          </p:nvPr>
        </p:nvSpPr>
        <p:spPr>
          <a:xfrm>
            <a:off x="1941910" y="6135809"/>
            <a:ext cx="5714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l-GR"/>
          </a:p>
        </p:txBody>
      </p:sp>
      <p:sp>
        <p:nvSpPr>
          <p:cNvPr id="6" name="Slide Number Placeholder 5"/>
          <p:cNvSpPr>
            <a:spLocks noGrp="1"/>
          </p:cNvSpPr>
          <p:nvPr>
            <p:ph type="sldNum" sz="quarter" idx="4"/>
          </p:nvPr>
        </p:nvSpPr>
        <p:spPr bwMode="gray">
          <a:xfrm>
            <a:off x="398860" y="787783"/>
            <a:ext cx="584825" cy="365125"/>
          </a:xfrm>
          <a:prstGeom prst="rect">
            <a:avLst/>
          </a:prstGeom>
        </p:spPr>
        <p:txBody>
          <a:bodyPr vert="horz" lIns="91440" tIns="45720" rIns="91440" bIns="45720" rtlCol="0" anchor="ctr"/>
          <a:lstStyle>
            <a:lvl1pPr algn="r">
              <a:defRPr sz="2000">
                <a:solidFill>
                  <a:srgbClr val="FEFFFF"/>
                </a:solidFill>
              </a:defRPr>
            </a:lvl1pPr>
          </a:lstStyle>
          <a:p>
            <a:fld id="{B1441C5D-DDD1-4116-B15A-523802BEEBA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hyperlink" Target="https://www.youtube.com/watch?v=NXJa7GFjY3U&amp;ab_channel=E2IELTS" TargetMode="Externa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hyperlink" Target="https://www.ieltsidpindia.com/prepare-for-ielts/speaking" TargetMode="Externa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hyperlink" Target="https://www.youtube.com/watch?v=NXJa7GFjY3U&amp;ab_channel=E2IELTS" TargetMode="Externa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hyperlink" Target="https://www.youtube.com/watch?v=NXJa7GFjY3U&amp;ab_channel=E2IELTS" TargetMode="Externa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hyperlink" Target="https://www.youtube.com/watch?v=NXJa7GFjY3U&amp;ab_channel=E2IELTS" TargetMode="Externa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NXJa7GFjY3U&amp;ab_channel=E2IELTS" TargetMode="External"/><Relationship Id="rId2" Type="http://schemas.openxmlformats.org/officeDocument/2006/relationships/hyperlink" Target="https://www.youtube.com/watch?v=iT5dk3nkYfQ&amp;ab_channel=E2IELTS" TargetMode="Externa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hyperlink" Target="https://www.ieltsbuddy.com/IELTS-speaking-questions-with-answers.html" TargetMode="Externa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s://www.britishcouncil.gr/en/exam/ielts/prepare/online-materials?gclid=CjwKCAiAheacBhB8EiwAItVO2__2MhQ1uQ0EXEjxJ8bzV_Cr6XxOBbg7oQfpeaCyFba-x8AqyXa0dBoCq2MQAvD_BwE" TargetMode="External"/><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hyperlink" Target="https://www.youtube.com/watch?v=NXJa7GFjY3U&amp;ab_channel=E2IELTS" TargetMode="External"/><Relationship Id="rId3" Type="http://schemas.openxmlformats.org/officeDocument/2006/relationships/hyperlink" Target="https://www.youtube.com/watch?v=EH_Jn7SXQ7A&amp;ab_channel=EverythingIELTS" TargetMode="External"/><Relationship Id="rId7" Type="http://schemas.openxmlformats.org/officeDocument/2006/relationships/hyperlink" Target="https://www.youtube.com/watch?v=_B9-6uPxQjA&amp;ab_channel=TheIELTSListeningTest" TargetMode="External"/><Relationship Id="rId2"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hyperlink" Target="https://www.youtube.com/watch?v=iT5dk3nkYfQ&amp;ab_channel=E2IELTS" TargetMode="External"/><Relationship Id="rId5" Type="http://schemas.openxmlformats.org/officeDocument/2006/relationships/hyperlink" Target="https://www.youtube.com/watch?v=J-MGTe8mWP4&amp;ab_channel=EverythingIELTS" TargetMode="External"/><Relationship Id="rId4" Type="http://schemas.openxmlformats.org/officeDocument/2006/relationships/hyperlink" Target="https://www.youtube.com/watch?v=Jig-PFZtpwA&amp;ab_channel=EverythingIELTS" TargetMode="Externa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1.xml"/><Relationship Id="rId2" Type="http://schemas.openxmlformats.org/officeDocument/2006/relationships/image" Target="../media/image6.jpeg"/><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p:cNvSpPr/>
          <p:nvPr/>
        </p:nvSpPr>
        <p:spPr>
          <a:xfrm>
            <a:off x="1619672" y="476672"/>
            <a:ext cx="6552728" cy="707886"/>
          </a:xfrm>
          <a:prstGeom prst="rect">
            <a:avLst/>
          </a:prstGeom>
        </p:spPr>
        <p:txBody>
          <a:bodyPr wrap="square">
            <a:spAutoFit/>
          </a:bodyPr>
          <a:lstStyle/>
          <a:p>
            <a:r>
              <a:rPr lang="en-US" sz="4000" b="1" i="0" u="none" strike="noStrike" baseline="0" dirty="0" smtClean="0">
                <a:solidFill>
                  <a:schemeClr val="accent2"/>
                </a:solidFill>
                <a:latin typeface="Georgia"/>
              </a:rPr>
              <a:t>IELTS</a:t>
            </a:r>
            <a:endParaRPr lang="el-GR" sz="4000" dirty="0">
              <a:solidFill>
                <a:schemeClr val="accent2"/>
              </a:solidFill>
            </a:endParaRPr>
          </a:p>
        </p:txBody>
      </p:sp>
      <p:pic>
        <p:nvPicPr>
          <p:cNvPr id="2050" name="Picture 2" descr="IELTS Εξετάσεις: 12 Ερωτήσεις-Απαντήσεις για το IELTS"/>
          <p:cNvPicPr>
            <a:picLocks noChangeAspect="1" noChangeArrowheads="1"/>
          </p:cNvPicPr>
          <p:nvPr/>
        </p:nvPicPr>
        <p:blipFill>
          <a:blip r:embed="rId2" cstate="print"/>
          <a:srcRect/>
          <a:stretch>
            <a:fillRect/>
          </a:stretch>
        </p:blipFill>
        <p:spPr bwMode="auto">
          <a:xfrm>
            <a:off x="3059832" y="2348880"/>
            <a:ext cx="5356845" cy="3573016"/>
          </a:xfrm>
          <a:prstGeom prst="rect">
            <a:avLst/>
          </a:prstGeom>
          <a:noFill/>
        </p:spPr>
      </p:pic>
      <p:sp>
        <p:nvSpPr>
          <p:cNvPr id="4" name="3 - TextBox"/>
          <p:cNvSpPr txBox="1"/>
          <p:nvPr/>
        </p:nvSpPr>
        <p:spPr>
          <a:xfrm>
            <a:off x="3857620" y="1214422"/>
            <a:ext cx="2193549" cy="523220"/>
          </a:xfrm>
          <a:prstGeom prst="rect">
            <a:avLst/>
          </a:prstGeom>
          <a:noFill/>
        </p:spPr>
        <p:txBody>
          <a:bodyPr wrap="none" rtlCol="0">
            <a:spAutoFit/>
          </a:bodyPr>
          <a:lstStyle/>
          <a:p>
            <a:pPr algn="ctr"/>
            <a:r>
              <a:rPr lang="en-GB" sz="2800" b="1" dirty="0" smtClean="0">
                <a:solidFill>
                  <a:srgbClr val="FF0000"/>
                </a:solidFill>
              </a:rPr>
              <a:t>We start at 9.</a:t>
            </a:r>
            <a:endParaRPr lang="en-GB" sz="2800" b="1" dirty="0">
              <a:solidFill>
                <a:srgbClr val="FF0000"/>
              </a:solidFill>
            </a:endParaRPr>
          </a:p>
        </p:txBody>
      </p:sp>
    </p:spTree>
    <p:extLst>
      <p:ext uri="{BB962C8B-B14F-4D97-AF65-F5344CB8AC3E}">
        <p14:creationId xmlns="" xmlns:p14="http://schemas.microsoft.com/office/powerpoint/2010/main" val="4108450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26367" t="17708" r="26172" b="12500"/>
          <a:stretch>
            <a:fillRect/>
          </a:stretch>
        </p:blipFill>
        <p:spPr bwMode="auto">
          <a:xfrm>
            <a:off x="1500165" y="714356"/>
            <a:ext cx="6909227" cy="5715040"/>
          </a:xfrm>
          <a:prstGeom prst="rect">
            <a:avLst/>
          </a:prstGeom>
          <a:noFill/>
          <a:ln w="38100">
            <a:solidFill>
              <a:schemeClr val="accent1">
                <a:lumMod val="75000"/>
              </a:schemeClr>
            </a:solidFill>
            <a:miter lim="800000"/>
            <a:headEnd/>
            <a:tailEnd/>
          </a:ln>
          <a:effectLst/>
        </p:spPr>
      </p:pic>
      <p:sp>
        <p:nvSpPr>
          <p:cNvPr id="6" name="5 - TextBox"/>
          <p:cNvSpPr txBox="1"/>
          <p:nvPr/>
        </p:nvSpPr>
        <p:spPr>
          <a:xfrm>
            <a:off x="1500166" y="285728"/>
            <a:ext cx="1523366" cy="461665"/>
          </a:xfrm>
          <a:prstGeom prst="rect">
            <a:avLst/>
          </a:prstGeom>
          <a:noFill/>
        </p:spPr>
        <p:txBody>
          <a:bodyPr wrap="none" rtlCol="0">
            <a:spAutoFit/>
          </a:bodyPr>
          <a:lstStyle/>
          <a:p>
            <a:r>
              <a:rPr lang="en-US" sz="2400" b="1" dirty="0" smtClean="0">
                <a:solidFill>
                  <a:schemeClr val="accent1">
                    <a:lumMod val="75000"/>
                  </a:schemeClr>
                </a:solidFill>
                <a:effectLst>
                  <a:outerShdw blurRad="38100" dist="38100" dir="2700000" algn="tl">
                    <a:srgbClr val="000000">
                      <a:alpha val="43137"/>
                    </a:srgbClr>
                  </a:outerShdw>
                </a:effectLst>
              </a:rPr>
              <a:t>LISTENING</a:t>
            </a:r>
            <a:endParaRPr lang="el-GR" sz="2400" b="1" dirty="0">
              <a:solidFill>
                <a:schemeClr val="accent1">
                  <a:lumMod val="7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26367" t="17708" r="26172" b="12500"/>
          <a:stretch>
            <a:fillRect/>
          </a:stretch>
        </p:blipFill>
        <p:spPr bwMode="auto">
          <a:xfrm>
            <a:off x="1500165" y="714356"/>
            <a:ext cx="4059171" cy="3357586"/>
          </a:xfrm>
          <a:prstGeom prst="rect">
            <a:avLst/>
          </a:prstGeom>
          <a:noFill/>
          <a:ln w="38100">
            <a:solidFill>
              <a:schemeClr val="accent1">
                <a:lumMod val="75000"/>
              </a:schemeClr>
            </a:solidFill>
            <a:miter lim="800000"/>
            <a:headEnd/>
            <a:tailEnd/>
          </a:ln>
          <a:effectLst/>
        </p:spPr>
      </p:pic>
      <p:sp>
        <p:nvSpPr>
          <p:cNvPr id="6" name="5 - TextBox"/>
          <p:cNvSpPr txBox="1"/>
          <p:nvPr/>
        </p:nvSpPr>
        <p:spPr>
          <a:xfrm>
            <a:off x="1500166" y="285728"/>
            <a:ext cx="1523366" cy="461665"/>
          </a:xfrm>
          <a:prstGeom prst="rect">
            <a:avLst/>
          </a:prstGeom>
          <a:noFill/>
        </p:spPr>
        <p:txBody>
          <a:bodyPr wrap="none" rtlCol="0">
            <a:spAutoFit/>
          </a:bodyPr>
          <a:lstStyle/>
          <a:p>
            <a:r>
              <a:rPr lang="en-US" sz="2400" b="1" dirty="0" smtClean="0">
                <a:solidFill>
                  <a:schemeClr val="accent1">
                    <a:lumMod val="75000"/>
                  </a:schemeClr>
                </a:solidFill>
                <a:effectLst>
                  <a:outerShdw blurRad="38100" dist="38100" dir="2700000" algn="tl">
                    <a:srgbClr val="000000">
                      <a:alpha val="43137"/>
                    </a:srgbClr>
                  </a:outerShdw>
                </a:effectLst>
              </a:rPr>
              <a:t>LISTENING</a:t>
            </a:r>
            <a:endParaRPr lang="el-GR" sz="2400" b="1" dirty="0">
              <a:solidFill>
                <a:schemeClr val="accent1">
                  <a:lumMod val="75000"/>
                </a:schemeClr>
              </a:solidFill>
              <a:effectLst>
                <a:outerShdw blurRad="38100" dist="38100" dir="2700000" algn="tl">
                  <a:srgbClr val="000000">
                    <a:alpha val="43137"/>
                  </a:srgbClr>
                </a:outerShdw>
              </a:effectLst>
            </a:endParaRPr>
          </a:p>
        </p:txBody>
      </p:sp>
      <p:sp>
        <p:nvSpPr>
          <p:cNvPr id="4" name="3 - TextBox"/>
          <p:cNvSpPr txBox="1"/>
          <p:nvPr/>
        </p:nvSpPr>
        <p:spPr>
          <a:xfrm>
            <a:off x="1571604" y="4429132"/>
            <a:ext cx="6315640" cy="923330"/>
          </a:xfrm>
          <a:prstGeom prst="rect">
            <a:avLst/>
          </a:prstGeom>
          <a:noFill/>
        </p:spPr>
        <p:txBody>
          <a:bodyPr wrap="none" rtlCol="0">
            <a:spAutoFit/>
          </a:bodyPr>
          <a:lstStyle/>
          <a:p>
            <a:pPr marL="342900" indent="-342900">
              <a:buAutoNum type="arabicPeriod"/>
            </a:pPr>
            <a:r>
              <a:rPr lang="en-US" dirty="0" smtClean="0"/>
              <a:t>How many sections are there in the Listening part of the test?</a:t>
            </a:r>
          </a:p>
          <a:p>
            <a:pPr marL="342900" indent="-342900">
              <a:buAutoNum type="arabicPeriod"/>
            </a:pPr>
            <a:r>
              <a:rPr lang="en-US" dirty="0" smtClean="0"/>
              <a:t>How many times do you get to listen to each question?</a:t>
            </a:r>
          </a:p>
          <a:p>
            <a:pPr marL="342900" indent="-342900">
              <a:buAutoNum type="arabicPeriod"/>
            </a:pPr>
            <a:r>
              <a:rPr lang="en-US" dirty="0" smtClean="0"/>
              <a:t>What strategy is advised?</a:t>
            </a:r>
            <a:endParaRPr lang="el-G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26367" t="17708" r="26172" b="12500"/>
          <a:stretch>
            <a:fillRect/>
          </a:stretch>
        </p:blipFill>
        <p:spPr bwMode="auto">
          <a:xfrm>
            <a:off x="1500165" y="714356"/>
            <a:ext cx="4059171" cy="3357586"/>
          </a:xfrm>
          <a:prstGeom prst="rect">
            <a:avLst/>
          </a:prstGeom>
          <a:noFill/>
          <a:ln w="38100">
            <a:solidFill>
              <a:schemeClr val="accent1">
                <a:lumMod val="75000"/>
              </a:schemeClr>
            </a:solidFill>
            <a:miter lim="800000"/>
            <a:headEnd/>
            <a:tailEnd/>
          </a:ln>
          <a:effectLst/>
        </p:spPr>
      </p:pic>
      <p:sp>
        <p:nvSpPr>
          <p:cNvPr id="6" name="5 - TextBox"/>
          <p:cNvSpPr txBox="1"/>
          <p:nvPr/>
        </p:nvSpPr>
        <p:spPr>
          <a:xfrm>
            <a:off x="1500166" y="285728"/>
            <a:ext cx="1523366" cy="461665"/>
          </a:xfrm>
          <a:prstGeom prst="rect">
            <a:avLst/>
          </a:prstGeom>
          <a:noFill/>
        </p:spPr>
        <p:txBody>
          <a:bodyPr wrap="none" rtlCol="0">
            <a:spAutoFit/>
          </a:bodyPr>
          <a:lstStyle/>
          <a:p>
            <a:r>
              <a:rPr lang="en-US" sz="2400" b="1" dirty="0" smtClean="0">
                <a:solidFill>
                  <a:schemeClr val="accent1">
                    <a:lumMod val="75000"/>
                  </a:schemeClr>
                </a:solidFill>
                <a:effectLst>
                  <a:outerShdw blurRad="38100" dist="38100" dir="2700000" algn="tl">
                    <a:srgbClr val="000000">
                      <a:alpha val="43137"/>
                    </a:srgbClr>
                  </a:outerShdw>
                </a:effectLst>
              </a:rPr>
              <a:t>LISTENING</a:t>
            </a:r>
            <a:endParaRPr lang="el-GR" sz="2400" b="1" dirty="0">
              <a:solidFill>
                <a:schemeClr val="accent1">
                  <a:lumMod val="75000"/>
                </a:schemeClr>
              </a:solidFill>
              <a:effectLst>
                <a:outerShdw blurRad="38100" dist="38100" dir="2700000" algn="tl">
                  <a:srgbClr val="000000">
                    <a:alpha val="43137"/>
                  </a:srgbClr>
                </a:outerShdw>
              </a:effectLst>
            </a:endParaRPr>
          </a:p>
        </p:txBody>
      </p:sp>
      <p:sp>
        <p:nvSpPr>
          <p:cNvPr id="4" name="3 - TextBox"/>
          <p:cNvSpPr txBox="1"/>
          <p:nvPr/>
        </p:nvSpPr>
        <p:spPr>
          <a:xfrm>
            <a:off x="1571605" y="4429132"/>
            <a:ext cx="7429552" cy="1200329"/>
          </a:xfrm>
          <a:prstGeom prst="rect">
            <a:avLst/>
          </a:prstGeom>
          <a:noFill/>
        </p:spPr>
        <p:txBody>
          <a:bodyPr wrap="square" rtlCol="0">
            <a:spAutoFit/>
          </a:bodyPr>
          <a:lstStyle/>
          <a:p>
            <a:pPr marL="342900" indent="-342900">
              <a:buAutoNum type="arabicPeriod"/>
            </a:pPr>
            <a:r>
              <a:rPr lang="en-US" dirty="0" smtClean="0"/>
              <a:t>How many sections are there in the Listening part of the test? </a:t>
            </a:r>
            <a:r>
              <a:rPr lang="en-US" dirty="0" smtClean="0">
                <a:solidFill>
                  <a:schemeClr val="accent1">
                    <a:lumMod val="75000"/>
                  </a:schemeClr>
                </a:solidFill>
              </a:rPr>
              <a:t>4 in 30 min.</a:t>
            </a:r>
            <a:endParaRPr lang="en-US" dirty="0" smtClean="0"/>
          </a:p>
          <a:p>
            <a:pPr marL="342900" indent="-342900">
              <a:buAutoNum type="arabicPeriod"/>
            </a:pPr>
            <a:r>
              <a:rPr lang="en-US" dirty="0" smtClean="0"/>
              <a:t>How many times do you get to listen to each question? </a:t>
            </a:r>
            <a:r>
              <a:rPr lang="en-US" dirty="0" smtClean="0">
                <a:solidFill>
                  <a:schemeClr val="accent1">
                    <a:lumMod val="75000"/>
                  </a:schemeClr>
                </a:solidFill>
              </a:rPr>
              <a:t>Just once, but you get time to prepare</a:t>
            </a:r>
            <a:endParaRPr lang="en-US" dirty="0" smtClean="0"/>
          </a:p>
          <a:p>
            <a:pPr marL="342900" indent="-342900">
              <a:buAutoNum type="arabicPeriod"/>
            </a:pPr>
            <a:r>
              <a:rPr lang="en-US" dirty="0" smtClean="0"/>
              <a:t>What strategy is advised? </a:t>
            </a:r>
            <a:r>
              <a:rPr lang="en-US" dirty="0" smtClean="0">
                <a:solidFill>
                  <a:schemeClr val="accent1">
                    <a:lumMod val="75000"/>
                  </a:schemeClr>
                </a:solidFill>
              </a:rPr>
              <a:t>Preparing by isolating keywords</a:t>
            </a:r>
            <a:endParaRPr lang="el-G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TextBox"/>
          <p:cNvSpPr txBox="1"/>
          <p:nvPr/>
        </p:nvSpPr>
        <p:spPr>
          <a:xfrm>
            <a:off x="1500166" y="285728"/>
            <a:ext cx="1523366" cy="461665"/>
          </a:xfrm>
          <a:prstGeom prst="rect">
            <a:avLst/>
          </a:prstGeom>
          <a:noFill/>
        </p:spPr>
        <p:txBody>
          <a:bodyPr wrap="none" rtlCol="0">
            <a:spAutoFit/>
          </a:bodyPr>
          <a:lstStyle/>
          <a:p>
            <a:r>
              <a:rPr lang="en-US" sz="2400" b="1" dirty="0" smtClean="0">
                <a:solidFill>
                  <a:schemeClr val="accent1">
                    <a:lumMod val="75000"/>
                  </a:schemeClr>
                </a:solidFill>
                <a:effectLst>
                  <a:outerShdw blurRad="38100" dist="38100" dir="2700000" algn="tl">
                    <a:srgbClr val="000000">
                      <a:alpha val="43137"/>
                    </a:srgbClr>
                  </a:outerShdw>
                </a:effectLst>
              </a:rPr>
              <a:t>LISTENING</a:t>
            </a:r>
            <a:endParaRPr lang="el-GR" sz="2400" b="1" dirty="0">
              <a:solidFill>
                <a:schemeClr val="accent1">
                  <a:lumMod val="75000"/>
                </a:schemeClr>
              </a:solidFill>
              <a:effectLst>
                <a:outerShdw blurRad="38100" dist="38100" dir="2700000" algn="tl">
                  <a:srgbClr val="000000">
                    <a:alpha val="43137"/>
                  </a:srgbClr>
                </a:outerShdw>
              </a:effectLst>
            </a:endParaRPr>
          </a:p>
        </p:txBody>
      </p:sp>
      <p:sp>
        <p:nvSpPr>
          <p:cNvPr id="5" name="4 - TextBox"/>
          <p:cNvSpPr txBox="1"/>
          <p:nvPr/>
        </p:nvSpPr>
        <p:spPr>
          <a:xfrm>
            <a:off x="5286380" y="142852"/>
            <a:ext cx="3343992" cy="1846659"/>
          </a:xfrm>
          <a:prstGeom prst="rect">
            <a:avLst/>
          </a:prstGeom>
          <a:noFill/>
          <a:ln w="28575">
            <a:solidFill>
              <a:schemeClr val="accent2"/>
            </a:solidFill>
          </a:ln>
        </p:spPr>
        <p:txBody>
          <a:bodyPr wrap="none" rtlCol="0">
            <a:spAutoFit/>
          </a:bodyPr>
          <a:lstStyle/>
          <a:p>
            <a:pPr>
              <a:buFont typeface="Wingdings" pitchFamily="2" charset="2"/>
              <a:buChar char="q"/>
            </a:pPr>
            <a:r>
              <a:rPr lang="en-GB" sz="2400" dirty="0" smtClean="0"/>
              <a:t>    4 parts</a:t>
            </a:r>
          </a:p>
          <a:p>
            <a:pPr>
              <a:buFont typeface="Wingdings" pitchFamily="2" charset="2"/>
              <a:buChar char="q"/>
            </a:pPr>
            <a:r>
              <a:rPr lang="en-GB" sz="2400" dirty="0" smtClean="0"/>
              <a:t>    10 questions each</a:t>
            </a:r>
          </a:p>
          <a:p>
            <a:pPr>
              <a:buFont typeface="Wingdings" pitchFamily="2" charset="2"/>
              <a:buChar char="q"/>
            </a:pPr>
            <a:r>
              <a:rPr lang="en-GB" sz="2400" dirty="0" smtClean="0"/>
              <a:t>     Progressively harder</a:t>
            </a:r>
          </a:p>
          <a:p>
            <a:pPr>
              <a:buFont typeface="Wingdings" pitchFamily="2" charset="2"/>
              <a:buChar char="q"/>
            </a:pPr>
            <a:r>
              <a:rPr lang="en-GB" sz="2400" dirty="0" smtClean="0"/>
              <a:t>     Duration: 30 +10’</a:t>
            </a:r>
          </a:p>
          <a:p>
            <a:endParaRPr lang="en-GB" dirty="0"/>
          </a:p>
        </p:txBody>
      </p:sp>
      <p:sp>
        <p:nvSpPr>
          <p:cNvPr id="7" name="6 - TextBox"/>
          <p:cNvSpPr txBox="1"/>
          <p:nvPr/>
        </p:nvSpPr>
        <p:spPr>
          <a:xfrm>
            <a:off x="1643042" y="1857364"/>
            <a:ext cx="5572164" cy="5909310"/>
          </a:xfrm>
          <a:prstGeom prst="rect">
            <a:avLst/>
          </a:prstGeom>
          <a:noFill/>
        </p:spPr>
        <p:txBody>
          <a:bodyPr wrap="square" rtlCol="0">
            <a:spAutoFit/>
          </a:bodyPr>
          <a:lstStyle/>
          <a:p>
            <a:r>
              <a:rPr lang="en-GB" sz="2400" b="1" dirty="0" smtClean="0">
                <a:solidFill>
                  <a:schemeClr val="accent1">
                    <a:lumMod val="75000"/>
                  </a:schemeClr>
                </a:solidFill>
              </a:rPr>
              <a:t>PART  1</a:t>
            </a:r>
          </a:p>
          <a:p>
            <a:r>
              <a:rPr lang="en-GB" sz="2400" dirty="0" smtClean="0"/>
              <a:t>Qu.1-3      Form completion</a:t>
            </a:r>
          </a:p>
          <a:p>
            <a:r>
              <a:rPr lang="en-GB" sz="2400" dirty="0" smtClean="0"/>
              <a:t>Qu.4-8      Table completion</a:t>
            </a:r>
          </a:p>
          <a:p>
            <a:r>
              <a:rPr lang="en-GB" sz="2400" dirty="0" smtClean="0"/>
              <a:t>Qu.9-10    Multiple choice</a:t>
            </a:r>
          </a:p>
          <a:p>
            <a:r>
              <a:rPr lang="en-GB" sz="2400" b="1" dirty="0" smtClean="0">
                <a:solidFill>
                  <a:schemeClr val="accent1">
                    <a:lumMod val="75000"/>
                  </a:schemeClr>
                </a:solidFill>
              </a:rPr>
              <a:t>PART  2</a:t>
            </a:r>
          </a:p>
          <a:p>
            <a:r>
              <a:rPr lang="en-GB" sz="2400" dirty="0" smtClean="0"/>
              <a:t>Qu.11-16   Multiple choice</a:t>
            </a:r>
          </a:p>
          <a:p>
            <a:r>
              <a:rPr lang="en-GB" sz="2400" dirty="0" smtClean="0"/>
              <a:t>Qu.17- 20  Map completion</a:t>
            </a:r>
          </a:p>
          <a:p>
            <a:r>
              <a:rPr lang="en-GB" sz="2400" b="1" dirty="0" smtClean="0">
                <a:solidFill>
                  <a:schemeClr val="accent1">
                    <a:lumMod val="75000"/>
                  </a:schemeClr>
                </a:solidFill>
              </a:rPr>
              <a:t>PART  3</a:t>
            </a:r>
          </a:p>
          <a:p>
            <a:r>
              <a:rPr lang="en-GB" sz="2400" dirty="0" smtClean="0"/>
              <a:t>Qu.21-26   Sentence completion</a:t>
            </a:r>
          </a:p>
          <a:p>
            <a:r>
              <a:rPr lang="en-GB" sz="2400" dirty="0" smtClean="0"/>
              <a:t>Qu.27-30   Matching</a:t>
            </a:r>
          </a:p>
          <a:p>
            <a:r>
              <a:rPr lang="en-GB" sz="2400" b="1" dirty="0" smtClean="0">
                <a:solidFill>
                  <a:schemeClr val="accent1">
                    <a:lumMod val="75000"/>
                  </a:schemeClr>
                </a:solidFill>
              </a:rPr>
              <a:t>PART  4</a:t>
            </a:r>
          </a:p>
          <a:p>
            <a:r>
              <a:rPr lang="en-GB" sz="2400" dirty="0" smtClean="0"/>
              <a:t>Qu.31-33   Multiple choice</a:t>
            </a:r>
          </a:p>
          <a:p>
            <a:r>
              <a:rPr lang="en-GB" sz="2400" dirty="0" smtClean="0"/>
              <a:t>Qu.34-40   Flow chart completion</a:t>
            </a:r>
          </a:p>
          <a:p>
            <a:endParaRPr lang="en-GB" sz="2400" dirty="0" smtClean="0"/>
          </a:p>
          <a:p>
            <a:endParaRPr lang="en-GB" sz="2400" dirty="0" smtClean="0"/>
          </a:p>
          <a:p>
            <a:endParaRPr lang="en-GB" dirty="0"/>
          </a:p>
        </p:txBody>
      </p:sp>
      <p:sp>
        <p:nvSpPr>
          <p:cNvPr id="8" name="7 - Ορθογώνιο"/>
          <p:cNvSpPr/>
          <p:nvPr/>
        </p:nvSpPr>
        <p:spPr>
          <a:xfrm>
            <a:off x="5857884" y="1928802"/>
            <a:ext cx="3000380" cy="1200329"/>
          </a:xfrm>
          <a:prstGeom prst="rect">
            <a:avLst/>
          </a:prstGeom>
        </p:spPr>
        <p:txBody>
          <a:bodyPr wrap="square">
            <a:spAutoFit/>
          </a:bodyPr>
          <a:lstStyle/>
          <a:p>
            <a:r>
              <a:rPr lang="en-GB" dirty="0" smtClean="0">
                <a:hlinkClick r:id="rId2"/>
              </a:rPr>
              <a:t>https://www.youtube.com/watch?v=NXJa7GFjY3U&amp;ab_channel=E2IELTS</a:t>
            </a:r>
            <a:endParaRPr lang="en-GB" dirty="0" smtClean="0"/>
          </a:p>
          <a:p>
            <a:r>
              <a:rPr lang="en-GB" dirty="0" smtClean="0"/>
              <a:t>0- 1.03.00</a:t>
            </a:r>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GB" b="1" dirty="0" smtClean="0">
                <a:solidFill>
                  <a:srgbClr val="C00000"/>
                </a:solidFill>
              </a:rPr>
              <a:t>Useful language: rephrasing </a:t>
            </a:r>
            <a:r>
              <a:rPr lang="en-GB" b="1" dirty="0" smtClean="0">
                <a:solidFill>
                  <a:schemeClr val="tx1"/>
                </a:solidFill>
              </a:rPr>
              <a:t>(p.14)</a:t>
            </a:r>
            <a:endParaRPr lang="en-GB" b="1" dirty="0">
              <a:solidFill>
                <a:schemeClr val="tx1"/>
              </a:solidFill>
            </a:endParaRPr>
          </a:p>
        </p:txBody>
      </p:sp>
      <p:pic>
        <p:nvPicPr>
          <p:cNvPr id="1026" name="Picture 2"/>
          <p:cNvPicPr>
            <a:picLocks noChangeAspect="1" noChangeArrowheads="1"/>
          </p:cNvPicPr>
          <p:nvPr/>
        </p:nvPicPr>
        <p:blipFill>
          <a:blip r:embed="rId2"/>
          <a:srcRect l="15234" t="50757" r="34961" b="11458"/>
          <a:stretch>
            <a:fillRect/>
          </a:stretch>
        </p:blipFill>
        <p:spPr bwMode="auto">
          <a:xfrm>
            <a:off x="1643042" y="2285992"/>
            <a:ext cx="7031003" cy="3000396"/>
          </a:xfrm>
          <a:prstGeom prst="rect">
            <a:avLst/>
          </a:prstGeom>
          <a:noFill/>
          <a:ln w="12700">
            <a:solidFill>
              <a:schemeClr val="accent1"/>
            </a:solidFill>
            <a:miter lim="800000"/>
            <a:headEnd/>
            <a:tailEnd/>
          </a:ln>
          <a:effectLst/>
        </p:spPr>
      </p:pic>
      <p:sp>
        <p:nvSpPr>
          <p:cNvPr id="4" name="3 - TextBox"/>
          <p:cNvSpPr txBox="1"/>
          <p:nvPr/>
        </p:nvSpPr>
        <p:spPr>
          <a:xfrm>
            <a:off x="1857356" y="1571612"/>
            <a:ext cx="6533071" cy="369332"/>
          </a:xfrm>
          <a:prstGeom prst="rect">
            <a:avLst/>
          </a:prstGeom>
          <a:noFill/>
        </p:spPr>
        <p:txBody>
          <a:bodyPr wrap="none" rtlCol="0">
            <a:spAutoFit/>
          </a:bodyPr>
          <a:lstStyle/>
          <a:p>
            <a:r>
              <a:rPr lang="en-GB" dirty="0" smtClean="0"/>
              <a:t>Be prepared to listen to similar phrases to the options you are given</a:t>
            </a:r>
            <a:endParaRPr lang="en-GB"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GB" b="1" dirty="0" smtClean="0">
                <a:solidFill>
                  <a:srgbClr val="C00000"/>
                </a:solidFill>
              </a:rPr>
              <a:t>Useful language: rephrasing </a:t>
            </a:r>
            <a:r>
              <a:rPr lang="en-GB" b="1" dirty="0" smtClean="0">
                <a:solidFill>
                  <a:schemeClr val="tx1"/>
                </a:solidFill>
              </a:rPr>
              <a:t>(p.14)</a:t>
            </a:r>
            <a:endParaRPr lang="en-GB" b="1" dirty="0">
              <a:solidFill>
                <a:schemeClr val="tx1"/>
              </a:solidFill>
            </a:endParaRPr>
          </a:p>
        </p:txBody>
      </p:sp>
      <p:pic>
        <p:nvPicPr>
          <p:cNvPr id="1026" name="Picture 2"/>
          <p:cNvPicPr>
            <a:picLocks noChangeAspect="1" noChangeArrowheads="1"/>
          </p:cNvPicPr>
          <p:nvPr/>
        </p:nvPicPr>
        <p:blipFill>
          <a:blip r:embed="rId2"/>
          <a:srcRect l="15234" t="50757" r="34961" b="11458"/>
          <a:stretch>
            <a:fillRect/>
          </a:stretch>
        </p:blipFill>
        <p:spPr bwMode="auto">
          <a:xfrm>
            <a:off x="1643042" y="2285992"/>
            <a:ext cx="7031003" cy="3000396"/>
          </a:xfrm>
          <a:prstGeom prst="rect">
            <a:avLst/>
          </a:prstGeom>
          <a:noFill/>
          <a:ln w="12700">
            <a:solidFill>
              <a:schemeClr val="accent1"/>
            </a:solidFill>
            <a:miter lim="800000"/>
            <a:headEnd/>
            <a:tailEnd/>
          </a:ln>
          <a:effectLst/>
        </p:spPr>
      </p:pic>
      <p:sp>
        <p:nvSpPr>
          <p:cNvPr id="4" name="3 - TextBox"/>
          <p:cNvSpPr txBox="1"/>
          <p:nvPr/>
        </p:nvSpPr>
        <p:spPr>
          <a:xfrm>
            <a:off x="1357290" y="5857892"/>
            <a:ext cx="3431965" cy="369332"/>
          </a:xfrm>
          <a:prstGeom prst="rect">
            <a:avLst/>
          </a:prstGeom>
          <a:noFill/>
        </p:spPr>
        <p:txBody>
          <a:bodyPr wrap="none" rtlCol="0">
            <a:spAutoFit/>
          </a:bodyPr>
          <a:lstStyle/>
          <a:p>
            <a:r>
              <a:rPr lang="en-GB" dirty="0" smtClean="0"/>
              <a:t>1e, 2c, 3a, 4g, 5i, 6b, 7d, 8f, 9j, 10h</a:t>
            </a:r>
            <a:endParaRPr lang="en-GB"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GB" b="1" dirty="0" smtClean="0">
                <a:solidFill>
                  <a:srgbClr val="FF0000"/>
                </a:solidFill>
              </a:rPr>
              <a:t>Useful language: signposts (p.22)</a:t>
            </a:r>
            <a:endParaRPr lang="en-GB" b="1" dirty="0">
              <a:solidFill>
                <a:srgbClr val="FF0000"/>
              </a:solidFill>
            </a:endParaRPr>
          </a:p>
        </p:txBody>
      </p:sp>
      <p:pic>
        <p:nvPicPr>
          <p:cNvPr id="2050" name="Picture 2"/>
          <p:cNvPicPr>
            <a:picLocks noChangeAspect="1" noChangeArrowheads="1"/>
          </p:cNvPicPr>
          <p:nvPr/>
        </p:nvPicPr>
        <p:blipFill>
          <a:blip r:embed="rId2"/>
          <a:srcRect l="14648" t="29167" r="23242" b="9375"/>
          <a:stretch>
            <a:fillRect/>
          </a:stretch>
        </p:blipFill>
        <p:spPr bwMode="auto">
          <a:xfrm>
            <a:off x="1142976" y="2357430"/>
            <a:ext cx="7572428" cy="4214842"/>
          </a:xfrm>
          <a:prstGeom prst="rect">
            <a:avLst/>
          </a:prstGeom>
          <a:noFill/>
          <a:ln w="28575">
            <a:solidFill>
              <a:srgbClr val="C00000"/>
            </a:solidFill>
            <a:miter lim="800000"/>
            <a:headEnd/>
            <a:tailEnd/>
          </a:ln>
          <a:effectLst/>
        </p:spPr>
      </p:pic>
      <p:sp>
        <p:nvSpPr>
          <p:cNvPr id="4" name="3 - TextBox"/>
          <p:cNvSpPr txBox="1"/>
          <p:nvPr/>
        </p:nvSpPr>
        <p:spPr>
          <a:xfrm>
            <a:off x="1285853" y="1643050"/>
            <a:ext cx="7429552" cy="646331"/>
          </a:xfrm>
          <a:prstGeom prst="rect">
            <a:avLst/>
          </a:prstGeom>
          <a:noFill/>
        </p:spPr>
        <p:txBody>
          <a:bodyPr wrap="square" rtlCol="0">
            <a:spAutoFit/>
          </a:bodyPr>
          <a:lstStyle/>
          <a:p>
            <a:r>
              <a:rPr lang="en-GB" dirty="0" smtClean="0"/>
              <a:t>These will indicate to you what content will follow so you can look at different questions</a:t>
            </a:r>
            <a:endParaRPr lang="en-GB"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GB" b="1" dirty="0" smtClean="0">
                <a:solidFill>
                  <a:srgbClr val="FF0000"/>
                </a:solidFill>
              </a:rPr>
              <a:t>Useful language: signposts (p.22)</a:t>
            </a:r>
            <a:endParaRPr lang="en-GB" b="1" dirty="0">
              <a:solidFill>
                <a:srgbClr val="FF0000"/>
              </a:solidFill>
            </a:endParaRPr>
          </a:p>
        </p:txBody>
      </p:sp>
      <p:pic>
        <p:nvPicPr>
          <p:cNvPr id="2050" name="Picture 2"/>
          <p:cNvPicPr>
            <a:picLocks noChangeAspect="1" noChangeArrowheads="1"/>
          </p:cNvPicPr>
          <p:nvPr/>
        </p:nvPicPr>
        <p:blipFill>
          <a:blip r:embed="rId2"/>
          <a:srcRect l="14648" t="29167" r="23242" b="9375"/>
          <a:stretch>
            <a:fillRect/>
          </a:stretch>
        </p:blipFill>
        <p:spPr bwMode="auto">
          <a:xfrm>
            <a:off x="1214414" y="1500174"/>
            <a:ext cx="7572428" cy="4214842"/>
          </a:xfrm>
          <a:prstGeom prst="rect">
            <a:avLst/>
          </a:prstGeom>
          <a:noFill/>
          <a:ln w="28575">
            <a:solidFill>
              <a:srgbClr val="C00000"/>
            </a:solidFill>
            <a:miter lim="800000"/>
            <a:headEnd/>
            <a:tailEnd/>
          </a:ln>
          <a:effectLst/>
        </p:spPr>
      </p:pic>
      <p:sp>
        <p:nvSpPr>
          <p:cNvPr id="4" name="3 - TextBox"/>
          <p:cNvSpPr txBox="1"/>
          <p:nvPr/>
        </p:nvSpPr>
        <p:spPr>
          <a:xfrm>
            <a:off x="1500166" y="6000768"/>
            <a:ext cx="4406976" cy="646331"/>
          </a:xfrm>
          <a:prstGeom prst="rect">
            <a:avLst/>
          </a:prstGeom>
          <a:noFill/>
        </p:spPr>
        <p:txBody>
          <a:bodyPr wrap="none" rtlCol="0">
            <a:spAutoFit/>
          </a:bodyPr>
          <a:lstStyle/>
          <a:p>
            <a:pPr marL="342900" indent="-342900">
              <a:buAutoNum type="alphaUcPeriod"/>
            </a:pPr>
            <a:r>
              <a:rPr lang="en-GB" dirty="0" smtClean="0"/>
              <a:t>2,4,5,8,11,14                 B. 1,3,5,7,10,15,19</a:t>
            </a:r>
          </a:p>
          <a:p>
            <a:pPr marL="342900" indent="-342900"/>
            <a:r>
              <a:rPr lang="en-GB" dirty="0" smtClean="0"/>
              <a:t>C. 5,13                                  D. 9, 17</a:t>
            </a:r>
            <a:endParaRPr lang="en-GB"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TextBox"/>
          <p:cNvSpPr txBox="1"/>
          <p:nvPr/>
        </p:nvSpPr>
        <p:spPr>
          <a:xfrm>
            <a:off x="1500166" y="285728"/>
            <a:ext cx="1363900" cy="461665"/>
          </a:xfrm>
          <a:prstGeom prst="rect">
            <a:avLst/>
          </a:prstGeom>
          <a:noFill/>
        </p:spPr>
        <p:txBody>
          <a:bodyPr wrap="none" rtlCol="0">
            <a:spAutoFit/>
          </a:bodyPr>
          <a:lstStyle/>
          <a:p>
            <a:r>
              <a:rPr lang="en-US" sz="2400" b="1" dirty="0" smtClean="0">
                <a:solidFill>
                  <a:schemeClr val="accent1">
                    <a:lumMod val="75000"/>
                  </a:schemeClr>
                </a:solidFill>
                <a:effectLst>
                  <a:outerShdw blurRad="38100" dist="38100" dir="2700000" algn="tl">
                    <a:srgbClr val="000000">
                      <a:alpha val="43137"/>
                    </a:srgbClr>
                  </a:outerShdw>
                </a:effectLst>
              </a:rPr>
              <a:t>READING</a:t>
            </a:r>
            <a:endParaRPr lang="el-GR" sz="2400" b="1" dirty="0">
              <a:solidFill>
                <a:schemeClr val="accent1">
                  <a:lumMod val="75000"/>
                </a:schemeClr>
              </a:solidFill>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2"/>
          <a:srcRect l="26367" t="14583" r="26172" b="5208"/>
          <a:stretch>
            <a:fillRect/>
          </a:stretch>
        </p:blipFill>
        <p:spPr bwMode="auto">
          <a:xfrm>
            <a:off x="1714480" y="928670"/>
            <a:ext cx="5786478" cy="5500726"/>
          </a:xfrm>
          <a:prstGeom prst="rect">
            <a:avLst/>
          </a:prstGeom>
          <a:noFill/>
          <a:ln w="38100">
            <a:solidFill>
              <a:schemeClr val="accent1">
                <a:lumMod val="75000"/>
              </a:schemeClr>
            </a:solid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TextBox"/>
          <p:cNvSpPr txBox="1"/>
          <p:nvPr/>
        </p:nvSpPr>
        <p:spPr>
          <a:xfrm>
            <a:off x="1500166" y="285728"/>
            <a:ext cx="1363900" cy="461665"/>
          </a:xfrm>
          <a:prstGeom prst="rect">
            <a:avLst/>
          </a:prstGeom>
          <a:noFill/>
        </p:spPr>
        <p:txBody>
          <a:bodyPr wrap="none" rtlCol="0">
            <a:spAutoFit/>
          </a:bodyPr>
          <a:lstStyle/>
          <a:p>
            <a:r>
              <a:rPr lang="en-US" sz="2400" b="1" dirty="0" smtClean="0">
                <a:solidFill>
                  <a:schemeClr val="accent1">
                    <a:lumMod val="75000"/>
                  </a:schemeClr>
                </a:solidFill>
                <a:effectLst>
                  <a:outerShdw blurRad="38100" dist="38100" dir="2700000" algn="tl">
                    <a:srgbClr val="000000">
                      <a:alpha val="43137"/>
                    </a:srgbClr>
                  </a:outerShdw>
                </a:effectLst>
              </a:rPr>
              <a:t>READING</a:t>
            </a:r>
            <a:endParaRPr lang="el-GR" sz="2400" b="1" dirty="0">
              <a:solidFill>
                <a:schemeClr val="accent1">
                  <a:lumMod val="75000"/>
                </a:schemeClr>
              </a:solidFill>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2"/>
          <a:srcRect l="26367" t="14583" r="26172" b="5208"/>
          <a:stretch>
            <a:fillRect/>
          </a:stretch>
        </p:blipFill>
        <p:spPr bwMode="auto">
          <a:xfrm>
            <a:off x="1714480" y="928670"/>
            <a:ext cx="3381708" cy="3214710"/>
          </a:xfrm>
          <a:prstGeom prst="rect">
            <a:avLst/>
          </a:prstGeom>
          <a:noFill/>
          <a:ln w="38100">
            <a:solidFill>
              <a:schemeClr val="accent1">
                <a:lumMod val="75000"/>
              </a:schemeClr>
            </a:solidFill>
            <a:miter lim="800000"/>
            <a:headEnd/>
            <a:tailEnd/>
          </a:ln>
          <a:effectLst/>
        </p:spPr>
      </p:pic>
      <p:sp>
        <p:nvSpPr>
          <p:cNvPr id="4" name="3 - TextBox"/>
          <p:cNvSpPr txBox="1"/>
          <p:nvPr/>
        </p:nvSpPr>
        <p:spPr>
          <a:xfrm>
            <a:off x="1785918" y="4572008"/>
            <a:ext cx="4876143" cy="1754326"/>
          </a:xfrm>
          <a:prstGeom prst="rect">
            <a:avLst/>
          </a:prstGeom>
          <a:noFill/>
        </p:spPr>
        <p:txBody>
          <a:bodyPr wrap="none" rtlCol="0">
            <a:spAutoFit/>
          </a:bodyPr>
          <a:lstStyle/>
          <a:p>
            <a:pPr marL="342900" indent="-342900">
              <a:buAutoNum type="arabicPeriod"/>
            </a:pPr>
            <a:r>
              <a:rPr lang="en-US" dirty="0" smtClean="0"/>
              <a:t>How many texts are there in the reading test? </a:t>
            </a:r>
            <a:endParaRPr lang="en-US" b="1" dirty="0" smtClean="0">
              <a:solidFill>
                <a:schemeClr val="accent1">
                  <a:lumMod val="75000"/>
                </a:schemeClr>
              </a:solidFill>
            </a:endParaRPr>
          </a:p>
          <a:p>
            <a:pPr marL="342900" indent="-342900">
              <a:buAutoNum type="arabicPeriod"/>
            </a:pPr>
            <a:r>
              <a:rPr lang="en-US" dirty="0" smtClean="0"/>
              <a:t>How much time should you spend on each? </a:t>
            </a:r>
          </a:p>
          <a:p>
            <a:pPr marL="342900" indent="-342900">
              <a:buAutoNum type="arabicPeriod"/>
            </a:pPr>
            <a:r>
              <a:rPr lang="en-US" dirty="0" smtClean="0"/>
              <a:t>What is the basic piece of advice? </a:t>
            </a:r>
          </a:p>
          <a:p>
            <a:pPr marL="342900" indent="-342900">
              <a:buAutoNum type="arabicPeriod"/>
            </a:pPr>
            <a:r>
              <a:rPr lang="en-US" dirty="0" smtClean="0"/>
              <a:t>What types of reading are there?</a:t>
            </a:r>
          </a:p>
          <a:p>
            <a:pPr marL="800100" lvl="1" indent="-342900"/>
            <a:r>
              <a:rPr lang="en-US" dirty="0" smtClean="0"/>
              <a:t>When you look for the general idea</a:t>
            </a:r>
          </a:p>
          <a:p>
            <a:pPr marL="800100" lvl="1" indent="-342900"/>
            <a:r>
              <a:rPr lang="en-US" dirty="0" smtClean="0"/>
              <a:t>When you look for specific info</a:t>
            </a:r>
            <a:endParaRPr lang="el-G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p:cNvSpPr/>
          <p:nvPr/>
        </p:nvSpPr>
        <p:spPr>
          <a:xfrm>
            <a:off x="1619672" y="476672"/>
            <a:ext cx="6552728" cy="707886"/>
          </a:xfrm>
          <a:prstGeom prst="rect">
            <a:avLst/>
          </a:prstGeom>
        </p:spPr>
        <p:txBody>
          <a:bodyPr wrap="square">
            <a:spAutoFit/>
          </a:bodyPr>
          <a:lstStyle/>
          <a:p>
            <a:r>
              <a:rPr lang="en-US" sz="4000" b="1" i="0" u="none" strike="noStrike" baseline="0" dirty="0" smtClean="0">
                <a:solidFill>
                  <a:schemeClr val="accent2"/>
                </a:solidFill>
                <a:latin typeface="Georgia"/>
              </a:rPr>
              <a:t>IELTS</a:t>
            </a:r>
            <a:endParaRPr lang="el-GR" sz="4000" dirty="0">
              <a:solidFill>
                <a:schemeClr val="accent2"/>
              </a:solidFill>
            </a:endParaRPr>
          </a:p>
        </p:txBody>
      </p:sp>
      <p:pic>
        <p:nvPicPr>
          <p:cNvPr id="2050" name="Picture 2" descr="IELTS Εξετάσεις: 12 Ερωτήσεις-Απαντήσεις για το IELTS"/>
          <p:cNvPicPr>
            <a:picLocks noChangeAspect="1" noChangeArrowheads="1"/>
          </p:cNvPicPr>
          <p:nvPr/>
        </p:nvPicPr>
        <p:blipFill>
          <a:blip r:embed="rId2" cstate="print"/>
          <a:srcRect/>
          <a:stretch>
            <a:fillRect/>
          </a:stretch>
        </p:blipFill>
        <p:spPr bwMode="auto">
          <a:xfrm>
            <a:off x="5796136" y="260648"/>
            <a:ext cx="3052589" cy="2036077"/>
          </a:xfrm>
          <a:prstGeom prst="rect">
            <a:avLst/>
          </a:prstGeom>
          <a:noFill/>
        </p:spPr>
      </p:pic>
      <p:sp>
        <p:nvSpPr>
          <p:cNvPr id="4" name="3 - Ορθογώνιο"/>
          <p:cNvSpPr/>
          <p:nvPr/>
        </p:nvSpPr>
        <p:spPr>
          <a:xfrm>
            <a:off x="1785918" y="4786322"/>
            <a:ext cx="6264696" cy="1477328"/>
          </a:xfrm>
          <a:prstGeom prst="rect">
            <a:avLst/>
          </a:prstGeom>
        </p:spPr>
        <p:txBody>
          <a:bodyPr wrap="square">
            <a:spAutoFit/>
          </a:bodyPr>
          <a:lstStyle/>
          <a:p>
            <a:pPr fontAlgn="base"/>
            <a:r>
              <a:rPr lang="en-US" dirty="0" smtClean="0"/>
              <a:t>4 sections, </a:t>
            </a:r>
            <a:r>
              <a:rPr lang="en-US" b="1" dirty="0" smtClean="0">
                <a:solidFill>
                  <a:schemeClr val="accent2"/>
                </a:solidFill>
              </a:rPr>
              <a:t>listening, reading, writing and speaking</a:t>
            </a:r>
            <a:r>
              <a:rPr lang="en-US" dirty="0" smtClean="0"/>
              <a:t>. </a:t>
            </a:r>
          </a:p>
          <a:p>
            <a:pPr fontAlgn="base"/>
            <a:endParaRPr lang="en-US" dirty="0" smtClean="0"/>
          </a:p>
          <a:p>
            <a:pPr fontAlgn="base"/>
            <a:r>
              <a:rPr lang="en-US" dirty="0" smtClean="0"/>
              <a:t>The Listening and Speaking parts of the test are the same for both Academic and General Training, while the Reading and Writing parts are different.</a:t>
            </a:r>
            <a:endParaRPr lang="en-US" dirty="0"/>
          </a:p>
        </p:txBody>
      </p:sp>
      <p:graphicFrame>
        <p:nvGraphicFramePr>
          <p:cNvPr id="6" name="5 - Διάγραμμα"/>
          <p:cNvGraphicFramePr/>
          <p:nvPr/>
        </p:nvGraphicFramePr>
        <p:xfrm>
          <a:off x="1571604" y="2500306"/>
          <a:ext cx="7072362" cy="1960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4108450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TextBox"/>
          <p:cNvSpPr txBox="1"/>
          <p:nvPr/>
        </p:nvSpPr>
        <p:spPr>
          <a:xfrm>
            <a:off x="1500166" y="285728"/>
            <a:ext cx="2077172" cy="461665"/>
          </a:xfrm>
          <a:prstGeom prst="rect">
            <a:avLst/>
          </a:prstGeom>
          <a:noFill/>
        </p:spPr>
        <p:txBody>
          <a:bodyPr wrap="none" rtlCol="0">
            <a:spAutoFit/>
          </a:bodyPr>
          <a:lstStyle/>
          <a:p>
            <a:r>
              <a:rPr lang="en-US" sz="2400" b="1" dirty="0" smtClean="0">
                <a:solidFill>
                  <a:schemeClr val="accent1">
                    <a:lumMod val="75000"/>
                  </a:schemeClr>
                </a:solidFill>
                <a:effectLst>
                  <a:outerShdw blurRad="38100" dist="38100" dir="2700000" algn="tl">
                    <a:srgbClr val="000000">
                      <a:alpha val="43137"/>
                    </a:srgbClr>
                  </a:outerShdw>
                </a:effectLst>
              </a:rPr>
              <a:t>READING    key</a:t>
            </a:r>
            <a:endParaRPr lang="el-GR" sz="2400" b="1" dirty="0">
              <a:solidFill>
                <a:schemeClr val="accent1">
                  <a:lumMod val="75000"/>
                </a:schemeClr>
              </a:solidFill>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2"/>
          <a:srcRect l="26367" t="14583" r="26172" b="5208"/>
          <a:stretch>
            <a:fillRect/>
          </a:stretch>
        </p:blipFill>
        <p:spPr bwMode="auto">
          <a:xfrm>
            <a:off x="1714480" y="928670"/>
            <a:ext cx="3381708" cy="3214710"/>
          </a:xfrm>
          <a:prstGeom prst="rect">
            <a:avLst/>
          </a:prstGeom>
          <a:noFill/>
          <a:ln w="38100">
            <a:solidFill>
              <a:schemeClr val="accent1">
                <a:lumMod val="75000"/>
              </a:schemeClr>
            </a:solidFill>
            <a:miter lim="800000"/>
            <a:headEnd/>
            <a:tailEnd/>
          </a:ln>
          <a:effectLst/>
        </p:spPr>
      </p:pic>
      <p:sp>
        <p:nvSpPr>
          <p:cNvPr id="4" name="3 - TextBox"/>
          <p:cNvSpPr txBox="1"/>
          <p:nvPr/>
        </p:nvSpPr>
        <p:spPr>
          <a:xfrm>
            <a:off x="1785918" y="4572008"/>
            <a:ext cx="7248203" cy="1754326"/>
          </a:xfrm>
          <a:prstGeom prst="rect">
            <a:avLst/>
          </a:prstGeom>
          <a:noFill/>
        </p:spPr>
        <p:txBody>
          <a:bodyPr wrap="none" rtlCol="0">
            <a:spAutoFit/>
          </a:bodyPr>
          <a:lstStyle/>
          <a:p>
            <a:pPr marL="342900" indent="-342900">
              <a:buAutoNum type="arabicPeriod"/>
            </a:pPr>
            <a:r>
              <a:rPr lang="en-US" dirty="0" smtClean="0"/>
              <a:t>How many texts are there in the reading test? </a:t>
            </a:r>
            <a:r>
              <a:rPr lang="en-US" b="1" dirty="0" smtClean="0">
                <a:solidFill>
                  <a:schemeClr val="accent1">
                    <a:lumMod val="75000"/>
                  </a:schemeClr>
                </a:solidFill>
              </a:rPr>
              <a:t>Three</a:t>
            </a:r>
          </a:p>
          <a:p>
            <a:pPr marL="342900" indent="-342900">
              <a:buAutoNum type="arabicPeriod"/>
            </a:pPr>
            <a:r>
              <a:rPr lang="en-US" dirty="0" smtClean="0"/>
              <a:t>How much time should you spend on each? </a:t>
            </a:r>
            <a:r>
              <a:rPr lang="en-US" b="1" dirty="0" smtClean="0">
                <a:solidFill>
                  <a:schemeClr val="accent1">
                    <a:lumMod val="75000"/>
                  </a:schemeClr>
                </a:solidFill>
              </a:rPr>
              <a:t>20 minutes</a:t>
            </a:r>
            <a:endParaRPr lang="en-US" dirty="0" smtClean="0"/>
          </a:p>
          <a:p>
            <a:pPr marL="342900" indent="-342900">
              <a:buAutoNum type="arabicPeriod"/>
            </a:pPr>
            <a:r>
              <a:rPr lang="en-US" dirty="0" smtClean="0"/>
              <a:t>What is the basic piece of advice? </a:t>
            </a:r>
            <a:r>
              <a:rPr lang="en-US" b="1" dirty="0" smtClean="0">
                <a:solidFill>
                  <a:schemeClr val="accent1">
                    <a:lumMod val="75000"/>
                  </a:schemeClr>
                </a:solidFill>
              </a:rPr>
              <a:t>Read quickly + purposefully</a:t>
            </a:r>
            <a:endParaRPr lang="en-US" dirty="0" smtClean="0"/>
          </a:p>
          <a:p>
            <a:pPr marL="342900" indent="-342900">
              <a:buAutoNum type="arabicPeriod"/>
            </a:pPr>
            <a:r>
              <a:rPr lang="en-US" dirty="0" smtClean="0"/>
              <a:t>What types of reading are there?</a:t>
            </a:r>
          </a:p>
          <a:p>
            <a:pPr marL="800100" lvl="1" indent="-342900"/>
            <a:r>
              <a:rPr lang="en-US" dirty="0" smtClean="0"/>
              <a:t>When you look for the general idea </a:t>
            </a:r>
            <a:r>
              <a:rPr lang="en-US" b="1" dirty="0" smtClean="0">
                <a:solidFill>
                  <a:schemeClr val="accent1">
                    <a:lumMod val="75000"/>
                  </a:schemeClr>
                </a:solidFill>
              </a:rPr>
              <a:t>skimming (topic sentences)</a:t>
            </a:r>
            <a:endParaRPr lang="en-US" dirty="0" smtClean="0"/>
          </a:p>
          <a:p>
            <a:pPr marL="800100" lvl="1" indent="-342900"/>
            <a:r>
              <a:rPr lang="en-US" dirty="0" smtClean="0"/>
              <a:t>When you look for specific info </a:t>
            </a:r>
            <a:r>
              <a:rPr lang="en-US" b="1" dirty="0" smtClean="0">
                <a:solidFill>
                  <a:schemeClr val="accent1">
                    <a:lumMod val="75000"/>
                  </a:schemeClr>
                </a:solidFill>
              </a:rPr>
              <a:t>scanning (keywords, names, numbers)</a:t>
            </a:r>
            <a:endParaRPr lang="el-G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TextBox"/>
          <p:cNvSpPr txBox="1"/>
          <p:nvPr/>
        </p:nvSpPr>
        <p:spPr>
          <a:xfrm>
            <a:off x="1500166" y="285728"/>
            <a:ext cx="2013243" cy="461665"/>
          </a:xfrm>
          <a:prstGeom prst="rect">
            <a:avLst/>
          </a:prstGeom>
          <a:noFill/>
        </p:spPr>
        <p:txBody>
          <a:bodyPr wrap="none" rtlCol="0">
            <a:spAutoFit/>
          </a:bodyPr>
          <a:lstStyle/>
          <a:p>
            <a:r>
              <a:rPr lang="en-US" sz="2400" b="1" dirty="0" smtClean="0">
                <a:solidFill>
                  <a:schemeClr val="accent1">
                    <a:lumMod val="75000"/>
                  </a:schemeClr>
                </a:solidFill>
                <a:effectLst>
                  <a:outerShdw blurRad="38100" dist="38100" dir="2700000" algn="tl">
                    <a:srgbClr val="000000">
                      <a:alpha val="43137"/>
                    </a:srgbClr>
                  </a:outerShdw>
                </a:effectLst>
              </a:rPr>
              <a:t>SPEAKING tips</a:t>
            </a:r>
            <a:endParaRPr lang="el-GR" sz="2400" b="1" dirty="0">
              <a:solidFill>
                <a:schemeClr val="accent1">
                  <a:lumMod val="75000"/>
                </a:schemeClr>
              </a:solidFill>
              <a:effectLst>
                <a:outerShdw blurRad="38100" dist="38100" dir="2700000" algn="tl">
                  <a:srgbClr val="000000">
                    <a:alpha val="43137"/>
                  </a:srgbClr>
                </a:outerShdw>
              </a:effectLst>
            </a:endParaRPr>
          </a:p>
        </p:txBody>
      </p:sp>
      <p:sp>
        <p:nvSpPr>
          <p:cNvPr id="5" name="4 - Ορθογώνιο"/>
          <p:cNvSpPr/>
          <p:nvPr/>
        </p:nvSpPr>
        <p:spPr>
          <a:xfrm>
            <a:off x="1428728" y="1500174"/>
            <a:ext cx="7000924" cy="5078313"/>
          </a:xfrm>
          <a:prstGeom prst="rect">
            <a:avLst/>
          </a:prstGeom>
        </p:spPr>
        <p:txBody>
          <a:bodyPr wrap="square">
            <a:spAutoFit/>
          </a:bodyPr>
          <a:lstStyle/>
          <a:p>
            <a:pPr fontAlgn="base"/>
            <a:r>
              <a:rPr lang="en-GB" dirty="0" smtClean="0"/>
              <a:t>Adapted from </a:t>
            </a:r>
            <a:r>
              <a:rPr lang="en-GB" dirty="0" smtClean="0">
                <a:hlinkClick r:id="rId2"/>
              </a:rPr>
              <a:t>https://www.ieltsidpindia.com/prepare-for-ielts/speaking</a:t>
            </a:r>
            <a:r>
              <a:rPr lang="en-GB" dirty="0" smtClean="0"/>
              <a:t> </a:t>
            </a:r>
          </a:p>
          <a:p>
            <a:pPr fontAlgn="base"/>
            <a:endParaRPr lang="en-GB" b="1" dirty="0" smtClean="0"/>
          </a:p>
          <a:p>
            <a:pPr fontAlgn="base">
              <a:buFont typeface="Arial" pitchFamily="34" charset="0"/>
              <a:buChar char="•"/>
            </a:pPr>
            <a:r>
              <a:rPr lang="en-GB" dirty="0" smtClean="0"/>
              <a:t> </a:t>
            </a:r>
            <a:r>
              <a:rPr lang="en-GB" b="1" dirty="0" smtClean="0"/>
              <a:t>build confidence</a:t>
            </a:r>
            <a:r>
              <a:rPr lang="en-GB" dirty="0" smtClean="0"/>
              <a:t>: Before the test, talk to friends in English. Record yourself + work on your pronunciation.</a:t>
            </a:r>
          </a:p>
          <a:p>
            <a:pPr fontAlgn="base">
              <a:buFont typeface="Arial" pitchFamily="34" charset="0"/>
              <a:buChar char="•"/>
            </a:pPr>
            <a:r>
              <a:rPr lang="en-GB" dirty="0" smtClean="0"/>
              <a:t> </a:t>
            </a:r>
            <a:r>
              <a:rPr lang="en-GB" b="1" dirty="0" smtClean="0"/>
              <a:t>it is not about right or wrong</a:t>
            </a:r>
            <a:r>
              <a:rPr lang="en-GB" dirty="0" smtClean="0"/>
              <a:t>, although it is about RELEVANCE. The examiner will see how articulate you are in expressing your opinions in English.</a:t>
            </a:r>
          </a:p>
          <a:p>
            <a:pPr fontAlgn="base">
              <a:buFont typeface="Arial" pitchFamily="34" charset="0"/>
              <a:buChar char="•"/>
            </a:pPr>
            <a:r>
              <a:rPr lang="en-GB" dirty="0" smtClean="0"/>
              <a:t> </a:t>
            </a:r>
            <a:r>
              <a:rPr lang="en-GB" b="1" dirty="0" smtClean="0"/>
              <a:t>Avoid repeating the examiner’s question. </a:t>
            </a:r>
            <a:r>
              <a:rPr lang="en-GB" dirty="0" smtClean="0"/>
              <a:t>Rephrase.</a:t>
            </a:r>
          </a:p>
          <a:p>
            <a:pPr fontAlgn="base">
              <a:buFont typeface="Arial" pitchFamily="34" charset="0"/>
              <a:buChar char="•"/>
            </a:pPr>
            <a:r>
              <a:rPr lang="en-GB" dirty="0" smtClean="0"/>
              <a:t>Have a </a:t>
            </a:r>
            <a:r>
              <a:rPr lang="en-GB" b="1" dirty="0" smtClean="0"/>
              <a:t>natural pace</a:t>
            </a:r>
            <a:r>
              <a:rPr lang="en-GB" dirty="0" smtClean="0"/>
              <a:t>.</a:t>
            </a:r>
          </a:p>
          <a:p>
            <a:pPr fontAlgn="base">
              <a:buFont typeface="Arial" pitchFamily="34" charset="0"/>
              <a:buChar char="•"/>
            </a:pPr>
            <a:r>
              <a:rPr lang="en-GB" b="1" dirty="0" smtClean="0"/>
              <a:t>Use detail</a:t>
            </a:r>
            <a:r>
              <a:rPr lang="en-GB" dirty="0" smtClean="0"/>
              <a:t>. Avoid a simple ‘yes’ or ‘no’. Justifying your answers helps ( … because…)</a:t>
            </a:r>
          </a:p>
          <a:p>
            <a:pPr fontAlgn="base">
              <a:buFont typeface="Arial" pitchFamily="34" charset="0"/>
              <a:buChar char="•"/>
            </a:pPr>
            <a:r>
              <a:rPr lang="en-GB" dirty="0" smtClean="0"/>
              <a:t> </a:t>
            </a:r>
            <a:r>
              <a:rPr lang="en-GB" b="1" dirty="0" smtClean="0"/>
              <a:t>Use the correct verb tenses</a:t>
            </a:r>
            <a:r>
              <a:rPr lang="en-GB" dirty="0" smtClean="0"/>
              <a:t>. </a:t>
            </a:r>
            <a:r>
              <a:rPr lang="en-GB" dirty="0" err="1" smtClean="0"/>
              <a:t>Eg</a:t>
            </a:r>
            <a:r>
              <a:rPr lang="en-GB" dirty="0" smtClean="0"/>
              <a:t>., if you are asked ‘What kind of music do you like?’ (present tense), do not answer in past tense.</a:t>
            </a:r>
          </a:p>
          <a:p>
            <a:pPr fontAlgn="base">
              <a:buFont typeface="Arial" pitchFamily="34" charset="0"/>
              <a:buChar char="•"/>
            </a:pPr>
            <a:r>
              <a:rPr lang="en-GB" dirty="0" smtClean="0"/>
              <a:t> Practise how to pronounce the numbers clearly. For instance, when spoken, numbers like ‘Forty’ and ‘Fourteen’ may sound similar.</a:t>
            </a:r>
          </a:p>
          <a:p>
            <a:pPr fontAlgn="base">
              <a:buFont typeface="Arial" pitchFamily="34" charset="0"/>
              <a:buChar char="•"/>
            </a:pPr>
            <a:r>
              <a:rPr lang="en-GB" dirty="0" smtClean="0"/>
              <a:t> If you are not confident with complicated words, do not use them. Of course, advanced vocabulary will get you a higher score, but fluency matters in the overall impression you create.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TextBox"/>
          <p:cNvSpPr txBox="1"/>
          <p:nvPr/>
        </p:nvSpPr>
        <p:spPr>
          <a:xfrm>
            <a:off x="1500166" y="285728"/>
            <a:ext cx="3324243" cy="461665"/>
          </a:xfrm>
          <a:prstGeom prst="rect">
            <a:avLst/>
          </a:prstGeom>
          <a:noFill/>
        </p:spPr>
        <p:txBody>
          <a:bodyPr wrap="none" rtlCol="0">
            <a:spAutoFit/>
          </a:bodyPr>
          <a:lstStyle/>
          <a:p>
            <a:r>
              <a:rPr lang="en-US" sz="2400" b="1" dirty="0" smtClean="0">
                <a:solidFill>
                  <a:schemeClr val="accent1">
                    <a:lumMod val="75000"/>
                  </a:schemeClr>
                </a:solidFill>
                <a:effectLst>
                  <a:outerShdw blurRad="38100" dist="38100" dir="2700000" algn="tl">
                    <a:srgbClr val="000000">
                      <a:alpha val="43137"/>
                    </a:srgbClr>
                  </a:outerShdw>
                </a:effectLst>
              </a:rPr>
              <a:t>SPEAKING tips questions</a:t>
            </a:r>
            <a:endParaRPr lang="el-GR" sz="2400" b="1" dirty="0">
              <a:solidFill>
                <a:schemeClr val="accent1">
                  <a:lumMod val="75000"/>
                </a:schemeClr>
              </a:solidFill>
              <a:effectLst>
                <a:outerShdw blurRad="38100" dist="38100" dir="2700000" algn="tl">
                  <a:srgbClr val="000000">
                    <a:alpha val="43137"/>
                  </a:srgbClr>
                </a:outerShdw>
              </a:effectLst>
            </a:endParaRPr>
          </a:p>
        </p:txBody>
      </p:sp>
      <p:sp>
        <p:nvSpPr>
          <p:cNvPr id="5" name="4 - Ορθογώνιο"/>
          <p:cNvSpPr/>
          <p:nvPr/>
        </p:nvSpPr>
        <p:spPr>
          <a:xfrm>
            <a:off x="1428728" y="1500174"/>
            <a:ext cx="7000924" cy="923330"/>
          </a:xfrm>
          <a:prstGeom prst="rect">
            <a:avLst/>
          </a:prstGeom>
        </p:spPr>
        <p:txBody>
          <a:bodyPr wrap="square">
            <a:spAutoFit/>
          </a:bodyPr>
          <a:lstStyle/>
          <a:p>
            <a:pPr marL="342900" lvl="0" indent="-342900">
              <a:buFont typeface="+mj-lt"/>
              <a:buAutoNum type="arabicPeriod"/>
            </a:pPr>
            <a:r>
              <a:rPr lang="en-GB" dirty="0" smtClean="0"/>
              <a:t>What should you look out for concerning your wording?</a:t>
            </a:r>
          </a:p>
          <a:p>
            <a:pPr marL="342900" lvl="0" indent="-342900">
              <a:buFont typeface="+mj-lt"/>
              <a:buAutoNum type="arabicPeriod"/>
            </a:pPr>
            <a:r>
              <a:rPr lang="en-GB" dirty="0" smtClean="0"/>
              <a:t>What is more important, correct responses or rich responses?</a:t>
            </a:r>
          </a:p>
          <a:p>
            <a:pPr marL="342900" indent="-342900">
              <a:buFont typeface="+mj-lt"/>
              <a:buAutoNum type="arabicPeriod"/>
            </a:pPr>
            <a:r>
              <a:rPr lang="en-GB" dirty="0" smtClean="0"/>
              <a:t>what guidance do cue cards and interviewers’ cues give you?</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TextBox"/>
          <p:cNvSpPr txBox="1"/>
          <p:nvPr/>
        </p:nvSpPr>
        <p:spPr>
          <a:xfrm>
            <a:off x="1500166" y="285728"/>
            <a:ext cx="1888787" cy="461665"/>
          </a:xfrm>
          <a:prstGeom prst="rect">
            <a:avLst/>
          </a:prstGeom>
          <a:noFill/>
        </p:spPr>
        <p:txBody>
          <a:bodyPr wrap="none" rtlCol="0">
            <a:spAutoFit/>
          </a:bodyPr>
          <a:lstStyle/>
          <a:p>
            <a:r>
              <a:rPr lang="en-US" sz="2400" b="1" dirty="0" smtClean="0">
                <a:solidFill>
                  <a:schemeClr val="accent1">
                    <a:lumMod val="75000"/>
                  </a:schemeClr>
                </a:solidFill>
                <a:effectLst>
                  <a:outerShdw blurRad="38100" dist="38100" dir="2700000" algn="tl">
                    <a:srgbClr val="000000">
                      <a:alpha val="43137"/>
                    </a:srgbClr>
                  </a:outerShdw>
                </a:effectLst>
              </a:rPr>
              <a:t>WRITING tips</a:t>
            </a:r>
            <a:endParaRPr lang="el-GR" sz="2400" b="1" dirty="0">
              <a:solidFill>
                <a:schemeClr val="accent1">
                  <a:lumMod val="75000"/>
                </a:schemeClr>
              </a:solidFill>
              <a:effectLst>
                <a:outerShdw blurRad="38100" dist="38100" dir="2700000" algn="tl">
                  <a:srgbClr val="000000">
                    <a:alpha val="43137"/>
                  </a:srgbClr>
                </a:outerShdw>
              </a:effectLst>
            </a:endParaRPr>
          </a:p>
        </p:txBody>
      </p:sp>
      <p:sp>
        <p:nvSpPr>
          <p:cNvPr id="5" name="4 - Ορθογώνιο"/>
          <p:cNvSpPr/>
          <p:nvPr/>
        </p:nvSpPr>
        <p:spPr>
          <a:xfrm>
            <a:off x="1428728" y="1857364"/>
            <a:ext cx="7000924" cy="3693319"/>
          </a:xfrm>
          <a:prstGeom prst="rect">
            <a:avLst/>
          </a:prstGeom>
        </p:spPr>
        <p:txBody>
          <a:bodyPr wrap="square">
            <a:spAutoFit/>
          </a:bodyPr>
          <a:lstStyle/>
          <a:p>
            <a:pPr fontAlgn="base">
              <a:buFont typeface="Arial" pitchFamily="34" charset="0"/>
              <a:buChar char="•"/>
            </a:pPr>
            <a:r>
              <a:rPr lang="en-GB" b="1" dirty="0" smtClean="0"/>
              <a:t>Examine the questions </a:t>
            </a:r>
            <a:r>
              <a:rPr lang="en-GB" dirty="0" smtClean="0"/>
              <a:t>properly and see that you cover all parts.</a:t>
            </a:r>
          </a:p>
          <a:p>
            <a:pPr fontAlgn="base">
              <a:buFont typeface="Arial" pitchFamily="34" charset="0"/>
              <a:buChar char="•"/>
            </a:pPr>
            <a:r>
              <a:rPr lang="en-GB" dirty="0" smtClean="0"/>
              <a:t>Respect the </a:t>
            </a:r>
            <a:r>
              <a:rPr lang="en-GB" b="1" dirty="0" smtClean="0"/>
              <a:t>word limit</a:t>
            </a:r>
            <a:r>
              <a:rPr lang="en-GB" dirty="0" smtClean="0"/>
              <a:t>.</a:t>
            </a:r>
          </a:p>
          <a:p>
            <a:pPr fontAlgn="base">
              <a:buFont typeface="Arial" pitchFamily="34" charset="0"/>
              <a:buChar char="•"/>
            </a:pPr>
            <a:r>
              <a:rPr lang="en-GB" b="1" dirty="0" smtClean="0"/>
              <a:t>Do not repeat the words </a:t>
            </a:r>
            <a:r>
              <a:rPr lang="en-GB" dirty="0" smtClean="0"/>
              <a:t>from the question exactly.</a:t>
            </a:r>
          </a:p>
          <a:p>
            <a:pPr fontAlgn="base">
              <a:buFont typeface="Arial" pitchFamily="34" charset="0"/>
              <a:buChar char="•"/>
            </a:pPr>
            <a:r>
              <a:rPr lang="en-GB" dirty="0" smtClean="0"/>
              <a:t>Do not use bullets in your answers. Arrange your ideas into different paragraphs. </a:t>
            </a:r>
          </a:p>
          <a:p>
            <a:pPr fontAlgn="base">
              <a:buFont typeface="Arial" pitchFamily="34" charset="0"/>
              <a:buChar char="•"/>
            </a:pPr>
            <a:r>
              <a:rPr lang="en-GB" dirty="0" smtClean="0"/>
              <a:t>Rather than long, complicated answers, write </a:t>
            </a:r>
            <a:r>
              <a:rPr lang="en-GB" b="1" dirty="0" smtClean="0"/>
              <a:t>coherent</a:t>
            </a:r>
            <a:r>
              <a:rPr lang="en-GB" dirty="0" smtClean="0"/>
              <a:t> and well </a:t>
            </a:r>
            <a:r>
              <a:rPr lang="en-GB" b="1" dirty="0" smtClean="0"/>
              <a:t>organised</a:t>
            </a:r>
            <a:r>
              <a:rPr lang="en-GB" dirty="0" smtClean="0"/>
              <a:t> answers in </a:t>
            </a:r>
            <a:r>
              <a:rPr lang="en-GB" b="1" dirty="0" smtClean="0"/>
              <a:t>correct grammar</a:t>
            </a:r>
            <a:r>
              <a:rPr lang="en-GB" dirty="0" smtClean="0"/>
              <a:t>.</a:t>
            </a:r>
          </a:p>
          <a:p>
            <a:pPr fontAlgn="base">
              <a:buFont typeface="Arial" pitchFamily="34" charset="0"/>
              <a:buChar char="•"/>
            </a:pPr>
            <a:r>
              <a:rPr lang="en-GB" dirty="0" smtClean="0"/>
              <a:t>AW Task 1: do not copy the text from the question. Use your own words.</a:t>
            </a:r>
          </a:p>
          <a:p>
            <a:pPr fontAlgn="base">
              <a:buFont typeface="Arial" pitchFamily="34" charset="0"/>
              <a:buChar char="•"/>
            </a:pPr>
            <a:r>
              <a:rPr lang="en-GB" dirty="0" smtClean="0"/>
              <a:t>AW Task 2: of the 40 minutes use 5’ to first </a:t>
            </a:r>
            <a:r>
              <a:rPr lang="en-GB" b="1" dirty="0" smtClean="0"/>
              <a:t>plan your answer </a:t>
            </a:r>
            <a:r>
              <a:rPr lang="en-GB" dirty="0" smtClean="0"/>
              <a:t>and 5’ in the end to </a:t>
            </a:r>
            <a:r>
              <a:rPr lang="en-GB" b="1" dirty="0" smtClean="0"/>
              <a:t>check for mistakes</a:t>
            </a:r>
            <a:r>
              <a:rPr lang="en-GB" dirty="0" smtClean="0"/>
              <a:t>.</a:t>
            </a:r>
          </a:p>
          <a:p>
            <a:pPr fontAlgn="base">
              <a:buFont typeface="Arial" pitchFamily="34" charset="0"/>
              <a:buChar char="•"/>
            </a:pPr>
            <a:r>
              <a:rPr lang="en-GB" dirty="0" smtClean="0"/>
              <a:t> AW Task2. </a:t>
            </a:r>
            <a:r>
              <a:rPr lang="en-GB" b="1" dirty="0" smtClean="0"/>
              <a:t>STRUCTURE</a:t>
            </a:r>
            <a:r>
              <a:rPr lang="en-GB" dirty="0" smtClean="0"/>
              <a:t>: introduction, main body, conclusion. </a:t>
            </a:r>
          </a:p>
          <a:p>
            <a:pPr fontAlgn="base">
              <a:buFont typeface="Arial" pitchFamily="34" charset="0"/>
              <a:buChar char="•"/>
            </a:pPr>
            <a:r>
              <a:rPr lang="en-GB" dirty="0" smtClean="0"/>
              <a:t> Proofread for singular and plural nouns. </a:t>
            </a:r>
          </a:p>
          <a:p>
            <a:pPr fontAlgn="base">
              <a:buFont typeface="Arial" pitchFamily="34" charset="0"/>
              <a:buChar char="•"/>
            </a:pPr>
            <a:r>
              <a:rPr lang="en-GB" dirty="0" smtClean="0"/>
              <a:t> Use any spelling (</a:t>
            </a:r>
            <a:r>
              <a:rPr lang="en-GB" dirty="0" err="1" smtClean="0"/>
              <a:t>eg</a:t>
            </a:r>
            <a:r>
              <a:rPr lang="en-GB" dirty="0" smtClean="0"/>
              <a:t>. American, British) but </a:t>
            </a:r>
            <a:r>
              <a:rPr lang="en-GB" b="1" dirty="0" smtClean="0"/>
              <a:t>be consistent</a:t>
            </a:r>
            <a:r>
              <a:rPr lang="en-GB" dirty="0" smtClean="0"/>
              <a:t>.</a:t>
            </a:r>
            <a:endParaRPr lang="en-GB"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TextBox"/>
          <p:cNvSpPr txBox="1"/>
          <p:nvPr/>
        </p:nvSpPr>
        <p:spPr>
          <a:xfrm>
            <a:off x="1500166" y="285728"/>
            <a:ext cx="1363900" cy="461665"/>
          </a:xfrm>
          <a:prstGeom prst="rect">
            <a:avLst/>
          </a:prstGeom>
          <a:noFill/>
        </p:spPr>
        <p:txBody>
          <a:bodyPr wrap="none" rtlCol="0">
            <a:spAutoFit/>
          </a:bodyPr>
          <a:lstStyle/>
          <a:p>
            <a:r>
              <a:rPr lang="en-US" sz="2400" b="1" dirty="0" smtClean="0">
                <a:solidFill>
                  <a:schemeClr val="accent1">
                    <a:lumMod val="75000"/>
                  </a:schemeClr>
                </a:solidFill>
                <a:effectLst>
                  <a:outerShdw blurRad="38100" dist="38100" dir="2700000" algn="tl">
                    <a:srgbClr val="000000">
                      <a:alpha val="43137"/>
                    </a:srgbClr>
                  </a:outerShdw>
                </a:effectLst>
              </a:rPr>
              <a:t>READING</a:t>
            </a:r>
            <a:endParaRPr lang="el-GR" sz="2400" b="1" dirty="0">
              <a:solidFill>
                <a:schemeClr val="accent1">
                  <a:lumMod val="75000"/>
                </a:schemeClr>
              </a:solidFill>
              <a:effectLst>
                <a:outerShdw blurRad="38100" dist="38100" dir="2700000" algn="tl">
                  <a:srgbClr val="000000">
                    <a:alpha val="43137"/>
                  </a:srgbClr>
                </a:outerShdw>
              </a:effectLst>
            </a:endParaRPr>
          </a:p>
        </p:txBody>
      </p:sp>
      <p:sp>
        <p:nvSpPr>
          <p:cNvPr id="5" name="4 - TextBox"/>
          <p:cNvSpPr txBox="1"/>
          <p:nvPr/>
        </p:nvSpPr>
        <p:spPr>
          <a:xfrm>
            <a:off x="5286380" y="142852"/>
            <a:ext cx="3412473" cy="1846659"/>
          </a:xfrm>
          <a:prstGeom prst="rect">
            <a:avLst/>
          </a:prstGeom>
          <a:noFill/>
          <a:ln w="28575">
            <a:solidFill>
              <a:srgbClr val="C00000"/>
            </a:solidFill>
          </a:ln>
        </p:spPr>
        <p:txBody>
          <a:bodyPr wrap="square" rtlCol="0">
            <a:spAutoFit/>
          </a:bodyPr>
          <a:lstStyle/>
          <a:p>
            <a:pPr>
              <a:buFont typeface="Wingdings" pitchFamily="2" charset="2"/>
              <a:buChar char="q"/>
            </a:pPr>
            <a:r>
              <a:rPr lang="en-GB" sz="2400" dirty="0" smtClean="0"/>
              <a:t>    3     sections</a:t>
            </a:r>
          </a:p>
          <a:p>
            <a:pPr>
              <a:buFont typeface="Wingdings" pitchFamily="2" charset="2"/>
              <a:buChar char="q"/>
            </a:pPr>
            <a:r>
              <a:rPr lang="en-GB" sz="2400" dirty="0" smtClean="0"/>
              <a:t>    40   questions in total</a:t>
            </a:r>
          </a:p>
          <a:p>
            <a:pPr>
              <a:buFont typeface="Wingdings" pitchFamily="2" charset="2"/>
              <a:buChar char="q"/>
            </a:pPr>
            <a:r>
              <a:rPr lang="en-GB" sz="2400" dirty="0" smtClean="0"/>
              <a:t>     Progressively harder</a:t>
            </a:r>
          </a:p>
          <a:p>
            <a:pPr>
              <a:buFont typeface="Wingdings" pitchFamily="2" charset="2"/>
              <a:buChar char="q"/>
            </a:pPr>
            <a:r>
              <a:rPr lang="en-GB" sz="2400" dirty="0" smtClean="0"/>
              <a:t>     Duration: </a:t>
            </a:r>
            <a:r>
              <a:rPr lang="en-GB" sz="2400" b="1" dirty="0" smtClean="0">
                <a:solidFill>
                  <a:schemeClr val="accent1">
                    <a:lumMod val="75000"/>
                  </a:schemeClr>
                </a:solidFill>
              </a:rPr>
              <a:t>60</a:t>
            </a:r>
            <a:r>
              <a:rPr lang="en-GB" sz="2400" dirty="0" smtClean="0"/>
              <a:t> </a:t>
            </a:r>
            <a:r>
              <a:rPr lang="en-GB" sz="2400" dirty="0" err="1" smtClean="0"/>
              <a:t>mins</a:t>
            </a:r>
            <a:endParaRPr lang="en-GB" sz="2400" dirty="0" smtClean="0"/>
          </a:p>
          <a:p>
            <a:endParaRPr lang="en-GB" dirty="0"/>
          </a:p>
        </p:txBody>
      </p:sp>
      <p:sp>
        <p:nvSpPr>
          <p:cNvPr id="7" name="6 - TextBox"/>
          <p:cNvSpPr txBox="1"/>
          <p:nvPr/>
        </p:nvSpPr>
        <p:spPr>
          <a:xfrm>
            <a:off x="1571604" y="1857364"/>
            <a:ext cx="5572164" cy="4893647"/>
          </a:xfrm>
          <a:prstGeom prst="rect">
            <a:avLst/>
          </a:prstGeom>
          <a:noFill/>
        </p:spPr>
        <p:txBody>
          <a:bodyPr wrap="square" rtlCol="0">
            <a:spAutoFit/>
          </a:bodyPr>
          <a:lstStyle/>
          <a:p>
            <a:r>
              <a:rPr lang="en-GB" sz="2400" b="1" dirty="0" smtClean="0">
                <a:solidFill>
                  <a:schemeClr val="accent1">
                    <a:lumMod val="75000"/>
                  </a:schemeClr>
                </a:solidFill>
              </a:rPr>
              <a:t>PART  1</a:t>
            </a:r>
          </a:p>
          <a:p>
            <a:r>
              <a:rPr lang="en-GB" sz="2400" dirty="0" smtClean="0"/>
              <a:t>About 13 qu.</a:t>
            </a:r>
          </a:p>
          <a:p>
            <a:pPr>
              <a:buFont typeface="Arial" pitchFamily="34" charset="0"/>
              <a:buChar char="•"/>
            </a:pPr>
            <a:r>
              <a:rPr lang="en-GB" sz="2400" dirty="0" smtClean="0"/>
              <a:t> Match headings to paragraphs</a:t>
            </a:r>
          </a:p>
          <a:p>
            <a:pPr>
              <a:buFont typeface="Arial" pitchFamily="34" charset="0"/>
              <a:buChar char="•"/>
            </a:pPr>
            <a:r>
              <a:rPr lang="en-GB" sz="2400" dirty="0" smtClean="0"/>
              <a:t> Sentence completion</a:t>
            </a:r>
          </a:p>
          <a:p>
            <a:r>
              <a:rPr lang="en-GB" sz="2400" b="1" dirty="0" smtClean="0">
                <a:solidFill>
                  <a:schemeClr val="accent1">
                    <a:lumMod val="75000"/>
                  </a:schemeClr>
                </a:solidFill>
              </a:rPr>
              <a:t>PART  2</a:t>
            </a:r>
          </a:p>
          <a:p>
            <a:r>
              <a:rPr lang="en-GB" sz="2400" dirty="0" smtClean="0"/>
              <a:t>About 13 qu.</a:t>
            </a:r>
          </a:p>
          <a:p>
            <a:pPr>
              <a:buFont typeface="Arial" pitchFamily="34" charset="0"/>
              <a:buChar char="•"/>
            </a:pPr>
            <a:r>
              <a:rPr lang="en-GB" sz="2400" dirty="0" smtClean="0"/>
              <a:t> True/False/ Not given </a:t>
            </a:r>
          </a:p>
          <a:p>
            <a:pPr>
              <a:buFont typeface="Arial" pitchFamily="34" charset="0"/>
              <a:buChar char="•"/>
            </a:pPr>
            <a:r>
              <a:rPr lang="en-GB" sz="2400" dirty="0" smtClean="0"/>
              <a:t> Match features</a:t>
            </a:r>
          </a:p>
          <a:p>
            <a:pPr>
              <a:buFont typeface="Arial" pitchFamily="34" charset="0"/>
              <a:buChar char="•"/>
            </a:pPr>
            <a:r>
              <a:rPr lang="en-GB" sz="2400" dirty="0" smtClean="0"/>
              <a:t> Diagram labelling</a:t>
            </a:r>
          </a:p>
          <a:p>
            <a:r>
              <a:rPr lang="en-GB" sz="2400" b="1" dirty="0" smtClean="0">
                <a:solidFill>
                  <a:schemeClr val="accent1">
                    <a:lumMod val="75000"/>
                  </a:schemeClr>
                </a:solidFill>
              </a:rPr>
              <a:t>PART  3</a:t>
            </a:r>
          </a:p>
          <a:p>
            <a:r>
              <a:rPr lang="en-GB" sz="2400" dirty="0" smtClean="0"/>
              <a:t>About 13 qu.</a:t>
            </a:r>
          </a:p>
          <a:p>
            <a:pPr>
              <a:buFont typeface="Arial" pitchFamily="34" charset="0"/>
              <a:buChar char="•"/>
            </a:pPr>
            <a:r>
              <a:rPr lang="en-GB" sz="2400" dirty="0" smtClean="0"/>
              <a:t> Yes/ No/ Not given</a:t>
            </a:r>
          </a:p>
          <a:p>
            <a:pPr>
              <a:buFont typeface="Arial" pitchFamily="34" charset="0"/>
              <a:buChar char="•"/>
            </a:pPr>
            <a:r>
              <a:rPr lang="en-GB" sz="2400" dirty="0" smtClean="0"/>
              <a:t> Sentence endings</a:t>
            </a:r>
            <a:endParaRPr lang="en-GB" dirty="0"/>
          </a:p>
        </p:txBody>
      </p:sp>
      <p:sp>
        <p:nvSpPr>
          <p:cNvPr id="8" name="7 - Ορθογώνιο"/>
          <p:cNvSpPr/>
          <p:nvPr/>
        </p:nvSpPr>
        <p:spPr>
          <a:xfrm>
            <a:off x="5929322" y="5072074"/>
            <a:ext cx="3000380" cy="1200329"/>
          </a:xfrm>
          <a:prstGeom prst="rect">
            <a:avLst/>
          </a:prstGeom>
          <a:ln w="28575">
            <a:solidFill>
              <a:srgbClr val="C00000"/>
            </a:solidFill>
          </a:ln>
        </p:spPr>
        <p:txBody>
          <a:bodyPr wrap="square">
            <a:spAutoFit/>
          </a:bodyPr>
          <a:lstStyle/>
          <a:p>
            <a:r>
              <a:rPr lang="en-GB" dirty="0" smtClean="0">
                <a:hlinkClick r:id="rId2"/>
              </a:rPr>
              <a:t>https://www.youtube.com/watch?v=NXJa7GFjY3U&amp;ab_channel=E2IELTS</a:t>
            </a:r>
            <a:endParaRPr lang="en-GB" dirty="0" smtClean="0"/>
          </a:p>
          <a:p>
            <a:r>
              <a:rPr lang="en-GB" dirty="0" smtClean="0"/>
              <a:t>1.03.49</a:t>
            </a:r>
            <a:endParaRPr lang="en-GB"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TextBox"/>
          <p:cNvSpPr txBox="1"/>
          <p:nvPr/>
        </p:nvSpPr>
        <p:spPr>
          <a:xfrm>
            <a:off x="1500166" y="285728"/>
            <a:ext cx="2409506" cy="461665"/>
          </a:xfrm>
          <a:prstGeom prst="rect">
            <a:avLst/>
          </a:prstGeom>
          <a:noFill/>
        </p:spPr>
        <p:txBody>
          <a:bodyPr wrap="none" rtlCol="0">
            <a:spAutoFit/>
          </a:bodyPr>
          <a:lstStyle/>
          <a:p>
            <a:r>
              <a:rPr lang="en-US" sz="2400" b="1" smtClean="0">
                <a:solidFill>
                  <a:schemeClr val="accent1">
                    <a:lumMod val="75000"/>
                  </a:schemeClr>
                </a:solidFill>
                <a:effectLst>
                  <a:outerShdw blurRad="38100" dist="38100" dir="2700000" algn="tl">
                    <a:srgbClr val="000000">
                      <a:alpha val="43137"/>
                    </a:srgbClr>
                  </a:outerShdw>
                </a:effectLst>
              </a:rPr>
              <a:t>WRITING   TASK 2</a:t>
            </a:r>
            <a:endParaRPr lang="el-GR" sz="2400" b="1" dirty="0">
              <a:solidFill>
                <a:schemeClr val="accent1">
                  <a:lumMod val="75000"/>
                </a:schemeClr>
              </a:solidFill>
              <a:effectLst>
                <a:outerShdw blurRad="38100" dist="38100" dir="2700000" algn="tl">
                  <a:srgbClr val="000000">
                    <a:alpha val="43137"/>
                  </a:srgbClr>
                </a:outerShdw>
              </a:effectLst>
            </a:endParaRPr>
          </a:p>
        </p:txBody>
      </p:sp>
      <p:sp>
        <p:nvSpPr>
          <p:cNvPr id="5" name="4 - TextBox"/>
          <p:cNvSpPr txBox="1"/>
          <p:nvPr/>
        </p:nvSpPr>
        <p:spPr>
          <a:xfrm>
            <a:off x="5286380" y="142852"/>
            <a:ext cx="3412473" cy="1107996"/>
          </a:xfrm>
          <a:prstGeom prst="rect">
            <a:avLst/>
          </a:prstGeom>
          <a:noFill/>
          <a:ln w="28575">
            <a:solidFill>
              <a:srgbClr val="C00000"/>
            </a:solidFill>
          </a:ln>
        </p:spPr>
        <p:txBody>
          <a:bodyPr wrap="square" rtlCol="0">
            <a:spAutoFit/>
          </a:bodyPr>
          <a:lstStyle/>
          <a:p>
            <a:pPr>
              <a:buFont typeface="Wingdings" pitchFamily="2" charset="2"/>
              <a:buChar char="q"/>
            </a:pPr>
            <a:r>
              <a:rPr lang="en-GB" sz="2400" dirty="0" smtClean="0"/>
              <a:t>    2     tasks</a:t>
            </a:r>
          </a:p>
          <a:p>
            <a:pPr>
              <a:buFont typeface="Wingdings" pitchFamily="2" charset="2"/>
              <a:buChar char="q"/>
            </a:pPr>
            <a:r>
              <a:rPr lang="en-GB" sz="2400" dirty="0" smtClean="0"/>
              <a:t>    Duration: </a:t>
            </a:r>
            <a:r>
              <a:rPr lang="en-GB" sz="2400" b="1" dirty="0" smtClean="0">
                <a:solidFill>
                  <a:schemeClr val="accent1">
                    <a:lumMod val="75000"/>
                  </a:schemeClr>
                </a:solidFill>
              </a:rPr>
              <a:t>60</a:t>
            </a:r>
            <a:r>
              <a:rPr lang="en-GB" sz="2400" dirty="0" smtClean="0"/>
              <a:t> </a:t>
            </a:r>
            <a:r>
              <a:rPr lang="en-GB" sz="2400" dirty="0" err="1" smtClean="0"/>
              <a:t>mins</a:t>
            </a:r>
            <a:endParaRPr lang="en-GB" sz="2400" dirty="0" smtClean="0"/>
          </a:p>
          <a:p>
            <a:endParaRPr lang="en-GB" dirty="0"/>
          </a:p>
        </p:txBody>
      </p:sp>
      <p:sp>
        <p:nvSpPr>
          <p:cNvPr id="7" name="6 - TextBox"/>
          <p:cNvSpPr txBox="1"/>
          <p:nvPr/>
        </p:nvSpPr>
        <p:spPr>
          <a:xfrm>
            <a:off x="1571604" y="1857364"/>
            <a:ext cx="5572164" cy="5170646"/>
          </a:xfrm>
          <a:prstGeom prst="rect">
            <a:avLst/>
          </a:prstGeom>
          <a:noFill/>
        </p:spPr>
        <p:txBody>
          <a:bodyPr wrap="square" rtlCol="0">
            <a:spAutoFit/>
          </a:bodyPr>
          <a:lstStyle/>
          <a:p>
            <a:r>
              <a:rPr lang="en-GB" sz="2400" b="1" dirty="0" smtClean="0">
                <a:solidFill>
                  <a:schemeClr val="accent1">
                    <a:lumMod val="75000"/>
                  </a:schemeClr>
                </a:solidFill>
              </a:rPr>
              <a:t>TASK   1</a:t>
            </a:r>
          </a:p>
          <a:p>
            <a:r>
              <a:rPr lang="en-GB" sz="2400" dirty="0" smtClean="0"/>
              <a:t>About 13 qu.</a:t>
            </a:r>
          </a:p>
          <a:p>
            <a:r>
              <a:rPr lang="en-GB" sz="2400" b="1" dirty="0" smtClean="0">
                <a:solidFill>
                  <a:schemeClr val="accent1">
                    <a:lumMod val="75000"/>
                  </a:schemeClr>
                </a:solidFill>
              </a:rPr>
              <a:t>TASK   2      Discursive Essay      </a:t>
            </a:r>
            <a:r>
              <a:rPr lang="en-GB" sz="2400" dirty="0" smtClean="0"/>
              <a:t>40 minutes</a:t>
            </a:r>
          </a:p>
          <a:p>
            <a:r>
              <a:rPr lang="en-GB" sz="2400" dirty="0" smtClean="0"/>
              <a:t>1-2 statements and question prompts</a:t>
            </a:r>
          </a:p>
          <a:p>
            <a:pPr>
              <a:buFont typeface="Arial" pitchFamily="34" charset="0"/>
              <a:buChar char="•"/>
            </a:pPr>
            <a:r>
              <a:rPr lang="en-GB" sz="2400" dirty="0" smtClean="0"/>
              <a:t>  250+ words </a:t>
            </a:r>
          </a:p>
          <a:p>
            <a:pPr>
              <a:buFont typeface="Arial" pitchFamily="34" charset="0"/>
              <a:buChar char="•"/>
            </a:pPr>
            <a:r>
              <a:rPr lang="en-GB" sz="2400" dirty="0" smtClean="0"/>
              <a:t>  66% of the writing score</a:t>
            </a:r>
          </a:p>
          <a:p>
            <a:r>
              <a:rPr lang="en-GB" sz="2400" dirty="0" smtClean="0"/>
              <a:t>ANALYSE prompt &gt; PLAN &gt; WRITE &gt; PROOFREAD</a:t>
            </a:r>
          </a:p>
          <a:p>
            <a:pPr>
              <a:buFont typeface="Arial" pitchFamily="34" charset="0"/>
              <a:buChar char="•"/>
            </a:pPr>
            <a:r>
              <a:rPr lang="en-GB" sz="2400" dirty="0" smtClean="0"/>
              <a:t>Introduction 3-4 sentences</a:t>
            </a:r>
          </a:p>
          <a:p>
            <a:pPr>
              <a:buFont typeface="Arial" pitchFamily="34" charset="0"/>
              <a:buChar char="•"/>
            </a:pPr>
            <a:r>
              <a:rPr lang="en-GB" sz="2400" dirty="0" smtClean="0"/>
              <a:t>Paragraph 1  4-6 sentences</a:t>
            </a:r>
          </a:p>
          <a:p>
            <a:pPr>
              <a:buFont typeface="Arial" pitchFamily="34" charset="0"/>
              <a:buChar char="•"/>
            </a:pPr>
            <a:r>
              <a:rPr lang="en-GB" sz="2400" dirty="0" smtClean="0"/>
              <a:t>Paragraph 2  4-6 sentences</a:t>
            </a:r>
          </a:p>
          <a:p>
            <a:pPr>
              <a:buFont typeface="Arial" pitchFamily="34" charset="0"/>
              <a:buChar char="•"/>
            </a:pPr>
            <a:r>
              <a:rPr lang="en-GB" sz="2400" dirty="0" smtClean="0"/>
              <a:t>Conclusion    2-3 sentences</a:t>
            </a:r>
          </a:p>
          <a:p>
            <a:endParaRPr lang="en-GB" sz="2400" dirty="0" smtClean="0"/>
          </a:p>
          <a:p>
            <a:endParaRPr lang="en-GB" dirty="0"/>
          </a:p>
        </p:txBody>
      </p:sp>
      <p:sp>
        <p:nvSpPr>
          <p:cNvPr id="8" name="7 - Ορθογώνιο"/>
          <p:cNvSpPr/>
          <p:nvPr/>
        </p:nvSpPr>
        <p:spPr>
          <a:xfrm>
            <a:off x="5929322" y="5072074"/>
            <a:ext cx="3000380" cy="1200329"/>
          </a:xfrm>
          <a:prstGeom prst="rect">
            <a:avLst/>
          </a:prstGeom>
          <a:ln w="28575">
            <a:solidFill>
              <a:srgbClr val="C00000"/>
            </a:solidFill>
          </a:ln>
        </p:spPr>
        <p:txBody>
          <a:bodyPr wrap="square">
            <a:spAutoFit/>
          </a:bodyPr>
          <a:lstStyle/>
          <a:p>
            <a:r>
              <a:rPr lang="en-GB" dirty="0" smtClean="0">
                <a:hlinkClick r:id="rId2"/>
              </a:rPr>
              <a:t>https://www.youtube.com/watch?v=NXJa7GFjY3U&amp;ab_channel=E2IELTS</a:t>
            </a:r>
            <a:endParaRPr lang="en-GB" dirty="0" smtClean="0"/>
          </a:p>
          <a:p>
            <a:r>
              <a:rPr lang="en-GB" dirty="0" smtClean="0"/>
              <a:t>2.43.23</a:t>
            </a:r>
            <a:endParaRPr lang="en-GB"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TextBox"/>
          <p:cNvSpPr txBox="1"/>
          <p:nvPr/>
        </p:nvSpPr>
        <p:spPr>
          <a:xfrm>
            <a:off x="1500166" y="285728"/>
            <a:ext cx="2409506" cy="461665"/>
          </a:xfrm>
          <a:prstGeom prst="rect">
            <a:avLst/>
          </a:prstGeom>
          <a:noFill/>
        </p:spPr>
        <p:txBody>
          <a:bodyPr wrap="none" rtlCol="0">
            <a:spAutoFit/>
          </a:bodyPr>
          <a:lstStyle/>
          <a:p>
            <a:r>
              <a:rPr lang="en-US" sz="2400" b="1" dirty="0" smtClean="0">
                <a:solidFill>
                  <a:schemeClr val="accent1">
                    <a:lumMod val="75000"/>
                  </a:schemeClr>
                </a:solidFill>
                <a:effectLst>
                  <a:outerShdw blurRad="38100" dist="38100" dir="2700000" algn="tl">
                    <a:srgbClr val="000000">
                      <a:alpha val="43137"/>
                    </a:srgbClr>
                  </a:outerShdw>
                </a:effectLst>
              </a:rPr>
              <a:t>WRITING   TASK 1</a:t>
            </a:r>
            <a:endParaRPr lang="el-GR" sz="2400" b="1" dirty="0">
              <a:solidFill>
                <a:schemeClr val="accent1">
                  <a:lumMod val="75000"/>
                </a:schemeClr>
              </a:solidFill>
              <a:effectLst>
                <a:outerShdw blurRad="38100" dist="38100" dir="2700000" algn="tl">
                  <a:srgbClr val="000000">
                    <a:alpha val="43137"/>
                  </a:srgbClr>
                </a:outerShdw>
              </a:effectLst>
            </a:endParaRPr>
          </a:p>
        </p:txBody>
      </p:sp>
      <p:sp>
        <p:nvSpPr>
          <p:cNvPr id="5" name="4 - TextBox"/>
          <p:cNvSpPr txBox="1"/>
          <p:nvPr/>
        </p:nvSpPr>
        <p:spPr>
          <a:xfrm>
            <a:off x="5286380" y="142852"/>
            <a:ext cx="3412473" cy="1107996"/>
          </a:xfrm>
          <a:prstGeom prst="rect">
            <a:avLst/>
          </a:prstGeom>
          <a:noFill/>
          <a:ln w="28575">
            <a:solidFill>
              <a:srgbClr val="C00000"/>
            </a:solidFill>
          </a:ln>
        </p:spPr>
        <p:txBody>
          <a:bodyPr wrap="square" rtlCol="0">
            <a:spAutoFit/>
          </a:bodyPr>
          <a:lstStyle/>
          <a:p>
            <a:pPr>
              <a:buFont typeface="Wingdings" pitchFamily="2" charset="2"/>
              <a:buChar char="q"/>
            </a:pPr>
            <a:r>
              <a:rPr lang="en-GB" sz="2400" dirty="0" smtClean="0"/>
              <a:t>    2     tasks</a:t>
            </a:r>
          </a:p>
          <a:p>
            <a:pPr>
              <a:buFont typeface="Wingdings" pitchFamily="2" charset="2"/>
              <a:buChar char="q"/>
            </a:pPr>
            <a:r>
              <a:rPr lang="en-GB" sz="2400" dirty="0" smtClean="0"/>
              <a:t>    Duration: </a:t>
            </a:r>
            <a:r>
              <a:rPr lang="en-GB" sz="2400" b="1" dirty="0" smtClean="0">
                <a:solidFill>
                  <a:schemeClr val="accent1">
                    <a:lumMod val="75000"/>
                  </a:schemeClr>
                </a:solidFill>
              </a:rPr>
              <a:t>60</a:t>
            </a:r>
            <a:r>
              <a:rPr lang="en-GB" sz="2400" dirty="0" smtClean="0"/>
              <a:t> </a:t>
            </a:r>
            <a:r>
              <a:rPr lang="en-GB" sz="2400" dirty="0" err="1" smtClean="0"/>
              <a:t>mins</a:t>
            </a:r>
            <a:endParaRPr lang="en-GB" sz="2400" dirty="0" smtClean="0"/>
          </a:p>
          <a:p>
            <a:endParaRPr lang="en-GB" dirty="0"/>
          </a:p>
        </p:txBody>
      </p:sp>
      <p:sp>
        <p:nvSpPr>
          <p:cNvPr id="7" name="6 - TextBox"/>
          <p:cNvSpPr txBox="1"/>
          <p:nvPr/>
        </p:nvSpPr>
        <p:spPr>
          <a:xfrm>
            <a:off x="1571604" y="1857364"/>
            <a:ext cx="7215238" cy="4801314"/>
          </a:xfrm>
          <a:prstGeom prst="rect">
            <a:avLst/>
          </a:prstGeom>
          <a:noFill/>
        </p:spPr>
        <p:txBody>
          <a:bodyPr wrap="square" rtlCol="0">
            <a:spAutoFit/>
          </a:bodyPr>
          <a:lstStyle/>
          <a:p>
            <a:r>
              <a:rPr lang="en-GB" sz="2400" b="1" dirty="0" smtClean="0">
                <a:solidFill>
                  <a:schemeClr val="accent1">
                    <a:lumMod val="75000"/>
                  </a:schemeClr>
                </a:solidFill>
              </a:rPr>
              <a:t>TASK   1</a:t>
            </a:r>
          </a:p>
          <a:p>
            <a:r>
              <a:rPr lang="en-GB" sz="2400" dirty="0" smtClean="0"/>
              <a:t>Describe data (bar charts, pie charts, processes)</a:t>
            </a:r>
          </a:p>
          <a:p>
            <a:r>
              <a:rPr lang="en-GB" sz="2400" dirty="0" smtClean="0"/>
              <a:t>150 words MAX</a:t>
            </a:r>
          </a:p>
          <a:p>
            <a:r>
              <a:rPr lang="en-GB" sz="2400" dirty="0" smtClean="0"/>
              <a:t>20 minutes</a:t>
            </a:r>
          </a:p>
          <a:p>
            <a:r>
              <a:rPr lang="en-GB" sz="2400" dirty="0" smtClean="0"/>
              <a:t>33% of overall Writing Score</a:t>
            </a:r>
          </a:p>
          <a:p>
            <a:r>
              <a:rPr lang="en-GB" sz="2400" b="1" dirty="0" smtClean="0"/>
              <a:t>Structure</a:t>
            </a:r>
            <a:r>
              <a:rPr lang="en-GB" sz="2400" dirty="0" smtClean="0"/>
              <a:t>:</a:t>
            </a:r>
          </a:p>
          <a:p>
            <a:pPr>
              <a:buFont typeface="Arial" pitchFamily="34" charset="0"/>
              <a:buChar char="•"/>
            </a:pPr>
            <a:r>
              <a:rPr lang="en-GB" sz="2400" dirty="0" smtClean="0"/>
              <a:t> Overview/ paraphrase prompt+ observe notable trends</a:t>
            </a:r>
          </a:p>
          <a:p>
            <a:pPr>
              <a:buFont typeface="Arial" pitchFamily="34" charset="0"/>
              <a:buChar char="•"/>
            </a:pPr>
            <a:r>
              <a:rPr lang="en-GB" sz="2400" dirty="0" smtClean="0"/>
              <a:t> Data paragraph 1</a:t>
            </a:r>
          </a:p>
          <a:p>
            <a:pPr>
              <a:buFont typeface="Arial" pitchFamily="34" charset="0"/>
              <a:buChar char="•"/>
            </a:pPr>
            <a:r>
              <a:rPr lang="en-GB" sz="2400" dirty="0" smtClean="0"/>
              <a:t> Data paragraph 2</a:t>
            </a:r>
          </a:p>
          <a:p>
            <a:endParaRPr lang="en-GB" sz="2400" dirty="0" smtClean="0"/>
          </a:p>
          <a:p>
            <a:endParaRPr lang="en-GB" sz="2400" dirty="0" smtClean="0"/>
          </a:p>
          <a:p>
            <a:endParaRPr lang="en-GB" sz="2400" dirty="0" smtClean="0"/>
          </a:p>
          <a:p>
            <a:endParaRPr lang="en-GB" dirty="0"/>
          </a:p>
        </p:txBody>
      </p:sp>
      <p:sp>
        <p:nvSpPr>
          <p:cNvPr id="8" name="7 - Ορθογώνιο"/>
          <p:cNvSpPr/>
          <p:nvPr/>
        </p:nvSpPr>
        <p:spPr>
          <a:xfrm>
            <a:off x="5929322" y="5072074"/>
            <a:ext cx="3000380" cy="1200329"/>
          </a:xfrm>
          <a:prstGeom prst="rect">
            <a:avLst/>
          </a:prstGeom>
          <a:ln w="28575">
            <a:solidFill>
              <a:srgbClr val="C00000"/>
            </a:solidFill>
          </a:ln>
        </p:spPr>
        <p:txBody>
          <a:bodyPr wrap="square">
            <a:spAutoFit/>
          </a:bodyPr>
          <a:lstStyle/>
          <a:p>
            <a:r>
              <a:rPr lang="en-GB" dirty="0" smtClean="0">
                <a:hlinkClick r:id="rId2"/>
              </a:rPr>
              <a:t>https://www.youtube.com/watch?v=NXJa7GFjY3U&amp;ab_channel=E2IELTS</a:t>
            </a:r>
            <a:endParaRPr lang="en-GB" dirty="0" smtClean="0"/>
          </a:p>
          <a:p>
            <a:r>
              <a:rPr lang="en-GB" dirty="0" smtClean="0"/>
              <a:t>3.39.15 – 4:08</a:t>
            </a:r>
            <a:endParaRPr lang="en-GB"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TextBox"/>
          <p:cNvSpPr txBox="1"/>
          <p:nvPr/>
        </p:nvSpPr>
        <p:spPr>
          <a:xfrm>
            <a:off x="1500166" y="285728"/>
            <a:ext cx="1474506" cy="461665"/>
          </a:xfrm>
          <a:prstGeom prst="rect">
            <a:avLst/>
          </a:prstGeom>
          <a:noFill/>
        </p:spPr>
        <p:txBody>
          <a:bodyPr wrap="none" rtlCol="0">
            <a:spAutoFit/>
          </a:bodyPr>
          <a:lstStyle/>
          <a:p>
            <a:r>
              <a:rPr lang="en-US" sz="2400" b="1" dirty="0" smtClean="0">
                <a:solidFill>
                  <a:schemeClr val="accent1">
                    <a:lumMod val="75000"/>
                  </a:schemeClr>
                </a:solidFill>
                <a:effectLst>
                  <a:outerShdw blurRad="38100" dist="38100" dir="2700000" algn="tl">
                    <a:srgbClr val="000000">
                      <a:alpha val="43137"/>
                    </a:srgbClr>
                  </a:outerShdw>
                </a:effectLst>
              </a:rPr>
              <a:t>SPEAKING</a:t>
            </a:r>
            <a:endParaRPr lang="el-GR" sz="2400" b="1" dirty="0">
              <a:solidFill>
                <a:schemeClr val="accent1">
                  <a:lumMod val="75000"/>
                </a:schemeClr>
              </a:solidFill>
              <a:effectLst>
                <a:outerShdw blurRad="38100" dist="38100" dir="2700000" algn="tl">
                  <a:srgbClr val="000000">
                    <a:alpha val="43137"/>
                  </a:srgbClr>
                </a:outerShdw>
              </a:effectLst>
            </a:endParaRPr>
          </a:p>
        </p:txBody>
      </p:sp>
      <p:sp>
        <p:nvSpPr>
          <p:cNvPr id="5" name="4 - TextBox"/>
          <p:cNvSpPr txBox="1"/>
          <p:nvPr/>
        </p:nvSpPr>
        <p:spPr>
          <a:xfrm>
            <a:off x="5286380" y="142852"/>
            <a:ext cx="3412473" cy="1107996"/>
          </a:xfrm>
          <a:prstGeom prst="rect">
            <a:avLst/>
          </a:prstGeom>
          <a:noFill/>
          <a:ln w="28575">
            <a:solidFill>
              <a:srgbClr val="C00000"/>
            </a:solidFill>
          </a:ln>
        </p:spPr>
        <p:txBody>
          <a:bodyPr wrap="square" rtlCol="0">
            <a:spAutoFit/>
          </a:bodyPr>
          <a:lstStyle/>
          <a:p>
            <a:pPr>
              <a:buFont typeface="Wingdings" pitchFamily="2" charset="2"/>
              <a:buChar char="q"/>
            </a:pPr>
            <a:r>
              <a:rPr lang="en-GB" sz="2400" dirty="0" smtClean="0"/>
              <a:t>    3     parts</a:t>
            </a:r>
          </a:p>
          <a:p>
            <a:pPr>
              <a:buFont typeface="Wingdings" pitchFamily="2" charset="2"/>
              <a:buChar char="q"/>
            </a:pPr>
            <a:r>
              <a:rPr lang="en-GB" sz="2400" dirty="0" smtClean="0"/>
              <a:t>    Duration: </a:t>
            </a:r>
            <a:r>
              <a:rPr lang="en-GB" sz="2400" b="1" dirty="0" smtClean="0">
                <a:solidFill>
                  <a:schemeClr val="accent1">
                    <a:lumMod val="75000"/>
                  </a:schemeClr>
                </a:solidFill>
              </a:rPr>
              <a:t>11-14 </a:t>
            </a:r>
            <a:r>
              <a:rPr lang="en-GB" sz="2400" dirty="0" err="1" smtClean="0"/>
              <a:t>mins</a:t>
            </a:r>
            <a:endParaRPr lang="en-GB" sz="2400" dirty="0" smtClean="0"/>
          </a:p>
          <a:p>
            <a:endParaRPr lang="en-GB" dirty="0"/>
          </a:p>
        </p:txBody>
      </p:sp>
      <p:sp>
        <p:nvSpPr>
          <p:cNvPr id="7" name="6 - TextBox"/>
          <p:cNvSpPr txBox="1"/>
          <p:nvPr/>
        </p:nvSpPr>
        <p:spPr>
          <a:xfrm>
            <a:off x="1571604" y="1857364"/>
            <a:ext cx="7215238" cy="5909310"/>
          </a:xfrm>
          <a:prstGeom prst="rect">
            <a:avLst/>
          </a:prstGeom>
          <a:noFill/>
        </p:spPr>
        <p:txBody>
          <a:bodyPr wrap="square" rtlCol="0">
            <a:spAutoFit/>
          </a:bodyPr>
          <a:lstStyle/>
          <a:p>
            <a:r>
              <a:rPr lang="en-GB" sz="2400" dirty="0" smtClean="0"/>
              <a:t>Identity check</a:t>
            </a:r>
          </a:p>
          <a:p>
            <a:r>
              <a:rPr lang="en-GB" sz="2400" b="1" dirty="0" smtClean="0">
                <a:solidFill>
                  <a:schemeClr val="accent1">
                    <a:lumMod val="75000"/>
                  </a:schemeClr>
                </a:solidFill>
              </a:rPr>
              <a:t>PART  1</a:t>
            </a:r>
          </a:p>
          <a:p>
            <a:r>
              <a:rPr lang="en-GB" sz="2400" dirty="0" smtClean="0"/>
              <a:t>Small talk</a:t>
            </a:r>
          </a:p>
          <a:p>
            <a:r>
              <a:rPr lang="en-GB" sz="2400" dirty="0" smtClean="0"/>
              <a:t>Day to day topics (where you live, studies etc. 3-4 </a:t>
            </a:r>
            <a:r>
              <a:rPr lang="en-GB" sz="2400" dirty="0" err="1" smtClean="0"/>
              <a:t>mins</a:t>
            </a:r>
            <a:r>
              <a:rPr lang="en-GB" sz="2400" dirty="0" smtClean="0"/>
              <a:t>)</a:t>
            </a:r>
          </a:p>
          <a:p>
            <a:r>
              <a:rPr lang="en-GB" sz="2400" b="1" dirty="0" smtClean="0">
                <a:solidFill>
                  <a:schemeClr val="accent1">
                    <a:lumMod val="75000"/>
                  </a:schemeClr>
                </a:solidFill>
              </a:rPr>
              <a:t>PART  2</a:t>
            </a:r>
          </a:p>
          <a:p>
            <a:r>
              <a:rPr lang="en-GB" sz="2400" dirty="0" smtClean="0"/>
              <a:t>2-minute talk (prepare for 1 min, speak for 2)</a:t>
            </a:r>
          </a:p>
          <a:p>
            <a:r>
              <a:rPr lang="en-GB" sz="2400" b="1" dirty="0" smtClean="0">
                <a:solidFill>
                  <a:schemeClr val="accent1">
                    <a:lumMod val="75000"/>
                  </a:schemeClr>
                </a:solidFill>
              </a:rPr>
              <a:t>PART  3</a:t>
            </a:r>
          </a:p>
          <a:p>
            <a:r>
              <a:rPr lang="en-GB" sz="2400" dirty="0" smtClean="0"/>
              <a:t>Discussion</a:t>
            </a:r>
          </a:p>
          <a:p>
            <a:r>
              <a:rPr lang="en-GB" sz="2400" dirty="0" smtClean="0"/>
              <a:t>(follows up on the topic of part 2)</a:t>
            </a:r>
          </a:p>
          <a:p>
            <a:endParaRPr lang="en-GB" sz="2400" dirty="0" smtClean="0"/>
          </a:p>
          <a:p>
            <a:r>
              <a:rPr lang="en-GB" sz="2400" dirty="0" smtClean="0"/>
              <a:t>21 topic examples</a:t>
            </a:r>
          </a:p>
          <a:p>
            <a:r>
              <a:rPr lang="en-GB" sz="2400" dirty="0" smtClean="0">
                <a:hlinkClick r:id="rId2"/>
              </a:rPr>
              <a:t>https://www.youtube.com/watch?v=iT5dk3nkYfQ&amp;ab_channel=E2IELTS</a:t>
            </a:r>
            <a:r>
              <a:rPr lang="en-GB" sz="2400" dirty="0" smtClean="0"/>
              <a:t>  Choose 3/time and talk about them</a:t>
            </a:r>
          </a:p>
          <a:p>
            <a:endParaRPr lang="en-GB" sz="2400" dirty="0" smtClean="0"/>
          </a:p>
          <a:p>
            <a:endParaRPr lang="en-GB" sz="2400" dirty="0" smtClean="0"/>
          </a:p>
          <a:p>
            <a:endParaRPr lang="en-GB" dirty="0"/>
          </a:p>
        </p:txBody>
      </p:sp>
      <p:sp>
        <p:nvSpPr>
          <p:cNvPr id="8" name="7 - Ορθογώνιο"/>
          <p:cNvSpPr/>
          <p:nvPr/>
        </p:nvSpPr>
        <p:spPr>
          <a:xfrm>
            <a:off x="5929322" y="4500570"/>
            <a:ext cx="3000380" cy="1200329"/>
          </a:xfrm>
          <a:prstGeom prst="rect">
            <a:avLst/>
          </a:prstGeom>
          <a:ln w="28575">
            <a:solidFill>
              <a:srgbClr val="C00000"/>
            </a:solidFill>
          </a:ln>
        </p:spPr>
        <p:txBody>
          <a:bodyPr wrap="square">
            <a:spAutoFit/>
          </a:bodyPr>
          <a:lstStyle/>
          <a:p>
            <a:r>
              <a:rPr lang="en-GB" dirty="0" smtClean="0">
                <a:hlinkClick r:id="rId3"/>
              </a:rPr>
              <a:t>https://www.youtube.com/watch?v=NXJa7GFjY3U&amp;ab_channel=E2IELTS</a:t>
            </a:r>
            <a:endParaRPr lang="en-GB" dirty="0" smtClean="0"/>
          </a:p>
          <a:p>
            <a:r>
              <a:rPr lang="en-GB" dirty="0" smtClean="0"/>
              <a:t>4.40.07 </a:t>
            </a:r>
            <a:endParaRPr lang="en-GB"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GB" dirty="0" smtClean="0"/>
              <a:t>Speaking examples</a:t>
            </a:r>
            <a:endParaRPr lang="en-GB" dirty="0"/>
          </a:p>
        </p:txBody>
      </p:sp>
      <p:sp>
        <p:nvSpPr>
          <p:cNvPr id="3" name="2 - Θέση περιεχομένου"/>
          <p:cNvSpPr>
            <a:spLocks noGrp="1"/>
          </p:cNvSpPr>
          <p:nvPr>
            <p:ph idx="1"/>
          </p:nvPr>
        </p:nvSpPr>
        <p:spPr/>
        <p:txBody>
          <a:bodyPr/>
          <a:lstStyle/>
          <a:p>
            <a:pPr>
              <a:buNone/>
            </a:pPr>
            <a:r>
              <a:rPr lang="en-GB" dirty="0" smtClean="0">
                <a:hlinkClick r:id="rId2"/>
              </a:rPr>
              <a:t>https://</a:t>
            </a:r>
            <a:r>
              <a:rPr lang="en-GB" dirty="0" smtClean="0">
                <a:hlinkClick r:id="rId2"/>
              </a:rPr>
              <a:t>www.ieltsbuddy.com/IELTS-speaking-questions-with-answers.html</a:t>
            </a:r>
            <a:r>
              <a:rPr lang="en-GB" dirty="0" smtClean="0"/>
              <a:t> </a:t>
            </a:r>
          </a:p>
          <a:p>
            <a:pPr>
              <a:buNone/>
            </a:pPr>
            <a:endParaRPr lang="en-GB" dirty="0" smtClean="0"/>
          </a:p>
          <a:p>
            <a:pPr>
              <a:buNone/>
            </a:pPr>
            <a:endParaRPr lang="en-GB"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357290" y="142852"/>
            <a:ext cx="6683765" cy="1280890"/>
          </a:xfrm>
        </p:spPr>
        <p:txBody>
          <a:bodyPr/>
          <a:lstStyle/>
          <a:p>
            <a:r>
              <a:rPr lang="en-GB" dirty="0" smtClean="0"/>
              <a:t>Pt1 example</a:t>
            </a:r>
            <a:endParaRPr lang="en-GB" dirty="0"/>
          </a:p>
        </p:txBody>
      </p:sp>
      <p:sp>
        <p:nvSpPr>
          <p:cNvPr id="6" name="5 - Ορθογώνιο"/>
          <p:cNvSpPr/>
          <p:nvPr/>
        </p:nvSpPr>
        <p:spPr>
          <a:xfrm>
            <a:off x="1071538" y="1357298"/>
            <a:ext cx="7858180" cy="4185761"/>
          </a:xfrm>
          <a:prstGeom prst="rect">
            <a:avLst/>
          </a:prstGeom>
        </p:spPr>
        <p:txBody>
          <a:bodyPr wrap="square">
            <a:spAutoFit/>
          </a:bodyPr>
          <a:lstStyle/>
          <a:p>
            <a:r>
              <a:rPr lang="en-GB" sz="1400" b="1" dirty="0" smtClean="0"/>
              <a:t>Leisure time</a:t>
            </a:r>
          </a:p>
          <a:p>
            <a:r>
              <a:rPr lang="en-GB" sz="1400" b="1" dirty="0" smtClean="0"/>
              <a:t>What do you like to do in your free time?</a:t>
            </a:r>
          </a:p>
          <a:p>
            <a:endParaRPr lang="en-GB" sz="1400" b="1" dirty="0" smtClean="0"/>
          </a:p>
          <a:p>
            <a:r>
              <a:rPr lang="en-GB" sz="1400" dirty="0" smtClean="0"/>
              <a:t>I do quite a lot of sport actually. I play football mostly - on Wednesday nights and Sunday afternoon with a local team. I also play tennis and squash when I can but I don't really get the time to do them as well every week. I work quite hard at the moment, so I don't get a lot of free time unfortunately.</a:t>
            </a:r>
          </a:p>
          <a:p>
            <a:endParaRPr lang="en-GB" sz="1400" b="1" dirty="0" smtClean="0"/>
          </a:p>
          <a:p>
            <a:r>
              <a:rPr lang="en-GB" sz="1400" b="1" dirty="0" smtClean="0"/>
              <a:t>Have your leisure activities changed since you were a child?</a:t>
            </a:r>
          </a:p>
          <a:p>
            <a:endParaRPr lang="en-GB" sz="1400" b="1" dirty="0" smtClean="0"/>
          </a:p>
          <a:p>
            <a:r>
              <a:rPr lang="en-GB" sz="1400" dirty="0" smtClean="0"/>
              <a:t>Not a great deal actually. I used to love playing football when I was young as well - I played a lot at school. Though of course I did all the other things kids loved to do such as going out on bike rides after school and things.</a:t>
            </a:r>
          </a:p>
          <a:p>
            <a:endParaRPr lang="en-GB" sz="1400" b="1" dirty="0" smtClean="0"/>
          </a:p>
          <a:p>
            <a:r>
              <a:rPr lang="en-GB" sz="1400" b="1" dirty="0" smtClean="0"/>
              <a:t>Do you prefer to spend your free time alone or with other people?</a:t>
            </a:r>
          </a:p>
          <a:p>
            <a:endParaRPr lang="en-GB" sz="1400" b="1" dirty="0" smtClean="0"/>
          </a:p>
          <a:p>
            <a:r>
              <a:rPr lang="en-GB" sz="1400" dirty="0" smtClean="0"/>
              <a:t>It depends on my mood really. I think most people need some time on their own. Sometimes my work is quite stressful and I spend a lot of time there with others, so it's good to just get home and relax and read a book or something. But I get bored if I am alone too much so I like to go out and meet friends in the evening or play football.</a:t>
            </a:r>
            <a:endParaRPr lang="en-GB"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p:cNvSpPr/>
          <p:nvPr/>
        </p:nvSpPr>
        <p:spPr>
          <a:xfrm>
            <a:off x="1619672" y="476672"/>
            <a:ext cx="6552728" cy="707886"/>
          </a:xfrm>
          <a:prstGeom prst="rect">
            <a:avLst/>
          </a:prstGeom>
        </p:spPr>
        <p:txBody>
          <a:bodyPr wrap="square">
            <a:spAutoFit/>
          </a:bodyPr>
          <a:lstStyle/>
          <a:p>
            <a:r>
              <a:rPr lang="en-US" sz="4000" b="1" i="0" u="none" strike="noStrike" baseline="0" dirty="0" smtClean="0">
                <a:solidFill>
                  <a:schemeClr val="accent2"/>
                </a:solidFill>
                <a:latin typeface="Georgia"/>
              </a:rPr>
              <a:t>IELTS Grading</a:t>
            </a:r>
            <a:endParaRPr lang="el-GR" sz="4000" dirty="0">
              <a:solidFill>
                <a:schemeClr val="accent2"/>
              </a:solidFill>
            </a:endParaRPr>
          </a:p>
        </p:txBody>
      </p:sp>
      <p:pic>
        <p:nvPicPr>
          <p:cNvPr id="2050" name="Picture 2" descr="IELTS Εξετάσεις: 12 Ερωτήσεις-Απαντήσεις για το IELTS"/>
          <p:cNvPicPr>
            <a:picLocks noChangeAspect="1" noChangeArrowheads="1"/>
          </p:cNvPicPr>
          <p:nvPr/>
        </p:nvPicPr>
        <p:blipFill>
          <a:blip r:embed="rId2" cstate="print"/>
          <a:srcRect/>
          <a:stretch>
            <a:fillRect/>
          </a:stretch>
        </p:blipFill>
        <p:spPr bwMode="auto">
          <a:xfrm>
            <a:off x="5796136" y="260648"/>
            <a:ext cx="3052589" cy="2036077"/>
          </a:xfrm>
          <a:prstGeom prst="rect">
            <a:avLst/>
          </a:prstGeom>
          <a:noFill/>
        </p:spPr>
      </p:pic>
      <p:graphicFrame>
        <p:nvGraphicFramePr>
          <p:cNvPr id="7" name="6 - Διάγραμμα"/>
          <p:cNvGraphicFramePr/>
          <p:nvPr/>
        </p:nvGraphicFramePr>
        <p:xfrm>
          <a:off x="1643042" y="2794000"/>
          <a:ext cx="7000924"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7 - Ορθογώνιο"/>
          <p:cNvSpPr/>
          <p:nvPr/>
        </p:nvSpPr>
        <p:spPr>
          <a:xfrm>
            <a:off x="1714480" y="1285860"/>
            <a:ext cx="4071934" cy="1200329"/>
          </a:xfrm>
          <a:prstGeom prst="rect">
            <a:avLst/>
          </a:prstGeom>
        </p:spPr>
        <p:txBody>
          <a:bodyPr wrap="square">
            <a:spAutoFit/>
          </a:bodyPr>
          <a:lstStyle/>
          <a:p>
            <a:r>
              <a:rPr lang="en-GB" dirty="0" smtClean="0"/>
              <a:t>You will be given a score from </a:t>
            </a:r>
            <a:r>
              <a:rPr lang="en-GB" b="1" dirty="0" smtClean="0"/>
              <a:t>1 to 9</a:t>
            </a:r>
            <a:r>
              <a:rPr lang="en-GB" dirty="0" smtClean="0"/>
              <a:t> for each part of the test – Listening, Reading, Writing and Speaking. The average produces your overall band score.</a:t>
            </a:r>
            <a:endParaRPr lang="en-GB" dirty="0"/>
          </a:p>
        </p:txBody>
      </p:sp>
    </p:spTree>
    <p:extLst>
      <p:ext uri="{BB962C8B-B14F-4D97-AF65-F5344CB8AC3E}">
        <p14:creationId xmlns="" xmlns:p14="http://schemas.microsoft.com/office/powerpoint/2010/main" val="4108450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357290" y="142852"/>
            <a:ext cx="6683765" cy="1280890"/>
          </a:xfrm>
        </p:spPr>
        <p:txBody>
          <a:bodyPr/>
          <a:lstStyle/>
          <a:p>
            <a:r>
              <a:rPr lang="en-GB" dirty="0" smtClean="0"/>
              <a:t>Pt1 sample topics</a:t>
            </a:r>
            <a:endParaRPr lang="en-GB" dirty="0"/>
          </a:p>
        </p:txBody>
      </p:sp>
      <p:pic>
        <p:nvPicPr>
          <p:cNvPr id="1026" name="Picture 2"/>
          <p:cNvPicPr>
            <a:picLocks noChangeAspect="1" noChangeArrowheads="1"/>
          </p:cNvPicPr>
          <p:nvPr/>
        </p:nvPicPr>
        <p:blipFill>
          <a:blip r:embed="rId2"/>
          <a:srcRect/>
          <a:stretch>
            <a:fillRect/>
          </a:stretch>
        </p:blipFill>
        <p:spPr bwMode="auto">
          <a:xfrm>
            <a:off x="1714480" y="1285860"/>
            <a:ext cx="2468563" cy="3529013"/>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5214942" y="1214422"/>
            <a:ext cx="2797175" cy="2903537"/>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500166" y="214290"/>
            <a:ext cx="4672013" cy="3132137"/>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3214678" y="3429000"/>
            <a:ext cx="5402263" cy="3208337"/>
          </a:xfrm>
          <a:prstGeom prst="rect">
            <a:avLst/>
          </a:prstGeom>
          <a:noFill/>
          <a:ln w="9525">
            <a:noFill/>
            <a:miter lim="800000"/>
            <a:headEnd/>
            <a:tailEnd/>
          </a:ln>
          <a:effectLst/>
        </p:spPr>
      </p:pic>
      <p:sp>
        <p:nvSpPr>
          <p:cNvPr id="4" name="3 - Ορθογώνιο"/>
          <p:cNvSpPr/>
          <p:nvPr/>
        </p:nvSpPr>
        <p:spPr>
          <a:xfrm>
            <a:off x="6357950" y="1214422"/>
            <a:ext cx="2286000" cy="923330"/>
          </a:xfrm>
          <a:prstGeom prst="rect">
            <a:avLst/>
          </a:prstGeom>
        </p:spPr>
        <p:txBody>
          <a:bodyPr wrap="square">
            <a:spAutoFit/>
          </a:bodyPr>
          <a:lstStyle/>
          <a:p>
            <a:r>
              <a:rPr lang="en-GB" dirty="0" smtClean="0"/>
              <a:t>https://ieltsliz.com/ielts-speaking-part-1-topics/</a:t>
            </a:r>
            <a:endParaRPr lang="en-GB"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357290" y="142852"/>
            <a:ext cx="6683765" cy="1280890"/>
          </a:xfrm>
        </p:spPr>
        <p:txBody>
          <a:bodyPr/>
          <a:lstStyle/>
          <a:p>
            <a:r>
              <a:rPr lang="en-GB" dirty="0" smtClean="0"/>
              <a:t>Pt2 example</a:t>
            </a:r>
            <a:endParaRPr lang="en-GB" dirty="0"/>
          </a:p>
        </p:txBody>
      </p:sp>
      <p:sp>
        <p:nvSpPr>
          <p:cNvPr id="5" name="4 - Ορθογώνιο"/>
          <p:cNvSpPr/>
          <p:nvPr/>
        </p:nvSpPr>
        <p:spPr>
          <a:xfrm>
            <a:off x="1428728" y="785794"/>
            <a:ext cx="7286676" cy="1477328"/>
          </a:xfrm>
          <a:prstGeom prst="rect">
            <a:avLst/>
          </a:prstGeom>
        </p:spPr>
        <p:txBody>
          <a:bodyPr wrap="square">
            <a:spAutoFit/>
          </a:bodyPr>
          <a:lstStyle/>
          <a:p>
            <a:r>
              <a:rPr lang="en-GB" dirty="0" smtClean="0"/>
              <a:t>Describe an </a:t>
            </a:r>
            <a:r>
              <a:rPr lang="en-GB" b="1" dirty="0" smtClean="0"/>
              <a:t>old person</a:t>
            </a:r>
            <a:r>
              <a:rPr lang="en-GB" dirty="0" smtClean="0"/>
              <a:t> that you know</a:t>
            </a:r>
            <a:r>
              <a:rPr lang="en-GB" dirty="0" smtClean="0"/>
              <a:t>. You </a:t>
            </a:r>
            <a:r>
              <a:rPr lang="en-GB" dirty="0" smtClean="0"/>
              <a:t>should say:</a:t>
            </a:r>
          </a:p>
          <a:p>
            <a:pPr>
              <a:buFont typeface="Arial" pitchFamily="34" charset="0"/>
              <a:buChar char="•"/>
            </a:pPr>
            <a:r>
              <a:rPr lang="en-GB" dirty="0" smtClean="0"/>
              <a:t>What your relationship is to this person</a:t>
            </a:r>
          </a:p>
          <a:p>
            <a:pPr>
              <a:buFont typeface="Arial" pitchFamily="34" charset="0"/>
              <a:buChar char="•"/>
            </a:pPr>
            <a:r>
              <a:rPr lang="en-GB" dirty="0" smtClean="0"/>
              <a:t>How often you see them</a:t>
            </a:r>
          </a:p>
          <a:p>
            <a:pPr>
              <a:buFont typeface="Arial" pitchFamily="34" charset="0"/>
              <a:buChar char="•"/>
            </a:pPr>
            <a:r>
              <a:rPr lang="en-GB" dirty="0" smtClean="0"/>
              <a:t>What people think about this person</a:t>
            </a:r>
          </a:p>
          <a:p>
            <a:pPr>
              <a:buFont typeface="Arial" pitchFamily="34" charset="0"/>
              <a:buChar char="•"/>
            </a:pPr>
            <a:r>
              <a:rPr lang="en-GB" dirty="0" smtClean="0"/>
              <a:t>Explain why you like them</a:t>
            </a:r>
            <a:endParaRPr lang="en-GB" dirty="0"/>
          </a:p>
        </p:txBody>
      </p:sp>
      <p:sp>
        <p:nvSpPr>
          <p:cNvPr id="6" name="5 - Ορθογώνιο"/>
          <p:cNvSpPr/>
          <p:nvPr/>
        </p:nvSpPr>
        <p:spPr>
          <a:xfrm>
            <a:off x="1071538" y="2241352"/>
            <a:ext cx="7858180" cy="4616648"/>
          </a:xfrm>
          <a:prstGeom prst="rect">
            <a:avLst/>
          </a:prstGeom>
        </p:spPr>
        <p:txBody>
          <a:bodyPr wrap="square">
            <a:spAutoFit/>
          </a:bodyPr>
          <a:lstStyle/>
          <a:p>
            <a:r>
              <a:rPr lang="en-GB" sz="1400" b="1" dirty="0" smtClean="0"/>
              <a:t>Ok, I’d like to tell you about</a:t>
            </a:r>
            <a:r>
              <a:rPr lang="en-GB" sz="1400" dirty="0" smtClean="0"/>
              <a:t> an old person that I know.</a:t>
            </a:r>
            <a:br>
              <a:rPr lang="en-GB" sz="1400" dirty="0" smtClean="0"/>
            </a:br>
            <a:endParaRPr lang="en-GB" sz="1400" dirty="0" smtClean="0"/>
          </a:p>
          <a:p>
            <a:r>
              <a:rPr lang="en-GB" sz="1400" dirty="0" smtClean="0"/>
              <a:t>His name is John, and he is the owner of a small convenience store at the end of my street.</a:t>
            </a:r>
          </a:p>
          <a:p>
            <a:r>
              <a:rPr lang="en-GB" sz="1400" b="1" dirty="0" smtClean="0"/>
              <a:t>I would say that my relationship with him is</a:t>
            </a:r>
            <a:r>
              <a:rPr lang="en-GB" sz="1400" dirty="0" smtClean="0"/>
              <a:t> as a friend. I know him because I regularly go to the shop in order to buy things when I don’t have time to go to a supermarket. He’s quite friendly and I always have a chat with him. I’ve known him now for about five years - since I’ve lived in the area. That’s why I’d now call him a friend.</a:t>
            </a:r>
          </a:p>
          <a:p>
            <a:r>
              <a:rPr lang="en-GB" sz="1400" b="1" dirty="0" smtClean="0"/>
              <a:t>I’d say that I see him fairly regularly</a:t>
            </a:r>
            <a:r>
              <a:rPr lang="en-GB" sz="1400" dirty="0" smtClean="0"/>
              <a:t>. Like I said, I go to the big supermarket out of town sometimes to stock up, but you always need odd things during the week such as milk, or some snack or other. So when this happens I just have a walk down to his shop. So I’d say I see him every one or two days.</a:t>
            </a:r>
          </a:p>
          <a:p>
            <a:r>
              <a:rPr lang="en-GB" sz="1400" b="1" dirty="0" smtClean="0"/>
              <a:t>I think John is pretty popular</a:t>
            </a:r>
            <a:r>
              <a:rPr lang="en-GB" sz="1400" dirty="0" smtClean="0"/>
              <a:t> as he’s been there for years as far as I’m aware, so most of the locals around the area know him. There will always be someone in the shop having a chat with him. They like him because he’s not just the shopkeeper but he’s also very involved in activities in the community. For example, I know he helps out at the old people’s home some nights, and he runs the quizzes at the local pub. He also helps to organize the fete that is held each year in the town.</a:t>
            </a:r>
          </a:p>
          <a:p>
            <a:r>
              <a:rPr lang="en-GB" sz="1400" b="1" dirty="0" smtClean="0"/>
              <a:t>The reason that I like him is</a:t>
            </a:r>
            <a:r>
              <a:rPr lang="en-GB" sz="1400" dirty="0" smtClean="0"/>
              <a:t> that he’s great to have a chat with. For instance, a while back I was having problems with my work, and I was really feeling stressed. I didn’t really have anyone to talk to at the time as my family is abroad and a couple of my good friends were not around. I mentioned it to John and he was great. He listened and also gave me some really good advice. He didn’t need to do that so it was great that he made the time to anyway. Generally, though, he’s really welcoming when you go to his shop. He’ll always have a smile on his face.</a:t>
            </a:r>
            <a:endParaRPr lang="en-GB"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p:cNvSpPr/>
          <p:nvPr/>
        </p:nvSpPr>
        <p:spPr>
          <a:xfrm>
            <a:off x="1619672" y="476672"/>
            <a:ext cx="6552728" cy="707886"/>
          </a:xfrm>
          <a:prstGeom prst="rect">
            <a:avLst/>
          </a:prstGeom>
        </p:spPr>
        <p:txBody>
          <a:bodyPr wrap="square">
            <a:spAutoFit/>
          </a:bodyPr>
          <a:lstStyle/>
          <a:p>
            <a:r>
              <a:rPr lang="en-US" sz="4000" b="1" i="0" u="none" strike="noStrike" baseline="0" dirty="0" smtClean="0">
                <a:solidFill>
                  <a:schemeClr val="accent2"/>
                </a:solidFill>
                <a:latin typeface="Georgia"/>
              </a:rPr>
              <a:t>IELTS Grading</a:t>
            </a:r>
            <a:endParaRPr lang="el-GR" sz="4000" dirty="0">
              <a:solidFill>
                <a:schemeClr val="accent2"/>
              </a:solidFill>
            </a:endParaRPr>
          </a:p>
        </p:txBody>
      </p:sp>
      <p:pic>
        <p:nvPicPr>
          <p:cNvPr id="2050" name="Picture 2" descr="IELTS Εξετάσεις: 12 Ερωτήσεις-Απαντήσεις για το IELTS"/>
          <p:cNvPicPr>
            <a:picLocks noChangeAspect="1" noChangeArrowheads="1"/>
          </p:cNvPicPr>
          <p:nvPr/>
        </p:nvPicPr>
        <p:blipFill>
          <a:blip r:embed="rId2" cstate="print"/>
          <a:srcRect/>
          <a:stretch>
            <a:fillRect/>
          </a:stretch>
        </p:blipFill>
        <p:spPr bwMode="auto">
          <a:xfrm>
            <a:off x="5796136" y="260648"/>
            <a:ext cx="3052589" cy="2036077"/>
          </a:xfrm>
          <a:prstGeom prst="rect">
            <a:avLst/>
          </a:prstGeom>
          <a:noFill/>
        </p:spPr>
      </p:pic>
      <p:sp>
        <p:nvSpPr>
          <p:cNvPr id="8" name="7 - Ορθογώνιο"/>
          <p:cNvSpPr/>
          <p:nvPr/>
        </p:nvSpPr>
        <p:spPr>
          <a:xfrm>
            <a:off x="1714480" y="1285860"/>
            <a:ext cx="4071934" cy="646331"/>
          </a:xfrm>
          <a:prstGeom prst="rect">
            <a:avLst/>
          </a:prstGeom>
        </p:spPr>
        <p:txBody>
          <a:bodyPr wrap="square">
            <a:spAutoFit/>
          </a:bodyPr>
          <a:lstStyle/>
          <a:p>
            <a:r>
              <a:rPr lang="en-GB" dirty="0" smtClean="0"/>
              <a:t>https://www.ielts.org/for-organisations/ielts-scoring-in-detail</a:t>
            </a:r>
            <a:endParaRPr lang="en-GB" dirty="0"/>
          </a:p>
        </p:txBody>
      </p:sp>
      <p:pic>
        <p:nvPicPr>
          <p:cNvPr id="1027" name="Picture 3"/>
          <p:cNvPicPr>
            <a:picLocks noChangeAspect="1" noChangeArrowheads="1"/>
          </p:cNvPicPr>
          <p:nvPr/>
        </p:nvPicPr>
        <p:blipFill>
          <a:blip r:embed="rId3"/>
          <a:srcRect l="18750" t="12500" r="42578" b="46875"/>
          <a:stretch>
            <a:fillRect/>
          </a:stretch>
        </p:blipFill>
        <p:spPr bwMode="auto">
          <a:xfrm>
            <a:off x="752815" y="2786058"/>
            <a:ext cx="5319383" cy="3143272"/>
          </a:xfrm>
          <a:prstGeom prst="rect">
            <a:avLst/>
          </a:prstGeom>
          <a:noFill/>
          <a:ln w="9525">
            <a:noFill/>
            <a:miter lim="800000"/>
            <a:headEnd/>
            <a:tailEnd/>
          </a:ln>
          <a:effectLst/>
        </p:spPr>
      </p:pic>
      <p:pic>
        <p:nvPicPr>
          <p:cNvPr id="9" name="Picture 3"/>
          <p:cNvPicPr>
            <a:picLocks noChangeAspect="1" noChangeArrowheads="1"/>
          </p:cNvPicPr>
          <p:nvPr/>
        </p:nvPicPr>
        <p:blipFill>
          <a:blip r:embed="rId3"/>
          <a:srcRect l="18750" t="53125" r="57812" b="7291"/>
          <a:stretch>
            <a:fillRect/>
          </a:stretch>
        </p:blipFill>
        <p:spPr bwMode="auto">
          <a:xfrm>
            <a:off x="5617251" y="2857496"/>
            <a:ext cx="3383905" cy="3214710"/>
          </a:xfrm>
          <a:prstGeom prst="rect">
            <a:avLst/>
          </a:prstGeom>
          <a:noFill/>
          <a:ln w="9525">
            <a:noFill/>
            <a:miter lim="800000"/>
            <a:headEnd/>
            <a:tailEnd/>
          </a:ln>
          <a:effectLst/>
        </p:spPr>
      </p:pic>
    </p:spTree>
    <p:extLst>
      <p:ext uri="{BB962C8B-B14F-4D97-AF65-F5344CB8AC3E}">
        <p14:creationId xmlns="" xmlns:p14="http://schemas.microsoft.com/office/powerpoint/2010/main" val="4108450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eltsliz.com/wp-content/uploads/2017/12/ielts-band-score-descriptions3.jpg"/>
          <p:cNvPicPr>
            <a:picLocks noChangeAspect="1" noChangeArrowheads="1"/>
          </p:cNvPicPr>
          <p:nvPr/>
        </p:nvPicPr>
        <p:blipFill>
          <a:blip r:embed="rId2"/>
          <a:srcRect/>
          <a:stretch>
            <a:fillRect/>
          </a:stretch>
        </p:blipFill>
        <p:spPr bwMode="auto">
          <a:xfrm>
            <a:off x="231132" y="2928934"/>
            <a:ext cx="8912868" cy="3143272"/>
          </a:xfrm>
          <a:prstGeom prst="rect">
            <a:avLst/>
          </a:prstGeom>
          <a:noFill/>
        </p:spPr>
      </p:pic>
      <p:sp>
        <p:nvSpPr>
          <p:cNvPr id="3" name="Ορθογώνιο 4"/>
          <p:cNvSpPr/>
          <p:nvPr/>
        </p:nvSpPr>
        <p:spPr>
          <a:xfrm>
            <a:off x="1619672" y="476672"/>
            <a:ext cx="6552728" cy="584775"/>
          </a:xfrm>
          <a:prstGeom prst="rect">
            <a:avLst/>
          </a:prstGeom>
        </p:spPr>
        <p:txBody>
          <a:bodyPr wrap="square">
            <a:spAutoFit/>
          </a:bodyPr>
          <a:lstStyle/>
          <a:p>
            <a:r>
              <a:rPr lang="en-US" sz="3200" b="1" i="0" u="none" strike="noStrike" baseline="0" dirty="0" smtClean="0">
                <a:solidFill>
                  <a:schemeClr val="accent2"/>
                </a:solidFill>
                <a:latin typeface="Georgia"/>
              </a:rPr>
              <a:t>IELTS Score bands explained</a:t>
            </a:r>
            <a:endParaRPr lang="el-GR" sz="3200" dirty="0">
              <a:solidFill>
                <a:schemeClr val="accent2"/>
              </a:solidFill>
            </a:endParaRPr>
          </a:p>
        </p:txBody>
      </p:sp>
      <p:sp>
        <p:nvSpPr>
          <p:cNvPr id="4" name="3 - Ορθογώνιο"/>
          <p:cNvSpPr/>
          <p:nvPr/>
        </p:nvSpPr>
        <p:spPr>
          <a:xfrm>
            <a:off x="1714480" y="1357298"/>
            <a:ext cx="6143668" cy="646331"/>
          </a:xfrm>
          <a:prstGeom prst="rect">
            <a:avLst/>
          </a:prstGeom>
        </p:spPr>
        <p:txBody>
          <a:bodyPr wrap="square">
            <a:spAutoFit/>
          </a:bodyPr>
          <a:lstStyle/>
          <a:p>
            <a:r>
              <a:rPr lang="en-GB" dirty="0" smtClean="0"/>
              <a:t>Overall band scores are calculated to the nearest whole or half band.</a:t>
            </a:r>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p:cNvSpPr/>
          <p:nvPr/>
        </p:nvSpPr>
        <p:spPr>
          <a:xfrm>
            <a:off x="1619672" y="476672"/>
            <a:ext cx="6552728" cy="1323439"/>
          </a:xfrm>
          <a:prstGeom prst="rect">
            <a:avLst/>
          </a:prstGeom>
        </p:spPr>
        <p:txBody>
          <a:bodyPr wrap="square">
            <a:spAutoFit/>
          </a:bodyPr>
          <a:lstStyle/>
          <a:p>
            <a:r>
              <a:rPr lang="en-US" sz="4000" b="1" i="0" u="none" strike="noStrike" baseline="0" dirty="0" smtClean="0">
                <a:solidFill>
                  <a:schemeClr val="accent2"/>
                </a:solidFill>
                <a:latin typeface="Georgia"/>
              </a:rPr>
              <a:t>IELTS</a:t>
            </a:r>
          </a:p>
          <a:p>
            <a:r>
              <a:rPr lang="en-US" sz="4000" b="1" dirty="0" smtClean="0">
                <a:solidFill>
                  <a:schemeClr val="accent2"/>
                </a:solidFill>
                <a:latin typeface="Georgia"/>
              </a:rPr>
              <a:t>links</a:t>
            </a:r>
            <a:endParaRPr lang="el-GR" sz="4000" dirty="0">
              <a:solidFill>
                <a:schemeClr val="accent2"/>
              </a:solidFill>
            </a:endParaRPr>
          </a:p>
        </p:txBody>
      </p:sp>
      <p:pic>
        <p:nvPicPr>
          <p:cNvPr id="2050" name="Picture 2" descr="IELTS Εξετάσεις: 12 Ερωτήσεις-Απαντήσεις για το IELTS"/>
          <p:cNvPicPr>
            <a:picLocks noChangeAspect="1" noChangeArrowheads="1"/>
          </p:cNvPicPr>
          <p:nvPr/>
        </p:nvPicPr>
        <p:blipFill>
          <a:blip r:embed="rId2" cstate="print"/>
          <a:srcRect/>
          <a:stretch>
            <a:fillRect/>
          </a:stretch>
        </p:blipFill>
        <p:spPr bwMode="auto">
          <a:xfrm>
            <a:off x="5796136" y="260648"/>
            <a:ext cx="3052589" cy="2036077"/>
          </a:xfrm>
          <a:prstGeom prst="rect">
            <a:avLst/>
          </a:prstGeom>
          <a:noFill/>
        </p:spPr>
      </p:pic>
      <p:sp>
        <p:nvSpPr>
          <p:cNvPr id="4" name="3 - Ορθογώνιο"/>
          <p:cNvSpPr/>
          <p:nvPr/>
        </p:nvSpPr>
        <p:spPr>
          <a:xfrm>
            <a:off x="1763688" y="2780928"/>
            <a:ext cx="6264696" cy="2031325"/>
          </a:xfrm>
          <a:prstGeom prst="rect">
            <a:avLst/>
          </a:prstGeom>
        </p:spPr>
        <p:txBody>
          <a:bodyPr wrap="square">
            <a:spAutoFit/>
          </a:bodyPr>
          <a:lstStyle/>
          <a:p>
            <a:pPr fontAlgn="base"/>
            <a:r>
              <a:rPr lang="en-US" dirty="0" smtClean="0">
                <a:hlinkClick r:id="rId3"/>
              </a:rPr>
              <a:t>https://www.britishcouncil.gr/en/exam/ielts/prepare/online-materials?gclid=CjwKCAiAheacBhB8EiwAItVO2__2MhQ1uQ0EXEjxJ8bzV_Cr6XxOBbg7oQfpeaCyFba-x8AqyXa0dBoCq2MQAvD_BwE</a:t>
            </a:r>
            <a:endParaRPr lang="en-US" dirty="0" smtClean="0"/>
          </a:p>
          <a:p>
            <a:pPr fontAlgn="base"/>
            <a:r>
              <a:rPr lang="en-US" dirty="0" smtClean="0"/>
              <a:t>Sample tests</a:t>
            </a:r>
          </a:p>
          <a:p>
            <a:pPr fontAlgn="base"/>
            <a:endParaRPr lang="en-US" dirty="0" smtClean="0"/>
          </a:p>
          <a:p>
            <a:pPr fontAlgn="base"/>
            <a:endParaRPr lang="en-US" dirty="0"/>
          </a:p>
        </p:txBody>
      </p:sp>
    </p:spTree>
    <p:extLst>
      <p:ext uri="{BB962C8B-B14F-4D97-AF65-F5344CB8AC3E}">
        <p14:creationId xmlns="" xmlns:p14="http://schemas.microsoft.com/office/powerpoint/2010/main" val="4108450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p:cNvSpPr/>
          <p:nvPr/>
        </p:nvSpPr>
        <p:spPr>
          <a:xfrm>
            <a:off x="1619672" y="476672"/>
            <a:ext cx="6552728" cy="1323439"/>
          </a:xfrm>
          <a:prstGeom prst="rect">
            <a:avLst/>
          </a:prstGeom>
        </p:spPr>
        <p:txBody>
          <a:bodyPr wrap="square">
            <a:spAutoFit/>
          </a:bodyPr>
          <a:lstStyle/>
          <a:p>
            <a:r>
              <a:rPr lang="en-US" sz="4000" b="1" i="0" u="none" strike="noStrike" baseline="0" dirty="0" smtClean="0">
                <a:solidFill>
                  <a:schemeClr val="accent2"/>
                </a:solidFill>
                <a:latin typeface="Georgia"/>
              </a:rPr>
              <a:t>IELTS</a:t>
            </a:r>
          </a:p>
          <a:p>
            <a:r>
              <a:rPr lang="en-US" sz="4000" b="1" dirty="0" smtClean="0">
                <a:solidFill>
                  <a:schemeClr val="accent2"/>
                </a:solidFill>
                <a:latin typeface="Georgia"/>
              </a:rPr>
              <a:t>videos</a:t>
            </a:r>
            <a:endParaRPr lang="el-GR" sz="4000" dirty="0">
              <a:solidFill>
                <a:schemeClr val="accent2"/>
              </a:solidFill>
            </a:endParaRPr>
          </a:p>
        </p:txBody>
      </p:sp>
      <p:pic>
        <p:nvPicPr>
          <p:cNvPr id="2050" name="Picture 2" descr="IELTS Εξετάσεις: 12 Ερωτήσεις-Απαντήσεις για το IELTS"/>
          <p:cNvPicPr>
            <a:picLocks noChangeAspect="1" noChangeArrowheads="1"/>
          </p:cNvPicPr>
          <p:nvPr/>
        </p:nvPicPr>
        <p:blipFill>
          <a:blip r:embed="rId2" cstate="print"/>
          <a:srcRect/>
          <a:stretch>
            <a:fillRect/>
          </a:stretch>
        </p:blipFill>
        <p:spPr bwMode="auto">
          <a:xfrm>
            <a:off x="5796136" y="260648"/>
            <a:ext cx="3052589" cy="2036077"/>
          </a:xfrm>
          <a:prstGeom prst="rect">
            <a:avLst/>
          </a:prstGeom>
          <a:noFill/>
        </p:spPr>
      </p:pic>
      <p:sp>
        <p:nvSpPr>
          <p:cNvPr id="4" name="3 - Ορθογώνιο"/>
          <p:cNvSpPr/>
          <p:nvPr/>
        </p:nvSpPr>
        <p:spPr>
          <a:xfrm>
            <a:off x="1285852" y="2357430"/>
            <a:ext cx="7643866" cy="4801314"/>
          </a:xfrm>
          <a:prstGeom prst="rect">
            <a:avLst/>
          </a:prstGeom>
        </p:spPr>
        <p:txBody>
          <a:bodyPr wrap="square">
            <a:spAutoFit/>
          </a:bodyPr>
          <a:lstStyle/>
          <a:p>
            <a:pPr fontAlgn="base"/>
            <a:r>
              <a:rPr lang="en-US" dirty="0" smtClean="0"/>
              <a:t>1- introduction</a:t>
            </a:r>
          </a:p>
          <a:p>
            <a:pPr fontAlgn="base"/>
            <a:r>
              <a:rPr lang="en-US" dirty="0" smtClean="0">
                <a:hlinkClick r:id="rId3"/>
              </a:rPr>
              <a:t>https://www.youtube.com/watch?v=EH_Jn7SXQ7A&amp;ab_channel=EverythingIELTS</a:t>
            </a:r>
            <a:endParaRPr lang="en-US" dirty="0" smtClean="0"/>
          </a:p>
          <a:p>
            <a:pPr fontAlgn="base"/>
            <a:r>
              <a:rPr lang="en-US" dirty="0" smtClean="0"/>
              <a:t>2- writing (look at 1:40+)</a:t>
            </a:r>
          </a:p>
          <a:p>
            <a:pPr fontAlgn="base"/>
            <a:r>
              <a:rPr lang="en-US" dirty="0" smtClean="0">
                <a:hlinkClick r:id="rId4"/>
              </a:rPr>
              <a:t>https://www.youtube.com/watch?v=Jig-PFZtpwA&amp;ab_channel=EverythingIELTS</a:t>
            </a:r>
            <a:endParaRPr lang="en-US" dirty="0" smtClean="0"/>
          </a:p>
          <a:p>
            <a:pPr fontAlgn="base"/>
            <a:r>
              <a:rPr lang="en-US" dirty="0" smtClean="0"/>
              <a:t>3- speaking (5’ +)</a:t>
            </a:r>
          </a:p>
          <a:p>
            <a:pPr fontAlgn="base">
              <a:buFont typeface="Arial" pitchFamily="34" charset="0"/>
              <a:buChar char="•"/>
            </a:pPr>
            <a:r>
              <a:rPr lang="en-US" dirty="0" smtClean="0">
                <a:hlinkClick r:id="rId5"/>
              </a:rPr>
              <a:t> https://www.youtube.com/watch?v=J-MGTe8mWP4&amp;ab_channel=EverythingIELTS</a:t>
            </a:r>
            <a:r>
              <a:rPr lang="en-US" dirty="0" smtClean="0"/>
              <a:t> </a:t>
            </a:r>
          </a:p>
          <a:p>
            <a:pPr fontAlgn="base">
              <a:buFont typeface="Arial" pitchFamily="34" charset="0"/>
              <a:buChar char="•"/>
            </a:pPr>
            <a:r>
              <a:rPr lang="en-US" dirty="0" smtClean="0">
                <a:hlinkClick r:id="rId6"/>
              </a:rPr>
              <a:t> https://www.youtube.com/watch?v=iT5dk3nkYfQ&amp;ab_channel=E2IELTS</a:t>
            </a:r>
            <a:r>
              <a:rPr lang="en-US" dirty="0" smtClean="0"/>
              <a:t> (specific topics)</a:t>
            </a:r>
          </a:p>
          <a:p>
            <a:pPr fontAlgn="base"/>
            <a:r>
              <a:rPr lang="en-US" dirty="0" smtClean="0"/>
              <a:t>4- listening practice</a:t>
            </a:r>
          </a:p>
          <a:p>
            <a:pPr fontAlgn="base">
              <a:buFont typeface="Arial" pitchFamily="34" charset="0"/>
              <a:buChar char="•"/>
            </a:pPr>
            <a:r>
              <a:rPr lang="en-US" dirty="0" smtClean="0"/>
              <a:t>  </a:t>
            </a:r>
            <a:r>
              <a:rPr lang="en-US" dirty="0" smtClean="0">
                <a:hlinkClick r:id="rId7"/>
              </a:rPr>
              <a:t>https://www.youtube.com/watch?v=_B9-6uPxQjA&amp;ab_channel=TheIELTSListeningTest</a:t>
            </a:r>
            <a:r>
              <a:rPr lang="en-US" dirty="0" smtClean="0"/>
              <a:t> </a:t>
            </a:r>
          </a:p>
          <a:p>
            <a:pPr fontAlgn="base"/>
            <a:r>
              <a:rPr lang="en-US" dirty="0" smtClean="0"/>
              <a:t>5- Full mock test</a:t>
            </a:r>
          </a:p>
          <a:p>
            <a:pPr fontAlgn="base"/>
            <a:r>
              <a:rPr lang="en-US" dirty="0" smtClean="0">
                <a:hlinkClick r:id="rId8"/>
              </a:rPr>
              <a:t>https://www.youtube.com/watch?v=NXJa7GFjY3U&amp;ab_channel=E2IELTS</a:t>
            </a:r>
            <a:r>
              <a:rPr lang="en-US" dirty="0" smtClean="0"/>
              <a:t> </a:t>
            </a:r>
          </a:p>
          <a:p>
            <a:pPr fontAlgn="base"/>
            <a:endParaRPr lang="en-US" dirty="0" smtClean="0"/>
          </a:p>
          <a:p>
            <a:pPr fontAlgn="base"/>
            <a:endParaRPr lang="en-US" dirty="0"/>
          </a:p>
        </p:txBody>
      </p:sp>
    </p:spTree>
    <p:extLst>
      <p:ext uri="{BB962C8B-B14F-4D97-AF65-F5344CB8AC3E}">
        <p14:creationId xmlns="" xmlns:p14="http://schemas.microsoft.com/office/powerpoint/2010/main" val="4108450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p:cNvSpPr/>
          <p:nvPr/>
        </p:nvSpPr>
        <p:spPr>
          <a:xfrm>
            <a:off x="1619672" y="476672"/>
            <a:ext cx="6552728" cy="707886"/>
          </a:xfrm>
          <a:prstGeom prst="rect">
            <a:avLst/>
          </a:prstGeom>
        </p:spPr>
        <p:txBody>
          <a:bodyPr wrap="square">
            <a:spAutoFit/>
          </a:bodyPr>
          <a:lstStyle/>
          <a:p>
            <a:r>
              <a:rPr lang="en-US" sz="4000" b="1" i="0" u="none" strike="noStrike" baseline="0" dirty="0" smtClean="0">
                <a:solidFill>
                  <a:schemeClr val="accent2"/>
                </a:solidFill>
                <a:latin typeface="Georgia"/>
              </a:rPr>
              <a:t>IELTS components</a:t>
            </a:r>
            <a:endParaRPr lang="el-GR" sz="4000" dirty="0">
              <a:solidFill>
                <a:schemeClr val="accent2"/>
              </a:solidFill>
            </a:endParaRPr>
          </a:p>
        </p:txBody>
      </p:sp>
      <p:pic>
        <p:nvPicPr>
          <p:cNvPr id="2050" name="Picture 2" descr="IELTS Εξετάσεις: 12 Ερωτήσεις-Απαντήσεις για το IELTS"/>
          <p:cNvPicPr>
            <a:picLocks noChangeAspect="1" noChangeArrowheads="1"/>
          </p:cNvPicPr>
          <p:nvPr/>
        </p:nvPicPr>
        <p:blipFill>
          <a:blip r:embed="rId2" cstate="print"/>
          <a:srcRect/>
          <a:stretch>
            <a:fillRect/>
          </a:stretch>
        </p:blipFill>
        <p:spPr bwMode="auto">
          <a:xfrm>
            <a:off x="6869531" y="188641"/>
            <a:ext cx="2051202" cy="1368152"/>
          </a:xfrm>
          <a:prstGeom prst="rect">
            <a:avLst/>
          </a:prstGeom>
          <a:noFill/>
        </p:spPr>
      </p:pic>
      <p:graphicFrame>
        <p:nvGraphicFramePr>
          <p:cNvPr id="7" name="6 - Διάγραμμα"/>
          <p:cNvGraphicFramePr/>
          <p:nvPr/>
        </p:nvGraphicFramePr>
        <p:xfrm>
          <a:off x="1524000" y="1397000"/>
          <a:ext cx="7296472" cy="546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4108450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835696" y="116632"/>
            <a:ext cx="6683765" cy="1280890"/>
          </a:xfrm>
        </p:spPr>
        <p:txBody>
          <a:bodyPr/>
          <a:lstStyle/>
          <a:p>
            <a:r>
              <a:rPr lang="en-US" b="1" dirty="0" smtClean="0">
                <a:solidFill>
                  <a:srgbClr val="C00000"/>
                </a:solidFill>
                <a:effectLst>
                  <a:outerShdw blurRad="38100" dist="38100" dir="2700000" algn="tl">
                    <a:srgbClr val="000000">
                      <a:alpha val="43137"/>
                    </a:srgbClr>
                  </a:outerShdw>
                </a:effectLst>
              </a:rPr>
              <a:t>Tips</a:t>
            </a:r>
            <a:endParaRPr lang="el-GR" b="1" dirty="0">
              <a:solidFill>
                <a:srgbClr val="C00000"/>
              </a:solidFill>
              <a:effectLst>
                <a:outerShdw blurRad="38100" dist="38100" dir="2700000" algn="tl">
                  <a:srgbClr val="000000">
                    <a:alpha val="43137"/>
                  </a:srgbClr>
                </a:outerShdw>
              </a:effectLst>
            </a:endParaRPr>
          </a:p>
        </p:txBody>
      </p:sp>
      <p:sp>
        <p:nvSpPr>
          <p:cNvPr id="3" name="2 - Θέση περιεχομένου"/>
          <p:cNvSpPr>
            <a:spLocks noGrp="1"/>
          </p:cNvSpPr>
          <p:nvPr>
            <p:ph idx="1"/>
          </p:nvPr>
        </p:nvSpPr>
        <p:spPr>
          <a:xfrm>
            <a:off x="1547664" y="764704"/>
            <a:ext cx="7344816" cy="5976664"/>
          </a:xfrm>
        </p:spPr>
        <p:txBody>
          <a:bodyPr>
            <a:normAutofit fontScale="55000" lnSpcReduction="20000"/>
          </a:bodyPr>
          <a:lstStyle/>
          <a:p>
            <a:pPr fontAlgn="base"/>
            <a:r>
              <a:rPr lang="en-US" sz="2900" b="1" dirty="0" smtClean="0">
                <a:solidFill>
                  <a:schemeClr val="tx1"/>
                </a:solidFill>
              </a:rPr>
              <a:t>Be natural, Don't </a:t>
            </a:r>
            <a:r>
              <a:rPr lang="en-US" sz="2900" b="1" dirty="0" err="1" smtClean="0">
                <a:solidFill>
                  <a:schemeClr val="tx1"/>
                </a:solidFill>
              </a:rPr>
              <a:t>memorise</a:t>
            </a:r>
            <a:r>
              <a:rPr lang="en-US" sz="2900" b="1" dirty="0" smtClean="0">
                <a:solidFill>
                  <a:schemeClr val="tx1"/>
                </a:solidFill>
              </a:rPr>
              <a:t> answers </a:t>
            </a:r>
            <a:r>
              <a:rPr lang="en-US" sz="2900" b="1" dirty="0" smtClean="0">
                <a:solidFill>
                  <a:schemeClr val="accent2"/>
                </a:solidFill>
              </a:rPr>
              <a:t>(SP, WR)</a:t>
            </a:r>
            <a:endParaRPr lang="en-US" sz="2900" dirty="0" smtClean="0">
              <a:solidFill>
                <a:schemeClr val="accent2"/>
              </a:solidFill>
            </a:endParaRPr>
          </a:p>
          <a:p>
            <a:pPr fontAlgn="base"/>
            <a:r>
              <a:rPr lang="en-US" sz="2900" b="1" dirty="0" smtClean="0">
                <a:solidFill>
                  <a:schemeClr val="tx1"/>
                </a:solidFill>
              </a:rPr>
              <a:t>Use a range of grammatical structures </a:t>
            </a:r>
            <a:r>
              <a:rPr lang="en-US" sz="2900" b="1" dirty="0" smtClean="0">
                <a:solidFill>
                  <a:schemeClr val="accent2"/>
                </a:solidFill>
              </a:rPr>
              <a:t>(SP, WR)</a:t>
            </a:r>
            <a:endParaRPr lang="en-US" sz="2900" dirty="0" smtClean="0">
              <a:solidFill>
                <a:schemeClr val="tx1"/>
              </a:solidFill>
            </a:endParaRPr>
          </a:p>
          <a:p>
            <a:pPr fontAlgn="base">
              <a:buNone/>
            </a:pPr>
            <a:r>
              <a:rPr lang="en-US" sz="2900" dirty="0" smtClean="0">
                <a:solidFill>
                  <a:schemeClr val="tx1"/>
                </a:solidFill>
              </a:rPr>
              <a:t>	Fluency and coherence, Lexical resource, Grammatical range and accuracy play a major role. Make sure you use a wide range of Grammatical structures to express what you say.</a:t>
            </a:r>
          </a:p>
          <a:p>
            <a:pPr fontAlgn="base"/>
            <a:r>
              <a:rPr lang="en-US" sz="2900" b="1" dirty="0" smtClean="0">
                <a:solidFill>
                  <a:schemeClr val="tx1"/>
                </a:solidFill>
              </a:rPr>
              <a:t>Practice well</a:t>
            </a:r>
            <a:endParaRPr lang="en-US" sz="2900" dirty="0" smtClean="0">
              <a:solidFill>
                <a:schemeClr val="tx1"/>
              </a:solidFill>
            </a:endParaRPr>
          </a:p>
          <a:p>
            <a:pPr fontAlgn="base">
              <a:buNone/>
            </a:pPr>
            <a:r>
              <a:rPr lang="en-US" sz="2900" dirty="0" smtClean="0">
                <a:solidFill>
                  <a:schemeClr val="tx1"/>
                </a:solidFill>
              </a:rPr>
              <a:t>	For both language development and time management</a:t>
            </a:r>
          </a:p>
          <a:p>
            <a:pPr fontAlgn="base"/>
            <a:r>
              <a:rPr lang="en-US" sz="2900" b="1" dirty="0" smtClean="0">
                <a:solidFill>
                  <a:schemeClr val="tx1"/>
                </a:solidFill>
              </a:rPr>
              <a:t>Ask for clarification</a:t>
            </a:r>
            <a:r>
              <a:rPr lang="en-US" sz="2900" dirty="0" smtClean="0">
                <a:solidFill>
                  <a:schemeClr val="tx1"/>
                </a:solidFill>
              </a:rPr>
              <a:t> </a:t>
            </a:r>
            <a:r>
              <a:rPr lang="en-US" sz="2900" b="1" dirty="0" smtClean="0">
                <a:solidFill>
                  <a:schemeClr val="accent2"/>
                </a:solidFill>
              </a:rPr>
              <a:t>(SP)</a:t>
            </a:r>
            <a:endParaRPr lang="en-US" sz="2900" dirty="0" smtClean="0">
              <a:solidFill>
                <a:schemeClr val="tx1"/>
              </a:solidFill>
            </a:endParaRPr>
          </a:p>
          <a:p>
            <a:pPr fontAlgn="base">
              <a:buNone/>
            </a:pPr>
            <a:r>
              <a:rPr lang="en-US" sz="2900" dirty="0" smtClean="0">
                <a:solidFill>
                  <a:schemeClr val="tx1"/>
                </a:solidFill>
              </a:rPr>
              <a:t>	If you didn’t hear the question properly in the IELTS Speaking test or you aren’t sure what the examiner means, it is okay to ask for clarification.  </a:t>
            </a:r>
            <a:r>
              <a:rPr lang="en-US" sz="2900" dirty="0" err="1" smtClean="0">
                <a:solidFill>
                  <a:schemeClr val="tx1"/>
                </a:solidFill>
              </a:rPr>
              <a:t>eg</a:t>
            </a:r>
            <a:r>
              <a:rPr lang="en-US" sz="2900" dirty="0" smtClean="0">
                <a:solidFill>
                  <a:schemeClr val="tx1"/>
                </a:solidFill>
              </a:rPr>
              <a:t> ‘</a:t>
            </a:r>
            <a:r>
              <a:rPr lang="en-US" sz="2900" dirty="0" smtClean="0">
                <a:solidFill>
                  <a:srgbClr val="002060"/>
                </a:solidFill>
              </a:rPr>
              <a:t>Do you mean …?</a:t>
            </a:r>
            <a:r>
              <a:rPr lang="en-US" sz="2900" dirty="0" smtClean="0">
                <a:solidFill>
                  <a:schemeClr val="tx1"/>
                </a:solidFill>
              </a:rPr>
              <a:t>’. </a:t>
            </a:r>
          </a:p>
          <a:p>
            <a:pPr fontAlgn="base"/>
            <a:r>
              <a:rPr lang="en-US" sz="2900" b="1" dirty="0" smtClean="0">
                <a:solidFill>
                  <a:schemeClr val="tx1"/>
                </a:solidFill>
              </a:rPr>
              <a:t>Listening practice </a:t>
            </a:r>
            <a:endParaRPr lang="en-US" sz="2900" dirty="0" smtClean="0">
              <a:solidFill>
                <a:schemeClr val="tx1"/>
              </a:solidFill>
            </a:endParaRPr>
          </a:p>
          <a:p>
            <a:pPr fontAlgn="base">
              <a:buNone/>
            </a:pPr>
            <a:r>
              <a:rPr lang="en-US" sz="2900" b="1" dirty="0" smtClean="0">
                <a:solidFill>
                  <a:schemeClr val="accent2"/>
                </a:solidFill>
              </a:rPr>
              <a:t>	(LIST pt1,3) </a:t>
            </a:r>
            <a:r>
              <a:rPr lang="en-US" sz="2900" dirty="0" smtClean="0">
                <a:solidFill>
                  <a:schemeClr val="tx1"/>
                </a:solidFill>
              </a:rPr>
              <a:t> multiple speakers, practice with various dialogues, such as a TV drama or discussion panel.  </a:t>
            </a:r>
          </a:p>
          <a:p>
            <a:pPr fontAlgn="base">
              <a:buNone/>
            </a:pPr>
            <a:r>
              <a:rPr lang="en-US" sz="2900" dirty="0" smtClean="0">
                <a:solidFill>
                  <a:schemeClr val="tx1"/>
                </a:solidFill>
              </a:rPr>
              <a:t>	</a:t>
            </a:r>
            <a:r>
              <a:rPr lang="en-US" sz="2900" b="1" dirty="0" smtClean="0">
                <a:solidFill>
                  <a:schemeClr val="accent2"/>
                </a:solidFill>
              </a:rPr>
              <a:t> (LIST pt 2,4)  </a:t>
            </a:r>
            <a:r>
              <a:rPr lang="en-US" sz="2900" dirty="0" smtClean="0">
                <a:solidFill>
                  <a:schemeClr val="tx1"/>
                </a:solidFill>
              </a:rPr>
              <a:t>1 speaker, so practice with a short video lecture of about 5-7 min.  </a:t>
            </a:r>
          </a:p>
          <a:p>
            <a:pPr fontAlgn="base"/>
            <a:r>
              <a:rPr lang="en-US" sz="2900" dirty="0" smtClean="0">
                <a:solidFill>
                  <a:schemeClr val="tx1"/>
                </a:solidFill>
              </a:rPr>
              <a:t> </a:t>
            </a:r>
            <a:r>
              <a:rPr lang="en-US" sz="2900" b="1" dirty="0" smtClean="0">
                <a:solidFill>
                  <a:schemeClr val="tx1"/>
                </a:solidFill>
              </a:rPr>
              <a:t>The order of answers in reading</a:t>
            </a:r>
            <a:r>
              <a:rPr lang="en-US" sz="2900" dirty="0" smtClean="0">
                <a:solidFill>
                  <a:schemeClr val="tx1"/>
                </a:solidFill>
              </a:rPr>
              <a:t> </a:t>
            </a:r>
          </a:p>
          <a:p>
            <a:pPr fontAlgn="base">
              <a:buNone/>
            </a:pPr>
            <a:r>
              <a:rPr lang="en-US" sz="2900" dirty="0" smtClean="0">
                <a:solidFill>
                  <a:schemeClr val="tx1"/>
                </a:solidFill>
              </a:rPr>
              <a:t>	</a:t>
            </a:r>
            <a:r>
              <a:rPr lang="en-US" sz="2900" b="1" dirty="0" smtClean="0">
                <a:solidFill>
                  <a:schemeClr val="accent2"/>
                </a:solidFill>
              </a:rPr>
              <a:t>(READ) </a:t>
            </a:r>
            <a:r>
              <a:rPr lang="en-US" sz="2900" dirty="0" smtClean="0">
                <a:solidFill>
                  <a:schemeClr val="tx1"/>
                </a:solidFill>
              </a:rPr>
              <a:t>Remember that some task types have answers that appear in order, such as True / False / Not Given or Multiple Choice.  This means that you don’t have to begin with the first question and do them in order.  Look for a </a:t>
            </a:r>
            <a:r>
              <a:rPr lang="en-US" sz="2900" b="1" dirty="0" smtClean="0">
                <a:solidFill>
                  <a:schemeClr val="tx1"/>
                </a:solidFill>
              </a:rPr>
              <a:t>KEYWORD</a:t>
            </a:r>
            <a:r>
              <a:rPr lang="en-US" sz="2900" dirty="0" smtClean="0">
                <a:solidFill>
                  <a:schemeClr val="tx1"/>
                </a:solidFill>
              </a:rPr>
              <a:t> (e.g. a name of a person or place) and start with that question.  Then, the answer for the other questions will most likely appear above and below this point. </a:t>
            </a:r>
          </a:p>
          <a:p>
            <a:pPr>
              <a:buNone/>
            </a:pPr>
            <a:endParaRPr lang="el-G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Πρότυπο σχεδίασης στοίβας βιβλίων">
  <a:themeElements>
    <a:clrScheme name="Αφθονία">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Θέμα του Offic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Θέμα του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Θέμα του Offi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Θέμα του Offi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Θέμα του Offi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Θέμα του Offi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Θέμα του Offi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Θέμα του Offi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Θέμα του Offi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Θέμα του Offi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Θέμα του Offi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Θέμα του Offi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Θέμα του Offi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grassblades">
  <a:themeElements>
    <a:clrScheme name="Δικαιοσύνη">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Πρότυπο σχεδίασης στοίβας βιβλίων</Template>
  <TotalTime>1623</TotalTime>
  <Words>1724</Words>
  <Application>Microsoft Office PowerPoint</Application>
  <PresentationFormat>Προβολή στην οθόνη (4:3)</PresentationFormat>
  <Paragraphs>265</Paragraphs>
  <Slides>32</Slides>
  <Notes>0</Notes>
  <HiddenSlides>0</HiddenSlides>
  <MMClips>0</MMClips>
  <ScaleCrop>false</ScaleCrop>
  <HeadingPairs>
    <vt:vector size="4" baseType="variant">
      <vt:variant>
        <vt:lpstr>Θέμα</vt:lpstr>
      </vt:variant>
      <vt:variant>
        <vt:i4>2</vt:i4>
      </vt:variant>
      <vt:variant>
        <vt:lpstr>Τίτλοι διαφανειών</vt:lpstr>
      </vt:variant>
      <vt:variant>
        <vt:i4>32</vt:i4>
      </vt:variant>
    </vt:vector>
  </HeadingPairs>
  <TitlesOfParts>
    <vt:vector size="34" baseType="lpstr">
      <vt:lpstr>Πρότυπο σχεδίασης στοίβας βιβλίων</vt:lpstr>
      <vt:lpstr>grassblades</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Tips</vt:lpstr>
      <vt:lpstr>Διαφάνεια 10</vt:lpstr>
      <vt:lpstr>Διαφάνεια 11</vt:lpstr>
      <vt:lpstr>Διαφάνεια 12</vt:lpstr>
      <vt:lpstr>Διαφάνεια 13</vt:lpstr>
      <vt:lpstr>Useful language: rephrasing (p.14)</vt:lpstr>
      <vt:lpstr>Useful language: rephrasing (p.14)</vt:lpstr>
      <vt:lpstr>Useful language: signposts (p.22)</vt:lpstr>
      <vt:lpstr>Useful language: signposts (p.22)</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Speaking examples</vt:lpstr>
      <vt:lpstr>Pt1 example</vt:lpstr>
      <vt:lpstr>Pt1 sample topics</vt:lpstr>
      <vt:lpstr>Διαφάνεια 31</vt:lpstr>
      <vt:lpstr>Pt2 example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PC</dc:creator>
  <cp:lastModifiedBy>IRIS PD</cp:lastModifiedBy>
  <cp:revision>188</cp:revision>
  <dcterms:created xsi:type="dcterms:W3CDTF">2013-02-09T19:41:59Z</dcterms:created>
  <dcterms:modified xsi:type="dcterms:W3CDTF">2024-03-14T06:51:14Z</dcterms:modified>
</cp:coreProperties>
</file>