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9" r:id="rId3"/>
    <p:sldId id="299" r:id="rId4"/>
    <p:sldId id="300" r:id="rId5"/>
    <p:sldId id="302" r:id="rId6"/>
    <p:sldId id="303" r:id="rId7"/>
    <p:sldId id="304" r:id="rId8"/>
    <p:sldId id="301" r:id="rId9"/>
    <p:sldId id="305" r:id="rId10"/>
    <p:sldId id="306" r:id="rId11"/>
    <p:sldId id="307" r:id="rId12"/>
    <p:sldId id="308" r:id="rId13"/>
    <p:sldId id="309" r:id="rId14"/>
    <p:sldId id="310" r:id="rId15"/>
    <p:sldId id="311" r:id="rId16"/>
    <p:sldId id="312" r:id="rId17"/>
    <p:sldId id="313" r:id="rId18"/>
    <p:sldId id="314"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AB7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729841-7B72-4553-88EA-8CCCA6B5456D}" v="102" dt="2026-04-26T21:08:53.5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2" d="100"/>
          <a:sy n="92" d="100"/>
        </p:scale>
        <p:origin x="103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ftherios Filippiadis" userId="31616fca330454db" providerId="LiveId" clId="{943DCDFA-0C4F-4C99-8B80-0A2E26835E7C}"/>
    <pc:docChg chg="undo custSel addSld delSld modSld">
      <pc:chgData name="Eleftherios Filippiadis" userId="31616fca330454db" providerId="LiveId" clId="{943DCDFA-0C4F-4C99-8B80-0A2E26835E7C}" dt="2026-04-26T21:09:37.452" v="731" actId="47"/>
      <pc:docMkLst>
        <pc:docMk/>
      </pc:docMkLst>
      <pc:sldChg chg="modSp mod">
        <pc:chgData name="Eleftherios Filippiadis" userId="31616fca330454db" providerId="LiveId" clId="{943DCDFA-0C4F-4C99-8B80-0A2E26835E7C}" dt="2026-04-26T20:18:07.113" v="1" actId="20577"/>
        <pc:sldMkLst>
          <pc:docMk/>
          <pc:sldMk cId="1659582102" sldId="256"/>
        </pc:sldMkLst>
        <pc:spChg chg="mod">
          <ac:chgData name="Eleftherios Filippiadis" userId="31616fca330454db" providerId="LiveId" clId="{943DCDFA-0C4F-4C99-8B80-0A2E26835E7C}" dt="2026-04-26T20:18:07.113" v="1" actId="20577"/>
          <ac:spMkLst>
            <pc:docMk/>
            <pc:sldMk cId="1659582102" sldId="256"/>
            <ac:spMk id="4" creationId="{00000000-0000-0000-0000-000000000000}"/>
          </ac:spMkLst>
        </pc:spChg>
      </pc:sldChg>
      <pc:sldChg chg="addSp delSp modSp add mod delAnim modAnim">
        <pc:chgData name="Eleftherios Filippiadis" userId="31616fca330454db" providerId="LiveId" clId="{943DCDFA-0C4F-4C99-8B80-0A2E26835E7C}" dt="2026-04-26T20:55:45.889" v="334" actId="115"/>
        <pc:sldMkLst>
          <pc:docMk/>
          <pc:sldMk cId="2027653864" sldId="311"/>
        </pc:sldMkLst>
        <pc:spChg chg="mod">
          <ac:chgData name="Eleftherios Filippiadis" userId="31616fca330454db" providerId="LiveId" clId="{943DCDFA-0C4F-4C99-8B80-0A2E26835E7C}" dt="2026-04-26T20:47:09.249" v="6" actId="20577"/>
          <ac:spMkLst>
            <pc:docMk/>
            <pc:sldMk cId="2027653864" sldId="311"/>
            <ac:spMk id="2" creationId="{9D2C83C2-E739-25DF-EC6A-2DDD792FDFA9}"/>
          </ac:spMkLst>
        </pc:spChg>
        <pc:spChg chg="mod">
          <ac:chgData name="Eleftherios Filippiadis" userId="31616fca330454db" providerId="LiveId" clId="{943DCDFA-0C4F-4C99-8B80-0A2E26835E7C}" dt="2026-04-26T20:55:45.889" v="334" actId="115"/>
          <ac:spMkLst>
            <pc:docMk/>
            <pc:sldMk cId="2027653864" sldId="311"/>
            <ac:spMk id="3" creationId="{65BEAF23-3297-6BAC-47A4-BA6AFC454E21}"/>
          </ac:spMkLst>
        </pc:spChg>
        <pc:spChg chg="add">
          <ac:chgData name="Eleftherios Filippiadis" userId="31616fca330454db" providerId="LiveId" clId="{943DCDFA-0C4F-4C99-8B80-0A2E26835E7C}" dt="2026-04-26T20:47:36.428" v="7"/>
          <ac:spMkLst>
            <pc:docMk/>
            <pc:sldMk cId="2027653864" sldId="311"/>
            <ac:spMk id="5" creationId="{FF139526-8915-830A-1755-8EBB33AE18E1}"/>
          </ac:spMkLst>
        </pc:spChg>
        <pc:spChg chg="del">
          <ac:chgData name="Eleftherios Filippiadis" userId="31616fca330454db" providerId="LiveId" clId="{943DCDFA-0C4F-4C99-8B80-0A2E26835E7C}" dt="2026-04-26T20:47:52.371" v="10" actId="21"/>
          <ac:spMkLst>
            <pc:docMk/>
            <pc:sldMk cId="2027653864" sldId="311"/>
            <ac:spMk id="6" creationId="{8F7A9F46-7B71-F466-0CD8-66D6AB92555E}"/>
          </ac:spMkLst>
        </pc:spChg>
        <pc:graphicFrameChg chg="del">
          <ac:chgData name="Eleftherios Filippiadis" userId="31616fca330454db" providerId="LiveId" clId="{943DCDFA-0C4F-4C99-8B80-0A2E26835E7C}" dt="2026-04-26T20:47:49.189" v="9" actId="21"/>
          <ac:graphicFrameMkLst>
            <pc:docMk/>
            <pc:sldMk cId="2027653864" sldId="311"/>
            <ac:graphicFrameMk id="7" creationId="{1DDFA76F-2175-3E1D-5C2A-AF0BEA71D4BD}"/>
          </ac:graphicFrameMkLst>
        </pc:graphicFrameChg>
      </pc:sldChg>
      <pc:sldChg chg="modSp add mod">
        <pc:chgData name="Eleftherios Filippiadis" userId="31616fca330454db" providerId="LiveId" clId="{943DCDFA-0C4F-4C99-8B80-0A2E26835E7C}" dt="2026-04-26T20:57:06.688" v="385" actId="20577"/>
        <pc:sldMkLst>
          <pc:docMk/>
          <pc:sldMk cId="3222182381" sldId="312"/>
        </pc:sldMkLst>
        <pc:spChg chg="mod">
          <ac:chgData name="Eleftherios Filippiadis" userId="31616fca330454db" providerId="LiveId" clId="{943DCDFA-0C4F-4C99-8B80-0A2E26835E7C}" dt="2026-04-26T20:56:59.593" v="378" actId="20577"/>
          <ac:spMkLst>
            <pc:docMk/>
            <pc:sldMk cId="3222182381" sldId="312"/>
            <ac:spMk id="2" creationId="{586A6E35-13E5-2834-7B0A-228A0ED46BB5}"/>
          </ac:spMkLst>
        </pc:spChg>
        <pc:spChg chg="mod">
          <ac:chgData name="Eleftherios Filippiadis" userId="31616fca330454db" providerId="LiveId" clId="{943DCDFA-0C4F-4C99-8B80-0A2E26835E7C}" dt="2026-04-26T20:57:06.688" v="385" actId="20577"/>
          <ac:spMkLst>
            <pc:docMk/>
            <pc:sldMk cId="3222182381" sldId="312"/>
            <ac:spMk id="3" creationId="{388EB979-06F7-C1FC-0952-5E121F9B4ACC}"/>
          </ac:spMkLst>
        </pc:spChg>
      </pc:sldChg>
      <pc:sldChg chg="addSp delSp modSp add mod">
        <pc:chgData name="Eleftherios Filippiadis" userId="31616fca330454db" providerId="LiveId" clId="{943DCDFA-0C4F-4C99-8B80-0A2E26835E7C}" dt="2026-04-26T21:00:17.720" v="527" actId="255"/>
        <pc:sldMkLst>
          <pc:docMk/>
          <pc:sldMk cId="4229422228" sldId="313"/>
        </pc:sldMkLst>
        <pc:spChg chg="mod">
          <ac:chgData name="Eleftherios Filippiadis" userId="31616fca330454db" providerId="LiveId" clId="{943DCDFA-0C4F-4C99-8B80-0A2E26835E7C}" dt="2026-04-26T20:57:20.349" v="403" actId="20577"/>
          <ac:spMkLst>
            <pc:docMk/>
            <pc:sldMk cId="4229422228" sldId="313"/>
            <ac:spMk id="2" creationId="{347941FE-C289-D9DA-29B5-9F895E060D13}"/>
          </ac:spMkLst>
        </pc:spChg>
        <pc:spChg chg="mod">
          <ac:chgData name="Eleftherios Filippiadis" userId="31616fca330454db" providerId="LiveId" clId="{943DCDFA-0C4F-4C99-8B80-0A2E26835E7C}" dt="2026-04-26T21:00:17.720" v="527" actId="255"/>
          <ac:spMkLst>
            <pc:docMk/>
            <pc:sldMk cId="4229422228" sldId="313"/>
            <ac:spMk id="3" creationId="{3B299D02-C8F8-C20D-47A4-BCF268FAD5B0}"/>
          </ac:spMkLst>
        </pc:spChg>
        <pc:spChg chg="add del">
          <ac:chgData name="Eleftherios Filippiadis" userId="31616fca330454db" providerId="LiveId" clId="{943DCDFA-0C4F-4C99-8B80-0A2E26835E7C}" dt="2026-04-26T20:53:39.365" v="207" actId="22"/>
          <ac:spMkLst>
            <pc:docMk/>
            <pc:sldMk cId="4229422228" sldId="313"/>
            <ac:spMk id="6" creationId="{6064F424-94CD-F36B-098E-5C213D75D532}"/>
          </ac:spMkLst>
        </pc:spChg>
      </pc:sldChg>
      <pc:sldChg chg="add del">
        <pc:chgData name="Eleftherios Filippiadis" userId="31616fca330454db" providerId="LiveId" clId="{943DCDFA-0C4F-4C99-8B80-0A2E26835E7C}" dt="2026-04-26T20:53:55.781" v="211"/>
        <pc:sldMkLst>
          <pc:docMk/>
          <pc:sldMk cId="127313843" sldId="314"/>
        </pc:sldMkLst>
      </pc:sldChg>
      <pc:sldChg chg="modSp add del mod">
        <pc:chgData name="Eleftherios Filippiadis" userId="31616fca330454db" providerId="LiveId" clId="{943DCDFA-0C4F-4C99-8B80-0A2E26835E7C}" dt="2026-04-26T20:54:10.797" v="215"/>
        <pc:sldMkLst>
          <pc:docMk/>
          <pc:sldMk cId="738668378" sldId="314"/>
        </pc:sldMkLst>
        <pc:spChg chg="mod">
          <ac:chgData name="Eleftherios Filippiadis" userId="31616fca330454db" providerId="LiveId" clId="{943DCDFA-0C4F-4C99-8B80-0A2E26835E7C}" dt="2026-04-26T20:54:08.815" v="214" actId="1076"/>
          <ac:spMkLst>
            <pc:docMk/>
            <pc:sldMk cId="738668378" sldId="314"/>
            <ac:spMk id="6" creationId="{D1C6BCD0-CCF2-995F-563D-3A3A37B7CF40}"/>
          </ac:spMkLst>
        </pc:spChg>
      </pc:sldChg>
      <pc:sldChg chg="addSp modSp add mod">
        <pc:chgData name="Eleftherios Filippiadis" userId="31616fca330454db" providerId="LiveId" clId="{943DCDFA-0C4F-4C99-8B80-0A2E26835E7C}" dt="2026-04-26T21:08:48.185" v="691" actId="115"/>
        <pc:sldMkLst>
          <pc:docMk/>
          <pc:sldMk cId="2090376119" sldId="314"/>
        </pc:sldMkLst>
        <pc:spChg chg="mod">
          <ac:chgData name="Eleftherios Filippiadis" userId="31616fca330454db" providerId="LiveId" clId="{943DCDFA-0C4F-4C99-8B80-0A2E26835E7C}" dt="2026-04-26T21:03:42.131" v="620" actId="1076"/>
          <ac:spMkLst>
            <pc:docMk/>
            <pc:sldMk cId="2090376119" sldId="314"/>
            <ac:spMk id="2" creationId="{8C4E6049-F1D5-5019-842F-30F77B6A9979}"/>
          </ac:spMkLst>
        </pc:spChg>
        <pc:spChg chg="mod">
          <ac:chgData name="Eleftherios Filippiadis" userId="31616fca330454db" providerId="LiveId" clId="{943DCDFA-0C4F-4C99-8B80-0A2E26835E7C}" dt="2026-04-26T21:08:48.185" v="691" actId="115"/>
          <ac:spMkLst>
            <pc:docMk/>
            <pc:sldMk cId="2090376119" sldId="314"/>
            <ac:spMk id="3" creationId="{FAD4EF0C-5A55-9D45-BA3B-0655938890F4}"/>
          </ac:spMkLst>
        </pc:spChg>
        <pc:picChg chg="add mod">
          <ac:chgData name="Eleftherios Filippiadis" userId="31616fca330454db" providerId="LiveId" clId="{943DCDFA-0C4F-4C99-8B80-0A2E26835E7C}" dt="2026-04-26T21:03:53.234" v="622" actId="1076"/>
          <ac:picMkLst>
            <pc:docMk/>
            <pc:sldMk cId="2090376119" sldId="314"/>
            <ac:picMk id="6" creationId="{5D42143A-7CBA-8285-9EE6-FB4248475D10}"/>
          </ac:picMkLst>
        </pc:picChg>
      </pc:sldChg>
      <pc:sldChg chg="add del">
        <pc:chgData name="Eleftherios Filippiadis" userId="31616fca330454db" providerId="LiveId" clId="{943DCDFA-0C4F-4C99-8B80-0A2E26835E7C}" dt="2026-04-26T20:53:47.238" v="209"/>
        <pc:sldMkLst>
          <pc:docMk/>
          <pc:sldMk cId="4214714403" sldId="314"/>
        </pc:sldMkLst>
      </pc:sldChg>
      <pc:sldChg chg="modSp add del mod">
        <pc:chgData name="Eleftherios Filippiadis" userId="31616fca330454db" providerId="LiveId" clId="{943DCDFA-0C4F-4C99-8B80-0A2E26835E7C}" dt="2026-04-26T21:09:37.452" v="731" actId="47"/>
        <pc:sldMkLst>
          <pc:docMk/>
          <pc:sldMk cId="1152447840" sldId="315"/>
        </pc:sldMkLst>
        <pc:spChg chg="mod">
          <ac:chgData name="Eleftherios Filippiadis" userId="31616fca330454db" providerId="LiveId" clId="{943DCDFA-0C4F-4C99-8B80-0A2E26835E7C}" dt="2026-04-26T21:09:32.520" v="730" actId="6549"/>
          <ac:spMkLst>
            <pc:docMk/>
            <pc:sldMk cId="1152447840" sldId="315"/>
            <ac:spMk id="3" creationId="{82DCFE7A-9B21-DAFF-5674-ABF7E06AA07E}"/>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05:41:06.119"/>
    </inkml:context>
    <inkml:brush xml:id="br0">
      <inkml:brushProperty name="width" value="0.025" units="cm"/>
      <inkml:brushProperty name="height" value="0.025" units="cm"/>
      <inkml:brushProperty name="color" value="#E71224"/>
    </inkml:brush>
  </inkml:definitions>
  <inkml:trace contextRef="#ctx0" brushRef="#br0">76 33 3224 0 0,'0'0'288'0'0,"0"-5"-288"0"0,-5-1 0 0 0,-3 6 576 0 0,3-5 56 0 0,-3-3 8 0 0,-2 8 8 0 0,-3-4-648 0 0,0-1-112 0 0,-1 5-32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83B9A2-3699-4C05-9264-24AA0DC10F5E}" type="datetimeFigureOut">
              <a:rPr lang="el-GR" smtClean="0"/>
              <a:t>26/4/2026</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EB59D8-7DDB-4DB2-BF7D-914BFBDFC40C}" type="slidenum">
              <a:rPr lang="el-GR" smtClean="0"/>
              <a:t>‹#›</a:t>
            </a:fld>
            <a:endParaRPr lang="el-GR"/>
          </a:p>
        </p:txBody>
      </p:sp>
    </p:spTree>
    <p:extLst>
      <p:ext uri="{BB962C8B-B14F-4D97-AF65-F5344CB8AC3E}">
        <p14:creationId xmlns:p14="http://schemas.microsoft.com/office/powerpoint/2010/main" val="2658618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50A87A-6C29-4C79-BF34-166F475F6E27}" type="datetime1">
              <a:rPr lang="el-GR" smtClean="0"/>
              <a:t>26/4/2026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6833751-3B69-4BBF-96C1-EA891281E770}"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213892-6FC3-445F-8DD2-934ABEAE8C8D}" type="datetime1">
              <a:rPr lang="el-GR" smtClean="0"/>
              <a:t>26/4/2026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6833751-3B69-4BBF-96C1-EA891281E770}"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494B4C-C832-457D-AF98-6A756440DD82}" type="datetime1">
              <a:rPr lang="el-GR" smtClean="0"/>
              <a:t>26/4/2026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6833751-3B69-4BBF-96C1-EA891281E770}"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C21205-E72D-46A5-B741-7BC482C6119B}" type="datetime1">
              <a:rPr lang="el-GR" smtClean="0"/>
              <a:t>26/4/2026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6833751-3B69-4BBF-96C1-EA891281E770}"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87C4FB-B1C6-471D-8FF1-2DA0B07FDE38}" type="datetime1">
              <a:rPr lang="el-GR" smtClean="0"/>
              <a:t>26/4/2026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6833751-3B69-4BBF-96C1-EA891281E770}"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86450F-752D-40EC-BFBC-D047E9D71FDE}" type="datetime1">
              <a:rPr lang="el-GR" smtClean="0"/>
              <a:t>26/4/2026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6833751-3B69-4BBF-96C1-EA891281E770}"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540139-17C1-4595-AAFA-208AD3D8884C}" type="datetime1">
              <a:rPr lang="el-GR" smtClean="0"/>
              <a:t>26/4/2026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6833751-3B69-4BBF-96C1-EA891281E770}"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60F1F8-376E-4F3E-AD17-CFAEE53DE712}" type="datetime1">
              <a:rPr lang="el-GR" smtClean="0"/>
              <a:t>26/4/2026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6833751-3B69-4BBF-96C1-EA891281E770}"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76E0C-6C47-46EE-966E-25BF77DE7467}" type="datetime1">
              <a:rPr lang="el-GR" smtClean="0"/>
              <a:t>26/4/2026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56833751-3B69-4BBF-96C1-EA891281E770}"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BF7571-6689-4E98-BCAE-5522091D1C68}" type="datetime1">
              <a:rPr lang="el-GR" smtClean="0"/>
              <a:t>26/4/2026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6833751-3B69-4BBF-96C1-EA891281E770}" type="slidenum">
              <a:rPr lang="el-GR" smtClean="0"/>
              <a:t>‹#›</a:t>
            </a:fld>
            <a:endParaRPr lang="el-GR"/>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D9825D3D-7CBD-4FE2-8A5F-BE44EEDC0520}" type="datetime1">
              <a:rPr lang="el-GR" smtClean="0"/>
              <a:t>26/4/2026</a:t>
            </a:fld>
            <a:endParaRPr lang="el-GR"/>
          </a:p>
        </p:txBody>
      </p:sp>
      <p:sp>
        <p:nvSpPr>
          <p:cNvPr id="9" name="Slide Number Placeholder 8"/>
          <p:cNvSpPr>
            <a:spLocks noGrp="1"/>
          </p:cNvSpPr>
          <p:nvPr>
            <p:ph type="sldNum" sz="quarter" idx="11"/>
          </p:nvPr>
        </p:nvSpPr>
        <p:spPr/>
        <p:txBody>
          <a:bodyPr/>
          <a:lstStyle/>
          <a:p>
            <a:fld id="{56833751-3B69-4BBF-96C1-EA891281E770}" type="slidenum">
              <a:rPr lang="el-GR" smtClean="0"/>
              <a:t>‹#›</a:t>
            </a:fld>
            <a:endParaRPr lang="el-GR"/>
          </a:p>
        </p:txBody>
      </p:sp>
      <p:sp>
        <p:nvSpPr>
          <p:cNvPr id="10" name="Footer Placeholder 9"/>
          <p:cNvSpPr>
            <a:spLocks noGrp="1"/>
          </p:cNvSpPr>
          <p:nvPr>
            <p:ph type="ftr" sz="quarter" idx="12"/>
          </p:nvPr>
        </p:nvSpPr>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6833751-3B69-4BBF-96C1-EA891281E770}" type="slidenum">
              <a:rPr lang="el-GR" smtClean="0"/>
              <a:t>‹#›</a:t>
            </a:fld>
            <a:endParaRPr lang="el-G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l-G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7DFDC0E-E4FC-4BCB-811D-BC2C97250264}" type="datetime1">
              <a:rPr lang="el-GR" smtClean="0"/>
              <a:t>26/4/2026</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efilipp@uom.g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95536" y="2286000"/>
            <a:ext cx="7772400" cy="1872208"/>
          </a:xfrm>
          <a:prstGeom prst="roundRect">
            <a:avLst/>
          </a:prstGeom>
          <a:solidFill>
            <a:srgbClr val="9BBB59">
              <a:lumMod val="50000"/>
              <a:alpha val="9000"/>
            </a:srgbClr>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1000" b="1" dirty="0">
                <a:ea typeface="Calibri"/>
                <a:cs typeface="Times New Roman"/>
              </a:rPr>
              <a:t> </a:t>
            </a:r>
            <a:br>
              <a:rPr lang="en-US" sz="4000" b="1" dirty="0">
                <a:ea typeface="Calibri"/>
                <a:cs typeface="Times New Roman"/>
              </a:rPr>
            </a:br>
            <a:r>
              <a:rPr lang="en-US" sz="4000" b="1" dirty="0">
                <a:ea typeface="Calibri"/>
                <a:cs typeface="Times New Roman"/>
              </a:rPr>
              <a:t>GAME THEORY</a:t>
            </a:r>
            <a:br>
              <a:rPr lang="el-GR" sz="1000" dirty="0">
                <a:ea typeface="Calibri"/>
                <a:cs typeface="Times New Roman"/>
              </a:rPr>
            </a:br>
            <a:r>
              <a:rPr lang="en-US" sz="2000" b="1" dirty="0">
                <a:ea typeface="Calibri"/>
                <a:cs typeface="Times New Roman"/>
              </a:rPr>
              <a:t>SPRING 2026</a:t>
            </a:r>
            <a:br>
              <a:rPr lang="el-GR" sz="1000" dirty="0">
                <a:ea typeface="Calibri"/>
                <a:cs typeface="Times New Roman"/>
              </a:rPr>
            </a:br>
            <a:r>
              <a:rPr lang="en-US" sz="1800" b="1" dirty="0">
                <a:ea typeface="Calibri"/>
                <a:cs typeface="Times New Roman"/>
              </a:rPr>
              <a:t> </a:t>
            </a:r>
            <a:br>
              <a:rPr lang="el-GR" sz="1000" dirty="0">
                <a:ea typeface="Calibri"/>
                <a:cs typeface="Times New Roman"/>
              </a:rPr>
            </a:br>
            <a:r>
              <a:rPr lang="en-US" sz="1800" b="1" dirty="0">
                <a:ea typeface="Calibri"/>
                <a:cs typeface="Times New Roman"/>
              </a:rPr>
              <a:t>LECTURE NOTES SET 5: REPEATED GAMES</a:t>
            </a:r>
            <a:br>
              <a:rPr lang="el-GR" sz="1000" dirty="0">
                <a:ea typeface="Calibri"/>
                <a:cs typeface="Times New Roman"/>
              </a:rPr>
            </a:br>
            <a:endParaRPr kumimoji="0" lang="el-GR"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3" name="Subtitle 2"/>
          <p:cNvSpPr>
            <a:spLocks noGrp="1"/>
          </p:cNvSpPr>
          <p:nvPr>
            <p:ph type="subTitle" idx="1"/>
          </p:nvPr>
        </p:nvSpPr>
        <p:spPr/>
        <p:txBody>
          <a:bodyPr>
            <a:normAutofit fontScale="62500" lnSpcReduction="20000"/>
          </a:bodyPr>
          <a:lstStyle/>
          <a:p>
            <a:pPr>
              <a:spcAft>
                <a:spcPts val="0"/>
              </a:spcAft>
            </a:pPr>
            <a:r>
              <a:rPr lang="en-US" sz="4400" b="1" dirty="0" err="1">
                <a:ea typeface="Calibri"/>
                <a:cs typeface="Calibri"/>
              </a:rPr>
              <a:t>Eleftherios</a:t>
            </a:r>
            <a:r>
              <a:rPr lang="en-US" sz="4400" b="1" dirty="0">
                <a:ea typeface="Calibri"/>
                <a:cs typeface="Calibri"/>
              </a:rPr>
              <a:t> </a:t>
            </a:r>
            <a:r>
              <a:rPr lang="en-US" sz="4400" b="1" dirty="0" err="1">
                <a:ea typeface="Calibri"/>
                <a:cs typeface="Calibri"/>
              </a:rPr>
              <a:t>Filippiadis</a:t>
            </a:r>
            <a:r>
              <a:rPr lang="en-US" sz="4400" b="1" dirty="0">
                <a:ea typeface="Calibri"/>
                <a:cs typeface="Calibri"/>
              </a:rPr>
              <a:t> </a:t>
            </a:r>
            <a:endParaRPr lang="el-GR" sz="2400" dirty="0">
              <a:ea typeface="Calibri"/>
              <a:cs typeface="Times New Roman"/>
            </a:endParaRPr>
          </a:p>
          <a:p>
            <a:pPr>
              <a:spcAft>
                <a:spcPts val="0"/>
              </a:spcAft>
            </a:pPr>
            <a:r>
              <a:rPr lang="en-US" b="1" dirty="0">
                <a:ea typeface="Calibri"/>
                <a:cs typeface="Times New Roman"/>
              </a:rPr>
              <a:t>Office:</a:t>
            </a:r>
            <a:r>
              <a:rPr lang="en-US" dirty="0">
                <a:ea typeface="Calibri"/>
                <a:cs typeface="Times New Roman"/>
              </a:rPr>
              <a:t> </a:t>
            </a:r>
            <a:r>
              <a:rPr lang="el-GR" dirty="0">
                <a:ea typeface="Calibri"/>
                <a:cs typeface="Times New Roman"/>
              </a:rPr>
              <a:t>ΓΔ</a:t>
            </a:r>
            <a:r>
              <a:rPr lang="en-US" dirty="0">
                <a:ea typeface="Calibri"/>
                <a:cs typeface="Times New Roman"/>
              </a:rPr>
              <a:t>3, 310</a:t>
            </a:r>
            <a:endParaRPr lang="el-GR" sz="2400" dirty="0">
              <a:ea typeface="Calibri"/>
              <a:cs typeface="Times New Roman"/>
            </a:endParaRPr>
          </a:p>
          <a:p>
            <a:pPr>
              <a:spcAft>
                <a:spcPts val="0"/>
              </a:spcAft>
            </a:pPr>
            <a:r>
              <a:rPr lang="en-US" b="1" dirty="0">
                <a:ea typeface="Calibri"/>
                <a:cs typeface="Times New Roman"/>
              </a:rPr>
              <a:t>Phone number:</a:t>
            </a:r>
            <a:r>
              <a:rPr lang="en-US" dirty="0">
                <a:ea typeface="Calibri"/>
                <a:cs typeface="Times New Roman"/>
              </a:rPr>
              <a:t> 2310-891770</a:t>
            </a:r>
            <a:endParaRPr lang="el-GR" sz="2400" dirty="0">
              <a:ea typeface="Calibri"/>
              <a:cs typeface="Times New Roman"/>
            </a:endParaRPr>
          </a:p>
          <a:p>
            <a:pPr>
              <a:spcAft>
                <a:spcPts val="0"/>
              </a:spcAft>
            </a:pPr>
            <a:r>
              <a:rPr lang="en-US" b="1" dirty="0">
                <a:ea typeface="Calibri"/>
                <a:cs typeface="Times New Roman"/>
              </a:rPr>
              <a:t>Email: </a:t>
            </a:r>
            <a:r>
              <a:rPr lang="en-US" b="1" u="sng" dirty="0">
                <a:solidFill>
                  <a:srgbClr val="0000FF"/>
                </a:solidFill>
                <a:ea typeface="Calibri"/>
                <a:cs typeface="Calibri"/>
                <a:hlinkClick r:id="rId2"/>
              </a:rPr>
              <a:t>efilipp@uom.gr</a:t>
            </a:r>
            <a:endParaRPr lang="el-GR" sz="2400" dirty="0">
              <a:ea typeface="Calibri"/>
              <a:cs typeface="Times New Roman"/>
            </a:endParaRPr>
          </a:p>
          <a:p>
            <a:endParaRPr lang="el-GR" dirty="0"/>
          </a:p>
        </p:txBody>
      </p:sp>
    </p:spTree>
    <p:extLst>
      <p:ext uri="{BB962C8B-B14F-4D97-AF65-F5344CB8AC3E}">
        <p14:creationId xmlns:p14="http://schemas.microsoft.com/office/powerpoint/2010/main" val="165958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Finitely Repeated Games</a:t>
            </a:r>
            <a:endParaRPr lang="el-GR" sz="2800" u="sng" spc="0" dirty="0">
              <a:solidFill>
                <a:srgbClr val="2F2B20"/>
              </a:solidFill>
              <a:latin typeface="Calibri"/>
              <a:ea typeface="Calibri"/>
              <a:cs typeface="Times New Roman"/>
            </a:endParaRPr>
          </a:p>
        </p:txBody>
      </p:sp>
      <p:sp>
        <p:nvSpPr>
          <p:cNvPr id="3" name="Content Placeholder 2"/>
          <p:cNvSpPr>
            <a:spLocks noGrp="1"/>
          </p:cNvSpPr>
          <p:nvPr>
            <p:ph idx="1"/>
          </p:nvPr>
        </p:nvSpPr>
        <p:spPr>
          <a:xfrm>
            <a:off x="107504" y="404664"/>
            <a:ext cx="8301608" cy="6264696"/>
          </a:xfrm>
        </p:spPr>
        <p:txBody>
          <a:bodyPr>
            <a:normAutofit/>
          </a:bodyPr>
          <a:lstStyle/>
          <a:p>
            <a:pPr marL="114300" indent="0">
              <a:spcAft>
                <a:spcPts val="0"/>
              </a:spcAft>
              <a:buNone/>
            </a:pPr>
            <a:r>
              <a:rPr lang="en-US" b="1" u="sng" dirty="0">
                <a:ea typeface="Calibri"/>
                <a:cs typeface="Times New Roman"/>
              </a:rPr>
              <a:t>… Example 2</a:t>
            </a:r>
          </a:p>
          <a:p>
            <a:r>
              <a:rPr lang="en-US" altLang="el-GR" dirty="0">
                <a:solidFill>
                  <a:srgbClr val="2F2B20"/>
                </a:solidFill>
                <a:latin typeface="Calibri" pitchFamily="34" charset="0"/>
                <a:ea typeface="Calibri" pitchFamily="34" charset="0"/>
                <a:cs typeface="Times New Roman" pitchFamily="18" charset="0"/>
              </a:rPr>
              <a:t>Assume that in the last stage the payers end up in (D, R). Then, at the beginning of the first stage the payoff matrix looks like </a:t>
            </a: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r>
              <a:rPr lang="en-US" i="1" dirty="0">
                <a:solidFill>
                  <a:srgbClr val="2F2B20"/>
                </a:solidFill>
                <a:latin typeface="Calibri" pitchFamily="34" charset="0"/>
                <a:ea typeface="Calibri"/>
                <a:cs typeface="Times New Roman" pitchFamily="18" charset="0"/>
              </a:rPr>
              <a:t>*** we have added in every cell the payoffs that correspond to the N.E. (D, R) of the last stage!</a:t>
            </a:r>
          </a:p>
          <a:p>
            <a:pPr marL="114300" indent="0">
              <a:spcAft>
                <a:spcPts val="0"/>
              </a:spcAft>
              <a:buNone/>
            </a:pPr>
            <a:endParaRPr lang="en-US" dirty="0">
              <a:solidFill>
                <a:srgbClr val="2F2B20"/>
              </a:solidFill>
              <a:latin typeface="Calibri" pitchFamily="34" charset="0"/>
              <a:ea typeface="Calibri"/>
              <a:cs typeface="Times New Roman" pitchFamily="18" charset="0"/>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graphicFrame>
        <p:nvGraphicFramePr>
          <p:cNvPr id="7" name="Table 5">
            <a:extLst>
              <a:ext uri="{FF2B5EF4-FFF2-40B4-BE49-F238E27FC236}">
                <a16:creationId xmlns:a16="http://schemas.microsoft.com/office/drawing/2014/main" id="{53CFB4EA-C7A4-49BD-B17E-4FFCA8DD3058}"/>
              </a:ext>
            </a:extLst>
          </p:cNvPr>
          <p:cNvGraphicFramePr>
            <a:graphicFrameLocks noGrp="1"/>
          </p:cNvGraphicFramePr>
          <p:nvPr>
            <p:extLst>
              <p:ext uri="{D42A27DB-BD31-4B8C-83A1-F6EECF244321}">
                <p14:modId xmlns:p14="http://schemas.microsoft.com/office/powerpoint/2010/main" val="1659800942"/>
              </p:ext>
            </p:extLst>
          </p:nvPr>
        </p:nvGraphicFramePr>
        <p:xfrm>
          <a:off x="971600" y="1834748"/>
          <a:ext cx="5760640" cy="1524000"/>
        </p:xfrm>
        <a:graphic>
          <a:graphicData uri="http://schemas.openxmlformats.org/drawingml/2006/table">
            <a:tbl>
              <a:tblPr firstRow="1" firstCol="1" bandRow="1"/>
              <a:tblGrid>
                <a:gridCol w="1193470">
                  <a:extLst>
                    <a:ext uri="{9D8B030D-6E8A-4147-A177-3AD203B41FA5}">
                      <a16:colId xmlns:a16="http://schemas.microsoft.com/office/drawing/2014/main" val="20000"/>
                    </a:ext>
                  </a:extLst>
                </a:gridCol>
                <a:gridCol w="976122">
                  <a:extLst>
                    <a:ext uri="{9D8B030D-6E8A-4147-A177-3AD203B41FA5}">
                      <a16:colId xmlns:a16="http://schemas.microsoft.com/office/drawing/2014/main" val="20001"/>
                    </a:ext>
                  </a:extLst>
                </a:gridCol>
                <a:gridCol w="1128780">
                  <a:extLst>
                    <a:ext uri="{9D8B030D-6E8A-4147-A177-3AD203B41FA5}">
                      <a16:colId xmlns:a16="http://schemas.microsoft.com/office/drawing/2014/main" val="20002"/>
                    </a:ext>
                  </a:extLst>
                </a:gridCol>
                <a:gridCol w="1414879">
                  <a:extLst>
                    <a:ext uri="{9D8B030D-6E8A-4147-A177-3AD203B41FA5}">
                      <a16:colId xmlns:a16="http://schemas.microsoft.com/office/drawing/2014/main" val="1032225205"/>
                    </a:ext>
                  </a:extLst>
                </a:gridCol>
                <a:gridCol w="1047389">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Left</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CA" sz="2000" b="1" dirty="0">
                          <a:effectLst/>
                          <a:latin typeface="Calibri"/>
                          <a:ea typeface="Calibri"/>
                          <a:cs typeface="Times New Roman"/>
                        </a:rPr>
                        <a:t>Center</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Right</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304800">
                <a:tc rowSpan="3">
                  <a:txBody>
                    <a:bodyPr/>
                    <a:lstStyle/>
                    <a:p>
                      <a:pPr algn="ctr">
                        <a:spcAft>
                          <a:spcPts val="0"/>
                        </a:spcAft>
                      </a:pPr>
                      <a:r>
                        <a:rPr lang="en-US" sz="2000" b="1" dirty="0">
                          <a:effectLst/>
                          <a:latin typeface="Calibri"/>
                          <a:ea typeface="Calibri"/>
                          <a:cs typeface="Times New Roman"/>
                        </a:rPr>
                        <a:t>Player 1</a:t>
                      </a: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Up</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1+3</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1+3</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5+3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0+3</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0+3</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2400">
                <a:tc vMerge="1">
                  <a:txBody>
                    <a:bodyPr/>
                    <a:lstStyle/>
                    <a:p>
                      <a:pPr algn="ctr">
                        <a:spcAft>
                          <a:spcPts val="0"/>
                        </a:spcAft>
                      </a:pP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Middle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0+3</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5+3</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4+3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4+3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0+3</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0+3</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400">
                <a:tc vMerge="1">
                  <a:txBody>
                    <a:bodyPr/>
                    <a:lstStyle/>
                    <a:p>
                      <a:endParaRPr lang="el-GR"/>
                    </a:p>
                  </a:txBody>
                  <a:tcPr/>
                </a:tc>
                <a:tc>
                  <a:txBody>
                    <a:bodyPr/>
                    <a:lstStyle/>
                    <a:p>
                      <a:pPr algn="ctr">
                        <a:spcAft>
                          <a:spcPts val="0"/>
                        </a:spcAft>
                      </a:pPr>
                      <a:r>
                        <a:rPr lang="en-CA" sz="2000" b="1" dirty="0">
                          <a:effectLst/>
                          <a:latin typeface="Calibri"/>
                          <a:ea typeface="Calibri"/>
                          <a:cs typeface="Times New Roman"/>
                        </a:rPr>
                        <a:t>Down</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0+3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0+3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3+3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3+3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728954"/>
                  </a:ext>
                </a:extLst>
              </a:tr>
            </a:tbl>
          </a:graphicData>
        </a:graphic>
      </p:graphicFrame>
      <p:graphicFrame>
        <p:nvGraphicFramePr>
          <p:cNvPr id="8" name="Table 5">
            <a:extLst>
              <a:ext uri="{FF2B5EF4-FFF2-40B4-BE49-F238E27FC236}">
                <a16:creationId xmlns:a16="http://schemas.microsoft.com/office/drawing/2014/main" id="{569DD012-EB5C-420E-9EC1-D132E72811D5}"/>
              </a:ext>
            </a:extLst>
          </p:cNvPr>
          <p:cNvGraphicFramePr>
            <a:graphicFrameLocks noGrp="1"/>
          </p:cNvGraphicFramePr>
          <p:nvPr>
            <p:extLst>
              <p:ext uri="{D42A27DB-BD31-4B8C-83A1-F6EECF244321}">
                <p14:modId xmlns:p14="http://schemas.microsoft.com/office/powerpoint/2010/main" val="452218307"/>
              </p:ext>
            </p:extLst>
          </p:nvPr>
        </p:nvGraphicFramePr>
        <p:xfrm>
          <a:off x="2123728" y="3940755"/>
          <a:ext cx="5760640" cy="1524000"/>
        </p:xfrm>
        <a:graphic>
          <a:graphicData uri="http://schemas.openxmlformats.org/drawingml/2006/table">
            <a:tbl>
              <a:tblPr firstRow="1" firstCol="1" bandRow="1"/>
              <a:tblGrid>
                <a:gridCol w="1193470">
                  <a:extLst>
                    <a:ext uri="{9D8B030D-6E8A-4147-A177-3AD203B41FA5}">
                      <a16:colId xmlns:a16="http://schemas.microsoft.com/office/drawing/2014/main" val="20000"/>
                    </a:ext>
                  </a:extLst>
                </a:gridCol>
                <a:gridCol w="976122">
                  <a:extLst>
                    <a:ext uri="{9D8B030D-6E8A-4147-A177-3AD203B41FA5}">
                      <a16:colId xmlns:a16="http://schemas.microsoft.com/office/drawing/2014/main" val="20001"/>
                    </a:ext>
                  </a:extLst>
                </a:gridCol>
                <a:gridCol w="1128780">
                  <a:extLst>
                    <a:ext uri="{9D8B030D-6E8A-4147-A177-3AD203B41FA5}">
                      <a16:colId xmlns:a16="http://schemas.microsoft.com/office/drawing/2014/main" val="20002"/>
                    </a:ext>
                  </a:extLst>
                </a:gridCol>
                <a:gridCol w="1414879">
                  <a:extLst>
                    <a:ext uri="{9D8B030D-6E8A-4147-A177-3AD203B41FA5}">
                      <a16:colId xmlns:a16="http://schemas.microsoft.com/office/drawing/2014/main" val="1032225205"/>
                    </a:ext>
                  </a:extLst>
                </a:gridCol>
                <a:gridCol w="1047389">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Left</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CA" sz="2000" b="1" dirty="0">
                          <a:effectLst/>
                          <a:latin typeface="Calibri"/>
                          <a:ea typeface="Calibri"/>
                          <a:cs typeface="Times New Roman"/>
                        </a:rPr>
                        <a:t>Center</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Right</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304800">
                <a:tc rowSpan="3">
                  <a:txBody>
                    <a:bodyPr/>
                    <a:lstStyle/>
                    <a:p>
                      <a:pPr algn="ctr">
                        <a:spcAft>
                          <a:spcPts val="0"/>
                        </a:spcAft>
                      </a:pPr>
                      <a:r>
                        <a:rPr lang="en-US" sz="2000" b="1" dirty="0">
                          <a:effectLst/>
                          <a:latin typeface="Calibri"/>
                          <a:ea typeface="Calibri"/>
                          <a:cs typeface="Times New Roman"/>
                        </a:rPr>
                        <a:t>Player 1</a:t>
                      </a: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Up</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4</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4</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8</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3</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3</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2400">
                <a:tc vMerge="1">
                  <a:txBody>
                    <a:bodyPr/>
                    <a:lstStyle/>
                    <a:p>
                      <a:pPr algn="ctr">
                        <a:spcAft>
                          <a:spcPts val="0"/>
                        </a:spcAft>
                      </a:pP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Middle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3</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8</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7</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7</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3</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3</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400">
                <a:tc vMerge="1">
                  <a:txBody>
                    <a:bodyPr/>
                    <a:lstStyle/>
                    <a:p>
                      <a:endParaRPr lang="el-GR"/>
                    </a:p>
                  </a:txBody>
                  <a:tcPr/>
                </a:tc>
                <a:tc>
                  <a:txBody>
                    <a:bodyPr/>
                    <a:lstStyle/>
                    <a:p>
                      <a:pPr algn="ctr">
                        <a:spcAft>
                          <a:spcPts val="0"/>
                        </a:spcAft>
                      </a:pPr>
                      <a:r>
                        <a:rPr lang="en-CA" sz="2000" b="1" dirty="0">
                          <a:effectLst/>
                          <a:latin typeface="Calibri"/>
                          <a:ea typeface="Calibri"/>
                          <a:cs typeface="Times New Roman"/>
                        </a:rPr>
                        <a:t>Down</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6</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6</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728954"/>
                  </a:ext>
                </a:extLst>
              </a:tr>
            </a:tbl>
          </a:graphicData>
        </a:graphic>
      </p:graphicFrame>
      <p:sp>
        <p:nvSpPr>
          <p:cNvPr id="9" name="Βέλος: Δεξιό 8">
            <a:extLst>
              <a:ext uri="{FF2B5EF4-FFF2-40B4-BE49-F238E27FC236}">
                <a16:creationId xmlns:a16="http://schemas.microsoft.com/office/drawing/2014/main" id="{6D86F987-E750-4509-AE6A-C57F47A34CBA}"/>
              </a:ext>
            </a:extLst>
          </p:cNvPr>
          <p:cNvSpPr/>
          <p:nvPr/>
        </p:nvSpPr>
        <p:spPr>
          <a:xfrm rot="1254542">
            <a:off x="3203199" y="3590473"/>
            <a:ext cx="936104" cy="1690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1218740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5">
            <a:extLst>
              <a:ext uri="{FF2B5EF4-FFF2-40B4-BE49-F238E27FC236}">
                <a16:creationId xmlns:a16="http://schemas.microsoft.com/office/drawing/2014/main" id="{2EB0A90D-7697-4911-A455-8BB9D60DA3D5}"/>
              </a:ext>
            </a:extLst>
          </p:cNvPr>
          <p:cNvGraphicFramePr>
            <a:graphicFrameLocks noGrp="1"/>
          </p:cNvGraphicFramePr>
          <p:nvPr>
            <p:extLst>
              <p:ext uri="{D42A27DB-BD31-4B8C-83A1-F6EECF244321}">
                <p14:modId xmlns:p14="http://schemas.microsoft.com/office/powerpoint/2010/main" val="3365381928"/>
              </p:ext>
            </p:extLst>
          </p:nvPr>
        </p:nvGraphicFramePr>
        <p:xfrm>
          <a:off x="1210469" y="2025392"/>
          <a:ext cx="5760640" cy="1524000"/>
        </p:xfrm>
        <a:graphic>
          <a:graphicData uri="http://schemas.openxmlformats.org/drawingml/2006/table">
            <a:tbl>
              <a:tblPr firstRow="1" firstCol="1" bandRow="1"/>
              <a:tblGrid>
                <a:gridCol w="1193470">
                  <a:extLst>
                    <a:ext uri="{9D8B030D-6E8A-4147-A177-3AD203B41FA5}">
                      <a16:colId xmlns:a16="http://schemas.microsoft.com/office/drawing/2014/main" val="20000"/>
                    </a:ext>
                  </a:extLst>
                </a:gridCol>
                <a:gridCol w="976122">
                  <a:extLst>
                    <a:ext uri="{9D8B030D-6E8A-4147-A177-3AD203B41FA5}">
                      <a16:colId xmlns:a16="http://schemas.microsoft.com/office/drawing/2014/main" val="20001"/>
                    </a:ext>
                  </a:extLst>
                </a:gridCol>
                <a:gridCol w="1128780">
                  <a:extLst>
                    <a:ext uri="{9D8B030D-6E8A-4147-A177-3AD203B41FA5}">
                      <a16:colId xmlns:a16="http://schemas.microsoft.com/office/drawing/2014/main" val="20002"/>
                    </a:ext>
                  </a:extLst>
                </a:gridCol>
                <a:gridCol w="1414879">
                  <a:extLst>
                    <a:ext uri="{9D8B030D-6E8A-4147-A177-3AD203B41FA5}">
                      <a16:colId xmlns:a16="http://schemas.microsoft.com/office/drawing/2014/main" val="1032225205"/>
                    </a:ext>
                  </a:extLst>
                </a:gridCol>
                <a:gridCol w="1047389">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Left</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CA" sz="2000" b="1" dirty="0">
                          <a:effectLst/>
                          <a:latin typeface="Calibri"/>
                          <a:ea typeface="Calibri"/>
                          <a:cs typeface="Times New Roman"/>
                        </a:rPr>
                        <a:t>Center</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Right</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304800">
                <a:tc rowSpan="3">
                  <a:txBody>
                    <a:bodyPr/>
                    <a:lstStyle/>
                    <a:p>
                      <a:pPr algn="ctr">
                        <a:spcAft>
                          <a:spcPts val="0"/>
                        </a:spcAft>
                      </a:pPr>
                      <a:r>
                        <a:rPr lang="en-US" sz="2000" b="1" dirty="0">
                          <a:effectLst/>
                          <a:latin typeface="Calibri"/>
                          <a:ea typeface="Calibri"/>
                          <a:cs typeface="Times New Roman"/>
                        </a:rPr>
                        <a:t>Player 1</a:t>
                      </a: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Up</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4</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4</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8</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3</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3</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2400">
                <a:tc vMerge="1">
                  <a:txBody>
                    <a:bodyPr/>
                    <a:lstStyle/>
                    <a:p>
                      <a:pPr algn="ctr">
                        <a:spcAft>
                          <a:spcPts val="0"/>
                        </a:spcAft>
                      </a:pP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Middle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3</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8</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7</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7</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3</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3</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400">
                <a:tc vMerge="1">
                  <a:txBody>
                    <a:bodyPr/>
                    <a:lstStyle/>
                    <a:p>
                      <a:endParaRPr lang="el-GR"/>
                    </a:p>
                  </a:txBody>
                  <a:tcPr/>
                </a:tc>
                <a:tc>
                  <a:txBody>
                    <a:bodyPr/>
                    <a:lstStyle/>
                    <a:p>
                      <a:pPr algn="ctr">
                        <a:spcAft>
                          <a:spcPts val="0"/>
                        </a:spcAft>
                      </a:pPr>
                      <a:r>
                        <a:rPr lang="en-CA" sz="2000" b="1" dirty="0">
                          <a:effectLst/>
                          <a:latin typeface="Calibri"/>
                          <a:ea typeface="Calibri"/>
                          <a:cs typeface="Times New Roman"/>
                        </a:rPr>
                        <a:t>Down</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6</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6</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728954"/>
                  </a:ext>
                </a:extLst>
              </a:tr>
            </a:tbl>
          </a:graphicData>
        </a:graphic>
      </p:graphicFrame>
      <p:sp>
        <p:nvSpPr>
          <p:cNvPr id="3" name="Content Placeholder 2"/>
          <p:cNvSpPr>
            <a:spLocks noGrp="1"/>
          </p:cNvSpPr>
          <p:nvPr>
            <p:ph idx="1"/>
          </p:nvPr>
        </p:nvSpPr>
        <p:spPr>
          <a:xfrm>
            <a:off x="107504" y="404664"/>
            <a:ext cx="8301608" cy="6048672"/>
          </a:xfrm>
        </p:spPr>
        <p:txBody>
          <a:bodyPr>
            <a:normAutofit/>
          </a:bodyPr>
          <a:lstStyle/>
          <a:p>
            <a:pPr marL="114300" indent="0">
              <a:spcAft>
                <a:spcPts val="0"/>
              </a:spcAft>
              <a:buNone/>
            </a:pPr>
            <a:r>
              <a:rPr lang="en-US" b="1" u="sng" dirty="0">
                <a:ea typeface="Calibri"/>
                <a:cs typeface="Times New Roman"/>
              </a:rPr>
              <a:t>… Example 2</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We now look for Nash Equilibria in the new payoff matrix. The resulting Nash Equilibria can be supported as SPNEs provided some proper strategies!</a:t>
            </a: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This game supports two SPNEs:</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#1 play U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D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#2 play L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R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a:t>
            </a: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lvl="0" indent="0">
              <a:buClr>
                <a:srgbClr val="A9A57C"/>
              </a:buClr>
              <a:buNone/>
            </a:pPr>
            <a:r>
              <a:rPr lang="en-US" altLang="el-GR" dirty="0">
                <a:solidFill>
                  <a:srgbClr val="2F2B20"/>
                </a:solidFill>
                <a:latin typeface="Calibri" pitchFamily="34" charset="0"/>
                <a:ea typeface="Calibri" pitchFamily="34" charset="0"/>
                <a:cs typeface="Times New Roman" pitchFamily="18" charset="0"/>
              </a:rPr>
              <a:t>#1 play D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D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a:t>
            </a:r>
          </a:p>
          <a:p>
            <a:pPr marL="114300" lvl="0" indent="0">
              <a:buClr>
                <a:srgbClr val="A9A57C"/>
              </a:buClr>
              <a:buNone/>
            </a:pPr>
            <a:r>
              <a:rPr lang="en-US" altLang="el-GR" dirty="0">
                <a:solidFill>
                  <a:srgbClr val="2F2B20"/>
                </a:solidFill>
                <a:latin typeface="Calibri" pitchFamily="34" charset="0"/>
                <a:ea typeface="Calibri" pitchFamily="34" charset="0"/>
                <a:cs typeface="Times New Roman" pitchFamily="18" charset="0"/>
              </a:rPr>
              <a:t>#2 play R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R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a:t>
            </a: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p:txBody>
      </p:sp>
      <p:grpSp>
        <p:nvGrpSpPr>
          <p:cNvPr id="12" name="Ομάδα 11">
            <a:extLst>
              <a:ext uri="{FF2B5EF4-FFF2-40B4-BE49-F238E27FC236}">
                <a16:creationId xmlns:a16="http://schemas.microsoft.com/office/drawing/2014/main" id="{1FA4C260-7BC1-4D65-A398-6C95C143D9ED}"/>
              </a:ext>
            </a:extLst>
          </p:cNvPr>
          <p:cNvGrpSpPr/>
          <p:nvPr/>
        </p:nvGrpSpPr>
        <p:grpSpPr>
          <a:xfrm>
            <a:off x="191487" y="3239086"/>
            <a:ext cx="8136904" cy="3052486"/>
            <a:chOff x="179512" y="2020866"/>
            <a:chExt cx="8136904" cy="3052486"/>
          </a:xfrm>
        </p:grpSpPr>
        <p:sp>
          <p:nvSpPr>
            <p:cNvPr id="5" name="Ορθογώνιο 4">
              <a:extLst>
                <a:ext uri="{FF2B5EF4-FFF2-40B4-BE49-F238E27FC236}">
                  <a16:creationId xmlns:a16="http://schemas.microsoft.com/office/drawing/2014/main" id="{87BF48AA-A160-4B08-801B-25E8310A04AA}"/>
                </a:ext>
              </a:extLst>
            </p:cNvPr>
            <p:cNvSpPr/>
            <p:nvPr/>
          </p:nvSpPr>
          <p:spPr>
            <a:xfrm>
              <a:off x="179512" y="4365104"/>
              <a:ext cx="8136904" cy="708248"/>
            </a:xfrm>
            <a:prstGeom prst="rect">
              <a:avLst/>
            </a:prstGeom>
            <a:solidFill>
              <a:srgbClr val="FFC000">
                <a:alpha val="5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6" name="Ορθογώνιο 5">
              <a:extLst>
                <a:ext uri="{FF2B5EF4-FFF2-40B4-BE49-F238E27FC236}">
                  <a16:creationId xmlns:a16="http://schemas.microsoft.com/office/drawing/2014/main" id="{67A617C4-68CA-4FFD-ADB9-2D5DFB9369B5}"/>
                </a:ext>
              </a:extLst>
            </p:cNvPr>
            <p:cNvSpPr/>
            <p:nvPr/>
          </p:nvSpPr>
          <p:spPr>
            <a:xfrm>
              <a:off x="5989351" y="2020866"/>
              <a:ext cx="936104" cy="288032"/>
            </a:xfrm>
            <a:prstGeom prst="rect">
              <a:avLst/>
            </a:prstGeom>
            <a:solidFill>
              <a:srgbClr val="FFC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cxnSp>
          <p:nvCxnSpPr>
            <p:cNvPr id="11" name="Ευθεία γραμμή σύνδεσης 10">
              <a:extLst>
                <a:ext uri="{FF2B5EF4-FFF2-40B4-BE49-F238E27FC236}">
                  <a16:creationId xmlns:a16="http://schemas.microsoft.com/office/drawing/2014/main" id="{F974B536-09C0-45CF-AAC5-99450F70CDF1}"/>
                </a:ext>
              </a:extLst>
            </p:cNvPr>
            <p:cNvCxnSpPr>
              <a:cxnSpLocks/>
              <a:stCxn id="5" idx="0"/>
              <a:endCxn id="6" idx="2"/>
            </p:cNvCxnSpPr>
            <p:nvPr/>
          </p:nvCxnSpPr>
          <p:spPr>
            <a:xfrm flipV="1">
              <a:off x="4247964" y="2308898"/>
              <a:ext cx="2209439" cy="2056206"/>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grpSp>
      <p:grpSp>
        <p:nvGrpSpPr>
          <p:cNvPr id="13" name="Ομάδα 12">
            <a:extLst>
              <a:ext uri="{FF2B5EF4-FFF2-40B4-BE49-F238E27FC236}">
                <a16:creationId xmlns:a16="http://schemas.microsoft.com/office/drawing/2014/main" id="{23BD20DF-6094-4B8C-8045-C3DCADCE1F8D}"/>
              </a:ext>
            </a:extLst>
          </p:cNvPr>
          <p:cNvGrpSpPr/>
          <p:nvPr/>
        </p:nvGrpSpPr>
        <p:grpSpPr>
          <a:xfrm>
            <a:off x="174505" y="2643376"/>
            <a:ext cx="8136904" cy="2436440"/>
            <a:chOff x="179512" y="2636912"/>
            <a:chExt cx="8136904" cy="2436440"/>
          </a:xfrm>
        </p:grpSpPr>
        <p:sp>
          <p:nvSpPr>
            <p:cNvPr id="14" name="Ορθογώνιο 13">
              <a:extLst>
                <a:ext uri="{FF2B5EF4-FFF2-40B4-BE49-F238E27FC236}">
                  <a16:creationId xmlns:a16="http://schemas.microsoft.com/office/drawing/2014/main" id="{5FA66ADE-586D-4B6A-8170-8A03539749CC}"/>
                </a:ext>
              </a:extLst>
            </p:cNvPr>
            <p:cNvSpPr/>
            <p:nvPr/>
          </p:nvSpPr>
          <p:spPr>
            <a:xfrm>
              <a:off x="179512" y="4365104"/>
              <a:ext cx="8136904" cy="708248"/>
            </a:xfrm>
            <a:prstGeom prst="rect">
              <a:avLst/>
            </a:prstGeom>
            <a:solidFill>
              <a:schemeClr val="accent1">
                <a:alpha val="5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sp>
          <p:nvSpPr>
            <p:cNvPr id="15" name="Ορθογώνιο 14">
              <a:extLst>
                <a:ext uri="{FF2B5EF4-FFF2-40B4-BE49-F238E27FC236}">
                  <a16:creationId xmlns:a16="http://schemas.microsoft.com/office/drawing/2014/main" id="{A9F1A3C6-508A-40D7-A429-F2818BFAB10B}"/>
                </a:ext>
              </a:extLst>
            </p:cNvPr>
            <p:cNvSpPr/>
            <p:nvPr/>
          </p:nvSpPr>
          <p:spPr>
            <a:xfrm>
              <a:off x="3419872" y="2636912"/>
              <a:ext cx="936104" cy="288032"/>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cxnSp>
          <p:nvCxnSpPr>
            <p:cNvPr id="16" name="Ευθεία γραμμή σύνδεσης 15">
              <a:extLst>
                <a:ext uri="{FF2B5EF4-FFF2-40B4-BE49-F238E27FC236}">
                  <a16:creationId xmlns:a16="http://schemas.microsoft.com/office/drawing/2014/main" id="{BD57353D-E49D-4B97-BAC6-C930E76643B7}"/>
                </a:ext>
              </a:extLst>
            </p:cNvPr>
            <p:cNvCxnSpPr>
              <a:stCxn id="14" idx="0"/>
            </p:cNvCxnSpPr>
            <p:nvPr/>
          </p:nvCxnSpPr>
          <p:spPr>
            <a:xfrm flipH="1" flipV="1">
              <a:off x="4139952" y="2924944"/>
              <a:ext cx="108012" cy="144016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Finitely Repeated Games</a:t>
            </a:r>
            <a:endParaRPr lang="el-GR" sz="2800" u="sng" spc="0" dirty="0">
              <a:solidFill>
                <a:srgbClr val="2F2B20"/>
              </a:solidFill>
              <a:latin typeface="Calibri"/>
              <a:ea typeface="Calibri"/>
              <a:cs typeface="Times New Roman"/>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1381548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Finitely Repeated Games</a:t>
            </a:r>
            <a:endParaRPr lang="el-GR" sz="2800" u="sng" spc="0" dirty="0">
              <a:solidFill>
                <a:srgbClr val="2F2B20"/>
              </a:solidFill>
              <a:latin typeface="Calibri"/>
              <a:ea typeface="Calibri"/>
              <a:cs typeface="Times New Roman"/>
            </a:endParaRPr>
          </a:p>
        </p:txBody>
      </p:sp>
      <p:sp>
        <p:nvSpPr>
          <p:cNvPr id="3" name="Content Placeholder 2"/>
          <p:cNvSpPr>
            <a:spLocks noGrp="1"/>
          </p:cNvSpPr>
          <p:nvPr>
            <p:ph idx="1"/>
          </p:nvPr>
        </p:nvSpPr>
        <p:spPr>
          <a:xfrm>
            <a:off x="107504" y="404664"/>
            <a:ext cx="8301608" cy="5472608"/>
          </a:xfrm>
        </p:spPr>
        <p:txBody>
          <a:bodyPr>
            <a:normAutofit/>
          </a:bodyPr>
          <a:lstStyle/>
          <a:p>
            <a:pPr marL="114300" indent="0">
              <a:spcAft>
                <a:spcPts val="0"/>
              </a:spcAft>
              <a:buNone/>
            </a:pPr>
            <a:r>
              <a:rPr lang="en-US" b="1" u="sng" dirty="0">
                <a:ea typeface="Calibri"/>
                <a:cs typeface="Times New Roman"/>
              </a:rPr>
              <a:t>… Example 2</a:t>
            </a:r>
          </a:p>
          <a:p>
            <a:pPr marL="114300" indent="0">
              <a:spcAft>
                <a:spcPts val="0"/>
              </a:spcAft>
              <a:buNone/>
            </a:pPr>
            <a:r>
              <a:rPr lang="en-US" dirty="0">
                <a:solidFill>
                  <a:srgbClr val="2F2B20"/>
                </a:solidFill>
                <a:latin typeface="Calibri" pitchFamily="34" charset="0"/>
                <a:ea typeface="Calibri"/>
                <a:cs typeface="Times New Roman" pitchFamily="18" charset="0"/>
              </a:rPr>
              <a:t>In this the end?</a:t>
            </a: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r>
              <a:rPr lang="en-US" dirty="0">
                <a:solidFill>
                  <a:srgbClr val="2F2B20"/>
                </a:solidFill>
                <a:latin typeface="Calibri" pitchFamily="34" charset="0"/>
                <a:ea typeface="Calibri"/>
                <a:cs typeface="Times New Roman" pitchFamily="18" charset="0"/>
              </a:rPr>
              <a:t>Is there any way to support the Pareto Efficient outcome of (M, C) at least for the first period? </a:t>
            </a:r>
          </a:p>
          <a:p>
            <a:r>
              <a:rPr lang="en-US" sz="2000" dirty="0">
                <a:solidFill>
                  <a:srgbClr val="2F2B20"/>
                </a:solidFill>
                <a:latin typeface="Calibri" pitchFamily="34" charset="0"/>
                <a:ea typeface="Calibri"/>
                <a:cs typeface="Times New Roman" pitchFamily="18" charset="0"/>
              </a:rPr>
              <a:t>proposition 1 makes clear that this outcome cannot be supported for the last period, but no one says it cannot be supported for a period before the last!</a:t>
            </a:r>
          </a:p>
          <a:p>
            <a:r>
              <a:rPr lang="en-US" sz="2000" dirty="0">
                <a:solidFill>
                  <a:srgbClr val="2F2B20"/>
                </a:solidFill>
                <a:latin typeface="Calibri" pitchFamily="34" charset="0"/>
                <a:ea typeface="Calibri"/>
                <a:cs typeface="Times New Roman" pitchFamily="18" charset="0"/>
              </a:rPr>
              <a:t>It turns out that outcomes other than those corresponding to N.E. can indeed be supported in previous stages provided a proper mechanism of rewards and punishments!</a:t>
            </a: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graphicFrame>
        <p:nvGraphicFramePr>
          <p:cNvPr id="7" name="Table 5">
            <a:extLst>
              <a:ext uri="{FF2B5EF4-FFF2-40B4-BE49-F238E27FC236}">
                <a16:creationId xmlns:a16="http://schemas.microsoft.com/office/drawing/2014/main" id="{53CFB4EA-C7A4-49BD-B17E-4FFCA8DD3058}"/>
              </a:ext>
            </a:extLst>
          </p:cNvPr>
          <p:cNvGraphicFramePr>
            <a:graphicFrameLocks noGrp="1"/>
          </p:cNvGraphicFramePr>
          <p:nvPr>
            <p:extLst>
              <p:ext uri="{D42A27DB-BD31-4B8C-83A1-F6EECF244321}">
                <p14:modId xmlns:p14="http://schemas.microsoft.com/office/powerpoint/2010/main" val="4275713608"/>
              </p:ext>
            </p:extLst>
          </p:nvPr>
        </p:nvGraphicFramePr>
        <p:xfrm>
          <a:off x="1331640" y="1196752"/>
          <a:ext cx="5544616" cy="1524000"/>
        </p:xfrm>
        <a:graphic>
          <a:graphicData uri="http://schemas.openxmlformats.org/drawingml/2006/table">
            <a:tbl>
              <a:tblPr firstRow="1" firstCol="1" bandRow="1"/>
              <a:tblGrid>
                <a:gridCol w="1148715">
                  <a:extLst>
                    <a:ext uri="{9D8B030D-6E8A-4147-A177-3AD203B41FA5}">
                      <a16:colId xmlns:a16="http://schemas.microsoft.com/office/drawing/2014/main" val="20000"/>
                    </a:ext>
                  </a:extLst>
                </a:gridCol>
                <a:gridCol w="1011525">
                  <a:extLst>
                    <a:ext uri="{9D8B030D-6E8A-4147-A177-3AD203B41FA5}">
                      <a16:colId xmlns:a16="http://schemas.microsoft.com/office/drawing/2014/main" val="20001"/>
                    </a:ext>
                  </a:extLst>
                </a:gridCol>
                <a:gridCol w="1014443">
                  <a:extLst>
                    <a:ext uri="{9D8B030D-6E8A-4147-A177-3AD203B41FA5}">
                      <a16:colId xmlns:a16="http://schemas.microsoft.com/office/drawing/2014/main" val="20002"/>
                    </a:ext>
                  </a:extLst>
                </a:gridCol>
                <a:gridCol w="1361821">
                  <a:extLst>
                    <a:ext uri="{9D8B030D-6E8A-4147-A177-3AD203B41FA5}">
                      <a16:colId xmlns:a16="http://schemas.microsoft.com/office/drawing/2014/main" val="1032225205"/>
                    </a:ext>
                  </a:extLst>
                </a:gridCol>
                <a:gridCol w="1008112">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Left</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CA" sz="2000" b="1" dirty="0">
                          <a:effectLst/>
                          <a:latin typeface="Calibri"/>
                          <a:ea typeface="Calibri"/>
                          <a:cs typeface="Times New Roman"/>
                        </a:rPr>
                        <a:t>Center</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Right</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304800">
                <a:tc rowSpan="3">
                  <a:txBody>
                    <a:bodyPr/>
                    <a:lstStyle/>
                    <a:p>
                      <a:pPr algn="ctr">
                        <a:spcAft>
                          <a:spcPts val="0"/>
                        </a:spcAft>
                      </a:pPr>
                      <a:r>
                        <a:rPr lang="en-US" sz="2000" b="1" dirty="0">
                          <a:effectLst/>
                          <a:latin typeface="Calibri"/>
                          <a:ea typeface="Calibri"/>
                          <a:cs typeface="Times New Roman"/>
                        </a:rPr>
                        <a:t>Player 1</a:t>
                      </a: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Up</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5</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0</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0</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2400">
                <a:tc vMerge="1">
                  <a:txBody>
                    <a:bodyPr/>
                    <a:lstStyle/>
                    <a:p>
                      <a:pPr algn="ctr">
                        <a:spcAft>
                          <a:spcPts val="0"/>
                        </a:spcAft>
                      </a:pP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Middle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0</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5</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4</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4</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0</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0</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400">
                <a:tc vMerge="1">
                  <a:txBody>
                    <a:bodyPr/>
                    <a:lstStyle/>
                    <a:p>
                      <a:endParaRPr lang="el-GR"/>
                    </a:p>
                  </a:txBody>
                  <a:tcPr/>
                </a:tc>
                <a:tc>
                  <a:txBody>
                    <a:bodyPr/>
                    <a:lstStyle/>
                    <a:p>
                      <a:pPr algn="ctr">
                        <a:spcAft>
                          <a:spcPts val="0"/>
                        </a:spcAft>
                      </a:pPr>
                      <a:r>
                        <a:rPr lang="en-CA" sz="2000" b="1" dirty="0">
                          <a:effectLst/>
                          <a:latin typeface="Calibri"/>
                          <a:ea typeface="Calibri"/>
                          <a:cs typeface="Times New Roman"/>
                        </a:rPr>
                        <a:t>Down</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0</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0</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728954"/>
                  </a:ext>
                </a:extLst>
              </a:tr>
            </a:tbl>
          </a:graphicData>
        </a:graphic>
      </p:graphicFrame>
      <p:sp>
        <p:nvSpPr>
          <p:cNvPr id="6" name="Ορθογώνιο 14">
            <a:extLst>
              <a:ext uri="{FF2B5EF4-FFF2-40B4-BE49-F238E27FC236}">
                <a16:creationId xmlns:a16="http://schemas.microsoft.com/office/drawing/2014/main" id="{AFBA27A3-639C-457C-AA37-C9A4755F9C83}"/>
              </a:ext>
            </a:extLst>
          </p:cNvPr>
          <p:cNvSpPr/>
          <p:nvPr/>
        </p:nvSpPr>
        <p:spPr>
          <a:xfrm>
            <a:off x="4716016" y="2132856"/>
            <a:ext cx="936104" cy="294496"/>
          </a:xfrm>
          <a:prstGeom prst="rect">
            <a:avLst/>
          </a:prstGeom>
          <a:solidFill>
            <a:schemeClr val="accent4">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4080096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04664"/>
            <a:ext cx="8301608" cy="6264696"/>
          </a:xfrm>
        </p:spPr>
        <p:txBody>
          <a:bodyPr>
            <a:normAutofit/>
          </a:bodyPr>
          <a:lstStyle/>
          <a:p>
            <a:pPr marL="114300" indent="0">
              <a:spcAft>
                <a:spcPts val="0"/>
              </a:spcAft>
              <a:buNone/>
            </a:pPr>
            <a:r>
              <a:rPr lang="en-US" b="1" u="sng" dirty="0">
                <a:ea typeface="Calibri"/>
                <a:cs typeface="Times New Roman"/>
              </a:rPr>
              <a:t>… Example 2</a:t>
            </a:r>
          </a:p>
          <a:p>
            <a:pPr marL="176213" indent="-176213"/>
            <a:r>
              <a:rPr lang="en-US" altLang="el-GR" dirty="0">
                <a:solidFill>
                  <a:srgbClr val="2F2B20"/>
                </a:solidFill>
                <a:latin typeface="Calibri" pitchFamily="34" charset="0"/>
                <a:ea typeface="Calibri" pitchFamily="34" charset="0"/>
                <a:cs typeface="Times New Roman" pitchFamily="18" charset="0"/>
              </a:rPr>
              <a:t>It is possible that the players will anticipate that different first stage outcomes are linked with different Nash Equilibria of the last stage! For example, assume that players anticipate the outcome of (D, R) in the last stage only if the outcome of (M, C) results in the first stage. In any other case, the last stage outcome will be the one corresponding to (U, L). Then the payoff matrix is transformed as follows: </a:t>
            </a: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p:txBody>
      </p:sp>
      <p:sp>
        <p:nvSpPr>
          <p:cNvPr id="2" name="Title 1"/>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Finitely Repeated Games</a:t>
            </a:r>
            <a:endParaRPr lang="el-GR" sz="2800" u="sng" spc="0" dirty="0">
              <a:solidFill>
                <a:srgbClr val="2F2B20"/>
              </a:solidFill>
              <a:latin typeface="Calibri"/>
              <a:ea typeface="Calibri"/>
              <a:cs typeface="Times New Roman"/>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graphicFrame>
        <p:nvGraphicFramePr>
          <p:cNvPr id="7" name="Table 5">
            <a:extLst>
              <a:ext uri="{FF2B5EF4-FFF2-40B4-BE49-F238E27FC236}">
                <a16:creationId xmlns:a16="http://schemas.microsoft.com/office/drawing/2014/main" id="{53CFB4EA-C7A4-49BD-B17E-4FFCA8DD3058}"/>
              </a:ext>
            </a:extLst>
          </p:cNvPr>
          <p:cNvGraphicFramePr>
            <a:graphicFrameLocks noGrp="1"/>
          </p:cNvGraphicFramePr>
          <p:nvPr>
            <p:extLst>
              <p:ext uri="{D42A27DB-BD31-4B8C-83A1-F6EECF244321}">
                <p14:modId xmlns:p14="http://schemas.microsoft.com/office/powerpoint/2010/main" val="2731517332"/>
              </p:ext>
            </p:extLst>
          </p:nvPr>
        </p:nvGraphicFramePr>
        <p:xfrm>
          <a:off x="323528" y="3068960"/>
          <a:ext cx="5760640" cy="1524000"/>
        </p:xfrm>
        <a:graphic>
          <a:graphicData uri="http://schemas.openxmlformats.org/drawingml/2006/table">
            <a:tbl>
              <a:tblPr firstRow="1" firstCol="1" bandRow="1"/>
              <a:tblGrid>
                <a:gridCol w="1193470">
                  <a:extLst>
                    <a:ext uri="{9D8B030D-6E8A-4147-A177-3AD203B41FA5}">
                      <a16:colId xmlns:a16="http://schemas.microsoft.com/office/drawing/2014/main" val="20000"/>
                    </a:ext>
                  </a:extLst>
                </a:gridCol>
                <a:gridCol w="976122">
                  <a:extLst>
                    <a:ext uri="{9D8B030D-6E8A-4147-A177-3AD203B41FA5}">
                      <a16:colId xmlns:a16="http://schemas.microsoft.com/office/drawing/2014/main" val="20001"/>
                    </a:ext>
                  </a:extLst>
                </a:gridCol>
                <a:gridCol w="1128780">
                  <a:extLst>
                    <a:ext uri="{9D8B030D-6E8A-4147-A177-3AD203B41FA5}">
                      <a16:colId xmlns:a16="http://schemas.microsoft.com/office/drawing/2014/main" val="20002"/>
                    </a:ext>
                  </a:extLst>
                </a:gridCol>
                <a:gridCol w="1414879">
                  <a:extLst>
                    <a:ext uri="{9D8B030D-6E8A-4147-A177-3AD203B41FA5}">
                      <a16:colId xmlns:a16="http://schemas.microsoft.com/office/drawing/2014/main" val="1032225205"/>
                    </a:ext>
                  </a:extLst>
                </a:gridCol>
                <a:gridCol w="1047389">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Left</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CA" sz="2000" b="1" dirty="0">
                          <a:effectLst/>
                          <a:latin typeface="Calibri"/>
                          <a:ea typeface="Calibri"/>
                          <a:cs typeface="Times New Roman"/>
                        </a:rPr>
                        <a:t>Center</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Right</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304800">
                <a:tc rowSpan="3">
                  <a:txBody>
                    <a:bodyPr/>
                    <a:lstStyle/>
                    <a:p>
                      <a:pPr algn="ctr">
                        <a:spcAft>
                          <a:spcPts val="0"/>
                        </a:spcAft>
                      </a:pPr>
                      <a:r>
                        <a:rPr lang="en-US" sz="2000" b="1" dirty="0">
                          <a:effectLst/>
                          <a:latin typeface="Calibri"/>
                          <a:ea typeface="Calibri"/>
                          <a:cs typeface="Times New Roman"/>
                        </a:rPr>
                        <a:t>Player 1</a:t>
                      </a: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Up</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1+1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5+1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0+1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0+1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2400">
                <a:tc vMerge="1">
                  <a:txBody>
                    <a:bodyPr/>
                    <a:lstStyle/>
                    <a:p>
                      <a:pPr algn="ctr">
                        <a:spcAft>
                          <a:spcPts val="0"/>
                        </a:spcAft>
                      </a:pP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Middle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0+1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5+1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4+3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4+3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0+1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0+1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400">
                <a:tc vMerge="1">
                  <a:txBody>
                    <a:bodyPr/>
                    <a:lstStyle/>
                    <a:p>
                      <a:endParaRPr lang="el-GR"/>
                    </a:p>
                  </a:txBody>
                  <a:tcPr/>
                </a:tc>
                <a:tc>
                  <a:txBody>
                    <a:bodyPr/>
                    <a:lstStyle/>
                    <a:p>
                      <a:pPr algn="ctr">
                        <a:spcAft>
                          <a:spcPts val="0"/>
                        </a:spcAft>
                      </a:pPr>
                      <a:r>
                        <a:rPr lang="en-CA" sz="2000" b="1" dirty="0">
                          <a:effectLst/>
                          <a:latin typeface="Calibri"/>
                          <a:ea typeface="Calibri"/>
                          <a:cs typeface="Times New Roman"/>
                        </a:rPr>
                        <a:t>Down</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0+1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0+1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3+1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3+1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728954"/>
                  </a:ext>
                </a:extLst>
              </a:tr>
            </a:tbl>
          </a:graphicData>
        </a:graphic>
      </p:graphicFrame>
      <p:sp>
        <p:nvSpPr>
          <p:cNvPr id="9" name="Βέλος: Δεξιό 8">
            <a:extLst>
              <a:ext uri="{FF2B5EF4-FFF2-40B4-BE49-F238E27FC236}">
                <a16:creationId xmlns:a16="http://schemas.microsoft.com/office/drawing/2014/main" id="{6D86F987-E750-4509-AE6A-C57F47A34CBA}"/>
              </a:ext>
            </a:extLst>
          </p:cNvPr>
          <p:cNvSpPr/>
          <p:nvPr/>
        </p:nvSpPr>
        <p:spPr>
          <a:xfrm rot="1254542">
            <a:off x="3381523" y="4913077"/>
            <a:ext cx="936104" cy="1690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graphicFrame>
        <p:nvGraphicFramePr>
          <p:cNvPr id="10" name="Table 5">
            <a:extLst>
              <a:ext uri="{FF2B5EF4-FFF2-40B4-BE49-F238E27FC236}">
                <a16:creationId xmlns:a16="http://schemas.microsoft.com/office/drawing/2014/main" id="{81BF7FC2-793C-4107-AF10-0705EFD20023}"/>
              </a:ext>
            </a:extLst>
          </p:cNvPr>
          <p:cNvGraphicFramePr>
            <a:graphicFrameLocks noGrp="1"/>
          </p:cNvGraphicFramePr>
          <p:nvPr>
            <p:extLst>
              <p:ext uri="{D42A27DB-BD31-4B8C-83A1-F6EECF244321}">
                <p14:modId xmlns:p14="http://schemas.microsoft.com/office/powerpoint/2010/main" val="2952160928"/>
              </p:ext>
            </p:extLst>
          </p:nvPr>
        </p:nvGraphicFramePr>
        <p:xfrm>
          <a:off x="2555776" y="4997624"/>
          <a:ext cx="5760640" cy="1524000"/>
        </p:xfrm>
        <a:graphic>
          <a:graphicData uri="http://schemas.openxmlformats.org/drawingml/2006/table">
            <a:tbl>
              <a:tblPr firstRow="1" firstCol="1" bandRow="1"/>
              <a:tblGrid>
                <a:gridCol w="1193470">
                  <a:extLst>
                    <a:ext uri="{9D8B030D-6E8A-4147-A177-3AD203B41FA5}">
                      <a16:colId xmlns:a16="http://schemas.microsoft.com/office/drawing/2014/main" val="20000"/>
                    </a:ext>
                  </a:extLst>
                </a:gridCol>
                <a:gridCol w="976122">
                  <a:extLst>
                    <a:ext uri="{9D8B030D-6E8A-4147-A177-3AD203B41FA5}">
                      <a16:colId xmlns:a16="http://schemas.microsoft.com/office/drawing/2014/main" val="20001"/>
                    </a:ext>
                  </a:extLst>
                </a:gridCol>
                <a:gridCol w="1128780">
                  <a:extLst>
                    <a:ext uri="{9D8B030D-6E8A-4147-A177-3AD203B41FA5}">
                      <a16:colId xmlns:a16="http://schemas.microsoft.com/office/drawing/2014/main" val="20002"/>
                    </a:ext>
                  </a:extLst>
                </a:gridCol>
                <a:gridCol w="1414879">
                  <a:extLst>
                    <a:ext uri="{9D8B030D-6E8A-4147-A177-3AD203B41FA5}">
                      <a16:colId xmlns:a16="http://schemas.microsoft.com/office/drawing/2014/main" val="1032225205"/>
                    </a:ext>
                  </a:extLst>
                </a:gridCol>
                <a:gridCol w="1047389">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Left</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CA" sz="2000" b="1" dirty="0">
                          <a:effectLst/>
                          <a:latin typeface="Calibri"/>
                          <a:ea typeface="Calibri"/>
                          <a:cs typeface="Times New Roman"/>
                        </a:rPr>
                        <a:t>Center</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Right</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304800">
                <a:tc rowSpan="3">
                  <a:txBody>
                    <a:bodyPr/>
                    <a:lstStyle/>
                    <a:p>
                      <a:pPr algn="ctr">
                        <a:spcAft>
                          <a:spcPts val="0"/>
                        </a:spcAft>
                      </a:pPr>
                      <a:r>
                        <a:rPr lang="en-US" sz="2000" b="1" dirty="0">
                          <a:effectLst/>
                          <a:latin typeface="Calibri"/>
                          <a:ea typeface="Calibri"/>
                          <a:cs typeface="Times New Roman"/>
                        </a:rPr>
                        <a:t>Player 1</a:t>
                      </a: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Up</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2</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6</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2400">
                <a:tc vMerge="1">
                  <a:txBody>
                    <a:bodyPr/>
                    <a:lstStyle/>
                    <a:p>
                      <a:pPr algn="ctr">
                        <a:spcAft>
                          <a:spcPts val="0"/>
                        </a:spcAft>
                      </a:pP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Middle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6</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7</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7</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400">
                <a:tc vMerge="1">
                  <a:txBody>
                    <a:bodyPr/>
                    <a:lstStyle/>
                    <a:p>
                      <a:endParaRPr lang="el-GR"/>
                    </a:p>
                  </a:txBody>
                  <a:tcPr/>
                </a:tc>
                <a:tc>
                  <a:txBody>
                    <a:bodyPr/>
                    <a:lstStyle/>
                    <a:p>
                      <a:pPr algn="ctr">
                        <a:spcAft>
                          <a:spcPts val="0"/>
                        </a:spcAft>
                      </a:pPr>
                      <a:r>
                        <a:rPr lang="en-CA" sz="2000" b="1" dirty="0">
                          <a:effectLst/>
                          <a:latin typeface="Calibri"/>
                          <a:ea typeface="Calibri"/>
                          <a:cs typeface="Times New Roman"/>
                        </a:rPr>
                        <a:t>Down</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4</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4</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728954"/>
                  </a:ext>
                </a:extLst>
              </a:tr>
            </a:tbl>
          </a:graphicData>
        </a:graphic>
      </p:graphicFrame>
    </p:spTree>
    <p:extLst>
      <p:ext uri="{BB962C8B-B14F-4D97-AF65-F5344CB8AC3E}">
        <p14:creationId xmlns:p14="http://schemas.microsoft.com/office/powerpoint/2010/main" val="241675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1AE09C7B-8759-4A33-950B-23B19F4FD501}"/>
              </a:ext>
            </a:extLst>
          </p:cNvPr>
          <p:cNvGrpSpPr/>
          <p:nvPr/>
        </p:nvGrpSpPr>
        <p:grpSpPr>
          <a:xfrm>
            <a:off x="225860" y="4095869"/>
            <a:ext cx="8136904" cy="2213451"/>
            <a:chOff x="225860" y="4095869"/>
            <a:chExt cx="8136904" cy="2213451"/>
          </a:xfrm>
        </p:grpSpPr>
        <p:sp>
          <p:nvSpPr>
            <p:cNvPr id="20" name="Ορθογώνιο 19">
              <a:extLst>
                <a:ext uri="{FF2B5EF4-FFF2-40B4-BE49-F238E27FC236}">
                  <a16:creationId xmlns:a16="http://schemas.microsoft.com/office/drawing/2014/main" id="{2E26D846-1CC6-489C-BC79-F984D2E4F241}"/>
                </a:ext>
              </a:extLst>
            </p:cNvPr>
            <p:cNvSpPr/>
            <p:nvPr/>
          </p:nvSpPr>
          <p:spPr>
            <a:xfrm>
              <a:off x="225860" y="4856626"/>
              <a:ext cx="8136904" cy="1452694"/>
            </a:xfrm>
            <a:prstGeom prst="rect">
              <a:avLst/>
            </a:prstGeom>
            <a:solidFill>
              <a:schemeClr val="accent4">
                <a:lumMod val="60000"/>
                <a:lumOff val="40000"/>
                <a:alpha val="5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21" name="Ορθογώνιο 20">
              <a:extLst>
                <a:ext uri="{FF2B5EF4-FFF2-40B4-BE49-F238E27FC236}">
                  <a16:creationId xmlns:a16="http://schemas.microsoft.com/office/drawing/2014/main" id="{CF84B936-97C3-4653-8859-E4B387927C0F}"/>
                </a:ext>
              </a:extLst>
            </p:cNvPr>
            <p:cNvSpPr/>
            <p:nvPr/>
          </p:nvSpPr>
          <p:spPr>
            <a:xfrm>
              <a:off x="4855197" y="4095869"/>
              <a:ext cx="936104" cy="288032"/>
            </a:xfrm>
            <a:prstGeom prst="rect">
              <a:avLst/>
            </a:prstGeom>
            <a:solidFill>
              <a:schemeClr val="accent4">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Calibri"/>
                <a:ea typeface="+mn-ea"/>
                <a:cs typeface="+mn-cs"/>
              </a:endParaRPr>
            </a:p>
          </p:txBody>
        </p:sp>
        <p:cxnSp>
          <p:nvCxnSpPr>
            <p:cNvPr id="22" name="Ευθεία γραμμή σύνδεσης 21">
              <a:extLst>
                <a:ext uri="{FF2B5EF4-FFF2-40B4-BE49-F238E27FC236}">
                  <a16:creationId xmlns:a16="http://schemas.microsoft.com/office/drawing/2014/main" id="{8B924720-BECE-495C-969E-102E7E87034F}"/>
                </a:ext>
              </a:extLst>
            </p:cNvPr>
            <p:cNvCxnSpPr>
              <a:cxnSpLocks/>
              <a:stCxn id="20" idx="0"/>
            </p:cNvCxnSpPr>
            <p:nvPr/>
          </p:nvCxnSpPr>
          <p:spPr>
            <a:xfrm flipV="1">
              <a:off x="4294312" y="4383902"/>
              <a:ext cx="648419" cy="472724"/>
            </a:xfrm>
            <a:prstGeom prst="line">
              <a:avLst/>
            </a:prstGeom>
            <a:ln w="381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2" name="Ομάδα 11">
            <a:extLst>
              <a:ext uri="{FF2B5EF4-FFF2-40B4-BE49-F238E27FC236}">
                <a16:creationId xmlns:a16="http://schemas.microsoft.com/office/drawing/2014/main" id="{1FA4C260-7BC1-4D65-A398-6C95C143D9ED}"/>
              </a:ext>
            </a:extLst>
          </p:cNvPr>
          <p:cNvGrpSpPr/>
          <p:nvPr/>
        </p:nvGrpSpPr>
        <p:grpSpPr>
          <a:xfrm>
            <a:off x="281540" y="2288312"/>
            <a:ext cx="8136904" cy="2400281"/>
            <a:chOff x="179512" y="4365104"/>
            <a:chExt cx="8136904" cy="2400281"/>
          </a:xfrm>
        </p:grpSpPr>
        <p:sp>
          <p:nvSpPr>
            <p:cNvPr id="5" name="Ορθογώνιο 4">
              <a:extLst>
                <a:ext uri="{FF2B5EF4-FFF2-40B4-BE49-F238E27FC236}">
                  <a16:creationId xmlns:a16="http://schemas.microsoft.com/office/drawing/2014/main" id="{87BF48AA-A160-4B08-801B-25E8310A04AA}"/>
                </a:ext>
              </a:extLst>
            </p:cNvPr>
            <p:cNvSpPr/>
            <p:nvPr/>
          </p:nvSpPr>
          <p:spPr>
            <a:xfrm>
              <a:off x="179512" y="4365104"/>
              <a:ext cx="8136904" cy="708248"/>
            </a:xfrm>
            <a:prstGeom prst="rect">
              <a:avLst/>
            </a:prstGeom>
            <a:solidFill>
              <a:srgbClr val="FFC000">
                <a:alpha val="5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6" name="Ορθογώνιο 5">
              <a:extLst>
                <a:ext uri="{FF2B5EF4-FFF2-40B4-BE49-F238E27FC236}">
                  <a16:creationId xmlns:a16="http://schemas.microsoft.com/office/drawing/2014/main" id="{67A617C4-68CA-4FFD-ADB9-2D5DFB9369B5}"/>
                </a:ext>
              </a:extLst>
            </p:cNvPr>
            <p:cNvSpPr/>
            <p:nvPr/>
          </p:nvSpPr>
          <p:spPr>
            <a:xfrm>
              <a:off x="5910132" y="6477353"/>
              <a:ext cx="936104" cy="288032"/>
            </a:xfrm>
            <a:prstGeom prst="rect">
              <a:avLst/>
            </a:prstGeom>
            <a:solidFill>
              <a:srgbClr val="FFC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Calibri"/>
                <a:ea typeface="+mn-ea"/>
                <a:cs typeface="+mn-cs"/>
              </a:endParaRPr>
            </a:p>
          </p:txBody>
        </p:sp>
        <p:cxnSp>
          <p:nvCxnSpPr>
            <p:cNvPr id="11" name="Ευθεία γραμμή σύνδεσης 10">
              <a:extLst>
                <a:ext uri="{FF2B5EF4-FFF2-40B4-BE49-F238E27FC236}">
                  <a16:creationId xmlns:a16="http://schemas.microsoft.com/office/drawing/2014/main" id="{F974B536-09C0-45CF-AAC5-99450F70CDF1}"/>
                </a:ext>
              </a:extLst>
            </p:cNvPr>
            <p:cNvCxnSpPr>
              <a:cxnSpLocks/>
            </p:cNvCxnSpPr>
            <p:nvPr/>
          </p:nvCxnSpPr>
          <p:spPr>
            <a:xfrm>
              <a:off x="4963378" y="5073352"/>
              <a:ext cx="1169617" cy="1387341"/>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grpSp>
      <p:grpSp>
        <p:nvGrpSpPr>
          <p:cNvPr id="13" name="Ομάδα 12">
            <a:extLst>
              <a:ext uri="{FF2B5EF4-FFF2-40B4-BE49-F238E27FC236}">
                <a16:creationId xmlns:a16="http://schemas.microsoft.com/office/drawing/2014/main" id="{23BD20DF-6094-4B8C-8045-C3DCADCE1F8D}"/>
              </a:ext>
            </a:extLst>
          </p:cNvPr>
          <p:cNvGrpSpPr/>
          <p:nvPr/>
        </p:nvGrpSpPr>
        <p:grpSpPr>
          <a:xfrm>
            <a:off x="272208" y="1275372"/>
            <a:ext cx="8136904" cy="2793609"/>
            <a:chOff x="179512" y="4365104"/>
            <a:chExt cx="8136904" cy="2793609"/>
          </a:xfrm>
        </p:grpSpPr>
        <p:sp>
          <p:nvSpPr>
            <p:cNvPr id="14" name="Ορθογώνιο 13">
              <a:extLst>
                <a:ext uri="{FF2B5EF4-FFF2-40B4-BE49-F238E27FC236}">
                  <a16:creationId xmlns:a16="http://schemas.microsoft.com/office/drawing/2014/main" id="{5FA66ADE-586D-4B6A-8170-8A03539749CC}"/>
                </a:ext>
              </a:extLst>
            </p:cNvPr>
            <p:cNvSpPr/>
            <p:nvPr/>
          </p:nvSpPr>
          <p:spPr>
            <a:xfrm>
              <a:off x="179512" y="4365104"/>
              <a:ext cx="8136904" cy="708248"/>
            </a:xfrm>
            <a:prstGeom prst="rect">
              <a:avLst/>
            </a:prstGeom>
            <a:solidFill>
              <a:schemeClr val="accent1">
                <a:alpha val="5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15" name="Ορθογώνιο 14">
              <a:extLst>
                <a:ext uri="{FF2B5EF4-FFF2-40B4-BE49-F238E27FC236}">
                  <a16:creationId xmlns:a16="http://schemas.microsoft.com/office/drawing/2014/main" id="{A9F1A3C6-508A-40D7-A429-F2818BFAB10B}"/>
                </a:ext>
              </a:extLst>
            </p:cNvPr>
            <p:cNvSpPr/>
            <p:nvPr/>
          </p:nvSpPr>
          <p:spPr>
            <a:xfrm>
              <a:off x="3471192" y="6870681"/>
              <a:ext cx="936104" cy="288032"/>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dirty="0">
                <a:ln>
                  <a:noFill/>
                </a:ln>
                <a:solidFill>
                  <a:srgbClr val="FFFFFF"/>
                </a:solidFill>
                <a:effectLst/>
                <a:uLnTx/>
                <a:uFillTx/>
                <a:latin typeface="Calibri"/>
                <a:ea typeface="+mn-ea"/>
                <a:cs typeface="+mn-cs"/>
              </a:endParaRPr>
            </a:p>
          </p:txBody>
        </p:sp>
        <p:cxnSp>
          <p:nvCxnSpPr>
            <p:cNvPr id="16" name="Ευθεία γραμμή σύνδεσης 15">
              <a:extLst>
                <a:ext uri="{FF2B5EF4-FFF2-40B4-BE49-F238E27FC236}">
                  <a16:creationId xmlns:a16="http://schemas.microsoft.com/office/drawing/2014/main" id="{BD57353D-E49D-4B97-BAC6-C930E76643B7}"/>
                </a:ext>
              </a:extLst>
            </p:cNvPr>
            <p:cNvCxnSpPr>
              <a:cxnSpLocks/>
            </p:cNvCxnSpPr>
            <p:nvPr/>
          </p:nvCxnSpPr>
          <p:spPr>
            <a:xfrm flipH="1" flipV="1">
              <a:off x="3242545" y="5073353"/>
              <a:ext cx="516679" cy="1797328"/>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3" name="Content Placeholder 2"/>
          <p:cNvSpPr>
            <a:spLocks noGrp="1"/>
          </p:cNvSpPr>
          <p:nvPr>
            <p:ph idx="1"/>
          </p:nvPr>
        </p:nvSpPr>
        <p:spPr>
          <a:xfrm>
            <a:off x="225860" y="404664"/>
            <a:ext cx="8301608" cy="6048672"/>
          </a:xfrm>
        </p:spPr>
        <p:txBody>
          <a:bodyPr>
            <a:normAutofit/>
          </a:bodyPr>
          <a:lstStyle/>
          <a:p>
            <a:pPr marL="114300" indent="0">
              <a:spcAft>
                <a:spcPts val="0"/>
              </a:spcAft>
              <a:buNone/>
            </a:pPr>
            <a:r>
              <a:rPr lang="en-US" b="1" u="sng" dirty="0">
                <a:ea typeface="Calibri"/>
                <a:cs typeface="Times New Roman"/>
              </a:rPr>
              <a:t>… Example 2</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This game supports three SPNEs:</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#1 play U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U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 </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#2 play L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L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a:t>
            </a:r>
          </a:p>
          <a:p>
            <a:pPr marL="114300" indent="0">
              <a:spcAft>
                <a:spcPts val="0"/>
              </a:spcAft>
              <a:buNone/>
            </a:pPr>
            <a:endParaRPr lang="en-US" altLang="el-GR" sz="1000" dirty="0">
              <a:solidFill>
                <a:srgbClr val="2F2B20"/>
              </a:solidFill>
              <a:latin typeface="Calibri" pitchFamily="34" charset="0"/>
              <a:ea typeface="Calibri" pitchFamily="34" charset="0"/>
              <a:cs typeface="Times New Roman" pitchFamily="18" charset="0"/>
            </a:endParaRPr>
          </a:p>
          <a:p>
            <a:pPr marL="114300" lvl="0" indent="0">
              <a:buClr>
                <a:srgbClr val="A9A57C"/>
              </a:buClr>
              <a:buNone/>
            </a:pPr>
            <a:r>
              <a:rPr lang="en-US" altLang="el-GR" dirty="0">
                <a:solidFill>
                  <a:srgbClr val="2F2B20"/>
                </a:solidFill>
                <a:latin typeface="Calibri" pitchFamily="34" charset="0"/>
                <a:ea typeface="Calibri" pitchFamily="34" charset="0"/>
                <a:cs typeface="Times New Roman" pitchFamily="18" charset="0"/>
              </a:rPr>
              <a:t>#1 play D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U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a:t>
            </a:r>
          </a:p>
          <a:p>
            <a:pPr marL="114300" lvl="0" indent="0">
              <a:buClr>
                <a:srgbClr val="A9A57C"/>
              </a:buClr>
              <a:buNone/>
            </a:pPr>
            <a:r>
              <a:rPr lang="en-US" altLang="el-GR" dirty="0">
                <a:solidFill>
                  <a:srgbClr val="2F2B20"/>
                </a:solidFill>
                <a:latin typeface="Calibri" pitchFamily="34" charset="0"/>
                <a:ea typeface="Calibri" pitchFamily="34" charset="0"/>
                <a:cs typeface="Times New Roman" pitchFamily="18" charset="0"/>
              </a:rPr>
              <a:t>#2 play R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L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a:t>
            </a:r>
          </a:p>
          <a:p>
            <a:pPr marL="114300" lvl="0" indent="0">
              <a:buClr>
                <a:srgbClr val="A9A57C"/>
              </a:buClr>
              <a:buNone/>
            </a:pPr>
            <a:endParaRPr lang="en-US" sz="2000" dirty="0">
              <a:solidFill>
                <a:srgbClr val="2F2B20"/>
              </a:solidFill>
              <a:latin typeface="Calibri" pitchFamily="34" charset="0"/>
              <a:ea typeface="Calibri"/>
              <a:cs typeface="Times New Roman" pitchFamily="18" charset="0"/>
            </a:endParaRPr>
          </a:p>
          <a:p>
            <a:pPr marL="114300" lvl="0" indent="0">
              <a:buClr>
                <a:srgbClr val="A9A57C"/>
              </a:buClr>
              <a:buNone/>
            </a:pPr>
            <a:endParaRPr lang="en-US" sz="2000" dirty="0">
              <a:solidFill>
                <a:srgbClr val="2F2B20"/>
              </a:solidFill>
              <a:latin typeface="Calibri" pitchFamily="34" charset="0"/>
              <a:ea typeface="Calibri"/>
              <a:cs typeface="Times New Roman" pitchFamily="18" charset="0"/>
            </a:endParaRPr>
          </a:p>
          <a:p>
            <a:pPr marL="114300" indent="0">
              <a:spcAft>
                <a:spcPts val="0"/>
              </a:spcAft>
              <a:buNone/>
            </a:pPr>
            <a:endParaRPr lang="en-US" sz="2000" dirty="0">
              <a:solidFill>
                <a:srgbClr val="2F2B20"/>
              </a:solidFill>
              <a:latin typeface="Calibri" pitchFamily="34" charset="0"/>
              <a:ea typeface="Calibri"/>
              <a:cs typeface="Times New Roman" pitchFamily="18" charset="0"/>
            </a:endParaRPr>
          </a:p>
          <a:p>
            <a:pPr marL="114300" indent="0">
              <a:spcAft>
                <a:spcPts val="0"/>
              </a:spcAft>
              <a:buNone/>
            </a:pPr>
            <a:endParaRPr lang="en-US" sz="2000" dirty="0">
              <a:solidFill>
                <a:srgbClr val="2F2B20"/>
              </a:solidFill>
              <a:latin typeface="Calibri" pitchFamily="34" charset="0"/>
              <a:ea typeface="Calibri"/>
              <a:cs typeface="Times New Roman" pitchFamily="18" charset="0"/>
            </a:endParaRPr>
          </a:p>
          <a:p>
            <a:pPr marL="114300" indent="0">
              <a:spcAft>
                <a:spcPts val="0"/>
              </a:spcAft>
              <a:buNone/>
            </a:pPr>
            <a:endParaRPr lang="en-US" sz="2000" dirty="0">
              <a:solidFill>
                <a:srgbClr val="2F2B20"/>
              </a:solidFill>
              <a:latin typeface="Calibri" pitchFamily="34" charset="0"/>
              <a:ea typeface="Calibri"/>
              <a:cs typeface="Times New Roman" pitchFamily="18" charset="0"/>
            </a:endParaRPr>
          </a:p>
          <a:p>
            <a:pPr marL="114300" lvl="0" indent="0">
              <a:buClr>
                <a:srgbClr val="A9A57C"/>
              </a:buClr>
              <a:buNone/>
            </a:pPr>
            <a:r>
              <a:rPr lang="en-US" altLang="el-GR" dirty="0">
                <a:solidFill>
                  <a:srgbClr val="2F2B20"/>
                </a:solidFill>
                <a:latin typeface="Calibri" pitchFamily="34" charset="0"/>
                <a:ea typeface="Calibri" pitchFamily="34" charset="0"/>
                <a:cs typeface="Times New Roman" pitchFamily="18" charset="0"/>
              </a:rPr>
              <a:t>#1 play M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play D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if (M, C) is observed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otherwise play U </a:t>
            </a:r>
          </a:p>
          <a:p>
            <a:pPr marL="114300" lvl="0" indent="0">
              <a:buClr>
                <a:srgbClr val="A9A57C"/>
              </a:buClr>
              <a:buNone/>
            </a:pPr>
            <a:r>
              <a:rPr lang="en-US" altLang="el-GR" dirty="0">
                <a:solidFill>
                  <a:srgbClr val="2F2B20"/>
                </a:solidFill>
                <a:latin typeface="Calibri" pitchFamily="34" charset="0"/>
                <a:ea typeface="Calibri" pitchFamily="34" charset="0"/>
                <a:cs typeface="Times New Roman" pitchFamily="18" charset="0"/>
              </a:rPr>
              <a:t>#2 play C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play R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if (M, C) is observed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otherwise play L </a:t>
            </a:r>
            <a:endParaRPr lang="en-US" sz="2000" dirty="0">
              <a:solidFill>
                <a:srgbClr val="2F2B20"/>
              </a:solidFill>
              <a:latin typeface="Calibri" pitchFamily="34" charset="0"/>
              <a:ea typeface="Calibri"/>
              <a:cs typeface="Times New Roman" pitchFamily="18" charset="0"/>
            </a:endParaRPr>
          </a:p>
        </p:txBody>
      </p:sp>
      <p:graphicFrame>
        <p:nvGraphicFramePr>
          <p:cNvPr id="19" name="Table 5">
            <a:extLst>
              <a:ext uri="{FF2B5EF4-FFF2-40B4-BE49-F238E27FC236}">
                <a16:creationId xmlns:a16="http://schemas.microsoft.com/office/drawing/2014/main" id="{77F656C4-8562-418D-9CC0-774635ED80D3}"/>
              </a:ext>
            </a:extLst>
          </p:cNvPr>
          <p:cNvGraphicFramePr>
            <a:graphicFrameLocks noGrp="1"/>
          </p:cNvGraphicFramePr>
          <p:nvPr>
            <p:extLst>
              <p:ext uri="{D42A27DB-BD31-4B8C-83A1-F6EECF244321}">
                <p14:modId xmlns:p14="http://schemas.microsoft.com/office/powerpoint/2010/main" val="3861986902"/>
              </p:ext>
            </p:extLst>
          </p:nvPr>
        </p:nvGraphicFramePr>
        <p:xfrm>
          <a:off x="1308631" y="3164593"/>
          <a:ext cx="5760640" cy="1524000"/>
        </p:xfrm>
        <a:graphic>
          <a:graphicData uri="http://schemas.openxmlformats.org/drawingml/2006/table">
            <a:tbl>
              <a:tblPr firstRow="1" firstCol="1" bandRow="1"/>
              <a:tblGrid>
                <a:gridCol w="1193470">
                  <a:extLst>
                    <a:ext uri="{9D8B030D-6E8A-4147-A177-3AD203B41FA5}">
                      <a16:colId xmlns:a16="http://schemas.microsoft.com/office/drawing/2014/main" val="20000"/>
                    </a:ext>
                  </a:extLst>
                </a:gridCol>
                <a:gridCol w="976122">
                  <a:extLst>
                    <a:ext uri="{9D8B030D-6E8A-4147-A177-3AD203B41FA5}">
                      <a16:colId xmlns:a16="http://schemas.microsoft.com/office/drawing/2014/main" val="20001"/>
                    </a:ext>
                  </a:extLst>
                </a:gridCol>
                <a:gridCol w="1128780">
                  <a:extLst>
                    <a:ext uri="{9D8B030D-6E8A-4147-A177-3AD203B41FA5}">
                      <a16:colId xmlns:a16="http://schemas.microsoft.com/office/drawing/2014/main" val="20002"/>
                    </a:ext>
                  </a:extLst>
                </a:gridCol>
                <a:gridCol w="1414879">
                  <a:extLst>
                    <a:ext uri="{9D8B030D-6E8A-4147-A177-3AD203B41FA5}">
                      <a16:colId xmlns:a16="http://schemas.microsoft.com/office/drawing/2014/main" val="1032225205"/>
                    </a:ext>
                  </a:extLst>
                </a:gridCol>
                <a:gridCol w="1047389">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Left</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CA" sz="2000" b="1" dirty="0">
                          <a:effectLst/>
                          <a:latin typeface="Calibri"/>
                          <a:ea typeface="Calibri"/>
                          <a:cs typeface="Times New Roman"/>
                        </a:rPr>
                        <a:t>Center</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Right</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304800">
                <a:tc rowSpan="3">
                  <a:txBody>
                    <a:bodyPr/>
                    <a:lstStyle/>
                    <a:p>
                      <a:pPr algn="ctr">
                        <a:spcAft>
                          <a:spcPts val="0"/>
                        </a:spcAft>
                      </a:pPr>
                      <a:r>
                        <a:rPr lang="en-US" sz="2000" b="1" dirty="0">
                          <a:effectLst/>
                          <a:latin typeface="Calibri"/>
                          <a:ea typeface="Calibri"/>
                          <a:cs typeface="Times New Roman"/>
                        </a:rPr>
                        <a:t>Player 1</a:t>
                      </a: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Up</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2</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6</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2400">
                <a:tc vMerge="1">
                  <a:txBody>
                    <a:bodyPr/>
                    <a:lstStyle/>
                    <a:p>
                      <a:pPr algn="ctr">
                        <a:spcAft>
                          <a:spcPts val="0"/>
                        </a:spcAft>
                      </a:pP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Middle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6</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7</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7</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400">
                <a:tc vMerge="1">
                  <a:txBody>
                    <a:bodyPr/>
                    <a:lstStyle/>
                    <a:p>
                      <a:endParaRPr lang="el-GR"/>
                    </a:p>
                  </a:txBody>
                  <a:tcPr/>
                </a:tc>
                <a:tc>
                  <a:txBody>
                    <a:bodyPr/>
                    <a:lstStyle/>
                    <a:p>
                      <a:pPr algn="ctr">
                        <a:spcAft>
                          <a:spcPts val="0"/>
                        </a:spcAft>
                      </a:pPr>
                      <a:r>
                        <a:rPr lang="en-CA" sz="2000" b="1" dirty="0">
                          <a:effectLst/>
                          <a:latin typeface="Calibri"/>
                          <a:ea typeface="Calibri"/>
                          <a:cs typeface="Times New Roman"/>
                        </a:rPr>
                        <a:t>Down</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4</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4</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728954"/>
                  </a:ext>
                </a:extLst>
              </a:tr>
            </a:tbl>
          </a:graphicData>
        </a:graphic>
      </p:graphicFrame>
      <p:sp>
        <p:nvSpPr>
          <p:cNvPr id="2" name="Title 1"/>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Finitely Repeated Games</a:t>
            </a:r>
            <a:endParaRPr lang="el-GR" sz="2800" u="sng" spc="0" dirty="0">
              <a:solidFill>
                <a:srgbClr val="2F2B20"/>
              </a:solidFill>
              <a:latin typeface="Calibri"/>
              <a:ea typeface="Calibri"/>
              <a:cs typeface="Times New Roman"/>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147926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12E20-4441-8E7C-FFF0-BDA7A96F13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2C83C2-E739-25DF-EC6A-2DDD792FDFA9}"/>
              </a:ext>
            </a:extLst>
          </p:cNvPr>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Infinitely Repeated Games</a:t>
            </a:r>
            <a:endParaRPr lang="el-GR" sz="2800" u="sng" spc="0" dirty="0">
              <a:solidFill>
                <a:srgbClr val="2F2B20"/>
              </a:solidFill>
              <a:latin typeface="Calibri"/>
              <a:ea typeface="Calibri"/>
              <a:cs typeface="Times New Roman"/>
            </a:endParaRPr>
          </a:p>
        </p:txBody>
      </p:sp>
      <p:sp>
        <p:nvSpPr>
          <p:cNvPr id="3" name="Content Placeholder 2">
            <a:extLst>
              <a:ext uri="{FF2B5EF4-FFF2-40B4-BE49-F238E27FC236}">
                <a16:creationId xmlns:a16="http://schemas.microsoft.com/office/drawing/2014/main" id="{65BEAF23-3297-6BAC-47A4-BA6AFC454E21}"/>
              </a:ext>
            </a:extLst>
          </p:cNvPr>
          <p:cNvSpPr>
            <a:spLocks noGrp="1"/>
          </p:cNvSpPr>
          <p:nvPr>
            <p:ph idx="1"/>
          </p:nvPr>
        </p:nvSpPr>
        <p:spPr>
          <a:xfrm>
            <a:off x="323528" y="620688"/>
            <a:ext cx="7848872" cy="5472608"/>
          </a:xfrm>
        </p:spPr>
        <p:txBody>
          <a:bodyPr>
            <a:normAutofit lnSpcReduction="10000"/>
          </a:bodyPr>
          <a:lstStyle/>
          <a:p>
            <a:pPr marL="114300" indent="0">
              <a:spcAft>
                <a:spcPts val="0"/>
              </a:spcAft>
              <a:buNone/>
            </a:pPr>
            <a:r>
              <a:rPr lang="en-US" dirty="0">
                <a:solidFill>
                  <a:srgbClr val="2F2B20"/>
                </a:solidFill>
                <a:latin typeface="Calibri" pitchFamily="34" charset="0"/>
                <a:ea typeface="Calibri"/>
                <a:cs typeface="Times New Roman" pitchFamily="18" charset="0"/>
              </a:rPr>
              <a:t>Like in the finitely repeated games</a:t>
            </a:r>
          </a:p>
          <a:p>
            <a:r>
              <a:rPr lang="en-US" dirty="0">
                <a:solidFill>
                  <a:srgbClr val="2F2B20"/>
                </a:solidFill>
                <a:latin typeface="Calibri" pitchFamily="34" charset="0"/>
                <a:ea typeface="Calibri"/>
                <a:cs typeface="Times New Roman" pitchFamily="18" charset="0"/>
              </a:rPr>
              <a:t>the same stage game is played repeatedly</a:t>
            </a:r>
          </a:p>
          <a:p>
            <a:pPr marL="114300" indent="0">
              <a:spcAft>
                <a:spcPts val="0"/>
              </a:spcAft>
              <a:buNone/>
            </a:pPr>
            <a:r>
              <a:rPr lang="en-US" dirty="0">
                <a:solidFill>
                  <a:srgbClr val="2F2B20"/>
                </a:solidFill>
                <a:latin typeface="Calibri" pitchFamily="34" charset="0"/>
                <a:ea typeface="Calibri"/>
                <a:cs typeface="Times New Roman" pitchFamily="18" charset="0"/>
              </a:rPr>
              <a:t>Unlike the finitely repeated games</a:t>
            </a:r>
          </a:p>
          <a:p>
            <a:r>
              <a:rPr lang="en-US" dirty="0">
                <a:solidFill>
                  <a:srgbClr val="2F2B20"/>
                </a:solidFill>
                <a:latin typeface="Calibri" pitchFamily="34" charset="0"/>
                <a:ea typeface="Calibri"/>
                <a:cs typeface="Times New Roman" pitchFamily="18" charset="0"/>
              </a:rPr>
              <a:t>There is no known final period</a:t>
            </a:r>
          </a:p>
          <a:p>
            <a:pPr marL="114300" indent="0">
              <a:buNone/>
            </a:pPr>
            <a:endParaRPr lang="en-US" dirty="0">
              <a:solidFill>
                <a:srgbClr val="2F2B20"/>
              </a:solidFill>
              <a:latin typeface="Calibri" pitchFamily="34" charset="0"/>
              <a:ea typeface="Calibri"/>
              <a:cs typeface="Times New Roman" pitchFamily="18" charset="0"/>
            </a:endParaRPr>
          </a:p>
          <a:p>
            <a:pPr marL="114300" indent="0">
              <a:buNone/>
            </a:pPr>
            <a:r>
              <a:rPr lang="en-US" dirty="0">
                <a:solidFill>
                  <a:srgbClr val="2F2B20"/>
                </a:solidFill>
                <a:latin typeface="Calibri" pitchFamily="34" charset="0"/>
                <a:ea typeface="Calibri"/>
                <a:cs typeface="Times New Roman" pitchFamily="18" charset="0"/>
              </a:rPr>
              <a:t>Hence, once again, players can condition actions on past behavior. This creates room for:</a:t>
            </a:r>
          </a:p>
          <a:p>
            <a:r>
              <a:rPr lang="en-US" dirty="0">
                <a:solidFill>
                  <a:srgbClr val="2F2B20"/>
                </a:solidFill>
                <a:latin typeface="Calibri" pitchFamily="34" charset="0"/>
                <a:ea typeface="Calibri"/>
                <a:cs typeface="Times New Roman" pitchFamily="18" charset="0"/>
              </a:rPr>
              <a:t>Reputation</a:t>
            </a:r>
          </a:p>
          <a:p>
            <a:r>
              <a:rPr lang="en-US" dirty="0">
                <a:solidFill>
                  <a:srgbClr val="2F2B20"/>
                </a:solidFill>
                <a:latin typeface="Calibri" pitchFamily="34" charset="0"/>
                <a:ea typeface="Calibri"/>
                <a:cs typeface="Times New Roman" pitchFamily="18" charset="0"/>
              </a:rPr>
              <a:t>Punishment</a:t>
            </a:r>
          </a:p>
          <a:p>
            <a:r>
              <a:rPr lang="en-US" dirty="0">
                <a:solidFill>
                  <a:srgbClr val="2F2B20"/>
                </a:solidFill>
                <a:latin typeface="Calibri" pitchFamily="34" charset="0"/>
                <a:ea typeface="Calibri"/>
                <a:cs typeface="Times New Roman" pitchFamily="18" charset="0"/>
              </a:rPr>
              <a:t>Reward</a:t>
            </a:r>
          </a:p>
          <a:p>
            <a:r>
              <a:rPr lang="en-US" dirty="0">
                <a:solidFill>
                  <a:srgbClr val="2F2B20"/>
                </a:solidFill>
                <a:latin typeface="Calibri" pitchFamily="34" charset="0"/>
                <a:ea typeface="Calibri"/>
                <a:cs typeface="Times New Roman" pitchFamily="18" charset="0"/>
              </a:rPr>
              <a:t>Cooperation</a:t>
            </a: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r>
              <a:rPr lang="en-US" b="1" u="sng" dirty="0">
                <a:solidFill>
                  <a:srgbClr val="2F2B20"/>
                </a:solidFill>
                <a:latin typeface="Calibri" pitchFamily="34" charset="0"/>
                <a:ea typeface="Calibri"/>
                <a:cs typeface="Times New Roman" pitchFamily="18" charset="0"/>
              </a:rPr>
              <a:t>Question:</a:t>
            </a:r>
            <a:r>
              <a:rPr lang="en-US" b="1" dirty="0">
                <a:solidFill>
                  <a:srgbClr val="2F2B20"/>
                </a:solidFill>
                <a:latin typeface="Calibri" pitchFamily="34" charset="0"/>
                <a:ea typeface="Calibri"/>
                <a:cs typeface="Times New Roman" pitchFamily="18" charset="0"/>
              </a:rPr>
              <a:t> </a:t>
            </a:r>
            <a:r>
              <a:rPr lang="en-US" dirty="0">
                <a:solidFill>
                  <a:srgbClr val="2F2B20"/>
                </a:solidFill>
                <a:latin typeface="Calibri" pitchFamily="34" charset="0"/>
                <a:ea typeface="Calibri"/>
                <a:cs typeface="Times New Roman" pitchFamily="18" charset="0"/>
              </a:rPr>
              <a:t>Can we sustain cooperation in the Prisoner’s dilemma game if it is repeated infinitely many times?</a:t>
            </a:r>
          </a:p>
        </p:txBody>
      </p:sp>
      <p:sp>
        <p:nvSpPr>
          <p:cNvPr id="4" name="Slide Number Placeholder 3">
            <a:extLst>
              <a:ext uri="{FF2B5EF4-FFF2-40B4-BE49-F238E27FC236}">
                <a16:creationId xmlns:a16="http://schemas.microsoft.com/office/drawing/2014/main" id="{1B0C0561-21D6-84D7-5E98-9AAF163E3467}"/>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2027653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CA1FD-6E06-D48E-40CF-1C5F8AA12B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A6E35-13E5-2834-7B0A-228A0ED46BB5}"/>
              </a:ext>
            </a:extLst>
          </p:cNvPr>
          <p:cNvSpPr>
            <a:spLocks noGrp="1"/>
          </p:cNvSpPr>
          <p:nvPr>
            <p:ph type="title"/>
          </p:nvPr>
        </p:nvSpPr>
        <p:spPr>
          <a:xfrm>
            <a:off x="251520" y="144016"/>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Infinitely Repeated Games and Discount</a:t>
            </a:r>
            <a:endParaRPr lang="el-GR" sz="2800" u="sng" spc="0" dirty="0">
              <a:solidFill>
                <a:srgbClr val="2F2B20"/>
              </a:solidFill>
              <a:latin typeface="Calibri"/>
              <a:ea typeface="Calibri"/>
              <a:cs typeface="Times New Roman"/>
            </a:endParaRP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388EB979-06F7-C1FC-0952-5E121F9B4ACC}"/>
                  </a:ext>
                </a:extLst>
              </p:cNvPr>
              <p:cNvSpPr>
                <a:spLocks noGrp="1"/>
              </p:cNvSpPr>
              <p:nvPr>
                <p:ph idx="1"/>
              </p:nvPr>
            </p:nvSpPr>
            <p:spPr>
              <a:xfrm>
                <a:off x="323528" y="836712"/>
                <a:ext cx="7992888" cy="5877272"/>
              </a:xfrm>
            </p:spPr>
            <p:txBody>
              <a:bodyPr>
                <a:normAutofit/>
              </a:bodyPr>
              <a:lstStyle/>
              <a:p>
                <a:pPr>
                  <a:buNone/>
                </a:pPr>
                <a:r>
                  <a:rPr lang="en-US" dirty="0"/>
                  <a:t>We introduce a discount factor</a:t>
                </a:r>
              </a:p>
              <a:p>
                <a:pPr>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𝛿</m:t>
                      </m:r>
                      <m:r>
                        <a:rPr lang="en-US" b="0" i="0" smtClean="0">
                          <a:latin typeface="Cambria Math" panose="02040503050406030204" pitchFamily="18" charset="0"/>
                        </a:rPr>
                        <m:t>∈</m:t>
                      </m:r>
                      <m:r>
                        <a:rPr lang="en-US" b="0" i="1" smtClean="0">
                          <a:latin typeface="Cambria Math" panose="02040503050406030204" pitchFamily="18" charset="0"/>
                        </a:rPr>
                        <m:t>(</m:t>
                      </m:r>
                      <m:r>
                        <a:rPr lang="en-US" b="0" i="1" smtClean="0">
                          <a:latin typeface="Cambria Math" panose="02040503050406030204" pitchFamily="18" charset="0"/>
                        </a:rPr>
                        <m:t>0</m:t>
                      </m:r>
                      <m:r>
                        <a:rPr lang="en-US" b="0" i="1" smtClean="0">
                          <a:latin typeface="Cambria Math" panose="02040503050406030204" pitchFamily="18" charset="0"/>
                        </a:rPr>
                        <m:t>, </m:t>
                      </m:r>
                      <m:r>
                        <a:rPr lang="en-US" b="0" i="1" smtClean="0">
                          <a:latin typeface="Cambria Math" panose="02040503050406030204" pitchFamily="18" charset="0"/>
                        </a:rPr>
                        <m:t>1</m:t>
                      </m:r>
                      <m:r>
                        <a:rPr lang="en-US" b="0" i="1" smtClean="0">
                          <a:latin typeface="Cambria Math" panose="02040503050406030204" pitchFamily="18" charset="0"/>
                        </a:rPr>
                        <m:t>)</m:t>
                      </m:r>
                    </m:oMath>
                  </m:oMathPara>
                </a14:m>
                <a:endParaRPr lang="ar-AE" dirty="0"/>
              </a:p>
              <a:p>
                <a:pPr>
                  <a:buFont typeface="Arial" panose="020B0604020202020204" pitchFamily="34" charset="0"/>
                  <a:buChar char="•"/>
                </a:pPr>
                <a:r>
                  <a:rPr lang="en-US" dirty="0"/>
                  <a:t>High </a:t>
                </a:r>
                <a14:m>
                  <m:oMath xmlns:m="http://schemas.openxmlformats.org/officeDocument/2006/math">
                    <m:r>
                      <a:rPr lang="en-US" b="0" i="1" smtClean="0">
                        <a:latin typeface="Cambria Math" panose="02040503050406030204" pitchFamily="18" charset="0"/>
                      </a:rPr>
                      <m:t>𝛿</m:t>
                    </m:r>
                  </m:oMath>
                </a14:m>
                <a:r>
                  <a:rPr lang="en-US" dirty="0"/>
                  <a:t>: players are patient </a:t>
                </a:r>
              </a:p>
              <a:p>
                <a:pPr>
                  <a:buFont typeface="Arial" panose="020B0604020202020204" pitchFamily="34" charset="0"/>
                  <a:buChar char="•"/>
                </a:pPr>
                <a:r>
                  <a:rPr lang="en-US" dirty="0"/>
                  <a:t>Low </a:t>
                </a:r>
                <a14:m>
                  <m:oMath xmlns:m="http://schemas.openxmlformats.org/officeDocument/2006/math">
                    <m:r>
                      <a:rPr lang="en-US" b="0" i="1" smtClean="0">
                        <a:latin typeface="Cambria Math" panose="02040503050406030204" pitchFamily="18" charset="0"/>
                      </a:rPr>
                      <m:t>𝛿</m:t>
                    </m:r>
                  </m:oMath>
                </a14:m>
                <a:r>
                  <a:rPr lang="en-US" dirty="0"/>
                  <a:t>: players are impatient </a:t>
                </a:r>
              </a:p>
              <a:p>
                <a:pPr>
                  <a:buNone/>
                </a:pPr>
                <a:endParaRPr lang="en-US" dirty="0"/>
              </a:p>
              <a:p>
                <a:pPr>
                  <a:buNone/>
                </a:pPr>
                <a:r>
                  <a:rPr lang="en-US" dirty="0"/>
                  <a:t>Example: Present value of payoff </a:t>
                </a:r>
                <a14:m>
                  <m:oMath xmlns:m="http://schemas.openxmlformats.org/officeDocument/2006/math">
                    <m:r>
                      <a:rPr lang="en-US" b="0" i="1" smtClean="0">
                        <a:latin typeface="Cambria Math" panose="02040503050406030204" pitchFamily="18" charset="0"/>
                      </a:rPr>
                      <m:t>𝑥</m:t>
                    </m:r>
                  </m:oMath>
                </a14:m>
                <a:r>
                  <a:rPr lang="en-US" dirty="0"/>
                  <a:t> every period</a:t>
                </a:r>
              </a:p>
              <a:p>
                <a:pPr>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0" smtClean="0">
                          <a:latin typeface="Cambria Math" panose="02040503050406030204" pitchFamily="18" charset="0"/>
                        </a:rPr>
                        <m:t>+</m:t>
                      </m:r>
                      <m:r>
                        <a:rPr lang="en-US" b="0" i="1" smtClean="0">
                          <a:latin typeface="Cambria Math" panose="02040503050406030204" pitchFamily="18" charset="0"/>
                        </a:rPr>
                        <m:t>𝛿</m:t>
                      </m:r>
                      <m:r>
                        <a:rPr lang="en-US" b="0" i="1" smtClean="0">
                          <a:latin typeface="Cambria Math" panose="02040503050406030204" pitchFamily="18" charset="0"/>
                        </a:rPr>
                        <m:t>𝑥</m:t>
                      </m:r>
                      <m:r>
                        <a:rPr lang="en-US" b="0" i="0" smtClean="0">
                          <a:latin typeface="Cambria Math" panose="02040503050406030204" pitchFamily="18" charset="0"/>
                        </a:rPr>
                        <m:t>+</m:t>
                      </m:r>
                      <m:sSup>
                        <m:sSupPr>
                          <m:ctrlPr>
                            <a:rPr lang="ar-AE" i="1">
                              <a:latin typeface="Cambria Math" panose="02040503050406030204" pitchFamily="18" charset="0"/>
                            </a:rPr>
                          </m:ctrlPr>
                        </m:sSupPr>
                        <m:e>
                          <m:r>
                            <a:rPr lang="ar-AE" b="0" i="1" smtClean="0">
                              <a:latin typeface="Cambria Math" panose="02040503050406030204" pitchFamily="18" charset="0"/>
                            </a:rPr>
                            <m:t>𝛿</m:t>
                          </m:r>
                        </m:e>
                        <m:sup>
                          <m:r>
                            <a:rPr lang="ar-AE" b="0" i="0" smtClean="0">
                              <a:latin typeface="Cambria Math" panose="02040503050406030204" pitchFamily="18" charset="0"/>
                            </a:rPr>
                            <m:t>2</m:t>
                          </m:r>
                        </m:sup>
                      </m:sSup>
                      <m:r>
                        <a:rPr lang="ar-AE" b="0" i="1" smtClean="0">
                          <a:latin typeface="Cambria Math" panose="02040503050406030204" pitchFamily="18" charset="0"/>
                        </a:rPr>
                        <m:t>𝑥</m:t>
                      </m:r>
                      <m:r>
                        <a:rPr lang="ar-AE" b="0" i="0" smtClean="0">
                          <a:latin typeface="Cambria Math" panose="02040503050406030204" pitchFamily="18" charset="0"/>
                        </a:rPr>
                        <m:t>+⋯=</m:t>
                      </m:r>
                      <m:f>
                        <m:fPr>
                          <m:ctrlPr>
                            <a:rPr lang="ar-AE" i="1">
                              <a:latin typeface="Cambria Math" panose="02040503050406030204" pitchFamily="18" charset="0"/>
                            </a:rPr>
                          </m:ctrlPr>
                        </m:fPr>
                        <m:num>
                          <m:r>
                            <a:rPr lang="ar-AE" b="0" i="1" smtClean="0">
                              <a:latin typeface="Cambria Math" panose="02040503050406030204" pitchFamily="18" charset="0"/>
                            </a:rPr>
                            <m:t>𝑥</m:t>
                          </m:r>
                        </m:num>
                        <m:den>
                          <m:r>
                            <a:rPr lang="ar-AE" b="0" i="0" smtClean="0">
                              <a:latin typeface="Cambria Math" panose="02040503050406030204" pitchFamily="18" charset="0"/>
                            </a:rPr>
                            <m:t>1</m:t>
                          </m:r>
                          <m:r>
                            <a:rPr lang="ar-AE" b="0" i="0" smtClean="0">
                              <a:latin typeface="Cambria Math" panose="02040503050406030204" pitchFamily="18" charset="0"/>
                            </a:rPr>
                            <m:t>−</m:t>
                          </m:r>
                          <m:r>
                            <a:rPr lang="ar-AE" b="0" i="1" smtClean="0">
                              <a:latin typeface="Cambria Math" panose="02040503050406030204" pitchFamily="18" charset="0"/>
                            </a:rPr>
                            <m:t>𝛿</m:t>
                          </m:r>
                        </m:den>
                      </m:f>
                    </m:oMath>
                  </m:oMathPara>
                </a14:m>
                <a:endParaRPr lang="en-US" dirty="0"/>
              </a:p>
              <a:p>
                <a:pPr>
                  <a:buNone/>
                </a:pPr>
                <a:endParaRPr lang="ar-AE" dirty="0"/>
              </a:p>
              <a:p>
                <a:pPr>
                  <a:buNone/>
                </a:pPr>
                <a:r>
                  <a:rPr lang="en-US" u="sng" dirty="0"/>
                  <a:t>Key insight</a:t>
                </a:r>
              </a:p>
              <a:p>
                <a:pPr marL="179388" indent="-65088">
                  <a:buNone/>
                </a:pPr>
                <a:r>
                  <a:rPr lang="en-US" dirty="0"/>
                  <a:t>The more players value the future, the easier cooperation  becomes.</a:t>
                </a: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p:txBody>
          </p:sp>
        </mc:Choice>
        <mc:Fallback>
          <p:sp>
            <p:nvSpPr>
              <p:cNvPr id="3" name="Content Placeholder 2">
                <a:extLst>
                  <a:ext uri="{FF2B5EF4-FFF2-40B4-BE49-F238E27FC236}">
                    <a16:creationId xmlns:a16="http://schemas.microsoft.com/office/drawing/2014/main" id="{388EB979-06F7-C1FC-0952-5E121F9B4ACC}"/>
                  </a:ext>
                </a:extLst>
              </p:cNvPr>
              <p:cNvSpPr>
                <a:spLocks noGrp="1" noRot="1" noChangeAspect="1" noMove="1" noResize="1" noEditPoints="1" noAdjustHandles="1" noChangeArrowheads="1" noChangeShapeType="1" noTextEdit="1"/>
              </p:cNvSpPr>
              <p:nvPr>
                <p:ph idx="1"/>
              </p:nvPr>
            </p:nvSpPr>
            <p:spPr>
              <a:xfrm>
                <a:off x="323528" y="836712"/>
                <a:ext cx="7992888" cy="5877272"/>
              </a:xfrm>
              <a:blipFill>
                <a:blip r:embed="rId2"/>
                <a:stretch>
                  <a:fillRect t="-622"/>
                </a:stretch>
              </a:blipFill>
            </p:spPr>
            <p:txBody>
              <a:bodyPr/>
              <a:lstStyle/>
              <a:p>
                <a:r>
                  <a:rPr lang="el-GR">
                    <a:noFill/>
                  </a:rPr>
                  <a:t> </a:t>
                </a:r>
              </a:p>
            </p:txBody>
          </p:sp>
        </mc:Fallback>
      </mc:AlternateContent>
      <p:sp>
        <p:nvSpPr>
          <p:cNvPr id="4" name="Slide Number Placeholder 3">
            <a:extLst>
              <a:ext uri="{FF2B5EF4-FFF2-40B4-BE49-F238E27FC236}">
                <a16:creationId xmlns:a16="http://schemas.microsoft.com/office/drawing/2014/main" id="{24C52972-4E0E-4333-0C96-C4FA365AF5E0}"/>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3222182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F2A57-083F-910D-4E31-1DB416FEC8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7941FE-C289-D9DA-29B5-9F895E060D13}"/>
              </a:ext>
            </a:extLst>
          </p:cNvPr>
          <p:cNvSpPr>
            <a:spLocks noGrp="1"/>
          </p:cNvSpPr>
          <p:nvPr>
            <p:ph type="title"/>
          </p:nvPr>
        </p:nvSpPr>
        <p:spPr>
          <a:xfrm>
            <a:off x="251520" y="144016"/>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Infinitely Repeated Games and Trigger Strategies</a:t>
            </a:r>
            <a:endParaRPr lang="el-GR" sz="2800" u="sng" spc="0" dirty="0">
              <a:solidFill>
                <a:srgbClr val="2F2B20"/>
              </a:solidFill>
              <a:latin typeface="Calibri"/>
              <a:ea typeface="Calibri"/>
              <a:cs typeface="Times New Roman"/>
            </a:endParaRPr>
          </a:p>
        </p:txBody>
      </p:sp>
      <p:sp>
        <p:nvSpPr>
          <p:cNvPr id="3" name="Content Placeholder 2">
            <a:extLst>
              <a:ext uri="{FF2B5EF4-FFF2-40B4-BE49-F238E27FC236}">
                <a16:creationId xmlns:a16="http://schemas.microsoft.com/office/drawing/2014/main" id="{3B299D02-C8F8-C20D-47A4-BCF268FAD5B0}"/>
              </a:ext>
            </a:extLst>
          </p:cNvPr>
          <p:cNvSpPr>
            <a:spLocks noGrp="1"/>
          </p:cNvSpPr>
          <p:nvPr>
            <p:ph idx="1"/>
          </p:nvPr>
        </p:nvSpPr>
        <p:spPr>
          <a:xfrm>
            <a:off x="323528" y="836712"/>
            <a:ext cx="7848872" cy="5877272"/>
          </a:xfrm>
        </p:spPr>
        <p:txBody>
          <a:bodyPr>
            <a:normAutofit/>
          </a:bodyPr>
          <a:lstStyle/>
          <a:p>
            <a:pPr marL="179388" indent="0">
              <a:buNone/>
            </a:pPr>
            <a:r>
              <a:rPr lang="en-US" dirty="0"/>
              <a:t>As we saw, a </a:t>
            </a:r>
            <a:r>
              <a:rPr lang="en-US" b="1" dirty="0"/>
              <a:t>strategy</a:t>
            </a:r>
            <a:r>
              <a:rPr lang="en-US" dirty="0"/>
              <a:t> in a repeated game can depend on past actions.</a:t>
            </a:r>
          </a:p>
          <a:p>
            <a:pPr>
              <a:buNone/>
            </a:pPr>
            <a:endParaRPr lang="en-US" sz="1400" b="1" dirty="0"/>
          </a:p>
          <a:p>
            <a:pPr>
              <a:buNone/>
            </a:pPr>
            <a:r>
              <a:rPr lang="en-US" b="1" dirty="0"/>
              <a:t>Example 1: Grim Trigger</a:t>
            </a:r>
          </a:p>
          <a:p>
            <a:pPr>
              <a:buFont typeface="Arial" panose="020B0604020202020204" pitchFamily="34" charset="0"/>
              <a:buChar char="•"/>
            </a:pPr>
            <a:r>
              <a:rPr lang="en-US" dirty="0"/>
              <a:t>Start by cooperating </a:t>
            </a:r>
          </a:p>
          <a:p>
            <a:pPr>
              <a:buFont typeface="Arial" panose="020B0604020202020204" pitchFamily="34" charset="0"/>
              <a:buChar char="•"/>
            </a:pPr>
            <a:r>
              <a:rPr lang="en-US" dirty="0"/>
              <a:t>Continue cooperating as long as the other player has always cooperated </a:t>
            </a:r>
          </a:p>
          <a:p>
            <a:pPr>
              <a:buFont typeface="Arial" panose="020B0604020202020204" pitchFamily="34" charset="0"/>
              <a:buChar char="•"/>
            </a:pPr>
            <a:r>
              <a:rPr lang="en-US" dirty="0"/>
              <a:t>If the other player defects once, defect forever</a:t>
            </a:r>
          </a:p>
          <a:p>
            <a:pPr marL="114300" indent="0">
              <a:buNone/>
            </a:pPr>
            <a:endParaRPr lang="en-US" sz="1600" b="1" dirty="0"/>
          </a:p>
          <a:p>
            <a:pPr marL="114300" indent="0">
              <a:buNone/>
            </a:pPr>
            <a:r>
              <a:rPr lang="en-US" b="1" dirty="0"/>
              <a:t>Example 2: Tit-for-Tat</a:t>
            </a:r>
          </a:p>
          <a:p>
            <a:r>
              <a:rPr lang="en-US" dirty="0"/>
              <a:t>Start by cooperating </a:t>
            </a:r>
          </a:p>
          <a:p>
            <a:r>
              <a:rPr lang="en-US" dirty="0"/>
              <a:t>Continue cooperating as long as the other player has always cooperated </a:t>
            </a:r>
          </a:p>
          <a:p>
            <a:r>
              <a:rPr lang="en-US" dirty="0"/>
              <a:t>If the other player defects once, defect once</a:t>
            </a:r>
          </a:p>
          <a:p>
            <a:r>
              <a:rPr lang="en-US" dirty="0"/>
              <a:t>Return to cooperating afterwards</a:t>
            </a:r>
          </a:p>
          <a:p>
            <a:pPr>
              <a:buFont typeface="Arial" panose="020B0604020202020204" pitchFamily="34" charset="0"/>
              <a:buChar char="•"/>
            </a:pPr>
            <a:endParaRPr lang="en-US" b="1" dirty="0"/>
          </a:p>
          <a:p>
            <a:pPr>
              <a:buFont typeface="Arial" panose="020B0604020202020204" pitchFamily="34" charset="0"/>
              <a:buChar char="•"/>
            </a:pPr>
            <a:endParaRPr lang="en-US" b="1" dirty="0"/>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p:txBody>
      </p:sp>
      <p:sp>
        <p:nvSpPr>
          <p:cNvPr id="4" name="Slide Number Placeholder 3">
            <a:extLst>
              <a:ext uri="{FF2B5EF4-FFF2-40B4-BE49-F238E27FC236}">
                <a16:creationId xmlns:a16="http://schemas.microsoft.com/office/drawing/2014/main" id="{2BBFE654-E8E5-EB35-DB4F-10AD6C833A47}"/>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4229422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5F9D9-3B7F-F572-A1F8-F886CAB411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4E6049-F1D5-5019-842F-30F77B6A9979}"/>
              </a:ext>
            </a:extLst>
          </p:cNvPr>
          <p:cNvSpPr>
            <a:spLocks noGrp="1"/>
          </p:cNvSpPr>
          <p:nvPr>
            <p:ph type="title"/>
          </p:nvPr>
        </p:nvSpPr>
        <p:spPr>
          <a:xfrm>
            <a:off x="251520" y="44624"/>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Infinitely Repeated Prisoner’s Dilemma</a:t>
            </a:r>
            <a:endParaRPr lang="el-GR" sz="2800" u="sng" spc="0" dirty="0">
              <a:solidFill>
                <a:srgbClr val="2F2B20"/>
              </a:solidFill>
              <a:latin typeface="Calibri"/>
              <a:ea typeface="Calibri"/>
              <a:cs typeface="Times New Roman"/>
            </a:endParaRP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FAD4EF0C-5A55-9D45-BA3B-0655938890F4}"/>
                  </a:ext>
                </a:extLst>
              </p:cNvPr>
              <p:cNvSpPr>
                <a:spLocks noGrp="1"/>
              </p:cNvSpPr>
              <p:nvPr>
                <p:ph idx="1"/>
              </p:nvPr>
            </p:nvSpPr>
            <p:spPr>
              <a:xfrm>
                <a:off x="323528" y="521296"/>
                <a:ext cx="7848872" cy="6192688"/>
              </a:xfrm>
            </p:spPr>
            <p:txBody>
              <a:bodyPr>
                <a:normAutofit fontScale="92500" lnSpcReduction="20000"/>
              </a:bodyPr>
              <a:lstStyle/>
              <a:p>
                <a:pPr marL="179388" indent="0">
                  <a:buNone/>
                </a:pPr>
                <a:r>
                  <a:rPr lang="en-US" dirty="0"/>
                  <a:t>The stage game is</a:t>
                </a:r>
              </a:p>
              <a:p>
                <a:pPr marL="179388" indent="0">
                  <a:buNone/>
                </a:pPr>
                <a:endParaRPr lang="en-US" dirty="0"/>
              </a:p>
              <a:p>
                <a:pPr marL="179388" indent="0">
                  <a:buNone/>
                </a:pPr>
                <a:endParaRPr lang="en-US" dirty="0"/>
              </a:p>
              <a:p>
                <a:pPr marL="179388" indent="0">
                  <a:buNone/>
                </a:pPr>
                <a:endParaRPr lang="en-US" dirty="0"/>
              </a:p>
              <a:p>
                <a:pPr marL="179388" indent="0">
                  <a:buNone/>
                </a:pPr>
                <a:endParaRPr lang="en-US" dirty="0"/>
              </a:p>
              <a:p>
                <a:pPr marL="179388" indent="0">
                  <a:buNone/>
                </a:pPr>
                <a:r>
                  <a:rPr lang="en-US" dirty="0"/>
                  <a:t>Let us consider the </a:t>
                </a:r>
                <a:r>
                  <a:rPr lang="en-US" u="sng" dirty="0"/>
                  <a:t>grim strategy</a:t>
                </a:r>
                <a:r>
                  <a:rPr lang="en-US" dirty="0"/>
                  <a:t>:</a:t>
                </a:r>
              </a:p>
              <a:p>
                <a:pPr>
                  <a:buNone/>
                </a:pPr>
                <a:r>
                  <a:rPr lang="en-US" b="1" dirty="0"/>
                  <a:t>Payoff from always cooperating</a:t>
                </a:r>
              </a:p>
              <a:p>
                <a:pPr>
                  <a:buNone/>
                </a:pPr>
                <a14:m>
                  <m:oMathPara xmlns:m="http://schemas.openxmlformats.org/officeDocument/2006/math">
                    <m:oMathParaPr>
                      <m:jc m:val="centerGroup"/>
                    </m:oMathParaPr>
                    <m:oMath xmlns:m="http://schemas.openxmlformats.org/officeDocument/2006/math">
                      <m:r>
                        <a:rPr lang="ar-AE">
                          <a:latin typeface="Cambria Math" panose="02040503050406030204" pitchFamily="18" charset="0"/>
                        </a:rPr>
                        <m:t>−</m:t>
                      </m:r>
                      <m:r>
                        <a:rPr lang="en-US" b="0" i="0" smtClean="0">
                          <a:latin typeface="Cambria Math" panose="02040503050406030204" pitchFamily="18" charset="0"/>
                        </a:rPr>
                        <m:t>1</m:t>
                      </m:r>
                      <m:r>
                        <a:rPr lang="ar-AE">
                          <a:latin typeface="Cambria Math" panose="02040503050406030204" pitchFamily="18" charset="0"/>
                        </a:rPr>
                        <m:t>−</m:t>
                      </m:r>
                      <m:r>
                        <a:rPr lang="en-US" b="0" i="0" smtClean="0">
                          <a:latin typeface="Cambria Math" panose="02040503050406030204" pitchFamily="18" charset="0"/>
                        </a:rPr>
                        <m:t>1</m:t>
                      </m:r>
                      <m:r>
                        <a:rPr lang="en-US" i="1">
                          <a:latin typeface="Cambria Math" panose="02040503050406030204" pitchFamily="18" charset="0"/>
                        </a:rPr>
                        <m:t>𝛿</m:t>
                      </m:r>
                      <m:r>
                        <a:rPr lang="ar-AE">
                          <a:latin typeface="Cambria Math" panose="02040503050406030204" pitchFamily="18" charset="0"/>
                        </a:rPr>
                        <m:t>−</m:t>
                      </m:r>
                      <m:r>
                        <a:rPr lang="en-US" b="0" i="0" smtClean="0">
                          <a:latin typeface="Cambria Math" panose="02040503050406030204" pitchFamily="18" charset="0"/>
                        </a:rPr>
                        <m:t>1</m:t>
                      </m:r>
                      <m:sSup>
                        <m:sSupPr>
                          <m:ctrlPr>
                            <a:rPr lang="ar-AE" i="1">
                              <a:latin typeface="Cambria Math" panose="02040503050406030204" pitchFamily="18" charset="0"/>
                            </a:rPr>
                          </m:ctrlPr>
                        </m:sSupPr>
                        <m:e>
                          <m:r>
                            <a:rPr lang="ar-AE" i="1">
                              <a:latin typeface="Cambria Math" panose="02040503050406030204" pitchFamily="18" charset="0"/>
                            </a:rPr>
                            <m:t>𝛿</m:t>
                          </m:r>
                        </m:e>
                        <m:sup>
                          <m:r>
                            <a:rPr lang="ar-AE" i="0">
                              <a:latin typeface="Cambria Math" panose="02040503050406030204" pitchFamily="18" charset="0"/>
                            </a:rPr>
                            <m:t>2</m:t>
                          </m:r>
                        </m:sup>
                      </m:sSup>
                      <m:r>
                        <a:rPr lang="en-US" b="0" i="0" smtClean="0">
                          <a:latin typeface="Cambria Math" panose="02040503050406030204" pitchFamily="18" charset="0"/>
                        </a:rPr>
                        <m:t>−</m:t>
                      </m:r>
                      <m:r>
                        <a:rPr lang="ar-AE" i="0">
                          <a:latin typeface="Cambria Math" panose="02040503050406030204" pitchFamily="18" charset="0"/>
                        </a:rPr>
                        <m:t>⋯=</m:t>
                      </m:r>
                      <m:r>
                        <a:rPr lang="en-US" b="0" i="1" smtClean="0">
                          <a:latin typeface="Cambria Math" panose="02040503050406030204" pitchFamily="18" charset="0"/>
                        </a:rPr>
                        <m:t>−</m:t>
                      </m:r>
                      <m:f>
                        <m:fPr>
                          <m:ctrlPr>
                            <a:rPr lang="ar-AE" i="1">
                              <a:latin typeface="Cambria Math" panose="02040503050406030204" pitchFamily="18" charset="0"/>
                            </a:rPr>
                          </m:ctrlPr>
                        </m:fPr>
                        <m:num>
                          <m:r>
                            <a:rPr lang="en-US" b="0" i="0" smtClean="0">
                              <a:latin typeface="Cambria Math" panose="02040503050406030204" pitchFamily="18" charset="0"/>
                            </a:rPr>
                            <m:t>1</m:t>
                          </m:r>
                        </m:num>
                        <m:den>
                          <m:r>
                            <a:rPr lang="ar-AE" i="0">
                              <a:latin typeface="Cambria Math" panose="02040503050406030204" pitchFamily="18" charset="0"/>
                            </a:rPr>
                            <m:t>1</m:t>
                          </m:r>
                          <m:r>
                            <a:rPr lang="ar-AE" i="0">
                              <a:latin typeface="Cambria Math" panose="02040503050406030204" pitchFamily="18" charset="0"/>
                            </a:rPr>
                            <m:t>−</m:t>
                          </m:r>
                          <m:r>
                            <a:rPr lang="ar-AE" i="1">
                              <a:latin typeface="Cambria Math" panose="02040503050406030204" pitchFamily="18" charset="0"/>
                            </a:rPr>
                            <m:t>𝛿</m:t>
                          </m:r>
                        </m:den>
                      </m:f>
                    </m:oMath>
                  </m:oMathPara>
                </a14:m>
                <a:endParaRPr lang="ar-AE" dirty="0"/>
              </a:p>
              <a:p>
                <a:pPr>
                  <a:buNone/>
                </a:pPr>
                <a:r>
                  <a:rPr lang="en-US" b="1" dirty="0"/>
                  <a:t>Payoff from defecting once</a:t>
                </a:r>
              </a:p>
              <a:p>
                <a:pPr>
                  <a:buFont typeface="Arial" panose="020B0604020202020204" pitchFamily="34" charset="0"/>
                  <a:buChar char="•"/>
                </a:pPr>
                <a:r>
                  <a:rPr lang="en-US" dirty="0"/>
                  <a:t>Gain today: </a:t>
                </a:r>
                <a14:m>
                  <m:oMath xmlns:m="http://schemas.openxmlformats.org/officeDocument/2006/math">
                    <m:r>
                      <a:rPr lang="en-US" b="0" i="1" smtClean="0">
                        <a:latin typeface="Cambria Math" panose="02040503050406030204" pitchFamily="18" charset="0"/>
                      </a:rPr>
                      <m:t>0</m:t>
                    </m:r>
                  </m:oMath>
                </a14:m>
                <a:endParaRPr lang="en-US" dirty="0"/>
              </a:p>
              <a:p>
                <a:pPr>
                  <a:buFont typeface="Arial" panose="020B0604020202020204" pitchFamily="34" charset="0"/>
                  <a:buChar char="•"/>
                </a:pPr>
                <a:r>
                  <a:rPr lang="en-US" dirty="0"/>
                  <a:t>Then punishment forever: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6</m:t>
                    </m:r>
                  </m:oMath>
                </a14:m>
                <a:r>
                  <a:rPr lang="en-US" dirty="0"/>
                  <a:t> each period </a:t>
                </a:r>
              </a:p>
              <a:p>
                <a:pPr>
                  <a:buNone/>
                </a:pPr>
                <a14:m>
                  <m:oMathPara xmlns:m="http://schemas.openxmlformats.org/officeDocument/2006/math">
                    <m:oMathParaPr>
                      <m:jc m:val="centerGroup"/>
                    </m:oMathParaPr>
                    <m:oMath xmlns:m="http://schemas.openxmlformats.org/officeDocument/2006/math">
                      <m:r>
                        <a:rPr lang="el-GR" i="1" smtClean="0">
                          <a:latin typeface="Cambria Math" panose="02040503050406030204" pitchFamily="18" charset="0"/>
                        </a:rPr>
                        <m:t>0</m:t>
                      </m:r>
                      <m:r>
                        <a:rPr lang="en-US" b="0" i="1" smtClean="0">
                          <a:latin typeface="Cambria Math" panose="02040503050406030204" pitchFamily="18" charset="0"/>
                        </a:rPr>
                        <m:t>−</m:t>
                      </m:r>
                      <m:r>
                        <a:rPr lang="en-US" i="1">
                          <a:latin typeface="Cambria Math" panose="02040503050406030204" pitchFamily="18" charset="0"/>
                        </a:rPr>
                        <m:t>𝛿</m:t>
                      </m:r>
                      <m:f>
                        <m:fPr>
                          <m:ctrlPr>
                            <a:rPr lang="ar-AE" i="1">
                              <a:latin typeface="Cambria Math" panose="02040503050406030204" pitchFamily="18" charset="0"/>
                            </a:rPr>
                          </m:ctrlPr>
                        </m:fPr>
                        <m:num>
                          <m:r>
                            <a:rPr lang="en-US" b="0" i="1" smtClean="0">
                              <a:latin typeface="Cambria Math" panose="02040503050406030204" pitchFamily="18" charset="0"/>
                            </a:rPr>
                            <m:t>6</m:t>
                          </m:r>
                        </m:num>
                        <m:den>
                          <m:r>
                            <a:rPr lang="ar-AE" i="0">
                              <a:latin typeface="Cambria Math" panose="02040503050406030204" pitchFamily="18" charset="0"/>
                            </a:rPr>
                            <m:t>1</m:t>
                          </m:r>
                          <m:r>
                            <a:rPr lang="ar-AE" i="0">
                              <a:latin typeface="Cambria Math" panose="02040503050406030204" pitchFamily="18" charset="0"/>
                            </a:rPr>
                            <m:t>−</m:t>
                          </m:r>
                          <m:r>
                            <a:rPr lang="ar-AE" i="1">
                              <a:latin typeface="Cambria Math" panose="02040503050406030204" pitchFamily="18" charset="0"/>
                            </a:rPr>
                            <m:t>𝛿</m:t>
                          </m:r>
                        </m:den>
                      </m:f>
                    </m:oMath>
                  </m:oMathPara>
                </a14:m>
                <a:endParaRPr lang="ar-AE" dirty="0"/>
              </a:p>
              <a:p>
                <a:pPr>
                  <a:buNone/>
                </a:pPr>
                <a:r>
                  <a:rPr lang="en-US" b="1" dirty="0"/>
                  <a:t>Cooperation is sustainable if</a:t>
                </a:r>
              </a:p>
              <a:p>
                <a:pPr>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m:t>
                      </m:r>
                      <m:f>
                        <m:fPr>
                          <m:ctrlPr>
                            <a:rPr lang="ar-AE" i="1">
                              <a:latin typeface="Cambria Math" panose="02040503050406030204" pitchFamily="18" charset="0"/>
                            </a:rPr>
                          </m:ctrlPr>
                        </m:fPr>
                        <m:num>
                          <m:r>
                            <a:rPr lang="en-US">
                              <a:latin typeface="Cambria Math" panose="02040503050406030204" pitchFamily="18" charset="0"/>
                            </a:rPr>
                            <m:t>1</m:t>
                          </m:r>
                        </m:num>
                        <m:den>
                          <m:r>
                            <a:rPr lang="ar-AE">
                              <a:latin typeface="Cambria Math" panose="02040503050406030204" pitchFamily="18" charset="0"/>
                            </a:rPr>
                            <m:t>1</m:t>
                          </m:r>
                          <m:r>
                            <a:rPr lang="ar-AE">
                              <a:latin typeface="Cambria Math" panose="02040503050406030204" pitchFamily="18" charset="0"/>
                            </a:rPr>
                            <m:t>−</m:t>
                          </m:r>
                          <m:r>
                            <a:rPr lang="ar-AE" i="1">
                              <a:latin typeface="Cambria Math" panose="02040503050406030204" pitchFamily="18" charset="0"/>
                            </a:rPr>
                            <m:t>𝛿</m:t>
                          </m:r>
                        </m:den>
                      </m:f>
                      <m:r>
                        <a:rPr lang="ar-AE" i="0">
                          <a:latin typeface="Cambria Math" panose="02040503050406030204" pitchFamily="18" charset="0"/>
                        </a:rPr>
                        <m:t>≥</m:t>
                      </m:r>
                      <m:r>
                        <a:rPr lang="en-US" i="1">
                          <a:latin typeface="Cambria Math" panose="02040503050406030204" pitchFamily="18" charset="0"/>
                        </a:rPr>
                        <m:t>−</m:t>
                      </m:r>
                      <m:r>
                        <a:rPr lang="en-US" i="1">
                          <a:latin typeface="Cambria Math" panose="02040503050406030204" pitchFamily="18" charset="0"/>
                        </a:rPr>
                        <m:t>𝛿</m:t>
                      </m:r>
                      <m:f>
                        <m:fPr>
                          <m:ctrlPr>
                            <a:rPr lang="ar-AE" i="1">
                              <a:latin typeface="Cambria Math" panose="02040503050406030204" pitchFamily="18" charset="0"/>
                            </a:rPr>
                          </m:ctrlPr>
                        </m:fPr>
                        <m:num>
                          <m:r>
                            <a:rPr lang="en-US" i="1">
                              <a:latin typeface="Cambria Math" panose="02040503050406030204" pitchFamily="18" charset="0"/>
                            </a:rPr>
                            <m:t>6</m:t>
                          </m:r>
                        </m:num>
                        <m:den>
                          <m:r>
                            <a:rPr lang="ar-AE">
                              <a:latin typeface="Cambria Math" panose="02040503050406030204" pitchFamily="18" charset="0"/>
                            </a:rPr>
                            <m:t>1</m:t>
                          </m:r>
                          <m:r>
                            <a:rPr lang="ar-AE">
                              <a:latin typeface="Cambria Math" panose="02040503050406030204" pitchFamily="18" charset="0"/>
                            </a:rPr>
                            <m:t>−</m:t>
                          </m:r>
                          <m:r>
                            <a:rPr lang="ar-AE" i="1">
                              <a:latin typeface="Cambria Math" panose="02040503050406030204" pitchFamily="18" charset="0"/>
                            </a:rPr>
                            <m:t>𝛿</m:t>
                          </m:r>
                        </m:den>
                      </m:f>
                    </m:oMath>
                  </m:oMathPara>
                </a14:m>
                <a:endParaRPr lang="ar-AE" dirty="0"/>
              </a:p>
              <a:p>
                <a:pPr>
                  <a:buNone/>
                </a:pPr>
                <a:r>
                  <a:rPr lang="en-US" dirty="0"/>
                  <a:t>which implies:</a:t>
                </a:r>
              </a:p>
              <a:p>
                <a:pPr>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𝛿</m:t>
                      </m:r>
                      <m:r>
                        <a:rPr lang="en-US" i="0">
                          <a:latin typeface="Cambria Math" panose="02040503050406030204" pitchFamily="18" charset="0"/>
                        </a:rPr>
                        <m:t>≥</m:t>
                      </m:r>
                      <m:f>
                        <m:fPr>
                          <m:ctrlPr>
                            <a:rPr lang="ar-AE" i="1">
                              <a:latin typeface="Cambria Math" panose="02040503050406030204" pitchFamily="18" charset="0"/>
                            </a:rPr>
                          </m:ctrlPr>
                        </m:fPr>
                        <m:num>
                          <m:r>
                            <a:rPr lang="ar-AE" i="0">
                              <a:latin typeface="Cambria Math" panose="02040503050406030204" pitchFamily="18" charset="0"/>
                            </a:rPr>
                            <m:t>1</m:t>
                          </m:r>
                        </m:num>
                        <m:den>
                          <m:r>
                            <a:rPr lang="el-GR" b="0" i="0" smtClean="0">
                              <a:latin typeface="Cambria Math" panose="02040503050406030204" pitchFamily="18" charset="0"/>
                            </a:rPr>
                            <m:t>6</m:t>
                          </m:r>
                        </m:den>
                      </m:f>
                    </m:oMath>
                  </m:oMathPara>
                </a14:m>
                <a:endParaRPr lang="ar-AE" dirty="0"/>
              </a:p>
              <a:p>
                <a:pPr marL="179388" indent="0">
                  <a:buNone/>
                </a:pPr>
                <a:endParaRPr lang="en-US" dirty="0"/>
              </a:p>
              <a:p>
                <a:pPr marL="179388" indent="0">
                  <a:buNone/>
                </a:pPr>
                <a:endParaRPr lang="en-US" dirty="0"/>
              </a:p>
              <a:p>
                <a:pPr marL="179388" indent="0">
                  <a:buNone/>
                </a:pPr>
                <a:endParaRPr lang="en-US" dirty="0"/>
              </a:p>
              <a:p>
                <a:pPr marL="179388" indent="0">
                  <a:buNone/>
                </a:pPr>
                <a:endParaRPr lang="en-US" dirty="0"/>
              </a:p>
              <a:p>
                <a:pPr marL="179388" indent="0">
                  <a:buNone/>
                </a:pPr>
                <a:endParaRPr lang="en-US" dirty="0"/>
              </a:p>
              <a:p>
                <a:pPr>
                  <a:buFont typeface="Arial" panose="020B0604020202020204" pitchFamily="34" charset="0"/>
                  <a:buChar char="•"/>
                </a:pPr>
                <a:endParaRPr lang="en-US" b="1" dirty="0"/>
              </a:p>
              <a:p>
                <a:pPr>
                  <a:buFont typeface="Arial" panose="020B0604020202020204" pitchFamily="34" charset="0"/>
                  <a:buChar char="•"/>
                </a:pPr>
                <a:endParaRPr lang="en-US" b="1" dirty="0"/>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p:txBody>
          </p:sp>
        </mc:Choice>
        <mc:Fallback>
          <p:sp>
            <p:nvSpPr>
              <p:cNvPr id="3" name="Content Placeholder 2">
                <a:extLst>
                  <a:ext uri="{FF2B5EF4-FFF2-40B4-BE49-F238E27FC236}">
                    <a16:creationId xmlns:a16="http://schemas.microsoft.com/office/drawing/2014/main" id="{FAD4EF0C-5A55-9D45-BA3B-0655938890F4}"/>
                  </a:ext>
                </a:extLst>
              </p:cNvPr>
              <p:cNvSpPr>
                <a:spLocks noGrp="1" noRot="1" noChangeAspect="1" noMove="1" noResize="1" noEditPoints="1" noAdjustHandles="1" noChangeArrowheads="1" noChangeShapeType="1" noTextEdit="1"/>
              </p:cNvSpPr>
              <p:nvPr>
                <p:ph idx="1"/>
              </p:nvPr>
            </p:nvSpPr>
            <p:spPr>
              <a:xfrm>
                <a:off x="323528" y="521296"/>
                <a:ext cx="7848872" cy="6192688"/>
              </a:xfrm>
              <a:blipFill>
                <a:blip r:embed="rId2"/>
                <a:stretch>
                  <a:fillRect t="-1478"/>
                </a:stretch>
              </a:blipFill>
            </p:spPr>
            <p:txBody>
              <a:bodyPr/>
              <a:lstStyle/>
              <a:p>
                <a:r>
                  <a:rPr lang="el-GR">
                    <a:noFill/>
                  </a:rPr>
                  <a:t> </a:t>
                </a:r>
              </a:p>
            </p:txBody>
          </p:sp>
        </mc:Fallback>
      </mc:AlternateContent>
      <p:sp>
        <p:nvSpPr>
          <p:cNvPr id="4" name="Slide Number Placeholder 3">
            <a:extLst>
              <a:ext uri="{FF2B5EF4-FFF2-40B4-BE49-F238E27FC236}">
                <a16:creationId xmlns:a16="http://schemas.microsoft.com/office/drawing/2014/main" id="{A0491CE5-3C01-246A-5057-1FEF8F619D58}"/>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pic>
        <p:nvPicPr>
          <p:cNvPr id="6" name="Εικόνα 5">
            <a:extLst>
              <a:ext uri="{FF2B5EF4-FFF2-40B4-BE49-F238E27FC236}">
                <a16:creationId xmlns:a16="http://schemas.microsoft.com/office/drawing/2014/main" id="{5D42143A-7CBA-8285-9EE6-FB4248475D10}"/>
              </a:ext>
            </a:extLst>
          </p:cNvPr>
          <p:cNvPicPr>
            <a:picLocks noChangeAspect="1"/>
          </p:cNvPicPr>
          <p:nvPr/>
        </p:nvPicPr>
        <p:blipFill>
          <a:blip r:embed="rId3"/>
          <a:stretch>
            <a:fillRect/>
          </a:stretch>
        </p:blipFill>
        <p:spPr>
          <a:xfrm>
            <a:off x="1259632" y="620688"/>
            <a:ext cx="4950381" cy="1450974"/>
          </a:xfrm>
          <a:prstGeom prst="rect">
            <a:avLst/>
          </a:prstGeom>
        </p:spPr>
      </p:pic>
    </p:spTree>
    <p:extLst>
      <p:ext uri="{BB962C8B-B14F-4D97-AF65-F5344CB8AC3E}">
        <p14:creationId xmlns:p14="http://schemas.microsoft.com/office/powerpoint/2010/main" val="2090376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229600" cy="562074"/>
          </a:xfrm>
        </p:spPr>
        <p:txBody>
          <a:bodyPr>
            <a:normAutofit/>
          </a:bodyPr>
          <a:lstStyle/>
          <a:p>
            <a:pPr lvl="0">
              <a:spcBef>
                <a:spcPct val="20000"/>
              </a:spcBef>
            </a:pPr>
            <a:r>
              <a:rPr lang="en-CA" sz="2800" b="1" u="sng" spc="0" dirty="0">
                <a:solidFill>
                  <a:srgbClr val="675E47"/>
                </a:solidFill>
                <a:latin typeface="Calibri"/>
                <a:ea typeface="Calibri"/>
                <a:cs typeface="Times New Roman"/>
              </a:rPr>
              <a:t>Repeated Games</a:t>
            </a:r>
            <a:endParaRPr lang="el-GR" sz="2800" u="sng" spc="0" dirty="0">
              <a:solidFill>
                <a:srgbClr val="2F2B20"/>
              </a:solidFill>
              <a:latin typeface="Calibri"/>
              <a:ea typeface="Calibri"/>
              <a:cs typeface="Times New Roman"/>
            </a:endParaRPr>
          </a:p>
        </p:txBody>
      </p:sp>
      <p:sp>
        <p:nvSpPr>
          <p:cNvPr id="3" name="Content Placeholder 2"/>
          <p:cNvSpPr>
            <a:spLocks noGrp="1"/>
          </p:cNvSpPr>
          <p:nvPr>
            <p:ph idx="1"/>
          </p:nvPr>
        </p:nvSpPr>
        <p:spPr>
          <a:xfrm>
            <a:off x="107504" y="476672"/>
            <a:ext cx="8301608" cy="6192688"/>
          </a:xfrm>
        </p:spPr>
        <p:txBody>
          <a:bodyPr>
            <a:normAutofit fontScale="92500" lnSpcReduction="10000"/>
          </a:bodyPr>
          <a:lstStyle/>
          <a:p>
            <a:pPr marL="0" indent="0">
              <a:spcAft>
                <a:spcPts val="0"/>
              </a:spcAft>
              <a:buNone/>
            </a:pPr>
            <a:r>
              <a:rPr lang="en-CA" b="1" dirty="0">
                <a:ea typeface="Calibri"/>
                <a:cs typeface="Times New Roman"/>
              </a:rPr>
              <a:t>What if a </a:t>
            </a:r>
            <a:r>
              <a:rPr lang="en-CA" b="1" u="sng" dirty="0">
                <a:ea typeface="Calibri"/>
                <a:cs typeface="Times New Roman"/>
              </a:rPr>
              <a:t>static game</a:t>
            </a:r>
            <a:r>
              <a:rPr lang="en-CA" b="1" dirty="0">
                <a:ea typeface="Calibri"/>
                <a:cs typeface="Times New Roman"/>
              </a:rPr>
              <a:t>* is played again (repeated) once it is over? </a:t>
            </a:r>
          </a:p>
          <a:p>
            <a:pPr marL="179388" indent="0" algn="just">
              <a:spcAft>
                <a:spcPts val="0"/>
              </a:spcAft>
              <a:buNone/>
            </a:pPr>
            <a:r>
              <a:rPr lang="en-US" dirty="0">
                <a:solidFill>
                  <a:srgbClr val="002060"/>
                </a:solidFill>
                <a:ea typeface="Calibri"/>
                <a:cs typeface="Times New Roman"/>
              </a:rPr>
              <a:t>If a game is played repeatedly, with the same players who know each other’s previous moves, the players may behave very differently than if the game is played just once (a one-shot game).</a:t>
            </a:r>
            <a:endParaRPr lang="en-CA" dirty="0">
              <a:solidFill>
                <a:srgbClr val="002060"/>
              </a:solidFill>
              <a:ea typeface="Calibri"/>
              <a:cs typeface="Times New Roman"/>
            </a:endParaRPr>
          </a:p>
          <a:p>
            <a:pPr>
              <a:spcAft>
                <a:spcPts val="0"/>
              </a:spcAft>
              <a:buFont typeface="Wingdings" panose="05000000000000000000" pitchFamily="2" charset="2"/>
              <a:buChar char="Ø"/>
            </a:pPr>
            <a:r>
              <a:rPr lang="en-CA" b="1" dirty="0">
                <a:ea typeface="Calibri"/>
                <a:cs typeface="Times New Roman"/>
              </a:rPr>
              <a:t>Is it possible that future promises/threats can affect/alter the outcome of the game?</a:t>
            </a:r>
          </a:p>
          <a:p>
            <a:pPr lvl="1">
              <a:buFont typeface="Wingdings" panose="05000000000000000000" pitchFamily="2" charset="2"/>
              <a:buChar char="Ø"/>
            </a:pPr>
            <a:r>
              <a:rPr lang="en-CA" dirty="0">
                <a:solidFill>
                  <a:srgbClr val="002060"/>
                </a:solidFill>
                <a:ea typeface="Calibri"/>
                <a:cs typeface="Times New Roman"/>
              </a:rPr>
              <a:t>Cooperation in a current stage can be induced in some cases through promises and threats provided some conditions…</a:t>
            </a:r>
          </a:p>
          <a:p>
            <a:pPr>
              <a:spcAft>
                <a:spcPts val="0"/>
              </a:spcAft>
              <a:buFont typeface="Wingdings" panose="05000000000000000000" pitchFamily="2" charset="2"/>
              <a:buChar char="Ø"/>
            </a:pPr>
            <a:r>
              <a:rPr lang="en-CA" b="1" dirty="0">
                <a:ea typeface="Calibri"/>
                <a:cs typeface="Times New Roman"/>
              </a:rPr>
              <a:t>How do strategies in the repeated game look like?</a:t>
            </a:r>
          </a:p>
          <a:p>
            <a:pPr lvl="1">
              <a:buFont typeface="Wingdings" panose="05000000000000000000" pitchFamily="2" charset="2"/>
              <a:buChar char="Ø"/>
            </a:pPr>
            <a:r>
              <a:rPr lang="en-CA" dirty="0">
                <a:solidFill>
                  <a:srgbClr val="002060"/>
                </a:solidFill>
                <a:ea typeface="Calibri"/>
                <a:cs typeface="Times New Roman"/>
              </a:rPr>
              <a:t>Players’ behavior can be conditioned on the “history” of the game </a:t>
            </a:r>
            <a:r>
              <a:rPr lang="en-CA" dirty="0">
                <a:solidFill>
                  <a:srgbClr val="002060"/>
                </a:solidFill>
                <a:ea typeface="Calibri"/>
                <a:cs typeface="Times New Roman"/>
                <a:sym typeface="Wingdings" panose="05000000000000000000" pitchFamily="2" charset="2"/>
              </a:rPr>
              <a:t> credibility of threats (?)</a:t>
            </a:r>
            <a:endParaRPr lang="en-CA" dirty="0">
              <a:solidFill>
                <a:srgbClr val="002060"/>
              </a:solidFill>
              <a:ea typeface="Calibri"/>
              <a:cs typeface="Times New Roman"/>
            </a:endParaRPr>
          </a:p>
          <a:p>
            <a:pPr>
              <a:spcAft>
                <a:spcPts val="0"/>
              </a:spcAft>
              <a:buFont typeface="Wingdings" panose="05000000000000000000" pitchFamily="2" charset="2"/>
              <a:buChar char="Ø"/>
            </a:pPr>
            <a:r>
              <a:rPr lang="en-CA" b="1" dirty="0">
                <a:ea typeface="Calibri"/>
                <a:cs typeface="Times New Roman"/>
              </a:rPr>
              <a:t>Can we represent graphically a repeated game with a game-tree?</a:t>
            </a:r>
          </a:p>
          <a:p>
            <a:pPr lvl="1">
              <a:buFont typeface="Wingdings" panose="05000000000000000000" pitchFamily="2" charset="2"/>
              <a:buChar char="Ø"/>
            </a:pPr>
            <a:r>
              <a:rPr lang="en-CA" dirty="0">
                <a:solidFill>
                  <a:srgbClr val="002060"/>
                </a:solidFill>
                <a:ea typeface="Calibri"/>
                <a:cs typeface="Times New Roman"/>
              </a:rPr>
              <a:t>We can do that but it gets really complicated really fast (just with few repetitions)</a:t>
            </a:r>
          </a:p>
          <a:p>
            <a:pPr>
              <a:spcAft>
                <a:spcPts val="0"/>
              </a:spcAft>
              <a:buFont typeface="Wingdings" panose="05000000000000000000" pitchFamily="2" charset="2"/>
              <a:buChar char="Ø"/>
            </a:pPr>
            <a:r>
              <a:rPr lang="en-CA" b="1" dirty="0">
                <a:ea typeface="Calibri"/>
                <a:cs typeface="Times New Roman"/>
              </a:rPr>
              <a:t>What is the appropriate solution concept?</a:t>
            </a:r>
          </a:p>
          <a:p>
            <a:pPr lvl="1">
              <a:buFont typeface="Wingdings" panose="05000000000000000000" pitchFamily="2" charset="2"/>
              <a:buChar char="Ø"/>
            </a:pPr>
            <a:r>
              <a:rPr lang="en-CA" dirty="0">
                <a:solidFill>
                  <a:srgbClr val="002060"/>
                </a:solidFill>
                <a:ea typeface="Calibri"/>
                <a:cs typeface="Times New Roman"/>
              </a:rPr>
              <a:t>Since the game is evolved over time (i.e., stages are taking place sequentially) the proper solution concept is Subgame Perfect Nash Equilibrium (SPNE)</a:t>
            </a:r>
          </a:p>
          <a:p>
            <a:pPr marL="87313" lvl="1" indent="0">
              <a:buNone/>
            </a:pPr>
            <a:endParaRPr lang="en-CA" sz="1600" b="1" dirty="0">
              <a:solidFill>
                <a:srgbClr val="002060"/>
              </a:solidFill>
              <a:ea typeface="Calibri"/>
              <a:cs typeface="Times New Roman"/>
            </a:endParaRPr>
          </a:p>
          <a:p>
            <a:pPr marL="268288" lvl="1" indent="-180975">
              <a:buNone/>
            </a:pPr>
            <a:r>
              <a:rPr lang="en-CA" sz="1500" dirty="0">
                <a:solidFill>
                  <a:srgbClr val="002060"/>
                </a:solidFill>
                <a:ea typeface="Calibri"/>
                <a:cs typeface="Times New Roman"/>
              </a:rPr>
              <a:t>* The concept of repeated games can very well apply to extensive form games. With some differences in the way strategies are defined, the main results of the analysis that follow holds true for these cases as well.</a:t>
            </a:r>
          </a:p>
        </p:txBody>
      </p:sp>
      <p:sp>
        <p:nvSpPr>
          <p:cNvPr id="4" name="Slide Number Placeholder 3"/>
          <p:cNvSpPr>
            <a:spLocks noGrp="1"/>
          </p:cNvSpPr>
          <p:nvPr>
            <p:ph type="sldNum" sz="quarter" idx="12"/>
          </p:nvPr>
        </p:nvSpPr>
        <p:spPr/>
        <p:txBody>
          <a:bodyPr/>
          <a:lstStyle/>
          <a:p>
            <a:fld id="{56833751-3B69-4BBF-96C1-EA891281E770}" type="slidenum">
              <a:rPr lang="el-GR" smtClean="0"/>
              <a:pPr/>
              <a:t>2</a:t>
            </a:fld>
            <a:endParaRPr lang="el-GR"/>
          </a:p>
        </p:txBody>
      </p:sp>
    </p:spTree>
    <p:extLst>
      <p:ext uri="{BB962C8B-B14F-4D97-AF65-F5344CB8AC3E}">
        <p14:creationId xmlns:p14="http://schemas.microsoft.com/office/powerpoint/2010/main" val="2058145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229600" cy="562074"/>
          </a:xfrm>
        </p:spPr>
        <p:txBody>
          <a:bodyPr>
            <a:normAutofit/>
          </a:bodyPr>
          <a:lstStyle/>
          <a:p>
            <a:pPr lvl="0">
              <a:spcBef>
                <a:spcPct val="20000"/>
              </a:spcBef>
            </a:pPr>
            <a:r>
              <a:rPr lang="en-CA" sz="2800" b="1" u="sng" spc="0" dirty="0">
                <a:solidFill>
                  <a:srgbClr val="675E47"/>
                </a:solidFill>
                <a:latin typeface="Calibri"/>
                <a:ea typeface="Calibri"/>
                <a:cs typeface="Times New Roman"/>
              </a:rPr>
              <a:t>Repeated Games</a:t>
            </a:r>
            <a:endParaRPr lang="el-GR" sz="2800" u="sng" spc="0" dirty="0">
              <a:solidFill>
                <a:srgbClr val="2F2B20"/>
              </a:solidFill>
              <a:latin typeface="Calibri"/>
              <a:ea typeface="Calibri"/>
              <a:cs typeface="Times New Roman"/>
            </a:endParaRPr>
          </a:p>
        </p:txBody>
      </p:sp>
      <p:sp>
        <p:nvSpPr>
          <p:cNvPr id="3" name="Content Placeholder 2"/>
          <p:cNvSpPr>
            <a:spLocks noGrp="1"/>
          </p:cNvSpPr>
          <p:nvPr>
            <p:ph idx="1"/>
          </p:nvPr>
        </p:nvSpPr>
        <p:spPr>
          <a:xfrm>
            <a:off x="107504" y="692696"/>
            <a:ext cx="8301608" cy="5760640"/>
          </a:xfrm>
        </p:spPr>
        <p:txBody>
          <a:bodyPr>
            <a:normAutofit fontScale="92500"/>
          </a:bodyPr>
          <a:lstStyle/>
          <a:p>
            <a:pPr marL="114300" indent="0">
              <a:spcAft>
                <a:spcPts val="0"/>
              </a:spcAft>
              <a:buNone/>
            </a:pPr>
            <a:r>
              <a:rPr lang="en-US" b="1" u="sng" dirty="0">
                <a:ea typeface="Calibri"/>
                <a:cs typeface="Times New Roman"/>
              </a:rPr>
              <a:t>Characteristics of a repeated game</a:t>
            </a:r>
            <a:r>
              <a:rPr lang="en-US" dirty="0">
                <a:ea typeface="Calibri"/>
                <a:cs typeface="Times New Roman"/>
              </a:rPr>
              <a:t>:</a:t>
            </a:r>
          </a:p>
          <a:p>
            <a:r>
              <a:rPr lang="en-US" dirty="0">
                <a:ea typeface="Calibri"/>
                <a:cs typeface="Times New Roman"/>
              </a:rPr>
              <a:t>Identical game played in every stage.</a:t>
            </a:r>
          </a:p>
          <a:p>
            <a:r>
              <a:rPr lang="en-US" dirty="0">
                <a:ea typeface="Calibri"/>
                <a:cs typeface="Times New Roman"/>
              </a:rPr>
              <a:t>Payoffs are realized at the end of every stage and sequentially added until the end of the repeated game.</a:t>
            </a:r>
          </a:p>
          <a:p>
            <a:r>
              <a:rPr lang="en-US" dirty="0">
                <a:ea typeface="Calibri"/>
                <a:cs typeface="Times New Roman"/>
              </a:rPr>
              <a:t>Payoffs from one stage do not directly affect payoffs of another stage.</a:t>
            </a:r>
          </a:p>
          <a:p>
            <a:r>
              <a:rPr lang="en-US" dirty="0">
                <a:ea typeface="Calibri"/>
                <a:cs typeface="Times New Roman"/>
              </a:rPr>
              <a:t>Players know each other’s previous moves.</a:t>
            </a:r>
          </a:p>
          <a:p>
            <a:pPr marL="114300" indent="0">
              <a:spcAft>
                <a:spcPts val="0"/>
              </a:spcAft>
              <a:buNone/>
            </a:pPr>
            <a:endParaRPr lang="en-US" dirty="0">
              <a:ea typeface="Calibri"/>
              <a:cs typeface="Times New Roman"/>
            </a:endParaRPr>
          </a:p>
          <a:p>
            <a:pPr marL="114300" indent="0">
              <a:spcAft>
                <a:spcPts val="0"/>
              </a:spcAft>
              <a:buNone/>
            </a:pPr>
            <a:r>
              <a:rPr lang="en-US" dirty="0">
                <a:ea typeface="Calibri"/>
                <a:cs typeface="Times New Roman"/>
              </a:rPr>
              <a:t>Two types of repeated games </a:t>
            </a:r>
          </a:p>
          <a:p>
            <a:r>
              <a:rPr lang="en-US" b="1" u="sng" dirty="0">
                <a:solidFill>
                  <a:srgbClr val="002060"/>
                </a:solidFill>
                <a:ea typeface="Calibri"/>
                <a:cs typeface="Times New Roman"/>
              </a:rPr>
              <a:t>Finitely repeated:</a:t>
            </a:r>
            <a:r>
              <a:rPr lang="en-US" b="1" dirty="0">
                <a:solidFill>
                  <a:srgbClr val="002060"/>
                </a:solidFill>
                <a:ea typeface="Calibri"/>
                <a:cs typeface="Times New Roman"/>
              </a:rPr>
              <a:t> </a:t>
            </a:r>
            <a:r>
              <a:rPr lang="en-US" dirty="0">
                <a:ea typeface="Calibri"/>
                <a:cs typeface="Times New Roman"/>
              </a:rPr>
              <a:t>the game is played for a finite and known number of rounds/stages. </a:t>
            </a:r>
          </a:p>
          <a:p>
            <a:r>
              <a:rPr lang="en-US" b="1" u="sng" dirty="0">
                <a:solidFill>
                  <a:srgbClr val="002060"/>
                </a:solidFill>
                <a:ea typeface="Calibri"/>
                <a:cs typeface="Times New Roman"/>
              </a:rPr>
              <a:t>Infinitely or Indefinitely repeated:</a:t>
            </a:r>
            <a:r>
              <a:rPr lang="en-US" b="1" dirty="0">
                <a:solidFill>
                  <a:srgbClr val="002060"/>
                </a:solidFill>
                <a:ea typeface="Calibri"/>
                <a:cs typeface="Times New Roman"/>
              </a:rPr>
              <a:t> </a:t>
            </a:r>
            <a:r>
              <a:rPr lang="en-US" dirty="0">
                <a:ea typeface="Calibri"/>
                <a:cs typeface="Times New Roman"/>
              </a:rPr>
              <a:t>the game has no predetermined length; players act as though it will be played indefinitely, or it ends only with some probability. </a:t>
            </a:r>
          </a:p>
          <a:p>
            <a:pPr marL="114300" indent="0">
              <a:buNone/>
            </a:pPr>
            <a:endParaRPr lang="en-US" dirty="0">
              <a:solidFill>
                <a:srgbClr val="002060"/>
              </a:solidFill>
              <a:ea typeface="Calibri"/>
              <a:cs typeface="Times New Roman"/>
            </a:endParaRPr>
          </a:p>
          <a:p>
            <a:pPr marL="114300" indent="0">
              <a:buNone/>
            </a:pPr>
            <a:r>
              <a:rPr lang="en-US" dirty="0">
                <a:solidFill>
                  <a:srgbClr val="002060"/>
                </a:solidFill>
                <a:ea typeface="Calibri"/>
                <a:cs typeface="Times New Roman"/>
              </a:rPr>
              <a:t>The outcome of a repeated game can greatly change depending on whether it is finitely or infinitely repeated!</a:t>
            </a:r>
            <a:endParaRPr lang="en-CA" dirty="0">
              <a:solidFill>
                <a:srgbClr val="002060"/>
              </a:solidFill>
              <a:ea typeface="Calibri"/>
              <a:cs typeface="Times New Roman"/>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2020990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Finitely Repeated Games</a:t>
            </a:r>
            <a:endParaRPr lang="el-GR" sz="2800" u="sng" spc="0" dirty="0">
              <a:solidFill>
                <a:srgbClr val="2F2B20"/>
              </a:solidFill>
              <a:latin typeface="Calibri"/>
              <a:ea typeface="Calibri"/>
              <a:cs typeface="Times New Roman"/>
            </a:endParaRPr>
          </a:p>
        </p:txBody>
      </p:sp>
      <p:sp>
        <p:nvSpPr>
          <p:cNvPr id="3" name="Content Placeholder 2"/>
          <p:cNvSpPr>
            <a:spLocks noGrp="1"/>
          </p:cNvSpPr>
          <p:nvPr>
            <p:ph idx="1"/>
          </p:nvPr>
        </p:nvSpPr>
        <p:spPr>
          <a:xfrm>
            <a:off x="107504" y="404664"/>
            <a:ext cx="8301608" cy="6336704"/>
          </a:xfrm>
        </p:spPr>
        <p:txBody>
          <a:bodyPr>
            <a:normAutofit fontScale="92500" lnSpcReduction="10000"/>
          </a:bodyPr>
          <a:lstStyle/>
          <a:p>
            <a:pPr marL="114300" indent="0">
              <a:spcAft>
                <a:spcPts val="0"/>
              </a:spcAft>
              <a:buNone/>
            </a:pPr>
            <a:r>
              <a:rPr lang="en-US" b="1" u="sng" dirty="0">
                <a:ea typeface="Calibri"/>
                <a:cs typeface="Times New Roman"/>
              </a:rPr>
              <a:t>Example 1</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Consider a typical “prisoner’s dilemma” game as in the table below:</a:t>
            </a: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r>
              <a:rPr lang="en-US" dirty="0">
                <a:solidFill>
                  <a:srgbClr val="2F2B20"/>
                </a:solidFill>
                <a:latin typeface="Calibri" pitchFamily="34" charset="0"/>
                <a:ea typeface="Calibri"/>
                <a:cs typeface="Times New Roman" pitchFamily="18" charset="0"/>
              </a:rPr>
              <a:t>This game, as we know, has a unique Nash Equilibrium, namely (Confess, Confess).</a:t>
            </a:r>
          </a:p>
          <a:p>
            <a:pPr marL="114300" indent="0">
              <a:spcAft>
                <a:spcPts val="0"/>
              </a:spcAft>
              <a:buNone/>
            </a:pPr>
            <a:r>
              <a:rPr lang="en-US" dirty="0">
                <a:solidFill>
                  <a:srgbClr val="2F2B20"/>
                </a:solidFill>
                <a:latin typeface="Calibri" pitchFamily="34" charset="0"/>
                <a:ea typeface="Calibri"/>
                <a:cs typeface="Times New Roman" pitchFamily="18" charset="0"/>
              </a:rPr>
              <a:t>What will happen if this game is repeated twice? Can the cooperative outcome (-1, -1) be somehow supported?</a:t>
            </a:r>
          </a:p>
          <a:p>
            <a:r>
              <a:rPr lang="en-CA" dirty="0">
                <a:solidFill>
                  <a:srgbClr val="002060"/>
                </a:solidFill>
                <a:ea typeface="Calibri"/>
                <a:cs typeface="Times New Roman"/>
              </a:rPr>
              <a:t>Player 1 can, for example, ask player 2 to lie in the first stage and in exchange she will lie both in the first and in the second stage. Is this subgame perfect?</a:t>
            </a:r>
          </a:p>
          <a:p>
            <a:pPr lvl="1"/>
            <a:r>
              <a:rPr lang="en-CA" dirty="0">
                <a:solidFill>
                  <a:srgbClr val="002060"/>
                </a:solidFill>
                <a:ea typeface="Calibri"/>
                <a:cs typeface="Times New Roman"/>
              </a:rPr>
              <a:t>Consider the last stage: since it is the last time this game is played, both players will adopt their dominant strategy, i.e., to Confess</a:t>
            </a:r>
          </a:p>
          <a:p>
            <a:pPr lvl="1"/>
            <a:r>
              <a:rPr lang="en-CA" dirty="0">
                <a:solidFill>
                  <a:srgbClr val="002060"/>
                </a:solidFill>
                <a:ea typeface="Calibri"/>
                <a:cs typeface="Times New Roman"/>
              </a:rPr>
              <a:t>Any promise/threat about Stage 2’s action different than Confess is not credible! In stage 2, the only subgame Nash Equilibrium is the unique Nash Equilibrium of the game!</a:t>
            </a:r>
          </a:p>
          <a:p>
            <a:pPr lvl="1"/>
            <a:r>
              <a:rPr lang="en-CA" dirty="0">
                <a:solidFill>
                  <a:srgbClr val="002060"/>
                </a:solidFill>
                <a:ea typeface="Calibri"/>
                <a:cs typeface="Times New Roman"/>
              </a:rPr>
              <a:t>Hence, in the first stage the only possible equilibrium (given that no cooperation can take place in the second stage) is for both to confess!</a:t>
            </a: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graphicFrame>
        <p:nvGraphicFramePr>
          <p:cNvPr id="5" name="Table 5">
            <a:extLst>
              <a:ext uri="{FF2B5EF4-FFF2-40B4-BE49-F238E27FC236}">
                <a16:creationId xmlns:a16="http://schemas.microsoft.com/office/drawing/2014/main" id="{878EFDCD-E12F-417E-BF0C-0448E072E95C}"/>
              </a:ext>
            </a:extLst>
          </p:cNvPr>
          <p:cNvGraphicFramePr>
            <a:graphicFrameLocks noGrp="1"/>
          </p:cNvGraphicFramePr>
          <p:nvPr>
            <p:extLst>
              <p:ext uri="{D42A27DB-BD31-4B8C-83A1-F6EECF244321}">
                <p14:modId xmlns:p14="http://schemas.microsoft.com/office/powerpoint/2010/main" val="2514284979"/>
              </p:ext>
            </p:extLst>
          </p:nvPr>
        </p:nvGraphicFramePr>
        <p:xfrm>
          <a:off x="1331640" y="1124744"/>
          <a:ext cx="4926330" cy="1219200"/>
        </p:xfrm>
        <a:graphic>
          <a:graphicData uri="http://schemas.openxmlformats.org/drawingml/2006/table">
            <a:tbl>
              <a:tblPr firstRow="1" firstCol="1" bandRow="1"/>
              <a:tblGrid>
                <a:gridCol w="1148715">
                  <a:extLst>
                    <a:ext uri="{9D8B030D-6E8A-4147-A177-3AD203B41FA5}">
                      <a16:colId xmlns:a16="http://schemas.microsoft.com/office/drawing/2014/main" val="20000"/>
                    </a:ext>
                  </a:extLst>
                </a:gridCol>
                <a:gridCol w="1350645">
                  <a:extLst>
                    <a:ext uri="{9D8B030D-6E8A-4147-A177-3AD203B41FA5}">
                      <a16:colId xmlns:a16="http://schemas.microsoft.com/office/drawing/2014/main" val="20001"/>
                    </a:ext>
                  </a:extLst>
                </a:gridCol>
                <a:gridCol w="1350645">
                  <a:extLst>
                    <a:ext uri="{9D8B030D-6E8A-4147-A177-3AD203B41FA5}">
                      <a16:colId xmlns:a16="http://schemas.microsoft.com/office/drawing/2014/main" val="20002"/>
                    </a:ext>
                  </a:extLst>
                </a:gridCol>
                <a:gridCol w="1076325">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a:effectLst/>
                          <a:latin typeface="Calibri"/>
                          <a:ea typeface="Calibri"/>
                          <a:cs typeface="Times New Roman"/>
                        </a:rPr>
                        <a:t> </a:t>
                      </a:r>
                      <a:endParaRPr lang="el-GR" sz="110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a:effectLst/>
                          <a:latin typeface="Calibri"/>
                          <a:ea typeface="Calibri"/>
                          <a:cs typeface="Times New Roman"/>
                        </a:rPr>
                        <a:t> </a:t>
                      </a:r>
                      <a:endParaRPr lang="el-GR" sz="110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a:effectLst/>
                          <a:latin typeface="Calibri"/>
                          <a:ea typeface="Calibri"/>
                          <a:cs typeface="Times New Roman"/>
                        </a:rPr>
                        <a:t>Lie</a:t>
                      </a:r>
                      <a:endParaRPr lang="el-G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Confess</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0">
                <a:tc rowSpan="2">
                  <a:txBody>
                    <a:bodyPr/>
                    <a:lstStyle/>
                    <a:p>
                      <a:pPr algn="ctr">
                        <a:spcAft>
                          <a:spcPts val="0"/>
                        </a:spcAft>
                      </a:pPr>
                      <a:r>
                        <a:rPr lang="en-US" sz="2000" b="1">
                          <a:effectLst/>
                          <a:latin typeface="Calibri"/>
                          <a:ea typeface="Calibri"/>
                          <a:cs typeface="Times New Roman"/>
                        </a:rPr>
                        <a:t>Player 1</a:t>
                      </a:r>
                      <a:endParaRPr lang="el-GR"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Lie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a:solidFill>
                            <a:srgbClr val="31849B"/>
                          </a:solidFill>
                          <a:effectLst/>
                          <a:latin typeface="Calibri"/>
                          <a:ea typeface="Calibri"/>
                          <a:cs typeface="Times New Roman"/>
                        </a:rPr>
                        <a:t>-1</a:t>
                      </a:r>
                      <a:r>
                        <a:rPr lang="en-US" sz="2000" b="1">
                          <a:effectLst/>
                          <a:latin typeface="Calibri"/>
                          <a:ea typeface="Calibri"/>
                          <a:cs typeface="Times New Roman"/>
                        </a:rPr>
                        <a:t>, </a:t>
                      </a:r>
                      <a:r>
                        <a:rPr lang="en-US" sz="2000" b="1">
                          <a:solidFill>
                            <a:srgbClr val="E36C0A"/>
                          </a:solidFill>
                          <a:effectLst/>
                          <a:latin typeface="Calibri"/>
                          <a:ea typeface="Calibri"/>
                          <a:cs typeface="Times New Roman"/>
                        </a:rPr>
                        <a:t>-1</a:t>
                      </a:r>
                      <a:endParaRPr lang="el-G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-9</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0</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vMerge="1">
                  <a:txBody>
                    <a:bodyPr/>
                    <a:lstStyle/>
                    <a:p>
                      <a:endParaRPr lang="el-GR"/>
                    </a:p>
                  </a:txBody>
                  <a:tcPr/>
                </a:tc>
                <a:tc>
                  <a:txBody>
                    <a:bodyPr/>
                    <a:lstStyle/>
                    <a:p>
                      <a:pPr algn="ctr">
                        <a:spcAft>
                          <a:spcPts val="0"/>
                        </a:spcAft>
                      </a:pPr>
                      <a:r>
                        <a:rPr lang="en-US" sz="2000" b="1" dirty="0">
                          <a:effectLst/>
                          <a:latin typeface="Calibri"/>
                          <a:ea typeface="Calibri"/>
                          <a:cs typeface="Times New Roman"/>
                        </a:rPr>
                        <a:t>Confess</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a:solidFill>
                            <a:srgbClr val="31849B"/>
                          </a:solidFill>
                          <a:effectLst/>
                          <a:latin typeface="Calibri"/>
                          <a:ea typeface="Calibri"/>
                          <a:cs typeface="Times New Roman"/>
                        </a:rPr>
                        <a:t>0</a:t>
                      </a:r>
                      <a:r>
                        <a:rPr lang="en-US" sz="2000" b="1">
                          <a:effectLst/>
                          <a:latin typeface="Calibri"/>
                          <a:ea typeface="Calibri"/>
                          <a:cs typeface="Times New Roman"/>
                        </a:rPr>
                        <a:t>, </a:t>
                      </a:r>
                      <a:r>
                        <a:rPr lang="en-US" sz="2000" b="1">
                          <a:solidFill>
                            <a:srgbClr val="E36C0A"/>
                          </a:solidFill>
                          <a:effectLst/>
                          <a:latin typeface="Calibri"/>
                          <a:ea typeface="Calibri"/>
                          <a:cs typeface="Times New Roman"/>
                        </a:rPr>
                        <a:t>-9</a:t>
                      </a:r>
                      <a:endParaRPr lang="el-GR"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-6</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-6</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961834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Finitely Repeated Games</a:t>
            </a:r>
            <a:endParaRPr lang="el-GR" sz="2800" u="sng" spc="0" dirty="0">
              <a:solidFill>
                <a:srgbClr val="2F2B20"/>
              </a:solidFill>
              <a:latin typeface="Calibri"/>
              <a:ea typeface="Calibri"/>
              <a:cs typeface="Times New Roman"/>
            </a:endParaRPr>
          </a:p>
        </p:txBody>
      </p:sp>
      <p:sp>
        <p:nvSpPr>
          <p:cNvPr id="3" name="Content Placeholder 2"/>
          <p:cNvSpPr>
            <a:spLocks noGrp="1"/>
          </p:cNvSpPr>
          <p:nvPr>
            <p:ph idx="1"/>
          </p:nvPr>
        </p:nvSpPr>
        <p:spPr>
          <a:xfrm>
            <a:off x="107504" y="548680"/>
            <a:ext cx="8301608" cy="6192688"/>
          </a:xfrm>
        </p:spPr>
        <p:txBody>
          <a:bodyPr>
            <a:normAutofit/>
          </a:bodyPr>
          <a:lstStyle/>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The previous example reveals two important results that can be generalized for finitely repeated games:</a:t>
            </a:r>
            <a:endParaRPr lang="en-US" altLang="el-GR" sz="1000" dirty="0">
              <a:solidFill>
                <a:srgbClr val="2F2B20"/>
              </a:solidFill>
              <a:latin typeface="Calibri" pitchFamily="34" charset="0"/>
              <a:ea typeface="Calibri" pitchFamily="34" charset="0"/>
              <a:cs typeface="Times New Roman" pitchFamily="18" charset="0"/>
            </a:endParaRPr>
          </a:p>
          <a:p>
            <a:pPr marL="114300" indent="0">
              <a:spcAft>
                <a:spcPts val="0"/>
              </a:spcAft>
              <a:buNone/>
            </a:pPr>
            <a:r>
              <a:rPr lang="en-US" altLang="el-GR" b="1" u="sng" dirty="0">
                <a:solidFill>
                  <a:srgbClr val="2F2B20"/>
                </a:solidFill>
                <a:latin typeface="Calibri" pitchFamily="34" charset="0"/>
                <a:ea typeface="Calibri" pitchFamily="34" charset="0"/>
                <a:cs typeface="Times New Roman" pitchFamily="18" charset="0"/>
              </a:rPr>
              <a:t>Proposition 1</a:t>
            </a:r>
          </a:p>
          <a:p>
            <a:pPr marL="114300" indent="0">
              <a:spcAft>
                <a:spcPts val="0"/>
              </a:spcAft>
              <a:buNone/>
            </a:pPr>
            <a:r>
              <a:rPr lang="en-US" altLang="el-GR" dirty="0">
                <a:solidFill>
                  <a:srgbClr val="002060"/>
                </a:solidFill>
                <a:latin typeface="Calibri" pitchFamily="34" charset="0"/>
                <a:ea typeface="Calibri" pitchFamily="34" charset="0"/>
                <a:cs typeface="Times New Roman" pitchFamily="18" charset="0"/>
              </a:rPr>
              <a:t>In the final subgame players must play their action that corresponds to a Nash Equilibrium in all Subgame Perfect Nash </a:t>
            </a:r>
            <a:r>
              <a:rPr lang="en-US" altLang="el-GR" dirty="0" err="1">
                <a:solidFill>
                  <a:srgbClr val="002060"/>
                </a:solidFill>
                <a:latin typeface="Calibri" pitchFamily="34" charset="0"/>
                <a:ea typeface="Calibri" pitchFamily="34" charset="0"/>
                <a:cs typeface="Times New Roman" pitchFamily="18" charset="0"/>
              </a:rPr>
              <a:t>Equilbria</a:t>
            </a:r>
            <a:r>
              <a:rPr lang="en-US" altLang="el-GR" dirty="0">
                <a:solidFill>
                  <a:srgbClr val="002060"/>
                </a:solidFill>
                <a:latin typeface="Calibri" pitchFamily="34" charset="0"/>
                <a:ea typeface="Calibri" pitchFamily="34" charset="0"/>
                <a:cs typeface="Times New Roman" pitchFamily="18" charset="0"/>
              </a:rPr>
              <a:t>.</a:t>
            </a:r>
          </a:p>
          <a:p>
            <a:pPr lvl="1"/>
            <a:r>
              <a:rPr lang="en-US" altLang="el-GR" dirty="0">
                <a:solidFill>
                  <a:srgbClr val="2F2B20"/>
                </a:solidFill>
                <a:latin typeface="Calibri" pitchFamily="34" charset="0"/>
                <a:ea typeface="Calibri" pitchFamily="34" charset="0"/>
                <a:cs typeface="Times New Roman" pitchFamily="18" charset="0"/>
              </a:rPr>
              <a:t>All payoffs from before cannot change</a:t>
            </a:r>
          </a:p>
          <a:p>
            <a:pPr lvl="1"/>
            <a:r>
              <a:rPr lang="en-US" altLang="el-GR" dirty="0">
                <a:solidFill>
                  <a:srgbClr val="2F2B20"/>
                </a:solidFill>
                <a:latin typeface="Calibri" pitchFamily="34" charset="0"/>
                <a:ea typeface="Calibri" pitchFamily="34" charset="0"/>
                <a:cs typeface="Times New Roman" pitchFamily="18" charset="0"/>
              </a:rPr>
              <a:t>The Nash equilibrium Strategy is the only strategy that maximizes a player’s payoffs in the last stage.</a:t>
            </a:r>
          </a:p>
          <a:p>
            <a:pPr marL="114300" indent="0">
              <a:spcAft>
                <a:spcPts val="0"/>
              </a:spcAft>
              <a:buNone/>
            </a:pPr>
            <a:endParaRPr lang="en-US" altLang="el-GR" sz="1000" dirty="0">
              <a:solidFill>
                <a:srgbClr val="2F2B20"/>
              </a:solidFill>
              <a:latin typeface="Calibri" pitchFamily="34" charset="0"/>
              <a:ea typeface="Calibri" pitchFamily="34" charset="0"/>
              <a:cs typeface="Times New Roman" pitchFamily="18" charset="0"/>
            </a:endParaRPr>
          </a:p>
          <a:p>
            <a:pPr marL="114300" indent="0">
              <a:spcAft>
                <a:spcPts val="0"/>
              </a:spcAft>
              <a:buNone/>
            </a:pPr>
            <a:r>
              <a:rPr lang="en-US" altLang="el-GR" b="1" u="sng" dirty="0">
                <a:solidFill>
                  <a:srgbClr val="2F2B20"/>
                </a:solidFill>
                <a:latin typeface="Calibri" pitchFamily="34" charset="0"/>
                <a:ea typeface="Calibri" pitchFamily="34" charset="0"/>
                <a:cs typeface="Times New Roman" pitchFamily="18" charset="0"/>
              </a:rPr>
              <a:t>Proposition 2 (</a:t>
            </a:r>
            <a:r>
              <a:rPr lang="en-US" altLang="el-GR" b="1" u="sng" dirty="0" err="1">
                <a:solidFill>
                  <a:srgbClr val="2F2B20"/>
                </a:solidFill>
                <a:latin typeface="Calibri" pitchFamily="34" charset="0"/>
                <a:ea typeface="Calibri" pitchFamily="34" charset="0"/>
                <a:cs typeface="Times New Roman" pitchFamily="18" charset="0"/>
              </a:rPr>
              <a:t>Selten</a:t>
            </a:r>
            <a:r>
              <a:rPr lang="en-US" altLang="el-GR" b="1" u="sng" dirty="0">
                <a:solidFill>
                  <a:srgbClr val="2F2B20"/>
                </a:solidFill>
                <a:latin typeface="Calibri" pitchFamily="34" charset="0"/>
                <a:ea typeface="Calibri" pitchFamily="34" charset="0"/>
                <a:cs typeface="Times New Roman" pitchFamily="18" charset="0"/>
              </a:rPr>
              <a:t>)</a:t>
            </a:r>
          </a:p>
          <a:p>
            <a:pPr marL="114300" indent="0">
              <a:spcAft>
                <a:spcPts val="0"/>
              </a:spcAft>
              <a:buNone/>
            </a:pPr>
            <a:r>
              <a:rPr lang="en-US" altLang="el-GR" dirty="0">
                <a:solidFill>
                  <a:srgbClr val="002060"/>
                </a:solidFill>
                <a:latin typeface="Calibri" pitchFamily="34" charset="0"/>
                <a:ea typeface="Calibri" pitchFamily="34" charset="0"/>
                <a:cs typeface="Times New Roman" pitchFamily="18" charset="0"/>
              </a:rPr>
              <a:t>If the stage game has a unique Nash Equilibrium then for any finite number of repetitions the repeated game has a unique SPNE: the players play the actions that correspond to the unique Nash equilibrium in every stage of the game.</a:t>
            </a:r>
            <a:endParaRPr lang="en-US" dirty="0">
              <a:solidFill>
                <a:srgbClr val="002060"/>
              </a:solidFill>
              <a:latin typeface="Calibri" pitchFamily="34" charset="0"/>
              <a:ea typeface="Calibri"/>
              <a:cs typeface="Times New Roman" pitchFamily="18" charset="0"/>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1940078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Finitely Repeated Games</a:t>
            </a:r>
            <a:endParaRPr lang="el-GR" sz="2800" u="sng" spc="0" dirty="0">
              <a:solidFill>
                <a:srgbClr val="2F2B20"/>
              </a:solidFill>
              <a:latin typeface="Calibri"/>
              <a:ea typeface="Calibri"/>
              <a:cs typeface="Times New Roman"/>
            </a:endParaRPr>
          </a:p>
        </p:txBody>
      </p:sp>
      <p:sp>
        <p:nvSpPr>
          <p:cNvPr id="3" name="Content Placeholder 2"/>
          <p:cNvSpPr>
            <a:spLocks noGrp="1"/>
          </p:cNvSpPr>
          <p:nvPr>
            <p:ph idx="1"/>
          </p:nvPr>
        </p:nvSpPr>
        <p:spPr>
          <a:xfrm>
            <a:off x="107504" y="548680"/>
            <a:ext cx="8301608" cy="6192688"/>
          </a:xfrm>
        </p:spPr>
        <p:txBody>
          <a:bodyPr>
            <a:normAutofit/>
          </a:bodyPr>
          <a:lstStyle/>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One more significant result about repeated games is the following:</a:t>
            </a:r>
            <a:endParaRPr lang="en-US" altLang="el-GR" sz="1000" dirty="0">
              <a:solidFill>
                <a:srgbClr val="2F2B20"/>
              </a:solidFill>
              <a:latin typeface="Calibri" pitchFamily="34" charset="0"/>
              <a:ea typeface="Calibri" pitchFamily="34" charset="0"/>
              <a:cs typeface="Times New Roman" pitchFamily="18" charset="0"/>
            </a:endParaRPr>
          </a:p>
          <a:p>
            <a:pPr marL="114300" indent="0">
              <a:spcAft>
                <a:spcPts val="0"/>
              </a:spcAft>
              <a:buNone/>
            </a:pPr>
            <a:r>
              <a:rPr lang="en-US" altLang="el-GR" b="1" u="sng" dirty="0">
                <a:solidFill>
                  <a:srgbClr val="2F2B20"/>
                </a:solidFill>
                <a:latin typeface="Calibri" pitchFamily="34" charset="0"/>
                <a:ea typeface="Calibri" pitchFamily="34" charset="0"/>
                <a:cs typeface="Times New Roman" pitchFamily="18" charset="0"/>
              </a:rPr>
              <a:t>Proposition 3</a:t>
            </a:r>
          </a:p>
          <a:p>
            <a:pPr marL="114300" indent="0">
              <a:spcAft>
                <a:spcPts val="0"/>
              </a:spcAft>
              <a:buNone/>
            </a:pPr>
            <a:r>
              <a:rPr lang="en-US" altLang="el-GR" dirty="0">
                <a:solidFill>
                  <a:srgbClr val="002060"/>
                </a:solidFill>
                <a:latin typeface="Calibri" pitchFamily="34" charset="0"/>
                <a:ea typeface="Calibri" pitchFamily="34" charset="0"/>
                <a:cs typeface="Times New Roman" pitchFamily="18" charset="0"/>
              </a:rPr>
              <a:t>A collection of Nash Equilibrium strategies in every stage of the game is indeed a Subgame Perfect Nash </a:t>
            </a:r>
            <a:r>
              <a:rPr lang="en-US" altLang="el-GR" dirty="0" err="1">
                <a:solidFill>
                  <a:srgbClr val="002060"/>
                </a:solidFill>
                <a:latin typeface="Calibri" pitchFamily="34" charset="0"/>
                <a:ea typeface="Calibri" pitchFamily="34" charset="0"/>
                <a:cs typeface="Times New Roman" pitchFamily="18" charset="0"/>
              </a:rPr>
              <a:t>Equilbrium</a:t>
            </a:r>
            <a:endParaRPr lang="en-US" altLang="el-GR" dirty="0">
              <a:solidFill>
                <a:srgbClr val="002060"/>
              </a:solidFill>
              <a:latin typeface="Calibri" pitchFamily="34" charset="0"/>
              <a:ea typeface="Calibri" pitchFamily="34" charset="0"/>
              <a:cs typeface="Times New Roman" pitchFamily="18" charset="0"/>
            </a:endParaRPr>
          </a:p>
          <a:p>
            <a:pPr lvl="1"/>
            <a:r>
              <a:rPr lang="en-US" altLang="el-GR" dirty="0">
                <a:solidFill>
                  <a:srgbClr val="2F2B20"/>
                </a:solidFill>
                <a:latin typeface="Calibri" pitchFamily="34" charset="0"/>
                <a:ea typeface="Calibri" pitchFamily="34" charset="0"/>
                <a:cs typeface="Times New Roman" pitchFamily="18" charset="0"/>
              </a:rPr>
              <a:t>When choosing the Nash Equilibrium strategy future strategies cannot be affected</a:t>
            </a:r>
          </a:p>
          <a:p>
            <a:pPr lvl="1"/>
            <a:r>
              <a:rPr lang="en-US" altLang="el-GR" dirty="0">
                <a:solidFill>
                  <a:srgbClr val="2F2B20"/>
                </a:solidFill>
                <a:latin typeface="Calibri" pitchFamily="34" charset="0"/>
                <a:ea typeface="Calibri" pitchFamily="34" charset="0"/>
                <a:cs typeface="Times New Roman" pitchFamily="18" charset="0"/>
              </a:rPr>
              <a:t>The Nash equilibrium Strategy is the only strategy that maximizes a player’s payoffs in the future.</a:t>
            </a:r>
          </a:p>
          <a:p>
            <a:pPr marL="411480" lvl="1" indent="0">
              <a:buNone/>
            </a:pPr>
            <a:endParaRPr lang="en-US" altLang="el-GR" dirty="0">
              <a:solidFill>
                <a:srgbClr val="2F2B20"/>
              </a:solidFill>
              <a:latin typeface="Calibri" pitchFamily="34" charset="0"/>
              <a:ea typeface="Calibri" pitchFamily="34" charset="0"/>
              <a:cs typeface="Times New Roman" pitchFamily="18" charset="0"/>
            </a:endParaRPr>
          </a:p>
          <a:p>
            <a:pPr marL="90488" lvl="1" indent="0">
              <a:buNone/>
            </a:pPr>
            <a:r>
              <a:rPr lang="en-US" altLang="el-GR" u="sng" dirty="0">
                <a:solidFill>
                  <a:srgbClr val="2F2B20"/>
                </a:solidFill>
                <a:latin typeface="Calibri" pitchFamily="34" charset="0"/>
                <a:ea typeface="Calibri" pitchFamily="34" charset="0"/>
                <a:cs typeface="Times New Roman" pitchFamily="18" charset="0"/>
              </a:rPr>
              <a:t>Very Important:</a:t>
            </a:r>
            <a:r>
              <a:rPr lang="en-US" altLang="el-GR" dirty="0">
                <a:solidFill>
                  <a:srgbClr val="2F2B20"/>
                </a:solidFill>
                <a:latin typeface="Calibri" pitchFamily="34" charset="0"/>
                <a:ea typeface="Calibri" pitchFamily="34" charset="0"/>
                <a:cs typeface="Times New Roman" pitchFamily="18" charset="0"/>
              </a:rPr>
              <a:t> the above proposition does not describe all Subgame Perfect Nash Equilibria! There could be more, where players use strategies that contain actions-responses to previous plays! Cooperation, to some extend, may be possible!</a:t>
            </a:r>
          </a:p>
          <a:p>
            <a:pPr marL="114300" indent="0">
              <a:spcAft>
                <a:spcPts val="0"/>
              </a:spcAft>
              <a:buNone/>
            </a:pPr>
            <a:endParaRPr lang="en-US" altLang="el-GR" sz="1000" dirty="0">
              <a:solidFill>
                <a:srgbClr val="2F2B20"/>
              </a:solidFill>
              <a:latin typeface="Calibri" pitchFamily="34" charset="0"/>
              <a:ea typeface="Calibri" pitchFamily="34" charset="0"/>
              <a:cs typeface="Times New Roman" pitchFamily="18" charset="0"/>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mc:AlternateContent xmlns:mc="http://schemas.openxmlformats.org/markup-compatibility/2006" xmlns:p14="http://schemas.microsoft.com/office/powerpoint/2010/main">
        <mc:Choice Requires="p14">
          <p:contentPart p14:bwMode="auto" r:id="rId2">
            <p14:nvContentPartPr>
              <p14:cNvPr id="6" name="Ink 5">
                <a:extLst>
                  <a:ext uri="{FF2B5EF4-FFF2-40B4-BE49-F238E27FC236}">
                    <a16:creationId xmlns:a16="http://schemas.microsoft.com/office/drawing/2014/main" id="{5137ED5D-F0A0-4CD0-99B9-226AC1BE222F}"/>
                  </a:ext>
                </a:extLst>
              </p14:cNvPr>
              <p14:cNvContentPartPr/>
              <p14:nvPr/>
            </p14:nvContentPartPr>
            <p14:xfrm>
              <a:off x="1895665" y="1736044"/>
              <a:ext cx="27360" cy="12240"/>
            </p14:xfrm>
          </p:contentPart>
        </mc:Choice>
        <mc:Fallback xmlns="">
          <p:pic>
            <p:nvPicPr>
              <p:cNvPr id="6" name="Ink 5">
                <a:extLst>
                  <a:ext uri="{FF2B5EF4-FFF2-40B4-BE49-F238E27FC236}">
                    <a16:creationId xmlns:a16="http://schemas.microsoft.com/office/drawing/2014/main" id="{5137ED5D-F0A0-4CD0-99B9-226AC1BE222F}"/>
                  </a:ext>
                </a:extLst>
              </p:cNvPr>
              <p:cNvPicPr/>
              <p:nvPr/>
            </p:nvPicPr>
            <p:blipFill>
              <a:blip r:embed="rId3"/>
              <a:stretch>
                <a:fillRect/>
              </a:stretch>
            </p:blipFill>
            <p:spPr>
              <a:xfrm>
                <a:off x="1891345" y="1731724"/>
                <a:ext cx="36000" cy="20880"/>
              </a:xfrm>
              <a:prstGeom prst="rect">
                <a:avLst/>
              </a:prstGeom>
            </p:spPr>
          </p:pic>
        </mc:Fallback>
      </mc:AlternateContent>
    </p:spTree>
    <p:extLst>
      <p:ext uri="{BB962C8B-B14F-4D97-AF65-F5344CB8AC3E}">
        <p14:creationId xmlns:p14="http://schemas.microsoft.com/office/powerpoint/2010/main" val="2063755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Finitely Repeated Games</a:t>
            </a:r>
            <a:endParaRPr lang="el-GR" sz="2800" u="sng" spc="0" dirty="0">
              <a:solidFill>
                <a:srgbClr val="2F2B20"/>
              </a:solidFill>
              <a:latin typeface="Calibri"/>
              <a:ea typeface="Calibri"/>
              <a:cs typeface="Times New Roman"/>
            </a:endParaRPr>
          </a:p>
        </p:txBody>
      </p:sp>
      <p:sp>
        <p:nvSpPr>
          <p:cNvPr id="3" name="Content Placeholder 2"/>
          <p:cNvSpPr>
            <a:spLocks noGrp="1"/>
          </p:cNvSpPr>
          <p:nvPr>
            <p:ph idx="1"/>
          </p:nvPr>
        </p:nvSpPr>
        <p:spPr>
          <a:xfrm>
            <a:off x="107504" y="404664"/>
            <a:ext cx="8301608" cy="5472608"/>
          </a:xfrm>
        </p:spPr>
        <p:txBody>
          <a:bodyPr>
            <a:normAutofit/>
          </a:bodyPr>
          <a:lstStyle/>
          <a:p>
            <a:pPr marL="114300" indent="0">
              <a:spcAft>
                <a:spcPts val="0"/>
              </a:spcAft>
              <a:buNone/>
            </a:pPr>
            <a:r>
              <a:rPr lang="en-US" b="1" u="sng" dirty="0">
                <a:ea typeface="Calibri"/>
                <a:cs typeface="Times New Roman"/>
              </a:rPr>
              <a:t>Example 2</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Consider a static game described by the table below:</a:t>
            </a: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r>
              <a:rPr lang="en-US" dirty="0">
                <a:solidFill>
                  <a:srgbClr val="2F2B20"/>
                </a:solidFill>
                <a:latin typeface="Calibri" pitchFamily="34" charset="0"/>
                <a:ea typeface="Calibri"/>
                <a:cs typeface="Times New Roman" pitchFamily="18" charset="0"/>
              </a:rPr>
              <a:t>This game has two Nash Equilibria, namely (Up, Left) and (Down, Right). Moreover, there is coordination failure as none of these N.E. is Pareto Efficient.</a:t>
            </a: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r>
              <a:rPr lang="en-US" dirty="0">
                <a:solidFill>
                  <a:srgbClr val="2F2B20"/>
                </a:solidFill>
                <a:latin typeface="Calibri" pitchFamily="34" charset="0"/>
                <a:ea typeface="Calibri"/>
                <a:cs typeface="Times New Roman" pitchFamily="18" charset="0"/>
              </a:rPr>
              <a:t>What is (are) the SPNE of this game if it is repeated twice?</a:t>
            </a: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graphicFrame>
        <p:nvGraphicFramePr>
          <p:cNvPr id="7" name="Table 5">
            <a:extLst>
              <a:ext uri="{FF2B5EF4-FFF2-40B4-BE49-F238E27FC236}">
                <a16:creationId xmlns:a16="http://schemas.microsoft.com/office/drawing/2014/main" id="{53CFB4EA-C7A4-49BD-B17E-4FFCA8DD3058}"/>
              </a:ext>
            </a:extLst>
          </p:cNvPr>
          <p:cNvGraphicFramePr>
            <a:graphicFrameLocks noGrp="1"/>
          </p:cNvGraphicFramePr>
          <p:nvPr/>
        </p:nvGraphicFramePr>
        <p:xfrm>
          <a:off x="1331640" y="1412776"/>
          <a:ext cx="5544616" cy="1524000"/>
        </p:xfrm>
        <a:graphic>
          <a:graphicData uri="http://schemas.openxmlformats.org/drawingml/2006/table">
            <a:tbl>
              <a:tblPr firstRow="1" firstCol="1" bandRow="1"/>
              <a:tblGrid>
                <a:gridCol w="1148715">
                  <a:extLst>
                    <a:ext uri="{9D8B030D-6E8A-4147-A177-3AD203B41FA5}">
                      <a16:colId xmlns:a16="http://schemas.microsoft.com/office/drawing/2014/main" val="20000"/>
                    </a:ext>
                  </a:extLst>
                </a:gridCol>
                <a:gridCol w="1011525">
                  <a:extLst>
                    <a:ext uri="{9D8B030D-6E8A-4147-A177-3AD203B41FA5}">
                      <a16:colId xmlns:a16="http://schemas.microsoft.com/office/drawing/2014/main" val="20001"/>
                    </a:ext>
                  </a:extLst>
                </a:gridCol>
                <a:gridCol w="1014443">
                  <a:extLst>
                    <a:ext uri="{9D8B030D-6E8A-4147-A177-3AD203B41FA5}">
                      <a16:colId xmlns:a16="http://schemas.microsoft.com/office/drawing/2014/main" val="20002"/>
                    </a:ext>
                  </a:extLst>
                </a:gridCol>
                <a:gridCol w="1361821">
                  <a:extLst>
                    <a:ext uri="{9D8B030D-6E8A-4147-A177-3AD203B41FA5}">
                      <a16:colId xmlns:a16="http://schemas.microsoft.com/office/drawing/2014/main" val="1032225205"/>
                    </a:ext>
                  </a:extLst>
                </a:gridCol>
                <a:gridCol w="1008112">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Left</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CA" sz="2000" b="1" dirty="0">
                          <a:effectLst/>
                          <a:latin typeface="Calibri"/>
                          <a:ea typeface="Calibri"/>
                          <a:cs typeface="Times New Roman"/>
                        </a:rPr>
                        <a:t>Center</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Right</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304800">
                <a:tc rowSpan="3">
                  <a:txBody>
                    <a:bodyPr/>
                    <a:lstStyle/>
                    <a:p>
                      <a:pPr algn="ctr">
                        <a:spcAft>
                          <a:spcPts val="0"/>
                        </a:spcAft>
                      </a:pPr>
                      <a:r>
                        <a:rPr lang="en-US" sz="2000" b="1" dirty="0">
                          <a:effectLst/>
                          <a:latin typeface="Calibri"/>
                          <a:ea typeface="Calibri"/>
                          <a:cs typeface="Times New Roman"/>
                        </a:rPr>
                        <a:t>Player 1</a:t>
                      </a: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Up</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5</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0</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0</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2400">
                <a:tc vMerge="1">
                  <a:txBody>
                    <a:bodyPr/>
                    <a:lstStyle/>
                    <a:p>
                      <a:pPr algn="ctr">
                        <a:spcAft>
                          <a:spcPts val="0"/>
                        </a:spcAft>
                      </a:pP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Middle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0</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5</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4</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4</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0</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0</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400">
                <a:tc vMerge="1">
                  <a:txBody>
                    <a:bodyPr/>
                    <a:lstStyle/>
                    <a:p>
                      <a:endParaRPr lang="el-GR"/>
                    </a:p>
                  </a:txBody>
                  <a:tcPr/>
                </a:tc>
                <a:tc>
                  <a:txBody>
                    <a:bodyPr/>
                    <a:lstStyle/>
                    <a:p>
                      <a:pPr algn="ctr">
                        <a:spcAft>
                          <a:spcPts val="0"/>
                        </a:spcAft>
                      </a:pPr>
                      <a:r>
                        <a:rPr lang="en-CA" sz="2000" b="1" dirty="0">
                          <a:effectLst/>
                          <a:latin typeface="Calibri"/>
                          <a:ea typeface="Calibri"/>
                          <a:cs typeface="Times New Roman"/>
                        </a:rPr>
                        <a:t>Down</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0</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0</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3</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3</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728954"/>
                  </a:ext>
                </a:extLst>
              </a:tr>
            </a:tbl>
          </a:graphicData>
        </a:graphic>
      </p:graphicFrame>
    </p:spTree>
    <p:extLst>
      <p:ext uri="{BB962C8B-B14F-4D97-AF65-F5344CB8AC3E}">
        <p14:creationId xmlns:p14="http://schemas.microsoft.com/office/powerpoint/2010/main" val="1445767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Finitely Repeated Games</a:t>
            </a:r>
            <a:endParaRPr lang="el-GR" sz="2800" u="sng" spc="0" dirty="0">
              <a:solidFill>
                <a:srgbClr val="2F2B20"/>
              </a:solidFill>
              <a:latin typeface="Calibri"/>
              <a:ea typeface="Calibri"/>
              <a:cs typeface="Times New Roman"/>
            </a:endParaRPr>
          </a:p>
        </p:txBody>
      </p:sp>
      <p:sp>
        <p:nvSpPr>
          <p:cNvPr id="3" name="Content Placeholder 2"/>
          <p:cNvSpPr>
            <a:spLocks noGrp="1"/>
          </p:cNvSpPr>
          <p:nvPr>
            <p:ph idx="1"/>
          </p:nvPr>
        </p:nvSpPr>
        <p:spPr>
          <a:xfrm>
            <a:off x="107504" y="404664"/>
            <a:ext cx="8301608" cy="6264696"/>
          </a:xfrm>
        </p:spPr>
        <p:txBody>
          <a:bodyPr>
            <a:normAutofit lnSpcReduction="10000"/>
          </a:bodyPr>
          <a:lstStyle/>
          <a:p>
            <a:pPr marL="114300" indent="0">
              <a:spcAft>
                <a:spcPts val="0"/>
              </a:spcAft>
              <a:buNone/>
            </a:pPr>
            <a:r>
              <a:rPr lang="en-US" b="1" u="sng" dirty="0">
                <a:ea typeface="Calibri"/>
                <a:cs typeface="Times New Roman"/>
              </a:rPr>
              <a:t>… Example 2</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Based on Proposition 1 we can infer that, in the last stage, players will either end up in (D, R) or in (U, L).</a:t>
            </a:r>
          </a:p>
          <a:p>
            <a:r>
              <a:rPr lang="en-US" altLang="el-GR" dirty="0">
                <a:solidFill>
                  <a:srgbClr val="2F2B20"/>
                </a:solidFill>
                <a:latin typeface="Calibri" pitchFamily="34" charset="0"/>
                <a:ea typeface="Calibri" pitchFamily="34" charset="0"/>
                <a:cs typeface="Times New Roman" pitchFamily="18" charset="0"/>
              </a:rPr>
              <a:t>Assume that in the last stage the payers end up in (U, L). Then, at the beginning of the first stage the payoff matrix looks like </a:t>
            </a: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r>
              <a:rPr lang="en-US" i="1" dirty="0">
                <a:solidFill>
                  <a:srgbClr val="2F2B20"/>
                </a:solidFill>
                <a:latin typeface="Calibri" pitchFamily="34" charset="0"/>
                <a:ea typeface="Calibri"/>
                <a:cs typeface="Times New Roman" pitchFamily="18" charset="0"/>
              </a:rPr>
              <a:t>*** we have added in every cell the payoffs that correspond to the N.E. (U, L) of the last stage!</a:t>
            </a:r>
          </a:p>
          <a:p>
            <a:pPr marL="114300" indent="0">
              <a:spcAft>
                <a:spcPts val="0"/>
              </a:spcAft>
              <a:buNone/>
            </a:pPr>
            <a:endParaRPr lang="en-US" dirty="0">
              <a:solidFill>
                <a:srgbClr val="2F2B20"/>
              </a:solidFill>
              <a:latin typeface="Calibri" pitchFamily="34" charset="0"/>
              <a:ea typeface="Calibri"/>
              <a:cs typeface="Times New Roman" pitchFamily="18" charset="0"/>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graphicFrame>
        <p:nvGraphicFramePr>
          <p:cNvPr id="7" name="Table 5">
            <a:extLst>
              <a:ext uri="{FF2B5EF4-FFF2-40B4-BE49-F238E27FC236}">
                <a16:creationId xmlns:a16="http://schemas.microsoft.com/office/drawing/2014/main" id="{53CFB4EA-C7A4-49BD-B17E-4FFCA8DD3058}"/>
              </a:ext>
            </a:extLst>
          </p:cNvPr>
          <p:cNvGraphicFramePr>
            <a:graphicFrameLocks noGrp="1"/>
          </p:cNvGraphicFramePr>
          <p:nvPr>
            <p:extLst>
              <p:ext uri="{D42A27DB-BD31-4B8C-83A1-F6EECF244321}">
                <p14:modId xmlns:p14="http://schemas.microsoft.com/office/powerpoint/2010/main" val="717589820"/>
              </p:ext>
            </p:extLst>
          </p:nvPr>
        </p:nvGraphicFramePr>
        <p:xfrm>
          <a:off x="395536" y="2420888"/>
          <a:ext cx="5760640" cy="1524000"/>
        </p:xfrm>
        <a:graphic>
          <a:graphicData uri="http://schemas.openxmlformats.org/drawingml/2006/table">
            <a:tbl>
              <a:tblPr firstRow="1" firstCol="1" bandRow="1"/>
              <a:tblGrid>
                <a:gridCol w="1193470">
                  <a:extLst>
                    <a:ext uri="{9D8B030D-6E8A-4147-A177-3AD203B41FA5}">
                      <a16:colId xmlns:a16="http://schemas.microsoft.com/office/drawing/2014/main" val="20000"/>
                    </a:ext>
                  </a:extLst>
                </a:gridCol>
                <a:gridCol w="976122">
                  <a:extLst>
                    <a:ext uri="{9D8B030D-6E8A-4147-A177-3AD203B41FA5}">
                      <a16:colId xmlns:a16="http://schemas.microsoft.com/office/drawing/2014/main" val="20001"/>
                    </a:ext>
                  </a:extLst>
                </a:gridCol>
                <a:gridCol w="1128780">
                  <a:extLst>
                    <a:ext uri="{9D8B030D-6E8A-4147-A177-3AD203B41FA5}">
                      <a16:colId xmlns:a16="http://schemas.microsoft.com/office/drawing/2014/main" val="20002"/>
                    </a:ext>
                  </a:extLst>
                </a:gridCol>
                <a:gridCol w="1414879">
                  <a:extLst>
                    <a:ext uri="{9D8B030D-6E8A-4147-A177-3AD203B41FA5}">
                      <a16:colId xmlns:a16="http://schemas.microsoft.com/office/drawing/2014/main" val="1032225205"/>
                    </a:ext>
                  </a:extLst>
                </a:gridCol>
                <a:gridCol w="1047389">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Left</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CA" sz="2000" b="1" dirty="0">
                          <a:effectLst/>
                          <a:latin typeface="Calibri"/>
                          <a:ea typeface="Calibri"/>
                          <a:cs typeface="Times New Roman"/>
                        </a:rPr>
                        <a:t>Center</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Right</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304800">
                <a:tc rowSpan="3">
                  <a:txBody>
                    <a:bodyPr/>
                    <a:lstStyle/>
                    <a:p>
                      <a:pPr algn="ctr">
                        <a:spcAft>
                          <a:spcPts val="0"/>
                        </a:spcAft>
                      </a:pPr>
                      <a:r>
                        <a:rPr lang="en-US" sz="2000" b="1" dirty="0">
                          <a:effectLst/>
                          <a:latin typeface="Calibri"/>
                          <a:ea typeface="Calibri"/>
                          <a:cs typeface="Times New Roman"/>
                        </a:rPr>
                        <a:t>Player 1</a:t>
                      </a: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Up</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1+1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5+1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0+1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0+1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2400">
                <a:tc vMerge="1">
                  <a:txBody>
                    <a:bodyPr/>
                    <a:lstStyle/>
                    <a:p>
                      <a:pPr algn="ctr">
                        <a:spcAft>
                          <a:spcPts val="0"/>
                        </a:spcAft>
                      </a:pP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Middle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0+1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5+1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4+1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4+1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0+1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0+1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400">
                <a:tc vMerge="1">
                  <a:txBody>
                    <a:bodyPr/>
                    <a:lstStyle/>
                    <a:p>
                      <a:endParaRPr lang="el-GR"/>
                    </a:p>
                  </a:txBody>
                  <a:tcPr/>
                </a:tc>
                <a:tc>
                  <a:txBody>
                    <a:bodyPr/>
                    <a:lstStyle/>
                    <a:p>
                      <a:pPr algn="ctr">
                        <a:spcAft>
                          <a:spcPts val="0"/>
                        </a:spcAft>
                      </a:pPr>
                      <a:r>
                        <a:rPr lang="en-CA" sz="2000" b="1" dirty="0">
                          <a:effectLst/>
                          <a:latin typeface="Calibri"/>
                          <a:ea typeface="Calibri"/>
                          <a:cs typeface="Times New Roman"/>
                        </a:rPr>
                        <a:t>Down</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0+1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0+1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0+1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3+1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3+1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728954"/>
                  </a:ext>
                </a:extLst>
              </a:tr>
            </a:tbl>
          </a:graphicData>
        </a:graphic>
      </p:graphicFrame>
      <p:graphicFrame>
        <p:nvGraphicFramePr>
          <p:cNvPr id="8" name="Table 5">
            <a:extLst>
              <a:ext uri="{FF2B5EF4-FFF2-40B4-BE49-F238E27FC236}">
                <a16:creationId xmlns:a16="http://schemas.microsoft.com/office/drawing/2014/main" id="{569DD012-EB5C-420E-9EC1-D132E72811D5}"/>
              </a:ext>
            </a:extLst>
          </p:cNvPr>
          <p:cNvGraphicFramePr>
            <a:graphicFrameLocks noGrp="1"/>
          </p:cNvGraphicFramePr>
          <p:nvPr>
            <p:extLst>
              <p:ext uri="{D42A27DB-BD31-4B8C-83A1-F6EECF244321}">
                <p14:modId xmlns:p14="http://schemas.microsoft.com/office/powerpoint/2010/main" val="531635299"/>
              </p:ext>
            </p:extLst>
          </p:nvPr>
        </p:nvGraphicFramePr>
        <p:xfrm>
          <a:off x="2123728" y="4323080"/>
          <a:ext cx="5760640" cy="1524000"/>
        </p:xfrm>
        <a:graphic>
          <a:graphicData uri="http://schemas.openxmlformats.org/drawingml/2006/table">
            <a:tbl>
              <a:tblPr firstRow="1" firstCol="1" bandRow="1"/>
              <a:tblGrid>
                <a:gridCol w="1193470">
                  <a:extLst>
                    <a:ext uri="{9D8B030D-6E8A-4147-A177-3AD203B41FA5}">
                      <a16:colId xmlns:a16="http://schemas.microsoft.com/office/drawing/2014/main" val="20000"/>
                    </a:ext>
                  </a:extLst>
                </a:gridCol>
                <a:gridCol w="976122">
                  <a:extLst>
                    <a:ext uri="{9D8B030D-6E8A-4147-A177-3AD203B41FA5}">
                      <a16:colId xmlns:a16="http://schemas.microsoft.com/office/drawing/2014/main" val="20001"/>
                    </a:ext>
                  </a:extLst>
                </a:gridCol>
                <a:gridCol w="1128780">
                  <a:extLst>
                    <a:ext uri="{9D8B030D-6E8A-4147-A177-3AD203B41FA5}">
                      <a16:colId xmlns:a16="http://schemas.microsoft.com/office/drawing/2014/main" val="20002"/>
                    </a:ext>
                  </a:extLst>
                </a:gridCol>
                <a:gridCol w="1414879">
                  <a:extLst>
                    <a:ext uri="{9D8B030D-6E8A-4147-A177-3AD203B41FA5}">
                      <a16:colId xmlns:a16="http://schemas.microsoft.com/office/drawing/2014/main" val="1032225205"/>
                    </a:ext>
                  </a:extLst>
                </a:gridCol>
                <a:gridCol w="1047389">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Left</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CA" sz="2000" b="1" dirty="0">
                          <a:effectLst/>
                          <a:latin typeface="Calibri"/>
                          <a:ea typeface="Calibri"/>
                          <a:cs typeface="Times New Roman"/>
                        </a:rPr>
                        <a:t>Center</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Right</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304800">
                <a:tc rowSpan="3">
                  <a:txBody>
                    <a:bodyPr/>
                    <a:lstStyle/>
                    <a:p>
                      <a:pPr algn="ctr">
                        <a:spcAft>
                          <a:spcPts val="0"/>
                        </a:spcAft>
                      </a:pPr>
                      <a:r>
                        <a:rPr lang="en-US" sz="2000" b="1" dirty="0">
                          <a:effectLst/>
                          <a:latin typeface="Calibri"/>
                          <a:ea typeface="Calibri"/>
                          <a:cs typeface="Times New Roman"/>
                        </a:rPr>
                        <a:t>Player 1</a:t>
                      </a: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Up</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2</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6</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2400">
                <a:tc vMerge="1">
                  <a:txBody>
                    <a:bodyPr/>
                    <a:lstStyle/>
                    <a:p>
                      <a:pPr algn="ctr">
                        <a:spcAft>
                          <a:spcPts val="0"/>
                        </a:spcAft>
                      </a:pP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Middle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6</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5</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5</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400">
                <a:tc vMerge="1">
                  <a:txBody>
                    <a:bodyPr/>
                    <a:lstStyle/>
                    <a:p>
                      <a:endParaRPr lang="el-GR"/>
                    </a:p>
                  </a:txBody>
                  <a:tcPr/>
                </a:tc>
                <a:tc>
                  <a:txBody>
                    <a:bodyPr/>
                    <a:lstStyle/>
                    <a:p>
                      <a:pPr algn="ctr">
                        <a:spcAft>
                          <a:spcPts val="0"/>
                        </a:spcAft>
                      </a:pPr>
                      <a:r>
                        <a:rPr lang="en-CA" sz="2000" b="1" dirty="0">
                          <a:effectLst/>
                          <a:latin typeface="Calibri"/>
                          <a:ea typeface="Calibri"/>
                          <a:cs typeface="Times New Roman"/>
                        </a:rPr>
                        <a:t>Down</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4</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4</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728954"/>
                  </a:ext>
                </a:extLst>
              </a:tr>
            </a:tbl>
          </a:graphicData>
        </a:graphic>
      </p:graphicFrame>
      <p:sp>
        <p:nvSpPr>
          <p:cNvPr id="9" name="Βέλος: Δεξιό 8">
            <a:extLst>
              <a:ext uri="{FF2B5EF4-FFF2-40B4-BE49-F238E27FC236}">
                <a16:creationId xmlns:a16="http://schemas.microsoft.com/office/drawing/2014/main" id="{6D86F987-E750-4509-AE6A-C57F47A34CBA}"/>
              </a:ext>
            </a:extLst>
          </p:cNvPr>
          <p:cNvSpPr/>
          <p:nvPr/>
        </p:nvSpPr>
        <p:spPr>
          <a:xfrm rot="1254542">
            <a:off x="3085906" y="4258263"/>
            <a:ext cx="936104" cy="1690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829286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21" end="2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Ομάδα 11">
            <a:extLst>
              <a:ext uri="{FF2B5EF4-FFF2-40B4-BE49-F238E27FC236}">
                <a16:creationId xmlns:a16="http://schemas.microsoft.com/office/drawing/2014/main" id="{1FA4C260-7BC1-4D65-A398-6C95C143D9ED}"/>
              </a:ext>
            </a:extLst>
          </p:cNvPr>
          <p:cNvGrpSpPr/>
          <p:nvPr/>
        </p:nvGrpSpPr>
        <p:grpSpPr>
          <a:xfrm>
            <a:off x="191487" y="3239086"/>
            <a:ext cx="8136904" cy="3052486"/>
            <a:chOff x="179512" y="2020866"/>
            <a:chExt cx="8136904" cy="3052486"/>
          </a:xfrm>
        </p:grpSpPr>
        <p:sp>
          <p:nvSpPr>
            <p:cNvPr id="5" name="Ορθογώνιο 4">
              <a:extLst>
                <a:ext uri="{FF2B5EF4-FFF2-40B4-BE49-F238E27FC236}">
                  <a16:creationId xmlns:a16="http://schemas.microsoft.com/office/drawing/2014/main" id="{87BF48AA-A160-4B08-801B-25E8310A04AA}"/>
                </a:ext>
              </a:extLst>
            </p:cNvPr>
            <p:cNvSpPr/>
            <p:nvPr/>
          </p:nvSpPr>
          <p:spPr>
            <a:xfrm>
              <a:off x="179512" y="4365104"/>
              <a:ext cx="8136904" cy="708248"/>
            </a:xfrm>
            <a:prstGeom prst="rect">
              <a:avLst/>
            </a:prstGeom>
            <a:solidFill>
              <a:srgbClr val="FFC000">
                <a:alpha val="5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6" name="Ορθογώνιο 5">
              <a:extLst>
                <a:ext uri="{FF2B5EF4-FFF2-40B4-BE49-F238E27FC236}">
                  <a16:creationId xmlns:a16="http://schemas.microsoft.com/office/drawing/2014/main" id="{67A617C4-68CA-4FFD-ADB9-2D5DFB9369B5}"/>
                </a:ext>
              </a:extLst>
            </p:cNvPr>
            <p:cNvSpPr/>
            <p:nvPr/>
          </p:nvSpPr>
          <p:spPr>
            <a:xfrm>
              <a:off x="5989351" y="2020866"/>
              <a:ext cx="936104" cy="288032"/>
            </a:xfrm>
            <a:prstGeom prst="rect">
              <a:avLst/>
            </a:prstGeom>
            <a:solidFill>
              <a:srgbClr val="FFC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1" name="Ευθεία γραμμή σύνδεσης 10">
              <a:extLst>
                <a:ext uri="{FF2B5EF4-FFF2-40B4-BE49-F238E27FC236}">
                  <a16:creationId xmlns:a16="http://schemas.microsoft.com/office/drawing/2014/main" id="{F974B536-09C0-45CF-AAC5-99450F70CDF1}"/>
                </a:ext>
              </a:extLst>
            </p:cNvPr>
            <p:cNvCxnSpPr>
              <a:cxnSpLocks/>
              <a:stCxn id="5" idx="0"/>
              <a:endCxn id="6" idx="2"/>
            </p:cNvCxnSpPr>
            <p:nvPr/>
          </p:nvCxnSpPr>
          <p:spPr>
            <a:xfrm flipV="1">
              <a:off x="4247964" y="2308898"/>
              <a:ext cx="2209439" cy="2056206"/>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79512" y="0"/>
            <a:ext cx="8229600" cy="476672"/>
          </a:xfrm>
        </p:spPr>
        <p:txBody>
          <a:bodyPr>
            <a:normAutofit fontScale="90000"/>
          </a:bodyPr>
          <a:lstStyle/>
          <a:p>
            <a:pPr lvl="0">
              <a:spcBef>
                <a:spcPct val="20000"/>
              </a:spcBef>
            </a:pPr>
            <a:r>
              <a:rPr lang="en-CA" sz="2800" b="1" u="sng" spc="0" dirty="0">
                <a:solidFill>
                  <a:srgbClr val="675E47"/>
                </a:solidFill>
                <a:latin typeface="Calibri"/>
                <a:ea typeface="Calibri"/>
                <a:cs typeface="Times New Roman"/>
              </a:rPr>
              <a:t>Finitely Repeated Games</a:t>
            </a:r>
            <a:endParaRPr lang="el-GR" sz="2800" u="sng" spc="0" dirty="0">
              <a:solidFill>
                <a:srgbClr val="2F2B20"/>
              </a:solidFill>
              <a:latin typeface="Calibri"/>
              <a:ea typeface="Calibri"/>
              <a:cs typeface="Times New Roman"/>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56833751-3B69-4BBF-96C1-EA891281E770}" type="slidenum">
              <a:rPr kumimoji="0" lang="el-GR" sz="1800" b="0" i="0" u="none" strike="noStrike" kern="1200" cap="none" spc="0" normalizeH="0" baseline="0" noProof="0" smtClean="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l-GR" sz="1800" b="0" i="0" u="none" strike="noStrike" kern="1200" cap="none" spc="0" normalizeH="0" baseline="0" noProof="0">
              <a:ln>
                <a:noFill/>
              </a:ln>
              <a:solidFill>
                <a:srgbClr val="FFFFFF"/>
              </a:solidFill>
              <a:effectLst/>
              <a:uLnTx/>
              <a:uFillTx/>
              <a:latin typeface="Calibri"/>
              <a:ea typeface="+mn-ea"/>
              <a:cs typeface="+mn-cs"/>
            </a:endParaRPr>
          </a:p>
        </p:txBody>
      </p:sp>
      <p:graphicFrame>
        <p:nvGraphicFramePr>
          <p:cNvPr id="8" name="Table 5">
            <a:extLst>
              <a:ext uri="{FF2B5EF4-FFF2-40B4-BE49-F238E27FC236}">
                <a16:creationId xmlns:a16="http://schemas.microsoft.com/office/drawing/2014/main" id="{569DD012-EB5C-420E-9EC1-D132E72811D5}"/>
              </a:ext>
            </a:extLst>
          </p:cNvPr>
          <p:cNvGraphicFramePr>
            <a:graphicFrameLocks noGrp="1"/>
          </p:cNvGraphicFramePr>
          <p:nvPr>
            <p:extLst>
              <p:ext uri="{D42A27DB-BD31-4B8C-83A1-F6EECF244321}">
                <p14:modId xmlns:p14="http://schemas.microsoft.com/office/powerpoint/2010/main" val="2335364690"/>
              </p:ext>
            </p:extLst>
          </p:nvPr>
        </p:nvGraphicFramePr>
        <p:xfrm>
          <a:off x="1187624" y="2013012"/>
          <a:ext cx="5760640" cy="1524000"/>
        </p:xfrm>
        <a:graphic>
          <a:graphicData uri="http://schemas.openxmlformats.org/drawingml/2006/table">
            <a:tbl>
              <a:tblPr firstRow="1" firstCol="1" bandRow="1"/>
              <a:tblGrid>
                <a:gridCol w="1193470">
                  <a:extLst>
                    <a:ext uri="{9D8B030D-6E8A-4147-A177-3AD203B41FA5}">
                      <a16:colId xmlns:a16="http://schemas.microsoft.com/office/drawing/2014/main" val="20000"/>
                    </a:ext>
                  </a:extLst>
                </a:gridCol>
                <a:gridCol w="976122">
                  <a:extLst>
                    <a:ext uri="{9D8B030D-6E8A-4147-A177-3AD203B41FA5}">
                      <a16:colId xmlns:a16="http://schemas.microsoft.com/office/drawing/2014/main" val="20001"/>
                    </a:ext>
                  </a:extLst>
                </a:gridCol>
                <a:gridCol w="1128780">
                  <a:extLst>
                    <a:ext uri="{9D8B030D-6E8A-4147-A177-3AD203B41FA5}">
                      <a16:colId xmlns:a16="http://schemas.microsoft.com/office/drawing/2014/main" val="20002"/>
                    </a:ext>
                  </a:extLst>
                </a:gridCol>
                <a:gridCol w="1414879">
                  <a:extLst>
                    <a:ext uri="{9D8B030D-6E8A-4147-A177-3AD203B41FA5}">
                      <a16:colId xmlns:a16="http://schemas.microsoft.com/office/drawing/2014/main" val="1032225205"/>
                    </a:ext>
                  </a:extLst>
                </a:gridCol>
                <a:gridCol w="1047389">
                  <a:extLst>
                    <a:ext uri="{9D8B030D-6E8A-4147-A177-3AD203B41FA5}">
                      <a16:colId xmlns:a16="http://schemas.microsoft.com/office/drawing/2014/main" val="20003"/>
                    </a:ext>
                  </a:extLst>
                </a:gridCol>
              </a:tblGrid>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a:noFill/>
                    </a:lnB>
                  </a:tcPr>
                </a:tc>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a:spcAft>
                          <a:spcPts val="0"/>
                        </a:spcAft>
                      </a:pPr>
                      <a:r>
                        <a:rPr lang="en-US" sz="2000" b="1" dirty="0">
                          <a:effectLst/>
                          <a:latin typeface="Calibri"/>
                          <a:ea typeface="Calibri"/>
                          <a:cs typeface="Times New Roman"/>
                        </a:rPr>
                        <a:t>Player 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ctr">
                        <a:spcAft>
                          <a:spcPts val="0"/>
                        </a:spcAft>
                      </a:pPr>
                      <a:r>
                        <a:rPr lang="en-US" sz="2000"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 </a:t>
                      </a:r>
                      <a:endParaRPr lang="el-GR"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effectLst/>
                          <a:latin typeface="Calibri"/>
                          <a:ea typeface="Calibri"/>
                          <a:cs typeface="Times New Roman"/>
                        </a:rPr>
                        <a:t>Left</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CA" sz="2000" b="1" dirty="0">
                          <a:effectLst/>
                          <a:latin typeface="Calibri"/>
                          <a:ea typeface="Calibri"/>
                          <a:cs typeface="Times New Roman"/>
                        </a:rPr>
                        <a:t>Center</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spcAft>
                          <a:spcPts val="0"/>
                        </a:spcAft>
                      </a:pPr>
                      <a:r>
                        <a:rPr lang="en-US" sz="2000" b="1" dirty="0">
                          <a:effectLst/>
                          <a:latin typeface="Calibri"/>
                          <a:ea typeface="Calibri"/>
                          <a:cs typeface="Times New Roman"/>
                        </a:rPr>
                        <a:t>Right</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1"/>
                  </a:ext>
                </a:extLst>
              </a:tr>
              <a:tr h="304800">
                <a:tc rowSpan="3">
                  <a:txBody>
                    <a:bodyPr/>
                    <a:lstStyle/>
                    <a:p>
                      <a:pPr algn="ctr">
                        <a:spcAft>
                          <a:spcPts val="0"/>
                        </a:spcAft>
                      </a:pPr>
                      <a:r>
                        <a:rPr lang="en-US" sz="2000" b="1" dirty="0">
                          <a:effectLst/>
                          <a:latin typeface="Calibri"/>
                          <a:ea typeface="Calibri"/>
                          <a:cs typeface="Times New Roman"/>
                        </a:rPr>
                        <a:t>Player 1</a:t>
                      </a: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Up</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2</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2</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6</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2400">
                <a:tc vMerge="1">
                  <a:txBody>
                    <a:bodyPr/>
                    <a:lstStyle/>
                    <a:p>
                      <a:pPr algn="ctr">
                        <a:spcAft>
                          <a:spcPts val="0"/>
                        </a:spcAft>
                      </a:pPr>
                      <a:endParaRPr lang="el-GR"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effectLst/>
                          <a:latin typeface="Calibri"/>
                          <a:ea typeface="Calibri"/>
                          <a:cs typeface="Times New Roman"/>
                        </a:rPr>
                        <a:t>Middle</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6</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5</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5</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dirty="0">
                          <a:solidFill>
                            <a:srgbClr val="31849B"/>
                          </a:solidFill>
                          <a:effectLst/>
                          <a:latin typeface="Calibri"/>
                          <a:ea typeface="Calibri"/>
                          <a:cs typeface="Times New Roman"/>
                        </a:rPr>
                        <a:t>1</a:t>
                      </a:r>
                      <a:r>
                        <a:rPr lang="en-US" sz="2000" b="1" dirty="0">
                          <a:effectLst/>
                          <a:latin typeface="Calibri"/>
                          <a:ea typeface="Calibri"/>
                          <a:cs typeface="Times New Roman"/>
                        </a:rPr>
                        <a:t>, </a:t>
                      </a:r>
                      <a:r>
                        <a:rPr lang="en-US" sz="2000" b="1" dirty="0">
                          <a:solidFill>
                            <a:srgbClr val="E36C0A"/>
                          </a:solidFill>
                          <a:effectLst/>
                          <a:latin typeface="Calibri"/>
                          <a:ea typeface="Calibri"/>
                          <a:cs typeface="Times New Roman"/>
                        </a:rPr>
                        <a:t>1</a:t>
                      </a:r>
                      <a:endParaRPr lang="el-GR"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2400">
                <a:tc vMerge="1">
                  <a:txBody>
                    <a:bodyPr/>
                    <a:lstStyle/>
                    <a:p>
                      <a:endParaRPr lang="el-GR"/>
                    </a:p>
                  </a:txBody>
                  <a:tcPr/>
                </a:tc>
                <a:tc>
                  <a:txBody>
                    <a:bodyPr/>
                    <a:lstStyle/>
                    <a:p>
                      <a:pPr algn="ctr">
                        <a:spcAft>
                          <a:spcPts val="0"/>
                        </a:spcAft>
                      </a:pPr>
                      <a:r>
                        <a:rPr lang="en-CA" sz="2000" b="1" dirty="0">
                          <a:effectLst/>
                          <a:latin typeface="Calibri"/>
                          <a:ea typeface="Calibri"/>
                          <a:cs typeface="Times New Roman"/>
                        </a:rPr>
                        <a:t>Down</a:t>
                      </a:r>
                      <a:endParaRPr lang="el-GR"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1</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1</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31849B"/>
                          </a:solidFill>
                          <a:effectLst/>
                          <a:uLnTx/>
                          <a:uFillTx/>
                          <a:latin typeface="+mn-lt"/>
                          <a:ea typeface="Calibri"/>
                          <a:cs typeface="Times New Roman"/>
                        </a:rPr>
                        <a:t>4</a:t>
                      </a:r>
                      <a:r>
                        <a:rPr kumimoji="0" lang="en-US" sz="2000" b="1" i="0" u="none" strike="noStrike" kern="1200" cap="none" spc="0" normalizeH="0" baseline="0" noProof="0" dirty="0">
                          <a:ln>
                            <a:noFill/>
                          </a:ln>
                          <a:solidFill>
                            <a:srgbClr val="2F2B20"/>
                          </a:solidFill>
                          <a:effectLst/>
                          <a:uLnTx/>
                          <a:uFillTx/>
                          <a:latin typeface="+mn-lt"/>
                          <a:ea typeface="Calibri"/>
                          <a:cs typeface="Times New Roman"/>
                        </a:rPr>
                        <a:t>, </a:t>
                      </a:r>
                      <a:r>
                        <a:rPr kumimoji="0" lang="en-US" sz="2000" b="1" i="0" u="none" strike="noStrike" kern="1200" cap="none" spc="0" normalizeH="0" baseline="0" noProof="0" dirty="0">
                          <a:ln>
                            <a:noFill/>
                          </a:ln>
                          <a:solidFill>
                            <a:srgbClr val="E36C0A"/>
                          </a:solidFill>
                          <a:effectLst/>
                          <a:uLnTx/>
                          <a:uFillTx/>
                          <a:latin typeface="+mn-lt"/>
                          <a:ea typeface="Calibri"/>
                          <a:cs typeface="Times New Roman"/>
                        </a:rPr>
                        <a:t>4</a:t>
                      </a:r>
                      <a:endParaRPr kumimoji="0" lang="el-GR" sz="1100" b="0" i="0" u="none" strike="noStrike" kern="1200" cap="none" spc="0" normalizeH="0" baseline="0" noProof="0" dirty="0">
                        <a:ln>
                          <a:noFill/>
                        </a:ln>
                        <a:solidFill>
                          <a:srgbClr val="2F2B20"/>
                        </a:solidFill>
                        <a:effectLst/>
                        <a:uLnTx/>
                        <a:uFillTx/>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728954"/>
                  </a:ext>
                </a:extLst>
              </a:tr>
            </a:tbl>
          </a:graphicData>
        </a:graphic>
      </p:graphicFrame>
      <p:grpSp>
        <p:nvGrpSpPr>
          <p:cNvPr id="13" name="Ομάδα 12">
            <a:extLst>
              <a:ext uri="{FF2B5EF4-FFF2-40B4-BE49-F238E27FC236}">
                <a16:creationId xmlns:a16="http://schemas.microsoft.com/office/drawing/2014/main" id="{23BD20DF-6094-4B8C-8045-C3DCADCE1F8D}"/>
              </a:ext>
            </a:extLst>
          </p:cNvPr>
          <p:cNvGrpSpPr/>
          <p:nvPr/>
        </p:nvGrpSpPr>
        <p:grpSpPr>
          <a:xfrm>
            <a:off x="174505" y="2643376"/>
            <a:ext cx="8136904" cy="2436440"/>
            <a:chOff x="179512" y="2636912"/>
            <a:chExt cx="8136904" cy="2436440"/>
          </a:xfrm>
        </p:grpSpPr>
        <p:sp>
          <p:nvSpPr>
            <p:cNvPr id="14" name="Ορθογώνιο 13">
              <a:extLst>
                <a:ext uri="{FF2B5EF4-FFF2-40B4-BE49-F238E27FC236}">
                  <a16:creationId xmlns:a16="http://schemas.microsoft.com/office/drawing/2014/main" id="{5FA66ADE-586D-4B6A-8170-8A03539749CC}"/>
                </a:ext>
              </a:extLst>
            </p:cNvPr>
            <p:cNvSpPr/>
            <p:nvPr/>
          </p:nvSpPr>
          <p:spPr>
            <a:xfrm>
              <a:off x="179512" y="4365104"/>
              <a:ext cx="8136904" cy="708248"/>
            </a:xfrm>
            <a:prstGeom prst="rect">
              <a:avLst/>
            </a:prstGeom>
            <a:solidFill>
              <a:schemeClr val="accent1">
                <a:alpha val="5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Ορθογώνιο 14">
              <a:extLst>
                <a:ext uri="{FF2B5EF4-FFF2-40B4-BE49-F238E27FC236}">
                  <a16:creationId xmlns:a16="http://schemas.microsoft.com/office/drawing/2014/main" id="{A9F1A3C6-508A-40D7-A429-F2818BFAB10B}"/>
                </a:ext>
              </a:extLst>
            </p:cNvPr>
            <p:cNvSpPr/>
            <p:nvPr/>
          </p:nvSpPr>
          <p:spPr>
            <a:xfrm>
              <a:off x="3419872" y="2636912"/>
              <a:ext cx="936104" cy="288032"/>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6" name="Ευθεία γραμμή σύνδεσης 15">
              <a:extLst>
                <a:ext uri="{FF2B5EF4-FFF2-40B4-BE49-F238E27FC236}">
                  <a16:creationId xmlns:a16="http://schemas.microsoft.com/office/drawing/2014/main" id="{BD57353D-E49D-4B97-BAC6-C930E76643B7}"/>
                </a:ext>
              </a:extLst>
            </p:cNvPr>
            <p:cNvCxnSpPr>
              <a:stCxn id="14" idx="0"/>
            </p:cNvCxnSpPr>
            <p:nvPr/>
          </p:nvCxnSpPr>
          <p:spPr>
            <a:xfrm flipH="1" flipV="1">
              <a:off x="4139952" y="2924944"/>
              <a:ext cx="108012" cy="144016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3" name="Content Placeholder 2"/>
          <p:cNvSpPr>
            <a:spLocks noGrp="1"/>
          </p:cNvSpPr>
          <p:nvPr>
            <p:ph idx="1"/>
          </p:nvPr>
        </p:nvSpPr>
        <p:spPr>
          <a:xfrm>
            <a:off x="107504" y="404664"/>
            <a:ext cx="8301608" cy="6048672"/>
          </a:xfrm>
        </p:spPr>
        <p:txBody>
          <a:bodyPr>
            <a:normAutofit/>
          </a:bodyPr>
          <a:lstStyle/>
          <a:p>
            <a:pPr marL="114300" indent="0">
              <a:spcAft>
                <a:spcPts val="0"/>
              </a:spcAft>
              <a:buNone/>
            </a:pPr>
            <a:r>
              <a:rPr lang="en-US" b="1" u="sng" dirty="0">
                <a:ea typeface="Calibri"/>
                <a:cs typeface="Times New Roman"/>
              </a:rPr>
              <a:t>… Example 2</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We now look for Nash Equilibria in the new payoff matrix. The resulting Nash Equilibria can be supported as SPNEs provided some proper strategies!</a:t>
            </a: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This game supports two SPNEs:</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#1 play U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U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a:t>
            </a:r>
          </a:p>
          <a:p>
            <a:pPr marL="114300" indent="0">
              <a:spcAft>
                <a:spcPts val="0"/>
              </a:spcAft>
              <a:buNone/>
            </a:pPr>
            <a:r>
              <a:rPr lang="en-US" altLang="el-GR" dirty="0">
                <a:solidFill>
                  <a:srgbClr val="2F2B20"/>
                </a:solidFill>
                <a:latin typeface="Calibri" pitchFamily="34" charset="0"/>
                <a:ea typeface="Calibri" pitchFamily="34" charset="0"/>
                <a:cs typeface="Times New Roman" pitchFamily="18" charset="0"/>
              </a:rPr>
              <a:t>#2 play L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L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a:t>
            </a:r>
          </a:p>
          <a:p>
            <a:pPr marL="114300" indent="0">
              <a:spcAft>
                <a:spcPts val="0"/>
              </a:spcAft>
              <a:buNone/>
            </a:pPr>
            <a:endParaRPr lang="en-US" altLang="el-GR" dirty="0">
              <a:solidFill>
                <a:srgbClr val="2F2B20"/>
              </a:solidFill>
              <a:latin typeface="Calibri" pitchFamily="34" charset="0"/>
              <a:ea typeface="Calibri" pitchFamily="34" charset="0"/>
              <a:cs typeface="Times New Roman" pitchFamily="18" charset="0"/>
            </a:endParaRPr>
          </a:p>
          <a:p>
            <a:pPr marL="114300" lvl="0" indent="0">
              <a:buClr>
                <a:srgbClr val="A9A57C"/>
              </a:buClr>
              <a:buNone/>
            </a:pPr>
            <a:r>
              <a:rPr lang="en-US" altLang="el-GR" dirty="0">
                <a:solidFill>
                  <a:srgbClr val="2F2B20"/>
                </a:solidFill>
                <a:latin typeface="Calibri" pitchFamily="34" charset="0"/>
                <a:ea typeface="Calibri" pitchFamily="34" charset="0"/>
                <a:cs typeface="Times New Roman" pitchFamily="18" charset="0"/>
              </a:rPr>
              <a:t>#1 play D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U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a:t>
            </a:r>
          </a:p>
          <a:p>
            <a:pPr marL="114300" lvl="0" indent="0">
              <a:buClr>
                <a:srgbClr val="A9A57C"/>
              </a:buClr>
              <a:buNone/>
            </a:pPr>
            <a:r>
              <a:rPr lang="en-US" altLang="el-GR" dirty="0">
                <a:solidFill>
                  <a:srgbClr val="2F2B20"/>
                </a:solidFill>
                <a:latin typeface="Calibri" pitchFamily="34" charset="0"/>
                <a:ea typeface="Calibri" pitchFamily="34" charset="0"/>
                <a:cs typeface="Times New Roman" pitchFamily="18" charset="0"/>
              </a:rPr>
              <a:t>#2 play R in the 1</a:t>
            </a:r>
            <a:r>
              <a:rPr lang="en-US" altLang="el-GR" baseline="30000" dirty="0">
                <a:solidFill>
                  <a:srgbClr val="2F2B20"/>
                </a:solidFill>
                <a:latin typeface="Calibri" pitchFamily="34" charset="0"/>
                <a:ea typeface="Calibri" pitchFamily="34" charset="0"/>
                <a:cs typeface="Times New Roman" pitchFamily="18" charset="0"/>
              </a:rPr>
              <a:t>st</a:t>
            </a:r>
            <a:r>
              <a:rPr lang="en-US" altLang="el-GR" dirty="0">
                <a:solidFill>
                  <a:srgbClr val="2F2B20"/>
                </a:solidFill>
                <a:latin typeface="Calibri" pitchFamily="34" charset="0"/>
                <a:ea typeface="Calibri" pitchFamily="34" charset="0"/>
                <a:cs typeface="Times New Roman" pitchFamily="18" charset="0"/>
              </a:rPr>
              <a:t> period and play L in the 2</a:t>
            </a:r>
            <a:r>
              <a:rPr lang="en-US" altLang="el-GR" baseline="30000" dirty="0">
                <a:solidFill>
                  <a:srgbClr val="2F2B20"/>
                </a:solidFill>
                <a:latin typeface="Calibri" pitchFamily="34" charset="0"/>
                <a:ea typeface="Calibri" pitchFamily="34" charset="0"/>
                <a:cs typeface="Times New Roman" pitchFamily="18" charset="0"/>
              </a:rPr>
              <a:t>nd</a:t>
            </a:r>
            <a:r>
              <a:rPr lang="en-US" altLang="el-GR" dirty="0">
                <a:solidFill>
                  <a:srgbClr val="2F2B20"/>
                </a:solidFill>
                <a:latin typeface="Calibri" pitchFamily="34" charset="0"/>
                <a:ea typeface="Calibri" pitchFamily="34" charset="0"/>
                <a:cs typeface="Times New Roman" pitchFamily="18" charset="0"/>
              </a:rPr>
              <a:t> period no matter what</a:t>
            </a: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sz="1000" dirty="0">
              <a:solidFill>
                <a:srgbClr val="2F2B20"/>
              </a:solidFill>
              <a:latin typeface="Calibri" pitchFamily="34" charset="0"/>
              <a:ea typeface="Calibri"/>
              <a:cs typeface="Times New Roman" pitchFamily="18" charset="0"/>
            </a:endParaRPr>
          </a:p>
          <a:p>
            <a:pPr marL="114300" indent="0">
              <a:spcAft>
                <a:spcPts val="0"/>
              </a:spcAft>
              <a:buNone/>
            </a:pPr>
            <a:endParaRPr lang="en-US" dirty="0">
              <a:solidFill>
                <a:srgbClr val="2F2B20"/>
              </a:solidFill>
              <a:latin typeface="Calibri" pitchFamily="34" charset="0"/>
              <a:ea typeface="Calibri"/>
              <a:cs typeface="Times New Roman" pitchFamily="18" charset="0"/>
            </a:endParaRPr>
          </a:p>
        </p:txBody>
      </p:sp>
    </p:spTree>
    <p:extLst>
      <p:ext uri="{BB962C8B-B14F-4D97-AF65-F5344CB8AC3E}">
        <p14:creationId xmlns:p14="http://schemas.microsoft.com/office/powerpoint/2010/main" val="4105028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3311</TotalTime>
  <Words>2359</Words>
  <Application>Microsoft Office PowerPoint</Application>
  <PresentationFormat>Προβολή στην οθόνη (4:3)</PresentationFormat>
  <Paragraphs>552</Paragraphs>
  <Slides>18</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18</vt:i4>
      </vt:variant>
    </vt:vector>
  </HeadingPairs>
  <TitlesOfParts>
    <vt:vector size="24" baseType="lpstr">
      <vt:lpstr>Arial</vt:lpstr>
      <vt:lpstr>Calibri</vt:lpstr>
      <vt:lpstr>Cambria</vt:lpstr>
      <vt:lpstr>Cambria Math</vt:lpstr>
      <vt:lpstr>Wingdings</vt:lpstr>
      <vt:lpstr>Adjacency</vt:lpstr>
      <vt:lpstr>  GAME THEORY SPRING 2026   LECTURE NOTES SET 5: REPEATED GAMES </vt:lpstr>
      <vt:lpstr>Repeated Games</vt:lpstr>
      <vt:lpstr>Repeated Games</vt:lpstr>
      <vt:lpstr>Finitely Repeated Games</vt:lpstr>
      <vt:lpstr>Finitely Repeated Games</vt:lpstr>
      <vt:lpstr>Finitely Repeated Games</vt:lpstr>
      <vt:lpstr>Finitely Repeated Games</vt:lpstr>
      <vt:lpstr>Finitely Repeated Games</vt:lpstr>
      <vt:lpstr>Finitely Repeated Games</vt:lpstr>
      <vt:lpstr>Finitely Repeated Games</vt:lpstr>
      <vt:lpstr>Finitely Repeated Games</vt:lpstr>
      <vt:lpstr>Finitely Repeated Games</vt:lpstr>
      <vt:lpstr>Finitely Repeated Games</vt:lpstr>
      <vt:lpstr>Finitely Repeated Games</vt:lpstr>
      <vt:lpstr>Infinitely Repeated Games</vt:lpstr>
      <vt:lpstr>Infinitely Repeated Games and Discount</vt:lpstr>
      <vt:lpstr>Infinitely Repeated Games and Trigger Strategies</vt:lpstr>
      <vt:lpstr>Infinitely Repeated Prisoner’s Dilemma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e_filipp</dc:creator>
  <cp:lastModifiedBy>Eleftherios Filippiadis</cp:lastModifiedBy>
  <cp:revision>104</cp:revision>
  <dcterms:created xsi:type="dcterms:W3CDTF">2019-02-10T18:03:32Z</dcterms:created>
  <dcterms:modified xsi:type="dcterms:W3CDTF">2026-04-26T21:09:39Z</dcterms:modified>
</cp:coreProperties>
</file>