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258" r:id="rId3"/>
    <p:sldId id="385" r:id="rId4"/>
    <p:sldId id="386" r:id="rId5"/>
    <p:sldId id="403" r:id="rId6"/>
    <p:sldId id="402" r:id="rId7"/>
    <p:sldId id="387" r:id="rId8"/>
    <p:sldId id="406" r:id="rId9"/>
    <p:sldId id="408" r:id="rId10"/>
    <p:sldId id="363" r:id="rId11"/>
    <p:sldId id="417" r:id="rId12"/>
    <p:sldId id="428" r:id="rId13"/>
    <p:sldId id="388" r:id="rId14"/>
    <p:sldId id="396" r:id="rId15"/>
    <p:sldId id="409" r:id="rId16"/>
    <p:sldId id="431" r:id="rId17"/>
    <p:sldId id="426" r:id="rId18"/>
    <p:sldId id="427" r:id="rId19"/>
    <p:sldId id="416" r:id="rId20"/>
    <p:sldId id="390" r:id="rId21"/>
    <p:sldId id="445" r:id="rId22"/>
    <p:sldId id="391" r:id="rId23"/>
    <p:sldId id="389" r:id="rId24"/>
    <p:sldId id="401" r:id="rId25"/>
    <p:sldId id="432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>
            <a:extLst>
              <a:ext uri="{FF2B5EF4-FFF2-40B4-BE49-F238E27FC236}">
                <a16:creationId xmlns:a16="http://schemas.microsoft.com/office/drawing/2014/main" id="{0A34BC9B-1B33-26DA-A1E4-CED25F569969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3" name="Freeform 1027">
              <a:extLst>
                <a:ext uri="{FF2B5EF4-FFF2-40B4-BE49-F238E27FC236}">
                  <a16:creationId xmlns:a16="http://schemas.microsoft.com/office/drawing/2014/main" id="{9CC877E6-BB3C-7E85-AEF4-93DA678714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4" name="Freeform 1028">
              <a:extLst>
                <a:ext uri="{FF2B5EF4-FFF2-40B4-BE49-F238E27FC236}">
                  <a16:creationId xmlns:a16="http://schemas.microsoft.com/office/drawing/2014/main" id="{8D607BA6-E246-CF06-AE9D-BF55C4D8AE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" name="Freeform 1029">
              <a:extLst>
                <a:ext uri="{FF2B5EF4-FFF2-40B4-BE49-F238E27FC236}">
                  <a16:creationId xmlns:a16="http://schemas.microsoft.com/office/drawing/2014/main" id="{3C0E6607-6870-39DA-5C82-4F893E935D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6" name="Freeform 1030">
              <a:extLst>
                <a:ext uri="{FF2B5EF4-FFF2-40B4-BE49-F238E27FC236}">
                  <a16:creationId xmlns:a16="http://schemas.microsoft.com/office/drawing/2014/main" id="{99A3CDE9-7065-27B1-EDFC-0365DFB590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7" name="Freeform 1031">
              <a:extLst>
                <a:ext uri="{FF2B5EF4-FFF2-40B4-BE49-F238E27FC236}">
                  <a16:creationId xmlns:a16="http://schemas.microsoft.com/office/drawing/2014/main" id="{0CF8B976-3C76-E06D-C283-A2E820DA59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8" name="Freeform 1032">
              <a:extLst>
                <a:ext uri="{FF2B5EF4-FFF2-40B4-BE49-F238E27FC236}">
                  <a16:creationId xmlns:a16="http://schemas.microsoft.com/office/drawing/2014/main" id="{F7BD9BB6-F8E2-C8DC-18D0-9D54EFDFD3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9" name="Freeform 1033">
              <a:extLst>
                <a:ext uri="{FF2B5EF4-FFF2-40B4-BE49-F238E27FC236}">
                  <a16:creationId xmlns:a16="http://schemas.microsoft.com/office/drawing/2014/main" id="{EFF39ED8-8C3B-DDEC-E72D-15F26014D8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10" name="Freeform 1034">
              <a:extLst>
                <a:ext uri="{FF2B5EF4-FFF2-40B4-BE49-F238E27FC236}">
                  <a16:creationId xmlns:a16="http://schemas.microsoft.com/office/drawing/2014/main" id="{E7369217-D43C-8F81-B536-18887370BB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1" name="Freeform 1035">
              <a:extLst>
                <a:ext uri="{FF2B5EF4-FFF2-40B4-BE49-F238E27FC236}">
                  <a16:creationId xmlns:a16="http://schemas.microsoft.com/office/drawing/2014/main" id="{9B8026EB-EE43-A329-9A1A-19DE1F7D84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12" name="Freeform 1036">
              <a:extLst>
                <a:ext uri="{FF2B5EF4-FFF2-40B4-BE49-F238E27FC236}">
                  <a16:creationId xmlns:a16="http://schemas.microsoft.com/office/drawing/2014/main" id="{91C31A2A-B02D-E277-E264-99BEFBCA0E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3" name="Freeform 1037">
              <a:extLst>
                <a:ext uri="{FF2B5EF4-FFF2-40B4-BE49-F238E27FC236}">
                  <a16:creationId xmlns:a16="http://schemas.microsoft.com/office/drawing/2014/main" id="{6C6D1F30-C7C3-0DD9-4187-3519BF69CD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14" name="Freeform 1038">
              <a:extLst>
                <a:ext uri="{FF2B5EF4-FFF2-40B4-BE49-F238E27FC236}">
                  <a16:creationId xmlns:a16="http://schemas.microsoft.com/office/drawing/2014/main" id="{7101763B-98CA-A658-CCDB-003E9BAD41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5" name="Freeform 1039">
              <a:extLst>
                <a:ext uri="{FF2B5EF4-FFF2-40B4-BE49-F238E27FC236}">
                  <a16:creationId xmlns:a16="http://schemas.microsoft.com/office/drawing/2014/main" id="{E19B0B71-0CEE-D408-077B-CF6047AB65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16" name="Freeform 1040">
              <a:extLst>
                <a:ext uri="{FF2B5EF4-FFF2-40B4-BE49-F238E27FC236}">
                  <a16:creationId xmlns:a16="http://schemas.microsoft.com/office/drawing/2014/main" id="{D29F1CDE-F7FD-FD75-0526-1C3CFD1F6C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7" name="Freeform 1041">
              <a:extLst>
                <a:ext uri="{FF2B5EF4-FFF2-40B4-BE49-F238E27FC236}">
                  <a16:creationId xmlns:a16="http://schemas.microsoft.com/office/drawing/2014/main" id="{C6562877-11AC-A136-756C-27EE1F11D2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8" name="Freeform 1042">
              <a:extLst>
                <a:ext uri="{FF2B5EF4-FFF2-40B4-BE49-F238E27FC236}">
                  <a16:creationId xmlns:a16="http://schemas.microsoft.com/office/drawing/2014/main" id="{2675E37F-ACF2-1771-9015-9722BEADD8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9" name="Freeform 1043">
              <a:extLst>
                <a:ext uri="{FF2B5EF4-FFF2-40B4-BE49-F238E27FC236}">
                  <a16:creationId xmlns:a16="http://schemas.microsoft.com/office/drawing/2014/main" id="{CB8056F0-2A7B-2EAE-9251-3FDDBA155E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20" name="Freeform 1044">
              <a:extLst>
                <a:ext uri="{FF2B5EF4-FFF2-40B4-BE49-F238E27FC236}">
                  <a16:creationId xmlns:a16="http://schemas.microsoft.com/office/drawing/2014/main" id="{13A0255A-61AD-8897-1E63-B2268F0477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1" name="Freeform 1045">
              <a:extLst>
                <a:ext uri="{FF2B5EF4-FFF2-40B4-BE49-F238E27FC236}">
                  <a16:creationId xmlns:a16="http://schemas.microsoft.com/office/drawing/2014/main" id="{88269C17-EAEF-8CB2-DF0D-0BF91D483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22" name="Freeform 1046">
              <a:extLst>
                <a:ext uri="{FF2B5EF4-FFF2-40B4-BE49-F238E27FC236}">
                  <a16:creationId xmlns:a16="http://schemas.microsoft.com/office/drawing/2014/main" id="{E1327CB9-0B28-1A2F-8FE1-3D0963238F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3" name="Freeform 1047">
              <a:extLst>
                <a:ext uri="{FF2B5EF4-FFF2-40B4-BE49-F238E27FC236}">
                  <a16:creationId xmlns:a16="http://schemas.microsoft.com/office/drawing/2014/main" id="{A7F0B8A6-9B01-50DA-56A4-FEFBF263E3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4" name="Freeform 1048">
              <a:extLst>
                <a:ext uri="{FF2B5EF4-FFF2-40B4-BE49-F238E27FC236}">
                  <a16:creationId xmlns:a16="http://schemas.microsoft.com/office/drawing/2014/main" id="{65C2737C-9834-EA53-8D72-C1CA4DC0FC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5" name="Freeform 1049">
              <a:extLst>
                <a:ext uri="{FF2B5EF4-FFF2-40B4-BE49-F238E27FC236}">
                  <a16:creationId xmlns:a16="http://schemas.microsoft.com/office/drawing/2014/main" id="{61A14328-1E93-9FA8-C452-BE47D55ABB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26" name="Freeform 1050">
              <a:extLst>
                <a:ext uri="{FF2B5EF4-FFF2-40B4-BE49-F238E27FC236}">
                  <a16:creationId xmlns:a16="http://schemas.microsoft.com/office/drawing/2014/main" id="{EB3748AD-3B93-6DF4-BC93-E9188BB3C8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7" name="Freeform 1051">
              <a:extLst>
                <a:ext uri="{FF2B5EF4-FFF2-40B4-BE49-F238E27FC236}">
                  <a16:creationId xmlns:a16="http://schemas.microsoft.com/office/drawing/2014/main" id="{D8E62268-51A4-4BA4-6723-BA9B8550F2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28" name="Freeform 1052">
              <a:extLst>
                <a:ext uri="{FF2B5EF4-FFF2-40B4-BE49-F238E27FC236}">
                  <a16:creationId xmlns:a16="http://schemas.microsoft.com/office/drawing/2014/main" id="{8B6F19FB-5E59-9DA8-D03E-BAD8676C6E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29" name="Freeform 1053">
              <a:extLst>
                <a:ext uri="{FF2B5EF4-FFF2-40B4-BE49-F238E27FC236}">
                  <a16:creationId xmlns:a16="http://schemas.microsoft.com/office/drawing/2014/main" id="{AF9E1A38-9A16-5567-639C-3FA91EE96E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30" name="Freeform 1054">
              <a:extLst>
                <a:ext uri="{FF2B5EF4-FFF2-40B4-BE49-F238E27FC236}">
                  <a16:creationId xmlns:a16="http://schemas.microsoft.com/office/drawing/2014/main" id="{EC39B7BC-41A5-E578-73F9-4FFD7546C3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31" name="Freeform 1055">
              <a:extLst>
                <a:ext uri="{FF2B5EF4-FFF2-40B4-BE49-F238E27FC236}">
                  <a16:creationId xmlns:a16="http://schemas.microsoft.com/office/drawing/2014/main" id="{B18BD646-DCF4-EA98-A1D6-DB91B6B430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0" name="Freeform 1056">
              <a:extLst>
                <a:ext uri="{FF2B5EF4-FFF2-40B4-BE49-F238E27FC236}">
                  <a16:creationId xmlns:a16="http://schemas.microsoft.com/office/drawing/2014/main" id="{A1D88162-B3F4-AA84-82BE-EE372A3B55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1" name="Freeform 1057">
              <a:extLst>
                <a:ext uri="{FF2B5EF4-FFF2-40B4-BE49-F238E27FC236}">
                  <a16:creationId xmlns:a16="http://schemas.microsoft.com/office/drawing/2014/main" id="{610E1212-793C-F17F-26FE-A8737FA4BE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2" name="Freeform 1058">
              <a:extLst>
                <a:ext uri="{FF2B5EF4-FFF2-40B4-BE49-F238E27FC236}">
                  <a16:creationId xmlns:a16="http://schemas.microsoft.com/office/drawing/2014/main" id="{D4B8F55D-F57A-FFE9-E320-87C0BAAA22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3" name="Freeform 1059">
              <a:extLst>
                <a:ext uri="{FF2B5EF4-FFF2-40B4-BE49-F238E27FC236}">
                  <a16:creationId xmlns:a16="http://schemas.microsoft.com/office/drawing/2014/main" id="{69176519-79BE-5A46-902A-7514AC696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4" name="Freeform 1060">
              <a:extLst>
                <a:ext uri="{FF2B5EF4-FFF2-40B4-BE49-F238E27FC236}">
                  <a16:creationId xmlns:a16="http://schemas.microsoft.com/office/drawing/2014/main" id="{87E8F6E4-EB30-B94B-A092-CF8D69BFDB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5" name="Freeform 1061">
              <a:extLst>
                <a:ext uri="{FF2B5EF4-FFF2-40B4-BE49-F238E27FC236}">
                  <a16:creationId xmlns:a16="http://schemas.microsoft.com/office/drawing/2014/main" id="{B895C7D0-5B09-7164-EE7C-FE1804D56B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8406" name="Freeform 1062">
              <a:extLst>
                <a:ext uri="{FF2B5EF4-FFF2-40B4-BE49-F238E27FC236}">
                  <a16:creationId xmlns:a16="http://schemas.microsoft.com/office/drawing/2014/main" id="{4478EF6F-7D09-C41B-3F5E-1C7A18DAD6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grpSp>
          <p:nvGrpSpPr>
            <p:cNvPr id="58407" name="Group 1063">
              <a:extLst>
                <a:ext uri="{FF2B5EF4-FFF2-40B4-BE49-F238E27FC236}">
                  <a16:creationId xmlns:a16="http://schemas.microsoft.com/office/drawing/2014/main" id="{3B0B7395-8B61-457C-4752-3DB64A73FBC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408" name="Freeform 1064">
                <a:extLst>
                  <a:ext uri="{FF2B5EF4-FFF2-40B4-BE49-F238E27FC236}">
                    <a16:creationId xmlns:a16="http://schemas.microsoft.com/office/drawing/2014/main" id="{3ABD86F3-CF3C-BADE-A400-086B0FAA17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 sz="1800"/>
              </a:p>
            </p:txBody>
          </p:sp>
          <p:sp>
            <p:nvSpPr>
              <p:cNvPr id="58409" name="Freeform 1065">
                <a:extLst>
                  <a:ext uri="{FF2B5EF4-FFF2-40B4-BE49-F238E27FC236}">
                    <a16:creationId xmlns:a16="http://schemas.microsoft.com/office/drawing/2014/main" id="{D8182BAA-98FA-FEBB-E9AD-14EFF9127C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 sz="1800"/>
              </a:p>
            </p:txBody>
          </p:sp>
        </p:grpSp>
      </p:grpSp>
      <p:sp>
        <p:nvSpPr>
          <p:cNvPr id="58410" name="Rectangle 1066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58411" name="Rectangle 10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58412" name="Rectangle 1068">
            <a:extLst>
              <a:ext uri="{FF2B5EF4-FFF2-40B4-BE49-F238E27FC236}">
                <a16:creationId xmlns:a16="http://schemas.microsoft.com/office/drawing/2014/main" id="{4C2E4D77-AC5B-7908-C1C2-120AB550A0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8413" name="Rectangle 1069">
            <a:extLst>
              <a:ext uri="{FF2B5EF4-FFF2-40B4-BE49-F238E27FC236}">
                <a16:creationId xmlns:a16="http://schemas.microsoft.com/office/drawing/2014/main" id="{87888D0F-CFD7-8B81-D28B-AE1453B9D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8414" name="Rectangle 1070">
            <a:extLst>
              <a:ext uri="{FF2B5EF4-FFF2-40B4-BE49-F238E27FC236}">
                <a16:creationId xmlns:a16="http://schemas.microsoft.com/office/drawing/2014/main" id="{1CCA008F-94CB-C222-81B0-C539351FD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B7A9-55EE-41E9-8850-0A87FF5395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58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D71624F-2315-AC72-3A86-B7674C730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943C8FE-B12F-8D19-E8C5-78EF0A131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C963D6F-B732-2288-12C9-4E4109E73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41480-2AD8-4362-8D79-DB59DCA9D30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373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AFE36FE-D566-EB15-33F0-6FDE30920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E150B5D-A935-B8C0-1AB0-07A8FEAED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C7417E7-9309-D3B6-EF61-F7328CD80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A49B8-3440-4D1E-8140-B22517844A1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3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DF2391C-A4EA-0A0D-37B9-6A2145E36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5073FAA-D3C3-AD44-4C6A-901CEF1B3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09BC60D-BF86-788F-F16F-5B5F4A769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B1E39-B9DF-4B76-90DE-48F670EA2C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86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7FE06FC-2790-54D1-7189-1CA2F62FF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7982BF7-1CB6-C085-E071-325E1E844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0317F01-989B-27CC-E6F1-6CB414511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FDDAB-1D2A-4013-BAC4-469DA32B1B0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150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C292228-81C9-B60E-6891-DC993B6F1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B138342-21C8-1EE3-672A-CF16138E9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21D573F-E6A8-3F24-CBEB-B91390E86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2CB98-36A6-4265-B77F-F38476F0510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51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98A67371-AA67-8739-2BFE-159E5F1FE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6BA35B8B-CFF9-D554-D346-74166839C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66DD7484-F739-9728-1416-4B20381D5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9E06D-7614-4077-B97A-18D7B2D9C76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78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69004AC3-D012-CB03-3A5D-7271FB927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99BF305-0963-B2F3-D0BC-C67DB18B1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8547F7CA-BB0D-D8AD-543D-9E5D39FB9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0A99B-1BBC-462A-BB37-F5E0CC2D04A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90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9315FDC5-5E3E-D72D-15B8-85C1B6A2D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BCBB813-B115-7794-1533-ED30A511B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9B226CE4-4BB7-C1FD-D6BE-A7B8C2833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5931D-52BB-4C01-ABFC-1C3790BA75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10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D1ABDCC-E3E2-BE22-A8F4-5585648DE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5A86F07-F349-CF1F-D2A8-4337416D9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A192211-1953-9771-4753-F7940FFBE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9EC4-5865-4939-A53D-C0E761C5BF3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84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00C2349-90D7-F5B0-2E57-215AABEB2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1373806-9437-20FB-04DC-52BA032CA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1261F27-0722-A56F-355D-799248A50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3010-4150-49B4-B6D5-5CF52F20E36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140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0A6F576-DCB6-08BC-A580-123F4D80DD10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7347" name="Freeform 3">
              <a:extLst>
                <a:ext uri="{FF2B5EF4-FFF2-40B4-BE49-F238E27FC236}">
                  <a16:creationId xmlns:a16="http://schemas.microsoft.com/office/drawing/2014/main" id="{F65D9CE9-AF3A-ED86-73F2-FA3C57479C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48" name="Freeform 4">
              <a:extLst>
                <a:ext uri="{FF2B5EF4-FFF2-40B4-BE49-F238E27FC236}">
                  <a16:creationId xmlns:a16="http://schemas.microsoft.com/office/drawing/2014/main" id="{E7333875-5349-A0F4-2DD7-30D9003502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49" name="Freeform 5">
              <a:extLst>
                <a:ext uri="{FF2B5EF4-FFF2-40B4-BE49-F238E27FC236}">
                  <a16:creationId xmlns:a16="http://schemas.microsoft.com/office/drawing/2014/main" id="{02609A79-8473-E4E0-C319-D4F6FABEDB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2FF9490C-BB7B-FA9C-EA3E-E6A47DC6AE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51" name="Freeform 7">
              <a:extLst>
                <a:ext uri="{FF2B5EF4-FFF2-40B4-BE49-F238E27FC236}">
                  <a16:creationId xmlns:a16="http://schemas.microsoft.com/office/drawing/2014/main" id="{FC586FCC-244C-2423-0DF7-2BC399ED4C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EB1B2B40-4E72-50D6-B12A-0FA1348011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EFD172B0-461F-B5B3-8611-88D99B3761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54" name="Freeform 10">
              <a:extLst>
                <a:ext uri="{FF2B5EF4-FFF2-40B4-BE49-F238E27FC236}">
                  <a16:creationId xmlns:a16="http://schemas.microsoft.com/office/drawing/2014/main" id="{CB9299D0-ADAC-28F3-8900-2D968EF33F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C54628E-F725-780C-6C75-98A84A2731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56" name="Freeform 12">
              <a:extLst>
                <a:ext uri="{FF2B5EF4-FFF2-40B4-BE49-F238E27FC236}">
                  <a16:creationId xmlns:a16="http://schemas.microsoft.com/office/drawing/2014/main" id="{6AA67A0E-CD02-D531-29ED-1A0C625F22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8291D141-E8B8-225F-C532-2FA897F2C1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58" name="Freeform 14">
              <a:extLst>
                <a:ext uri="{FF2B5EF4-FFF2-40B4-BE49-F238E27FC236}">
                  <a16:creationId xmlns:a16="http://schemas.microsoft.com/office/drawing/2014/main" id="{7C8E7FEF-EE94-CF22-4F32-1C87741AF9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E82C9819-E887-CB0D-A7A4-200C0BF42C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60" name="Freeform 16">
              <a:extLst>
                <a:ext uri="{FF2B5EF4-FFF2-40B4-BE49-F238E27FC236}">
                  <a16:creationId xmlns:a16="http://schemas.microsoft.com/office/drawing/2014/main" id="{19FDB3CF-837F-C3C3-5746-AB48C6BF08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61" name="Freeform 17">
              <a:extLst>
                <a:ext uri="{FF2B5EF4-FFF2-40B4-BE49-F238E27FC236}">
                  <a16:creationId xmlns:a16="http://schemas.microsoft.com/office/drawing/2014/main" id="{AEEB7FB7-AC41-E3DC-3404-C324CBB823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62" name="Freeform 18">
              <a:extLst>
                <a:ext uri="{FF2B5EF4-FFF2-40B4-BE49-F238E27FC236}">
                  <a16:creationId xmlns:a16="http://schemas.microsoft.com/office/drawing/2014/main" id="{AB92ECCB-D38C-6360-05B8-E82C5314FD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836A3FE9-9415-CB2E-06AE-EB2820D068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64" name="Freeform 20">
              <a:extLst>
                <a:ext uri="{FF2B5EF4-FFF2-40B4-BE49-F238E27FC236}">
                  <a16:creationId xmlns:a16="http://schemas.microsoft.com/office/drawing/2014/main" id="{5CCDD1F5-18E9-2CC7-0A71-217975F3BA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BBAD9E6F-FFA3-FD4F-A427-662165570B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66" name="Freeform 22">
              <a:extLst>
                <a:ext uri="{FF2B5EF4-FFF2-40B4-BE49-F238E27FC236}">
                  <a16:creationId xmlns:a16="http://schemas.microsoft.com/office/drawing/2014/main" id="{06755453-C5A1-A993-1AB6-CDAC0C158B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67" name="Freeform 23">
              <a:extLst>
                <a:ext uri="{FF2B5EF4-FFF2-40B4-BE49-F238E27FC236}">
                  <a16:creationId xmlns:a16="http://schemas.microsoft.com/office/drawing/2014/main" id="{A4484DF9-000F-04C1-0798-21252216B1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68" name="Freeform 24">
              <a:extLst>
                <a:ext uri="{FF2B5EF4-FFF2-40B4-BE49-F238E27FC236}">
                  <a16:creationId xmlns:a16="http://schemas.microsoft.com/office/drawing/2014/main" id="{4F21F056-289D-ADBB-411C-0CF310493A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626DF600-0011-4A02-2FEA-F6393752E9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70" name="Freeform 26">
              <a:extLst>
                <a:ext uri="{FF2B5EF4-FFF2-40B4-BE49-F238E27FC236}">
                  <a16:creationId xmlns:a16="http://schemas.microsoft.com/office/drawing/2014/main" id="{A37EE885-5ED3-7A44-0356-78361C2C48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71" name="Freeform 27">
              <a:extLst>
                <a:ext uri="{FF2B5EF4-FFF2-40B4-BE49-F238E27FC236}">
                  <a16:creationId xmlns:a16="http://schemas.microsoft.com/office/drawing/2014/main" id="{7648C203-BA5E-76E6-80C6-0AC428B98F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80AA818E-CD6C-2C42-32B6-BB366B44E9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73" name="Freeform 29">
              <a:extLst>
                <a:ext uri="{FF2B5EF4-FFF2-40B4-BE49-F238E27FC236}">
                  <a16:creationId xmlns:a16="http://schemas.microsoft.com/office/drawing/2014/main" id="{6D0E4C58-D332-009A-064B-84804AF04A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29093B8E-4240-2651-5C4F-4C4EC11198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latin typeface="Arial" charset="0"/>
              </a:endParaRPr>
            </a:p>
          </p:txBody>
        </p:sp>
        <p:sp>
          <p:nvSpPr>
            <p:cNvPr id="57375" name="Freeform 31">
              <a:extLst>
                <a:ext uri="{FF2B5EF4-FFF2-40B4-BE49-F238E27FC236}">
                  <a16:creationId xmlns:a16="http://schemas.microsoft.com/office/drawing/2014/main" id="{D6F5035E-B909-8E7B-C89C-E47F35A523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76" name="Freeform 32">
              <a:extLst>
                <a:ext uri="{FF2B5EF4-FFF2-40B4-BE49-F238E27FC236}">
                  <a16:creationId xmlns:a16="http://schemas.microsoft.com/office/drawing/2014/main" id="{78503C53-6B8D-4A73-2EC1-C87902B6F1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77" name="Freeform 33">
              <a:extLst>
                <a:ext uri="{FF2B5EF4-FFF2-40B4-BE49-F238E27FC236}">
                  <a16:creationId xmlns:a16="http://schemas.microsoft.com/office/drawing/2014/main" id="{2B54FCB2-00F5-5AE6-79F9-C46EB67650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78" name="Freeform 34">
              <a:extLst>
                <a:ext uri="{FF2B5EF4-FFF2-40B4-BE49-F238E27FC236}">
                  <a16:creationId xmlns:a16="http://schemas.microsoft.com/office/drawing/2014/main" id="{309AB8FB-1641-C7AF-623C-59CA10F630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79" name="Freeform 35">
              <a:extLst>
                <a:ext uri="{FF2B5EF4-FFF2-40B4-BE49-F238E27FC236}">
                  <a16:creationId xmlns:a16="http://schemas.microsoft.com/office/drawing/2014/main" id="{6AD4D4E4-C769-64C4-1DBC-084A07367F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80" name="Freeform 36">
              <a:extLst>
                <a:ext uri="{FF2B5EF4-FFF2-40B4-BE49-F238E27FC236}">
                  <a16:creationId xmlns:a16="http://schemas.microsoft.com/office/drawing/2014/main" id="{9660C78E-C149-5BEF-F3B0-3378E9344F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81" name="Freeform 37">
              <a:extLst>
                <a:ext uri="{FF2B5EF4-FFF2-40B4-BE49-F238E27FC236}">
                  <a16:creationId xmlns:a16="http://schemas.microsoft.com/office/drawing/2014/main" id="{4858E40F-4569-E691-22C6-D403EA327B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sp>
          <p:nvSpPr>
            <p:cNvPr id="57382" name="Freeform 38">
              <a:extLst>
                <a:ext uri="{FF2B5EF4-FFF2-40B4-BE49-F238E27FC236}">
                  <a16:creationId xmlns:a16="http://schemas.microsoft.com/office/drawing/2014/main" id="{AAF88898-E6A0-F16B-E509-C710805C9E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800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7E54FBAD-6347-1306-26AE-1C12BAA1DA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>
                <a:extLst>
                  <a:ext uri="{FF2B5EF4-FFF2-40B4-BE49-F238E27FC236}">
                    <a16:creationId xmlns:a16="http://schemas.microsoft.com/office/drawing/2014/main" id="{6DC0042F-5AD5-442E-73BF-A0DC6495E5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 sz="1800"/>
              </a:p>
            </p:txBody>
          </p:sp>
          <p:sp>
            <p:nvSpPr>
              <p:cNvPr id="57385" name="Freeform 41">
                <a:extLst>
                  <a:ext uri="{FF2B5EF4-FFF2-40B4-BE49-F238E27FC236}">
                    <a16:creationId xmlns:a16="http://schemas.microsoft.com/office/drawing/2014/main" id="{29E9610B-A3E7-E0BC-3517-938779AA0A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 sz="1800"/>
              </a:p>
            </p:txBody>
          </p:sp>
        </p:grpSp>
      </p:grpSp>
      <p:sp>
        <p:nvSpPr>
          <p:cNvPr id="57386" name="Rectangle 42">
            <a:extLst>
              <a:ext uri="{FF2B5EF4-FFF2-40B4-BE49-F238E27FC236}">
                <a16:creationId xmlns:a16="http://schemas.microsoft.com/office/drawing/2014/main" id="{8E5C7AA6-B664-963F-A7E2-798B227B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57387" name="Rectangle 43">
            <a:extLst>
              <a:ext uri="{FF2B5EF4-FFF2-40B4-BE49-F238E27FC236}">
                <a16:creationId xmlns:a16="http://schemas.microsoft.com/office/drawing/2014/main" id="{17737EDD-CF42-83D3-C3EC-0B5E816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57388" name="Rectangle 44">
            <a:extLst>
              <a:ext uri="{FF2B5EF4-FFF2-40B4-BE49-F238E27FC236}">
                <a16:creationId xmlns:a16="http://schemas.microsoft.com/office/drawing/2014/main" id="{61EBBA4F-C673-4757-9BA8-056CF0304A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7389" name="Rectangle 45">
            <a:extLst>
              <a:ext uri="{FF2B5EF4-FFF2-40B4-BE49-F238E27FC236}">
                <a16:creationId xmlns:a16="http://schemas.microsoft.com/office/drawing/2014/main" id="{0E67608C-6F29-6B75-503F-2D45937690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7390" name="Rectangle 46">
            <a:extLst>
              <a:ext uri="{FF2B5EF4-FFF2-40B4-BE49-F238E27FC236}">
                <a16:creationId xmlns:a16="http://schemas.microsoft.com/office/drawing/2014/main" id="{015057A1-D13D-FCE6-3462-A652738B17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C9A3792-2631-4083-92E9-B7FBDBB2505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48976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eur.2018.00224/ful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9OtI-IuhJY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3oef68YabD0?start=30&amp;feature=oembed" TargetMode="External"/><Relationship Id="rId1" Type="http://schemas.openxmlformats.org/officeDocument/2006/relationships/video" Target="https://www.youtube.com/embed/JWC-cVQmEmY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E89184E-DB35-CDED-D243-538F11CCC5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036" y="4813569"/>
            <a:ext cx="7848600" cy="36798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1800" b="1" i="1" dirty="0"/>
              <a:t>Διδάσκουσα</a:t>
            </a:r>
            <a:r>
              <a:rPr lang="el-GR" sz="1800" dirty="0"/>
              <a:t>            ΧΑΡΙΚΕΙΑ ΠΡΩΙΟΥ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sz="1800" b="1" i="1" dirty="0"/>
              <a:t>Γραφείο</a:t>
            </a:r>
            <a:r>
              <a:rPr lang="el-GR" sz="1800" dirty="0"/>
              <a:t>                   </a:t>
            </a:r>
            <a:r>
              <a:rPr lang="en-US" sz="1800" dirty="0"/>
              <a:t>208</a:t>
            </a:r>
            <a:endParaRPr lang="el-GR" sz="1800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800" b="1" i="1" dirty="0"/>
              <a:t>E-mail</a:t>
            </a:r>
            <a:r>
              <a:rPr lang="en-US" sz="1800" dirty="0"/>
              <a:t>		    hproios@uom.edu.gr</a:t>
            </a:r>
          </a:p>
        </p:txBody>
      </p:sp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3A7CC21B-DE1D-DCD2-0FAE-37FADF37CDC9}"/>
              </a:ext>
            </a:extLst>
          </p:cNvPr>
          <p:cNvSpPr/>
          <p:nvPr/>
        </p:nvSpPr>
        <p:spPr>
          <a:xfrm>
            <a:off x="1631389" y="1305342"/>
            <a:ext cx="83375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400" dirty="0">
                <a:latin typeface="Arial" charset="0"/>
              </a:rPr>
              <a:t>Η αφασία</a:t>
            </a:r>
            <a:r>
              <a:rPr lang="en-US" sz="4400" dirty="0">
                <a:latin typeface="Arial" charset="0"/>
              </a:rPr>
              <a:t>: </a:t>
            </a:r>
            <a:r>
              <a:rPr lang="el-GR" sz="4400" dirty="0">
                <a:latin typeface="Arial" charset="0"/>
              </a:rPr>
              <a:t>Διάγνωση,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400" dirty="0">
                <a:latin typeface="Arial" charset="0"/>
              </a:rPr>
              <a:t>Είδη και Θεραπευτικές προσεγγίσεις </a:t>
            </a:r>
            <a:endParaRPr lang="el-GR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FDDF3C-A62C-EE12-8D96-F78ACCECF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A</a:t>
            </a:r>
            <a:r>
              <a:rPr lang="el-GR">
                <a:solidFill>
                  <a:schemeClr val="tx1"/>
                </a:solidFill>
              </a:rPr>
              <a:t>νεπάρκεια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951FABE-E4F2-F62C-0D76-11DB4D126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6868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 sz="2200" dirty="0"/>
              <a:t>Πρέπει να αναρωτηθούμε αν ένας ασθενής με βλάβη στη λεκτική γνώση έχει και βλάβες σε άλλα γνωστικά πεδία, όπως μαθηματική γνώση, παραστατική γνώση (οπτική, χωροταξική), εικονική γνώση.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1400" u="sng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200" dirty="0"/>
              <a:t>Χρειάζεται να βρούμε καλύτερους τρόπους αξιολόγησης της αφασίας κοιτάζοντας όχι μόνο την </a:t>
            </a:r>
            <a:r>
              <a:rPr lang="el-GR" sz="2200" i="1" dirty="0" err="1"/>
              <a:t>υπερκωδικοποιημένη</a:t>
            </a:r>
            <a:r>
              <a:rPr lang="el-GR" sz="2200" dirty="0"/>
              <a:t> γλώσσα αλλά και τη </a:t>
            </a:r>
            <a:r>
              <a:rPr lang="el-GR" sz="2200" i="1" dirty="0"/>
              <a:t>ρευστή</a:t>
            </a:r>
            <a:r>
              <a:rPr lang="el-GR" sz="2200" dirty="0"/>
              <a:t> γλώσσα.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l-GR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200" dirty="0"/>
              <a:t>Αυτό το επιτυγχάνουμε με αύξηση των απαιτήσεων των καθηκόντων που δίνουμε στους ασθενείς σε συνδυαστικές ικανότητες με τους  παρακάτω τρόπους: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αύξηση του χρόνου ανταπόκρισης.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αύξηση της περιπλοκότητας.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αύξηση της </a:t>
            </a:r>
            <a:r>
              <a:rPr lang="el-GR" sz="2000" dirty="0" err="1"/>
              <a:t>αφαιρετικότητας</a:t>
            </a:r>
            <a:r>
              <a:rPr lang="el-GR" sz="2000" dirty="0"/>
              <a:t>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αύξηση του μεγέθους του υλικού στο οποίο πρέπει ο ασθενής   να επικεντρώσει την προσοχή του</a:t>
            </a:r>
            <a:endParaRPr lang="en-US" sz="2000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αύξηση των απαιτήσεων εκ μέρους της μνήμης εργασίας.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1B91BC-B506-4DCC-0FF1-197F238E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l-GR" sz="4000" dirty="0"/>
              <a:t>Γλωσσικές λειτουργίες προς αξιολόγηση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F87CB7-FBE1-1879-7AFC-D6DA3302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7913"/>
            <a:ext cx="10972800" cy="4793014"/>
          </a:xfrm>
        </p:spPr>
        <p:txBody>
          <a:bodyPr/>
          <a:lstStyle/>
          <a:p>
            <a:r>
              <a:rPr lang="el-GR" sz="2400" u="sng" dirty="0"/>
              <a:t>Ροή του λόγου </a:t>
            </a:r>
            <a:r>
              <a:rPr lang="el-GR" sz="2400" dirty="0">
                <a:sym typeface="Wingdings" panose="05000000000000000000" pitchFamily="2" charset="2"/>
              </a:rPr>
              <a:t> </a:t>
            </a:r>
            <a:r>
              <a:rPr lang="el-GR" sz="2400" dirty="0"/>
              <a:t>μήκος των εκφράσεων με 4 ή περισσότερες συνδεδεμένες λέξεις που υποδεικνύουν μεγαλύτερη ικανότητα στη ροή του λόγου.</a:t>
            </a:r>
          </a:p>
          <a:p>
            <a:r>
              <a:rPr lang="el-GR" sz="2400" u="sng" dirty="0"/>
              <a:t>Κατανόηση του λόγου </a:t>
            </a:r>
            <a:r>
              <a:rPr lang="el-GR" sz="2400" dirty="0">
                <a:sym typeface="Wingdings" panose="05000000000000000000" pitchFamily="2" charset="2"/>
              </a:rPr>
              <a:t> </a:t>
            </a:r>
            <a:r>
              <a:rPr lang="el-GR" sz="2400" dirty="0"/>
              <a:t>Η κατανόηση ποικίλλει με την αύξηση των επιπέδων κατανόησης από λέξεις έως φράσεις, προτάσεις, παραγράφους, ιστορίες και συνομιλία.</a:t>
            </a:r>
          </a:p>
          <a:p>
            <a:r>
              <a:rPr lang="el-GR" sz="2400" u="sng" dirty="0"/>
              <a:t>Αυτοματοποιημένος λόγος </a:t>
            </a:r>
            <a:r>
              <a:rPr lang="el-GR" sz="2400" dirty="0">
                <a:sym typeface="Wingdings" panose="05000000000000000000" pitchFamily="2" charset="2"/>
              </a:rPr>
              <a:t> </a:t>
            </a:r>
            <a:r>
              <a:rPr lang="el-GR" sz="2400" dirty="0"/>
              <a:t>Οι συνήθως χρησιμοποιούμενες ακολουθίες της γλώσσας. Για παράδειγμα, οι ημέρες της εβδομάδας και οι μήνες.</a:t>
            </a:r>
          </a:p>
          <a:p>
            <a:r>
              <a:rPr lang="el-GR" sz="2400" u="sng" dirty="0">
                <a:sym typeface="Wingdings" panose="05000000000000000000" pitchFamily="2" charset="2"/>
              </a:rPr>
              <a:t>Ικανότητα επανάληψης </a:t>
            </a:r>
          </a:p>
          <a:p>
            <a:r>
              <a:rPr lang="el-GR" sz="2400" u="sng" dirty="0">
                <a:sym typeface="Wingdings" panose="05000000000000000000" pitchFamily="2" charset="2"/>
              </a:rPr>
              <a:t>Λεξιλογική ανάκτηση/Κατονομασία </a:t>
            </a:r>
            <a:r>
              <a:rPr lang="el-GR" sz="2400" dirty="0">
                <a:sym typeface="Wingdings" panose="05000000000000000000" pitchFamily="2" charset="2"/>
              </a:rPr>
              <a:t> ι</a:t>
            </a:r>
            <a:r>
              <a:rPr lang="el-GR" sz="2400" dirty="0"/>
              <a:t>κανότητα του ατόμου να χρησιμοποιεί κατάλληλες λέξεις και να κατονομάζει π.χ. αντικείμενα ή εικόνες. Οι δυσκολίες, οι παραφασίες και οι περιφράσεις λαμβάνονται υπόψη.</a:t>
            </a:r>
          </a:p>
          <a:p>
            <a:r>
              <a:rPr lang="el-GR" sz="2400" u="sng" dirty="0">
                <a:sym typeface="Wingdings" panose="05000000000000000000" pitchFamily="2" charset="2"/>
              </a:rPr>
              <a:t>Συντακτικό </a:t>
            </a:r>
          </a:p>
        </p:txBody>
      </p:sp>
    </p:spTree>
    <p:extLst>
      <p:ext uri="{BB962C8B-B14F-4D97-AF65-F5344CB8AC3E}">
        <p14:creationId xmlns:p14="http://schemas.microsoft.com/office/powerpoint/2010/main" val="416573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FD6EE5-C691-F7DF-2C9B-F44EFEA2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αξιολόγηση &amp; 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2B4B71-2157-2BD8-5D6C-1B210A0C6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Ανεπίσημη Αξιολόγηση</a:t>
            </a:r>
            <a:r>
              <a:rPr lang="en-US" dirty="0"/>
              <a:t>: </a:t>
            </a:r>
            <a:r>
              <a:rPr lang="el-GR" dirty="0"/>
              <a:t>Η πρώτη αξιολόγηση στηρίζεται στην παρατήρηση και δεν είναι δομημένη (όπως στα επίσημα εργαλεία αξιολόγησης)</a:t>
            </a:r>
          </a:p>
          <a:p>
            <a:r>
              <a:rPr lang="el-GR" dirty="0"/>
              <a:t>Λήψη Ιστορικού </a:t>
            </a:r>
          </a:p>
          <a:p>
            <a:r>
              <a:rPr lang="el-GR" dirty="0" err="1"/>
              <a:t>Στοματοπροσωπική</a:t>
            </a:r>
            <a:r>
              <a:rPr lang="el-GR" dirty="0"/>
              <a:t> εξέταση</a:t>
            </a:r>
          </a:p>
          <a:p>
            <a:r>
              <a:rPr lang="el-GR" dirty="0" err="1"/>
              <a:t>Ακοολογικός</a:t>
            </a:r>
            <a:r>
              <a:rPr lang="el-GR" dirty="0"/>
              <a:t> έλεγχος</a:t>
            </a:r>
          </a:p>
          <a:p>
            <a:r>
              <a:rPr lang="el-GR" dirty="0"/>
              <a:t>Δείγμα λόγου (από τη συζήτηση ή περιγραφή εικόνας)</a:t>
            </a:r>
          </a:p>
        </p:txBody>
      </p:sp>
    </p:spTree>
    <p:extLst>
      <p:ext uri="{BB962C8B-B14F-4D97-AF65-F5344CB8AC3E}">
        <p14:creationId xmlns:p14="http://schemas.microsoft.com/office/powerpoint/2010/main" val="247529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1C99F0-D0E1-1405-7D2F-B09A6697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Αφασίας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8206D-4D7B-BE1A-9B2A-2028ADD3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4680"/>
              </a:lnSpc>
              <a:spcBef>
                <a:spcPts val="105"/>
              </a:spcBef>
            </a:pPr>
            <a:r>
              <a:rPr lang="el-GR" spc="114" dirty="0"/>
              <a:t>Τα</a:t>
            </a:r>
            <a:r>
              <a:rPr lang="el-GR" spc="180" dirty="0"/>
              <a:t> </a:t>
            </a:r>
            <a:r>
              <a:rPr lang="el-GR" spc="80" dirty="0"/>
              <a:t>στοιχεία</a:t>
            </a:r>
            <a:r>
              <a:rPr lang="el-GR" spc="185" dirty="0"/>
              <a:t> </a:t>
            </a:r>
            <a:r>
              <a:rPr lang="el-GR" spc="50" dirty="0"/>
              <a:t>που </a:t>
            </a:r>
            <a:r>
              <a:rPr lang="el-GR" spc="125" dirty="0"/>
              <a:t>πρέπει</a:t>
            </a:r>
            <a:r>
              <a:rPr lang="el-GR" spc="180" dirty="0"/>
              <a:t> </a:t>
            </a:r>
            <a:r>
              <a:rPr lang="el-GR" spc="-125" dirty="0"/>
              <a:t>ο</a:t>
            </a:r>
            <a:r>
              <a:rPr lang="el-GR" spc="204" dirty="0"/>
              <a:t> </a:t>
            </a:r>
            <a:r>
              <a:rPr lang="el-GR" spc="200" dirty="0"/>
              <a:t>κλινικός</a:t>
            </a:r>
            <a:r>
              <a:rPr lang="el-GR" spc="195" dirty="0"/>
              <a:t> </a:t>
            </a:r>
            <a:r>
              <a:rPr lang="el-GR" spc="70" dirty="0"/>
              <a:t>να </a:t>
            </a:r>
            <a:r>
              <a:rPr lang="el-GR" spc="-885" dirty="0"/>
              <a:t> </a:t>
            </a:r>
            <a:r>
              <a:rPr lang="el-GR" spc="90" dirty="0"/>
              <a:t>λάβει</a:t>
            </a:r>
            <a:r>
              <a:rPr lang="el-GR" spc="190" dirty="0"/>
              <a:t> </a:t>
            </a:r>
            <a:r>
              <a:rPr lang="el-GR" spc="175" dirty="0"/>
              <a:t>υπόψιν</a:t>
            </a:r>
            <a:r>
              <a:rPr lang="el-GR" spc="210" dirty="0"/>
              <a:t> </a:t>
            </a:r>
            <a:r>
              <a:rPr lang="el-GR" spc="15" dirty="0"/>
              <a:t>κατά </a:t>
            </a:r>
            <a:r>
              <a:rPr lang="el-GR" sz="3200" spc="140" dirty="0">
                <a:solidFill>
                  <a:srgbClr val="FFFFFF"/>
                </a:solidFill>
                <a:latin typeface="Cambria"/>
                <a:cs typeface="Cambria"/>
              </a:rPr>
              <a:t>την</a:t>
            </a:r>
            <a:r>
              <a:rPr lang="el-GR" sz="32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l-GR" sz="3200" spc="95" dirty="0">
                <a:solidFill>
                  <a:srgbClr val="FFFFFF"/>
                </a:solidFill>
                <a:latin typeface="Cambria"/>
                <a:cs typeface="Cambria"/>
              </a:rPr>
              <a:t>ταξινόμηση</a:t>
            </a:r>
            <a:r>
              <a:rPr lang="el-GR" sz="32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l-GR" sz="3200" spc="75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lang="el-GR" sz="3200" spc="-8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l-GR" sz="3200" spc="-55" dirty="0">
                <a:solidFill>
                  <a:srgbClr val="FFFFFF"/>
                </a:solidFill>
                <a:latin typeface="Cambria"/>
                <a:cs typeface="Cambria"/>
              </a:rPr>
              <a:t>αφασίας</a:t>
            </a:r>
            <a:r>
              <a:rPr lang="en-US" sz="3200" spc="-5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</a:p>
          <a:p>
            <a:pPr>
              <a:lnSpc>
                <a:spcPts val="468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l-GR" spc="15" dirty="0"/>
              <a:t>Ικανότητα Επανάληψης</a:t>
            </a:r>
          </a:p>
          <a:p>
            <a:pPr>
              <a:lnSpc>
                <a:spcPts val="468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l-GR" spc="15" dirty="0"/>
              <a:t>Κατανόηση Λόγου</a:t>
            </a:r>
          </a:p>
          <a:p>
            <a:pPr>
              <a:lnSpc>
                <a:spcPts val="468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l-GR" spc="15" dirty="0"/>
              <a:t>Παραγωγή Λόγου</a:t>
            </a:r>
          </a:p>
        </p:txBody>
      </p:sp>
    </p:spTree>
    <p:extLst>
      <p:ext uri="{BB962C8B-B14F-4D97-AF65-F5344CB8AC3E}">
        <p14:creationId xmlns:p14="http://schemas.microsoft.com/office/powerpoint/2010/main" val="275281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CD248-569F-E3B7-C09C-989921F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104558"/>
            <a:ext cx="10972800" cy="1143000"/>
          </a:xfrm>
        </p:spPr>
        <p:txBody>
          <a:bodyPr/>
          <a:lstStyle/>
          <a:p>
            <a:r>
              <a:rPr lang="el-GR" dirty="0"/>
              <a:t>Βασική Διάκριση Αφασιών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BE49EA-B9E6-09DE-A59F-8B409978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9" y="1322388"/>
            <a:ext cx="10972800" cy="5257799"/>
          </a:xfrm>
        </p:spPr>
        <p:txBody>
          <a:bodyPr/>
          <a:lstStyle/>
          <a:p>
            <a:r>
              <a:rPr lang="el-GR" sz="2400" dirty="0"/>
              <a:t>Αφασίες με ρέοντα λόγο (</a:t>
            </a:r>
            <a:r>
              <a:rPr lang="en-US" sz="2400" dirty="0"/>
              <a:t>fluent)</a:t>
            </a:r>
          </a:p>
          <a:p>
            <a:pPr marL="514350" indent="-514350">
              <a:buAutoNum type="arabicPeriod"/>
            </a:pPr>
            <a:r>
              <a:rPr lang="el-GR" sz="2400" dirty="0"/>
              <a:t>Ρέων λόγος</a:t>
            </a:r>
          </a:p>
          <a:p>
            <a:pPr marL="514350" indent="-514350">
              <a:buAutoNum type="arabicPeriod"/>
            </a:pPr>
            <a:r>
              <a:rPr lang="el-GR" sz="2400" dirty="0"/>
              <a:t>Σχετικά καλή άρθρωση</a:t>
            </a:r>
          </a:p>
          <a:p>
            <a:pPr marL="514350" indent="-514350">
              <a:buAutoNum type="arabicPeriod"/>
            </a:pPr>
            <a:r>
              <a:rPr lang="el-GR" sz="2400" dirty="0"/>
              <a:t>Δυσκολίες στην κατανόηση</a:t>
            </a:r>
          </a:p>
          <a:p>
            <a:pPr marL="514350" indent="-514350">
              <a:buAutoNum type="arabicPeriod"/>
            </a:pPr>
            <a:r>
              <a:rPr lang="el-GR" sz="2400" dirty="0"/>
              <a:t>Δυσκολίες στην επανάληψη</a:t>
            </a:r>
          </a:p>
          <a:p>
            <a:pPr marL="514350" indent="-514350">
              <a:buAutoNum type="arabicPeriod"/>
            </a:pPr>
            <a:r>
              <a:rPr lang="el-GR" sz="2400" dirty="0"/>
              <a:t>Παραφασίες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Αφασίες με μη ρέοντα λόγο (</a:t>
            </a:r>
            <a:r>
              <a:rPr lang="en-US" sz="2400" dirty="0"/>
              <a:t>non-fluent)</a:t>
            </a:r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/>
              <a:t>Σχετικά καλή κατανόηση</a:t>
            </a:r>
          </a:p>
          <a:p>
            <a:pPr marL="457200" indent="-457200">
              <a:buAutoNum type="arabicPeriod"/>
            </a:pPr>
            <a:r>
              <a:rPr lang="el-GR" sz="2400" dirty="0"/>
              <a:t>Σοβαρά προβλήματα άρθρωσης και παραγωγής</a:t>
            </a:r>
          </a:p>
        </p:txBody>
      </p:sp>
    </p:spTree>
    <p:extLst>
      <p:ext uri="{BB962C8B-B14F-4D97-AF65-F5344CB8AC3E}">
        <p14:creationId xmlns:p14="http://schemas.microsoft.com/office/powerpoint/2010/main" val="70280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1B98DCE-D506-D83B-66B2-BAE9379A1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/>
              <a:t>Διαγνωστικά εργαλεία αφασίας</a:t>
            </a:r>
            <a:endParaRPr lang="en-US" sz="3600" b="1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7369E9F9-C194-6DAE-48D8-99E3E4429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000"/>
              <a:t>Α</a:t>
            </a:r>
            <a:r>
              <a:rPr lang="el-GR" sz="2000" i="1"/>
              <a:t>) </a:t>
            </a:r>
            <a:r>
              <a:rPr lang="en-US" sz="2000" i="1" u="sng">
                <a:solidFill>
                  <a:schemeClr val="folHlink"/>
                </a:solidFill>
              </a:rPr>
              <a:t>Minnesota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Test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for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Differential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Diagnosis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of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Aphasia</a:t>
            </a:r>
            <a:r>
              <a:rPr lang="el-GR" sz="2000" i="1" u="sng">
                <a:solidFill>
                  <a:schemeClr val="folHlink"/>
                </a:solidFill>
              </a:rPr>
              <a:t> (</a:t>
            </a:r>
            <a:r>
              <a:rPr lang="en-US" sz="2000" i="1" u="sng">
                <a:solidFill>
                  <a:schemeClr val="folHlink"/>
                </a:solidFill>
              </a:rPr>
              <a:t>MTDDA</a:t>
            </a:r>
            <a:r>
              <a:rPr lang="el-GR" sz="2000" u="sng">
                <a:solidFill>
                  <a:schemeClr val="folHlink"/>
                </a:solidFill>
              </a:rPr>
              <a:t>)</a:t>
            </a:r>
            <a:r>
              <a:rPr lang="el-GR" sz="2000"/>
              <a:t> (1962): με την αξιολόγηση πολλών ικανοτήτων στοχεύει στη διευκόλυνση του σχεδιασμού της θεραπείας.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/>
              <a:t>Β) </a:t>
            </a:r>
            <a:r>
              <a:rPr lang="en-US" sz="2000" i="1" u="sng">
                <a:solidFill>
                  <a:schemeClr val="folHlink"/>
                </a:solidFill>
              </a:rPr>
              <a:t>Porch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Index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of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Communicative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Ability</a:t>
            </a:r>
            <a:r>
              <a:rPr lang="el-GR" sz="2000" i="1" u="sng">
                <a:solidFill>
                  <a:schemeClr val="folHlink"/>
                </a:solidFill>
              </a:rPr>
              <a:t> (</a:t>
            </a:r>
            <a:r>
              <a:rPr lang="en-US" sz="2000" i="1" u="sng">
                <a:solidFill>
                  <a:schemeClr val="folHlink"/>
                </a:solidFill>
              </a:rPr>
              <a:t>PICA</a:t>
            </a:r>
            <a:r>
              <a:rPr lang="el-GR" sz="2000" i="1" u="sng">
                <a:solidFill>
                  <a:schemeClr val="folHlink"/>
                </a:solidFill>
              </a:rPr>
              <a:t>)</a:t>
            </a:r>
            <a:r>
              <a:rPr lang="el-GR" sz="2000"/>
              <a:t> (1967): σχεδιάστηκε για να λειτουργεί ως ευαίσθητο κριτήριο του μεγέθους του ελλείμματος και της προόδου του ασθενή.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/>
              <a:t>Γ) </a:t>
            </a:r>
            <a:r>
              <a:rPr lang="en-US" sz="2000" i="1" u="sng">
                <a:solidFill>
                  <a:schemeClr val="folHlink"/>
                </a:solidFill>
              </a:rPr>
              <a:t>Boston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Diagnostic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Aphasia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Examination</a:t>
            </a:r>
            <a:r>
              <a:rPr lang="el-GR" sz="2000" i="1" u="sng">
                <a:solidFill>
                  <a:schemeClr val="folHlink"/>
                </a:solidFill>
              </a:rPr>
              <a:t> (</a:t>
            </a:r>
            <a:r>
              <a:rPr lang="en-US" sz="2000" i="1" u="sng">
                <a:solidFill>
                  <a:schemeClr val="folHlink"/>
                </a:solidFill>
              </a:rPr>
              <a:t>BDAE</a:t>
            </a:r>
            <a:r>
              <a:rPr lang="el-GR" sz="2000" i="1" u="sng">
                <a:solidFill>
                  <a:schemeClr val="folHlink"/>
                </a:solidFill>
              </a:rPr>
              <a:t>)</a:t>
            </a:r>
            <a:r>
              <a:rPr lang="el-GR" sz="2000">
                <a:solidFill>
                  <a:schemeClr val="folHlink"/>
                </a:solidFill>
              </a:rPr>
              <a:t> </a:t>
            </a:r>
            <a:r>
              <a:rPr lang="el-GR" sz="2000"/>
              <a:t>(1972): στόχος του η διάγνωση κλινικών συνδρόμων της αφασίας κι άλλων στοιχείων της εστιακής νευροπαθολογίας.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/>
              <a:t>Δ) </a:t>
            </a:r>
            <a:r>
              <a:rPr lang="en-US" sz="2000" i="1" u="sng">
                <a:solidFill>
                  <a:schemeClr val="folHlink"/>
                </a:solidFill>
              </a:rPr>
              <a:t>Western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Aphasia</a:t>
            </a:r>
            <a:r>
              <a:rPr lang="el-GR" sz="2000" i="1" u="sng">
                <a:solidFill>
                  <a:schemeClr val="folHlink"/>
                </a:solidFill>
              </a:rPr>
              <a:t> </a:t>
            </a:r>
            <a:r>
              <a:rPr lang="en-US" sz="2000" i="1" u="sng">
                <a:solidFill>
                  <a:schemeClr val="folHlink"/>
                </a:solidFill>
              </a:rPr>
              <a:t>Battery</a:t>
            </a:r>
            <a:r>
              <a:rPr lang="el-GR" sz="2000" i="1" u="sng">
                <a:solidFill>
                  <a:schemeClr val="folHlink"/>
                </a:solidFill>
              </a:rPr>
              <a:t> (</a:t>
            </a:r>
            <a:r>
              <a:rPr lang="en-US" sz="2000" i="1" u="sng">
                <a:solidFill>
                  <a:schemeClr val="folHlink"/>
                </a:solidFill>
              </a:rPr>
              <a:t>WAB</a:t>
            </a:r>
            <a:r>
              <a:rPr lang="el-GR" sz="2000" i="1" u="sng">
                <a:solidFill>
                  <a:schemeClr val="folHlink"/>
                </a:solidFill>
              </a:rPr>
              <a:t>)</a:t>
            </a:r>
            <a:r>
              <a:rPr lang="el-GR" sz="2000"/>
              <a:t> (1982): σχεδιασμένο κατά το </a:t>
            </a:r>
            <a:r>
              <a:rPr lang="en-US" sz="2000"/>
              <a:t>BDAE</a:t>
            </a:r>
            <a:r>
              <a:rPr lang="el-GR" sz="2000"/>
              <a:t>, αλλά για να κάνει διάγνωση του συνδρόμου βασιζόμενο στη βαθμολογία, που μετρά επίσης και την πρόοδο.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80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/>
              <a:t>Ε) </a:t>
            </a:r>
            <a:r>
              <a:rPr lang="en-US" sz="2000" i="1" u="sng">
                <a:solidFill>
                  <a:schemeClr val="folHlink"/>
                </a:solidFill>
              </a:rPr>
              <a:t>Aachen Aphasie Test (AAT)</a:t>
            </a:r>
            <a:r>
              <a:rPr lang="el-GR" sz="2000" i="1"/>
              <a:t> (1983)</a:t>
            </a:r>
            <a:r>
              <a:rPr lang="en-US" sz="2000"/>
              <a:t>: </a:t>
            </a:r>
            <a:r>
              <a:rPr lang="el-GR" sz="2000"/>
              <a:t>Για διάγνωση κλινικών συνδρόμων της αφασίας θεωρώντας τη αφασία ως δυσλειτουργία των κεντρικών γλωσσικών διεργασιών η οποία όμως δε συνδυάζεται απαραίτητα με την περιοχή της βλάβης του εγκεφάλου.</a:t>
            </a:r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69AC4E-6FC9-3F82-F3AD-268D48A8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Διαγνωστικά ζητήματα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B04154-C1C4-52C7-331A-060756D1C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επιλογή του κατάλληλου εργαλείου και διαδικασίας αξιολόγησης πρέπει να γίνεται εξατομικευμένα και με βάση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l-GR" dirty="0"/>
              <a:t>Α) Το επίπεδο λειτουργικότητας του ατόμου</a:t>
            </a:r>
          </a:p>
          <a:p>
            <a:pPr marL="0" indent="0">
              <a:buNone/>
            </a:pPr>
            <a:r>
              <a:rPr lang="el-GR" dirty="0"/>
              <a:t>Β) Τις παρούσες και μελλοντικές ανάγκες του</a:t>
            </a:r>
          </a:p>
          <a:p>
            <a:pPr marL="0" indent="0">
              <a:buNone/>
            </a:pPr>
            <a:r>
              <a:rPr lang="el-GR" dirty="0"/>
              <a:t>Γ) Τους διαθέσιμους πόρους/πηγές του κλινικού</a:t>
            </a:r>
          </a:p>
        </p:txBody>
      </p:sp>
    </p:spTree>
    <p:extLst>
      <p:ext uri="{BB962C8B-B14F-4D97-AF65-F5344CB8AC3E}">
        <p14:creationId xmlns:p14="http://schemas.microsoft.com/office/powerpoint/2010/main" val="304476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B6DE1A-EE7C-FBF6-90B2-C5FDB74A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Diagnostic Aphasia Examination (BDAE-3)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045F59-0758-320E-E2E8-6FB23F1B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826"/>
            <a:ext cx="10972800" cy="4530725"/>
          </a:xfrm>
        </p:spPr>
        <p:txBody>
          <a:bodyPr/>
          <a:lstStyle/>
          <a:p>
            <a:r>
              <a:rPr lang="el-GR" dirty="0"/>
              <a:t>Αποτελεί το πιο δημοφιλές διαγνωστικό εργαλείο και είναι σταθμισμένο στην Ελληνική γλώσσα.</a:t>
            </a:r>
          </a:p>
          <a:p>
            <a:r>
              <a:rPr lang="el-GR" dirty="0"/>
              <a:t>Παρέχει κατηγοριοποίηση των ειδών της αφασίας ανάλογα με τον τύπο των συμπτωμάτων</a:t>
            </a:r>
          </a:p>
          <a:p>
            <a:r>
              <a:rPr lang="el-GR" u="sng" dirty="0"/>
              <a:t>Αξιολογεί</a:t>
            </a:r>
            <a:r>
              <a:rPr lang="en-US" u="sng" dirty="0"/>
              <a:t>:</a:t>
            </a:r>
            <a:r>
              <a:rPr lang="el-GR" dirty="0"/>
              <a:t> </a:t>
            </a:r>
            <a:r>
              <a:rPr lang="el-GR" i="1" dirty="0"/>
              <a:t>άρθρωση, ροή λόγου, ανάκληση λέξεων, επανάληψη, αυτοματοποιημένες αλληλουχίες, γραμματική, παραφασίες, ακουστική κατανόηση, ανάγνωση, γραφή</a:t>
            </a:r>
          </a:p>
          <a:p>
            <a:r>
              <a:rPr lang="el-GR" dirty="0"/>
              <a:t>Ο χρόνος διεξαγωγής του μπορεί να φτάσει και τις 3 ώρες.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91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2125DE-4A63-3BBC-815C-0B0585FC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78" y="447574"/>
            <a:ext cx="10972800" cy="4530725"/>
          </a:xfrm>
        </p:spPr>
        <p:txBody>
          <a:bodyPr/>
          <a:lstStyle/>
          <a:p>
            <a:r>
              <a:rPr lang="el-GR" dirty="0"/>
              <a:t>Αποτελείται από 4 τομείς, ο καθένας από τους οποίους επικεντρώνεται σε ένα γλωσσικό παράγοντα.</a:t>
            </a:r>
          </a:p>
          <a:p>
            <a:r>
              <a:rPr lang="el-GR" dirty="0"/>
              <a:t>Ελέγχει τις εκφραστικές ικανότητες του ατόμου πριν την εισαγωγή της δομημένης αξιολόγησης μέσω της εικόνας ‘</a:t>
            </a:r>
            <a:r>
              <a:rPr lang="en-US" dirty="0"/>
              <a:t>cookie theft’.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F2A3951-3260-F4DA-F725-FD0CE1B5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79" y="3178936"/>
            <a:ext cx="6208295" cy="34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10CDDF-D6C7-91EF-DD33-44681115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Boston classification system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A7B04D-F2D3-E11D-9B9C-4C7F3DB5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81" y="1330694"/>
            <a:ext cx="10972800" cy="4530725"/>
          </a:xfrm>
        </p:spPr>
        <p:txBody>
          <a:bodyPr/>
          <a:lstStyle/>
          <a:p>
            <a:r>
              <a:rPr lang="en-US" dirty="0"/>
              <a:t>NON-FLUENT APHASIAS </a:t>
            </a:r>
            <a:r>
              <a:rPr lang="en-US" sz="2400" dirty="0"/>
              <a:t>(</a:t>
            </a:r>
            <a:r>
              <a:rPr lang="el-GR" sz="2400" dirty="0"/>
              <a:t>Αφασίες με μη ρέοντα λόγο)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Ολική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Broca’s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Υποφλοιώδης κινητική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FLUENT APHASIAS</a:t>
            </a:r>
            <a:r>
              <a:rPr lang="el-GR" dirty="0"/>
              <a:t> </a:t>
            </a:r>
            <a:r>
              <a:rPr lang="el-GR" sz="2400" dirty="0"/>
              <a:t>(Αφασίες με ρέοντα λόγο)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Wernicke’s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Αγωγής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Ανομική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Υποφλοιώδης αισθητηριακή</a:t>
            </a: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946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2AA841-3466-D794-45A2-EFE8EE64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590" y="-78321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3600" dirty="0"/>
              <a:t>Ορισμός Αφασίας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24F7B6-A810-0303-2696-0EA5C1D3F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973" y="1234441"/>
            <a:ext cx="10972800" cy="518561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Η </a:t>
            </a:r>
            <a:r>
              <a:rPr lang="el-GR" sz="2800" i="1" dirty="0"/>
              <a:t>αφασία</a:t>
            </a:r>
            <a:r>
              <a:rPr lang="el-GR" sz="2800" dirty="0"/>
              <a:t> είναι μία περίπλοκη διαταραχή του λόγου που είναι αποτέλεσμα κάποιας βλάβης στην περιοχή του εγκεφάλου η οποία σχετίζεται με το </a:t>
            </a:r>
            <a:r>
              <a:rPr lang="el-GR" sz="2800" b="1" dirty="0">
                <a:solidFill>
                  <a:schemeClr val="folHlink"/>
                </a:solidFill>
              </a:rPr>
              <a:t>λόγο</a:t>
            </a:r>
            <a:r>
              <a:rPr lang="el-GR" sz="2800" dirty="0"/>
              <a:t> (συνήθως το αριστερό ημισφαίριο). </a:t>
            </a:r>
            <a:endParaRPr lang="en-US" sz="2800" dirty="0"/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n-US" sz="28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επίκτητη, οργανική, εγκεφαλική βλάβη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l-GR" sz="28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1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Η διαταραχή αυτή προκαλεί δυσλειτουργίες στην επικοινωνία, στην κατανόηση και έκφραση του λόγου, στην ανάγνωση, στη γραφή και στη μνήμη.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1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Η αφασία μπορεί να παρουσιαστεί ταυτόχρονα με διαταραχές της </a:t>
            </a:r>
            <a:r>
              <a:rPr lang="el-GR" sz="2800" b="1" dirty="0">
                <a:solidFill>
                  <a:schemeClr val="folHlink"/>
                </a:solidFill>
              </a:rPr>
              <a:t>ομιλίας</a:t>
            </a:r>
            <a:r>
              <a:rPr lang="el-GR" sz="2800" dirty="0"/>
              <a:t>, όπως η </a:t>
            </a:r>
            <a:r>
              <a:rPr lang="el-GR" sz="2800" i="1" dirty="0"/>
              <a:t>δυσαρθρία</a:t>
            </a:r>
            <a:r>
              <a:rPr lang="el-GR" sz="2800" dirty="0"/>
              <a:t> η οποία επίσης μπορεί να προκληθεί από εγκεφαλική βλάβη. </a:t>
            </a:r>
            <a:endParaRPr lang="en-US" sz="2800" dirty="0"/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l-GR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F3BE0-F0F7-EFD5-177A-62EE45E9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5" y="210436"/>
            <a:ext cx="10972800" cy="1143000"/>
          </a:xfrm>
        </p:spPr>
        <p:txBody>
          <a:bodyPr/>
          <a:lstStyle/>
          <a:p>
            <a:r>
              <a:rPr lang="el-GR" dirty="0"/>
              <a:t>Είδη Αφασίας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B8F048-3C9B-732A-3A1B-FC42C49A1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370" y="1624308"/>
            <a:ext cx="9632515" cy="396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2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Aphasia: Wernicke's vs Broca's - Clinical Anatomy | Kenhub">
            <a:hlinkClick r:id="" action="ppaction://media"/>
            <a:extLst>
              <a:ext uri="{FF2B5EF4-FFF2-40B4-BE49-F238E27FC236}">
                <a16:creationId xmlns:a16="http://schemas.microsoft.com/office/drawing/2014/main" id="{2DFCA4BB-159F-0814-704A-D5BE6B87EC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0846" y="936057"/>
            <a:ext cx="8018463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906F71-749E-5C77-40A1-319679D0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" y="123809"/>
            <a:ext cx="10972800" cy="1143000"/>
          </a:xfrm>
        </p:spPr>
        <p:txBody>
          <a:bodyPr/>
          <a:lstStyle/>
          <a:p>
            <a:r>
              <a:rPr lang="el-GR" dirty="0"/>
              <a:t>Ταξινόμηση Αφασιών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15E60E-7E1C-5D37-3EA8-A84D92090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1051443"/>
            <a:ext cx="4928134" cy="5428649"/>
          </a:xfrm>
        </p:spPr>
      </p:pic>
    </p:spTree>
    <p:extLst>
      <p:ext uri="{BB962C8B-B14F-4D97-AF65-F5344CB8AC3E}">
        <p14:creationId xmlns:p14="http://schemas.microsoft.com/office/powerpoint/2010/main" val="50560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83BA71-A125-0C59-9B99-79F5FD2B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l-GR" dirty="0"/>
              <a:t>Σχεδιάγραμμα ταξινόμησης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FB55B051-9FFE-DAAD-167B-644FA105A4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1402" y="1357163"/>
            <a:ext cx="9097591" cy="475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720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5D336A-10A4-D03C-DA82-9A90FB45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-176807"/>
            <a:ext cx="10972800" cy="1143000"/>
          </a:xfrm>
        </p:spPr>
        <p:txBody>
          <a:bodyPr/>
          <a:lstStyle/>
          <a:p>
            <a:r>
              <a:rPr lang="el-GR" sz="3600" dirty="0"/>
              <a:t>ΝΕΥΡΟΑΝΑΤΟΜΙΑ ΑΦΑΣΙΩΝ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7EE8BDE-57EA-EF21-AE12-03E0AB3F4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01333"/>
              </p:ext>
            </p:extLst>
          </p:nvPr>
        </p:nvGraphicFramePr>
        <p:xfrm>
          <a:off x="474846" y="966193"/>
          <a:ext cx="728510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785">
                  <a:extLst>
                    <a:ext uri="{9D8B030D-6E8A-4147-A177-3AD203B41FA5}">
                      <a16:colId xmlns:a16="http://schemas.microsoft.com/office/drawing/2014/main" val="124116768"/>
                    </a:ext>
                  </a:extLst>
                </a:gridCol>
                <a:gridCol w="4862321">
                  <a:extLst>
                    <a:ext uri="{9D8B030D-6E8A-4147-A177-3AD203B41FA5}">
                      <a16:colId xmlns:a16="http://schemas.microsoft.com/office/drawing/2014/main" val="2693806248"/>
                    </a:ext>
                  </a:extLst>
                </a:gridCol>
              </a:tblGrid>
              <a:tr h="264421">
                <a:tc>
                  <a:txBody>
                    <a:bodyPr/>
                    <a:lstStyle/>
                    <a:p>
                      <a:r>
                        <a:rPr lang="el-GR" dirty="0"/>
                        <a:t>Είδος Αφασίας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Εντόπιση Βλάβης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48052"/>
                  </a:ext>
                </a:extLst>
              </a:tr>
              <a:tr h="374596">
                <a:tc>
                  <a:txBody>
                    <a:bodyPr/>
                    <a:lstStyle/>
                    <a:p>
                      <a:r>
                        <a:rPr lang="en-US" dirty="0"/>
                        <a:t>Broca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Κάτω μέρος της τρίτης έλικας του μετωπιαίου λοβού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42861"/>
                  </a:ext>
                </a:extLst>
              </a:tr>
              <a:tr h="528841">
                <a:tc>
                  <a:txBody>
                    <a:bodyPr/>
                    <a:lstStyle/>
                    <a:p>
                      <a:r>
                        <a:rPr lang="en-US" dirty="0"/>
                        <a:t>Wernicke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Οπίσθιο μέρος της άνω κροταφικής έλικας στο αριστερό ημισφαίριο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56176"/>
                  </a:ext>
                </a:extLst>
              </a:tr>
              <a:tr h="528841">
                <a:tc>
                  <a:txBody>
                    <a:bodyPr/>
                    <a:lstStyle/>
                    <a:p>
                      <a:r>
                        <a:rPr lang="el-GR" dirty="0"/>
                        <a:t>Αγωγής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Υπερχείλια και γωνιώδης έλικα καθώς και υποκείμενη λευκή ουσία στο αριστερό ημισφαίριο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51331"/>
                  </a:ext>
                </a:extLst>
              </a:tr>
              <a:tr h="572911">
                <a:tc>
                  <a:txBody>
                    <a:bodyPr/>
                    <a:lstStyle/>
                    <a:p>
                      <a:r>
                        <a:rPr lang="el-GR" dirty="0"/>
                        <a:t>Ανομική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Κυρίως αριστερή και κάτω κροταφική έλικα καθώς και γωνιώδης έλικα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51322"/>
                  </a:ext>
                </a:extLst>
              </a:tr>
              <a:tr h="572911">
                <a:tc>
                  <a:txBody>
                    <a:bodyPr/>
                    <a:lstStyle/>
                    <a:p>
                      <a:r>
                        <a:rPr lang="el-GR" dirty="0"/>
                        <a:t>Ολική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Πρόσθιες και οπίσθιες περιοχές γύρω από τη σχισμή του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Sylvius 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μέχρι και υποκείμενη λευκή ουσία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50499"/>
                  </a:ext>
                </a:extLst>
              </a:tr>
              <a:tr h="7271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Διαφλοιική αισθητηριακή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Περιοχές πίσω από το οπίσθιο μέρος της άνω κροταφικής έλικας (περιοχή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</a:rPr>
                        <a:t>wernicke</a:t>
                      </a: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) και πίσω από τον κύριο κροταφικό φλοιό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30839"/>
                  </a:ext>
                </a:extLst>
              </a:tr>
              <a:tr h="572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Διαφλοιική κινητική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dk1"/>
                          </a:solidFill>
                        </a:rPr>
                        <a:t>Μέση μετωπιαία έλικα πάνω και μπροστά από την περιοχή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</a:rPr>
                        <a:t>broca</a:t>
                      </a:r>
                      <a:endParaRPr lang="el-GR" sz="1400" kern="1200" dirty="0">
                        <a:solidFill>
                          <a:schemeClr val="dk1"/>
                        </a:solidFill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3526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83B038-7313-7852-7720-76FCB936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8" y="1307717"/>
            <a:ext cx="3541816" cy="50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4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E8084-E103-0808-5C3B-13B20538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00" y="0"/>
            <a:ext cx="10972800" cy="1143000"/>
          </a:xfrm>
        </p:spPr>
        <p:txBody>
          <a:bodyPr/>
          <a:lstStyle/>
          <a:p>
            <a:r>
              <a:rPr lang="en-US" sz="4000" dirty="0"/>
              <a:t>Broca’s &amp; Wernicke’s Aphasia Speech Samples</a:t>
            </a:r>
            <a:endParaRPr lang="el-GR" sz="4000" dirty="0"/>
          </a:p>
        </p:txBody>
      </p:sp>
      <p:pic>
        <p:nvPicPr>
          <p:cNvPr id="4" name="Ηλεκτρονικά πολυμέσα 3" title="Broca's Aphasia (Non-Fluent Aphasia)">
            <a:hlinkClick r:id="" action="ppaction://media"/>
            <a:extLst>
              <a:ext uri="{FF2B5EF4-FFF2-40B4-BE49-F238E27FC236}">
                <a16:creationId xmlns:a16="http://schemas.microsoft.com/office/drawing/2014/main" id="{C47E92B3-29CB-2C02-18BA-B5DCEEC077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5300" y="1609825"/>
            <a:ext cx="5010233" cy="3982453"/>
          </a:xfrm>
          <a:prstGeom prst="rect">
            <a:avLst/>
          </a:prstGeom>
        </p:spPr>
      </p:pic>
      <p:pic>
        <p:nvPicPr>
          <p:cNvPr id="5" name="Ηλεκτρονικά πολυμέσα 4" title="Fluent Aphasia (Wernicke's Aphasia)">
            <a:hlinkClick r:id="" action="ppaction://media"/>
            <a:extLst>
              <a:ext uri="{FF2B5EF4-FFF2-40B4-BE49-F238E27FC236}">
                <a16:creationId xmlns:a16="http://schemas.microsoft.com/office/drawing/2014/main" id="{D105DF22-4575-A6F3-A9C7-506734242A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72978" y="1609825"/>
            <a:ext cx="4863965" cy="39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74084-E3EF-0D70-D16C-75CFEDEF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DBA33B-259C-D33F-E499-7508F27E1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590" y="-78321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3600" dirty="0"/>
              <a:t>Ορισμός Αφασίας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1854CE5-6EE7-0B25-7842-D456B11EB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973" y="1234441"/>
            <a:ext cx="10972800" cy="518561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l-GR" sz="2800" dirty="0"/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lang="el-GR" sz="2800" spc="65" dirty="0">
                <a:solidFill>
                  <a:srgbClr val="FFFFFF"/>
                </a:solidFill>
              </a:rPr>
              <a:t>Επηρεάζονται</a:t>
            </a:r>
            <a:r>
              <a:rPr lang="el-GR" sz="2800" spc="75" dirty="0">
                <a:solidFill>
                  <a:srgbClr val="FFFFFF"/>
                </a:solidFill>
              </a:rPr>
              <a:t> </a:t>
            </a:r>
            <a:r>
              <a:rPr lang="el-GR" sz="2800" spc="135" dirty="0">
                <a:solidFill>
                  <a:srgbClr val="FFFFFF"/>
                </a:solidFill>
              </a:rPr>
              <a:t>η</a:t>
            </a:r>
            <a:r>
              <a:rPr lang="el-GR" sz="2800" spc="125" dirty="0">
                <a:solidFill>
                  <a:srgbClr val="FFFFFF"/>
                </a:solidFill>
              </a:rPr>
              <a:t> </a:t>
            </a:r>
            <a:r>
              <a:rPr lang="el-GR" sz="2800" spc="25" dirty="0">
                <a:solidFill>
                  <a:srgbClr val="FFFFFF"/>
                </a:solidFill>
              </a:rPr>
              <a:t>κατανόηση</a:t>
            </a:r>
            <a:r>
              <a:rPr lang="el-GR" sz="2800" spc="100" dirty="0">
                <a:solidFill>
                  <a:srgbClr val="FFFFFF"/>
                </a:solidFill>
              </a:rPr>
              <a:t> και</a:t>
            </a:r>
            <a:r>
              <a:rPr lang="el-GR" sz="2800" spc="105" dirty="0">
                <a:solidFill>
                  <a:srgbClr val="FFFFFF"/>
                </a:solidFill>
              </a:rPr>
              <a:t> </a:t>
            </a:r>
            <a:r>
              <a:rPr lang="el-GR" sz="2800" spc="135" dirty="0">
                <a:solidFill>
                  <a:srgbClr val="FFFFFF"/>
                </a:solidFill>
              </a:rPr>
              <a:t>η</a:t>
            </a:r>
            <a:r>
              <a:rPr lang="en-US" sz="2800" dirty="0"/>
              <a:t> </a:t>
            </a:r>
            <a:r>
              <a:rPr lang="el-GR" sz="2800" spc="-5" dirty="0">
                <a:solidFill>
                  <a:srgbClr val="FFFFFF"/>
                </a:solidFill>
              </a:rPr>
              <a:t>παραγωγή</a:t>
            </a:r>
            <a:r>
              <a:rPr lang="el-GR" sz="2800" spc="45" dirty="0">
                <a:solidFill>
                  <a:srgbClr val="FFFFFF"/>
                </a:solidFill>
              </a:rPr>
              <a:t> </a:t>
            </a:r>
            <a:r>
              <a:rPr lang="el-GR" sz="2800" spc="30" dirty="0">
                <a:solidFill>
                  <a:srgbClr val="FFFFFF"/>
                </a:solidFill>
              </a:rPr>
              <a:t>λόγου</a:t>
            </a:r>
            <a:endParaRPr lang="en-US" sz="2800" spc="30" dirty="0">
              <a:solidFill>
                <a:srgbClr val="FFFFFF"/>
              </a:solidFill>
            </a:endParaRPr>
          </a:p>
          <a:p>
            <a:pPr marL="0" indent="0">
              <a:lnSpc>
                <a:spcPts val="2620"/>
              </a:lnSpc>
              <a:spcBef>
                <a:spcPts val="105"/>
              </a:spcBef>
              <a:buNone/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lang="el-GR" sz="2800" spc="65" dirty="0">
                <a:solidFill>
                  <a:srgbClr val="FFFFFF"/>
                </a:solidFill>
              </a:rPr>
              <a:t>Τα ελλείμματα δεν είναι απόλυτα και  αλλάζουν από άτομο σε άτομο</a:t>
            </a:r>
            <a:r>
              <a:rPr lang="en-US" sz="2800" spc="65" dirty="0">
                <a:solidFill>
                  <a:srgbClr val="FFFFFF"/>
                </a:solidFill>
              </a:rPr>
              <a:t>. </a:t>
            </a: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65" dirty="0">
              <a:solidFill>
                <a:srgbClr val="FFFFFF"/>
              </a:solidFill>
            </a:endParaRPr>
          </a:p>
          <a:p>
            <a:pPr marL="0" indent="0">
              <a:lnSpc>
                <a:spcPts val="2620"/>
              </a:lnSpc>
              <a:spcBef>
                <a:spcPts val="105"/>
              </a:spcBef>
              <a:buNone/>
            </a:pPr>
            <a:endParaRPr lang="en-US" sz="2800" spc="65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lang="el-GR" sz="2800" spc="65" dirty="0">
                <a:solidFill>
                  <a:srgbClr val="FFFFFF"/>
                </a:solidFill>
              </a:rPr>
              <a:t>Μπορεί να συνυπάρχει με άλλες</a:t>
            </a:r>
            <a:r>
              <a:rPr lang="en-US" sz="2800" spc="65" dirty="0">
                <a:solidFill>
                  <a:srgbClr val="FFFFFF"/>
                </a:solidFill>
              </a:rPr>
              <a:t> </a:t>
            </a:r>
            <a:r>
              <a:rPr lang="el-GR" sz="2800" spc="65" dirty="0">
                <a:solidFill>
                  <a:srgbClr val="FFFFFF"/>
                </a:solidFill>
              </a:rPr>
              <a:t>νευρολογικές καταστάσεις</a:t>
            </a:r>
            <a:r>
              <a:rPr lang="en-US" sz="2800" spc="65" dirty="0">
                <a:solidFill>
                  <a:srgbClr val="FFFFFF"/>
                </a:solidFill>
              </a:rPr>
              <a:t> </a:t>
            </a:r>
            <a:r>
              <a:rPr lang="el-GR" sz="2800" spc="65" dirty="0">
                <a:solidFill>
                  <a:srgbClr val="FFFFFF"/>
                </a:solidFill>
              </a:rPr>
              <a:t>(δυσαρθρία,</a:t>
            </a:r>
            <a:r>
              <a:rPr lang="en-US" sz="2800" spc="65" dirty="0">
                <a:solidFill>
                  <a:srgbClr val="FFFFFF"/>
                </a:solidFill>
              </a:rPr>
              <a:t> </a:t>
            </a:r>
            <a:r>
              <a:rPr lang="el-GR" sz="2800" spc="65" dirty="0">
                <a:solidFill>
                  <a:srgbClr val="FFFFFF"/>
                </a:solidFill>
              </a:rPr>
              <a:t>δυσφαγία, απραξία)</a:t>
            </a:r>
            <a:r>
              <a:rPr lang="en-US" sz="2800" spc="65" dirty="0">
                <a:solidFill>
                  <a:srgbClr val="FFFFFF"/>
                </a:solidFill>
              </a:rPr>
              <a:t>.</a:t>
            </a:r>
            <a:endParaRPr lang="el-GR" sz="2800" spc="65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altLang="el-GR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4522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76429-6686-7BDC-07BE-769BB2FD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EF2F91-7CB1-E8FC-4256-C8FBF5BAE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590" y="-78321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3600" dirty="0"/>
              <a:t>Ορισμός Αφασίας</a:t>
            </a:r>
            <a:r>
              <a:rPr lang="en-US" altLang="el-GR" sz="3600" dirty="0"/>
              <a:t>-Darley (1982)</a:t>
            </a:r>
            <a:endParaRPr lang="el-GR" altLang="el-GR" sz="36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73F48E2-DC3C-A110-FAFD-1AAF3ECAA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972" y="1234441"/>
            <a:ext cx="11669027" cy="518561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l-GR" sz="2800" dirty="0"/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lang="el-GR" sz="2800" i="1" spc="100" dirty="0">
                <a:latin typeface="Cambria"/>
                <a:cs typeface="Cambria"/>
              </a:rPr>
              <a:t>Απώλεια</a:t>
            </a:r>
            <a:r>
              <a:rPr lang="el-GR" sz="2800" i="1" spc="145" dirty="0">
                <a:latin typeface="Cambria"/>
                <a:cs typeface="Cambria"/>
              </a:rPr>
              <a:t> </a:t>
            </a:r>
            <a:r>
              <a:rPr lang="el-GR" sz="2800" i="1" spc="-5" dirty="0">
                <a:latin typeface="Cambria"/>
                <a:cs typeface="Cambria"/>
              </a:rPr>
              <a:t>της</a:t>
            </a:r>
            <a:r>
              <a:rPr lang="el-GR" sz="2800" i="1" spc="140" dirty="0">
                <a:latin typeface="Cambria"/>
                <a:cs typeface="Cambria"/>
              </a:rPr>
              <a:t> </a:t>
            </a:r>
            <a:r>
              <a:rPr lang="el-GR" sz="2800" i="1" spc="25" dirty="0" err="1">
                <a:latin typeface="Cambria"/>
                <a:cs typeface="Cambria"/>
              </a:rPr>
              <a:t>πολυτροπικότητας</a:t>
            </a:r>
            <a:r>
              <a:rPr lang="el-GR" sz="2800" i="1" spc="100" dirty="0">
                <a:latin typeface="Cambria"/>
                <a:cs typeface="Cambria"/>
              </a:rPr>
              <a:t> ή </a:t>
            </a:r>
            <a:r>
              <a:rPr lang="el-GR" sz="2800" i="1" spc="-470" dirty="0">
                <a:latin typeface="Cambria"/>
                <a:cs typeface="Cambria"/>
              </a:rPr>
              <a:t> </a:t>
            </a:r>
            <a:r>
              <a:rPr lang="el-GR" sz="2800" i="1" spc="45" dirty="0">
                <a:latin typeface="Cambria"/>
                <a:cs typeface="Cambria"/>
              </a:rPr>
              <a:t>μείωση</a:t>
            </a:r>
            <a:r>
              <a:rPr lang="el-GR" sz="2800" i="1" spc="140" dirty="0">
                <a:latin typeface="Cambria"/>
                <a:cs typeface="Cambria"/>
              </a:rPr>
              <a:t> </a:t>
            </a:r>
            <a:r>
              <a:rPr lang="el-GR" sz="2800" i="1" spc="-5" dirty="0">
                <a:latin typeface="Cambria"/>
                <a:cs typeface="Cambria"/>
              </a:rPr>
              <a:t>της</a:t>
            </a:r>
            <a:r>
              <a:rPr lang="el-GR" sz="2800" i="1" spc="130" dirty="0">
                <a:latin typeface="Cambria"/>
                <a:cs typeface="Cambria"/>
              </a:rPr>
              <a:t> </a:t>
            </a:r>
            <a:r>
              <a:rPr lang="el-GR" sz="2800" i="1" spc="20" dirty="0">
                <a:latin typeface="Cambria"/>
                <a:cs typeface="Cambria"/>
              </a:rPr>
              <a:t>ικανότητας</a:t>
            </a:r>
            <a:r>
              <a:rPr lang="el-GR" sz="2800" i="1" spc="120" dirty="0">
                <a:latin typeface="Cambria"/>
                <a:cs typeface="Cambria"/>
              </a:rPr>
              <a:t> </a:t>
            </a:r>
            <a:r>
              <a:rPr lang="el-GR" sz="2800" i="1" spc="65" dirty="0">
                <a:latin typeface="Cambria"/>
                <a:cs typeface="Cambria"/>
              </a:rPr>
              <a:t>αποκωδικοποίησης </a:t>
            </a:r>
            <a:r>
              <a:rPr lang="el-GR" sz="2800" i="1" spc="20" dirty="0">
                <a:latin typeface="Cambria"/>
                <a:cs typeface="Cambria"/>
              </a:rPr>
              <a:t>τυπικών </a:t>
            </a:r>
            <a:r>
              <a:rPr lang="el-GR" sz="2800" i="1" spc="15" dirty="0">
                <a:latin typeface="Cambria"/>
                <a:cs typeface="Cambria"/>
              </a:rPr>
              <a:t>γλωσσικών</a:t>
            </a:r>
            <a:r>
              <a:rPr lang="el-GR" sz="2800" i="1" spc="20" dirty="0">
                <a:latin typeface="Cambria"/>
                <a:cs typeface="Cambria"/>
              </a:rPr>
              <a:t> </a:t>
            </a:r>
            <a:r>
              <a:rPr lang="el-GR" sz="2800" i="1" spc="5" dirty="0">
                <a:latin typeface="Cambria"/>
                <a:cs typeface="Cambria"/>
              </a:rPr>
              <a:t>στοιχείων  (μορφημάτων </a:t>
            </a:r>
            <a:r>
              <a:rPr lang="el-GR" sz="2800" i="1" spc="-470" dirty="0">
                <a:latin typeface="Cambria"/>
                <a:cs typeface="Cambria"/>
              </a:rPr>
              <a:t> </a:t>
            </a:r>
            <a:r>
              <a:rPr lang="el-GR" sz="2800" i="1" spc="100" dirty="0">
                <a:latin typeface="Cambria"/>
                <a:cs typeface="Cambria"/>
              </a:rPr>
              <a:t>ή</a:t>
            </a:r>
            <a:r>
              <a:rPr lang="el-GR" sz="2800" i="1" spc="125" dirty="0">
                <a:latin typeface="Cambria"/>
                <a:cs typeface="Cambria"/>
              </a:rPr>
              <a:t> </a:t>
            </a:r>
            <a:r>
              <a:rPr lang="el-GR" sz="2800" i="1" spc="15" dirty="0">
                <a:latin typeface="Cambria"/>
                <a:cs typeface="Cambria"/>
              </a:rPr>
              <a:t>μεγαλύτερων</a:t>
            </a:r>
            <a:r>
              <a:rPr lang="el-GR" sz="2800" i="1" spc="140" dirty="0">
                <a:latin typeface="Cambria"/>
                <a:cs typeface="Cambria"/>
              </a:rPr>
              <a:t> </a:t>
            </a:r>
            <a:r>
              <a:rPr lang="el-GR" sz="2800" i="1" dirty="0">
                <a:latin typeface="Cambria"/>
                <a:cs typeface="Cambria"/>
              </a:rPr>
              <a:t>συντακτικών</a:t>
            </a:r>
            <a:r>
              <a:rPr lang="el-GR" sz="2800" i="1" spc="114" dirty="0">
                <a:latin typeface="Cambria"/>
                <a:cs typeface="Cambria"/>
              </a:rPr>
              <a:t> </a:t>
            </a:r>
            <a:r>
              <a:rPr lang="el-GR" sz="2800" i="1" spc="15" dirty="0">
                <a:latin typeface="Cambria"/>
                <a:cs typeface="Cambria"/>
              </a:rPr>
              <a:t>μονάδων).</a:t>
            </a:r>
            <a:endParaRPr lang="el-GR" sz="2800" dirty="0">
              <a:latin typeface="Cambria"/>
              <a:cs typeface="Cambria"/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445"/>
              </a:lnSpc>
            </a:pPr>
            <a:r>
              <a:rPr lang="el-GR" sz="2800" i="1" spc="35" dirty="0">
                <a:latin typeface="Cambria"/>
                <a:cs typeface="Cambria"/>
              </a:rPr>
              <a:t>Δυσανάλογη</a:t>
            </a:r>
            <a:r>
              <a:rPr lang="el-GR" sz="2800" i="1" spc="120" dirty="0">
                <a:latin typeface="Cambria"/>
                <a:cs typeface="Cambria"/>
              </a:rPr>
              <a:t> </a:t>
            </a:r>
            <a:r>
              <a:rPr lang="el-GR" sz="2800" i="1" spc="-15" dirty="0">
                <a:latin typeface="Cambria"/>
                <a:cs typeface="Cambria"/>
              </a:rPr>
              <a:t>σε</a:t>
            </a:r>
            <a:r>
              <a:rPr lang="el-GR" sz="2800" i="1" spc="135" dirty="0">
                <a:latin typeface="Cambria"/>
                <a:cs typeface="Cambria"/>
              </a:rPr>
              <a:t> </a:t>
            </a:r>
            <a:r>
              <a:rPr lang="el-GR" sz="2800" i="1" spc="25" dirty="0">
                <a:latin typeface="Cambria"/>
                <a:cs typeface="Cambria"/>
              </a:rPr>
              <a:t>σχέση</a:t>
            </a:r>
            <a:r>
              <a:rPr lang="el-GR" sz="2800" i="1" spc="145" dirty="0">
                <a:latin typeface="Cambria"/>
                <a:cs typeface="Cambria"/>
              </a:rPr>
              <a:t> </a:t>
            </a:r>
            <a:r>
              <a:rPr lang="el-GR" sz="2800" i="1" spc="105" dirty="0">
                <a:latin typeface="Cambria"/>
                <a:cs typeface="Cambria"/>
              </a:rPr>
              <a:t>με</a:t>
            </a:r>
            <a:r>
              <a:rPr lang="el-GR" sz="2800" i="1" spc="150" dirty="0">
                <a:latin typeface="Cambria"/>
                <a:cs typeface="Cambria"/>
              </a:rPr>
              <a:t> </a:t>
            </a:r>
            <a:r>
              <a:rPr lang="el-GR" sz="2800" i="1" spc="-25" dirty="0">
                <a:latin typeface="Cambria"/>
                <a:cs typeface="Cambria"/>
              </a:rPr>
              <a:t>τη</a:t>
            </a:r>
            <a:r>
              <a:rPr lang="el-GR" sz="2800" i="1" spc="135" dirty="0">
                <a:latin typeface="Cambria"/>
                <a:cs typeface="Cambria"/>
              </a:rPr>
              <a:t> </a:t>
            </a:r>
            <a:r>
              <a:rPr lang="el-GR" sz="2800" i="1" dirty="0">
                <a:latin typeface="Cambria"/>
                <a:cs typeface="Cambria"/>
              </a:rPr>
              <a:t>φθορά</a:t>
            </a:r>
            <a:r>
              <a:rPr lang="el-GR" sz="2800" i="1" spc="125" dirty="0">
                <a:latin typeface="Cambria"/>
                <a:cs typeface="Cambria"/>
              </a:rPr>
              <a:t> </a:t>
            </a:r>
            <a:r>
              <a:rPr lang="el-GR" sz="2800" i="1" spc="60" dirty="0">
                <a:latin typeface="Cambria"/>
                <a:cs typeface="Cambria"/>
              </a:rPr>
              <a:t>άλλων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l-GR" sz="2800" i="1" spc="15" dirty="0">
                <a:latin typeface="Cambria"/>
                <a:cs typeface="Cambria"/>
              </a:rPr>
              <a:t>νοητικών</a:t>
            </a:r>
            <a:r>
              <a:rPr lang="el-GR" sz="2800" i="1" spc="105" dirty="0">
                <a:latin typeface="Cambria"/>
                <a:cs typeface="Cambria"/>
              </a:rPr>
              <a:t> </a:t>
            </a:r>
            <a:r>
              <a:rPr lang="el-GR" sz="2800" i="1" spc="25" dirty="0">
                <a:latin typeface="Cambria"/>
                <a:cs typeface="Cambria"/>
              </a:rPr>
              <a:t>λειτουργιών.</a:t>
            </a:r>
            <a:endParaRPr lang="en-US" sz="2800" i="1" spc="25" dirty="0">
              <a:latin typeface="Cambria"/>
              <a:cs typeface="Cambria"/>
            </a:endParaRPr>
          </a:p>
          <a:p>
            <a:pPr marL="12700">
              <a:lnSpc>
                <a:spcPts val="2445"/>
              </a:lnSpc>
            </a:pPr>
            <a:endParaRPr lang="en-US" sz="2800" i="1" spc="25" dirty="0">
              <a:solidFill>
                <a:srgbClr val="FFFFFF"/>
              </a:solidFill>
              <a:latin typeface="Cambria"/>
            </a:endParaRPr>
          </a:p>
          <a:p>
            <a:pPr marL="12700">
              <a:lnSpc>
                <a:spcPts val="2445"/>
              </a:lnSpc>
            </a:pPr>
            <a:r>
              <a:rPr lang="el-GR" sz="2800" i="1" spc="100" dirty="0">
                <a:latin typeface="Cambria"/>
                <a:cs typeface="Cambria"/>
              </a:rPr>
              <a:t>Εκδηλώνεται</a:t>
            </a:r>
            <a:r>
              <a:rPr lang="el-GR" sz="2800" i="1" spc="105" dirty="0">
                <a:latin typeface="Cambria"/>
                <a:cs typeface="Cambria"/>
              </a:rPr>
              <a:t> με</a:t>
            </a:r>
            <a:r>
              <a:rPr lang="el-GR" sz="2800" i="1" spc="110" dirty="0">
                <a:latin typeface="Cambria"/>
                <a:cs typeface="Cambria"/>
              </a:rPr>
              <a:t> </a:t>
            </a:r>
            <a:r>
              <a:rPr lang="el-GR" sz="2800" i="1" spc="65" dirty="0">
                <a:latin typeface="Cambria"/>
                <a:cs typeface="Cambria"/>
              </a:rPr>
              <a:t>μειωμένη</a:t>
            </a:r>
            <a:r>
              <a:rPr lang="el-GR" sz="2800" i="1" spc="135" dirty="0">
                <a:latin typeface="Cambria"/>
                <a:cs typeface="Cambria"/>
              </a:rPr>
              <a:t> </a:t>
            </a:r>
            <a:r>
              <a:rPr lang="el-GR" sz="2800" i="1" spc="20" dirty="0">
                <a:latin typeface="Cambria"/>
                <a:cs typeface="Cambria"/>
              </a:rPr>
              <a:t>ικανότητα</a:t>
            </a:r>
            <a:r>
              <a:rPr lang="el-GR" sz="2800" i="1" spc="114" dirty="0">
                <a:latin typeface="Cambria"/>
                <a:cs typeface="Cambria"/>
              </a:rPr>
              <a:t> </a:t>
            </a:r>
            <a:r>
              <a:rPr lang="el-GR" sz="2800" i="1" spc="65" dirty="0">
                <a:latin typeface="Cambria"/>
                <a:cs typeface="Cambria"/>
              </a:rPr>
              <a:t>λεξιλογίου,</a:t>
            </a:r>
            <a:r>
              <a:rPr lang="el-GR" sz="2800" i="1" spc="130" dirty="0">
                <a:latin typeface="Cambria"/>
                <a:cs typeface="Cambria"/>
              </a:rPr>
              <a:t> </a:t>
            </a:r>
            <a:r>
              <a:rPr lang="el-GR" sz="2800" i="1" spc="65" dirty="0">
                <a:latin typeface="Cambria"/>
                <a:cs typeface="Cambria"/>
              </a:rPr>
              <a:t>μειωμένη </a:t>
            </a:r>
            <a:r>
              <a:rPr lang="el-GR" sz="2800" i="1" spc="70" dirty="0">
                <a:latin typeface="Cambria"/>
                <a:cs typeface="Cambria"/>
              </a:rPr>
              <a:t> </a:t>
            </a:r>
            <a:r>
              <a:rPr lang="el-GR" sz="2800" i="1" spc="20" dirty="0">
                <a:latin typeface="Cambria"/>
                <a:cs typeface="Cambria"/>
              </a:rPr>
              <a:t>ικανότητα</a:t>
            </a:r>
            <a:r>
              <a:rPr lang="el-GR" sz="2800" i="1" spc="100" dirty="0">
                <a:latin typeface="Cambria"/>
                <a:cs typeface="Cambria"/>
              </a:rPr>
              <a:t> </a:t>
            </a:r>
            <a:r>
              <a:rPr lang="el-GR" sz="2800" i="1" spc="35" dirty="0">
                <a:latin typeface="Cambria"/>
                <a:cs typeface="Cambria"/>
              </a:rPr>
              <a:t>εφαρμογής</a:t>
            </a:r>
            <a:r>
              <a:rPr lang="el-GR" sz="2800" i="1" spc="120" dirty="0">
                <a:latin typeface="Cambria"/>
                <a:cs typeface="Cambria"/>
              </a:rPr>
              <a:t> </a:t>
            </a:r>
            <a:r>
              <a:rPr lang="el-GR" sz="2800" i="1" dirty="0">
                <a:latin typeface="Cambria"/>
                <a:cs typeface="Cambria"/>
              </a:rPr>
              <a:t>συντακτικών</a:t>
            </a:r>
            <a:r>
              <a:rPr lang="el-GR" sz="2800" i="1" spc="120" dirty="0">
                <a:latin typeface="Cambria"/>
                <a:cs typeface="Cambria"/>
              </a:rPr>
              <a:t> </a:t>
            </a:r>
            <a:r>
              <a:rPr lang="el-GR" sz="2800" i="1" spc="25" dirty="0">
                <a:latin typeface="Cambria"/>
                <a:cs typeface="Cambria"/>
              </a:rPr>
              <a:t>κανόνων, </a:t>
            </a:r>
            <a:r>
              <a:rPr lang="el-GR" sz="2800" i="1" spc="-470" dirty="0">
                <a:latin typeface="Cambria"/>
                <a:cs typeface="Cambria"/>
              </a:rPr>
              <a:t> </a:t>
            </a:r>
            <a:r>
              <a:rPr lang="el-GR" sz="2800" i="1" spc="50" dirty="0">
                <a:latin typeface="Cambria"/>
                <a:cs typeface="Cambria"/>
              </a:rPr>
              <a:t>μειωμένο</a:t>
            </a:r>
            <a:r>
              <a:rPr lang="el-GR" sz="2800" i="1" spc="150" dirty="0">
                <a:latin typeface="Cambria"/>
                <a:cs typeface="Cambria"/>
              </a:rPr>
              <a:t> </a:t>
            </a:r>
            <a:r>
              <a:rPr lang="el-GR" sz="2800" i="1" spc="5" dirty="0">
                <a:latin typeface="Cambria"/>
                <a:cs typeface="Cambria"/>
              </a:rPr>
              <a:t>εύρος</a:t>
            </a:r>
            <a:r>
              <a:rPr lang="el-GR" sz="2800" i="1" spc="130" dirty="0">
                <a:latin typeface="Cambria"/>
                <a:cs typeface="Cambria"/>
              </a:rPr>
              <a:t> </a:t>
            </a:r>
            <a:r>
              <a:rPr lang="el-GR" sz="2800" i="1" spc="45" dirty="0">
                <a:latin typeface="Cambria"/>
                <a:cs typeface="Cambria"/>
              </a:rPr>
              <a:t>ακουστικής</a:t>
            </a:r>
            <a:r>
              <a:rPr lang="el-GR" sz="2800" i="1" spc="110" dirty="0">
                <a:latin typeface="Cambria"/>
                <a:cs typeface="Cambria"/>
              </a:rPr>
              <a:t> </a:t>
            </a:r>
            <a:r>
              <a:rPr lang="el-GR" sz="2800" i="1" spc="40" dirty="0">
                <a:latin typeface="Cambria"/>
                <a:cs typeface="Cambria"/>
              </a:rPr>
              <a:t>προσοχής</a:t>
            </a:r>
            <a:r>
              <a:rPr lang="el-GR" sz="2800" i="1" spc="110" dirty="0">
                <a:latin typeface="Cambria"/>
                <a:cs typeface="Cambria"/>
              </a:rPr>
              <a:t> </a:t>
            </a:r>
            <a:r>
              <a:rPr lang="el-GR" sz="2800" i="1" spc="125" dirty="0">
                <a:latin typeface="Cambria"/>
                <a:cs typeface="Cambria"/>
              </a:rPr>
              <a:t>και </a:t>
            </a:r>
            <a:r>
              <a:rPr lang="el-GR" sz="2800" i="1" spc="65" dirty="0">
                <a:latin typeface="Cambria"/>
                <a:cs typeface="Cambria"/>
              </a:rPr>
              <a:t>μειωμένη </a:t>
            </a:r>
            <a:r>
              <a:rPr lang="el-GR" sz="2800" i="1" spc="25" dirty="0">
                <a:latin typeface="Cambria"/>
                <a:cs typeface="Cambria"/>
              </a:rPr>
              <a:t>απόδοση </a:t>
            </a:r>
            <a:r>
              <a:rPr lang="el-GR" sz="2800" i="1" spc="-45" dirty="0">
                <a:latin typeface="Cambria"/>
                <a:cs typeface="Cambria"/>
              </a:rPr>
              <a:t>στην</a:t>
            </a:r>
            <a:r>
              <a:rPr lang="el-GR" sz="2800" i="1" spc="-40" dirty="0">
                <a:latin typeface="Cambria"/>
                <a:cs typeface="Cambria"/>
              </a:rPr>
              <a:t> </a:t>
            </a:r>
            <a:r>
              <a:rPr lang="el-GR" sz="2800" i="1" spc="80" dirty="0">
                <a:latin typeface="Cambria"/>
                <a:cs typeface="Cambria"/>
              </a:rPr>
              <a:t>επιλογή </a:t>
            </a:r>
            <a:r>
              <a:rPr lang="el-GR" sz="2800" i="1" dirty="0">
                <a:latin typeface="Cambria"/>
                <a:cs typeface="Cambria"/>
              </a:rPr>
              <a:t>διόδων </a:t>
            </a:r>
            <a:r>
              <a:rPr lang="el-GR" sz="2800" i="1" spc="5" dirty="0">
                <a:latin typeface="Cambria"/>
                <a:cs typeface="Cambria"/>
              </a:rPr>
              <a:t> </a:t>
            </a:r>
            <a:r>
              <a:rPr lang="el-GR" sz="2800" i="1" spc="15" dirty="0">
                <a:latin typeface="Cambria"/>
                <a:cs typeface="Cambria"/>
              </a:rPr>
              <a:t>εισαγωγής</a:t>
            </a:r>
            <a:r>
              <a:rPr lang="el-GR" sz="2800" i="1" spc="140" dirty="0">
                <a:latin typeface="Cambria"/>
                <a:cs typeface="Cambria"/>
              </a:rPr>
              <a:t> </a:t>
            </a:r>
            <a:r>
              <a:rPr lang="el-GR" sz="2800" i="1" spc="125" dirty="0">
                <a:latin typeface="Cambria"/>
                <a:cs typeface="Cambria"/>
              </a:rPr>
              <a:t>και</a:t>
            </a:r>
            <a:r>
              <a:rPr lang="el-GR" sz="2800" i="1" spc="130" dirty="0">
                <a:latin typeface="Cambria"/>
                <a:cs typeface="Cambria"/>
              </a:rPr>
              <a:t> </a:t>
            </a:r>
            <a:r>
              <a:rPr lang="el-GR" sz="2800" i="1" spc="30" dirty="0">
                <a:latin typeface="Cambria"/>
                <a:cs typeface="Cambria"/>
              </a:rPr>
              <a:t>εξαγωγής.</a:t>
            </a:r>
            <a:r>
              <a:rPr lang="en-US" sz="2800" i="1" spc="30" dirty="0">
                <a:latin typeface="Cambria"/>
                <a:cs typeface="Cambria"/>
              </a:rPr>
              <a:t> </a:t>
            </a:r>
          </a:p>
          <a:p>
            <a:pPr marL="12700">
              <a:lnSpc>
                <a:spcPts val="2445"/>
              </a:lnSpc>
            </a:pPr>
            <a:r>
              <a:rPr lang="el-GR" sz="2800" i="1" spc="100" dirty="0">
                <a:latin typeface="Cambria"/>
              </a:rPr>
              <a:t>Επιλεκτική βλάβη του γνωστικού συστήματος που ειδικεύεται στην  κατανόηση και το σχηματισμό της  γλώσσας, αφήνοντας τις άλλες</a:t>
            </a:r>
            <a:r>
              <a:rPr lang="en-US" sz="2800" i="1" spc="100" dirty="0">
                <a:latin typeface="Cambria"/>
              </a:rPr>
              <a:t> </a:t>
            </a:r>
            <a:r>
              <a:rPr lang="el-GR" sz="2800" i="1" spc="100" dirty="0">
                <a:latin typeface="Cambria"/>
              </a:rPr>
              <a:t>ικανότητες σχετικά άθικτες</a:t>
            </a:r>
            <a:r>
              <a:rPr lang="el-GR" sz="2800" b="1" spc="40" dirty="0">
                <a:latin typeface="Tahoma"/>
                <a:cs typeface="Tahoma"/>
              </a:rPr>
              <a:t>.</a:t>
            </a:r>
            <a:endParaRPr lang="el-GR" sz="2800" dirty="0">
              <a:latin typeface="Tahoma"/>
              <a:cs typeface="Tahoma"/>
            </a:endParaRPr>
          </a:p>
          <a:p>
            <a:pPr marL="12700">
              <a:lnSpc>
                <a:spcPts val="2445"/>
              </a:lnSpc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n-US" altLang="el-GR" sz="2800" spc="30" dirty="0">
              <a:solidFill>
                <a:srgbClr val="FFFFFF"/>
              </a:solidFill>
            </a:endParaRPr>
          </a:p>
          <a:p>
            <a:pPr marL="12700">
              <a:lnSpc>
                <a:spcPts val="2620"/>
              </a:lnSpc>
              <a:spcBef>
                <a:spcPts val="105"/>
              </a:spcBef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952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0E4E5-6471-184F-CCFC-3DCCB413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70" y="155574"/>
            <a:ext cx="10972800" cy="1143000"/>
          </a:xfrm>
        </p:spPr>
        <p:txBody>
          <a:bodyPr/>
          <a:lstStyle/>
          <a:p>
            <a:r>
              <a:rPr lang="el-GR" sz="3600" dirty="0"/>
              <a:t>Άλλοι ορισμοί αφασίας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B0DC4-6EE1-7D2C-FB94-02D7E181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027" y="1220002"/>
            <a:ext cx="8458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l-GR" sz="2400"/>
              <a:t>«Αφασία είναι μια επίκτητη διαταραχή του γνωστικού συστήματος που αφορά την κατανόηση και το σχηματισμό της γλώσσας, και η οποία αφήνει άλλες γνωστικές ικανότητες σχετικά ανεπηρέαστες».</a:t>
            </a:r>
            <a:r>
              <a:rPr lang="el-GR" sz="2400" b="1"/>
              <a:t> </a:t>
            </a:r>
            <a:r>
              <a:rPr lang="en-US" sz="2400">
                <a:solidFill>
                  <a:schemeClr val="folHlink"/>
                </a:solidFill>
              </a:rPr>
              <a:t>(Davis,</a:t>
            </a:r>
            <a:r>
              <a:rPr lang="el-GR" sz="2400">
                <a:solidFill>
                  <a:schemeClr val="folHlink"/>
                </a:solidFill>
              </a:rPr>
              <a:t>1993)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/>
              <a:t>«Αφασία ορίζεται ως μία επίκτητη διαταραχή του λόγου και των γνωστικών επεξεργασιών </a:t>
            </a:r>
            <a:r>
              <a:rPr lang="en-US" sz="2400">
                <a:solidFill>
                  <a:schemeClr val="folHlink"/>
                </a:solidFill>
              </a:rPr>
              <a:t>(Chapey,</a:t>
            </a:r>
            <a:r>
              <a:rPr lang="el-GR" sz="2400">
                <a:solidFill>
                  <a:schemeClr val="folHlink"/>
                </a:solidFill>
              </a:rPr>
              <a:t>1986)</a:t>
            </a:r>
            <a:r>
              <a:rPr lang="el-GR" sz="240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/>
              <a:t>Προκαλείται από οργανική βλάβη του εγκεφάλου και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/>
              <a:t>τη χαρακτηρίζει μείωση και δυσλειτουργία του γλωσσικού περιεχομένου ή νοήματος, του γλωσσικού σχήματος ή δομής, της γλωσσικής χρήσης ή λειτουργίας, καθώς και των γνωστικών δομών (αναγνώριση, αντίληψη, μνήμη, σκέψη)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/>
              <a:t>Η διαταραχή γίνεται φανερή στους τομείς της ακουστικής κατανόησης, του λόγου, της ανάγνωσης και της γραφής, αν κι όχι απαραίτητα στον ίδιο βαθμό σ’ όλους τους τομείς.</a:t>
            </a:r>
            <a:r>
              <a:rPr lang="el-GR" sz="2400" b="1"/>
              <a:t>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359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9640B5-47FE-89E4-BE4B-421A2212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93" y="0"/>
            <a:ext cx="10972800" cy="1143000"/>
          </a:xfrm>
        </p:spPr>
        <p:txBody>
          <a:bodyPr/>
          <a:lstStyle/>
          <a:p>
            <a:r>
              <a:rPr lang="el-GR" sz="3600" dirty="0"/>
              <a:t>Αφασία - Απραξία - Δυσαρθρία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28046-C397-0D40-3D64-389203C5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44570"/>
            <a:ext cx="8382000" cy="544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Η </a:t>
            </a:r>
            <a:r>
              <a:rPr lang="el-GR" sz="2400" b="1" i="1" u="sng" dirty="0"/>
              <a:t>αφασία</a:t>
            </a:r>
            <a:r>
              <a:rPr lang="el-GR" sz="2400" dirty="0"/>
              <a:t> είναι καθαρά πρόβλημα του </a:t>
            </a:r>
            <a:r>
              <a:rPr lang="el-GR" sz="2400" b="1" dirty="0">
                <a:solidFill>
                  <a:schemeClr val="folHlink"/>
                </a:solidFill>
              </a:rPr>
              <a:t>λόγου</a:t>
            </a:r>
            <a:r>
              <a:rPr lang="el-GR" sz="2400" dirty="0"/>
              <a:t> και όχι της </a:t>
            </a:r>
            <a:r>
              <a:rPr lang="el-GR" sz="2400" b="1" dirty="0"/>
              <a:t>ομιλίας</a:t>
            </a:r>
            <a:r>
              <a:rPr lang="el-GR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Η </a:t>
            </a:r>
            <a:r>
              <a:rPr lang="el-GR" sz="2400" b="1" i="1" u="sng" dirty="0"/>
              <a:t>απραξία</a:t>
            </a:r>
            <a:r>
              <a:rPr lang="el-GR" sz="2400" b="1" dirty="0"/>
              <a:t> </a:t>
            </a:r>
            <a:r>
              <a:rPr lang="el-GR" sz="2400" dirty="0"/>
              <a:t>είναι πρόβλημα </a:t>
            </a:r>
            <a:r>
              <a:rPr lang="el-GR" sz="2400" dirty="0">
                <a:solidFill>
                  <a:schemeClr val="folHlink"/>
                </a:solidFill>
              </a:rPr>
              <a:t>ρύθμισης</a:t>
            </a:r>
            <a:r>
              <a:rPr lang="el-GR" sz="2400" dirty="0"/>
              <a:t>, δηλαδή διαδοχής, επιλογής και οργάνωσης των κινήσεων της ομιλίας. Διαταράσσει την ικανότητα του ατόμου να παράγει εκούσιες διαδοχικές κινήσεις των οργάνων της ομιλίας.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b="1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b="1" dirty="0"/>
              <a:t>Η </a:t>
            </a:r>
            <a:r>
              <a:rPr lang="el-GR" sz="2400" b="1" i="1" u="sng" dirty="0"/>
              <a:t>δυσαρθρία</a:t>
            </a:r>
            <a:r>
              <a:rPr lang="el-GR" sz="2400" b="1" dirty="0"/>
              <a:t> </a:t>
            </a:r>
            <a:r>
              <a:rPr lang="el-GR" sz="2400" dirty="0"/>
              <a:t>είναι πρόβλημα εκτέλεσης των κινητικών λειτουργιών που εμπλέκονται στην παραγωγή της ομιλίας.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Πρόβλημα στην εκτέλεση των κινήσεων που απαιτούνται για την παραγωγή του λόγου.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 Προκαλείται από νευρολογική βλάβη στο </a:t>
            </a:r>
            <a:r>
              <a:rPr lang="el-GR" sz="2400" dirty="0" err="1"/>
              <a:t>νευροκινητικό</a:t>
            </a:r>
            <a:r>
              <a:rPr lang="el-GR" sz="2400" dirty="0"/>
              <a:t> μηχανισμό της ομιλίας, πχ μύες προσώπου </a:t>
            </a:r>
            <a:r>
              <a:rPr lang="en-US" sz="2400" dirty="0"/>
              <a:t>(motor speech disorders-</a:t>
            </a:r>
            <a:r>
              <a:rPr lang="el-GR" sz="2400" dirty="0"/>
              <a:t>κινητικές διαταραχές της ομιλίας</a:t>
            </a:r>
            <a:r>
              <a:rPr lang="en-US" sz="2400" dirty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3516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09DF9-5493-6B35-E076-81F1A41A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Αφασιών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49162E-C642-4D8F-BD79-000CC80F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Εγκεφαλικά επεισόδια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Όγκοι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Κρανιοεγκεφαλικές κακώσεις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Νοσογόνες παθήσεις</a:t>
            </a:r>
          </a:p>
        </p:txBody>
      </p:sp>
    </p:spTree>
    <p:extLst>
      <p:ext uri="{BB962C8B-B14F-4D97-AF65-F5344CB8AC3E}">
        <p14:creationId xmlns:p14="http://schemas.microsoft.com/office/powerpoint/2010/main" val="325748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A58FC-BD19-09BD-4F10-ADEC4E2B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69" y="0"/>
            <a:ext cx="10972800" cy="1143000"/>
          </a:xfrm>
        </p:spPr>
        <p:txBody>
          <a:bodyPr/>
          <a:lstStyle/>
          <a:p>
            <a:r>
              <a:rPr lang="el-GR" dirty="0"/>
              <a:t>Διάγνωση Αφασίας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996CF-00F9-5EC1-7D91-7FAAC8C1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11" y="1239253"/>
            <a:ext cx="8686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/>
              <a:t>	Η αφασία χαρακτηρίζεται από έλλειψη </a:t>
            </a:r>
            <a:r>
              <a:rPr lang="el-GR" sz="2400" i="1" dirty="0"/>
              <a:t>προτασιακής</a:t>
            </a:r>
            <a:r>
              <a:rPr lang="el-GR" sz="2400" dirty="0"/>
              <a:t> γλώσσας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l-GR" sz="2400" i="1" dirty="0"/>
              <a:t>αφηρημένης</a:t>
            </a:r>
            <a:r>
              <a:rPr lang="el-GR" sz="2400" dirty="0"/>
              <a:t> ή </a:t>
            </a:r>
            <a:r>
              <a:rPr lang="el-GR" sz="2400" i="1" dirty="0"/>
              <a:t>αποκλίνουσας</a:t>
            </a:r>
            <a:r>
              <a:rPr lang="el-GR" sz="2400" dirty="0"/>
              <a:t> προσέγγισης.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/>
              <a:t>	</a:t>
            </a:r>
            <a:r>
              <a:rPr lang="el-GR" sz="2400" u="sng" dirty="0"/>
              <a:t>Για μια σωστή διάγνωση</a:t>
            </a:r>
            <a:r>
              <a:rPr lang="el-GR" sz="2400" dirty="0"/>
              <a:t> χρειάζεται προσέγγιση του προβλήματος σε τρία επίπεδα: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folHlink"/>
                </a:solidFill>
              </a:rPr>
              <a:t>E</a:t>
            </a:r>
            <a:r>
              <a:rPr lang="el-GR" sz="2400" dirty="0" err="1">
                <a:solidFill>
                  <a:schemeClr val="folHlink"/>
                </a:solidFill>
              </a:rPr>
              <a:t>ντοπισμός</a:t>
            </a:r>
            <a:r>
              <a:rPr lang="el-GR" sz="2400" dirty="0">
                <a:solidFill>
                  <a:schemeClr val="folHlink"/>
                </a:solidFill>
              </a:rPr>
              <a:t> βλάβης</a:t>
            </a:r>
            <a:r>
              <a:rPr lang="en-US" sz="2400" dirty="0"/>
              <a:t> (site of lesion)</a:t>
            </a:r>
            <a:endParaRPr lang="el-GR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chemeClr val="folHlink"/>
                </a:solidFill>
              </a:rPr>
              <a:t>Ανεπάρκεια</a:t>
            </a:r>
            <a:r>
              <a:rPr lang="en-US" sz="2400" dirty="0"/>
              <a:t> (inefficiency)</a:t>
            </a:r>
            <a:r>
              <a:rPr lang="el-GR" sz="2400" dirty="0"/>
              <a:t> </a:t>
            </a:r>
            <a:endParaRPr lang="en-US" sz="2400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dirty="0"/>
              <a:t>	η οποία αφορά την επεξεργασία των πληροφοριών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chemeClr val="folHlink"/>
                </a:solidFill>
              </a:rPr>
              <a:t>Μελέτη αλλαγής του τρόπου σκέψης </a:t>
            </a:r>
            <a:r>
              <a:rPr lang="el-GR" sz="2400" dirty="0"/>
              <a:t>(</a:t>
            </a:r>
            <a:r>
              <a:rPr lang="en-US" sz="2400" dirty="0"/>
              <a:t>change mental set)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l-GR" dirty="0"/>
              <a:t>ανώτερες νοητικές λειτουργίες, αλλαγή από αφαιρετικά σε συμπαγή πλαίσια αναφοράς. Εκτελεστικές λειτουργίες που είναι σκόπιμες και καταληκτικές και οδηγούν σε συμπεράσματα. Σκόπιμη επεξεργασία δεδομένων και αντίθετα αυτόματη επεξεργασία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150697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3D0DDA71-98E3-52B1-872F-8A3F0C345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Εντοπισμός </a:t>
            </a:r>
            <a:r>
              <a:rPr lang="el-GR" dirty="0" err="1"/>
              <a:t>βλαβης</a:t>
            </a:r>
            <a:endParaRPr lang="en-US" dirty="0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206DB6E4-0829-0D05-EABF-CA2A3B888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45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1800" dirty="0"/>
              <a:t>	Μέσω των εξετάσεων αξιολόγησης γίνεται εντοπισμός της βλάβης και ταξινόμηση της αφασίας σε κατηγορίες όπως: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dirty="0"/>
              <a:t>Εκφραστική αφασία (</a:t>
            </a:r>
            <a:r>
              <a:rPr lang="en-US" sz="1800" b="1" dirty="0"/>
              <a:t>expressive</a:t>
            </a:r>
            <a:r>
              <a:rPr lang="el-GR" sz="1800" b="1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κατά την οποία παρουσιάζονται προβλήματα </a:t>
            </a:r>
            <a:r>
              <a:rPr lang="el-GR" sz="1800" b="1" dirty="0">
                <a:solidFill>
                  <a:schemeClr val="folHlink"/>
                </a:solidFill>
              </a:rPr>
              <a:t>μετάδοσης των σκέψεων</a:t>
            </a:r>
            <a:r>
              <a:rPr lang="el-GR" sz="1800" dirty="0"/>
              <a:t> (παραγωγής λόγου) γραπτής ή προφορικής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Στην περίπτωση αυτή ο ασθενής ξέρει ακριβώς αυτό που θέλει να πει, μπορεί να το περιγράψει αλλά δεν μπορεί να βρει τη σωστή λέξη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b="1" dirty="0"/>
              <a:t>Δεκτική αφασία </a:t>
            </a:r>
            <a:r>
              <a:rPr lang="en-US" sz="1800" b="1" dirty="0"/>
              <a:t>(receptive)</a:t>
            </a:r>
            <a:endParaRPr lang="el-GR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κατά την οποία παρουσιάζονται προβλήματα στην </a:t>
            </a:r>
            <a:r>
              <a:rPr lang="el-GR" sz="1800" b="1" dirty="0">
                <a:solidFill>
                  <a:schemeClr val="folHlink"/>
                </a:solidFill>
              </a:rPr>
              <a:t>κατανόηση του λόγου</a:t>
            </a:r>
            <a:r>
              <a:rPr lang="el-GR" sz="1800" b="1" dirty="0"/>
              <a:t>, </a:t>
            </a:r>
            <a:r>
              <a:rPr lang="el-GR" sz="1800" dirty="0"/>
              <a:t>γραπτή ή προφορική: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ο ασθενής ακούει τη φωνή ή βλέπει το γραπτό λόγο αλλά έχει δυσκολία στο να αντιληφθεί το νόημα.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dirty="0"/>
              <a:t>Ολική αφασία (</a:t>
            </a:r>
            <a:r>
              <a:rPr lang="en-US" sz="1800" b="1" dirty="0"/>
              <a:t>global</a:t>
            </a:r>
            <a:r>
              <a:rPr lang="el-GR" sz="1800" b="1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Η </a:t>
            </a:r>
            <a:r>
              <a:rPr lang="el-GR" sz="1800" b="1" dirty="0"/>
              <a:t>ολική αφασία </a:t>
            </a:r>
            <a:r>
              <a:rPr lang="en-US" sz="1800" b="1" dirty="0"/>
              <a:t>(global)</a:t>
            </a:r>
            <a:r>
              <a:rPr lang="el-GR" sz="1800" dirty="0"/>
              <a:t> είναι αποτέλεσμα </a:t>
            </a:r>
            <a:r>
              <a:rPr lang="el-GR" sz="1800" b="1" dirty="0">
                <a:solidFill>
                  <a:schemeClr val="folHlink"/>
                </a:solidFill>
              </a:rPr>
              <a:t>σοβαρής και εκτεταμένης βλάβης</a:t>
            </a:r>
            <a:r>
              <a:rPr lang="el-GR" sz="1800" dirty="0"/>
              <a:t> σε περιοχές του εγκεφάλου που σχετίζεται με το λόγο. </a:t>
            </a: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1800" dirty="0"/>
              <a:t>Στην περίπτωση αυτή παρουσιάζονται προβλήματα σχεδόν σε όλες τις λειτουργίες του λόγου (κατανόηση και έκφραση)</a:t>
            </a:r>
            <a:r>
              <a:rPr lang="en-US" sz="1800" dirty="0"/>
              <a:t>.</a:t>
            </a:r>
            <a:endParaRPr lang="el-GR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dirty="0"/>
              <a:t>άλλες, όπως </a:t>
            </a:r>
            <a:r>
              <a:rPr lang="el-GR" sz="1800" b="1" dirty="0" err="1"/>
              <a:t>αμνησιακή</a:t>
            </a:r>
            <a:r>
              <a:rPr lang="el-GR" sz="1800" b="1" dirty="0"/>
              <a:t> κλπ.</a:t>
            </a:r>
            <a:endParaRPr lang="en-US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1493</Words>
  <Application>Microsoft Office PowerPoint</Application>
  <PresentationFormat>Ευρεία οθόνη</PresentationFormat>
  <Paragraphs>177</Paragraphs>
  <Slides>25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Cambria</vt:lpstr>
      <vt:lpstr>Tahoma</vt:lpstr>
      <vt:lpstr>Wingdings</vt:lpstr>
      <vt:lpstr>Beam</vt:lpstr>
      <vt:lpstr>Παρουσίαση του PowerPoint</vt:lpstr>
      <vt:lpstr>Ορισμός Αφασίας</vt:lpstr>
      <vt:lpstr>Ορισμός Αφασίας</vt:lpstr>
      <vt:lpstr>Ορισμός Αφασίας-Darley (1982)</vt:lpstr>
      <vt:lpstr>Άλλοι ορισμοί αφασίας</vt:lpstr>
      <vt:lpstr>Αφασία - Απραξία - Δυσαρθρία </vt:lpstr>
      <vt:lpstr>Αιτιολογία Αφασιών</vt:lpstr>
      <vt:lpstr>Διάγνωση Αφασίας</vt:lpstr>
      <vt:lpstr>Εντοπισμός βλαβης</vt:lpstr>
      <vt:lpstr>Aνεπάρκεια</vt:lpstr>
      <vt:lpstr>Γλωσσικές λειτουργίες προς αξιολόγηση</vt:lpstr>
      <vt:lpstr>Κλινική αξιολόγηση &amp; Διάγνωση</vt:lpstr>
      <vt:lpstr>Ταξινόμηση Αφασίας</vt:lpstr>
      <vt:lpstr>Βασική Διάκριση Αφασιών</vt:lpstr>
      <vt:lpstr>Διαγνωστικά εργαλεία αφασίας</vt:lpstr>
      <vt:lpstr>Διαγνωστικά ζητήματα</vt:lpstr>
      <vt:lpstr>Boston Diagnostic Aphasia Examination (BDAE-3) </vt:lpstr>
      <vt:lpstr>Παρουσίαση του PowerPoint</vt:lpstr>
      <vt:lpstr>Boston classification system</vt:lpstr>
      <vt:lpstr>Είδη Αφασίας</vt:lpstr>
      <vt:lpstr>Παρουσίαση του PowerPoint</vt:lpstr>
      <vt:lpstr>Ταξινόμηση Αφασιών </vt:lpstr>
      <vt:lpstr>Σχεδιάγραμμα ταξινόμησης</vt:lpstr>
      <vt:lpstr>ΝΕΥΡΟΑΝΑΤΟΜΙΑ ΑΦΑΣΙΩΝ</vt:lpstr>
      <vt:lpstr>Broca’s &amp; Wernicke’s Aphasia Speech Samples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emilyqbi3@outlook.com.gr</dc:creator>
  <cp:lastModifiedBy>Tatiana Pourliaka</cp:lastModifiedBy>
  <cp:revision>17</cp:revision>
  <dcterms:created xsi:type="dcterms:W3CDTF">2024-02-27T08:43:26Z</dcterms:created>
  <dcterms:modified xsi:type="dcterms:W3CDTF">2024-04-10T14:33:31Z</dcterms:modified>
</cp:coreProperties>
</file>