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4" r:id="rId2"/>
    <p:sldId id="448" r:id="rId3"/>
    <p:sldId id="449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>
            <a:extLst>
              <a:ext uri="{FF2B5EF4-FFF2-40B4-BE49-F238E27FC236}">
                <a16:creationId xmlns:a16="http://schemas.microsoft.com/office/drawing/2014/main" id="{0A34BC9B-1B33-26DA-A1E4-CED25F569969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3" name="Freeform 1027">
              <a:extLst>
                <a:ext uri="{FF2B5EF4-FFF2-40B4-BE49-F238E27FC236}">
                  <a16:creationId xmlns:a16="http://schemas.microsoft.com/office/drawing/2014/main" id="{9CC877E6-BB3C-7E85-AEF4-93DA678714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4" name="Freeform 1028">
              <a:extLst>
                <a:ext uri="{FF2B5EF4-FFF2-40B4-BE49-F238E27FC236}">
                  <a16:creationId xmlns:a16="http://schemas.microsoft.com/office/drawing/2014/main" id="{8D607BA6-E246-CF06-AE9D-BF55C4D8AE5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" name="Freeform 1029">
              <a:extLst>
                <a:ext uri="{FF2B5EF4-FFF2-40B4-BE49-F238E27FC236}">
                  <a16:creationId xmlns:a16="http://schemas.microsoft.com/office/drawing/2014/main" id="{3C0E6607-6870-39DA-5C82-4F893E935DE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6" name="Freeform 1030">
              <a:extLst>
                <a:ext uri="{FF2B5EF4-FFF2-40B4-BE49-F238E27FC236}">
                  <a16:creationId xmlns:a16="http://schemas.microsoft.com/office/drawing/2014/main" id="{99A3CDE9-7065-27B1-EDFC-0365DFB590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7" name="Freeform 1031">
              <a:extLst>
                <a:ext uri="{FF2B5EF4-FFF2-40B4-BE49-F238E27FC236}">
                  <a16:creationId xmlns:a16="http://schemas.microsoft.com/office/drawing/2014/main" id="{0CF8B976-3C76-E06D-C283-A2E820DA59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8" name="Freeform 1032">
              <a:extLst>
                <a:ext uri="{FF2B5EF4-FFF2-40B4-BE49-F238E27FC236}">
                  <a16:creationId xmlns:a16="http://schemas.microsoft.com/office/drawing/2014/main" id="{F7BD9BB6-F8E2-C8DC-18D0-9D54EFDFD36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9" name="Freeform 1033">
              <a:extLst>
                <a:ext uri="{FF2B5EF4-FFF2-40B4-BE49-F238E27FC236}">
                  <a16:creationId xmlns:a16="http://schemas.microsoft.com/office/drawing/2014/main" id="{EFF39ED8-8C3B-DDEC-E72D-15F26014D8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0" name="Freeform 1034">
              <a:extLst>
                <a:ext uri="{FF2B5EF4-FFF2-40B4-BE49-F238E27FC236}">
                  <a16:creationId xmlns:a16="http://schemas.microsoft.com/office/drawing/2014/main" id="{E7369217-D43C-8F81-B536-18887370BB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1" name="Freeform 1035">
              <a:extLst>
                <a:ext uri="{FF2B5EF4-FFF2-40B4-BE49-F238E27FC236}">
                  <a16:creationId xmlns:a16="http://schemas.microsoft.com/office/drawing/2014/main" id="{9B8026EB-EE43-A329-9A1A-19DE1F7D844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2" name="Freeform 1036">
              <a:extLst>
                <a:ext uri="{FF2B5EF4-FFF2-40B4-BE49-F238E27FC236}">
                  <a16:creationId xmlns:a16="http://schemas.microsoft.com/office/drawing/2014/main" id="{91C31A2A-B02D-E277-E264-99BEFBCA0EA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3" name="Freeform 1037">
              <a:extLst>
                <a:ext uri="{FF2B5EF4-FFF2-40B4-BE49-F238E27FC236}">
                  <a16:creationId xmlns:a16="http://schemas.microsoft.com/office/drawing/2014/main" id="{6C6D1F30-C7C3-0DD9-4187-3519BF69CD8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4" name="Freeform 1038">
              <a:extLst>
                <a:ext uri="{FF2B5EF4-FFF2-40B4-BE49-F238E27FC236}">
                  <a16:creationId xmlns:a16="http://schemas.microsoft.com/office/drawing/2014/main" id="{7101763B-98CA-A658-CCDB-003E9BAD41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5" name="Freeform 1039">
              <a:extLst>
                <a:ext uri="{FF2B5EF4-FFF2-40B4-BE49-F238E27FC236}">
                  <a16:creationId xmlns:a16="http://schemas.microsoft.com/office/drawing/2014/main" id="{E19B0B71-0CEE-D408-077B-CF6047AB651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6" name="Freeform 1040">
              <a:extLst>
                <a:ext uri="{FF2B5EF4-FFF2-40B4-BE49-F238E27FC236}">
                  <a16:creationId xmlns:a16="http://schemas.microsoft.com/office/drawing/2014/main" id="{D29F1CDE-F7FD-FD75-0526-1C3CFD1F6C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7" name="Freeform 1041">
              <a:extLst>
                <a:ext uri="{FF2B5EF4-FFF2-40B4-BE49-F238E27FC236}">
                  <a16:creationId xmlns:a16="http://schemas.microsoft.com/office/drawing/2014/main" id="{C6562877-11AC-A136-756C-27EE1F11D2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8" name="Freeform 1042">
              <a:extLst>
                <a:ext uri="{FF2B5EF4-FFF2-40B4-BE49-F238E27FC236}">
                  <a16:creationId xmlns:a16="http://schemas.microsoft.com/office/drawing/2014/main" id="{2675E37F-ACF2-1771-9015-9722BEADD8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9" name="Freeform 1043">
              <a:extLst>
                <a:ext uri="{FF2B5EF4-FFF2-40B4-BE49-F238E27FC236}">
                  <a16:creationId xmlns:a16="http://schemas.microsoft.com/office/drawing/2014/main" id="{CB8056F0-2A7B-2EAE-9251-3FDDBA155EF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0" name="Freeform 1044">
              <a:extLst>
                <a:ext uri="{FF2B5EF4-FFF2-40B4-BE49-F238E27FC236}">
                  <a16:creationId xmlns:a16="http://schemas.microsoft.com/office/drawing/2014/main" id="{13A0255A-61AD-8897-1E63-B2268F0477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21" name="Freeform 1045">
              <a:extLst>
                <a:ext uri="{FF2B5EF4-FFF2-40B4-BE49-F238E27FC236}">
                  <a16:creationId xmlns:a16="http://schemas.microsoft.com/office/drawing/2014/main" id="{88269C17-EAEF-8CB2-DF0D-0BF91D483A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2" name="Freeform 1046">
              <a:extLst>
                <a:ext uri="{FF2B5EF4-FFF2-40B4-BE49-F238E27FC236}">
                  <a16:creationId xmlns:a16="http://schemas.microsoft.com/office/drawing/2014/main" id="{E1327CB9-0B28-1A2F-8FE1-3D0963238F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23" name="Freeform 1047">
              <a:extLst>
                <a:ext uri="{FF2B5EF4-FFF2-40B4-BE49-F238E27FC236}">
                  <a16:creationId xmlns:a16="http://schemas.microsoft.com/office/drawing/2014/main" id="{A7F0B8A6-9B01-50DA-56A4-FEFBF263E3E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24" name="Freeform 1048">
              <a:extLst>
                <a:ext uri="{FF2B5EF4-FFF2-40B4-BE49-F238E27FC236}">
                  <a16:creationId xmlns:a16="http://schemas.microsoft.com/office/drawing/2014/main" id="{65C2737C-9834-EA53-8D72-C1CA4DC0FC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25" name="Freeform 1049">
              <a:extLst>
                <a:ext uri="{FF2B5EF4-FFF2-40B4-BE49-F238E27FC236}">
                  <a16:creationId xmlns:a16="http://schemas.microsoft.com/office/drawing/2014/main" id="{61A14328-1E93-9FA8-C452-BE47D55ABB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6" name="Freeform 1050">
              <a:extLst>
                <a:ext uri="{FF2B5EF4-FFF2-40B4-BE49-F238E27FC236}">
                  <a16:creationId xmlns:a16="http://schemas.microsoft.com/office/drawing/2014/main" id="{EB3748AD-3B93-6DF4-BC93-E9188BB3C8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27" name="Freeform 1051">
              <a:extLst>
                <a:ext uri="{FF2B5EF4-FFF2-40B4-BE49-F238E27FC236}">
                  <a16:creationId xmlns:a16="http://schemas.microsoft.com/office/drawing/2014/main" id="{D8E62268-51A4-4BA4-6723-BA9B8550F2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28" name="Freeform 1052">
              <a:extLst>
                <a:ext uri="{FF2B5EF4-FFF2-40B4-BE49-F238E27FC236}">
                  <a16:creationId xmlns:a16="http://schemas.microsoft.com/office/drawing/2014/main" id="{8B6F19FB-5E59-9DA8-D03E-BAD8676C6E8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29" name="Freeform 1053">
              <a:extLst>
                <a:ext uri="{FF2B5EF4-FFF2-40B4-BE49-F238E27FC236}">
                  <a16:creationId xmlns:a16="http://schemas.microsoft.com/office/drawing/2014/main" id="{AF9E1A38-9A16-5567-639C-3FA91EE96E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30" name="Freeform 1054">
              <a:extLst>
                <a:ext uri="{FF2B5EF4-FFF2-40B4-BE49-F238E27FC236}">
                  <a16:creationId xmlns:a16="http://schemas.microsoft.com/office/drawing/2014/main" id="{EC39B7BC-41A5-E578-73F9-4FFD7546C31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31" name="Freeform 1055">
              <a:extLst>
                <a:ext uri="{FF2B5EF4-FFF2-40B4-BE49-F238E27FC236}">
                  <a16:creationId xmlns:a16="http://schemas.microsoft.com/office/drawing/2014/main" id="{B18BD646-DCF4-EA98-A1D6-DB91B6B430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0" name="Freeform 1056">
              <a:extLst>
                <a:ext uri="{FF2B5EF4-FFF2-40B4-BE49-F238E27FC236}">
                  <a16:creationId xmlns:a16="http://schemas.microsoft.com/office/drawing/2014/main" id="{A1D88162-B3F4-AA84-82BE-EE372A3B55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1" name="Freeform 1057">
              <a:extLst>
                <a:ext uri="{FF2B5EF4-FFF2-40B4-BE49-F238E27FC236}">
                  <a16:creationId xmlns:a16="http://schemas.microsoft.com/office/drawing/2014/main" id="{610E1212-793C-F17F-26FE-A8737FA4BE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2" name="Freeform 1058">
              <a:extLst>
                <a:ext uri="{FF2B5EF4-FFF2-40B4-BE49-F238E27FC236}">
                  <a16:creationId xmlns:a16="http://schemas.microsoft.com/office/drawing/2014/main" id="{D4B8F55D-F57A-FFE9-E320-87C0BAAA22D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3" name="Freeform 1059">
              <a:extLst>
                <a:ext uri="{FF2B5EF4-FFF2-40B4-BE49-F238E27FC236}">
                  <a16:creationId xmlns:a16="http://schemas.microsoft.com/office/drawing/2014/main" id="{69176519-79BE-5A46-902A-7514AC69632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4" name="Freeform 1060">
              <a:extLst>
                <a:ext uri="{FF2B5EF4-FFF2-40B4-BE49-F238E27FC236}">
                  <a16:creationId xmlns:a16="http://schemas.microsoft.com/office/drawing/2014/main" id="{87E8F6E4-EB30-B94B-A092-CF8D69BFDB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5" name="Freeform 1061">
              <a:extLst>
                <a:ext uri="{FF2B5EF4-FFF2-40B4-BE49-F238E27FC236}">
                  <a16:creationId xmlns:a16="http://schemas.microsoft.com/office/drawing/2014/main" id="{B895C7D0-5B09-7164-EE7C-FE1804D56BA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8406" name="Freeform 1062">
              <a:extLst>
                <a:ext uri="{FF2B5EF4-FFF2-40B4-BE49-F238E27FC236}">
                  <a16:creationId xmlns:a16="http://schemas.microsoft.com/office/drawing/2014/main" id="{4478EF6F-7D09-C41B-3F5E-1C7A18DAD6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grpSp>
          <p:nvGrpSpPr>
            <p:cNvPr id="58407" name="Group 1063">
              <a:extLst>
                <a:ext uri="{FF2B5EF4-FFF2-40B4-BE49-F238E27FC236}">
                  <a16:creationId xmlns:a16="http://schemas.microsoft.com/office/drawing/2014/main" id="{3B0B7395-8B61-457C-4752-3DB64A73FBC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8408" name="Freeform 1064">
                <a:extLst>
                  <a:ext uri="{FF2B5EF4-FFF2-40B4-BE49-F238E27FC236}">
                    <a16:creationId xmlns:a16="http://schemas.microsoft.com/office/drawing/2014/main" id="{3ABD86F3-CF3C-BADE-A400-086B0FAA17F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l-GR" sz="1800"/>
              </a:p>
            </p:txBody>
          </p:sp>
          <p:sp>
            <p:nvSpPr>
              <p:cNvPr id="58409" name="Freeform 1065">
                <a:extLst>
                  <a:ext uri="{FF2B5EF4-FFF2-40B4-BE49-F238E27FC236}">
                    <a16:creationId xmlns:a16="http://schemas.microsoft.com/office/drawing/2014/main" id="{D8182BAA-98FA-FEBB-E9AD-14EFF9127C4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l-GR" sz="1800"/>
              </a:p>
            </p:txBody>
          </p:sp>
        </p:grpSp>
      </p:grpSp>
      <p:sp>
        <p:nvSpPr>
          <p:cNvPr id="58410" name="Rectangle 1066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600200"/>
            <a:ext cx="109728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l-GR" altLang="el-GR" noProof="0"/>
              <a:t>Click to edit Master title style</a:t>
            </a:r>
          </a:p>
        </p:txBody>
      </p:sp>
      <p:sp>
        <p:nvSpPr>
          <p:cNvPr id="58411" name="Rectangle 10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l-GR" altLang="el-GR" noProof="0"/>
              <a:t>Click to edit Master subtitle style</a:t>
            </a:r>
          </a:p>
        </p:txBody>
      </p:sp>
      <p:sp>
        <p:nvSpPr>
          <p:cNvPr id="58412" name="Rectangle 1068">
            <a:extLst>
              <a:ext uri="{FF2B5EF4-FFF2-40B4-BE49-F238E27FC236}">
                <a16:creationId xmlns:a16="http://schemas.microsoft.com/office/drawing/2014/main" id="{4C2E4D77-AC5B-7908-C1C2-120AB550A05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8413" name="Rectangle 1069">
            <a:extLst>
              <a:ext uri="{FF2B5EF4-FFF2-40B4-BE49-F238E27FC236}">
                <a16:creationId xmlns:a16="http://schemas.microsoft.com/office/drawing/2014/main" id="{87888D0F-CFD7-8B81-D28B-AE1453B9D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8414" name="Rectangle 1070">
            <a:extLst>
              <a:ext uri="{FF2B5EF4-FFF2-40B4-BE49-F238E27FC236}">
                <a16:creationId xmlns:a16="http://schemas.microsoft.com/office/drawing/2014/main" id="{1CCA008F-94CB-C222-81B0-C539351FD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C3B7A9-55EE-41E9-8850-0A87FF5395C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60461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3D71624F-2315-AC72-3A86-B7674C7301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C943C8FE-B12F-8D19-E8C5-78EF0A131E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AC963D6F-B732-2288-12C9-4E4109E73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F41480-2AD8-4362-8D79-DB59DCA9D30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007965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AFE36FE-D566-EB15-33F0-6FDE30920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4E150B5D-A935-B8C0-1AB0-07A8FEAED5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0C7417E7-9309-D3B6-EF61-F7328CD80A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A49B8-3440-4D1E-8140-B22517844A1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7303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ADF2391C-A4EA-0A0D-37B9-6A2145E36A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15073FAA-D3C3-AD44-4C6A-901CEF1B33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F09BC60D-BF86-788F-F16F-5B5F4A769A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B1E39-B9DF-4B76-90DE-48F670EA2C73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06873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67FE06FC-2790-54D1-7189-1CA2F62FFC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47982BF7-1CB6-C085-E071-325E1E844D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6">
            <a:extLst>
              <a:ext uri="{FF2B5EF4-FFF2-40B4-BE49-F238E27FC236}">
                <a16:creationId xmlns:a16="http://schemas.microsoft.com/office/drawing/2014/main" id="{D0317F01-989B-27CC-E6F1-6CB4145116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3FDDAB-1D2A-4013-BAC4-469DA32B1B0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77547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C292228-81C9-B60E-6891-DC993B6F1B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CB138342-21C8-1EE3-672A-CF16138E9D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721D573F-E6A8-3F24-CBEB-B91390E865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02CB98-36A6-4265-B77F-F38476F0510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29832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98A67371-AA67-8739-2BFE-159E5F1FEC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6BA35B8B-CFF9-D554-D346-74166839C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9" name="Rectangle 46">
            <a:extLst>
              <a:ext uri="{FF2B5EF4-FFF2-40B4-BE49-F238E27FC236}">
                <a16:creationId xmlns:a16="http://schemas.microsoft.com/office/drawing/2014/main" id="{66DD7484-F739-9728-1416-4B20381D58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9E06D-7614-4077-B97A-18D7B2D9C76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625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69004AC3-D012-CB03-3A5D-7271FB9275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499BF305-0963-B2F3-D0BC-C67DB18B1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" name="Rectangle 46">
            <a:extLst>
              <a:ext uri="{FF2B5EF4-FFF2-40B4-BE49-F238E27FC236}">
                <a16:creationId xmlns:a16="http://schemas.microsoft.com/office/drawing/2014/main" id="{8547F7CA-BB0D-D8AD-543D-9E5D39FB90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F0A99B-1BBC-462A-BB37-F5E0CC2D04A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528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9315FDC5-5E3E-D72D-15B8-85C1B6A2D2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3" name="Rectangle 45">
            <a:extLst>
              <a:ext uri="{FF2B5EF4-FFF2-40B4-BE49-F238E27FC236}">
                <a16:creationId xmlns:a16="http://schemas.microsoft.com/office/drawing/2014/main" id="{3BCBB813-B115-7794-1533-ED30A511BB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9B226CE4-4BB7-C1FD-D6BE-A7B8C2833F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5931D-52BB-4C01-ABFC-1C3790BA753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23451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D1ABDCC-E3E2-BE22-A8F4-5585648DEC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25A86F07-F349-CF1F-D2A8-4337416D9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0A192211-1953-9771-4753-F7940FFBE3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DD9EC4-5865-4939-A53D-C0E761C5BF3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73627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00C2349-90D7-F5B0-2E57-215AABEB2E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51373806-9437-20FB-04DC-52BA032CA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" name="Rectangle 46">
            <a:extLst>
              <a:ext uri="{FF2B5EF4-FFF2-40B4-BE49-F238E27FC236}">
                <a16:creationId xmlns:a16="http://schemas.microsoft.com/office/drawing/2014/main" id="{41261F27-0722-A56F-355D-799248A503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63010-4150-49B4-B6D5-5CF52F20E360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6056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58"/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D0A6F576-DCB6-08BC-A580-123F4D80DD10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57347" name="Freeform 3">
              <a:extLst>
                <a:ext uri="{FF2B5EF4-FFF2-40B4-BE49-F238E27FC236}">
                  <a16:creationId xmlns:a16="http://schemas.microsoft.com/office/drawing/2014/main" id="{F65D9CE9-AF3A-ED86-73F2-FA3C57479C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48" name="Freeform 4">
              <a:extLst>
                <a:ext uri="{FF2B5EF4-FFF2-40B4-BE49-F238E27FC236}">
                  <a16:creationId xmlns:a16="http://schemas.microsoft.com/office/drawing/2014/main" id="{E7333875-5349-A0F4-2DD7-30D9003502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49" name="Freeform 5">
              <a:extLst>
                <a:ext uri="{FF2B5EF4-FFF2-40B4-BE49-F238E27FC236}">
                  <a16:creationId xmlns:a16="http://schemas.microsoft.com/office/drawing/2014/main" id="{02609A79-8473-E4E0-C319-D4F6FABEDB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35" name="Freeform 6">
              <a:extLst>
                <a:ext uri="{FF2B5EF4-FFF2-40B4-BE49-F238E27FC236}">
                  <a16:creationId xmlns:a16="http://schemas.microsoft.com/office/drawing/2014/main" id="{2FF9490C-BB7B-FA9C-EA3E-E6A47DC6AE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0 w 1722"/>
                <a:gd name="T1" fmla="*/ 65 h 66"/>
                <a:gd name="T2" fmla="*/ 1720 w 1722"/>
                <a:gd name="T3" fmla="*/ 59 h 66"/>
                <a:gd name="T4" fmla="*/ 0 w 1722"/>
                <a:gd name="T5" fmla="*/ 0 h 66"/>
                <a:gd name="T6" fmla="*/ 0 w 1722"/>
                <a:gd name="T7" fmla="*/ 47 h 66"/>
                <a:gd name="T8" fmla="*/ 1720 w 1722"/>
                <a:gd name="T9" fmla="*/ 65 h 66"/>
                <a:gd name="T10" fmla="*/ 1720 w 1722"/>
                <a:gd name="T11" fmla="*/ 65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51" name="Freeform 7">
              <a:extLst>
                <a:ext uri="{FF2B5EF4-FFF2-40B4-BE49-F238E27FC236}">
                  <a16:creationId xmlns:a16="http://schemas.microsoft.com/office/drawing/2014/main" id="{FC586FCC-244C-2423-0DF7-2BC399ED4C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EB1B2B40-4E72-50D6-B12A-0FA1348011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4 w 975"/>
                <a:gd name="T1" fmla="*/ 48 h 101"/>
                <a:gd name="T2" fmla="*/ 974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4 w 975"/>
                <a:gd name="T9" fmla="*/ 48 h 101"/>
                <a:gd name="T10" fmla="*/ 974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EFD172B0-461F-B5B3-8611-88D99B3761E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39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39 w 2141"/>
                <a:gd name="T7" fmla="*/ 0 h 198"/>
                <a:gd name="T8" fmla="*/ 2139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54" name="Freeform 10">
              <a:extLst>
                <a:ext uri="{FF2B5EF4-FFF2-40B4-BE49-F238E27FC236}">
                  <a16:creationId xmlns:a16="http://schemas.microsoft.com/office/drawing/2014/main" id="{CB9299D0-ADAC-28F3-8900-2D968EF33F9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1C54628E-F725-780C-6C75-98A84A27318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79 w 2517"/>
                <a:gd name="T1" fmla="*/ 276 h 276"/>
                <a:gd name="T2" fmla="*/ 2514 w 2517"/>
                <a:gd name="T3" fmla="*/ 204 h 276"/>
                <a:gd name="T4" fmla="*/ 2257 w 2517"/>
                <a:gd name="T5" fmla="*/ 0 h 276"/>
                <a:gd name="T6" fmla="*/ 0 w 2517"/>
                <a:gd name="T7" fmla="*/ 276 h 276"/>
                <a:gd name="T8" fmla="*/ 2179 w 2517"/>
                <a:gd name="T9" fmla="*/ 276 h 276"/>
                <a:gd name="T10" fmla="*/ 2179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56" name="Freeform 12">
              <a:extLst>
                <a:ext uri="{FF2B5EF4-FFF2-40B4-BE49-F238E27FC236}">
                  <a16:creationId xmlns:a16="http://schemas.microsoft.com/office/drawing/2014/main" id="{6AA67A0E-CD02-D531-29ED-1A0C625F22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42" name="Freeform 13">
              <a:extLst>
                <a:ext uri="{FF2B5EF4-FFF2-40B4-BE49-F238E27FC236}">
                  <a16:creationId xmlns:a16="http://schemas.microsoft.com/office/drawing/2014/main" id="{8291D141-E8B8-225F-C532-2FA897F2C1C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8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8 w 729"/>
                <a:gd name="T7" fmla="*/ 240 h 240"/>
                <a:gd name="T8" fmla="*/ 728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58" name="Freeform 14">
              <a:extLst>
                <a:ext uri="{FF2B5EF4-FFF2-40B4-BE49-F238E27FC236}">
                  <a16:creationId xmlns:a16="http://schemas.microsoft.com/office/drawing/2014/main" id="{7C8E7FEF-EE94-CF22-4F32-1C87741AF9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44" name="Freeform 15">
              <a:extLst>
                <a:ext uri="{FF2B5EF4-FFF2-40B4-BE49-F238E27FC236}">
                  <a16:creationId xmlns:a16="http://schemas.microsoft.com/office/drawing/2014/main" id="{E82C9819-E887-CB0D-A7A4-200C0BF42C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8 w 729"/>
                <a:gd name="T1" fmla="*/ 318 h 318"/>
                <a:gd name="T2" fmla="*/ 728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8 w 729"/>
                <a:gd name="T9" fmla="*/ 318 h 318"/>
                <a:gd name="T10" fmla="*/ 728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60" name="Freeform 16">
              <a:extLst>
                <a:ext uri="{FF2B5EF4-FFF2-40B4-BE49-F238E27FC236}">
                  <a16:creationId xmlns:a16="http://schemas.microsoft.com/office/drawing/2014/main" id="{19FDB3CF-837F-C3C3-5746-AB48C6BF08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61" name="Freeform 17">
              <a:extLst>
                <a:ext uri="{FF2B5EF4-FFF2-40B4-BE49-F238E27FC236}">
                  <a16:creationId xmlns:a16="http://schemas.microsoft.com/office/drawing/2014/main" id="{AEEB7FB7-AC41-E3DC-3404-C324CBB8239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62" name="Freeform 18">
              <a:extLst>
                <a:ext uri="{FF2B5EF4-FFF2-40B4-BE49-F238E27FC236}">
                  <a16:creationId xmlns:a16="http://schemas.microsoft.com/office/drawing/2014/main" id="{AB92ECCB-D38C-6360-05B8-E82C5314FD5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48" name="Freeform 19">
              <a:extLst>
                <a:ext uri="{FF2B5EF4-FFF2-40B4-BE49-F238E27FC236}">
                  <a16:creationId xmlns:a16="http://schemas.microsoft.com/office/drawing/2014/main" id="{836A3FE9-9415-CB2E-06AE-EB2820D068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64" name="Freeform 20">
              <a:extLst>
                <a:ext uri="{FF2B5EF4-FFF2-40B4-BE49-F238E27FC236}">
                  <a16:creationId xmlns:a16="http://schemas.microsoft.com/office/drawing/2014/main" id="{5CCDD1F5-18E9-2CC7-0A71-217975F3BA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50" name="Freeform 21">
              <a:extLst>
                <a:ext uri="{FF2B5EF4-FFF2-40B4-BE49-F238E27FC236}">
                  <a16:creationId xmlns:a16="http://schemas.microsoft.com/office/drawing/2014/main" id="{BBAD9E6F-FFA3-FD4F-A427-662165570B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66" name="Freeform 22">
              <a:extLst>
                <a:ext uri="{FF2B5EF4-FFF2-40B4-BE49-F238E27FC236}">
                  <a16:creationId xmlns:a16="http://schemas.microsoft.com/office/drawing/2014/main" id="{06755453-C5A1-A993-1AB6-CDAC0C158B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67" name="Freeform 23">
              <a:extLst>
                <a:ext uri="{FF2B5EF4-FFF2-40B4-BE49-F238E27FC236}">
                  <a16:creationId xmlns:a16="http://schemas.microsoft.com/office/drawing/2014/main" id="{A4484DF9-000F-04C1-0798-21252216B17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68" name="Freeform 24">
              <a:extLst>
                <a:ext uri="{FF2B5EF4-FFF2-40B4-BE49-F238E27FC236}">
                  <a16:creationId xmlns:a16="http://schemas.microsoft.com/office/drawing/2014/main" id="{4F21F056-289D-ADBB-411C-0CF310493AD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54" name="Freeform 25">
              <a:extLst>
                <a:ext uri="{FF2B5EF4-FFF2-40B4-BE49-F238E27FC236}">
                  <a16:creationId xmlns:a16="http://schemas.microsoft.com/office/drawing/2014/main" id="{626DF600-0011-4A02-2FEA-F6393752E9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70" name="Freeform 26">
              <a:extLst>
                <a:ext uri="{FF2B5EF4-FFF2-40B4-BE49-F238E27FC236}">
                  <a16:creationId xmlns:a16="http://schemas.microsoft.com/office/drawing/2014/main" id="{A37EE885-5ED3-7A44-0356-78361C2C48D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71" name="Freeform 27">
              <a:extLst>
                <a:ext uri="{FF2B5EF4-FFF2-40B4-BE49-F238E27FC236}">
                  <a16:creationId xmlns:a16="http://schemas.microsoft.com/office/drawing/2014/main" id="{7648C203-BA5E-76E6-80C6-0AC428B98F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57" name="Freeform 28">
              <a:extLst>
                <a:ext uri="{FF2B5EF4-FFF2-40B4-BE49-F238E27FC236}">
                  <a16:creationId xmlns:a16="http://schemas.microsoft.com/office/drawing/2014/main" id="{80AA818E-CD6C-2C42-32B6-BB366B44E97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1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73" name="Freeform 29">
              <a:extLst>
                <a:ext uri="{FF2B5EF4-FFF2-40B4-BE49-F238E27FC236}">
                  <a16:creationId xmlns:a16="http://schemas.microsoft.com/office/drawing/2014/main" id="{6D0E4C58-D332-009A-064B-84804AF04A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1059" name="Freeform 30">
              <a:extLst>
                <a:ext uri="{FF2B5EF4-FFF2-40B4-BE49-F238E27FC236}">
                  <a16:creationId xmlns:a16="http://schemas.microsoft.com/office/drawing/2014/main" id="{29093B8E-4240-2651-5C4F-4C4EC11198C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sz="1800">
                <a:latin typeface="Arial" charset="0"/>
              </a:endParaRPr>
            </a:p>
          </p:txBody>
        </p:sp>
        <p:sp>
          <p:nvSpPr>
            <p:cNvPr id="57375" name="Freeform 31">
              <a:extLst>
                <a:ext uri="{FF2B5EF4-FFF2-40B4-BE49-F238E27FC236}">
                  <a16:creationId xmlns:a16="http://schemas.microsoft.com/office/drawing/2014/main" id="{D6F5035E-B909-8E7B-C89C-E47F35A523C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76" name="Freeform 32">
              <a:extLst>
                <a:ext uri="{FF2B5EF4-FFF2-40B4-BE49-F238E27FC236}">
                  <a16:creationId xmlns:a16="http://schemas.microsoft.com/office/drawing/2014/main" id="{78503C53-6B8D-4A73-2EC1-C87902B6F18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77" name="Freeform 33">
              <a:extLst>
                <a:ext uri="{FF2B5EF4-FFF2-40B4-BE49-F238E27FC236}">
                  <a16:creationId xmlns:a16="http://schemas.microsoft.com/office/drawing/2014/main" id="{2B54FCB2-00F5-5AE6-79F9-C46EB676507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78" name="Freeform 34">
              <a:extLst>
                <a:ext uri="{FF2B5EF4-FFF2-40B4-BE49-F238E27FC236}">
                  <a16:creationId xmlns:a16="http://schemas.microsoft.com/office/drawing/2014/main" id="{309AB8FB-1641-C7AF-623C-59CA10F630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79" name="Freeform 35">
              <a:extLst>
                <a:ext uri="{FF2B5EF4-FFF2-40B4-BE49-F238E27FC236}">
                  <a16:creationId xmlns:a16="http://schemas.microsoft.com/office/drawing/2014/main" id="{6AD4D4E4-C769-64C4-1DBC-084A07367F7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80" name="Freeform 36">
              <a:extLst>
                <a:ext uri="{FF2B5EF4-FFF2-40B4-BE49-F238E27FC236}">
                  <a16:creationId xmlns:a16="http://schemas.microsoft.com/office/drawing/2014/main" id="{9660C78E-C149-5BEF-F3B0-3378E9344F2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81" name="Freeform 37">
              <a:extLst>
                <a:ext uri="{FF2B5EF4-FFF2-40B4-BE49-F238E27FC236}">
                  <a16:creationId xmlns:a16="http://schemas.microsoft.com/office/drawing/2014/main" id="{4858E40F-4569-E691-22C6-D403EA327B5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sp>
          <p:nvSpPr>
            <p:cNvPr id="57382" name="Freeform 38">
              <a:extLst>
                <a:ext uri="{FF2B5EF4-FFF2-40B4-BE49-F238E27FC236}">
                  <a16:creationId xmlns:a16="http://schemas.microsoft.com/office/drawing/2014/main" id="{AAF88898-E6A0-F16B-E509-C710805C9EE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eaLnBrk="1" hangingPunct="1">
                <a:defRPr/>
              </a:pPr>
              <a:endParaRPr lang="el-GR" sz="1800"/>
            </a:p>
          </p:txBody>
        </p:sp>
        <p:grpSp>
          <p:nvGrpSpPr>
            <p:cNvPr id="1068" name="Group 39">
              <a:extLst>
                <a:ext uri="{FF2B5EF4-FFF2-40B4-BE49-F238E27FC236}">
                  <a16:creationId xmlns:a16="http://schemas.microsoft.com/office/drawing/2014/main" id="{7E54FBAD-6347-1306-26AE-1C12BAA1DAE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7384" name="Freeform 40">
                <a:extLst>
                  <a:ext uri="{FF2B5EF4-FFF2-40B4-BE49-F238E27FC236}">
                    <a16:creationId xmlns:a16="http://schemas.microsoft.com/office/drawing/2014/main" id="{6DC0042F-5AD5-442E-73BF-A0DC6495E52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l-GR" sz="1800"/>
              </a:p>
            </p:txBody>
          </p:sp>
          <p:sp>
            <p:nvSpPr>
              <p:cNvPr id="57385" name="Freeform 41">
                <a:extLst>
                  <a:ext uri="{FF2B5EF4-FFF2-40B4-BE49-F238E27FC236}">
                    <a16:creationId xmlns:a16="http://schemas.microsoft.com/office/drawing/2014/main" id="{29E9610B-A3E7-E0BC-3517-938779AA0AE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l-GR" sz="1800"/>
              </a:p>
            </p:txBody>
          </p:sp>
        </p:grpSp>
      </p:grpSp>
      <p:sp>
        <p:nvSpPr>
          <p:cNvPr id="57386" name="Rectangle 42">
            <a:extLst>
              <a:ext uri="{FF2B5EF4-FFF2-40B4-BE49-F238E27FC236}">
                <a16:creationId xmlns:a16="http://schemas.microsoft.com/office/drawing/2014/main" id="{8E5C7AA6-B664-963F-A7E2-798B227BA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title style</a:t>
            </a:r>
          </a:p>
        </p:txBody>
      </p:sp>
      <p:sp>
        <p:nvSpPr>
          <p:cNvPr id="57387" name="Rectangle 43">
            <a:extLst>
              <a:ext uri="{FF2B5EF4-FFF2-40B4-BE49-F238E27FC236}">
                <a16:creationId xmlns:a16="http://schemas.microsoft.com/office/drawing/2014/main" id="{17737EDD-CF42-83D3-C3EC-0B5E816F4F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/>
              <a:t>Click to edit Master text styles</a:t>
            </a:r>
          </a:p>
          <a:p>
            <a:pPr lvl="1"/>
            <a:r>
              <a:rPr lang="el-GR" altLang="el-GR"/>
              <a:t>Second level</a:t>
            </a:r>
          </a:p>
          <a:p>
            <a:pPr lvl="2"/>
            <a:r>
              <a:rPr lang="el-GR" altLang="el-GR"/>
              <a:t>Third level</a:t>
            </a:r>
          </a:p>
          <a:p>
            <a:pPr lvl="3"/>
            <a:r>
              <a:rPr lang="el-GR" altLang="el-GR"/>
              <a:t>Fourth level</a:t>
            </a:r>
          </a:p>
          <a:p>
            <a:pPr lvl="4"/>
            <a:r>
              <a:rPr lang="el-GR" altLang="el-GR"/>
              <a:t>Fifth level</a:t>
            </a:r>
          </a:p>
        </p:txBody>
      </p:sp>
      <p:sp>
        <p:nvSpPr>
          <p:cNvPr id="57388" name="Rectangle 44">
            <a:extLst>
              <a:ext uri="{FF2B5EF4-FFF2-40B4-BE49-F238E27FC236}">
                <a16:creationId xmlns:a16="http://schemas.microsoft.com/office/drawing/2014/main" id="{61EBBA4F-C673-4757-9BA8-056CF0304A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7389" name="Rectangle 45">
            <a:extLst>
              <a:ext uri="{FF2B5EF4-FFF2-40B4-BE49-F238E27FC236}">
                <a16:creationId xmlns:a16="http://schemas.microsoft.com/office/drawing/2014/main" id="{0E67608C-6F29-6B75-503F-2D459376904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7390" name="Rectangle 46">
            <a:extLst>
              <a:ext uri="{FF2B5EF4-FFF2-40B4-BE49-F238E27FC236}">
                <a16:creationId xmlns:a16="http://schemas.microsoft.com/office/drawing/2014/main" id="{015057A1-D13D-FCE6-3462-A652738B17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C9A3792-2631-4083-92E9-B7FBDBB2505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98018743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3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4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5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6E89184E-DB35-CDED-D243-538F11CCC58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12036" y="4813569"/>
            <a:ext cx="7848600" cy="36798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el-GR" sz="1800" b="1" i="1" dirty="0"/>
              <a:t>Διδάσκουσα</a:t>
            </a:r>
            <a:r>
              <a:rPr lang="el-GR" sz="1800" dirty="0"/>
              <a:t>            ΧΑΡΙΚΕΙΑ ΠΡΩΙΟΥ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el-GR" sz="1800" b="1" i="1" dirty="0"/>
              <a:t>Γραφείο</a:t>
            </a:r>
            <a:r>
              <a:rPr lang="el-GR" sz="1800" dirty="0"/>
              <a:t>                   </a:t>
            </a:r>
            <a:r>
              <a:rPr lang="en-US" sz="1800" dirty="0"/>
              <a:t>208</a:t>
            </a:r>
            <a:endParaRPr lang="el-GR" sz="1800" dirty="0"/>
          </a:p>
          <a:p>
            <a:pPr algn="l" eaLnBrk="1" hangingPunct="1">
              <a:lnSpc>
                <a:spcPct val="90000"/>
              </a:lnSpc>
              <a:defRPr/>
            </a:pPr>
            <a:r>
              <a:rPr lang="en-US" sz="1800" b="1" i="1" dirty="0"/>
              <a:t>E-mail</a:t>
            </a:r>
            <a:r>
              <a:rPr lang="en-US" sz="1800" dirty="0"/>
              <a:t>		    hproios@uom.edu.gr</a:t>
            </a:r>
          </a:p>
        </p:txBody>
      </p:sp>
      <p:sp>
        <p:nvSpPr>
          <p:cNvPr id="4" name="3 - Ορθογώνιο">
            <a:extLst>
              <a:ext uri="{FF2B5EF4-FFF2-40B4-BE49-F238E27FC236}">
                <a16:creationId xmlns:a16="http://schemas.microsoft.com/office/drawing/2014/main" id="{3A7CC21B-DE1D-DCD2-0FAE-37FADF37CDC9}"/>
              </a:ext>
            </a:extLst>
          </p:cNvPr>
          <p:cNvSpPr/>
          <p:nvPr/>
        </p:nvSpPr>
        <p:spPr>
          <a:xfrm>
            <a:off x="1602770" y="2044431"/>
            <a:ext cx="93216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>
                <a:solidFill>
                  <a:srgbClr val="FFFFFF"/>
                </a:solidFill>
                <a:latin typeface="Arial" charset="0"/>
              </a:rPr>
              <a:t>Αρχές Γνωστικής Αποκατάστασης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DCCDF72-3545-035B-4C27-6405D087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Νευροανατομικά</a:t>
            </a:r>
            <a:r>
              <a:rPr lang="el-GR" dirty="0"/>
              <a:t> και κλινικά μοντέλα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9DE6E89-A42B-E993-A691-863B07DEF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Κλινική παρατήρηση, συνδυασμός γνωστικής ψυχολογίας, </a:t>
            </a:r>
            <a:r>
              <a:rPr lang="el-GR" altLang="el-GR" dirty="0" err="1"/>
              <a:t>νευροψυχολογίας</a:t>
            </a:r>
            <a:r>
              <a:rPr lang="el-GR" altLang="el-GR" dirty="0"/>
              <a:t>, λεπτομερειακής ανάλυσης της νοητικής λειτουργίας </a:t>
            </a:r>
            <a:r>
              <a:rPr lang="el-GR" altLang="el-GR" b="1" dirty="0"/>
              <a:t>ατόμων με νευρολογική εξασθένηση.</a:t>
            </a:r>
          </a:p>
          <a:p>
            <a:r>
              <a:rPr lang="el-GR" altLang="el-GR" dirty="0"/>
              <a:t>Το </a:t>
            </a:r>
            <a:r>
              <a:rPr lang="el-GR" altLang="el-GR" dirty="0" err="1"/>
              <a:t>νευροανατομικό</a:t>
            </a:r>
            <a:r>
              <a:rPr lang="el-GR" altLang="el-GR" dirty="0"/>
              <a:t> μοντέλο διερευνά το </a:t>
            </a:r>
            <a:r>
              <a:rPr lang="el-GR" altLang="el-GR" dirty="0" err="1"/>
              <a:t>νευροβιολογικό</a:t>
            </a:r>
            <a:r>
              <a:rPr lang="el-GR" altLang="el-GR" dirty="0"/>
              <a:t> υπόστρωμα, δηλαδή τις διαφορετικές εγκεφαλικές περιοχές που είναι υπεύθυνες για τη νόηση.</a:t>
            </a:r>
          </a:p>
          <a:p>
            <a:pPr marL="0" indent="0">
              <a:buNone/>
            </a:pPr>
            <a:endParaRPr lang="el-GR" altLang="el-GR" b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19445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4CF635-973D-B3C6-B6E8-CDA39DE30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Λειτουργικά Μοντέλα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EAD039B-906A-D5C6-E7AD-9205AD33B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000" dirty="0"/>
              <a:t>Περιγραφή χρήσης γνωστικών διαδικασιών για τέλεση καθημερινών έργων</a:t>
            </a:r>
          </a:p>
          <a:p>
            <a:pPr eaLnBrk="1" hangingPunct="1"/>
            <a:r>
              <a:rPr lang="el-GR" altLang="el-GR" sz="2000" u="sng" dirty="0"/>
              <a:t>Προοπτική μνήμη</a:t>
            </a:r>
            <a:r>
              <a:rPr lang="el-GR" altLang="el-GR" sz="2000" dirty="0"/>
              <a:t> = ικανότητα να εκτελεί κάποιος ενέργειες που σκοπεύει να κάνει, πολύ λειτουργική δομή της μνήμης</a:t>
            </a:r>
          </a:p>
          <a:p>
            <a:pPr eaLnBrk="1" hangingPunct="1"/>
            <a:endParaRPr lang="el-GR" altLang="el-GR" sz="2000" dirty="0"/>
          </a:p>
          <a:p>
            <a:pPr eaLnBrk="1" hangingPunct="1"/>
            <a:r>
              <a:rPr lang="el-GR" altLang="el-GR" sz="2000" dirty="0"/>
              <a:t>Η ανάλυση προοπτικής μνήμης αποτελείται από</a:t>
            </a:r>
            <a:r>
              <a:rPr lang="en-US" altLang="el-GR" sz="2000" dirty="0"/>
              <a:t>:</a:t>
            </a:r>
            <a:endParaRPr lang="el-GR" altLang="el-GR" sz="2000" dirty="0"/>
          </a:p>
          <a:p>
            <a:pPr eaLnBrk="1" hangingPunct="1">
              <a:buFontTx/>
              <a:buAutoNum type="arabicPeriod"/>
            </a:pPr>
            <a:r>
              <a:rPr lang="el-GR" altLang="el-GR" sz="2000" dirty="0"/>
              <a:t>Σχηματισμό και εγγραφή της πρόθεσης και της ενέργειας</a:t>
            </a:r>
          </a:p>
          <a:p>
            <a:pPr eaLnBrk="1" hangingPunct="1">
              <a:buFontTx/>
              <a:buAutoNum type="arabicPeriod"/>
            </a:pPr>
            <a:r>
              <a:rPr lang="el-GR" altLang="el-GR" sz="2000" dirty="0"/>
              <a:t>Διάστημα διατήρησης, όπου συγκρατούνται στη μνήμη η πρόθεση και το έργο που πρόκειται να εκτελεστεί</a:t>
            </a:r>
          </a:p>
          <a:p>
            <a:pPr eaLnBrk="1" hangingPunct="1">
              <a:buFontTx/>
              <a:buAutoNum type="arabicPeriod"/>
            </a:pPr>
            <a:r>
              <a:rPr lang="el-GR" altLang="el-GR" sz="2000" dirty="0"/>
              <a:t>Ενδιάμεσο διάστημα έως την εκτέλεση, κατά την οποία ανακαλείται η πρόθεση</a:t>
            </a:r>
          </a:p>
          <a:p>
            <a:pPr eaLnBrk="1" hangingPunct="1">
              <a:buFontTx/>
              <a:buAutoNum type="arabicPeriod"/>
            </a:pPr>
            <a:r>
              <a:rPr lang="el-GR" altLang="el-GR" sz="2000" dirty="0"/>
              <a:t>Έναρξη και εκτέλεση της </a:t>
            </a:r>
            <a:r>
              <a:rPr lang="el-GR" altLang="el-GR" sz="2000" dirty="0" err="1"/>
              <a:t>προτιθέμενης</a:t>
            </a:r>
            <a:r>
              <a:rPr lang="el-GR" altLang="el-GR" sz="2000" dirty="0"/>
              <a:t> ενέργειας</a:t>
            </a:r>
          </a:p>
          <a:p>
            <a:pPr eaLnBrk="1" hangingPunct="1">
              <a:buFontTx/>
              <a:buAutoNum type="arabicPeriod"/>
            </a:pPr>
            <a:r>
              <a:rPr lang="el-GR" altLang="el-GR" sz="2000" dirty="0"/>
              <a:t>Αξιολόγηση και καταγραφή της έκβασης ώστε να μην εκτελεστεί ξανά στο μέλλον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32081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24572-B77C-44DC-A143-DC249F265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Μέτρηση της δραστικότητας και της έκβασης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7A5FB8-1FCF-A26D-0BA7-8DBE61AB1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3200" dirty="0"/>
              <a:t>Η</a:t>
            </a:r>
            <a:r>
              <a:rPr lang="el-GR" dirty="0"/>
              <a:t> </a:t>
            </a:r>
            <a:r>
              <a:rPr lang="el-GR" sz="3200" dirty="0"/>
              <a:t>τεκμηρίωση της έκβασης είναι κρίσιμη </a:t>
            </a:r>
            <a:r>
              <a:rPr lang="el-GR" dirty="0"/>
              <a:t>για</a:t>
            </a:r>
            <a:r>
              <a:rPr lang="en-US" dirty="0"/>
              <a:t> </a:t>
            </a:r>
            <a:r>
              <a:rPr lang="el-GR" dirty="0"/>
              <a:t>τους εξής λόγους</a:t>
            </a:r>
            <a:r>
              <a:rPr lang="en-US" dirty="0"/>
              <a:t>:</a:t>
            </a:r>
            <a:endParaRPr lang="el-GR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Δικαιολόγηση του χρόνου και των πόρων που λαμβάνονται από το άτομο και την οικογένεια του.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dirty="0"/>
              <a:t>Ακριβής εκτίμηση των αναγκών παροχής υπηρεσιών και του κόστους.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3200" dirty="0"/>
              <a:t>Δυνατότητα εξέλιξης και βελτίωσης της παροχής της θεραπείας.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3892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BACE36-6478-D84B-1C60-75B06917C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Στόχοι της τεκμηρίωσης της έκβασης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71FDB8-5786-4921-6F5A-319D3C1C4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l-GR" altLang="el-GR" sz="2800" dirty="0"/>
              <a:t>Οι παρεμβάσεις (και ποιες) φέρνουν λειτουργικά οφέλη, μείωση αναπηρίας, κατάκτηση στόχων;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z="2800" dirty="0"/>
              <a:t>Τα οφέλη διατηρούνται μέσα στο χρόνο και σε ποιο βαθμό;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z="2800" dirty="0"/>
              <a:t>Η παρέμβαση καταλήγει σε καλύτερη έκβαση από την αναμενόμενη ή την παρατηρούμενη χωρίς την παροχή προγράμματος αποκατάστασης και πώς επιτυγχάνεται αυτή;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l-GR" altLang="el-GR" sz="2800" dirty="0"/>
              <a:t>Πώς να τροποποιηθεί </a:t>
            </a:r>
            <a:r>
              <a:rPr lang="el-GR" altLang="el-GR" sz="3200" dirty="0"/>
              <a:t>το πρόγραμμα για να γίνει πιο αποτελεσματικό;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2495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9E8C8B-3BF0-BA19-D05E-571E9B92A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Πώς γίνεται η μέτρηση της </a:t>
            </a:r>
            <a:br>
              <a:rPr lang="el-GR" altLang="el-GR" sz="4400" dirty="0"/>
            </a:br>
            <a:r>
              <a:rPr lang="el-GR" altLang="el-GR" sz="4400" dirty="0"/>
              <a:t>δραστικότητας και της έκβασης;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D0D5F4-160A-32F4-12DF-41C5300D3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dirty="0"/>
              <a:t>Η μέτρηση πραγματοποιείται σε πολλά επίπεδα και εξακριβώνεται με την χρήση: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LcPeriod"/>
              <a:defRPr/>
            </a:pPr>
            <a:r>
              <a:rPr lang="el-GR" sz="3200" dirty="0"/>
              <a:t>Πειραματικού σχεδίου μελέτης περίπτωσης</a:t>
            </a:r>
          </a:p>
          <a:p>
            <a:pPr marL="571500" indent="-571500" eaLnBrk="1" fontAlgn="auto" hangingPunct="1">
              <a:spcAft>
                <a:spcPts val="0"/>
              </a:spcAft>
              <a:buFont typeface="+mj-lt"/>
              <a:buAutoNum type="romanLcPeriod"/>
              <a:defRPr/>
            </a:pPr>
            <a:r>
              <a:rPr lang="el-GR" sz="3200" dirty="0"/>
              <a:t>Κλίμακας Επίτευξης Στόχων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613708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2C8B95E-30BF-38DF-B664-43EFEA2E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Πειραματικό σχέδιο μελέτης περίπτωσης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9A210D-BC72-32EB-6676-2040F40AF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l-GR" altLang="el-GR" u="sng" dirty="0"/>
              <a:t>Καθορισμός</a:t>
            </a:r>
            <a:r>
              <a:rPr lang="el-GR" altLang="el-GR" sz="3200" u="sng" dirty="0"/>
              <a:t> σημείου εκκίνησης σταθερής επίδοσης</a:t>
            </a:r>
          </a:p>
          <a:p>
            <a:pPr eaLnBrk="1" hangingPunct="1"/>
            <a:r>
              <a:rPr lang="el-GR" altLang="el-GR" sz="3200" dirty="0"/>
              <a:t>Χρήση υποκειμένου ως έλεγχος του εαυτού του</a:t>
            </a:r>
          </a:p>
          <a:p>
            <a:pPr eaLnBrk="1" hangingPunct="1"/>
            <a:endParaRPr lang="el-GR" altLang="el-GR" sz="3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l-GR" altLang="el-GR" sz="3200" i="1" dirty="0"/>
              <a:t>Παράδειγμα</a:t>
            </a:r>
          </a:p>
          <a:p>
            <a:pPr eaLnBrk="1" hangingPunct="1"/>
            <a:r>
              <a:rPr lang="el-GR" altLang="el-GR" sz="3200" dirty="0"/>
              <a:t>Καταγραφή αριθμού φορών που ξεκινά συζήτηση</a:t>
            </a:r>
          </a:p>
          <a:p>
            <a:pPr eaLnBrk="1" hangingPunct="1"/>
            <a:r>
              <a:rPr lang="el-GR" altLang="el-GR" sz="3200" dirty="0"/>
              <a:t>Αν αυξηθεί μετά την έναρξη της παρέμβασης, συμπεραίνουμε ότι οφείλεται στην παρέμβαση.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6096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FD89A2-A2FF-3850-3B0E-38895F9E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Κλίμακα Επίτευξης Στόχων</a:t>
            </a:r>
            <a:br>
              <a:rPr lang="el-GR" sz="4400" dirty="0"/>
            </a:br>
            <a:r>
              <a:rPr lang="el-GR" sz="4400" dirty="0"/>
              <a:t>Βήματα: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F9BEC5-C9B9-F4A0-F29E-86CE300A7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Ορισμός πρώτα γενικών στόχων, μετά πιο συγκεκριμένων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Απόδοση προτεραιοτήτων στους στόχους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Ορισμός χρονικού διαστήματος για εκτίμηση της επίτευξης των στόχων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Διατύπωση της «αναμενόμενης έκβασης» με αντικειμενικούς, </a:t>
            </a:r>
            <a:r>
              <a:rPr lang="el-GR" altLang="el-GR" sz="2800" dirty="0" err="1"/>
              <a:t>συμπεριφορικούς</a:t>
            </a:r>
            <a:r>
              <a:rPr lang="el-GR" altLang="el-GR" sz="2800" dirty="0"/>
              <a:t> όρους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Διευκρίνιση άλλων επιπέδων έκβασης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Πελάτης και θεραπευτής βαθμολογούν την κατάσταση πριν τη θεραπεία και κατά την επανεξέταση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13530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4877B1-D7C4-D654-1FF2-8B3919BED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Χρήση κλίμακας</a:t>
            </a:r>
            <a:br>
              <a:rPr lang="el-GR" altLang="el-GR" sz="4400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1661B8F-7B7F-D43E-A7E8-9E5DF89C7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63637"/>
            <a:ext cx="10972800" cy="45307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l-GR" altLang="el-GR" sz="2800" dirty="0"/>
              <a:t>5βαθμη κλίμακα από –2 έως +2</a:t>
            </a:r>
          </a:p>
          <a:p>
            <a:pPr eaLnBrk="1" hangingPunct="1"/>
            <a:r>
              <a:rPr lang="el-GR" altLang="el-GR" sz="2800" dirty="0"/>
              <a:t>0 = «αναμενόμενο» επίπεδο</a:t>
            </a:r>
          </a:p>
          <a:p>
            <a:pPr eaLnBrk="1" hangingPunct="1"/>
            <a:r>
              <a:rPr lang="el-GR" altLang="el-GR" sz="2800" dirty="0"/>
              <a:t>-2 = «πολύ χαμηλότερα από το αναμενόμενο»</a:t>
            </a:r>
          </a:p>
          <a:p>
            <a:pPr eaLnBrk="1" hangingPunct="1"/>
            <a:r>
              <a:rPr lang="el-GR" altLang="el-GR" sz="2800" dirty="0"/>
              <a:t>+2 = «πολύ καλύτερα από το αναμενόμενο»</a:t>
            </a:r>
          </a:p>
          <a:p>
            <a:pPr eaLnBrk="1" hangingPunct="1"/>
            <a:endParaRPr lang="el-GR" altLang="el-GR" sz="2800" dirty="0"/>
          </a:p>
          <a:p>
            <a:pPr eaLnBrk="1" hangingPunct="1"/>
            <a:r>
              <a:rPr lang="el-GR" altLang="el-GR" sz="2800" dirty="0"/>
              <a:t>Για </a:t>
            </a:r>
            <a:r>
              <a:rPr lang="el-GR" altLang="el-GR" sz="2800" u="sng" dirty="0"/>
              <a:t>εξωτερικευμένες</a:t>
            </a:r>
            <a:r>
              <a:rPr lang="el-GR" altLang="el-GR" sz="2800" dirty="0"/>
              <a:t> συμπεριφορές (π.χ., χρόνος που ο πελάτης καταγράφει πληροφορίες σε βιβλίο μνήμης)</a:t>
            </a:r>
          </a:p>
          <a:p>
            <a:pPr eaLnBrk="1" hangingPunct="1"/>
            <a:endParaRPr lang="el-GR" altLang="el-GR" sz="2800" dirty="0"/>
          </a:p>
          <a:p>
            <a:pPr eaLnBrk="1" hangingPunct="1"/>
            <a:r>
              <a:rPr lang="el-GR" altLang="el-GR" sz="2800" dirty="0"/>
              <a:t>Για </a:t>
            </a:r>
            <a:r>
              <a:rPr lang="el-GR" altLang="el-GR" sz="2800" dirty="0" err="1"/>
              <a:t>εσωτερικευμένες</a:t>
            </a:r>
            <a:r>
              <a:rPr lang="el-GR" altLang="el-GR" sz="2800" dirty="0"/>
              <a:t> συμπεριφορές (π.χ., δεξιότητες διαχείρισης άγχους)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1523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FE1044A-79AC-93AC-AF12-65BD3D20E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Αρχές γνωστικής αποκατάστασης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C151F1D-3C68-9A46-A0B0-B6C5A453E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1582400" cy="4530725"/>
          </a:xfrm>
        </p:spPr>
        <p:txBody>
          <a:bodyPr/>
          <a:lstStyle/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Έμφαση στις ανάγκες και προβλήματα του ατόμου</a:t>
            </a:r>
          </a:p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Σύμπραξη θεραπευτή, πελάτη, οικογένειας</a:t>
            </a:r>
          </a:p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Συνεργασία και ενεργή συμμετοχή</a:t>
            </a:r>
          </a:p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Προσανατολισμός στους στόχους, εστίαση στα προβλήματα, οικοδόμηση στα δυνατά σημεία</a:t>
            </a:r>
          </a:p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Εκπαίδευση, ενδυνάμωση, αυτοέλεγχο, </a:t>
            </a:r>
            <a:r>
              <a:rPr lang="el-GR" altLang="el-GR" sz="2400" dirty="0" err="1"/>
              <a:t>αυτεπάρκεια</a:t>
            </a:r>
            <a:endParaRPr lang="el-GR" altLang="el-GR" sz="2400" dirty="0"/>
          </a:p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Θεραπεία σχεδιασμένη βάσει αποτελεσμάτων εκτίμησης της επίδοσης</a:t>
            </a:r>
          </a:p>
          <a:p>
            <a:pPr marL="609600" indent="-609600" algn="just" eaLnBrk="1" hangingPunct="1">
              <a:buFont typeface="Wingdings" panose="05000000000000000000" pitchFamily="2" charset="2"/>
              <a:buAutoNum type="arabicPeriod"/>
            </a:pPr>
            <a:r>
              <a:rPr lang="el-GR" altLang="el-GR" sz="2400" dirty="0"/>
              <a:t>Βελτίωση γνωστικών, </a:t>
            </a:r>
            <a:r>
              <a:rPr lang="el-GR" altLang="el-GR" sz="2400" dirty="0" err="1"/>
              <a:t>συμπεριφορικών</a:t>
            </a:r>
            <a:r>
              <a:rPr lang="el-GR" altLang="el-GR" sz="2400" dirty="0"/>
              <a:t> δεξιοτήτων, αντιστάθμιση, βοήθεια για κατανόηση συναισθηματικής αντίδρασης προς την αλλαγή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0211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8BCB148-319E-EC4E-F48D-BD9DA2433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(συνέχεια)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6E6FDF-70D6-9A76-1CC1-90B3C1D71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algn="just" eaLnBrk="1" hangingPunct="1">
              <a:buFont typeface="Wingdings" panose="05000000000000000000" pitchFamily="2" charset="2"/>
              <a:buNone/>
            </a:pPr>
            <a:r>
              <a:rPr lang="el-GR" altLang="el-GR" sz="2400" dirty="0"/>
              <a:t>8.   Ακριβής κατανόηση δυνάμεων και περιορισμών, προσαρμογή στις αλλαγές στη λειτουργικότητα</a:t>
            </a:r>
          </a:p>
          <a:p>
            <a:pPr marL="533400" indent="-533400" algn="just" eaLnBrk="1" hangingPunct="1">
              <a:buFont typeface="Wingdings" panose="05000000000000000000" pitchFamily="2" charset="2"/>
              <a:buNone/>
            </a:pPr>
            <a:r>
              <a:rPr lang="el-GR" altLang="el-GR" sz="2400" dirty="0"/>
              <a:t>9.   Εκλεκτική</a:t>
            </a:r>
            <a:r>
              <a:rPr lang="en-US" altLang="el-GR" sz="2400" dirty="0"/>
              <a:t>:</a:t>
            </a:r>
            <a:r>
              <a:rPr lang="el-GR" altLang="el-GR" sz="2400" dirty="0"/>
              <a:t> ποικιλία τεχνικών</a:t>
            </a:r>
          </a:p>
          <a:p>
            <a:pPr marL="533400" indent="-533400" algn="just" eaLnBrk="1" hangingPunct="1">
              <a:buFont typeface="Wingdings" panose="05000000000000000000" pitchFamily="2" charset="2"/>
              <a:buNone/>
            </a:pPr>
            <a:r>
              <a:rPr lang="el-GR" altLang="el-GR" sz="2400" dirty="0"/>
              <a:t>10. Κατανόηση προηγούμενου τρόπου ζωής (στόχοι, αξίες, σχέσεις, ρόλοι, προσωπικότητα)</a:t>
            </a:r>
          </a:p>
          <a:p>
            <a:pPr marL="533400" indent="-533400" algn="just" eaLnBrk="1" hangingPunct="1">
              <a:buFont typeface="Wingdings" panose="05000000000000000000" pitchFamily="2" charset="2"/>
              <a:buNone/>
            </a:pPr>
            <a:r>
              <a:rPr lang="el-GR" altLang="el-GR" sz="2400" dirty="0"/>
              <a:t>11. Ανταποκρίνεται στις μεταβαλλόμενες θεωρίες και τεχνολογίες</a:t>
            </a:r>
          </a:p>
          <a:p>
            <a:pPr marL="533400" indent="-533400" algn="just" eaLnBrk="1" hangingPunct="1">
              <a:buFont typeface="Wingdings" panose="05000000000000000000" pitchFamily="2" charset="2"/>
              <a:buNone/>
            </a:pPr>
            <a:r>
              <a:rPr lang="el-GR" altLang="el-GR" sz="2400" dirty="0"/>
              <a:t>12. Αντικειμενική αξιολόγηση αποτελεσμάτων παρέμβασης και ανταπόκριση </a:t>
            </a:r>
          </a:p>
          <a:p>
            <a:pPr marL="533400" indent="-533400" algn="just" eaLnBrk="1" hangingPunct="1">
              <a:buFont typeface="Wingdings" panose="05000000000000000000" pitchFamily="2" charset="2"/>
              <a:buNone/>
            </a:pPr>
            <a:r>
              <a:rPr lang="el-GR" altLang="el-GR" sz="2400" dirty="0"/>
              <a:t>13. Ομαδική συνεργασία για πλήθος διαφορετικών αλλά σχετικών επαγγελματικών απόψεων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8746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9FADCD-4F7E-70AE-D3BA-5B98C6016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b="1" dirty="0"/>
              <a:t>Τι είναι η αποκατάσταση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0E31B1-B1A7-4D97-56FD-9229D132B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800" dirty="0"/>
              <a:t>Ο όρος αυτός πάντα επικεντρωνόταν στη θεραπεία ή αλλιώς στην αντιστάθμιση των διαταραγμένων γνωστικών ικανοτήτων.</a:t>
            </a:r>
            <a:endParaRPr lang="en-US" sz="2800" dirty="0"/>
          </a:p>
          <a:p>
            <a:r>
              <a:rPr lang="el-GR" altLang="el-GR" sz="2800" dirty="0"/>
              <a:t>Πλέον ο όρος περιλαμβάνει τόσο την αντιστάθμιση των γνωστικών ελλειμμάτων όσο και την αξιολόγηση του επικοινωνιακού, προσωπικού, συναισθηματικού και κοινωνικού αντίκτυπου της Εγκεφαλικής Βλάβης.</a:t>
            </a:r>
          </a:p>
          <a:p>
            <a:r>
              <a:rPr lang="el-GR" altLang="el-GR" sz="2800" dirty="0"/>
              <a:t>Έμφαση στην επίδραση της συμπεριφοράς/ κατάστασης (εκτίμηση ατόμου, επικοινωνιακά και κοινωνικού αντίκτυπου της εγκεφαλικής βλάβης και αλληλεπίδραση με γνωστικές λειτουργίες)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056346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CFF02B-1AB3-626B-F81C-443C2D63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Πρόοδος στην τεχνολογία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DAA8512-E9BA-BC76-4E08-7572BE1C2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400" dirty="0"/>
              <a:t>Ραγδαία ανάπτυξη στην τεχνολογία έχει σημαντικές επιδράσεις στην αποκατάσταση χρησιμοποιώντας είτε συσκευές χαμηλής τεχνολογίας είτε συσκευές υψηλής τεχνολογίας: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400" dirty="0"/>
              <a:t>    </a:t>
            </a:r>
            <a:r>
              <a:rPr lang="en-US" sz="2400" dirty="0"/>
              <a:t>    </a:t>
            </a:r>
            <a:r>
              <a:rPr lang="el-GR" sz="2400" u="sng" dirty="0"/>
              <a:t>Χαμηλής                                             Υψηλής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400" dirty="0"/>
              <a:t>     </a:t>
            </a:r>
            <a:r>
              <a:rPr lang="en-US" sz="2400" dirty="0"/>
              <a:t>      </a:t>
            </a:r>
            <a:r>
              <a:rPr lang="el-GR" sz="2400" dirty="0"/>
              <a:t>Ρολόγια                                            </a:t>
            </a:r>
            <a:r>
              <a:rPr lang="en-US" sz="2400" dirty="0"/>
              <a:t>Smartphone</a:t>
            </a:r>
            <a:endParaRPr lang="el-GR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400" dirty="0"/>
              <a:t>   </a:t>
            </a:r>
            <a:r>
              <a:rPr lang="en-US" sz="2400" dirty="0"/>
              <a:t>        </a:t>
            </a:r>
            <a:r>
              <a:rPr lang="el-GR" sz="2400" dirty="0"/>
              <a:t>Ημερολόγια</a:t>
            </a:r>
            <a:r>
              <a:rPr lang="en-US" sz="2400" dirty="0"/>
              <a:t>                                        Tablets</a:t>
            </a:r>
            <a:endParaRPr lang="el-GR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400" dirty="0"/>
              <a:t>   </a:t>
            </a:r>
            <a:r>
              <a:rPr lang="en-US" sz="2400" dirty="0"/>
              <a:t>        </a:t>
            </a:r>
            <a:r>
              <a:rPr lang="el-GR" sz="2400" dirty="0"/>
              <a:t>Βιβλία εικόνων</a:t>
            </a:r>
            <a:r>
              <a:rPr lang="en-US" sz="2400" dirty="0"/>
              <a:t>                                  Eye gaze</a:t>
            </a:r>
            <a:endParaRPr lang="el-GR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l-GR" sz="2400" dirty="0"/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sz="2400" dirty="0"/>
              <a:t>Ανάπτυξη εργαλείων</a:t>
            </a:r>
            <a:r>
              <a:rPr lang="en-US" sz="2400" dirty="0"/>
              <a:t>:</a:t>
            </a:r>
            <a:endParaRPr lang="el-GR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400" dirty="0"/>
              <a:t>Υπολογιστές για αποθήκευση και ανεύρεση πληροφοριών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l-GR" sz="2400" dirty="0"/>
              <a:t>Ρολόγια, κινητά τηλέφωνα, συστήματα </a:t>
            </a:r>
            <a:r>
              <a:rPr lang="el-GR" sz="2400" dirty="0" err="1"/>
              <a:t>τηλε</a:t>
            </a:r>
            <a:r>
              <a:rPr lang="el-GR" sz="2400" dirty="0"/>
              <a:t>-ειδοποίησης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8709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AC5A8CA-AC2D-756C-30E8-DE6A8287B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Παραδείγματα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D0BF44-B144-CA2D-D3FF-0E3ABA051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400" dirty="0"/>
              <a:t>Επικοινωνία μέσω τεχνολογίας (</a:t>
            </a:r>
            <a:r>
              <a:rPr lang="en-US" sz="2400" dirty="0"/>
              <a:t>AAC</a:t>
            </a:r>
            <a:r>
              <a:rPr lang="el-GR" sz="2400" dirty="0"/>
              <a:t> μέσω </a:t>
            </a:r>
            <a:r>
              <a:rPr lang="en-US" sz="2400" dirty="0"/>
              <a:t>tablet, smartphone </a:t>
            </a:r>
            <a:r>
              <a:rPr lang="el-GR" sz="2400" dirty="0"/>
              <a:t>με δωρεάν προγράμματα όπως το </a:t>
            </a:r>
            <a:r>
              <a:rPr lang="en-US" sz="2400" dirty="0" err="1"/>
              <a:t>Jabtalk</a:t>
            </a:r>
            <a:r>
              <a:rPr lang="en-US" sz="2400" dirty="0"/>
              <a:t>, Text to speech</a:t>
            </a:r>
            <a:r>
              <a:rPr lang="el-GR" sz="2400" dirty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400" dirty="0"/>
              <a:t>Χρήση περιβάλλοντος «εικονικής πραγματικότητας»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400" dirty="0"/>
              <a:t>Αλληλεπίδραση με το περιβάλλον για άτομα με τραυματισμό άνω σπονδυλικής στήλης μέσω υπολογιστών που τροφοδοτούνται από κινήσεις ματιών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(eye gaze)</a:t>
            </a:r>
            <a:r>
              <a:rPr lang="el-GR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l-GR" sz="2400" dirty="0"/>
              <a:t>ή πληκτρολόγια στον ουρανίσκο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400" dirty="0"/>
              <a:t>Προσαρμογή και καλωδίωση διαμερίσματος</a:t>
            </a:r>
            <a:r>
              <a:rPr lang="el-GR" sz="24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l-GR" sz="2400" dirty="0"/>
              <a:t>για</a:t>
            </a:r>
            <a:r>
              <a:rPr lang="en-US" sz="2400" dirty="0"/>
              <a:t> </a:t>
            </a:r>
            <a:r>
              <a:rPr lang="el-GR" sz="2400" dirty="0"/>
              <a:t>ανεξαρτητοποίηση του ατόμου σε δραστηριότητες όπως μαγειρική, πλύσιμο, καθάρισμα, κηπουρική και αυτοφροντίδα.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l-GR" sz="2400" dirty="0"/>
              <a:t>Υποστήριξη συσκευών υψηλής τεχνολογίας επισταμένης παρακολούθησης, προσανατολισμού και σηματοδότησης για άτομα με ελλείμματα στη μνήμη.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96430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83F17E-FFD4-6C68-4A81-DE9129FA2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b="1" dirty="0"/>
              <a:t>Τι είναι η αποκατάσταση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BB88B70-42A0-E3B1-A9BC-953ECC8A3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dirty="0"/>
              <a:t>Έ</a:t>
            </a:r>
            <a:r>
              <a:rPr lang="el-GR" sz="3200" dirty="0"/>
              <a:t>μφαση στην </a:t>
            </a:r>
            <a:r>
              <a:rPr lang="el-GR" sz="3200" dirty="0" err="1"/>
              <a:t>αυτο</a:t>
            </a:r>
            <a:r>
              <a:rPr lang="el-GR" sz="3200" dirty="0"/>
              <a:t>-επάρκεια και </a:t>
            </a:r>
            <a:r>
              <a:rPr lang="el-GR" sz="3200" dirty="0" err="1"/>
              <a:t>αυτο</a:t>
            </a:r>
            <a:r>
              <a:rPr lang="el-GR" sz="3200" dirty="0"/>
              <a:t>-βοήθεια του ατόμου μέσω:</a:t>
            </a:r>
          </a:p>
          <a:p>
            <a:pPr marL="0" indent="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l-GR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/>
              <a:t>Πρόσβασης στο διαδίκτυο για πληροφόρηση και πηγές στήριξης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el-GR" sz="3200" dirty="0"/>
              <a:t>Βιβλίων και περιοδικών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el-GR" sz="3200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l-GR" sz="3200" dirty="0"/>
              <a:t>Τελικός στόχος της αποκατάστασης είναι η αύξηση των δεξιοτήτων ή γνώσεων, αλλαγή στη συμπεριφορά, χρήση αντισταθμιστικών στρατηγικών για βελτίωση της ανεξαρτησίας.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8021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28CBB6F-CE2C-7F5D-4495-B2CBD7716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b="1" dirty="0"/>
              <a:t>Τι είναι η αποκατάσταση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44C5A0-0EE3-07AF-05DC-EE01C74BF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3200" dirty="0"/>
              <a:t>Αυτό επιτυγχάνεται με την ενίσχυση την ατόμων και των οικογενειών τους οικοδομώντας πάνω στα δυνατά τους σημεία. </a:t>
            </a:r>
          </a:p>
          <a:p>
            <a:r>
              <a:rPr lang="el-GR" altLang="el-GR" sz="3200" dirty="0"/>
              <a:t>Επίσης κρίνεται απαραίτητη η εμπλοκή τους στον καθορισμό στόχων, και στην επιλογή, ανάπτυξη, συμμετοχή και αξιολόγηση του σχεδίου παρέμβασης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43765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1EE918-310A-DD07-49BB-26C17A19C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Γνωστικές λειτουργίες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FEA12B-5EAC-72F2-A4DC-A7177B9D3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7998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3200" dirty="0"/>
              <a:t>Οι γνωστικές λειτουργίες επηρεάζονται από</a:t>
            </a:r>
            <a:r>
              <a:rPr lang="en-US" altLang="el-GR" sz="3200" dirty="0"/>
              <a:t>:</a:t>
            </a:r>
            <a:endParaRPr lang="el-GR" altLang="el-GR" sz="3200" dirty="0"/>
          </a:p>
          <a:p>
            <a:pPr eaLnBrk="1" hangingPunct="1">
              <a:lnSpc>
                <a:spcPct val="90000"/>
              </a:lnSpc>
            </a:pPr>
            <a:r>
              <a:rPr lang="el-GR" altLang="el-GR" sz="3200" dirty="0"/>
              <a:t>Συναισθηματικές δυσκολίες (π.χ., θυμός, άγχος, κατάθλιψη)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3200" dirty="0" err="1"/>
              <a:t>Συμπεριφορικές</a:t>
            </a:r>
            <a:r>
              <a:rPr lang="el-GR" altLang="el-GR" sz="3200" dirty="0"/>
              <a:t> δυσκολίες (π.χ., παρορμητικότητα, ματαίωση, ανάρμοστη συμπεριφορά)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3200" dirty="0"/>
              <a:t>Σωματικά προβλήματα (π.χ., κινητική εξασθένηση, αισθητηριακές αλλαγές, κεφαλαλγία, </a:t>
            </a:r>
            <a:r>
              <a:rPr lang="el-GR" altLang="el-GR" sz="3200" dirty="0" err="1"/>
              <a:t>μυοσκελετικός</a:t>
            </a:r>
            <a:r>
              <a:rPr lang="el-GR" altLang="el-GR" sz="3200" dirty="0"/>
              <a:t> πόνος</a:t>
            </a:r>
            <a:r>
              <a:rPr lang="el-GR" altLang="el-GR" dirty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l-GR" dirty="0"/>
              <a:t>Αλληλεξάρτηση μεταξύ </a:t>
            </a:r>
            <a:r>
              <a:rPr lang="el-GR" altLang="el-GR" sz="3200" dirty="0">
                <a:solidFill>
                  <a:srgbClr val="CC0000"/>
                </a:solidFill>
              </a:rPr>
              <a:t>νόησης, συναισθήματος και κινήτρων.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44735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EED3A2-8C41-B576-EBDB-0A66679A0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Παράγοντες αποτελεσματικής θεραπείας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706488-61AD-39CC-F259-8C56E2223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3200" dirty="0">
                <a:latin typeface="Arial" charset="0"/>
              </a:rPr>
              <a:t>Η αντιμετώπιση των συναισθηματικών αντιδράσεων είναι αναπόσπαστο μέρος μιας αποτελεσματικής θεραπείας</a:t>
            </a:r>
          </a:p>
          <a:p>
            <a:r>
              <a:rPr lang="el-GR" dirty="0">
                <a:latin typeface="Arial" charset="0"/>
              </a:rPr>
              <a:t>Οι παρεμβάσεις πρέπει να εστιάζονται στο άτομο και όχι σε κάποιον εξειδικευμένο τομέα γνώσεων. Αυτό επιτυγχάνεται μέσω της ευελιξίας του θεραπευτή.</a:t>
            </a:r>
          </a:p>
          <a:p>
            <a:r>
              <a:rPr lang="el-GR" dirty="0">
                <a:latin typeface="Arial" charset="0"/>
              </a:rPr>
              <a:t>Σημαντικό ρόλο στην αποκατάσταση αυτή λαμβάνει και η διεπιστημονική ομάδα διότι γονιμοποιούνται ιδέες προερχόμενες από διαφορετικές απόψεις.</a:t>
            </a:r>
          </a:p>
          <a:p>
            <a:endParaRPr lang="el-GR" dirty="0">
              <a:latin typeface="Arial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63478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444BFEB-84CD-6A12-8E06-F942AE9E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Μοντέλο γνωστικής επεξεργασίας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4A73D0D-4D3E-4C47-2236-A7DDB8DBC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Το μοντέλο της γνωστικής επεξεργασίας εξετάζει άτομα φυσιολογικής λειτουργίας και όχι κλινικά δείγματα βασισμένα στο εργαστήριο.</a:t>
            </a:r>
          </a:p>
          <a:p>
            <a:pPr marL="609600" indent="-609600" eaLnBrk="1" hangingPunct="1">
              <a:buFont typeface="Arial" panose="020B0604020202020204" pitchFamily="34" charset="0"/>
              <a:buNone/>
            </a:pPr>
            <a:r>
              <a:rPr lang="el-GR" altLang="el-GR" sz="2800" dirty="0"/>
              <a:t>Παράδειγμα: Ετοιμασία - ρούχα για σχολείο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Σχεδιασμός διαδικασίας ντυσίματος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Προσδιορισμός απαιτούμενων βημάτων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Δημιουργία καταλόγου για τα ρούχα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Υπολογισμός χρόνου και προετοιμασία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l-GR" altLang="el-GR" sz="2800" dirty="0"/>
              <a:t>Σειροθέτηση ενεργειών για προετοιμασία</a:t>
            </a:r>
          </a:p>
          <a:p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2454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44B3E5-ADEB-18BD-C007-A9BAEBE2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Παραγοντικά Μοντέλα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23CCF8-0E98-9DE6-4DC5-3DBD54ACA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el-GR" sz="2400" dirty="0"/>
              <a:t>Τα παραγοντικά μοντέλα προσεγγίζουν τις γνωστικές διαδικασίες </a:t>
            </a:r>
            <a:r>
              <a:rPr lang="el-GR" sz="2400" b="1" dirty="0"/>
              <a:t>ψυχομετρικά</a:t>
            </a:r>
            <a:r>
              <a:rPr lang="el-GR" sz="2400" dirty="0"/>
              <a:t>. </a:t>
            </a:r>
          </a:p>
          <a:p>
            <a:pPr>
              <a:buFont typeface="Arial" charset="0"/>
              <a:buChar char="•"/>
              <a:defRPr/>
            </a:pPr>
            <a:r>
              <a:rPr lang="el-GR" sz="2400" dirty="0"/>
              <a:t>Τα συστατικά μέρη της γνωστικής διαδικασίας αντλούνται μέσα από παραγοντικές αναλύσεις της επίδοσης στις ψυχομετρικές δοκιμασίες που θεωρούνται ότι αξιολογούν την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προσοχή</a:t>
            </a:r>
            <a:r>
              <a:rPr lang="el-GR" sz="2400" dirty="0"/>
              <a:t>, τη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μνήμη</a:t>
            </a:r>
            <a:r>
              <a:rPr lang="el-GR" sz="2400" dirty="0"/>
              <a:t> και τις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εκτελεστικές λειτουργίες</a:t>
            </a:r>
            <a:r>
              <a:rPr lang="el-GR" sz="2400" dirty="0"/>
              <a:t>.</a:t>
            </a:r>
          </a:p>
          <a:p>
            <a:pPr>
              <a:buFont typeface="Arial" charset="0"/>
              <a:buChar char="•"/>
              <a:defRPr/>
            </a:pPr>
            <a:r>
              <a:rPr lang="el-GR" altLang="el-GR" sz="2400" dirty="0"/>
              <a:t>Η διαχείριση προσοχής, μνήμης και εκτελεστικών λειτουργιών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400" dirty="0"/>
              <a:t>Είναι ο στόχος των προγραμμάτων αποκατάστασης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400" dirty="0"/>
              <a:t>Η εξασθένησή τους έχει καταστροφικές επιπτώσεις στην καθημερινή λειτουργικότητα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l-GR" altLang="el-GR" sz="2400" dirty="0"/>
              <a:t>Είναι αλληλένδετες </a:t>
            </a:r>
            <a:r>
              <a:rPr lang="el-GR" altLang="el-GR" sz="2400" dirty="0">
                <a:solidFill>
                  <a:srgbClr val="FF0000"/>
                </a:solidFill>
              </a:rPr>
              <a:t>και </a:t>
            </a:r>
            <a:r>
              <a:rPr lang="el-GR" altLang="el-GR" sz="2400" dirty="0" err="1">
                <a:solidFill>
                  <a:srgbClr val="FF0000"/>
                </a:solidFill>
              </a:rPr>
              <a:t>αλληλοεξαρτώνται</a:t>
            </a:r>
            <a:r>
              <a:rPr lang="el-GR" altLang="el-GR" sz="2400" dirty="0">
                <a:solidFill>
                  <a:srgbClr val="FF0000"/>
                </a:solidFill>
              </a:rPr>
              <a:t> </a:t>
            </a:r>
            <a:r>
              <a:rPr lang="el-GR" altLang="el-GR" sz="2400" dirty="0"/>
              <a:t>– όχι αυτόνομες</a:t>
            </a:r>
          </a:p>
          <a:p>
            <a:pPr>
              <a:buFont typeface="Arial" charset="0"/>
              <a:buChar char="•"/>
              <a:defRPr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2809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DCFE95-AE57-26C4-5870-AFDA8ADC7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4400" dirty="0"/>
              <a:t>Αλληλεξάρτηση προσοχής, μνήμης και εκτελεστικών λειτουργιών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C81C11-E63C-D760-DE0F-61AADF218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800" dirty="0"/>
              <a:t>Λειτουργική συσχέτιση και κοινά νευρωνικά δίκτυα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l-GR" altLang="el-GR" sz="2800" dirty="0"/>
              <a:t>Παράδειγμα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Όταν ένα άτομο, για να σχεδιάσει και να οργανώσει τα ρούχα για σχολείο, χρησιμοποιεί τις εκτελεστικές λειτουργίες και απαραίτητα θα χρησιμοποιήσει και διαδικασίες </a:t>
            </a:r>
            <a:r>
              <a:rPr lang="el-GR" altLang="el-GR" sz="2400" dirty="0">
                <a:solidFill>
                  <a:srgbClr val="FF0000"/>
                </a:solidFill>
              </a:rPr>
              <a:t>μνήμης και προσοχής.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Προσοχή</a:t>
            </a:r>
            <a:r>
              <a:rPr lang="en-US" altLang="el-GR" sz="2800" dirty="0"/>
              <a:t>:</a:t>
            </a:r>
            <a:r>
              <a:rPr lang="el-GR" altLang="el-GR" sz="2800" dirty="0"/>
              <a:t> ιεραρχία επιμέρους διαδικασιών</a:t>
            </a:r>
          </a:p>
          <a:p>
            <a:pPr eaLnBrk="1" hangingPunct="1">
              <a:lnSpc>
                <a:spcPct val="90000"/>
              </a:lnSpc>
            </a:pPr>
            <a:r>
              <a:rPr lang="el-GR" altLang="el-GR" sz="2800" dirty="0"/>
              <a:t>Ψηλά στην ταξινόμηση είναι οι σύνθετες ικανότητες προσοχής (εργαζόμενη μνήμη, επιλεκτική προσοχή, εναλλασσόμενη προσοχή), οι οποίες αποδίδονται στις εκτελεστικές λειτουργίες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7839301"/>
      </p:ext>
    </p:extLst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1196</Words>
  <Application>Microsoft Office PowerPoint</Application>
  <PresentationFormat>Ευρεία οθόνη</PresentationFormat>
  <Paragraphs>130</Paragraphs>
  <Slides>21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4" baseType="lpstr">
      <vt:lpstr>Arial</vt:lpstr>
      <vt:lpstr>Wingdings</vt:lpstr>
      <vt:lpstr>Beam</vt:lpstr>
      <vt:lpstr>Παρουσίαση του PowerPoint</vt:lpstr>
      <vt:lpstr>Τι είναι η αποκατάσταση</vt:lpstr>
      <vt:lpstr>Τι είναι η αποκατάσταση</vt:lpstr>
      <vt:lpstr>Τι είναι η αποκατάσταση</vt:lpstr>
      <vt:lpstr>Γνωστικές λειτουργίες</vt:lpstr>
      <vt:lpstr>Παράγοντες αποτελεσματικής θεραπείας</vt:lpstr>
      <vt:lpstr>Μοντέλο γνωστικής επεξεργασίας</vt:lpstr>
      <vt:lpstr>Παραγοντικά Μοντέλα</vt:lpstr>
      <vt:lpstr>Αλληλεξάρτηση προσοχής, μνήμης και εκτελεστικών λειτουργιών</vt:lpstr>
      <vt:lpstr>Νευροανατομικά και κλινικά μοντέλα</vt:lpstr>
      <vt:lpstr>Λειτουργικά Μοντέλα</vt:lpstr>
      <vt:lpstr>Μέτρηση της δραστικότητας και της έκβασης</vt:lpstr>
      <vt:lpstr>Στόχοι της τεκμηρίωσης της έκβασης</vt:lpstr>
      <vt:lpstr>Πώς γίνεται η μέτρηση της  δραστικότητας και της έκβασης;</vt:lpstr>
      <vt:lpstr>Πειραματικό σχέδιο μελέτης περίπτωσης</vt:lpstr>
      <vt:lpstr>Κλίμακα Επίτευξης Στόχων Βήματα:</vt:lpstr>
      <vt:lpstr>Χρήση κλίμακας </vt:lpstr>
      <vt:lpstr>Αρχές γνωστικής αποκατάστασης</vt:lpstr>
      <vt:lpstr>(συνέχεια)</vt:lpstr>
      <vt:lpstr>Πρόοδος στην τεχνολογία</vt:lpstr>
      <vt:lpstr>Παραδείγματα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emilyqbi3@outlook.com.gr</dc:creator>
  <cp:lastModifiedBy>Tatiana Pourliaka</cp:lastModifiedBy>
  <cp:revision>1</cp:revision>
  <dcterms:created xsi:type="dcterms:W3CDTF">2024-05-20T19:13:13Z</dcterms:created>
  <dcterms:modified xsi:type="dcterms:W3CDTF">2024-05-27T19:38:11Z</dcterms:modified>
</cp:coreProperties>
</file>