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66" r:id="rId5"/>
    <p:sldId id="278" r:id="rId6"/>
    <p:sldId id="279" r:id="rId7"/>
    <p:sldId id="280" r:id="rId8"/>
    <p:sldId id="258" r:id="rId9"/>
    <p:sldId id="273" r:id="rId10"/>
    <p:sldId id="261" r:id="rId11"/>
    <p:sldId id="274" r:id="rId12"/>
    <p:sldId id="267" r:id="rId13"/>
    <p:sldId id="277" r:id="rId14"/>
    <p:sldId id="270" r:id="rId15"/>
    <p:sldId id="269" r:id="rId16"/>
    <p:sldId id="268" r:id="rId17"/>
    <p:sldId id="262" r:id="rId18"/>
    <p:sldId id="259" r:id="rId19"/>
    <p:sldId id="263" r:id="rId20"/>
    <p:sldId id="276" r:id="rId21"/>
    <p:sldId id="271" r:id="rId22"/>
    <p:sldId id="272"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13E01CFF-C383-4CC7-BB09-C7D83940BE2F}" type="datetimeFigureOut">
              <a:rPr lang="el-GR" smtClean="0"/>
              <a:pPr/>
              <a:t>18/11/2025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B79DA04-4BF4-438C-A78E-F7C39BBADC11}"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3E01CFF-C383-4CC7-BB09-C7D83940BE2F}" type="datetimeFigureOut">
              <a:rPr lang="el-GR" smtClean="0"/>
              <a:pPr/>
              <a:t>18/11/2025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B79DA04-4BF4-438C-A78E-F7C39BBADC1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3E01CFF-C383-4CC7-BB09-C7D83940BE2F}" type="datetimeFigureOut">
              <a:rPr lang="el-GR" smtClean="0"/>
              <a:pPr/>
              <a:t>18/11/2025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B79DA04-4BF4-438C-A78E-F7C39BBADC1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3E01CFF-C383-4CC7-BB09-C7D83940BE2F}" type="datetimeFigureOut">
              <a:rPr lang="el-GR" smtClean="0"/>
              <a:pPr/>
              <a:t>18/11/2025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B79DA04-4BF4-438C-A78E-F7C39BBADC1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3E01CFF-C383-4CC7-BB09-C7D83940BE2F}" type="datetimeFigureOut">
              <a:rPr lang="el-GR" smtClean="0"/>
              <a:pPr/>
              <a:t>18/11/2025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B79DA04-4BF4-438C-A78E-F7C39BBADC11}"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13E01CFF-C383-4CC7-BB09-C7D83940BE2F}" type="datetimeFigureOut">
              <a:rPr lang="el-GR" smtClean="0"/>
              <a:pPr/>
              <a:t>18/11/2025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B79DA04-4BF4-438C-A78E-F7C39BBADC1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13E01CFF-C383-4CC7-BB09-C7D83940BE2F}" type="datetimeFigureOut">
              <a:rPr lang="el-GR" smtClean="0"/>
              <a:pPr/>
              <a:t>18/11/2025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7B79DA04-4BF4-438C-A78E-F7C39BBADC11}"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13E01CFF-C383-4CC7-BB09-C7D83940BE2F}" type="datetimeFigureOut">
              <a:rPr lang="el-GR" smtClean="0"/>
              <a:pPr/>
              <a:t>18/11/2025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7B79DA04-4BF4-438C-A78E-F7C39BBADC1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3E01CFF-C383-4CC7-BB09-C7D83940BE2F}" type="datetimeFigureOut">
              <a:rPr lang="el-GR" smtClean="0"/>
              <a:pPr/>
              <a:t>18/11/2025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7B79DA04-4BF4-438C-A78E-F7C39BBADC1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3E01CFF-C383-4CC7-BB09-C7D83940BE2F}" type="datetimeFigureOut">
              <a:rPr lang="el-GR" smtClean="0"/>
              <a:pPr/>
              <a:t>18/11/2025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B79DA04-4BF4-438C-A78E-F7C39BBADC1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3E01CFF-C383-4CC7-BB09-C7D83940BE2F}" type="datetimeFigureOut">
              <a:rPr lang="el-GR" smtClean="0"/>
              <a:pPr/>
              <a:t>18/11/2025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B79DA04-4BF4-438C-A78E-F7C39BBADC11}"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01CFF-C383-4CC7-BB09-C7D83940BE2F}" type="datetimeFigureOut">
              <a:rPr lang="el-GR" smtClean="0"/>
              <a:pPr/>
              <a:t>18/11/2025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9DA04-4BF4-438C-A78E-F7C39BBADC1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emthrace.org/thraki/dromena/eortologikos-kiklos-bektasi-alevi/?fbclid=IwY2xjawGEc6pleHRuA2FlbQIxMQABHY5KB27mvmayQ8rdwXp60vmy7BOZauNNVQBzSiu7oHAsPYf3VB8uOYntAA_aem_n8VYE6FJ13NQp2C3I5in_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r>
              <a:rPr lang="el-GR" sz="1800" dirty="0" smtClean="0"/>
              <a:t>Λαϊκή μουσουλμανική πίστη και μειονοτική γραμματική στα </a:t>
            </a:r>
            <a:r>
              <a:rPr lang="el-GR" sz="1800" dirty="0" err="1" smtClean="0"/>
              <a:t>Πομακοχώρια</a:t>
            </a:r>
            <a:r>
              <a:rPr lang="el-GR" sz="1800" dirty="0" smtClean="0"/>
              <a:t> της Ροδόπης </a:t>
            </a:r>
            <a:br>
              <a:rPr lang="el-GR" sz="1800" dirty="0" smtClean="0"/>
            </a:br>
            <a:r>
              <a:rPr lang="el-GR" sz="1800" dirty="0" err="1" smtClean="0"/>
              <a:t>Μετα</a:t>
            </a:r>
            <a:r>
              <a:rPr lang="el-GR" sz="1800" dirty="0" smtClean="0"/>
              <a:t>-Οθωμανικές </a:t>
            </a:r>
            <a:r>
              <a:rPr lang="el-GR" sz="1800" dirty="0" err="1" smtClean="0"/>
              <a:t>τοποοικολογίες</a:t>
            </a:r>
            <a:r>
              <a:rPr lang="el-GR" sz="1800" dirty="0" smtClean="0"/>
              <a:t> και </a:t>
            </a:r>
            <a:r>
              <a:rPr lang="el-GR" sz="1800" dirty="0" err="1" smtClean="0"/>
              <a:t>εξορθολογισμός</a:t>
            </a:r>
            <a:r>
              <a:rPr lang="el-GR" sz="1800" dirty="0" smtClean="0"/>
              <a:t> της θρησκευτικής παράδοσης. Και τώρα τι ;</a:t>
            </a:r>
            <a:endParaRPr lang="el-GR" sz="1800" dirty="0"/>
          </a:p>
        </p:txBody>
      </p:sp>
      <p:sp>
        <p:nvSpPr>
          <p:cNvPr id="3" name="2 - Υπότιτλος"/>
          <p:cNvSpPr>
            <a:spLocks noGrp="1"/>
          </p:cNvSpPr>
          <p:nvPr>
            <p:ph type="subTitle" idx="1"/>
          </p:nvPr>
        </p:nvSpPr>
        <p:spPr/>
        <p:txBody>
          <a:bodyPr/>
          <a:lstStyle/>
          <a:p>
            <a:r>
              <a:rPr lang="el-GR" dirty="0" smtClean="0"/>
              <a:t>Φ. </a:t>
            </a:r>
            <a:r>
              <a:rPr lang="el-GR" dirty="0" err="1" smtClean="0"/>
              <a:t>Τσιμπιρίδου</a:t>
            </a:r>
            <a:endParaRPr lang="el-GR" dirty="0" smtClean="0"/>
          </a:p>
          <a:p>
            <a:r>
              <a:rPr lang="el-GR" dirty="0" err="1" smtClean="0"/>
              <a:t>Εθνογραφείν</a:t>
            </a:r>
            <a:r>
              <a:rPr lang="el-GR" dirty="0" smtClean="0"/>
              <a:t> 11/11/2024</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Η περίπλοκη μειονοτική συνθήκη  από την ορεινή συνοριακή ζώνη, στην πόλη και την πολιτεία</a:t>
            </a:r>
          </a:p>
        </p:txBody>
      </p:sp>
      <p:sp>
        <p:nvSpPr>
          <p:cNvPr id="3" name="2 - Θέση περιεχομένου"/>
          <p:cNvSpPr>
            <a:spLocks noGrp="1"/>
          </p:cNvSpPr>
          <p:nvPr>
            <p:ph idx="1"/>
          </p:nvPr>
        </p:nvSpPr>
        <p:spPr/>
        <p:txBody>
          <a:bodyPr>
            <a:normAutofit fontScale="92500" lnSpcReduction="10000"/>
          </a:bodyPr>
          <a:lstStyle/>
          <a:p>
            <a:r>
              <a:rPr lang="el-GR" dirty="0" smtClean="0"/>
              <a:t>Πανηγύρια και </a:t>
            </a:r>
            <a:r>
              <a:rPr lang="el-GR" dirty="0" err="1" smtClean="0"/>
              <a:t>κιζηλμπάσηδες</a:t>
            </a:r>
            <a:r>
              <a:rPr lang="el-GR" dirty="0" smtClean="0"/>
              <a:t>/</a:t>
            </a:r>
            <a:r>
              <a:rPr lang="el-GR" dirty="0" err="1" smtClean="0"/>
              <a:t>μπεκτασήδες</a:t>
            </a:r>
            <a:r>
              <a:rPr lang="el-GR" dirty="0" smtClean="0"/>
              <a:t>/</a:t>
            </a:r>
            <a:r>
              <a:rPr lang="el-GR" dirty="0" err="1" smtClean="0"/>
              <a:t>αλεβήτες</a:t>
            </a:r>
            <a:r>
              <a:rPr lang="el-GR" dirty="0" smtClean="0"/>
              <a:t> στα σύνορα</a:t>
            </a:r>
          </a:p>
          <a:p>
            <a:r>
              <a:rPr lang="el-GR" dirty="0" smtClean="0"/>
              <a:t>Οι χοτζάδες/δάσκαλοι διορισμένοι στο χωριό (φορείς εκτουρκισμού μέσω της γλώσσας και της θρησκείας) </a:t>
            </a:r>
          </a:p>
          <a:p>
            <a:r>
              <a:rPr lang="el-GR" dirty="0" smtClean="0"/>
              <a:t>Οι </a:t>
            </a:r>
            <a:r>
              <a:rPr lang="el-GR" dirty="0" err="1" smtClean="0"/>
              <a:t>μουσκατζήδες</a:t>
            </a:r>
            <a:r>
              <a:rPr lang="el-GR" dirty="0" smtClean="0"/>
              <a:t> στα βουνά (</a:t>
            </a:r>
            <a:r>
              <a:rPr lang="el-GR" dirty="0" err="1" smtClean="0"/>
              <a:t>μουσκάδες</a:t>
            </a:r>
            <a:r>
              <a:rPr lang="el-GR" dirty="0" smtClean="0"/>
              <a:t> για </a:t>
            </a:r>
            <a:r>
              <a:rPr lang="el-GR" dirty="0" err="1" smtClean="0"/>
              <a:t>ταντιλίκια</a:t>
            </a:r>
            <a:r>
              <a:rPr lang="el-GR" dirty="0" smtClean="0"/>
              <a:t> και </a:t>
            </a:r>
            <a:r>
              <a:rPr lang="el-GR" dirty="0" err="1" smtClean="0"/>
              <a:t>καρατσαλίκια</a:t>
            </a:r>
            <a:r>
              <a:rPr lang="el-GR" dirty="0" smtClean="0"/>
              <a:t>)</a:t>
            </a:r>
          </a:p>
          <a:p>
            <a:r>
              <a:rPr lang="el-GR" dirty="0" smtClean="0"/>
              <a:t>Οι δυνατοί χοτζάδες στα κάτω χωριά της πεδιάδας ή την πόλη (για </a:t>
            </a:r>
            <a:r>
              <a:rPr lang="el-GR" dirty="0" err="1" smtClean="0"/>
              <a:t>πραβινα</a:t>
            </a:r>
            <a:r>
              <a:rPr lang="el-GR" dirty="0" smtClean="0"/>
              <a:t>)</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Μπεκτασήδικα</a:t>
            </a:r>
            <a:r>
              <a:rPr lang="el-GR" dirty="0" smtClean="0"/>
              <a:t> </a:t>
            </a:r>
            <a:r>
              <a:rPr lang="en-US" dirty="0" err="1" smtClean="0"/>
              <a:t>panair</a:t>
            </a:r>
            <a:endParaRPr lang="el-GR" dirty="0"/>
          </a:p>
        </p:txBody>
      </p:sp>
      <p:pic>
        <p:nvPicPr>
          <p:cNvPr id="4" name="Picture 2"/>
          <p:cNvPicPr>
            <a:picLocks noGrp="1" noChangeAspect="1" noChangeArrowheads="1"/>
          </p:cNvPicPr>
          <p:nvPr>
            <p:ph idx="1"/>
          </p:nvPr>
        </p:nvPicPr>
        <p:blipFill>
          <a:blip r:embed="rId2"/>
          <a:srcRect/>
          <a:stretch>
            <a:fillRect/>
          </a:stretch>
        </p:blipFill>
        <p:spPr bwMode="auto">
          <a:xfrm>
            <a:off x="642910" y="1214422"/>
            <a:ext cx="3405716" cy="2554287"/>
          </a:xfrm>
          <a:prstGeom prst="rect">
            <a:avLst/>
          </a:prstGeom>
          <a:noFill/>
          <a:ln w="9525">
            <a:noFill/>
            <a:miter lim="800000"/>
            <a:headEnd/>
            <a:tailEnd/>
          </a:ln>
          <a:effectLst/>
        </p:spPr>
      </p:pic>
      <p:pic>
        <p:nvPicPr>
          <p:cNvPr id="5" name="Picture 4"/>
          <p:cNvPicPr>
            <a:picLocks noChangeAspect="1" noChangeArrowheads="1"/>
          </p:cNvPicPr>
          <p:nvPr/>
        </p:nvPicPr>
        <p:blipFill>
          <a:blip r:embed="rId3" cstate="print"/>
          <a:srcRect/>
          <a:stretch>
            <a:fillRect/>
          </a:stretch>
        </p:blipFill>
        <p:spPr bwMode="auto">
          <a:xfrm>
            <a:off x="5286380" y="1500174"/>
            <a:ext cx="2951160" cy="2215449"/>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4786314" y="3857628"/>
            <a:ext cx="3619499" cy="2714624"/>
          </a:xfrm>
          <a:prstGeom prst="rect">
            <a:avLst/>
          </a:prstGeom>
          <a:noFill/>
          <a:ln w="9525">
            <a:noFill/>
            <a:miter lim="800000"/>
            <a:headEnd/>
            <a:tailEnd/>
          </a:ln>
          <a:effectLst/>
        </p:spPr>
      </p:pic>
      <p:pic>
        <p:nvPicPr>
          <p:cNvPr id="7" name="Picture 1" descr="C:\Users\user\Documents\religion\_μπεκτασήδικου πανηγυριού.jpg"/>
          <p:cNvPicPr>
            <a:picLocks noChangeAspect="1" noChangeArrowheads="1"/>
          </p:cNvPicPr>
          <p:nvPr/>
        </p:nvPicPr>
        <p:blipFill>
          <a:blip r:embed="rId5"/>
          <a:srcRect/>
          <a:stretch>
            <a:fillRect/>
          </a:stretch>
        </p:blipFill>
        <p:spPr bwMode="auto">
          <a:xfrm>
            <a:off x="785786" y="3929042"/>
            <a:ext cx="3905277" cy="292895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μαχαλάς </a:t>
            </a:r>
            <a:r>
              <a:rPr lang="el-GR" dirty="0" err="1" smtClean="0"/>
              <a:t>Χάρμαλικ</a:t>
            </a:r>
            <a:r>
              <a:rPr lang="el-GR" dirty="0" smtClean="0"/>
              <a:t> στην Κομοτηνή μετά το 1975</a:t>
            </a:r>
            <a:endParaRPr lang="el-GR" dirty="0"/>
          </a:p>
        </p:txBody>
      </p:sp>
      <p:sp>
        <p:nvSpPr>
          <p:cNvPr id="3" name="2 - Θέση περιεχομένου"/>
          <p:cNvSpPr>
            <a:spLocks noGrp="1"/>
          </p:cNvSpPr>
          <p:nvPr>
            <p:ph idx="1"/>
          </p:nvPr>
        </p:nvSpPr>
        <p:spPr>
          <a:xfrm>
            <a:off x="428596" y="1785926"/>
            <a:ext cx="8001056" cy="4786346"/>
          </a:xfrm>
        </p:spPr>
        <p:txBody>
          <a:bodyPr>
            <a:noAutofit/>
          </a:bodyPr>
          <a:lstStyle/>
          <a:p>
            <a:r>
              <a:rPr lang="el-GR" sz="1800" dirty="0" smtClean="0"/>
              <a:t>Κάθε δρόμος και ένα παλιό χωριό</a:t>
            </a:r>
          </a:p>
          <a:p>
            <a:r>
              <a:rPr lang="el-GR" sz="1800" dirty="0" smtClean="0"/>
              <a:t>Κάθε σπίτι κτίζεται από όλους μέσα σε μια νύχτα</a:t>
            </a:r>
          </a:p>
          <a:p>
            <a:r>
              <a:rPr lang="el-GR" sz="1800" dirty="0" smtClean="0"/>
              <a:t>Δεν πάμε στο τζαμί του μαχαλά, αλλά στο μεγάλο παραπέρα για να βρούμε δουλειά</a:t>
            </a:r>
          </a:p>
          <a:p>
            <a:r>
              <a:rPr lang="el-GR" sz="1800" dirty="0" smtClean="0"/>
              <a:t>Οι χοτζάδες καιροφυλακτούν: όχι </a:t>
            </a:r>
            <a:r>
              <a:rPr lang="el-GR" sz="1800" dirty="0" err="1" smtClean="0"/>
              <a:t>πομάκικα</a:t>
            </a:r>
            <a:r>
              <a:rPr lang="el-GR" sz="1800" dirty="0" smtClean="0"/>
              <a:t>, όχι </a:t>
            </a:r>
            <a:r>
              <a:rPr lang="el-GR" sz="1800" dirty="0" err="1" smtClean="0"/>
              <a:t>τζαντιλίκια</a:t>
            </a:r>
            <a:r>
              <a:rPr lang="el-GR" sz="1800" dirty="0" smtClean="0"/>
              <a:t> και ξεμάτιασμα από γυναίκες</a:t>
            </a:r>
          </a:p>
          <a:p>
            <a:r>
              <a:rPr lang="el-GR" sz="1800" dirty="0" smtClean="0"/>
              <a:t> οι παροχές (νερό, ρεύμα, νομιμοποίηση αυθαιρέτου)  έρχονται πριν τις εκλογές</a:t>
            </a:r>
            <a:endParaRPr lang="en-US" sz="1800" dirty="0" smtClean="0"/>
          </a:p>
          <a:p>
            <a:r>
              <a:rPr lang="el-GR" sz="1800" dirty="0" smtClean="0"/>
              <a:t>οι γυναίκες εδώ κλείνονται με γιασμάκια και φερετζέδες, όπως κλείνονται μέσα στον περίβολο τα σπίτια… </a:t>
            </a:r>
          </a:p>
          <a:p>
            <a:r>
              <a:rPr lang="el-GR" sz="1800" dirty="0" smtClean="0"/>
              <a:t>στα δικά μου μάτια, «άρα θα υποφέρουν από νευρασθένειες όπως βίωνα από μικρή ότι  συνέβαινε για στις τουρκάλες του μαχαλά μας;»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fontAlgn="base"/>
            <a:r>
              <a:rPr lang="el-GR" b="1" dirty="0" smtClean="0"/>
              <a:t>Η </a:t>
            </a:r>
            <a:r>
              <a:rPr lang="el-GR" b="1" dirty="0" err="1" smtClean="0"/>
              <a:t>ΠΟΛΗτική</a:t>
            </a:r>
            <a:r>
              <a:rPr lang="el-GR" b="1" dirty="0" smtClean="0"/>
              <a:t> ΑΝΑΤΡΟΠΗ στο </a:t>
            </a:r>
            <a:r>
              <a:rPr lang="el-GR" b="1" dirty="0" err="1" smtClean="0"/>
              <a:t>Χάρμαλικ</a:t>
            </a:r>
            <a:r>
              <a:rPr lang="el-GR" b="1" dirty="0" smtClean="0"/>
              <a:t>  (Μάιος 2014)</a:t>
            </a:r>
            <a:endParaRPr lang="el-GR" b="1" dirty="0"/>
          </a:p>
        </p:txBody>
      </p:sp>
      <p:sp>
        <p:nvSpPr>
          <p:cNvPr id="3" name="2 - Θέση περιεχομένου"/>
          <p:cNvSpPr>
            <a:spLocks noGrp="1"/>
          </p:cNvSpPr>
          <p:nvPr>
            <p:ph idx="1"/>
          </p:nvPr>
        </p:nvSpPr>
        <p:spPr/>
        <p:txBody>
          <a:bodyPr>
            <a:normAutofit fontScale="62500" lnSpcReduction="20000"/>
          </a:bodyPr>
          <a:lstStyle/>
          <a:p>
            <a:pPr fontAlgn="base"/>
            <a:r>
              <a:rPr lang="el-GR" i="1" dirty="0" smtClean="0"/>
              <a:t>«……….Τις γειτονιές του </a:t>
            </a:r>
            <a:r>
              <a:rPr lang="el-GR" i="1" dirty="0" err="1" smtClean="0"/>
              <a:t>Χάρμαλικ</a:t>
            </a:r>
            <a:r>
              <a:rPr lang="el-GR" i="1" dirty="0" smtClean="0"/>
              <a:t> και τα αυθαίρετα της Ομήρου επισκέφθηκε κλιμάκιο της “ΠΟΛΗ-</a:t>
            </a:r>
            <a:r>
              <a:rPr lang="el-GR" i="1" dirty="0" err="1" smtClean="0"/>
              <a:t>τική</a:t>
            </a:r>
            <a:r>
              <a:rPr lang="el-GR" i="1" dirty="0" smtClean="0"/>
              <a:t>ς Ανατροπής” με την υποψήφια δήμαρχο Ελένη </a:t>
            </a:r>
            <a:r>
              <a:rPr lang="el-GR" i="1" dirty="0" err="1" smtClean="0"/>
              <a:t>Λαφτσή</a:t>
            </a:r>
            <a:r>
              <a:rPr lang="el-GR" i="1" dirty="0" smtClean="0"/>
              <a:t> και συζήτησε τα μεγάλα προβλήματα που υπάρχουν.</a:t>
            </a:r>
          </a:p>
          <a:p>
            <a:pPr fontAlgn="base"/>
            <a:r>
              <a:rPr lang="el-GR" i="1" dirty="0" smtClean="0"/>
              <a:t>Όπως είπαν οι κάτοικοι δεν υπάρχει δίκτυο, τώρα πήραν νέες υποσχέσεις από τον δήμαρχο που πέρασε από τις ίδιες γειτονιές μετά από 4 χρόνια, δεν υπάρχει σχολείο, με αποτέλεσμα τα 100 παιδιά της γειτονιάς να πηγαίνουν στο </a:t>
            </a:r>
            <a:r>
              <a:rPr lang="el-GR" i="1" dirty="0" err="1" smtClean="0"/>
              <a:t>Μάστανλι</a:t>
            </a:r>
            <a:r>
              <a:rPr lang="el-GR" i="1" dirty="0" smtClean="0"/>
              <a:t> με ότι αυτό σημαίνει για τις συνθήκες μάθησης. Ταυτόχρονα πρόβλημα υπάρχει και στο οδικό δίκτυο με αποτέλεσμα όταν βρέχει οι δρόμοι εκεί να πλημμυρίζουν. Σημαντικό θέμα επίσης όπως είπαν οι κάτοικοι είναι το γεγονός ότι ακόμη δεν έχει λυθεί το πρόβλημα των τίτλων ιδιοκτησίας με αποτέλεσμα να ζουν υπό καθεστώς “ομηρίας”….»</a:t>
            </a:r>
          </a:p>
          <a:p>
            <a:r>
              <a:rPr lang="el-GR" dirty="0" smtClean="0"/>
              <a:t>[Να σημειωθεί ότι η φωτογραφία που συνοδεύει το ρεπορτάζ δείχνει την υποψήφια με συνεργάτη της και άλλους 10 άνδρες από το μαχαλά στο </a:t>
            </a:r>
            <a:r>
              <a:rPr lang="el-GR" dirty="0" err="1" smtClean="0"/>
              <a:t>δημαρχειακό</a:t>
            </a:r>
            <a:r>
              <a:rPr lang="el-GR" dirty="0" smtClean="0"/>
              <a:t> μέγαρο.]</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Πρόσωπα του βαλκανικού Ισλάμ: Λαϊκό Ισλάμ και </a:t>
            </a:r>
            <a:r>
              <a:rPr lang="el-GR" sz="2000" dirty="0" err="1" smtClean="0"/>
              <a:t>εξορθολογισμός</a:t>
            </a:r>
            <a:r>
              <a:rPr lang="el-GR" sz="2000" dirty="0" smtClean="0"/>
              <a:t> της θρησκευτικής παράδοσης 2015</a:t>
            </a:r>
            <a:endParaRPr lang="el-GR" sz="2000" dirty="0"/>
          </a:p>
        </p:txBody>
      </p:sp>
      <p:sp>
        <p:nvSpPr>
          <p:cNvPr id="3" name="2 - Θέση περιεχομένου"/>
          <p:cNvSpPr>
            <a:spLocks noGrp="1"/>
          </p:cNvSpPr>
          <p:nvPr>
            <p:ph idx="1"/>
          </p:nvPr>
        </p:nvSpPr>
        <p:spPr/>
        <p:txBody>
          <a:bodyPr>
            <a:normAutofit fontScale="85000" lnSpcReduction="10000"/>
          </a:bodyPr>
          <a:lstStyle/>
          <a:p>
            <a:r>
              <a:rPr lang="el-GR" dirty="0" smtClean="0"/>
              <a:t>Ποια είναι τα πρόσωπα του βαλκανικού Ισλάμ που συνάντησα στο πεδίο από το 1986 μέχρι το 2000;</a:t>
            </a:r>
          </a:p>
          <a:p>
            <a:r>
              <a:rPr lang="el-GR" dirty="0" smtClean="0"/>
              <a:t>Πως από τις παραδόσεις της λαϊκής θρησκείας περνάμε στον επάλληλο </a:t>
            </a:r>
            <a:r>
              <a:rPr lang="el-GR" dirty="0" err="1" smtClean="0"/>
              <a:t>εξορθολογισμό</a:t>
            </a:r>
            <a:r>
              <a:rPr lang="el-GR" dirty="0" smtClean="0"/>
              <a:t>/</a:t>
            </a:r>
            <a:r>
              <a:rPr lang="el-GR" dirty="0" err="1" smtClean="0"/>
              <a:t>εκσουνιτισμό</a:t>
            </a:r>
            <a:r>
              <a:rPr lang="el-GR" dirty="0" smtClean="0"/>
              <a:t> της μουσουλμανικής παράδοσης στην περιοχή από τον 19</a:t>
            </a:r>
            <a:r>
              <a:rPr lang="el-GR" baseline="30000" dirty="0" smtClean="0"/>
              <a:t>ο</a:t>
            </a:r>
            <a:r>
              <a:rPr lang="el-GR" dirty="0" smtClean="0"/>
              <a:t> αι μέχρι σήμερα;</a:t>
            </a:r>
          </a:p>
          <a:p>
            <a:r>
              <a:rPr lang="en-US" dirty="0" smtClean="0"/>
              <a:t>Islam as a Discursive Tradition:  </a:t>
            </a:r>
            <a:r>
              <a:rPr lang="en-US" dirty="0" err="1" smtClean="0"/>
              <a:t>Talal</a:t>
            </a:r>
            <a:r>
              <a:rPr lang="en-US" dirty="0" smtClean="0"/>
              <a:t> </a:t>
            </a:r>
            <a:r>
              <a:rPr lang="en-US" dirty="0" err="1" smtClean="0"/>
              <a:t>Asad</a:t>
            </a:r>
            <a:r>
              <a:rPr lang="en-US" dirty="0" smtClean="0"/>
              <a:t> and His Interlocutors by </a:t>
            </a:r>
            <a:r>
              <a:rPr lang="en-US" dirty="0" err="1" smtClean="0"/>
              <a:t>Ovamir</a:t>
            </a:r>
            <a:r>
              <a:rPr lang="en-US" dirty="0" smtClean="0"/>
              <a:t> </a:t>
            </a:r>
            <a:r>
              <a:rPr lang="en-US" dirty="0" err="1" smtClean="0"/>
              <a:t>AnjumC</a:t>
            </a:r>
            <a:r>
              <a:rPr lang="en-US" dirty="0" smtClean="0"/>
              <a:t> </a:t>
            </a:r>
            <a:r>
              <a:rPr lang="en-US" dirty="0" err="1" smtClean="0"/>
              <a:t>omparative</a:t>
            </a:r>
            <a:r>
              <a:rPr lang="en-US" dirty="0" smtClean="0"/>
              <a:t> Studies of South Asia, Africa and the Middle-East. Vol. 27, No. 3, 2007 </a:t>
            </a:r>
            <a:endParaRPr lang="el-GR" dirty="0" smtClean="0"/>
          </a:p>
          <a:p>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200" dirty="0" smtClean="0"/>
              <a:t>Το παλιό χωριό ως τέλος εποχής των θηλυκών και οι νέες πατριαρχικές οικολογίες γνώσεων</a:t>
            </a:r>
            <a:br>
              <a:rPr lang="el-GR" sz="3200" dirty="0" smtClean="0"/>
            </a:br>
            <a:r>
              <a:rPr lang="el-GR" sz="3200" dirty="0" smtClean="0"/>
              <a:t>παλιές διαπιστώσεις κ νέα ερευνητικά ερωτήματα</a:t>
            </a:r>
            <a:endParaRPr lang="el-GR" sz="3200" dirty="0"/>
          </a:p>
        </p:txBody>
      </p:sp>
      <p:sp>
        <p:nvSpPr>
          <p:cNvPr id="3" name="2 - Θέση περιεχομένου"/>
          <p:cNvSpPr>
            <a:spLocks noGrp="1"/>
          </p:cNvSpPr>
          <p:nvPr>
            <p:ph idx="1"/>
          </p:nvPr>
        </p:nvSpPr>
        <p:spPr/>
        <p:txBody>
          <a:bodyPr>
            <a:normAutofit fontScale="55000" lnSpcReduction="20000"/>
          </a:bodyPr>
          <a:lstStyle/>
          <a:p>
            <a:r>
              <a:rPr lang="el-GR" dirty="0" smtClean="0"/>
              <a:t>ΔΙΑΠΙΣΤΩΣΕΙΣ</a:t>
            </a:r>
          </a:p>
          <a:p>
            <a:r>
              <a:rPr lang="el-GR" dirty="0" smtClean="0"/>
              <a:t>1. η μειονοτική γραμματική στη </a:t>
            </a:r>
            <a:r>
              <a:rPr lang="el-GR" smtClean="0"/>
              <a:t>μακρά διάρκεια του εκσυγχρονισμού </a:t>
            </a:r>
            <a:r>
              <a:rPr lang="el-GR" dirty="0" smtClean="0"/>
              <a:t>και </a:t>
            </a:r>
            <a:r>
              <a:rPr lang="el-GR" smtClean="0"/>
              <a:t>ο πολλαπλά μειονοτικοποιημένος </a:t>
            </a:r>
            <a:r>
              <a:rPr lang="el-GR" dirty="0" smtClean="0"/>
              <a:t>εαυτός</a:t>
            </a:r>
          </a:p>
          <a:p>
            <a:r>
              <a:rPr lang="el-GR" dirty="0" smtClean="0"/>
              <a:t>2. ο θρησκευτικός </a:t>
            </a:r>
            <a:r>
              <a:rPr lang="el-GR" dirty="0" err="1" smtClean="0"/>
              <a:t>εξορθολογισμός</a:t>
            </a:r>
            <a:r>
              <a:rPr lang="el-GR" dirty="0" smtClean="0"/>
              <a:t> ως πολιτική </a:t>
            </a:r>
            <a:r>
              <a:rPr lang="el-GR" dirty="0" err="1" smtClean="0"/>
              <a:t>εθνογενετικής</a:t>
            </a:r>
            <a:r>
              <a:rPr lang="el-GR" dirty="0" smtClean="0"/>
              <a:t> διαδικασίας και περίφραξης εντός της μειονοτικής συνθήκης. Από </a:t>
            </a:r>
            <a:r>
              <a:rPr lang="el-GR" dirty="0" err="1" smtClean="0"/>
              <a:t>πομάκοι</a:t>
            </a:r>
            <a:r>
              <a:rPr lang="el-GR" dirty="0" smtClean="0"/>
              <a:t>-Τούρκοι</a:t>
            </a:r>
          </a:p>
          <a:p>
            <a:r>
              <a:rPr lang="el-GR" dirty="0" smtClean="0"/>
              <a:t>3.τα πρόσωπα της πατριαρχίας και η υπεξαίρεση των θηλυκών γνώσεων (κράτος, εκσυγχρονισμός  και μειονοτική συνθήκη </a:t>
            </a:r>
            <a:r>
              <a:rPr lang="el-GR" smtClean="0"/>
              <a:t>/έθνος, πολιτική </a:t>
            </a:r>
            <a:r>
              <a:rPr lang="el-GR" dirty="0" smtClean="0"/>
              <a:t>της </a:t>
            </a:r>
            <a:r>
              <a:rPr lang="el-GR" smtClean="0"/>
              <a:t>θρησκείας και ανδρική κυριαρχία)</a:t>
            </a:r>
            <a:endParaRPr lang="el-GR" dirty="0" smtClean="0"/>
          </a:p>
          <a:p>
            <a:r>
              <a:rPr lang="el-GR" smtClean="0"/>
              <a:t>ΝΕΑ ΕΡΕΥΝΗΤΙΚΑ ΕΡΩΤΗΜΑΤΑ</a:t>
            </a:r>
            <a:endParaRPr lang="el-GR" dirty="0" smtClean="0"/>
          </a:p>
          <a:p>
            <a:r>
              <a:rPr lang="el-GR" dirty="0" smtClean="0"/>
              <a:t>Τι γίνεται με όλα αυτά που χάνονται ; Ο μετασχηματισμός των κοσμολογιών γνώσης, πίστης, θεραπείας αφήνει αποτυπώματα. </a:t>
            </a:r>
          </a:p>
          <a:p>
            <a:r>
              <a:rPr lang="el-GR" dirty="0" smtClean="0"/>
              <a:t>Για ποιες θηλυκότητες, ανδρισμούς και μοτίβα πατριαρχίας μπορούμε να μιλήσουμε πριν και μετά το τέλος εποχής ; </a:t>
            </a:r>
          </a:p>
          <a:p>
            <a:r>
              <a:rPr lang="el-GR" dirty="0" smtClean="0"/>
              <a:t>Πως μπορούν να μιλήσουν για εαυτούς αυτά τα πολλαπλά </a:t>
            </a:r>
            <a:r>
              <a:rPr lang="el-GR" dirty="0" err="1" smtClean="0"/>
              <a:t>μειονοτικοποιημένα</a:t>
            </a:r>
            <a:r>
              <a:rPr lang="el-GR" dirty="0" smtClean="0"/>
              <a:t> υποκείμενα που δεν μπορούν να μιλήσουν ούτε καν στη μητρική τους γλώσσα</a:t>
            </a:r>
          </a:p>
          <a:p>
            <a:r>
              <a:rPr lang="el-GR" dirty="0" smtClean="0"/>
              <a:t> </a:t>
            </a:r>
            <a:r>
              <a:rPr lang="el-GR" dirty="0" err="1" smtClean="0"/>
              <a:t>Ποι</a:t>
            </a:r>
            <a:r>
              <a:rPr lang="el-GR" dirty="0" smtClean="0"/>
              <a:t>@ ξεφεύγουν και πως; </a:t>
            </a:r>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err="1" smtClean="0"/>
              <a:t>Ποι</a:t>
            </a:r>
            <a:r>
              <a:rPr lang="el-GR" sz="2400" dirty="0" smtClean="0"/>
              <a:t>@ ξεφεύγουν; Ή πως οι </a:t>
            </a:r>
            <a:r>
              <a:rPr lang="el-GR" sz="2400" dirty="0" err="1" smtClean="0"/>
              <a:t>κιζηλμπάσηδες</a:t>
            </a:r>
            <a:r>
              <a:rPr lang="el-GR" sz="2400" dirty="0" smtClean="0"/>
              <a:t> γίνονται </a:t>
            </a:r>
            <a:r>
              <a:rPr lang="el-GR" sz="2400" dirty="0" err="1" smtClean="0"/>
              <a:t>Μπεκτασήδες</a:t>
            </a:r>
            <a:r>
              <a:rPr lang="el-GR" sz="2400" dirty="0" smtClean="0"/>
              <a:t>/</a:t>
            </a:r>
            <a:r>
              <a:rPr lang="el-GR" sz="2400" dirty="0" err="1" smtClean="0"/>
              <a:t>Αλεβήτες</a:t>
            </a:r>
            <a:endParaRPr lang="el-GR" sz="2400" dirty="0"/>
          </a:p>
        </p:txBody>
      </p:sp>
      <p:pic>
        <p:nvPicPr>
          <p:cNvPr id="4" name="Picture 2"/>
          <p:cNvPicPr>
            <a:picLocks noGrp="1" noChangeAspect="1" noChangeArrowheads="1"/>
          </p:cNvPicPr>
          <p:nvPr>
            <p:ph idx="1"/>
          </p:nvPr>
        </p:nvPicPr>
        <p:blipFill>
          <a:blip r:embed="rId2"/>
          <a:srcRect/>
          <a:stretch>
            <a:fillRect/>
          </a:stretch>
        </p:blipFill>
        <p:spPr bwMode="auto">
          <a:xfrm>
            <a:off x="285720" y="1695702"/>
            <a:ext cx="4143404" cy="2742933"/>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928662" y="4572008"/>
            <a:ext cx="2928928" cy="1794389"/>
          </a:xfrm>
          <a:prstGeom prst="rect">
            <a:avLst/>
          </a:prstGeom>
          <a:noFill/>
          <a:ln w="9525">
            <a:noFill/>
            <a:miter lim="800000"/>
            <a:headEnd/>
            <a:tailEnd/>
          </a:ln>
          <a:effectLst/>
        </p:spPr>
      </p:pic>
      <p:sp>
        <p:nvSpPr>
          <p:cNvPr id="6" name="5 - Ορθογώνιο"/>
          <p:cNvSpPr/>
          <p:nvPr/>
        </p:nvSpPr>
        <p:spPr>
          <a:xfrm>
            <a:off x="4500562" y="1285860"/>
            <a:ext cx="4357718" cy="5355312"/>
          </a:xfrm>
          <a:prstGeom prst="rect">
            <a:avLst/>
          </a:prstGeom>
        </p:spPr>
        <p:txBody>
          <a:bodyPr wrap="square">
            <a:spAutoFit/>
          </a:bodyPr>
          <a:lstStyle/>
          <a:p>
            <a:r>
              <a:rPr lang="el-GR" dirty="0" smtClean="0"/>
              <a:t>«Ρατσισμός δεν υπάρχει εδώ επειδή οι Άγιοι του </a:t>
            </a:r>
            <a:r>
              <a:rPr lang="el-GR" dirty="0" err="1" smtClean="0"/>
              <a:t>αλεβιδισμού</a:t>
            </a:r>
            <a:r>
              <a:rPr lang="el-GR" dirty="0" smtClean="0"/>
              <a:t> έλεγαν σε όλους να ορκιστούν ότι δεν θα κάνουν σε κανέναν κακό, ούτε με τη γλώσσα, ούτε με τα χέρια τους. Τις 73 ράτσες του κόσμου να τις κοιτούν με ένα μάτι αλλά να χωρίζουν τον άνθρωπο ανάλογα με την κακία και την καλοσύνη του. Κι έχουν τρεις φορές να του αναφέρουν ότι αυτό που κάνει είναι λάθος. Έτσι θα τον πάρουν μαζί. Οι σουνίτες δεν πηγαίνουν μαζί για να προσευχηθούν στο τζαμί. Σ’ εμάς δεν υπάρχει αρσενικό ή θηλυκό. Μαζί προσευχόμαστε. Όποιος ζει σήμερα, έχει τον Θεό χάρισμα πάνω του για να στέκεται. Ούτε πέντε φορές προσευχόμαστε τη μέρα. Όποιος μπορεί, κάνει αυτό που μπορεί και όπου μπορεί». Πηγή: </a:t>
            </a:r>
            <a:r>
              <a:rPr lang="en-US" dirty="0" smtClean="0">
                <a:hlinkClick r:id="rId4"/>
              </a:rPr>
              <a:t>https://www.lifo.gr/articles/society_articles/78172</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000" dirty="0" smtClean="0"/>
              <a:t>Από το 2020 επιστροφή σε ένα παλιό εθνογραφικό υλικό με το φακό ενός </a:t>
            </a:r>
            <a:r>
              <a:rPr lang="el-GR" sz="2000" dirty="0" err="1" smtClean="0"/>
              <a:t>μεταποικιακού</a:t>
            </a:r>
            <a:r>
              <a:rPr lang="el-GR" sz="2000" dirty="0" smtClean="0"/>
              <a:t> αρχείου: Η θρησκευτικότητα ως βασική παράμετρος διαχείρισης της μειονοτικής γραμματικής στη συγκρότηση πολλαπλά </a:t>
            </a:r>
            <a:r>
              <a:rPr lang="el-GR" sz="2000" dirty="0" err="1" smtClean="0"/>
              <a:t>αποικιοποιημένων</a:t>
            </a:r>
            <a:r>
              <a:rPr lang="el-GR" sz="2000" dirty="0" smtClean="0"/>
              <a:t> σωμάτων (συλλογικές ταυτότητες και εαυτός)</a:t>
            </a:r>
            <a:endParaRPr lang="el-GR" sz="2000" dirty="0"/>
          </a:p>
        </p:txBody>
      </p:sp>
      <p:sp>
        <p:nvSpPr>
          <p:cNvPr id="3" name="2 - Θέση περιεχομένου"/>
          <p:cNvSpPr>
            <a:spLocks noGrp="1"/>
          </p:cNvSpPr>
          <p:nvPr>
            <p:ph idx="1"/>
          </p:nvPr>
        </p:nvSpPr>
        <p:spPr/>
        <p:txBody>
          <a:bodyPr>
            <a:normAutofit fontScale="62500" lnSpcReduction="20000"/>
          </a:bodyPr>
          <a:lstStyle/>
          <a:p>
            <a:r>
              <a:rPr lang="el-GR" dirty="0" smtClean="0"/>
              <a:t>Μας λένε </a:t>
            </a:r>
            <a:r>
              <a:rPr lang="el-GR" dirty="0" err="1" smtClean="0"/>
              <a:t>Πομάκους…από</a:t>
            </a:r>
            <a:r>
              <a:rPr lang="el-GR" dirty="0" smtClean="0"/>
              <a:t> τον ετεροπροσδιορισμό  και τη ρευστότητα της μειονοτικής συνθήκης στη μειονοτική γραμματική της </a:t>
            </a:r>
            <a:r>
              <a:rPr lang="el-GR" dirty="0" err="1" smtClean="0"/>
              <a:t>αποικιακότητας</a:t>
            </a:r>
            <a:endParaRPr lang="el-GR" dirty="0" smtClean="0"/>
          </a:p>
          <a:p>
            <a:r>
              <a:rPr lang="el-GR" dirty="0" smtClean="0"/>
              <a:t>Η </a:t>
            </a:r>
            <a:r>
              <a:rPr lang="el-GR" dirty="0" err="1" smtClean="0"/>
              <a:t>αποικιοποίηση</a:t>
            </a:r>
            <a:r>
              <a:rPr lang="el-GR" dirty="0" smtClean="0"/>
              <a:t> του νου και του σώματος μέσω του </a:t>
            </a:r>
            <a:r>
              <a:rPr lang="el-GR" dirty="0" err="1" smtClean="0"/>
              <a:t>εξορθολογισμού</a:t>
            </a:r>
            <a:r>
              <a:rPr lang="el-GR" dirty="0" smtClean="0"/>
              <a:t> της εντόπιας θρησκευτικής εκφοράς σε κυρίαρχη </a:t>
            </a:r>
            <a:r>
              <a:rPr lang="el-GR" dirty="0" err="1" smtClean="0"/>
              <a:t>σουνιτική</a:t>
            </a:r>
            <a:r>
              <a:rPr lang="el-GR" dirty="0" smtClean="0"/>
              <a:t> παράδοση Τούρκων στην πόλη περνά:</a:t>
            </a:r>
          </a:p>
          <a:p>
            <a:r>
              <a:rPr lang="el-GR" dirty="0" smtClean="0"/>
              <a:t>Από την αναγκαστική μετατόπιση στην πόλη λόγω εκσυγχρονισμού με υπεξαίρεση των θηλυκών γνώσεων</a:t>
            </a:r>
          </a:p>
          <a:p>
            <a:r>
              <a:rPr lang="el-GR" dirty="0" smtClean="0"/>
              <a:t>Από τον έλεγχο των θηλυκών σωμάτων στην πόλη, όπως και από το έλεγχο/εξάρτηση των διπλά ή πολλαπλά </a:t>
            </a:r>
            <a:r>
              <a:rPr lang="el-GR" dirty="0" err="1" smtClean="0"/>
              <a:t>μειονοτικοποιημένων</a:t>
            </a:r>
            <a:r>
              <a:rPr lang="el-GR" dirty="0" smtClean="0"/>
              <a:t> σωμάτων/εαυτών</a:t>
            </a:r>
          </a:p>
          <a:p>
            <a:r>
              <a:rPr lang="el-GR" dirty="0" smtClean="0"/>
              <a:t>Η πικρή ιστορία του Α. ως ευάλωτο εγκλωβισμένο στο όριο υποκείμενο. Το πολλαπλά </a:t>
            </a:r>
            <a:r>
              <a:rPr lang="el-GR" dirty="0" err="1" smtClean="0"/>
              <a:t>αποικιοποιημένο</a:t>
            </a:r>
            <a:r>
              <a:rPr lang="el-GR" dirty="0" smtClean="0"/>
              <a:t> σώμα του,  ο </a:t>
            </a:r>
            <a:r>
              <a:rPr lang="el-GR" dirty="0" err="1" smtClean="0"/>
              <a:t>μειονοτικοποιημένος</a:t>
            </a:r>
            <a:r>
              <a:rPr lang="el-GR" dirty="0" smtClean="0"/>
              <a:t> εαυτός, η </a:t>
            </a:r>
            <a:r>
              <a:rPr lang="el-GR" dirty="0" err="1" smtClean="0"/>
              <a:t>τρέλλα</a:t>
            </a:r>
            <a:r>
              <a:rPr lang="el-GR" dirty="0" smtClean="0"/>
              <a:t>, ο θάνατος</a:t>
            </a:r>
          </a:p>
          <a:p>
            <a:r>
              <a:rPr lang="el-GR" dirty="0" smtClean="0"/>
              <a:t>με τα εργαλεία της </a:t>
            </a:r>
            <a:r>
              <a:rPr lang="el-GR" dirty="0" err="1" smtClean="0"/>
              <a:t>αποακιοποίησης</a:t>
            </a:r>
            <a:r>
              <a:rPr lang="el-GR" dirty="0" smtClean="0"/>
              <a:t>: </a:t>
            </a:r>
            <a:r>
              <a:rPr lang="en-US" dirty="0" err="1" smtClean="0"/>
              <a:t>Mamdani</a:t>
            </a:r>
            <a:r>
              <a:rPr lang="en-US" dirty="0" smtClean="0"/>
              <a:t>, Santos, </a:t>
            </a:r>
            <a:r>
              <a:rPr lang="en-US" dirty="0" err="1" smtClean="0"/>
              <a:t>Segato</a:t>
            </a:r>
            <a:r>
              <a:rPr lang="en-US" dirty="0" smtClean="0"/>
              <a:t>, </a:t>
            </a:r>
            <a:r>
              <a:rPr lang="en-US" dirty="0" err="1" smtClean="0"/>
              <a:t>Mies</a:t>
            </a:r>
            <a:r>
              <a:rPr lang="en-US" dirty="0" smtClean="0"/>
              <a:t>, </a:t>
            </a:r>
            <a:r>
              <a:rPr lang="en-US" dirty="0" err="1" smtClean="0"/>
              <a:t>Federici</a:t>
            </a:r>
            <a:r>
              <a:rPr lang="en-US" dirty="0" smtClean="0"/>
              <a:t> </a:t>
            </a:r>
            <a:r>
              <a:rPr lang="el-GR" dirty="0" smtClean="0"/>
              <a:t>, </a:t>
            </a:r>
            <a:r>
              <a:rPr lang="en-US" dirty="0" err="1" smtClean="0"/>
              <a:t>Caglayan</a:t>
            </a:r>
            <a:r>
              <a:rPr lang="en-US" dirty="0" smtClean="0"/>
              <a:t>……….</a:t>
            </a:r>
            <a:endParaRPr lang="el-GR"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Πως συνομιλεί το παλαιότερο εθνογραφικό υλικό με τις νέες έρευνες πεδίου στην περιοχή; </a:t>
            </a:r>
            <a:endParaRPr lang="el-GR" sz="2400" dirty="0"/>
          </a:p>
        </p:txBody>
      </p:sp>
      <p:sp>
        <p:nvSpPr>
          <p:cNvPr id="3" name="2 - Θέση περιεχομένου"/>
          <p:cNvSpPr>
            <a:spLocks noGrp="1"/>
          </p:cNvSpPr>
          <p:nvPr>
            <p:ph idx="1"/>
          </p:nvPr>
        </p:nvSpPr>
        <p:spPr/>
        <p:txBody>
          <a:bodyPr>
            <a:normAutofit fontScale="47500" lnSpcReduction="20000"/>
          </a:bodyPr>
          <a:lstStyle/>
          <a:p>
            <a:r>
              <a:rPr lang="el-GR" dirty="0" smtClean="0"/>
              <a:t>Ιωάννης </a:t>
            </a:r>
            <a:r>
              <a:rPr lang="el-GR" dirty="0" err="1" smtClean="0"/>
              <a:t>Μυλονέλλης</a:t>
            </a:r>
            <a:r>
              <a:rPr lang="el-GR" dirty="0" smtClean="0"/>
              <a:t> (υπ. Δρ. ΑΠΘ) Υλικότητες  (</a:t>
            </a:r>
            <a:r>
              <a:rPr lang="el-GR" dirty="0" err="1" smtClean="0"/>
              <a:t>τουρμπέδες</a:t>
            </a:r>
            <a:r>
              <a:rPr lang="el-GR" dirty="0" smtClean="0"/>
              <a:t> και τεκέδες ετερόκλητου Ισλάμ και ψηφιακά </a:t>
            </a:r>
            <a:r>
              <a:rPr lang="en-US" dirty="0" smtClean="0"/>
              <a:t>humanities</a:t>
            </a:r>
            <a:r>
              <a:rPr lang="el-GR" dirty="0" smtClean="0"/>
              <a:t> πέρα από τη θεολογία, ως πράξη αποκατάστασης ;)</a:t>
            </a:r>
          </a:p>
          <a:p>
            <a:r>
              <a:rPr lang="el-GR" b="1" dirty="0" err="1"/>
              <a:t>Αλεβί</a:t>
            </a:r>
            <a:r>
              <a:rPr lang="el-GR" b="1" dirty="0"/>
              <a:t> – </a:t>
            </a:r>
            <a:r>
              <a:rPr lang="el-GR" b="1" dirty="0" err="1"/>
              <a:t>Μπεκτασί</a:t>
            </a:r>
            <a:r>
              <a:rPr lang="el-GR" b="1" dirty="0"/>
              <a:t> της Δυτικής Θράκης. Ιεροί τόποι και τελετουργίες στον </a:t>
            </a:r>
            <a:r>
              <a:rPr lang="el-GR" b="1" dirty="0" err="1"/>
              <a:t>εορτολογικό</a:t>
            </a:r>
            <a:r>
              <a:rPr lang="el-GR" b="1" dirty="0"/>
              <a:t> κύκλο.</a:t>
            </a:r>
          </a:p>
          <a:p>
            <a:r>
              <a:rPr lang="en-US" dirty="0" smtClean="0">
                <a:hlinkClick r:id="rId2"/>
              </a:rPr>
              <a:t>https://emthrace.org/thraki/dromena/eortologikos-kiklos-bektasi-alevi/?fbclid=IwY2xjawGEc6pleHRuA2FlbQIxMQABHY5KB27mvmayQ8rdwXp60vmy7BOZauNNVQBzSiu7oHAsPYf3VB8uOYntAA_aem_n8VYE6FJ13NQp2C3I5in_A</a:t>
            </a:r>
            <a:endParaRPr lang="el-GR" dirty="0" smtClean="0"/>
          </a:p>
          <a:p>
            <a:endParaRPr lang="el-GR" dirty="0"/>
          </a:p>
          <a:p>
            <a:r>
              <a:rPr lang="en-US" dirty="0" smtClean="0"/>
              <a:t> </a:t>
            </a:r>
            <a:r>
              <a:rPr lang="el-GR" dirty="0" smtClean="0"/>
              <a:t>Ελένη </a:t>
            </a:r>
            <a:r>
              <a:rPr lang="el-GR" dirty="0" err="1" smtClean="0"/>
              <a:t>Μαυροειδή</a:t>
            </a:r>
            <a:r>
              <a:rPr lang="el-GR" dirty="0" smtClean="0"/>
              <a:t> ( υπ. Δρ. </a:t>
            </a:r>
            <a:r>
              <a:rPr lang="el-GR" dirty="0" err="1" smtClean="0"/>
              <a:t>Πάντειο</a:t>
            </a:r>
            <a:r>
              <a:rPr lang="el-GR" dirty="0" smtClean="0"/>
              <a:t> Πανεπιστήμιο) </a:t>
            </a:r>
            <a:r>
              <a:rPr lang="en-US" dirty="0" smtClean="0"/>
              <a:t>BETWEEN BIOMEDICINE, PSYCHOLOGY, THE QUR’AN AND MAGIC:</a:t>
            </a:r>
            <a:r>
              <a:rPr lang="el-GR" dirty="0" smtClean="0"/>
              <a:t> </a:t>
            </a:r>
            <a:r>
              <a:rPr lang="en-US" dirty="0" smtClean="0"/>
              <a:t>REMEDIES FOR MENTAL SUFFERING AMONG</a:t>
            </a:r>
            <a:r>
              <a:rPr lang="el-GR" dirty="0" smtClean="0"/>
              <a:t> </a:t>
            </a:r>
            <a:r>
              <a:rPr lang="en-US" dirty="0" smtClean="0"/>
              <a:t>MINORITY WOMEN IN RHODOPE</a:t>
            </a:r>
            <a:endParaRPr lang="el-GR" dirty="0" smtClean="0"/>
          </a:p>
          <a:p>
            <a:r>
              <a:rPr lang="en-US" dirty="0" smtClean="0"/>
              <a:t>The purpose of this presentation is to explore: (a) how minority women with mental</a:t>
            </a:r>
            <a:r>
              <a:rPr lang="el-GR" dirty="0" smtClean="0"/>
              <a:t> </a:t>
            </a:r>
            <a:r>
              <a:rPr lang="en-US" dirty="0" smtClean="0"/>
              <a:t>health issues perceive and are related to traditional healing techniques; and (b) to</a:t>
            </a:r>
            <a:r>
              <a:rPr lang="el-GR" dirty="0" smtClean="0"/>
              <a:t> </a:t>
            </a:r>
            <a:r>
              <a:rPr lang="en-US" dirty="0" smtClean="0"/>
              <a:t>delineate the problems that the patients bring to the healers, the methods used by the</a:t>
            </a:r>
            <a:r>
              <a:rPr lang="el-GR" dirty="0" smtClean="0"/>
              <a:t> </a:t>
            </a:r>
            <a:r>
              <a:rPr lang="en-US" dirty="0" smtClean="0"/>
              <a:t>healers, the healing process, and the outcomes of healing. Data comes from semi-</a:t>
            </a:r>
            <a:r>
              <a:rPr lang="el-GR" dirty="0" smtClean="0"/>
              <a:t> </a:t>
            </a:r>
            <a:r>
              <a:rPr lang="en-US" dirty="0" smtClean="0"/>
              <a:t>structured interviews with minority women and traditional healers. The interview</a:t>
            </a:r>
            <a:r>
              <a:rPr lang="el-GR" dirty="0" smtClean="0"/>
              <a:t> </a:t>
            </a:r>
            <a:r>
              <a:rPr lang="en-US" dirty="0" smtClean="0"/>
              <a:t>protocol involved questions regarding women’s presenting problems, experience with</a:t>
            </a:r>
            <a:r>
              <a:rPr lang="el-GR" dirty="0" smtClean="0"/>
              <a:t> </a:t>
            </a:r>
            <a:r>
              <a:rPr lang="en-US" dirty="0" err="1" smtClean="0"/>
              <a:t>hoca’s</a:t>
            </a:r>
            <a:r>
              <a:rPr lang="en-US" dirty="0" smtClean="0"/>
              <a:t> healing methods, and whether they have sought help from other sources.</a:t>
            </a:r>
            <a:endParaRPr lang="el-GR" dirty="0" smtClean="0"/>
          </a:p>
          <a:p>
            <a:r>
              <a:rPr lang="el-GR" dirty="0" smtClean="0"/>
              <a:t>«…….</a:t>
            </a:r>
            <a:r>
              <a:rPr lang="en-US" dirty="0" smtClean="0"/>
              <a:t>However, despite their unconventional practices, these</a:t>
            </a:r>
            <a:r>
              <a:rPr lang="el-GR" dirty="0" smtClean="0"/>
              <a:t> </a:t>
            </a:r>
            <a:r>
              <a:rPr lang="en-US" dirty="0" smtClean="0"/>
              <a:t>unofficial </a:t>
            </a:r>
            <a:r>
              <a:rPr lang="en-US" dirty="0" err="1" smtClean="0"/>
              <a:t>hocas</a:t>
            </a:r>
            <a:r>
              <a:rPr lang="en-US" dirty="0" smtClean="0"/>
              <a:t> bring together cultural representations and beliefs that structure the</a:t>
            </a:r>
            <a:r>
              <a:rPr lang="el-GR" dirty="0" smtClean="0"/>
              <a:t> </a:t>
            </a:r>
            <a:r>
              <a:rPr lang="en-US" dirty="0" smtClean="0"/>
              <a:t>cultural identity of the minority in Rhodope.</a:t>
            </a:r>
            <a:r>
              <a:rPr lang="el-GR" dirty="0" smtClean="0"/>
              <a:t>»</a:t>
            </a: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Εθνογραφία , </a:t>
            </a:r>
            <a:r>
              <a:rPr lang="el-GR" sz="2400" dirty="0" err="1" smtClean="0"/>
              <a:t>αντι</a:t>
            </a:r>
            <a:r>
              <a:rPr lang="el-GR" sz="2400" dirty="0" smtClean="0"/>
              <a:t>-αρχεία, </a:t>
            </a:r>
            <a:r>
              <a:rPr lang="el-GR" sz="2400" dirty="0" err="1" smtClean="0"/>
              <a:t>μετα</a:t>
            </a:r>
            <a:r>
              <a:rPr lang="el-GR" sz="2400" dirty="0" smtClean="0"/>
              <a:t>-οθωμανικές τοπολογίες και οικολογίες γνώσεων.  </a:t>
            </a:r>
            <a:endParaRPr lang="el-GR" sz="2400" dirty="0"/>
          </a:p>
        </p:txBody>
      </p:sp>
      <p:sp>
        <p:nvSpPr>
          <p:cNvPr id="3" name="2 - Θέση περιεχομένου"/>
          <p:cNvSpPr>
            <a:spLocks noGrp="1"/>
          </p:cNvSpPr>
          <p:nvPr>
            <p:ph idx="1"/>
          </p:nvPr>
        </p:nvSpPr>
        <p:spPr/>
        <p:txBody>
          <a:bodyPr>
            <a:normAutofit fontScale="85000" lnSpcReduction="10000"/>
          </a:bodyPr>
          <a:lstStyle/>
          <a:p>
            <a:r>
              <a:rPr lang="el-GR" dirty="0" smtClean="0"/>
              <a:t>Οι ιερές υλικότητες μέσα από την παλαιά και νέα χρήση τους, πέρα από την απόδειξη του τι είναι ως ιστορικά μνημεία, αξίζει να αναδειχθούν ως προς το τι σημαίνουν για τους χρήστες τους. </a:t>
            </a:r>
            <a:r>
              <a:rPr lang="el-GR" dirty="0" err="1" smtClean="0"/>
              <a:t>Ετσι</a:t>
            </a:r>
            <a:r>
              <a:rPr lang="el-GR" dirty="0" smtClean="0"/>
              <a:t> αποκαθιστούμε </a:t>
            </a:r>
            <a:r>
              <a:rPr lang="el-GR" dirty="0" err="1" smtClean="0"/>
              <a:t>μετα</a:t>
            </a:r>
            <a:r>
              <a:rPr lang="el-GR" dirty="0" smtClean="0"/>
              <a:t>-Οθωμανικές τοπολογίες και οικολογίες γνώσεων από την σκοπιά των υπεξούσιων στην περιοχή</a:t>
            </a:r>
          </a:p>
          <a:p>
            <a:r>
              <a:rPr lang="el-GR" dirty="0" smtClean="0"/>
              <a:t>Τα </a:t>
            </a:r>
            <a:r>
              <a:rPr lang="el-GR" dirty="0" err="1" smtClean="0"/>
              <a:t>αντι</a:t>
            </a:r>
            <a:r>
              <a:rPr lang="el-GR" dirty="0" smtClean="0"/>
              <a:t>-αρχεία αυτά, ως ένα σημείο λειτουργούν με όρους αποκατάστασης της παλίμψηστης </a:t>
            </a:r>
            <a:r>
              <a:rPr lang="el-GR" dirty="0" err="1" smtClean="0"/>
              <a:t>γνωσιο</a:t>
            </a:r>
            <a:r>
              <a:rPr lang="el-GR" dirty="0" smtClean="0"/>
              <a:t>-</a:t>
            </a:r>
            <a:r>
              <a:rPr lang="el-GR" dirty="0" err="1" smtClean="0"/>
              <a:t>οικο</a:t>
            </a:r>
            <a:r>
              <a:rPr lang="el-GR" dirty="0" smtClean="0"/>
              <a:t>-</a:t>
            </a:r>
            <a:r>
              <a:rPr lang="el-GR" dirty="0" err="1" smtClean="0"/>
              <a:t>κτονίας</a:t>
            </a:r>
            <a:r>
              <a:rPr lang="el-GR" dirty="0" smtClean="0"/>
              <a:t> που έχουν υποστεί λόγω πολιτικών </a:t>
            </a:r>
            <a:r>
              <a:rPr lang="el-GR" dirty="0" err="1" smtClean="0"/>
              <a:t>εξορθολογισμών</a:t>
            </a:r>
            <a:r>
              <a:rPr lang="el-GR" dirty="0" smtClean="0"/>
              <a:t> της θρησκείας, βίαιου εκσυγχρονισμού και εθνικών συνόρων.  </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Μια παλιά εθνογραφική έρευνα σε 3 πράξεις </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n-US" dirty="0" smtClean="0"/>
              <a:t>A.</a:t>
            </a:r>
            <a:r>
              <a:rPr lang="el-GR" dirty="0" smtClean="0"/>
              <a:t>«Μας λένε Πομάκους» 1990. Λαϊκή πίστη στα </a:t>
            </a:r>
            <a:r>
              <a:rPr lang="el-GR" dirty="0" err="1" smtClean="0"/>
              <a:t>πομακοχώρια</a:t>
            </a:r>
            <a:r>
              <a:rPr lang="el-GR" dirty="0" smtClean="0"/>
              <a:t> και μειονοτική συνθήκη στην ελληνική </a:t>
            </a:r>
            <a:r>
              <a:rPr lang="el-GR" dirty="0" err="1" smtClean="0"/>
              <a:t>θράκη</a:t>
            </a:r>
            <a:r>
              <a:rPr lang="el-GR" dirty="0" smtClean="0"/>
              <a:t>, πέρα από τις </a:t>
            </a:r>
            <a:r>
              <a:rPr lang="el-GR" dirty="0" err="1" smtClean="0"/>
              <a:t>εθνοτικές</a:t>
            </a:r>
            <a:r>
              <a:rPr lang="el-GR" dirty="0" smtClean="0"/>
              <a:t> ταυτότητες. </a:t>
            </a:r>
          </a:p>
          <a:p>
            <a:r>
              <a:rPr lang="en-US" dirty="0" smtClean="0"/>
              <a:t>B. </a:t>
            </a:r>
            <a:r>
              <a:rPr lang="el-GR" dirty="0" smtClean="0"/>
              <a:t>Πρόσωπα του βαλκανικού Ισλάμ: Λαϊκό Ισλάμ και </a:t>
            </a:r>
            <a:r>
              <a:rPr lang="el-GR" dirty="0" err="1" smtClean="0"/>
              <a:t>εξορθολογισμός</a:t>
            </a:r>
            <a:r>
              <a:rPr lang="el-GR" dirty="0" smtClean="0"/>
              <a:t> της θρησκευτικής παράδοσης 2015</a:t>
            </a:r>
          </a:p>
          <a:p>
            <a:r>
              <a:rPr lang="el-GR" dirty="0" smtClean="0"/>
              <a:t>Γ. Η «θρησκεία» ως παράμετρος παλίμψηστων μορφών </a:t>
            </a:r>
            <a:r>
              <a:rPr lang="el-GR" dirty="0" err="1" smtClean="0"/>
              <a:t>αποικιακότητας</a:t>
            </a:r>
            <a:r>
              <a:rPr lang="el-GR" dirty="0" smtClean="0"/>
              <a:t> με όρους μειονοτικής γραμματικής, </a:t>
            </a:r>
            <a:r>
              <a:rPr lang="el-GR" dirty="0" err="1" smtClean="0"/>
              <a:t>οικοκτονίας</a:t>
            </a:r>
            <a:r>
              <a:rPr lang="el-GR" dirty="0" smtClean="0"/>
              <a:t> και θηλυκής  </a:t>
            </a:r>
            <a:r>
              <a:rPr lang="el-GR" dirty="0" err="1" smtClean="0"/>
              <a:t>γνωσιοκτονίας</a:t>
            </a:r>
            <a:r>
              <a:rPr lang="el-GR" dirty="0" smtClean="0"/>
              <a:t>. Επιστροφή με τα εργαλεία της </a:t>
            </a:r>
            <a:r>
              <a:rPr lang="el-GR" dirty="0" err="1" smtClean="0"/>
              <a:t>αποαποικιοποίησης</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Τεκέδες, </a:t>
            </a:r>
            <a:r>
              <a:rPr lang="el-GR" sz="2400" dirty="0" err="1" smtClean="0"/>
              <a:t>τουρμπέδες</a:t>
            </a:r>
            <a:r>
              <a:rPr lang="el-GR" sz="2400" dirty="0" smtClean="0"/>
              <a:t>, κουρμπάνια και άλλες εμπειρίες από το πεδίο του ερευνητή Γ. </a:t>
            </a:r>
            <a:r>
              <a:rPr lang="el-GR" sz="2400" dirty="0" err="1" smtClean="0"/>
              <a:t>Μυλονέλλη</a:t>
            </a:r>
            <a:endParaRPr lang="el-GR" sz="2400" dirty="0"/>
          </a:p>
        </p:txBody>
      </p:sp>
      <p:pic>
        <p:nvPicPr>
          <p:cNvPr id="3074" name="Picture 2"/>
          <p:cNvPicPr>
            <a:picLocks noGrp="1" noChangeAspect="1" noChangeArrowheads="1"/>
          </p:cNvPicPr>
          <p:nvPr>
            <p:ph idx="1"/>
          </p:nvPr>
        </p:nvPicPr>
        <p:blipFill>
          <a:blip r:embed="rId2"/>
          <a:srcRect/>
          <a:stretch>
            <a:fillRect/>
          </a:stretch>
        </p:blipFill>
        <p:spPr bwMode="auto">
          <a:xfrm>
            <a:off x="428596" y="1714488"/>
            <a:ext cx="1962150" cy="19621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3143240" y="2571744"/>
            <a:ext cx="2500330" cy="250033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6215074" y="1643050"/>
            <a:ext cx="1962150" cy="196215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785786" y="4214818"/>
            <a:ext cx="1962150" cy="1962150"/>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a:srcRect/>
          <a:stretch>
            <a:fillRect/>
          </a:stretch>
        </p:blipFill>
        <p:spPr bwMode="auto">
          <a:xfrm>
            <a:off x="5929322" y="4429132"/>
            <a:ext cx="1962150" cy="196215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Η κριτική δημόσια ανθρωπολογία οπισθοφυλακής ως πράξη </a:t>
            </a:r>
            <a:r>
              <a:rPr lang="el-GR" sz="2800" dirty="0" err="1" smtClean="0"/>
              <a:t>αποαποικιοποίησης</a:t>
            </a:r>
            <a:endParaRPr lang="el-GR" sz="2800" dirty="0"/>
          </a:p>
        </p:txBody>
      </p:sp>
      <p:sp>
        <p:nvSpPr>
          <p:cNvPr id="3" name="2 - Θέση περιεχομένου"/>
          <p:cNvSpPr>
            <a:spLocks noGrp="1"/>
          </p:cNvSpPr>
          <p:nvPr>
            <p:ph idx="1"/>
          </p:nvPr>
        </p:nvSpPr>
        <p:spPr/>
        <p:txBody>
          <a:bodyPr>
            <a:normAutofit fontScale="55000" lnSpcReduction="20000"/>
          </a:bodyPr>
          <a:lstStyle/>
          <a:p>
            <a:r>
              <a:rPr lang="el-GR" b="1" dirty="0" err="1" smtClean="0"/>
              <a:t>Γνωσιοκτονία</a:t>
            </a:r>
            <a:r>
              <a:rPr lang="el-GR" b="1" dirty="0" smtClean="0"/>
              <a:t> Θηλυκών τεχνογνωσιών</a:t>
            </a:r>
            <a:r>
              <a:rPr lang="el-GR" dirty="0" smtClean="0"/>
              <a:t>: Παρακολούθηση  της  διαχείρισης σωμάτων και υλικοτήτων  (μάγια, ψυχοφάρμακα, </a:t>
            </a:r>
            <a:r>
              <a:rPr lang="el-GR" dirty="0" err="1" smtClean="0"/>
              <a:t>μουσκάδες</a:t>
            </a:r>
            <a:r>
              <a:rPr lang="el-GR" dirty="0" smtClean="0"/>
              <a:t>, χοτζάδες και γιατροί) </a:t>
            </a:r>
          </a:p>
          <a:p>
            <a:r>
              <a:rPr lang="el-GR" b="1" dirty="0" smtClean="0"/>
              <a:t>Πολλαπλά θρυμματισμένα ως μειονοτικά και θηλυκά </a:t>
            </a:r>
            <a:r>
              <a:rPr lang="el-GR" b="1" dirty="0" err="1" smtClean="0"/>
              <a:t>αποικιοποιημένα</a:t>
            </a:r>
            <a:r>
              <a:rPr lang="el-GR" b="1" dirty="0" smtClean="0"/>
              <a:t> σώματα </a:t>
            </a:r>
            <a:r>
              <a:rPr lang="el-GR" dirty="0" smtClean="0"/>
              <a:t>: ανάδειξη και συσχετισμός ιστοριών ζωής από το πεδίο και συνομιλία με τη μαύρη και ιθαγενή ριζοσπαστική και φεμινιστική κριτική</a:t>
            </a:r>
          </a:p>
          <a:p>
            <a:r>
              <a:rPr lang="el-GR" dirty="0" smtClean="0"/>
              <a:t>Με όρους κριτικής δημόσιας ανθρωπολογίας οπισθοφυλακής/</a:t>
            </a:r>
            <a:r>
              <a:rPr lang="en-US" dirty="0" smtClean="0"/>
              <a:t>rearguard intellectuals</a:t>
            </a:r>
            <a:r>
              <a:rPr lang="el-GR" dirty="0" smtClean="0"/>
              <a:t>, </a:t>
            </a:r>
            <a:r>
              <a:rPr lang="el-GR" b="1" dirty="0" smtClean="0"/>
              <a:t>η συγκρότηση τέτοιων μετααποικιακών αρχείων (γραπτές, και προφορικές μαρτυρίες, υλικότητες και σώματα) που αφορά συσχετισμένες εμπειρίες πολλαπλά θρυμματισμένων ως μειονοτικών και θηλυκών  υποκειμένων</a:t>
            </a:r>
            <a:r>
              <a:rPr lang="el-GR" dirty="0" smtClean="0"/>
              <a:t> ως παρακαταθήκη  στο παρόν και στο μέλλον.</a:t>
            </a:r>
          </a:p>
          <a:p>
            <a:r>
              <a:rPr lang="el-GR" dirty="0" smtClean="0"/>
              <a:t>Η δική μου συμβολή  στη μελέτη του υλικού αυτού του </a:t>
            </a:r>
            <a:r>
              <a:rPr lang="el-GR" dirty="0" err="1" smtClean="0"/>
              <a:t>μεταποικιακού</a:t>
            </a:r>
            <a:r>
              <a:rPr lang="el-GR" dirty="0" smtClean="0"/>
              <a:t> αρχείου συνίσταται:</a:t>
            </a:r>
          </a:p>
          <a:p>
            <a:r>
              <a:rPr lang="el-GR" dirty="0" smtClean="0"/>
              <a:t>- στην τροφοδότηση με παλαιό εθνογραφικό υλικό για την τεκμηρίωση,</a:t>
            </a:r>
          </a:p>
          <a:p>
            <a:r>
              <a:rPr lang="el-GR" dirty="0" smtClean="0"/>
              <a:t>-στη διαλογική συνομιλία με νέες εθνογραφικές έρευνες στην περιοχή, </a:t>
            </a:r>
          </a:p>
          <a:p>
            <a:r>
              <a:rPr lang="el-GR" dirty="0" smtClean="0"/>
              <a:t>-στον κριτικό </a:t>
            </a:r>
            <a:r>
              <a:rPr lang="el-GR" dirty="0" err="1" smtClean="0"/>
              <a:t>αναστοχασμό</a:t>
            </a:r>
            <a:r>
              <a:rPr lang="el-GR" dirty="0" smtClean="0"/>
              <a:t> επί παλαιού και νέου υλικού με το φακό και τα εργαλεία της </a:t>
            </a:r>
            <a:r>
              <a:rPr lang="el-GR" dirty="0" err="1" smtClean="0"/>
              <a:t>αποαποικιοποίησης</a:t>
            </a:r>
            <a:r>
              <a:rPr lang="el-GR" dirty="0" smtClean="0"/>
              <a:t> (πολιτισμικές σπουδές, μαύρη φεμινιστική και ριζοσπαστική κριτική </a:t>
            </a:r>
            <a:r>
              <a:rPr lang="el-GR" dirty="0" err="1" smtClean="0"/>
              <a:t>κ.ά</a:t>
            </a:r>
            <a:r>
              <a:rPr lang="el-GR" dirty="0" smtClean="0"/>
              <a:t>)</a:t>
            </a:r>
          </a:p>
          <a:p>
            <a:endParaRPr lang="el-GR" dirty="0" smtClean="0"/>
          </a:p>
          <a:p>
            <a:endParaRPr lang="el-GR" dirty="0" smtClean="0"/>
          </a:p>
          <a:p>
            <a:endParaRPr lang="el-GR" dirty="0" smtClean="0"/>
          </a:p>
          <a:p>
            <a:endParaRPr lang="el-GR" dirty="0" smtClean="0"/>
          </a:p>
          <a:p>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Κουρμπάνι </a:t>
            </a:r>
            <a:r>
              <a:rPr lang="el-GR" sz="2400" dirty="0" err="1" smtClean="0"/>
              <a:t>Μαρσάλα</a:t>
            </a:r>
            <a:r>
              <a:rPr lang="el-GR" sz="2400" dirty="0" smtClean="0"/>
              <a:t> 8/11 στον τεκέ του </a:t>
            </a:r>
            <a:r>
              <a:rPr lang="el-GR" sz="2400" dirty="0" err="1" smtClean="0"/>
              <a:t>Κιζηλ</a:t>
            </a:r>
            <a:r>
              <a:rPr lang="el-GR" sz="2400" dirty="0" smtClean="0"/>
              <a:t> Ντελή (</a:t>
            </a:r>
            <a:r>
              <a:rPr lang="el-GR" sz="2400" dirty="0" err="1" smtClean="0"/>
              <a:t>Φωτ</a:t>
            </a:r>
            <a:r>
              <a:rPr lang="el-GR" sz="2400" dirty="0" smtClean="0"/>
              <a:t>. Γ. </a:t>
            </a:r>
            <a:r>
              <a:rPr lang="el-GR" sz="2400" dirty="0" err="1" smtClean="0"/>
              <a:t>Μαυρομμάτης</a:t>
            </a:r>
            <a:r>
              <a:rPr lang="el-GR" sz="2400" dirty="0" smtClean="0"/>
              <a:t>)</a:t>
            </a:r>
            <a:endParaRPr lang="el-GR" sz="2400" dirty="0"/>
          </a:p>
        </p:txBody>
      </p:sp>
      <p:pic>
        <p:nvPicPr>
          <p:cNvPr id="6" name="Picture 1"/>
          <p:cNvPicPr>
            <a:picLocks noGrp="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57200" y="2649774"/>
            <a:ext cx="8229600" cy="24268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Εθνογραφία, πολιτισμική κριτική και εργαλεία </a:t>
            </a:r>
            <a:r>
              <a:rPr lang="el-GR" dirty="0" err="1" smtClean="0"/>
              <a:t>αποαποικιοποίησης</a:t>
            </a:r>
            <a:endParaRPr lang="el-GR" dirty="0"/>
          </a:p>
        </p:txBody>
      </p:sp>
      <p:pic>
        <p:nvPicPr>
          <p:cNvPr id="4" name="Picture 3"/>
          <p:cNvPicPr>
            <a:picLocks noGrp="1" noChangeAspect="1" noChangeArrowheads="1"/>
          </p:cNvPicPr>
          <p:nvPr>
            <p:ph idx="1"/>
          </p:nvPr>
        </p:nvPicPr>
        <p:blipFill>
          <a:blip r:embed="rId2"/>
          <a:srcRect/>
          <a:stretch>
            <a:fillRect/>
          </a:stretch>
        </p:blipFill>
        <p:spPr bwMode="auto">
          <a:xfrm>
            <a:off x="1000100" y="1643050"/>
            <a:ext cx="3231494" cy="5000636"/>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5000628" y="1785926"/>
            <a:ext cx="3416292" cy="452596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400" dirty="0" smtClean="0"/>
              <a:t>Το εθνογραφικό παρόν από το 1986 έως 2000. Φυσικό</a:t>
            </a:r>
            <a:r>
              <a:rPr lang="en-US" sz="2400" dirty="0" smtClean="0"/>
              <a:t>/</a:t>
            </a:r>
            <a:r>
              <a:rPr lang="el-GR" sz="2400" dirty="0" smtClean="0"/>
              <a:t>ανθρωπογενές περιβάλλον</a:t>
            </a:r>
            <a:r>
              <a:rPr lang="en-US" sz="2400" dirty="0" smtClean="0"/>
              <a:t>/ </a:t>
            </a:r>
            <a:r>
              <a:rPr lang="el-GR" sz="2400" dirty="0" smtClean="0"/>
              <a:t>και ο καμβάς σχέσεων, γνώσεων και κοσμοαντιλήψεων </a:t>
            </a:r>
            <a:endParaRPr lang="el-GR" sz="2400" dirty="0"/>
          </a:p>
        </p:txBody>
      </p:sp>
      <p:sp>
        <p:nvSpPr>
          <p:cNvPr id="3" name="2 - Θέση περιεχομένου"/>
          <p:cNvSpPr>
            <a:spLocks noGrp="1"/>
          </p:cNvSpPr>
          <p:nvPr>
            <p:ph idx="1"/>
          </p:nvPr>
        </p:nvSpPr>
        <p:spPr/>
        <p:txBody>
          <a:bodyPr>
            <a:normAutofit fontScale="47500" lnSpcReduction="20000"/>
          </a:bodyPr>
          <a:lstStyle/>
          <a:p>
            <a:r>
              <a:rPr lang="el-GR" dirty="0" smtClean="0"/>
              <a:t>Το χωριό,</a:t>
            </a:r>
          </a:p>
          <a:p>
            <a:r>
              <a:rPr lang="el-GR" dirty="0" smtClean="0"/>
              <a:t>Τα σώματα (άνθρωποι, ζώα, φυτά με χυμούς) </a:t>
            </a:r>
          </a:p>
          <a:p>
            <a:r>
              <a:rPr lang="el-GR" dirty="0" smtClean="0"/>
              <a:t>οι 5 μαχαλάδες, </a:t>
            </a:r>
          </a:p>
          <a:p>
            <a:r>
              <a:rPr lang="el-GR" dirty="0" smtClean="0"/>
              <a:t>τα σπίτια,</a:t>
            </a:r>
          </a:p>
          <a:p>
            <a:r>
              <a:rPr lang="el-GR" dirty="0" smtClean="0"/>
              <a:t>οι καλύβες, </a:t>
            </a:r>
          </a:p>
          <a:p>
            <a:r>
              <a:rPr lang="el-GR" dirty="0" smtClean="0"/>
              <a:t>τα χωράφια, </a:t>
            </a:r>
          </a:p>
          <a:p>
            <a:r>
              <a:rPr lang="el-GR" dirty="0" smtClean="0"/>
              <a:t>το  δάσος, </a:t>
            </a:r>
          </a:p>
          <a:p>
            <a:r>
              <a:rPr lang="el-GR" dirty="0" smtClean="0"/>
              <a:t>οι παλιοί τάφοι,</a:t>
            </a:r>
          </a:p>
          <a:p>
            <a:r>
              <a:rPr lang="el-GR" dirty="0" smtClean="0"/>
              <a:t>οι πέτρες, οι πηγές, οι σπηλιές</a:t>
            </a:r>
          </a:p>
          <a:p>
            <a:r>
              <a:rPr lang="el-GR" dirty="0" smtClean="0"/>
              <a:t>τα σύνορα,</a:t>
            </a:r>
          </a:p>
          <a:p>
            <a:r>
              <a:rPr lang="el-GR" dirty="0" smtClean="0"/>
              <a:t>τα μονοπάτια εντός/εκτός, </a:t>
            </a:r>
          </a:p>
          <a:p>
            <a:r>
              <a:rPr lang="el-GR" dirty="0" smtClean="0"/>
              <a:t>το τζαμί, το σχολείο, ο ξενώνας και το καφενείο</a:t>
            </a:r>
          </a:p>
          <a:p>
            <a:r>
              <a:rPr lang="el-GR" dirty="0" smtClean="0"/>
              <a:t>ο δρόμος για την πόλη, </a:t>
            </a:r>
          </a:p>
          <a:p>
            <a:endParaRPr lang="el-GR" dirty="0" smtClean="0"/>
          </a:p>
          <a:p>
            <a:r>
              <a:rPr lang="en-US" dirty="0" err="1" smtClean="0"/>
              <a:t>Odrugo</a:t>
            </a:r>
            <a:r>
              <a:rPr lang="en-US" dirty="0" smtClean="0"/>
              <a:t> </a:t>
            </a:r>
            <a:r>
              <a:rPr lang="en-US" dirty="0" err="1" smtClean="0"/>
              <a:t>selo</a:t>
            </a:r>
            <a:r>
              <a:rPr lang="en-US" dirty="0" smtClean="0"/>
              <a:t> </a:t>
            </a:r>
            <a:r>
              <a:rPr lang="el-GR" dirty="0" smtClean="0"/>
              <a:t>η δική μας ξένη και η </a:t>
            </a:r>
            <a:r>
              <a:rPr lang="el-GR" dirty="0" err="1" smtClean="0"/>
              <a:t>ξενότητα</a:t>
            </a:r>
            <a:endParaRPr lang="el-GR" dirty="0" smtClean="0"/>
          </a:p>
          <a:p>
            <a:r>
              <a:rPr lang="en-US" dirty="0" err="1" smtClean="0"/>
              <a:t>Metzi</a:t>
            </a:r>
            <a:r>
              <a:rPr lang="el-GR" dirty="0" smtClean="0"/>
              <a:t>/αλληλοβοήθεια αμοιβαιότητα</a:t>
            </a:r>
            <a:endParaRPr lang="en-US" dirty="0" smtClean="0"/>
          </a:p>
          <a:p>
            <a:r>
              <a:rPr lang="en-US" dirty="0" err="1" smtClean="0"/>
              <a:t>Tramba</a:t>
            </a:r>
            <a:r>
              <a:rPr lang="el-GR" dirty="0" smtClean="0"/>
              <a:t>/ εξισωτικές ανταλλαγές γυναικών με αξία </a:t>
            </a:r>
          </a:p>
          <a:p>
            <a:r>
              <a:rPr lang="el-GR" dirty="0" smtClean="0"/>
              <a:t>«Ντρέπομαι/</a:t>
            </a:r>
            <a:r>
              <a:rPr lang="el-GR" dirty="0" err="1" smtClean="0"/>
              <a:t>φοβάμα</a:t>
            </a:r>
            <a:r>
              <a:rPr lang="el-GR" dirty="0" smtClean="0"/>
              <a:t>ι το ίδιο είναι» όταν είσαι μειονότητα της μειονότητας</a:t>
            </a:r>
          </a:p>
          <a:p>
            <a:r>
              <a:rPr lang="el-GR" dirty="0" smtClean="0"/>
              <a:t>Δυνατές μάνες </a:t>
            </a:r>
            <a:r>
              <a:rPr lang="el-GR" dirty="0" err="1" smtClean="0"/>
              <a:t>τεχνογνώστριες</a:t>
            </a:r>
            <a:r>
              <a:rPr lang="el-GR" dirty="0" smtClean="0"/>
              <a:t>/ τρυφεροί πατεράδες θυμόσοφοι</a:t>
            </a:r>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Κάτω μαχαλάς</a:t>
            </a:r>
            <a:endParaRPr lang="el-GR" dirty="0"/>
          </a:p>
        </p:txBody>
      </p:sp>
      <p:pic>
        <p:nvPicPr>
          <p:cNvPr id="1026" name="Picture 2" descr="C:\Users\User\Documents\fotini\Νέος φάκελος\ΣΑΡΑΚΗΝΗ.jpg"/>
          <p:cNvPicPr>
            <a:picLocks noGrp="1" noChangeAspect="1" noChangeArrowheads="1"/>
          </p:cNvPicPr>
          <p:nvPr>
            <p:ph idx="1"/>
          </p:nvPr>
        </p:nvPicPr>
        <p:blipFill>
          <a:blip r:embed="rId2"/>
          <a:srcRect/>
          <a:stretch>
            <a:fillRect/>
          </a:stretch>
        </p:blipFill>
        <p:spPr bwMode="auto">
          <a:xfrm>
            <a:off x="992591" y="1600200"/>
            <a:ext cx="7158817" cy="452596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δρόμος</a:t>
            </a:r>
            <a:endParaRPr lang="el-GR" dirty="0"/>
          </a:p>
        </p:txBody>
      </p:sp>
      <p:pic>
        <p:nvPicPr>
          <p:cNvPr id="2050" name="Picture 2" descr="C:\Users\User\Documents\fotini\Νέος φάκελος\56938183_10215760338776332_6979010075734048768_n.jpg"/>
          <p:cNvPicPr>
            <a:picLocks noGrp="1" noChangeAspect="1" noChangeArrowheads="1"/>
          </p:cNvPicPr>
          <p:nvPr>
            <p:ph idx="1"/>
          </p:nvPr>
        </p:nvPicPr>
        <p:blipFill>
          <a:blip r:embed="rId2"/>
          <a:srcRect/>
          <a:stretch>
            <a:fillRect/>
          </a:stretch>
        </p:blipFill>
        <p:spPr bwMode="auto">
          <a:xfrm>
            <a:off x="1554691" y="1600200"/>
            <a:ext cx="6034617" cy="452596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Doideme</a:t>
            </a:r>
            <a:r>
              <a:rPr lang="en-US" dirty="0" smtClean="0"/>
              <a:t> </a:t>
            </a:r>
            <a:r>
              <a:rPr lang="en-US" dirty="0" err="1" smtClean="0"/>
              <a:t>na</a:t>
            </a:r>
            <a:r>
              <a:rPr lang="en-US" dirty="0" smtClean="0"/>
              <a:t> </a:t>
            </a:r>
            <a:r>
              <a:rPr lang="en-US" dirty="0" err="1" smtClean="0"/>
              <a:t>Sarantzina</a:t>
            </a:r>
            <a:endParaRPr lang="el-GR" dirty="0"/>
          </a:p>
        </p:txBody>
      </p:sp>
      <p:sp>
        <p:nvSpPr>
          <p:cNvPr id="3" name="2 - Θέση περιεχομένου"/>
          <p:cNvSpPr>
            <a:spLocks noGrp="1"/>
          </p:cNvSpPr>
          <p:nvPr>
            <p:ph idx="1"/>
          </p:nvPr>
        </p:nvSpPr>
        <p:spPr/>
        <p:txBody>
          <a:bodyPr>
            <a:normAutofit fontScale="92500" lnSpcReduction="10000"/>
          </a:bodyPr>
          <a:lstStyle/>
          <a:p>
            <a:pPr fontAlgn="base"/>
            <a:r>
              <a:rPr lang="el-GR" i="1" dirty="0" smtClean="0"/>
              <a:t>«Σήμερα επισκεφτήκαμε τον οικισμό </a:t>
            </a:r>
            <a:r>
              <a:rPr lang="el-GR" i="1" dirty="0" err="1" smtClean="0"/>
              <a:t>Σαρακηνή</a:t>
            </a:r>
            <a:r>
              <a:rPr lang="el-GR" i="1" dirty="0" smtClean="0"/>
              <a:t>, το πιο απομακρυσμένο χωριό του Δήμου Κομοτηνής.  Ένα τοπίο ευλογημένο, αλλά ένα χωριό παρατημένο από τον άνθρωπο.</a:t>
            </a:r>
            <a:endParaRPr lang="el-GR" dirty="0" smtClean="0"/>
          </a:p>
          <a:p>
            <a:pPr fontAlgn="base"/>
            <a:r>
              <a:rPr lang="el-GR" i="1" dirty="0" smtClean="0"/>
              <a:t>Το 2019 υπάρχει στο Δήμο μας χωριό, με χωματόδρομο για να πας, χωρίς τηλέφωνο (ούτε σταθερό, ούτε κινητό), που το απορριμματοφόρο δεν περνάει ποτέ, και οι αγροτικοί δρόμοι είναι επικίνδυνοι ακόμη και για την ίδια τη ζωή των κατοίκων.</a:t>
            </a:r>
            <a:endParaRPr lang="el-GR" dirty="0" smtClean="0"/>
          </a:p>
          <a:p>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700" dirty="0" smtClean="0"/>
              <a:t>Μαγική σκέψη/Λαϊκή πίστη/Αρρώστια/Θεραπεία</a:t>
            </a:r>
            <a:r>
              <a:rPr lang="en-US" sz="2700" dirty="0" smtClean="0"/>
              <a:t> </a:t>
            </a:r>
            <a:r>
              <a:rPr lang="el-GR" sz="2700" dirty="0" smtClean="0"/>
              <a:t>στο φυσικό και ανθρωπογενές περιβάλλον του χωριού</a:t>
            </a:r>
            <a:endParaRPr lang="el-GR" dirty="0"/>
          </a:p>
        </p:txBody>
      </p:sp>
      <p:sp>
        <p:nvSpPr>
          <p:cNvPr id="3" name="2 - Θέση περιεχομένου"/>
          <p:cNvSpPr>
            <a:spLocks noGrp="1"/>
          </p:cNvSpPr>
          <p:nvPr>
            <p:ph idx="1"/>
          </p:nvPr>
        </p:nvSpPr>
        <p:spPr/>
        <p:txBody>
          <a:bodyPr>
            <a:normAutofit fontScale="25000" lnSpcReduction="20000"/>
          </a:bodyPr>
          <a:lstStyle/>
          <a:p>
            <a:r>
              <a:rPr lang="el-GR" sz="7200" b="1" dirty="0" smtClean="0"/>
              <a:t>«εδώ οι άνθρωποι δεν πιστεύουν στο θεό και τον προφήτη του» </a:t>
            </a:r>
            <a:r>
              <a:rPr lang="en-US" sz="7200" b="1" dirty="0" smtClean="0"/>
              <a:t> </a:t>
            </a:r>
            <a:r>
              <a:rPr lang="en-US" sz="7200" b="1" dirty="0" err="1" smtClean="0"/>
              <a:t>vs</a:t>
            </a:r>
            <a:r>
              <a:rPr lang="en-US" sz="7200" b="1" dirty="0" smtClean="0"/>
              <a:t> “</a:t>
            </a:r>
            <a:r>
              <a:rPr lang="el-GR" sz="7200" b="1" dirty="0" smtClean="0"/>
              <a:t>Α</a:t>
            </a:r>
            <a:r>
              <a:rPr lang="en-US" sz="7200" b="1" dirty="0" err="1" smtClean="0"/>
              <a:t>llah</a:t>
            </a:r>
            <a:r>
              <a:rPr lang="en-US" sz="7200" b="1" dirty="0" smtClean="0"/>
              <a:t> </a:t>
            </a:r>
            <a:r>
              <a:rPr lang="en-US" sz="7200" b="1" dirty="0" err="1" smtClean="0"/>
              <a:t>aknar</a:t>
            </a:r>
            <a:r>
              <a:rPr lang="en-US" sz="7200" b="1" dirty="0" smtClean="0"/>
              <a:t> …”</a:t>
            </a:r>
            <a:endParaRPr lang="el-GR" sz="7200" b="1" dirty="0" smtClean="0"/>
          </a:p>
          <a:p>
            <a:r>
              <a:rPr lang="el-GR" sz="7200" dirty="0" smtClean="0"/>
              <a:t>Εντός/εκτός/όριο  οι πράξεις που επιτρέπονται και απαγορεύονται για σπίτια, σώματα, μαχαλάδες, </a:t>
            </a:r>
            <a:r>
              <a:rPr lang="el-GR" sz="7200" dirty="0" err="1" smtClean="0"/>
              <a:t>κουλίμπες</a:t>
            </a:r>
            <a:r>
              <a:rPr lang="el-GR" sz="7200" dirty="0" smtClean="0"/>
              <a:t>, ποτ, χωράφια, βοσκοτόπια, δάσος, τάφοι, δρόμος, σύνορα</a:t>
            </a:r>
          </a:p>
          <a:p>
            <a:r>
              <a:rPr lang="el-GR" sz="7200" dirty="0" smtClean="0"/>
              <a:t>η γυναίκα με τα μαύρα</a:t>
            </a:r>
            <a:r>
              <a:rPr lang="en-US" sz="7200" dirty="0" smtClean="0"/>
              <a:t> </a:t>
            </a:r>
            <a:r>
              <a:rPr lang="el-GR" sz="7200" dirty="0" smtClean="0"/>
              <a:t>κάνει κουμάντο εκεί έξω</a:t>
            </a:r>
          </a:p>
          <a:p>
            <a:r>
              <a:rPr lang="el-GR" sz="7200" dirty="0" err="1" smtClean="0"/>
              <a:t>Τζινια</a:t>
            </a:r>
            <a:r>
              <a:rPr lang="el-GR" sz="7200" dirty="0" smtClean="0"/>
              <a:t>, </a:t>
            </a:r>
            <a:r>
              <a:rPr lang="el-GR" sz="7200" dirty="0" err="1" smtClean="0"/>
              <a:t>πέρι</a:t>
            </a:r>
            <a:r>
              <a:rPr lang="el-GR" sz="7200" dirty="0" smtClean="0"/>
              <a:t>, μικρά ζώα, αρρώστιες, εγκράτεια και υπέρβαση των ορίων. Τι απαγορεύεται </a:t>
            </a:r>
          </a:p>
          <a:p>
            <a:r>
              <a:rPr lang="el-GR" sz="7200" dirty="0" err="1" smtClean="0"/>
              <a:t>ναζάρ</a:t>
            </a:r>
            <a:r>
              <a:rPr lang="el-GR" sz="7200" dirty="0" smtClean="0"/>
              <a:t>, σώμα, </a:t>
            </a:r>
            <a:r>
              <a:rPr lang="el-GR" sz="7200" dirty="0" err="1" smtClean="0"/>
              <a:t>κουρσούμ</a:t>
            </a:r>
            <a:r>
              <a:rPr lang="el-GR" sz="7200" dirty="0" smtClean="0"/>
              <a:t> και γυναικείο ξεμάτιασμα από μη ελεγχόμενη υπερβολική επιθυμία</a:t>
            </a:r>
          </a:p>
          <a:p>
            <a:r>
              <a:rPr lang="el-GR" sz="7200" dirty="0" err="1" smtClean="0"/>
              <a:t>Τζαντιλίκια</a:t>
            </a:r>
            <a:r>
              <a:rPr lang="el-GR" sz="7200" dirty="0" smtClean="0"/>
              <a:t> για έλεγχο οικονομικής παραγωγής (υλικά αγαθά που μαραίνονται - ικανές γυναίκες/γριές την Μεγάλη Παρασκευή)</a:t>
            </a:r>
          </a:p>
          <a:p>
            <a:r>
              <a:rPr lang="el-GR" sz="7200" dirty="0" err="1" smtClean="0"/>
              <a:t>Καρατσαλίκια</a:t>
            </a:r>
            <a:r>
              <a:rPr lang="el-GR" sz="7200" dirty="0" smtClean="0"/>
              <a:t> και έλεγχο κοινωνικής αναπαραγωγής (ζευγάρωμα από </a:t>
            </a:r>
            <a:r>
              <a:rPr lang="el-GR" sz="7200" dirty="0" err="1" smtClean="0"/>
              <a:t>κισκάν</a:t>
            </a:r>
            <a:r>
              <a:rPr lang="el-GR" sz="7200" dirty="0" smtClean="0"/>
              <a:t>/ζήλια και γλωσσοφαγιά) </a:t>
            </a:r>
          </a:p>
          <a:p>
            <a:r>
              <a:rPr lang="el-GR" sz="7200" dirty="0" err="1" smtClean="0"/>
              <a:t>Πραβινα</a:t>
            </a:r>
            <a:r>
              <a:rPr lang="el-GR" sz="7200" dirty="0" smtClean="0"/>
              <a:t> ως πράξη μαύρης μαγείας και αφαίρεση ικανότητας) (δυνατοί χοτζάδες, οι εξεγερμένοι άνδρες και οι αποτρελαμένες γυναίκες</a:t>
            </a:r>
          </a:p>
          <a:p>
            <a:r>
              <a:rPr lang="el-GR" sz="7200" dirty="0" err="1" smtClean="0"/>
              <a:t>Μουσκατζήδες</a:t>
            </a:r>
            <a:r>
              <a:rPr lang="el-GR" sz="7200" dirty="0" smtClean="0"/>
              <a:t> και </a:t>
            </a:r>
            <a:r>
              <a:rPr lang="el-GR" sz="7200" dirty="0" err="1" smtClean="0"/>
              <a:t>μουσκάδες</a:t>
            </a:r>
            <a:r>
              <a:rPr lang="el-GR" sz="7200" dirty="0" smtClean="0"/>
              <a:t>/φυλακτά για ανθρώπινα και </a:t>
            </a:r>
            <a:r>
              <a:rPr lang="el-GR" sz="7200" dirty="0" err="1" smtClean="0"/>
              <a:t>μετα</a:t>
            </a:r>
            <a:r>
              <a:rPr lang="el-GR" sz="7200" dirty="0" smtClean="0"/>
              <a:t>-ανθρώπινα</a:t>
            </a:r>
          </a:p>
          <a:p>
            <a:r>
              <a:rPr lang="el-GR" sz="7200" dirty="0" smtClean="0"/>
              <a:t>Χοτζάδες/δάσκαλοι , εκπρόσωποι  της μειονότητας, φορείς του κράτους ,  αυτοέλεγχος μέσω  φόβου και ντροπής</a:t>
            </a:r>
          </a:p>
          <a:p>
            <a:endParaRPr lang="el-GR" dirty="0"/>
          </a:p>
          <a:p>
            <a:endParaRPr lang="el-GR" dirty="0" err="1" smtClean="0"/>
          </a:p>
          <a:p>
            <a:endParaRPr lang="el-GR" dirty="0"/>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Σώματα, υλικότητες και λαϊκό Ισλάμ στα </a:t>
            </a:r>
            <a:r>
              <a:rPr lang="el-GR" dirty="0" err="1" smtClean="0"/>
              <a:t>Πομακοχώρια</a:t>
            </a:r>
            <a:endParaRPr lang="el-GR" dirty="0"/>
          </a:p>
        </p:txBody>
      </p:sp>
      <p:pic>
        <p:nvPicPr>
          <p:cNvPr id="4" name="Picture 2"/>
          <p:cNvPicPr>
            <a:picLocks noGrp="1" noChangeAspect="1" noChangeArrowheads="1"/>
          </p:cNvPicPr>
          <p:nvPr>
            <p:ph idx="1"/>
          </p:nvPr>
        </p:nvPicPr>
        <p:blipFill>
          <a:blip r:embed="rId2"/>
          <a:srcRect/>
          <a:stretch>
            <a:fillRect/>
          </a:stretch>
        </p:blipFill>
        <p:spPr bwMode="auto">
          <a:xfrm>
            <a:off x="214282" y="1500174"/>
            <a:ext cx="3643306" cy="2419155"/>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285720" y="4000504"/>
            <a:ext cx="3128380" cy="2604955"/>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a:off x="5429256" y="1428736"/>
            <a:ext cx="3405716" cy="2554287"/>
          </a:xfrm>
          <a:prstGeom prst="rect">
            <a:avLst/>
          </a:prstGeom>
          <a:noFill/>
          <a:ln w="9525">
            <a:noFill/>
            <a:miter lim="800000"/>
            <a:headEnd/>
            <a:tailEnd/>
          </a:ln>
          <a:effectLst/>
        </p:spPr>
      </p:pic>
      <p:pic>
        <p:nvPicPr>
          <p:cNvPr id="7" name="Picture 2"/>
          <p:cNvPicPr>
            <a:picLocks noChangeAspect="1" noChangeArrowheads="1"/>
          </p:cNvPicPr>
          <p:nvPr/>
        </p:nvPicPr>
        <p:blipFill>
          <a:blip r:embed="rId5" cstate="print"/>
          <a:srcRect/>
          <a:stretch>
            <a:fillRect/>
          </a:stretch>
        </p:blipFill>
        <p:spPr bwMode="auto">
          <a:xfrm>
            <a:off x="5429256" y="4143380"/>
            <a:ext cx="3414412" cy="2268535"/>
          </a:xfrm>
          <a:prstGeom prst="rect">
            <a:avLst/>
          </a:prstGeom>
          <a:noFill/>
          <a:ln w="9525">
            <a:noFill/>
            <a:miter lim="800000"/>
            <a:headEnd/>
            <a:tailEnd/>
          </a:ln>
          <a:effectLst/>
        </p:spPr>
      </p:pic>
      <p:pic>
        <p:nvPicPr>
          <p:cNvPr id="8" name="Picture 2"/>
          <p:cNvPicPr>
            <a:picLocks noChangeAspect="1" noChangeArrowheads="1"/>
          </p:cNvPicPr>
          <p:nvPr/>
        </p:nvPicPr>
        <p:blipFill>
          <a:blip r:embed="rId6"/>
          <a:srcRect/>
          <a:stretch>
            <a:fillRect/>
          </a:stretch>
        </p:blipFill>
        <p:spPr bwMode="auto">
          <a:xfrm>
            <a:off x="3357554" y="3214686"/>
            <a:ext cx="2055216" cy="2428892"/>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1859</TotalTime>
  <Words>1770</Words>
  <Application>Microsoft Office PowerPoint</Application>
  <PresentationFormat>Προβολή στην οθόνη (4:3)</PresentationFormat>
  <Paragraphs>112</Paragraphs>
  <Slides>22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Θέμα του Office</vt:lpstr>
      <vt:lpstr>Λαϊκή μουσουλμανική πίστη και μειονοτική γραμματική στα Πομακοχώρια της Ροδόπης  Μετα-Οθωμανικές τοποοικολογίες και εξορθολογισμός της θρησκευτικής παράδοσης. Και τώρα τι ;</vt:lpstr>
      <vt:lpstr>Μια παλιά εθνογραφική έρευνα σε 3 πράξεις </vt:lpstr>
      <vt:lpstr>Εθνογραφία, πολιτισμική κριτική και εργαλεία αποαποικιοποίησης</vt:lpstr>
      <vt:lpstr>Το εθνογραφικό παρόν από το 1986 έως 2000. Φυσικό/ανθρωπογενές περιβάλλον/ και ο καμβάς σχέσεων, γνώσεων και κοσμοαντιλήψεων </vt:lpstr>
      <vt:lpstr>Κάτω μαχαλάς</vt:lpstr>
      <vt:lpstr>δρόμος</vt:lpstr>
      <vt:lpstr>Doideme na Sarantzina</vt:lpstr>
      <vt:lpstr>Μαγική σκέψη/Λαϊκή πίστη/Αρρώστια/Θεραπεία στο φυσικό και ανθρωπογενές περιβάλλον του χωριού</vt:lpstr>
      <vt:lpstr>Σώματα, υλικότητες και λαϊκό Ισλάμ στα Πομακοχώρια</vt:lpstr>
      <vt:lpstr>Η περίπλοκη μειονοτική συνθήκη  από την ορεινή συνοριακή ζώνη, στην πόλη και την πολιτεία</vt:lpstr>
      <vt:lpstr>Μπεκτασήδικα panair</vt:lpstr>
      <vt:lpstr>Ο μαχαλάς Χάρμαλικ στην Κομοτηνή μετά το 1975</vt:lpstr>
      <vt:lpstr>Η ΠΟΛΗτική ΑΝΑΤΡΟΠΗ στο Χάρμαλικ  (Μάιος 2014)</vt:lpstr>
      <vt:lpstr>Πρόσωπα του βαλκανικού Ισλάμ: Λαϊκό Ισλάμ και εξορθολογισμός της θρησκευτικής παράδοσης 2015</vt:lpstr>
      <vt:lpstr>Το παλιό χωριό ως τέλος εποχής των θηλυκών και οι νέες πατριαρχικές οικολογίες γνώσεων παλιές διαπιστώσεις κ νέα ερευνητικά ερωτήματα</vt:lpstr>
      <vt:lpstr>Ποι@ ξεφεύγουν; Ή πως οι κιζηλμπάσηδες γίνονται Μπεκτασήδες/Αλεβήτες</vt:lpstr>
      <vt:lpstr>Από το 2020 επιστροφή σε ένα παλιό εθνογραφικό υλικό με το φακό ενός μεταποικιακού αρχείου: Η θρησκευτικότητα ως βασική παράμετρος διαχείρισης της μειονοτικής γραμματικής στη συγκρότηση πολλαπλά αποικιοποιημένων σωμάτων (συλλογικές ταυτότητες και εαυτός)</vt:lpstr>
      <vt:lpstr>Πως συνομιλεί το παλαιότερο εθνογραφικό υλικό με τις νέες έρευνες πεδίου στην περιοχή; </vt:lpstr>
      <vt:lpstr>Εθνογραφία , αντι-αρχεία, μετα-οθωμανικές τοπολογίες και οικολογίες γνώσεων.  </vt:lpstr>
      <vt:lpstr>Τεκέδες, τουρμπέδες, κουρμπάνια και άλλες εμπειρίες από το πεδίο του ερευνητή Γ. Μυλονέλλη</vt:lpstr>
      <vt:lpstr>Η κριτική δημόσια ανθρωπολογία οπισθοφυλακής ως πράξη αποαποικιοποίησης</vt:lpstr>
      <vt:lpstr>Κουρμπάνι Μαρσάλα 8/11 στον τεκέ του Κιζηλ Ντελή (Φωτ. Γ. Μαυρομμάτης)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Λαϊκή μουσουλμανική πίστη και μειονοτική γραμματική στα Πομακοχώρια της Ροδόπης  Ανάμεσα στις μετα-Οθωμανικές τοποοικολογίες και τον εξορθολογισμό της θρησκευτικής παράδοσης</dc:title>
  <dc:creator>user</dc:creator>
  <cp:lastModifiedBy>user</cp:lastModifiedBy>
  <cp:revision>12</cp:revision>
  <dcterms:created xsi:type="dcterms:W3CDTF">2024-10-24T07:30:24Z</dcterms:created>
  <dcterms:modified xsi:type="dcterms:W3CDTF">2025-11-18T16:04:37Z</dcterms:modified>
</cp:coreProperties>
</file>