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B19A11-5123-4109-87B0-6C226ABE08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ΕΒΔΟΜΑΔΑ 7 ΔΡΑΣΤΗΡΙΟΤΗΤΑ</a:t>
            </a:r>
            <a:endParaRPr lang="el-GR" sz="36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2CC82E5-D63D-4803-B34C-BF9A1B7BD2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Χειμερινό Εξάμηνο 2025-26</a:t>
            </a:r>
          </a:p>
          <a:p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Χριστίνα Γκρομπάλλι Υπ.Διδ. Επικουρικό έργο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4525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6F362-6949-68A3-6FF2-C09B6ADD1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Τι είναι και τι δεν είναι </a:t>
            </a:r>
            <a:r>
              <a:rPr lang="el-GR" b="1" i="1" dirty="0"/>
              <a:t>το πεδίο</a:t>
            </a:r>
            <a:r>
              <a:rPr lang="el-GR" b="1" dirty="0"/>
              <a:t> </a:t>
            </a:r>
            <a:endParaRPr lang="el-GR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8CB0858-8ED3-21BE-3C60-6D6B92A019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840799"/>
              </p:ext>
            </p:extLst>
          </p:nvPr>
        </p:nvGraphicFramePr>
        <p:xfrm>
          <a:off x="1061936" y="2354093"/>
          <a:ext cx="9601200" cy="37256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455010602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357149212"/>
                    </a:ext>
                  </a:extLst>
                </a:gridCol>
              </a:tblGrid>
              <a:tr h="745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3200" kern="0" dirty="0">
                          <a:effectLst/>
                        </a:rPr>
                        <a:t>Είναι</a:t>
                      </a:r>
                      <a:endParaRPr lang="el-GR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3200" kern="0" dirty="0">
                          <a:effectLst/>
                        </a:rPr>
                        <a:t>Δεν είναι</a:t>
                      </a:r>
                      <a:endParaRPr lang="el-GR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74267249"/>
                  </a:ext>
                </a:extLst>
              </a:tr>
              <a:tr h="745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2000" kern="0">
                          <a:effectLst/>
                        </a:rPr>
                        <a:t>Ζωντανός χώρος σχέσεων και εμπειριών</a:t>
                      </a:r>
                      <a:endParaRPr lang="el-G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2000" kern="0">
                          <a:effectLst/>
                        </a:rPr>
                        <a:t>Μόνο γεωγραφικός τόπος</a:t>
                      </a:r>
                      <a:endParaRPr lang="el-G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13335656"/>
                  </a:ext>
                </a:extLst>
              </a:tr>
              <a:tr h="745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2000" kern="0">
                          <a:effectLst/>
                        </a:rPr>
                        <a:t>Τόπος + άνθρωποι + σχέσεις</a:t>
                      </a:r>
                      <a:endParaRPr lang="el-G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2000" kern="0">
                          <a:effectLst/>
                        </a:rPr>
                        <a:t>Σκηνικό που “παρακολουθείται” από έξω</a:t>
                      </a:r>
                      <a:endParaRPr lang="el-G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62475107"/>
                  </a:ext>
                </a:extLst>
              </a:tr>
              <a:tr h="745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2000" kern="0">
                          <a:effectLst/>
                        </a:rPr>
                        <a:t>Μεταβαλλόμενο, δυναμικό</a:t>
                      </a:r>
                      <a:endParaRPr lang="el-G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2000" kern="0">
                          <a:effectLst/>
                        </a:rPr>
                        <a:t>Σταθερό και ουδέτερο</a:t>
                      </a:r>
                      <a:endParaRPr lang="el-G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26621676"/>
                  </a:ext>
                </a:extLst>
              </a:tr>
              <a:tr h="745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2000" kern="0">
                          <a:effectLst/>
                        </a:rPr>
                        <a:t>Χτίζεται μέσα από παρουσία και χρόνο</a:t>
                      </a:r>
                      <a:endParaRPr lang="el-G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2000" kern="0" dirty="0">
                          <a:effectLst/>
                        </a:rPr>
                        <a:t>Έτοιμο και δεδομένο</a:t>
                      </a:r>
                      <a:endParaRPr lang="el-G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49074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777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3058A-EA00-A3F7-D98E-95B20D53E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Παραδείγματα: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CC43D-BDC9-5C73-0D9B-3CD5BC861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/>
              <a:t>✅ Ένας σύλλογος μεταναστών όπου συμμετέχεις στις δραστηριότητές τους.</a:t>
            </a:r>
          </a:p>
          <a:p>
            <a:pPr lvl="0"/>
            <a:r>
              <a:rPr lang="el-GR" dirty="0"/>
              <a:t>❌ Η «Αλβανική κοινότητα της Θεσσαλονίκης» ως αφηρημένο σύνολο.</a:t>
            </a:r>
          </a:p>
          <a:p>
            <a:pPr lvl="0"/>
            <a:r>
              <a:rPr lang="el-GR" dirty="0"/>
              <a:t>✅ Ένα διαδικτυακό group όπου μοιράζονται εμπειρίες μετανάστευσης.</a:t>
            </a:r>
          </a:p>
          <a:p>
            <a:pPr lvl="0"/>
            <a:r>
              <a:rPr lang="el-GR" dirty="0"/>
              <a:t>❌ «Το Facebook των μεταναστών» ως στατικό αντικείμενο.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2507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642AD-F158-F880-B52F-998FFCB9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Συζήτηση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77436-E2CC-D402-9C97-8536A1BA1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 κάνατε εσείς ανθρωπολογική έρευνα στο πανεπιστήμιό σας, ποιο θα ήταν το πεδίο σας; Ποιούς ανθρώπους θα μελετούσατε; </a:t>
            </a:r>
          </a:p>
          <a:p>
            <a:r>
              <a:rPr lang="el-GR" dirty="0"/>
              <a:t> 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6874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CCE46-07E4-9D2D-D2B5-DDEC9CEB0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Τι είναι και τι δεν είναι </a:t>
            </a:r>
            <a:r>
              <a:rPr lang="el-GR" b="1" i="1" dirty="0"/>
              <a:t>η εμπειρία στο πεδίο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FF33B-819F-F6A5-9CA6-B38D62A17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εμπειρία είναι το βίωμα του ανθρωπολόγου μέσα στην έρευνα. </a:t>
            </a:r>
          </a:p>
          <a:p>
            <a:r>
              <a:rPr lang="el-GR" dirty="0"/>
              <a:t>Δεν είναι </a:t>
            </a:r>
            <a:r>
              <a:rPr lang="el-GR" b="1" dirty="0"/>
              <a:t>απλή παρατήρηση αλλά συμμετοχή</a:t>
            </a:r>
            <a:r>
              <a:rPr lang="el-GR" dirty="0"/>
              <a:t>, σχέση, συναίσθημα και αναστοχασμός.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764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38D89-C533-D8C9-A5A6-16F3D5471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Τι είναι και τι δεν είναι </a:t>
            </a:r>
            <a:r>
              <a:rPr lang="el-GR" b="1" i="1" dirty="0"/>
              <a:t>η εμπειρία στο πεδίο</a:t>
            </a:r>
            <a:endParaRPr lang="el-GR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C5D6C96-F5A6-2FE6-31A3-EA450B5FFF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132546"/>
              </p:ext>
            </p:extLst>
          </p:nvPr>
        </p:nvGraphicFramePr>
        <p:xfrm>
          <a:off x="1295400" y="2480553"/>
          <a:ext cx="9601200" cy="3696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81391708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85183583"/>
                    </a:ext>
                  </a:extLst>
                </a:gridCol>
              </a:tblGrid>
              <a:tr h="739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3200" kern="0">
                          <a:effectLst/>
                        </a:rPr>
                        <a:t>Είναι</a:t>
                      </a:r>
                      <a:endParaRPr lang="el-GR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3200" kern="0" dirty="0">
                          <a:effectLst/>
                        </a:rPr>
                        <a:t>Δεν είναι</a:t>
                      </a:r>
                      <a:endParaRPr lang="el-GR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30105482"/>
                  </a:ext>
                </a:extLst>
              </a:tr>
              <a:tr h="739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2000" kern="0">
                          <a:effectLst/>
                        </a:rPr>
                        <a:t>Βίωμα – σχέση – συμμετοχή</a:t>
                      </a:r>
                      <a:endParaRPr lang="el-G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2000" kern="0">
                          <a:effectLst/>
                        </a:rPr>
                        <a:t>Ουδέτερη παρατήρηση από απόσταση</a:t>
                      </a:r>
                      <a:endParaRPr lang="el-G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49261915"/>
                  </a:ext>
                </a:extLst>
              </a:tr>
              <a:tr h="739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2000" kern="0">
                          <a:effectLst/>
                        </a:rPr>
                        <a:t>Προσωπική και αισθητηριακή</a:t>
                      </a:r>
                      <a:endParaRPr lang="el-G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2000" kern="0">
                          <a:effectLst/>
                        </a:rPr>
                        <a:t>Μηχανική συλλογή δεδομένων</a:t>
                      </a:r>
                      <a:endParaRPr lang="el-G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47726913"/>
                  </a:ext>
                </a:extLst>
              </a:tr>
              <a:tr h="739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2000" kern="0">
                          <a:effectLst/>
                        </a:rPr>
                        <a:t>Αναστοχαστική και μεταβαλλόμενη</a:t>
                      </a:r>
                      <a:endParaRPr lang="el-G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2000" kern="0">
                          <a:effectLst/>
                        </a:rPr>
                        <a:t>Στατική και “αντικειμενική”</a:t>
                      </a:r>
                      <a:endParaRPr lang="el-G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69134617"/>
                  </a:ext>
                </a:extLst>
              </a:tr>
              <a:tr h="739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2000" kern="0">
                          <a:effectLst/>
                        </a:rPr>
                        <a:t>Περιλαμβάνει αμηχανία, συναίσθημα, μετασχηματισμό</a:t>
                      </a:r>
                      <a:endParaRPr lang="el-G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2000" kern="0" dirty="0">
                          <a:effectLst/>
                        </a:rPr>
                        <a:t>Πάντα άνετη και ελεγχόμενη</a:t>
                      </a:r>
                      <a:endParaRPr lang="el-G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99228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8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352A-CCD5-5BE6-F9FD-DB5DBCED5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Παραδείγματα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BE94C-F58A-2AA2-E915-C02E419E3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/>
              <a:t>✅ Στον Σύλλογο βοηθούσα να βρουν λογίστρια ή να στήσουμε τις γιορτές.</a:t>
            </a:r>
            <a:br>
              <a:rPr lang="el-GR" dirty="0"/>
            </a:br>
            <a:endParaRPr lang="el-GR" dirty="0"/>
          </a:p>
          <a:p>
            <a:pPr lvl="0"/>
            <a:r>
              <a:rPr lang="el-GR" dirty="0"/>
              <a:t>✅ Πήγαινα στα μαθήματα, καθόμουν μαζί τους και μιλούσαμε στα διαλείμματα.. </a:t>
            </a:r>
          </a:p>
          <a:p>
            <a:pPr lvl="0"/>
            <a:r>
              <a:rPr lang="el-GR" dirty="0"/>
              <a:t>✅ Στις γιορτές χόρευα και έτρωγα μαζί τους.</a:t>
            </a:r>
            <a:br>
              <a:rPr lang="el-GR" dirty="0"/>
            </a:br>
            <a:endParaRPr lang="el-GR" dirty="0"/>
          </a:p>
          <a:p>
            <a:pPr lvl="0"/>
            <a:r>
              <a:rPr lang="el-GR" dirty="0"/>
              <a:t>❌ Η απλή καταγραφή γεγονότων χωρίς συμμετοχή.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0744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53CBB-59D4-39CC-A593-52B322C53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Συζήτηση: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E3B74-F976-3B13-FD6B-AE66A6F8D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Πώς φαντάζεστε τον εαυτό σας στο πεδίο;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2224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93D50-3257-FA63-313C-0B5EB753F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ΣΥΝΟΨΗ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F90A016-6725-47C4-58B0-7FA5E458BF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666274"/>
              </p:ext>
            </p:extLst>
          </p:nvPr>
        </p:nvGraphicFramePr>
        <p:xfrm>
          <a:off x="1295400" y="2451370"/>
          <a:ext cx="9601200" cy="3335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365728724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91855177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041982860"/>
                    </a:ext>
                  </a:extLst>
                </a:gridCol>
              </a:tblGrid>
              <a:tr h="1050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2800" kern="0">
                          <a:effectLst/>
                        </a:rPr>
                        <a:t>Ερευνητικό Ερώτημα</a:t>
                      </a:r>
                      <a:endParaRPr lang="el-GR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2800" kern="0" dirty="0">
                          <a:effectLst/>
                        </a:rPr>
                        <a:t>Πεδίο</a:t>
                      </a:r>
                      <a:endParaRPr lang="el-GR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2800" kern="0" dirty="0">
                          <a:effectLst/>
                        </a:rPr>
                        <a:t>Εμπειρία</a:t>
                      </a:r>
                      <a:endParaRPr lang="el-GR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99541924"/>
                  </a:ext>
                </a:extLst>
              </a:tr>
              <a:tr h="2284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2000" kern="0">
                          <a:effectLst/>
                        </a:rPr>
                        <a:t>Τι με ενδιαφέρει να καταλάβω;</a:t>
                      </a:r>
                      <a:endParaRPr lang="el-G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2000" kern="0" dirty="0">
                          <a:effectLst/>
                        </a:rPr>
                        <a:t>Πού και με ποιους το παρατηρώ;</a:t>
                      </a:r>
                      <a:endParaRPr lang="el-G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2000" kern="0" dirty="0">
                          <a:effectLst/>
                        </a:rPr>
                        <a:t>Πώς το ζω και το κατανοώ;</a:t>
                      </a:r>
                      <a:endParaRPr lang="el-G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52044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901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972A0-0548-05E0-F701-E5A45C040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ΠΑΙΧΝΙΔΙ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0D6EE-B951-320A-16F5-AA42CB04E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Να στήσουμε μια έρευνα με αυτα τα τρία υλικά:</a:t>
            </a:r>
          </a:p>
          <a:p>
            <a:pPr marL="0" indent="0" algn="ctr">
              <a:buNone/>
            </a:pPr>
            <a:r>
              <a:rPr lang="el-GR" b="1" dirty="0"/>
              <a:t>Ερώτημα – Πεδίο – Εμπειρία</a:t>
            </a:r>
            <a:endParaRPr lang="el-GR" dirty="0"/>
          </a:p>
          <a:p>
            <a:pPr lvl="0"/>
            <a:r>
              <a:rPr lang="el-GR" b="1" dirty="0"/>
              <a:t>Ερώτημα:</a:t>
            </a:r>
            <a:r>
              <a:rPr lang="el-GR" dirty="0"/>
              <a:t> Πώς/Γιατί... </a:t>
            </a:r>
          </a:p>
          <a:p>
            <a:pPr lvl="0"/>
            <a:r>
              <a:rPr lang="el-GR" b="1" dirty="0"/>
              <a:t>Πεδίο:</a:t>
            </a:r>
            <a:r>
              <a:rPr lang="el-GR" dirty="0"/>
              <a:t> Πού, με ποιους... </a:t>
            </a:r>
          </a:p>
          <a:p>
            <a:pPr lvl="0"/>
            <a:r>
              <a:rPr lang="el-GR" b="1" dirty="0"/>
              <a:t>Εμπειρία:</a:t>
            </a:r>
            <a:r>
              <a:rPr lang="el-GR" dirty="0"/>
              <a:t> Πώς θα νιώσω, τι θα συμβεί...</a:t>
            </a:r>
          </a:p>
          <a:p>
            <a:r>
              <a:rPr lang="el-GR" dirty="0"/>
              <a:t> 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9893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A9A91-05F1-FF5F-1447-A24350BDA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0A854-6E11-214F-6DE7-5F368F7E5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l-GR" b="1" dirty="0"/>
              <a:t>Στόχος:</a:t>
            </a:r>
            <a:r>
              <a:rPr lang="el-GR" dirty="0"/>
              <a:t> Να κατανοήσουμε ότι η ανθρωπολογία βασίζεται στην </a:t>
            </a:r>
            <a:r>
              <a:rPr lang="el-GR" b="1" u="sng" dirty="0"/>
              <a:t>απορία, τη σχέση και το βίωμα.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0829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9A0B3-436D-C859-C919-4E549CB5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2FEA5-9B0D-10E4-8340-F728F2E65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Τι κάνει ένας/μια ανθρωπολόγος όταν λέει «πάω στο πεδίο»;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4663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FF163-C7C1-C71E-6E30-DBF796861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BB6CB-C6A6-EA66-E4B8-01444329B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Ερευνητικό Ερώτημα – Πεδίο – Εμπειρία.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9194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E774C-28CF-3B4B-744A-9BFF57402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Τι είναι και τι δεν είναι </a:t>
            </a:r>
            <a:r>
              <a:rPr lang="el-GR" b="1" i="1" dirty="0"/>
              <a:t>ερευνητικό ερώτημα</a:t>
            </a:r>
            <a:r>
              <a:rPr lang="el-GR" b="1" dirty="0"/>
              <a:t> 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9F293-7250-E6A0-A8F4-18BF41E60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ερευνητικό ερώτημα είναι μια ανοιχτή απορία για το πώς οι άνθρωποι δίνουν νόημα στη ζωή τους. </a:t>
            </a:r>
          </a:p>
          <a:p>
            <a:r>
              <a:rPr lang="el-GR"/>
              <a:t>Πώς βιώνουν τη ζωή τους;</a:t>
            </a:r>
            <a:endParaRPr lang="el-GR" dirty="0"/>
          </a:p>
          <a:p>
            <a:r>
              <a:rPr lang="el-GR" b="1" u="sng" dirty="0"/>
              <a:t>Δεν ψάχνει να αποδείξει, αλλά να καταλάβει.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7575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4A8C-1CC5-C193-78AD-D4B6EBAD1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Τι είναι και τι δεν είναι </a:t>
            </a:r>
            <a:r>
              <a:rPr lang="el-GR" b="1" i="1" dirty="0"/>
              <a:t>ερευνητικό ερώτημα</a:t>
            </a:r>
            <a:r>
              <a:rPr lang="el-GR" b="1" dirty="0"/>
              <a:t> </a:t>
            </a:r>
            <a:endParaRPr lang="el-GR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5A12C96-A706-1236-E760-02E3A7C80ED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4919079"/>
              </p:ext>
            </p:extLst>
          </p:nvPr>
        </p:nvGraphicFramePr>
        <p:xfrm>
          <a:off x="1298575" y="2636196"/>
          <a:ext cx="4718050" cy="3310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8050">
                  <a:extLst>
                    <a:ext uri="{9D8B030D-6E8A-4147-A177-3AD203B41FA5}">
                      <a16:colId xmlns:a16="http://schemas.microsoft.com/office/drawing/2014/main" val="2105153782"/>
                    </a:ext>
                  </a:extLst>
                </a:gridCol>
              </a:tblGrid>
              <a:tr h="6620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3200" kern="0" dirty="0">
                          <a:effectLst/>
                        </a:rPr>
                        <a:t>Είναι</a:t>
                      </a:r>
                      <a:endParaRPr lang="el-GR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" marR="4681" marT="4681" marB="4681" anchor="ctr"/>
                </a:tc>
                <a:extLst>
                  <a:ext uri="{0D108BD9-81ED-4DB2-BD59-A6C34878D82A}">
                    <a16:rowId xmlns:a16="http://schemas.microsoft.com/office/drawing/2014/main" val="2970334508"/>
                  </a:ext>
                </a:extLst>
              </a:tr>
              <a:tr h="662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2000" kern="0" dirty="0">
                          <a:effectLst/>
                        </a:rPr>
                        <a:t>Ανοιχτή απορία που ξεκινά με πώς ή γιατί</a:t>
                      </a:r>
                      <a:endParaRPr lang="el-G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" marR="4681" marT="4681" marB="4681" anchor="ctr"/>
                </a:tc>
                <a:extLst>
                  <a:ext uri="{0D108BD9-81ED-4DB2-BD59-A6C34878D82A}">
                    <a16:rowId xmlns:a16="http://schemas.microsoft.com/office/drawing/2014/main" val="1538727237"/>
                  </a:ext>
                </a:extLst>
              </a:tr>
              <a:tr h="662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2000" kern="0" dirty="0">
                          <a:effectLst/>
                        </a:rPr>
                        <a:t>Επικεντρώνεται στα νοήματα, στις εμπειρίες, στις σχέσεις</a:t>
                      </a:r>
                      <a:endParaRPr lang="el-G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" marR="4681" marT="4681" marB="4681" anchor="ctr"/>
                </a:tc>
                <a:extLst>
                  <a:ext uri="{0D108BD9-81ED-4DB2-BD59-A6C34878D82A}">
                    <a16:rowId xmlns:a16="http://schemas.microsoft.com/office/drawing/2014/main" val="963517062"/>
                  </a:ext>
                </a:extLst>
              </a:tr>
              <a:tr h="662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2000" kern="0" dirty="0">
                          <a:effectLst/>
                        </a:rPr>
                        <a:t>Διαμορφώνεται μέσα από το πεδίο</a:t>
                      </a:r>
                      <a:endParaRPr lang="el-G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" marR="4681" marT="4681" marB="4681" anchor="ctr"/>
                </a:tc>
                <a:extLst>
                  <a:ext uri="{0D108BD9-81ED-4DB2-BD59-A6C34878D82A}">
                    <a16:rowId xmlns:a16="http://schemas.microsoft.com/office/drawing/2014/main" val="3938319922"/>
                  </a:ext>
                </a:extLst>
              </a:tr>
              <a:tr h="662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2000" kern="0" dirty="0">
                          <a:effectLst/>
                        </a:rPr>
                        <a:t>Θέλει να κατανοήσει</a:t>
                      </a:r>
                      <a:endParaRPr lang="el-G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" marR="4681" marT="4681" marB="4681" anchor="ctr"/>
                </a:tc>
                <a:extLst>
                  <a:ext uri="{0D108BD9-81ED-4DB2-BD59-A6C34878D82A}">
                    <a16:rowId xmlns:a16="http://schemas.microsoft.com/office/drawing/2014/main" val="1857819479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3B73C9D-4861-F736-9BAB-8037C7E0C15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0862689"/>
              </p:ext>
            </p:extLst>
          </p:nvPr>
        </p:nvGraphicFramePr>
        <p:xfrm>
          <a:off x="6181725" y="2636196"/>
          <a:ext cx="4718050" cy="3310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8050">
                  <a:extLst>
                    <a:ext uri="{9D8B030D-6E8A-4147-A177-3AD203B41FA5}">
                      <a16:colId xmlns:a16="http://schemas.microsoft.com/office/drawing/2014/main" val="734780463"/>
                    </a:ext>
                  </a:extLst>
                </a:gridCol>
              </a:tblGrid>
              <a:tr h="6620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3200" kern="0" dirty="0">
                          <a:effectLst/>
                        </a:rPr>
                        <a:t>Δεν είναι</a:t>
                      </a:r>
                      <a:endParaRPr lang="el-GR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" marR="4681" marT="4681" marB="4681" anchor="ctr"/>
                </a:tc>
                <a:extLst>
                  <a:ext uri="{0D108BD9-81ED-4DB2-BD59-A6C34878D82A}">
                    <a16:rowId xmlns:a16="http://schemas.microsoft.com/office/drawing/2014/main" val="533263712"/>
                  </a:ext>
                </a:extLst>
              </a:tr>
              <a:tr h="662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2000" kern="0" dirty="0">
                          <a:effectLst/>
                        </a:rPr>
                        <a:t>Κλειστή ερώτηση με «ναι/όχι»</a:t>
                      </a:r>
                      <a:endParaRPr lang="el-G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" marR="4681" marT="4681" marB="4681" anchor="ctr"/>
                </a:tc>
                <a:extLst>
                  <a:ext uri="{0D108BD9-81ED-4DB2-BD59-A6C34878D82A}">
                    <a16:rowId xmlns:a16="http://schemas.microsoft.com/office/drawing/2014/main" val="1737372471"/>
                  </a:ext>
                </a:extLst>
              </a:tr>
              <a:tr h="662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2000" kern="0" dirty="0">
                          <a:effectLst/>
                        </a:rPr>
                        <a:t>Αναζητά στατιστικές ή γενικές απαντήσεις</a:t>
                      </a:r>
                      <a:endParaRPr lang="el-G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" marR="4681" marT="4681" marB="4681" anchor="ctr"/>
                </a:tc>
                <a:extLst>
                  <a:ext uri="{0D108BD9-81ED-4DB2-BD59-A6C34878D82A}">
                    <a16:rowId xmlns:a16="http://schemas.microsoft.com/office/drawing/2014/main" val="3237356459"/>
                  </a:ext>
                </a:extLst>
              </a:tr>
              <a:tr h="662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2000" kern="0" dirty="0">
                          <a:effectLst/>
                        </a:rPr>
                        <a:t>Θέλει να επιβεβαιώσει προκατάληψη ή υπόθεση</a:t>
                      </a:r>
                      <a:endParaRPr lang="el-G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" marR="4681" marT="4681" marB="4681" anchor="ctr"/>
                </a:tc>
                <a:extLst>
                  <a:ext uri="{0D108BD9-81ED-4DB2-BD59-A6C34878D82A}">
                    <a16:rowId xmlns:a16="http://schemas.microsoft.com/office/drawing/2014/main" val="3661599672"/>
                  </a:ext>
                </a:extLst>
              </a:tr>
              <a:tr h="662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2000" kern="0" dirty="0">
                          <a:effectLst/>
                        </a:rPr>
                        <a:t>Θέλει να αποδείξει</a:t>
                      </a:r>
                      <a:endParaRPr lang="el-G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" marR="4681" marT="4681" marB="4681" anchor="ctr"/>
                </a:tc>
                <a:extLst>
                  <a:ext uri="{0D108BD9-81ED-4DB2-BD59-A6C34878D82A}">
                    <a16:rowId xmlns:a16="http://schemas.microsoft.com/office/drawing/2014/main" val="3782525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496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D9850-1093-8008-A67D-A87A4FCE2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Παραδείγματα 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1B047-1F05-92EC-4C54-DB6777338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/>
              <a:t>✅ </a:t>
            </a:r>
            <a:r>
              <a:rPr lang="el-GR" i="1" dirty="0"/>
              <a:t>Πώς οι κάτοικοι μιας παραμεθόριας περιοχής βιώνουν το σύνορο;</a:t>
            </a:r>
            <a:endParaRPr lang="el-GR" dirty="0"/>
          </a:p>
          <a:p>
            <a:pPr lvl="0"/>
            <a:r>
              <a:rPr lang="el-GR" dirty="0"/>
              <a:t>❌ </a:t>
            </a:r>
            <a:r>
              <a:rPr lang="el-GR" i="1" dirty="0"/>
              <a:t>Είναι σημαντικά τα σύνορα για τους κατοίκους;</a:t>
            </a:r>
            <a:endParaRPr lang="el-GR" dirty="0"/>
          </a:p>
          <a:p>
            <a:pPr lvl="0"/>
            <a:r>
              <a:rPr lang="el-GR" dirty="0"/>
              <a:t>✅ </a:t>
            </a:r>
            <a:r>
              <a:rPr lang="el-GR" i="1" dirty="0"/>
              <a:t>Πώς εκφράζεται το φύλο μέσα από τις καθημερινές πρακτικές, όπως το ντύσιμο ή η συμπεριφορά;</a:t>
            </a:r>
            <a:endParaRPr lang="el-GR" dirty="0"/>
          </a:p>
          <a:p>
            <a:pPr lvl="0"/>
            <a:r>
              <a:rPr lang="el-GR" dirty="0"/>
              <a:t>❌ </a:t>
            </a:r>
            <a:r>
              <a:rPr lang="el-GR" i="1" dirty="0"/>
              <a:t>Ξέρουν καλά ελληνικά οι μαθητές αλλοδαπής προέλευσης;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2515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23FB9-64F3-B406-55F9-3DD71106A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Μικρή δραστηριότητα 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9B538-E32F-F815-7947-CF8FE43A0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Κάθε φοιτητής/τρια γράφει μια απορία για τους ανθρώπους γύρω του. </a:t>
            </a:r>
          </a:p>
          <a:p>
            <a:r>
              <a:rPr lang="el-GR" dirty="0"/>
              <a:t>Είναι ερευνητικό ερώτημα;</a:t>
            </a:r>
          </a:p>
        </p:txBody>
      </p:sp>
    </p:spTree>
    <p:extLst>
      <p:ext uri="{BB962C8B-B14F-4D97-AF65-F5344CB8AC3E}">
        <p14:creationId xmlns:p14="http://schemas.microsoft.com/office/powerpoint/2010/main" val="375474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0EC7E-C449-E24C-DC0E-E626EB516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Τι είναι και τι δεν είναι </a:t>
            </a:r>
            <a:r>
              <a:rPr lang="el-GR" b="1" i="1" dirty="0"/>
              <a:t>το πεδίο</a:t>
            </a:r>
            <a:r>
              <a:rPr lang="el-GR" b="1" dirty="0"/>
              <a:t> 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0EF67-3872-6B03-3DC6-2AADBDF7A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πεδίο δεν είναι απλώς ένας τόπος. </a:t>
            </a:r>
          </a:p>
          <a:p>
            <a:r>
              <a:rPr lang="el-GR" dirty="0"/>
              <a:t>Είναι οι άνθρωποι, οι σχέσεις και οι εμπειρίες που ο/η ανθρωπολόγος ζει από κοντά.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1445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</TotalTime>
  <Words>571</Words>
  <Application>Microsoft Office PowerPoint</Application>
  <PresentationFormat>Widescreen</PresentationFormat>
  <Paragraphs>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Garamond</vt:lpstr>
      <vt:lpstr>Times New Roman</vt:lpstr>
      <vt:lpstr>Organic</vt:lpstr>
      <vt:lpstr>   ΕΒΔΟΜΑΔΑ 7 ΔΡΑΣΤΗΡΙΟΤΗΤΑ</vt:lpstr>
      <vt:lpstr>PowerPoint Presentation</vt:lpstr>
      <vt:lpstr>PowerPoint Presentation</vt:lpstr>
      <vt:lpstr>PowerPoint Presentation</vt:lpstr>
      <vt:lpstr>Τι είναι και τι δεν είναι ερευνητικό ερώτημα </vt:lpstr>
      <vt:lpstr>Τι είναι και τι δεν είναι ερευνητικό ερώτημα </vt:lpstr>
      <vt:lpstr>Παραδείγματα  </vt:lpstr>
      <vt:lpstr>Μικρή δραστηριότητα </vt:lpstr>
      <vt:lpstr>Τι είναι και τι δεν είναι το πεδίο </vt:lpstr>
      <vt:lpstr>Τι είναι και τι δεν είναι το πεδίο </vt:lpstr>
      <vt:lpstr>Παραδείγματα: </vt:lpstr>
      <vt:lpstr>Συζήτηση</vt:lpstr>
      <vt:lpstr>Τι είναι και τι δεν είναι η εμπειρία στο πεδίο</vt:lpstr>
      <vt:lpstr>Τι είναι και τι δεν είναι η εμπειρία στο πεδίο</vt:lpstr>
      <vt:lpstr>Παραδείγματα</vt:lpstr>
      <vt:lpstr>Συζήτηση: </vt:lpstr>
      <vt:lpstr>ΣΥΝΟΨΗ</vt:lpstr>
      <vt:lpstr>ΠΑΙΧΝΙΔΙ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Χριστίνα Γκρομπάλλη</dc:creator>
  <cp:lastModifiedBy>Χριστίνα Γκρομπάλλη</cp:lastModifiedBy>
  <cp:revision>4</cp:revision>
  <dcterms:created xsi:type="dcterms:W3CDTF">2025-11-13T06:49:31Z</dcterms:created>
  <dcterms:modified xsi:type="dcterms:W3CDTF">2025-11-17T07:19:31Z</dcterms:modified>
</cp:coreProperties>
</file>