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sldIdLst>
    <p:sldId id="256" r:id="rId2"/>
    <p:sldId id="412" r:id="rId3"/>
    <p:sldId id="257" r:id="rId4"/>
    <p:sldId id="435" r:id="rId5"/>
    <p:sldId id="349" r:id="rId6"/>
    <p:sldId id="411" r:id="rId7"/>
    <p:sldId id="347" r:id="rId8"/>
    <p:sldId id="436" r:id="rId9"/>
    <p:sldId id="442" r:id="rId10"/>
    <p:sldId id="443" r:id="rId11"/>
    <p:sldId id="354" r:id="rId12"/>
    <p:sldId id="384" r:id="rId13"/>
    <p:sldId id="404" r:id="rId14"/>
    <p:sldId id="439" r:id="rId15"/>
    <p:sldId id="437" r:id="rId16"/>
    <p:sldId id="387" r:id="rId17"/>
    <p:sldId id="358" r:id="rId18"/>
    <p:sldId id="446" r:id="rId19"/>
    <p:sldId id="444" r:id="rId20"/>
    <p:sldId id="447" r:id="rId21"/>
    <p:sldId id="448" r:id="rId22"/>
    <p:sldId id="449" r:id="rId23"/>
    <p:sldId id="450" r:id="rId24"/>
    <p:sldId id="454" r:id="rId25"/>
    <p:sldId id="455" r:id="rId26"/>
    <p:sldId id="451" r:id="rId27"/>
    <p:sldId id="401" r:id="rId28"/>
    <p:sldId id="445" r:id="rId29"/>
    <p:sldId id="405" r:id="rId30"/>
    <p:sldId id="419" r:id="rId31"/>
    <p:sldId id="420" r:id="rId32"/>
    <p:sldId id="421" r:id="rId33"/>
    <p:sldId id="418" r:id="rId34"/>
    <p:sldId id="381" r:id="rId35"/>
    <p:sldId id="379" r:id="rId36"/>
    <p:sldId id="382" r:id="rId37"/>
    <p:sldId id="370" r:id="rId38"/>
    <p:sldId id="383" r:id="rId39"/>
    <p:sldId id="365" r:id="rId40"/>
    <p:sldId id="422" r:id="rId41"/>
    <p:sldId id="423" r:id="rId42"/>
    <p:sldId id="424" r:id="rId43"/>
    <p:sldId id="425" r:id="rId44"/>
    <p:sldId id="380" r:id="rId45"/>
    <p:sldId id="388" r:id="rId46"/>
    <p:sldId id="390" r:id="rId47"/>
    <p:sldId id="399" r:id="rId48"/>
    <p:sldId id="394" r:id="rId49"/>
    <p:sldId id="393" r:id="rId50"/>
    <p:sldId id="392" r:id="rId51"/>
    <p:sldId id="396" r:id="rId52"/>
    <p:sldId id="400" r:id="rId53"/>
    <p:sldId id="397" r:id="rId54"/>
    <p:sldId id="398" r:id="rId55"/>
    <p:sldId id="340" r:id="rId56"/>
    <p:sldId id="426" r:id="rId57"/>
    <p:sldId id="343" r:id="rId58"/>
    <p:sldId id="428" r:id="rId59"/>
    <p:sldId id="342" r:id="rId60"/>
    <p:sldId id="429" r:id="rId61"/>
    <p:sldId id="430" r:id="rId62"/>
    <p:sldId id="432" r:id="rId63"/>
    <p:sldId id="431" r:id="rId64"/>
    <p:sldId id="345" r:id="rId65"/>
    <p:sldId id="453" r:id="rId66"/>
    <p:sldId id="346" r:id="rId67"/>
    <p:sldId id="43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66" autoAdjust="0"/>
    <p:restoredTop sz="94660"/>
  </p:normalViewPr>
  <p:slideViewPr>
    <p:cSldViewPr snapToGrid="0">
      <p:cViewPr varScale="1">
        <p:scale>
          <a:sx n="83" d="100"/>
          <a:sy n="83" d="100"/>
        </p:scale>
        <p:origin x="-648" y="-77"/>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57F26-D973-40B6-8904-F6AD583F945E}" type="datetimeFigureOut">
              <a:rPr lang="el-GR" smtClean="0"/>
              <a:pPr/>
              <a:t>6/11/2025</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7C240-5A9D-43E1-826B-BC527DEA26C5}" type="slidenum">
              <a:rPr lang="el-GR" smtClean="0"/>
              <a:pPr/>
              <a:t>‹#›</a:t>
            </a:fld>
            <a:endParaRPr lang="el-GR"/>
          </a:p>
        </p:txBody>
      </p:sp>
    </p:spTree>
    <p:extLst>
      <p:ext uri="{BB962C8B-B14F-4D97-AF65-F5344CB8AC3E}">
        <p14:creationId xmlns:p14="http://schemas.microsoft.com/office/powerpoint/2010/main" xmlns="" val="164996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13316"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6F028723-2291-43DE-AAF6-8756C2454786}" type="slidenum">
              <a:rPr lang="el-GR" altLang="el-GR">
                <a:latin typeface="Calibri" pitchFamily="34" charset="0"/>
              </a:rPr>
              <a:pPr/>
              <a:t>25</a:t>
            </a:fld>
            <a:endParaRPr lang="el-GR" altLang="el-GR">
              <a:latin typeface="Calibri" pitchFamily="34" charset="0"/>
            </a:endParaRPr>
          </a:p>
        </p:txBody>
      </p:sp>
    </p:spTree>
    <p:extLst>
      <p:ext uri="{BB962C8B-B14F-4D97-AF65-F5344CB8AC3E}">
        <p14:creationId xmlns:p14="http://schemas.microsoft.com/office/powerpoint/2010/main" xmlns="" val="4202095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6628"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B73C74-C262-4D34-BB86-75AE46B31D89}" type="slidenum">
              <a:rPr lang="el-GR" altLang="el-GR">
                <a:latin typeface="Calibri" pitchFamily="34" charset="0"/>
              </a:rPr>
              <a:pPr/>
              <a:t>63</a:t>
            </a:fld>
            <a:endParaRPr lang="el-GR" altLang="el-GR">
              <a:latin typeface="Calibri" pitchFamily="34" charset="0"/>
            </a:endParaRPr>
          </a:p>
        </p:txBody>
      </p:sp>
    </p:spTree>
    <p:extLst>
      <p:ext uri="{BB962C8B-B14F-4D97-AF65-F5344CB8AC3E}">
        <p14:creationId xmlns:p14="http://schemas.microsoft.com/office/powerpoint/2010/main" xmlns="" val="1619332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6628"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B73C74-C262-4D34-BB86-75AE46B31D89}" type="slidenum">
              <a:rPr lang="el-GR" altLang="el-GR">
                <a:latin typeface="Calibri" pitchFamily="34" charset="0"/>
              </a:rPr>
              <a:pPr/>
              <a:t>64</a:t>
            </a:fld>
            <a:endParaRPr lang="el-GR" altLang="el-GR">
              <a:latin typeface="Calibri" pitchFamily="34" charset="0"/>
            </a:endParaRPr>
          </a:p>
        </p:txBody>
      </p:sp>
    </p:spTree>
    <p:extLst>
      <p:ext uri="{BB962C8B-B14F-4D97-AF65-F5344CB8AC3E}">
        <p14:creationId xmlns:p14="http://schemas.microsoft.com/office/powerpoint/2010/main" xmlns="" val="279223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6628"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B73C74-C262-4D34-BB86-75AE46B31D89}" type="slidenum">
              <a:rPr lang="el-GR" altLang="el-GR">
                <a:latin typeface="Calibri" pitchFamily="34" charset="0"/>
              </a:rPr>
              <a:pPr/>
              <a:t>65</a:t>
            </a:fld>
            <a:endParaRPr lang="el-GR" altLang="el-GR">
              <a:latin typeface="Calibri" pitchFamily="34" charset="0"/>
            </a:endParaRPr>
          </a:p>
        </p:txBody>
      </p:sp>
    </p:spTree>
    <p:extLst>
      <p:ext uri="{BB962C8B-B14F-4D97-AF65-F5344CB8AC3E}">
        <p14:creationId xmlns:p14="http://schemas.microsoft.com/office/powerpoint/2010/main" xmlns="" val="1340610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6628"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B73C74-C262-4D34-BB86-75AE46B31D89}" type="slidenum">
              <a:rPr lang="el-GR" altLang="el-GR">
                <a:latin typeface="Calibri" pitchFamily="34" charset="0"/>
              </a:rPr>
              <a:pPr/>
              <a:t>66</a:t>
            </a:fld>
            <a:endParaRPr lang="el-GR" altLang="el-GR">
              <a:latin typeface="Calibri" pitchFamily="34" charset="0"/>
            </a:endParaRPr>
          </a:p>
        </p:txBody>
      </p:sp>
    </p:spTree>
    <p:extLst>
      <p:ext uri="{BB962C8B-B14F-4D97-AF65-F5344CB8AC3E}">
        <p14:creationId xmlns:p14="http://schemas.microsoft.com/office/powerpoint/2010/main" xmlns="" val="1969377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6628"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B73C74-C262-4D34-BB86-75AE46B31D89}" type="slidenum">
              <a:rPr lang="el-GR" altLang="el-GR">
                <a:latin typeface="Calibri" pitchFamily="34" charset="0"/>
              </a:rPr>
              <a:pPr/>
              <a:t>67</a:t>
            </a:fld>
            <a:endParaRPr lang="el-GR" altLang="el-GR">
              <a:latin typeface="Calibri" pitchFamily="34" charset="0"/>
            </a:endParaRPr>
          </a:p>
        </p:txBody>
      </p:sp>
    </p:spTree>
    <p:extLst>
      <p:ext uri="{BB962C8B-B14F-4D97-AF65-F5344CB8AC3E}">
        <p14:creationId xmlns:p14="http://schemas.microsoft.com/office/powerpoint/2010/main" xmlns="" val="117833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2532"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41D186-098B-457B-8E65-4FC1F06ED443}" type="slidenum">
              <a:rPr lang="el-GR" altLang="el-GR">
                <a:latin typeface="Calibri" pitchFamily="34" charset="0"/>
              </a:rPr>
              <a:pPr/>
              <a:t>55</a:t>
            </a:fld>
            <a:endParaRPr lang="el-GR" altLang="el-GR">
              <a:latin typeface="Calibri" pitchFamily="34" charset="0"/>
            </a:endParaRPr>
          </a:p>
        </p:txBody>
      </p:sp>
    </p:spTree>
    <p:extLst>
      <p:ext uri="{BB962C8B-B14F-4D97-AF65-F5344CB8AC3E}">
        <p14:creationId xmlns:p14="http://schemas.microsoft.com/office/powerpoint/2010/main" xmlns="" val="100665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2532"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41D186-098B-457B-8E65-4FC1F06ED443}" type="slidenum">
              <a:rPr lang="el-GR" altLang="el-GR">
                <a:latin typeface="Calibri" pitchFamily="34" charset="0"/>
              </a:rPr>
              <a:pPr/>
              <a:t>56</a:t>
            </a:fld>
            <a:endParaRPr lang="el-GR" altLang="el-GR">
              <a:latin typeface="Calibri" pitchFamily="34" charset="0"/>
            </a:endParaRPr>
          </a:p>
        </p:txBody>
      </p:sp>
    </p:spTree>
    <p:extLst>
      <p:ext uri="{BB962C8B-B14F-4D97-AF65-F5344CB8AC3E}">
        <p14:creationId xmlns:p14="http://schemas.microsoft.com/office/powerpoint/2010/main" xmlns="" val="384102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2532"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41D186-098B-457B-8E65-4FC1F06ED443}" type="slidenum">
              <a:rPr lang="el-GR" altLang="el-GR">
                <a:latin typeface="Calibri" pitchFamily="34" charset="0"/>
              </a:rPr>
              <a:pPr/>
              <a:t>57</a:t>
            </a:fld>
            <a:endParaRPr lang="el-GR" altLang="el-GR">
              <a:latin typeface="Calibri" pitchFamily="34" charset="0"/>
            </a:endParaRPr>
          </a:p>
        </p:txBody>
      </p:sp>
    </p:spTree>
    <p:extLst>
      <p:ext uri="{BB962C8B-B14F-4D97-AF65-F5344CB8AC3E}">
        <p14:creationId xmlns:p14="http://schemas.microsoft.com/office/powerpoint/2010/main" xmlns="" val="3610216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2532"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41D186-098B-457B-8E65-4FC1F06ED443}" type="slidenum">
              <a:rPr lang="el-GR" altLang="el-GR">
                <a:latin typeface="Calibri" pitchFamily="34" charset="0"/>
              </a:rPr>
              <a:pPr/>
              <a:t>58</a:t>
            </a:fld>
            <a:endParaRPr lang="el-GR" altLang="el-GR">
              <a:latin typeface="Calibri" pitchFamily="34" charset="0"/>
            </a:endParaRPr>
          </a:p>
        </p:txBody>
      </p:sp>
    </p:spTree>
    <p:extLst>
      <p:ext uri="{BB962C8B-B14F-4D97-AF65-F5344CB8AC3E}">
        <p14:creationId xmlns:p14="http://schemas.microsoft.com/office/powerpoint/2010/main" xmlns="" val="488247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2532"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41D186-098B-457B-8E65-4FC1F06ED443}" type="slidenum">
              <a:rPr lang="el-GR" altLang="el-GR">
                <a:latin typeface="Calibri" pitchFamily="34" charset="0"/>
              </a:rPr>
              <a:pPr/>
              <a:t>59</a:t>
            </a:fld>
            <a:endParaRPr lang="el-GR" altLang="el-GR">
              <a:latin typeface="Calibri" pitchFamily="34" charset="0"/>
            </a:endParaRPr>
          </a:p>
        </p:txBody>
      </p:sp>
    </p:spTree>
    <p:extLst>
      <p:ext uri="{BB962C8B-B14F-4D97-AF65-F5344CB8AC3E}">
        <p14:creationId xmlns:p14="http://schemas.microsoft.com/office/powerpoint/2010/main" xmlns="" val="3929294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6628"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B73C74-C262-4D34-BB86-75AE46B31D89}" type="slidenum">
              <a:rPr lang="el-GR" altLang="el-GR">
                <a:latin typeface="Calibri" pitchFamily="34" charset="0"/>
              </a:rPr>
              <a:pPr/>
              <a:t>60</a:t>
            </a:fld>
            <a:endParaRPr lang="el-GR" altLang="el-GR">
              <a:latin typeface="Calibri" pitchFamily="34" charset="0"/>
            </a:endParaRPr>
          </a:p>
        </p:txBody>
      </p:sp>
    </p:spTree>
    <p:extLst>
      <p:ext uri="{BB962C8B-B14F-4D97-AF65-F5344CB8AC3E}">
        <p14:creationId xmlns:p14="http://schemas.microsoft.com/office/powerpoint/2010/main" xmlns="" val="1819455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6628"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B73C74-C262-4D34-BB86-75AE46B31D89}" type="slidenum">
              <a:rPr lang="el-GR" altLang="el-GR">
                <a:latin typeface="Calibri" pitchFamily="34" charset="0"/>
              </a:rPr>
              <a:pPr/>
              <a:t>61</a:t>
            </a:fld>
            <a:endParaRPr lang="el-GR" altLang="el-GR">
              <a:latin typeface="Calibri" pitchFamily="34" charset="0"/>
            </a:endParaRPr>
          </a:p>
        </p:txBody>
      </p:sp>
    </p:spTree>
    <p:extLst>
      <p:ext uri="{BB962C8B-B14F-4D97-AF65-F5344CB8AC3E}">
        <p14:creationId xmlns:p14="http://schemas.microsoft.com/office/powerpoint/2010/main" xmlns="" val="379086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6628"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fld id="{5DB73C74-C262-4D34-BB86-75AE46B31D89}" type="slidenum">
              <a:rPr lang="el-GR" altLang="el-GR">
                <a:latin typeface="Calibri" pitchFamily="34" charset="0"/>
              </a:rPr>
              <a:pPr/>
              <a:t>62</a:t>
            </a:fld>
            <a:endParaRPr lang="el-GR" altLang="el-GR">
              <a:latin typeface="Calibri" pitchFamily="34" charset="0"/>
            </a:endParaRPr>
          </a:p>
        </p:txBody>
      </p:sp>
    </p:spTree>
    <p:extLst>
      <p:ext uri="{BB962C8B-B14F-4D97-AF65-F5344CB8AC3E}">
        <p14:creationId xmlns:p14="http://schemas.microsoft.com/office/powerpoint/2010/main" xmlns="" val="3814232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ECD61F-B2A1-4B9D-ADC7-DF92F9D3A605}"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C4565D-307D-4FD3-8030-C30324925481}" type="slidenum">
              <a:rPr lang="en-US" smtClean="0"/>
              <a:pPr/>
              <a:t>‹#›</a:t>
            </a:fld>
            <a:endParaRPr lang="en-US"/>
          </a:p>
        </p:txBody>
      </p:sp>
    </p:spTree>
    <p:extLst>
      <p:ext uri="{BB962C8B-B14F-4D97-AF65-F5344CB8AC3E}">
        <p14:creationId xmlns:p14="http://schemas.microsoft.com/office/powerpoint/2010/main" xmlns="" val="23962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ECD61F-B2A1-4B9D-ADC7-DF92F9D3A605}"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C4565D-307D-4FD3-8030-C30324925481}" type="slidenum">
              <a:rPr lang="en-US" smtClean="0"/>
              <a:pPr/>
              <a:t>‹#›</a:t>
            </a:fld>
            <a:endParaRPr lang="en-US"/>
          </a:p>
        </p:txBody>
      </p:sp>
    </p:spTree>
    <p:extLst>
      <p:ext uri="{BB962C8B-B14F-4D97-AF65-F5344CB8AC3E}">
        <p14:creationId xmlns:p14="http://schemas.microsoft.com/office/powerpoint/2010/main" xmlns="" val="4196609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ECD61F-B2A1-4B9D-ADC7-DF92F9D3A605}"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C4565D-307D-4FD3-8030-C30324925481}" type="slidenum">
              <a:rPr lang="en-US" smtClean="0"/>
              <a:pPr/>
              <a:t>‹#›</a:t>
            </a:fld>
            <a:endParaRPr lang="en-US"/>
          </a:p>
        </p:txBody>
      </p:sp>
    </p:spTree>
    <p:extLst>
      <p:ext uri="{BB962C8B-B14F-4D97-AF65-F5344CB8AC3E}">
        <p14:creationId xmlns:p14="http://schemas.microsoft.com/office/powerpoint/2010/main" xmlns="" val="1350660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ECD61F-B2A1-4B9D-ADC7-DF92F9D3A605}"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C4565D-307D-4FD3-8030-C30324925481}" type="slidenum">
              <a:rPr lang="en-US" smtClean="0"/>
              <a:pPr/>
              <a:t>‹#›</a:t>
            </a:fld>
            <a:endParaRPr lang="en-US"/>
          </a:p>
        </p:txBody>
      </p:sp>
    </p:spTree>
    <p:extLst>
      <p:ext uri="{BB962C8B-B14F-4D97-AF65-F5344CB8AC3E}">
        <p14:creationId xmlns:p14="http://schemas.microsoft.com/office/powerpoint/2010/main" xmlns="" val="1092159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ECD61F-B2A1-4B9D-ADC7-DF92F9D3A605}"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C4565D-307D-4FD3-8030-C30324925481}" type="slidenum">
              <a:rPr lang="en-US" smtClean="0"/>
              <a:pPr/>
              <a:t>‹#›</a:t>
            </a:fld>
            <a:endParaRPr lang="en-US"/>
          </a:p>
        </p:txBody>
      </p:sp>
    </p:spTree>
    <p:extLst>
      <p:ext uri="{BB962C8B-B14F-4D97-AF65-F5344CB8AC3E}">
        <p14:creationId xmlns:p14="http://schemas.microsoft.com/office/powerpoint/2010/main" xmlns="" val="2465455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ECD61F-B2A1-4B9D-ADC7-DF92F9D3A605}"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C4565D-307D-4FD3-8030-C30324925481}" type="slidenum">
              <a:rPr lang="en-US" smtClean="0"/>
              <a:pPr/>
              <a:t>‹#›</a:t>
            </a:fld>
            <a:endParaRPr lang="en-US"/>
          </a:p>
        </p:txBody>
      </p:sp>
    </p:spTree>
    <p:extLst>
      <p:ext uri="{BB962C8B-B14F-4D97-AF65-F5344CB8AC3E}">
        <p14:creationId xmlns:p14="http://schemas.microsoft.com/office/powerpoint/2010/main" xmlns="" val="330061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ECD61F-B2A1-4B9D-ADC7-DF92F9D3A605}"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C4565D-307D-4FD3-8030-C30324925481}" type="slidenum">
              <a:rPr lang="en-US" smtClean="0"/>
              <a:pPr/>
              <a:t>‹#›</a:t>
            </a:fld>
            <a:endParaRPr lang="en-US"/>
          </a:p>
        </p:txBody>
      </p:sp>
    </p:spTree>
    <p:extLst>
      <p:ext uri="{BB962C8B-B14F-4D97-AF65-F5344CB8AC3E}">
        <p14:creationId xmlns:p14="http://schemas.microsoft.com/office/powerpoint/2010/main" xmlns="" val="804717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ECD61F-B2A1-4B9D-ADC7-DF92F9D3A605}"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C4565D-307D-4FD3-8030-C30324925481}" type="slidenum">
              <a:rPr lang="en-US" smtClean="0"/>
              <a:pPr/>
              <a:t>‹#›</a:t>
            </a:fld>
            <a:endParaRPr lang="en-US"/>
          </a:p>
        </p:txBody>
      </p:sp>
    </p:spTree>
    <p:extLst>
      <p:ext uri="{BB962C8B-B14F-4D97-AF65-F5344CB8AC3E}">
        <p14:creationId xmlns:p14="http://schemas.microsoft.com/office/powerpoint/2010/main" xmlns="" val="276273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ECD61F-B2A1-4B9D-ADC7-DF92F9D3A605}"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C4565D-307D-4FD3-8030-C30324925481}" type="slidenum">
              <a:rPr lang="en-US" smtClean="0"/>
              <a:pPr/>
              <a:t>‹#›</a:t>
            </a:fld>
            <a:endParaRPr lang="en-US"/>
          </a:p>
        </p:txBody>
      </p:sp>
    </p:spTree>
    <p:extLst>
      <p:ext uri="{BB962C8B-B14F-4D97-AF65-F5344CB8AC3E}">
        <p14:creationId xmlns:p14="http://schemas.microsoft.com/office/powerpoint/2010/main" xmlns="" val="809877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ECD61F-B2A1-4B9D-ADC7-DF92F9D3A605}"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C4565D-307D-4FD3-8030-C30324925481}" type="slidenum">
              <a:rPr lang="en-US" smtClean="0"/>
              <a:pPr/>
              <a:t>‹#›</a:t>
            </a:fld>
            <a:endParaRPr lang="en-US"/>
          </a:p>
        </p:txBody>
      </p:sp>
    </p:spTree>
    <p:extLst>
      <p:ext uri="{BB962C8B-B14F-4D97-AF65-F5344CB8AC3E}">
        <p14:creationId xmlns:p14="http://schemas.microsoft.com/office/powerpoint/2010/main" xmlns="" val="7098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ECD61F-B2A1-4B9D-ADC7-DF92F9D3A605}"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C4565D-307D-4FD3-8030-C30324925481}" type="slidenum">
              <a:rPr lang="en-US" smtClean="0"/>
              <a:pPr/>
              <a:t>‹#›</a:t>
            </a:fld>
            <a:endParaRPr lang="en-US"/>
          </a:p>
        </p:txBody>
      </p:sp>
    </p:spTree>
    <p:extLst>
      <p:ext uri="{BB962C8B-B14F-4D97-AF65-F5344CB8AC3E}">
        <p14:creationId xmlns:p14="http://schemas.microsoft.com/office/powerpoint/2010/main" xmlns="" val="1970121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CD61F-B2A1-4B9D-ADC7-DF92F9D3A605}" type="datetimeFigureOut">
              <a:rPr lang="en-US" smtClean="0"/>
              <a:pPr/>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C4565D-307D-4FD3-8030-C30324925481}" type="slidenum">
              <a:rPr lang="en-US" smtClean="0"/>
              <a:pPr/>
              <a:t>‹#›</a:t>
            </a:fld>
            <a:endParaRPr lang="en-US"/>
          </a:p>
        </p:txBody>
      </p:sp>
    </p:spTree>
    <p:extLst>
      <p:ext uri="{BB962C8B-B14F-4D97-AF65-F5344CB8AC3E}">
        <p14:creationId xmlns:p14="http://schemas.microsoft.com/office/powerpoint/2010/main" xmlns="" val="6098126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040" y="812800"/>
            <a:ext cx="11602720" cy="4261803"/>
          </a:xfrm>
          <a:solidFill>
            <a:schemeClr val="tx1"/>
          </a:solidFill>
        </p:spPr>
        <p:txBody>
          <a:bodyPr>
            <a:normAutofit fontScale="90000"/>
          </a:bodyPr>
          <a:lstStyle/>
          <a:p>
            <a:r>
              <a:rPr lang="el-GR" dirty="0"/>
              <a:t/>
            </a:r>
            <a:br>
              <a:rPr lang="el-GR" dirty="0"/>
            </a:br>
            <a:r>
              <a:rPr lang="el-GR" dirty="0"/>
              <a:t/>
            </a:r>
            <a:br>
              <a:rPr lang="el-GR" dirty="0"/>
            </a:br>
            <a:r>
              <a:rPr lang="el-GR" dirty="0"/>
              <a:t/>
            </a:r>
            <a:br>
              <a:rPr lang="el-GR" dirty="0"/>
            </a:br>
            <a:r>
              <a:rPr lang="en-US" dirty="0"/>
              <a:t/>
            </a:r>
            <a:br>
              <a:rPr lang="en-US" dirty="0"/>
            </a:br>
            <a:r>
              <a:rPr lang="en-US" dirty="0"/>
              <a:t/>
            </a:r>
            <a:br>
              <a:rPr lang="en-US" dirty="0"/>
            </a:br>
            <a:r>
              <a:rPr lang="en-US" dirty="0"/>
              <a:t/>
            </a:r>
            <a:br>
              <a:rPr lang="en-US" dirty="0"/>
            </a:br>
            <a:r>
              <a:rPr lang="el-GR" sz="4200" b="1" dirty="0">
                <a:solidFill>
                  <a:schemeClr val="bg1"/>
                </a:solidFill>
                <a:latin typeface="+mn-lt"/>
              </a:rPr>
              <a:t>ΕΘΝΟΓΡΑΦΙΑ ΚΑΙ ΛΑΟΓΡΑΦΙΑ, ΑΠΟΙΚΙΟΚΡΑΤΙΑ ΚΑΙ ΣΠΟΥΔΕΣ ΠΕΡΙΟΧΗΣ – </a:t>
            </a:r>
            <a:r>
              <a:rPr lang="en-US" sz="4200" b="1" dirty="0">
                <a:solidFill>
                  <a:schemeClr val="bg1"/>
                </a:solidFill>
                <a:latin typeface="+mn-lt"/>
              </a:rPr>
              <a:t>BSO142</a:t>
            </a:r>
            <a:br>
              <a:rPr lang="en-US" sz="4200" b="1" dirty="0">
                <a:solidFill>
                  <a:schemeClr val="bg1"/>
                </a:solidFill>
                <a:latin typeface="+mn-lt"/>
              </a:rPr>
            </a:br>
            <a:r>
              <a:rPr lang="en-US" sz="4200" b="1" dirty="0">
                <a:solidFill>
                  <a:schemeClr val="bg1"/>
                </a:solidFill>
                <a:latin typeface="+mn-lt"/>
              </a:rPr>
              <a:t/>
            </a:r>
            <a:br>
              <a:rPr lang="en-US" sz="4200" b="1" dirty="0">
                <a:solidFill>
                  <a:schemeClr val="bg1"/>
                </a:solidFill>
                <a:latin typeface="+mn-lt"/>
              </a:rPr>
            </a:br>
            <a:r>
              <a:rPr lang="el-GR" sz="3600" b="1" dirty="0">
                <a:solidFill>
                  <a:schemeClr val="bg1"/>
                </a:solidFill>
                <a:latin typeface="+mn-lt"/>
              </a:rPr>
              <a:t>Ανθρωπολογία και Υλικός Πολιτισμός </a:t>
            </a:r>
            <a:r>
              <a:rPr lang="en-US" sz="3600" b="1" dirty="0">
                <a:solidFill>
                  <a:schemeClr val="bg1"/>
                </a:solidFill>
                <a:latin typeface="+mn-lt"/>
              </a:rPr>
              <a:t/>
            </a:r>
            <a:br>
              <a:rPr lang="en-US" sz="3600" b="1" dirty="0">
                <a:solidFill>
                  <a:schemeClr val="bg1"/>
                </a:solidFill>
                <a:latin typeface="+mn-lt"/>
              </a:rPr>
            </a:br>
            <a:r>
              <a:rPr lang="el-GR" sz="3600" b="1" dirty="0">
                <a:solidFill>
                  <a:schemeClr val="bg1"/>
                </a:solidFill>
                <a:latin typeface="+mn-lt"/>
              </a:rPr>
              <a:t>Πολιτιστική διαχείριση, λαογραφικά, εθνολογικά και εθνογραφικά μουσεία</a:t>
            </a:r>
            <a:br>
              <a:rPr lang="el-GR" sz="3600" b="1" dirty="0">
                <a:solidFill>
                  <a:schemeClr val="bg1"/>
                </a:solidFill>
                <a:latin typeface="+mn-lt"/>
              </a:rPr>
            </a:br>
            <a:r>
              <a:rPr lang="el-GR" sz="3600" b="1" dirty="0">
                <a:solidFill>
                  <a:schemeClr val="bg1"/>
                </a:solidFill>
              </a:rPr>
              <a:t>Φ</a:t>
            </a:r>
            <a:r>
              <a:rPr lang="en-US" sz="3600" b="1" dirty="0">
                <a:solidFill>
                  <a:schemeClr val="bg1"/>
                </a:solidFill>
              </a:rPr>
              <a:t>. T</a:t>
            </a:r>
            <a:r>
              <a:rPr lang="el-GR" sz="3600" b="1" dirty="0">
                <a:solidFill>
                  <a:schemeClr val="bg1"/>
                </a:solidFill>
              </a:rPr>
              <a:t>σιμπιρίδου, καθ. Ανθρωπολογίας Παν/μίου Μακεδονίας ΒΣΑΣ – Εργαστήριο Πολιτισμός-Σύνορα-Φύλο</a:t>
            </a:r>
            <a:br>
              <a:rPr lang="el-GR" sz="3600" b="1" dirty="0">
                <a:solidFill>
                  <a:schemeClr val="bg1"/>
                </a:solidFill>
              </a:rPr>
            </a:br>
            <a:r>
              <a:rPr lang="el-GR" sz="3300" b="1" dirty="0">
                <a:solidFill>
                  <a:schemeClr val="bg1"/>
                </a:solidFill>
              </a:rPr>
              <a:t>Π. Ανδριανοπούλου, Υπ.Διδ. ΒΣΑΣ - Εργαστήριο Πολιτισμός-Σύνορα-Φύλο</a:t>
            </a:r>
            <a:endParaRPr lang="en-US" sz="3300" b="1" dirty="0">
              <a:solidFill>
                <a:schemeClr val="bg1"/>
              </a:solidFill>
            </a:endParaRPr>
          </a:p>
        </p:txBody>
      </p:sp>
      <p:pic>
        <p:nvPicPr>
          <p:cNvPr id="1028" name="Picture 4" descr="https://www.uom.gr/site/images/logos/UOMLOGOGR.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10480" y="5436723"/>
            <a:ext cx="1884780" cy="116033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80714" y="5553558"/>
            <a:ext cx="1213435" cy="993825"/>
          </a:xfrm>
          <a:prstGeom prst="rect">
            <a:avLst/>
          </a:prstGeom>
        </p:spPr>
      </p:pic>
    </p:spTree>
    <p:extLst>
      <p:ext uri="{BB962C8B-B14F-4D97-AF65-F5344CB8AC3E}">
        <p14:creationId xmlns:p14="http://schemas.microsoft.com/office/powerpoint/2010/main" xmlns="" val="3162812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F8BB8B5E-9483-EBA3-1265-CB80B41D2B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70DD9379-36F7-09F7-4C70-35AE3A472FD2}"/>
              </a:ext>
            </a:extLst>
          </p:cNvPr>
          <p:cNvSpPr>
            <a:spLocks noGrp="1"/>
          </p:cNvSpPr>
          <p:nvPr>
            <p:ph type="ctrTitle"/>
          </p:nvPr>
        </p:nvSpPr>
        <p:spPr>
          <a:xfrm>
            <a:off x="3901664" y="3949291"/>
            <a:ext cx="8290336" cy="2387600"/>
          </a:xfrm>
        </p:spPr>
        <p:txBody>
          <a:bodyPr>
            <a:normAutofit fontScale="90000"/>
          </a:bodyPr>
          <a:lstStyle/>
          <a:p>
            <a:pPr algn="l">
              <a:lnSpc>
                <a:spcPct val="100000"/>
              </a:lnSpc>
            </a:pPr>
            <a:r>
              <a:rPr lang="el-GR" sz="3400" dirty="0">
                <a:solidFill>
                  <a:schemeClr val="bg1"/>
                </a:solidFill>
                <a:latin typeface="+mn-lt"/>
              </a:rPr>
              <a:t/>
            </a:r>
            <a:br>
              <a:rPr lang="el-GR" sz="3400" dirty="0">
                <a:solidFill>
                  <a:schemeClr val="bg1"/>
                </a:solidFill>
                <a:latin typeface="+mn-lt"/>
              </a:rPr>
            </a:br>
            <a:r>
              <a:rPr lang="el-GR" sz="3400" dirty="0" smtClean="0">
                <a:solidFill>
                  <a:schemeClr val="bg1"/>
                </a:solidFill>
                <a:latin typeface="+mn-lt"/>
              </a:rPr>
              <a:t/>
            </a:r>
            <a:br>
              <a:rPr lang="el-GR" sz="3400" dirty="0" smtClean="0">
                <a:solidFill>
                  <a:schemeClr val="bg1"/>
                </a:solidFill>
                <a:latin typeface="+mn-lt"/>
              </a:rPr>
            </a:br>
            <a:r>
              <a:rPr lang="el-GR" sz="3400" b="1" dirty="0">
                <a:solidFill>
                  <a:schemeClr val="bg1"/>
                </a:solidFill>
                <a:latin typeface="+mn-lt"/>
              </a:rPr>
              <a:t/>
            </a:r>
            <a:br>
              <a:rPr lang="el-GR" sz="3400" b="1" dirty="0">
                <a:solidFill>
                  <a:schemeClr val="bg1"/>
                </a:solidFill>
                <a:latin typeface="+mn-lt"/>
              </a:rPr>
            </a:br>
            <a:r>
              <a:rPr lang="el-GR" sz="3400" dirty="0" smtClean="0">
                <a:solidFill>
                  <a:schemeClr val="bg1"/>
                </a:solidFill>
                <a:latin typeface="+mn-lt"/>
              </a:rPr>
              <a:t>		</a:t>
            </a:r>
            <a:br>
              <a:rPr lang="el-GR" sz="3400" dirty="0" smtClean="0">
                <a:solidFill>
                  <a:schemeClr val="bg1"/>
                </a:solidFill>
                <a:latin typeface="+mn-lt"/>
              </a:rPr>
            </a:br>
            <a:r>
              <a:rPr lang="el-GR" sz="3400" dirty="0">
                <a:solidFill>
                  <a:schemeClr val="bg1"/>
                </a:solidFill>
                <a:latin typeface="+mn-lt"/>
              </a:rPr>
              <a:t>	</a:t>
            </a:r>
            <a:r>
              <a:rPr lang="el-GR" sz="3400" dirty="0" smtClean="0">
                <a:solidFill>
                  <a:schemeClr val="bg1"/>
                </a:solidFill>
                <a:latin typeface="+mn-lt"/>
              </a:rPr>
              <a:t>	</a:t>
            </a:r>
            <a:br>
              <a:rPr lang="el-GR" sz="3400" dirty="0" smtClean="0">
                <a:solidFill>
                  <a:schemeClr val="bg1"/>
                </a:solidFill>
                <a:latin typeface="+mn-lt"/>
              </a:rPr>
            </a:br>
            <a:r>
              <a:rPr lang="el-GR" sz="3400" dirty="0">
                <a:solidFill>
                  <a:schemeClr val="bg1"/>
                </a:solidFill>
                <a:latin typeface="+mn-lt"/>
              </a:rPr>
              <a:t/>
            </a:r>
            <a:br>
              <a:rPr lang="el-GR" sz="3400" dirty="0">
                <a:solidFill>
                  <a:schemeClr val="bg1"/>
                </a:solidFill>
                <a:latin typeface="+mn-lt"/>
              </a:rPr>
            </a:br>
            <a:r>
              <a:rPr lang="el-GR" sz="3400" dirty="0" smtClean="0">
                <a:solidFill>
                  <a:schemeClr val="bg1"/>
                </a:solidFill>
                <a:latin typeface="+mn-lt"/>
              </a:rPr>
              <a:t/>
            </a:r>
            <a:br>
              <a:rPr lang="el-GR" sz="3400" dirty="0" smtClean="0">
                <a:solidFill>
                  <a:schemeClr val="bg1"/>
                </a:solidFill>
                <a:latin typeface="+mn-lt"/>
              </a:rPr>
            </a:br>
            <a:r>
              <a:rPr lang="el-GR" sz="3400" dirty="0">
                <a:solidFill>
                  <a:schemeClr val="bg1"/>
                </a:solidFill>
                <a:latin typeface="+mn-lt"/>
              </a:rPr>
              <a:t/>
            </a:r>
            <a:br>
              <a:rPr lang="el-GR" sz="3400" dirty="0">
                <a:solidFill>
                  <a:schemeClr val="bg1"/>
                </a:solidFill>
                <a:latin typeface="+mn-lt"/>
              </a:rPr>
            </a:br>
            <a:r>
              <a:rPr lang="el-GR" sz="2700" dirty="0" smtClean="0">
                <a:solidFill>
                  <a:schemeClr val="bg1"/>
                </a:solidFill>
                <a:latin typeface="+mn-lt"/>
              </a:rPr>
              <a:t>«</a:t>
            </a:r>
            <a:r>
              <a:rPr lang="el-GR" sz="2700" i="1" dirty="0" smtClean="0">
                <a:solidFill>
                  <a:schemeClr val="bg1"/>
                </a:solidFill>
                <a:latin typeface="+mn-lt"/>
              </a:rPr>
              <a:t>Ελληνίδα </a:t>
            </a:r>
            <a:r>
              <a:rPr lang="el-GR" sz="2700" b="1" i="1" dirty="0">
                <a:solidFill>
                  <a:schemeClr val="bg1"/>
                </a:solidFill>
                <a:latin typeface="+mn-lt"/>
              </a:rPr>
              <a:t>εθνικίστρια</a:t>
            </a:r>
            <a:r>
              <a:rPr lang="el-GR" sz="2700" i="1" dirty="0">
                <a:solidFill>
                  <a:schemeClr val="bg1"/>
                </a:solidFill>
                <a:latin typeface="+mn-lt"/>
              </a:rPr>
              <a:t> Εθνογράφος-λαογράφος, η οποία αποκλήθηκε </a:t>
            </a:r>
            <a:r>
              <a:rPr lang="el-GR" sz="2700" b="1" i="1" dirty="0" smtClean="0">
                <a:solidFill>
                  <a:schemeClr val="bg1"/>
                </a:solidFill>
                <a:latin typeface="+mn-lt"/>
              </a:rPr>
              <a:t>μητέρα</a:t>
            </a:r>
            <a:r>
              <a:rPr lang="el-GR" sz="2700" i="1" dirty="0" smtClean="0">
                <a:solidFill>
                  <a:schemeClr val="bg1"/>
                </a:solidFill>
                <a:latin typeface="+mn-lt"/>
              </a:rPr>
              <a:t> </a:t>
            </a:r>
            <a:r>
              <a:rPr lang="el-GR" sz="2700" i="1" dirty="0">
                <a:solidFill>
                  <a:schemeClr val="bg1"/>
                </a:solidFill>
                <a:latin typeface="+mn-lt"/>
              </a:rPr>
              <a:t>της Ελληνικής Λαογραφίας και </a:t>
            </a:r>
            <a:r>
              <a:rPr lang="el-GR" sz="2700" b="1" i="1" dirty="0">
                <a:solidFill>
                  <a:schemeClr val="bg1"/>
                </a:solidFill>
                <a:latin typeface="+mn-lt"/>
              </a:rPr>
              <a:t>ιέρεια</a:t>
            </a:r>
            <a:r>
              <a:rPr lang="el-GR" sz="2700" i="1" dirty="0">
                <a:solidFill>
                  <a:schemeClr val="bg1"/>
                </a:solidFill>
                <a:latin typeface="+mn-lt"/>
              </a:rPr>
              <a:t> των Σαρακατσαναίων, </a:t>
            </a:r>
            <a:r>
              <a:rPr lang="el-GR" sz="2700" i="1" dirty="0" smtClean="0">
                <a:solidFill>
                  <a:schemeClr val="bg1"/>
                </a:solidFill>
                <a:latin typeface="+mn-lt"/>
              </a:rPr>
              <a:t>ζωγράφος</a:t>
            </a:r>
            <a:r>
              <a:rPr lang="el-GR" sz="2700" i="1" dirty="0">
                <a:solidFill>
                  <a:schemeClr val="bg1"/>
                </a:solidFill>
                <a:latin typeface="+mn-lt"/>
              </a:rPr>
              <a:t>, συγγραφέας και πρόεδρος πολλών εταιρειών και ιδρυμάτων, </a:t>
            </a:r>
            <a:r>
              <a:rPr lang="el-GR" sz="2700" i="1" dirty="0" smtClean="0">
                <a:solidFill>
                  <a:schemeClr val="bg1"/>
                </a:solidFill>
                <a:latin typeface="+mn-lt"/>
              </a:rPr>
              <a:t>ένα </a:t>
            </a:r>
            <a:r>
              <a:rPr lang="el-GR" sz="2700" i="1" dirty="0">
                <a:solidFill>
                  <a:schemeClr val="bg1"/>
                </a:solidFill>
                <a:latin typeface="+mn-lt"/>
              </a:rPr>
              <a:t>από τα πρωτοπόρα μέλη του </a:t>
            </a:r>
            <a:r>
              <a:rPr lang="el-GR" sz="2700" b="1" i="1" dirty="0">
                <a:solidFill>
                  <a:schemeClr val="bg1"/>
                </a:solidFill>
                <a:latin typeface="+mn-lt"/>
              </a:rPr>
              <a:t>κινήματος επανελληνίσεως </a:t>
            </a:r>
            <a:r>
              <a:rPr lang="el-GR" sz="2700" i="1" dirty="0">
                <a:solidFill>
                  <a:schemeClr val="bg1"/>
                </a:solidFill>
                <a:latin typeface="+mn-lt"/>
              </a:rPr>
              <a:t>του πρώτου </a:t>
            </a:r>
            <a:r>
              <a:rPr lang="el-GR" sz="2700" i="1" dirty="0" smtClean="0">
                <a:solidFill>
                  <a:schemeClr val="bg1"/>
                </a:solidFill>
                <a:latin typeface="+mn-lt"/>
              </a:rPr>
              <a:t>μισού </a:t>
            </a:r>
            <a:r>
              <a:rPr lang="el-GR" sz="2700" i="1" dirty="0">
                <a:solidFill>
                  <a:schemeClr val="bg1"/>
                </a:solidFill>
                <a:latin typeface="+mn-lt"/>
              </a:rPr>
              <a:t>του 20ου </a:t>
            </a:r>
            <a:r>
              <a:rPr lang="el-GR" sz="2700" i="1" dirty="0" smtClean="0">
                <a:solidFill>
                  <a:schemeClr val="bg1"/>
                </a:solidFill>
                <a:latin typeface="+mn-lt"/>
              </a:rPr>
              <a:t>αιώνα – </a:t>
            </a:r>
            <a:br>
              <a:rPr lang="el-GR" sz="2700" i="1" dirty="0" smtClean="0">
                <a:solidFill>
                  <a:schemeClr val="bg1"/>
                </a:solidFill>
                <a:latin typeface="+mn-lt"/>
              </a:rPr>
            </a:br>
            <a:r>
              <a:rPr lang="el-GR" sz="2700" i="1" dirty="0">
                <a:solidFill>
                  <a:schemeClr val="bg1"/>
                </a:solidFill>
                <a:latin typeface="+mn-lt"/>
              </a:rPr>
              <a:t> </a:t>
            </a:r>
            <a:r>
              <a:rPr lang="en-US" sz="2700" i="1" dirty="0" smtClean="0">
                <a:solidFill>
                  <a:schemeClr val="bg1"/>
                </a:solidFill>
                <a:latin typeface="+mn-lt"/>
              </a:rPr>
              <a:t>https</a:t>
            </a:r>
            <a:r>
              <a:rPr lang="en-US" sz="2700" i="1" dirty="0">
                <a:solidFill>
                  <a:schemeClr val="bg1"/>
                </a:solidFill>
                <a:latin typeface="+mn-lt"/>
              </a:rPr>
              <a:t>://www.xn-----f9bkh3fck.gr/meli/aggelikh-xatzimixali/</a:t>
            </a:r>
            <a:r>
              <a:rPr lang="el-GR" sz="2700" i="1" dirty="0">
                <a:solidFill>
                  <a:schemeClr val="bg1"/>
                </a:solidFill>
                <a:latin typeface="+mn-lt"/>
              </a:rPr>
              <a:t/>
            </a:r>
            <a:br>
              <a:rPr lang="el-GR" sz="2700" i="1" dirty="0">
                <a:solidFill>
                  <a:schemeClr val="bg1"/>
                </a:solidFill>
                <a:latin typeface="+mn-lt"/>
              </a:rPr>
            </a:br>
            <a:r>
              <a:rPr lang="el-GR" sz="2700" dirty="0">
                <a:solidFill>
                  <a:schemeClr val="bg1"/>
                </a:solidFill>
                <a:latin typeface="+mn-lt"/>
              </a:rPr>
              <a:t>                                     </a:t>
            </a:r>
            <a:r>
              <a:rPr lang="en-US" sz="2700" dirty="0" smtClean="0">
                <a:solidFill>
                  <a:schemeClr val="bg1"/>
                </a:solidFill>
                <a:latin typeface="+mn-lt"/>
              </a:rPr>
              <a:t/>
            </a:r>
            <a:br>
              <a:rPr lang="en-US" sz="2700" dirty="0" smtClean="0">
                <a:solidFill>
                  <a:schemeClr val="bg1"/>
                </a:solidFill>
                <a:latin typeface="+mn-lt"/>
              </a:rPr>
            </a:br>
            <a:r>
              <a:rPr lang="el-GR" sz="2700" dirty="0" smtClean="0">
                <a:solidFill>
                  <a:schemeClr val="bg1"/>
                </a:solidFill>
                <a:latin typeface="+mn-lt"/>
              </a:rPr>
              <a:t>- </a:t>
            </a:r>
            <a:r>
              <a:rPr lang="el-GR" sz="2800" dirty="0" smtClean="0">
                <a:solidFill>
                  <a:schemeClr val="bg1"/>
                </a:solidFill>
                <a:latin typeface="+mn-lt"/>
              </a:rPr>
              <a:t> </a:t>
            </a:r>
            <a:r>
              <a:rPr lang="el-GR" sz="2800" dirty="0">
                <a:solidFill>
                  <a:schemeClr val="bg1"/>
                </a:solidFill>
                <a:latin typeface="+mn-lt"/>
              </a:rPr>
              <a:t>καταγραφές/ </a:t>
            </a:r>
            <a:r>
              <a:rPr lang="el-GR" sz="2800" dirty="0" smtClean="0">
                <a:solidFill>
                  <a:schemeClr val="bg1"/>
                </a:solidFill>
                <a:latin typeface="+mn-lt"/>
              </a:rPr>
              <a:t>εκδόσεις</a:t>
            </a:r>
            <a:br>
              <a:rPr lang="el-GR" sz="2800" dirty="0" smtClean="0">
                <a:solidFill>
                  <a:schemeClr val="bg1"/>
                </a:solidFill>
                <a:latin typeface="+mn-lt"/>
              </a:rPr>
            </a:br>
            <a:r>
              <a:rPr lang="el-GR" sz="2800" dirty="0" smtClean="0">
                <a:solidFill>
                  <a:schemeClr val="bg1"/>
                </a:solidFill>
                <a:latin typeface="+mn-lt"/>
              </a:rPr>
              <a:t>-  </a:t>
            </a:r>
            <a:r>
              <a:rPr lang="el-GR" sz="2800" dirty="0">
                <a:solidFill>
                  <a:schemeClr val="bg1"/>
                </a:solidFill>
                <a:latin typeface="+mn-lt"/>
              </a:rPr>
              <a:t>Το Ελληνικό Σπίτι</a:t>
            </a:r>
            <a:r>
              <a:rPr lang="el-GR" sz="2700" dirty="0" smtClean="0">
                <a:solidFill>
                  <a:schemeClr val="bg1"/>
                </a:solidFill>
                <a:latin typeface="+mn-lt"/>
              </a:rPr>
              <a:t/>
            </a:r>
            <a:br>
              <a:rPr lang="el-GR" sz="2700" dirty="0" smtClean="0">
                <a:solidFill>
                  <a:schemeClr val="bg1"/>
                </a:solidFill>
                <a:latin typeface="+mn-lt"/>
              </a:rPr>
            </a:br>
            <a:endParaRPr lang="en-US" sz="2700" dirty="0">
              <a:solidFill>
                <a:schemeClr val="bg1"/>
              </a:solidFill>
              <a:latin typeface="+mn-lt"/>
            </a:endParaRPr>
          </a:p>
        </p:txBody>
      </p:sp>
      <p:pic>
        <p:nvPicPr>
          <p:cNvPr id="1026" name="Picture 2" descr="https://www.xn-----f9bkh3fck.gr/wp-content/uploads/%CE%91%CE%B3%CE%B3%CE%B5%CE%BB%CE%B9%CE%BA%CE%AE_%CE%A7%CE%B1%CF%84%CE%B6%CE%B7%CE%BC%CE%B9%CF%87%CE%AC%CE%BB%CE%B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6309" y="2123768"/>
            <a:ext cx="3342968" cy="382352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403121" y="587929"/>
            <a:ext cx="10913807" cy="1354217"/>
          </a:xfrm>
          <a:prstGeom prst="rect">
            <a:avLst/>
          </a:prstGeom>
        </p:spPr>
        <p:txBody>
          <a:bodyPr wrap="square">
            <a:spAutoFit/>
          </a:bodyPr>
          <a:lstStyle/>
          <a:p>
            <a:r>
              <a:rPr lang="el-GR" sz="3200" b="1" dirty="0">
                <a:solidFill>
                  <a:schemeClr val="bg1"/>
                </a:solidFill>
              </a:rPr>
              <a:t>Υλικός πολιτισμός – μια .... έμφυλη υπόθεση</a:t>
            </a:r>
            <a:r>
              <a:rPr lang="el-GR" sz="3200" dirty="0">
                <a:solidFill>
                  <a:schemeClr val="bg1"/>
                </a:solidFill>
              </a:rPr>
              <a:t/>
            </a:r>
            <a:br>
              <a:rPr lang="el-GR" sz="3200" dirty="0">
                <a:solidFill>
                  <a:schemeClr val="bg1"/>
                </a:solidFill>
              </a:rPr>
            </a:br>
            <a:r>
              <a:rPr lang="el-GR" sz="3200" dirty="0">
                <a:solidFill>
                  <a:schemeClr val="bg1"/>
                </a:solidFill>
              </a:rPr>
              <a:t>Αγγελική Χατζημιχάλη (1895-1965)</a:t>
            </a:r>
            <a:r>
              <a:rPr lang="el-GR" dirty="0">
                <a:solidFill>
                  <a:schemeClr val="bg1"/>
                </a:solidFill>
              </a:rPr>
              <a:t/>
            </a:r>
            <a:br>
              <a:rPr lang="el-GR" dirty="0">
                <a:solidFill>
                  <a:schemeClr val="bg1"/>
                </a:solidFill>
              </a:rPr>
            </a:br>
            <a:endParaRPr lang="en-US" dirty="0"/>
          </a:p>
        </p:txBody>
      </p:sp>
    </p:spTree>
    <p:extLst>
      <p:ext uri="{BB962C8B-B14F-4D97-AF65-F5344CB8AC3E}">
        <p14:creationId xmlns:p14="http://schemas.microsoft.com/office/powerpoint/2010/main" xmlns="" val="4217270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B9D09A07-5774-0157-19D2-20EDC7848E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A0F42BCA-9135-340A-1B4F-1D77D41BC98A}"/>
              </a:ext>
            </a:extLst>
          </p:cNvPr>
          <p:cNvSpPr>
            <a:spLocks noGrp="1"/>
          </p:cNvSpPr>
          <p:nvPr>
            <p:ph type="ctrTitle"/>
          </p:nvPr>
        </p:nvSpPr>
        <p:spPr>
          <a:xfrm>
            <a:off x="1238864" y="3215250"/>
            <a:ext cx="9144000" cy="2387600"/>
          </a:xfrm>
        </p:spPr>
        <p:txBody>
          <a:bodyPr>
            <a:normAutofit fontScale="90000"/>
          </a:bodyPr>
          <a:lstStyle/>
          <a:p>
            <a:pPr algn="l"/>
            <a:r>
              <a:rPr lang="el-GR" sz="3400" dirty="0">
                <a:solidFill>
                  <a:schemeClr val="bg1"/>
                </a:solidFill>
              </a:rPr>
              <a:t>Υλικός πολιτισμός</a:t>
            </a:r>
            <a:r>
              <a:rPr lang="en-US" sz="3400" dirty="0">
                <a:solidFill>
                  <a:schemeClr val="bg1"/>
                </a:solidFill>
              </a:rPr>
              <a:t> – </a:t>
            </a:r>
            <a:r>
              <a:rPr lang="el-GR" sz="3400" dirty="0">
                <a:solidFill>
                  <a:schemeClr val="bg1"/>
                </a:solidFill>
              </a:rPr>
              <a:t>πολιτικές κληρονομοποίησης</a:t>
            </a:r>
            <a:br>
              <a:rPr lang="el-GR" sz="3400" dirty="0">
                <a:solidFill>
                  <a:schemeClr val="bg1"/>
                </a:solidFill>
              </a:rPr>
            </a:br>
            <a:r>
              <a:rPr lang="el-GR" sz="3400" dirty="0">
                <a:solidFill>
                  <a:schemeClr val="bg1"/>
                </a:solidFill>
              </a:rPr>
              <a:t>                διαχείριση</a:t>
            </a:r>
            <a:br>
              <a:rPr lang="el-GR" sz="3400" dirty="0">
                <a:solidFill>
                  <a:schemeClr val="bg1"/>
                </a:solidFill>
              </a:rPr>
            </a:br>
            <a:r>
              <a:rPr lang="el-GR" sz="3400" dirty="0">
                <a:solidFill>
                  <a:schemeClr val="bg1"/>
                </a:solidFill>
              </a:rPr>
              <a:t/>
            </a:r>
            <a:br>
              <a:rPr lang="el-GR" sz="3400" dirty="0">
                <a:solidFill>
                  <a:schemeClr val="bg1"/>
                </a:solidFill>
              </a:rPr>
            </a:br>
            <a:r>
              <a:rPr lang="el-GR" sz="3400" dirty="0">
                <a:solidFill>
                  <a:schemeClr val="bg1"/>
                </a:solidFill>
              </a:rPr>
              <a:t>Μουσεία</a:t>
            </a:r>
            <a:br>
              <a:rPr lang="el-GR" sz="3400" dirty="0">
                <a:solidFill>
                  <a:schemeClr val="bg1"/>
                </a:solidFill>
              </a:rPr>
            </a:br>
            <a:r>
              <a:rPr lang="el-GR" sz="3400" dirty="0">
                <a:solidFill>
                  <a:schemeClr val="bg1"/>
                </a:solidFill>
              </a:rPr>
              <a:t>Διεθνείς πολιτικές – Συμβάσεις </a:t>
            </a:r>
            <a:r>
              <a:rPr lang="en-US" sz="3400" dirty="0">
                <a:solidFill>
                  <a:schemeClr val="bg1"/>
                </a:solidFill>
              </a:rPr>
              <a:t>UNESCO</a:t>
            </a:r>
            <a:r>
              <a:rPr lang="el-GR" sz="3400" dirty="0">
                <a:solidFill>
                  <a:schemeClr val="bg1"/>
                </a:solidFill>
              </a:rPr>
              <a:t>, Συμβουλίου της Ευρώπης κλπ.</a:t>
            </a:r>
            <a:br>
              <a:rPr lang="el-GR" sz="3400" dirty="0">
                <a:solidFill>
                  <a:schemeClr val="bg1"/>
                </a:solidFill>
              </a:rPr>
            </a:br>
            <a:r>
              <a:rPr lang="el-GR" sz="3400" dirty="0">
                <a:solidFill>
                  <a:schemeClr val="bg1"/>
                </a:solidFill>
              </a:rPr>
              <a:t/>
            </a:r>
            <a:br>
              <a:rPr lang="el-GR" sz="3400" dirty="0">
                <a:solidFill>
                  <a:schemeClr val="bg1"/>
                </a:solidFill>
              </a:rPr>
            </a:br>
            <a:r>
              <a:rPr lang="el-GR" sz="3400" dirty="0">
                <a:solidFill>
                  <a:schemeClr val="bg1"/>
                </a:solidFill>
              </a:rPr>
              <a:t>Πολιτιστικοί φορείς εθνικής ή τοπικής εμβέλειας (μεγάλα ιδρύματα, εθνοτοπικοί σύλλογοι, ΜΚΟ, ΑΜΚΕ)</a:t>
            </a:r>
            <a:br>
              <a:rPr lang="el-GR" sz="3400" dirty="0">
                <a:solidFill>
                  <a:schemeClr val="bg1"/>
                </a:solidFill>
              </a:rPr>
            </a:br>
            <a:r>
              <a:rPr lang="el-GR" sz="3400" dirty="0">
                <a:solidFill>
                  <a:schemeClr val="bg1"/>
                </a:solidFill>
              </a:rPr>
              <a:t>                                                                                            </a:t>
            </a:r>
            <a:endParaRPr lang="en-US" sz="3400" dirty="0">
              <a:solidFill>
                <a:schemeClr val="bg1"/>
              </a:solidFill>
              <a:latin typeface="+mn-lt"/>
            </a:endParaRPr>
          </a:p>
        </p:txBody>
      </p:sp>
      <p:sp>
        <p:nvSpPr>
          <p:cNvPr id="4" name="Arrow: Right 3">
            <a:extLst>
              <a:ext uri="{FF2B5EF4-FFF2-40B4-BE49-F238E27FC236}">
                <a16:creationId xmlns:a16="http://schemas.microsoft.com/office/drawing/2014/main" xmlns="" id="{C02D5112-6BE2-92AE-A40A-442FB61245FB}"/>
              </a:ext>
            </a:extLst>
          </p:cNvPr>
          <p:cNvSpPr/>
          <p:nvPr/>
        </p:nvSpPr>
        <p:spPr>
          <a:xfrm>
            <a:off x="1499065" y="1875693"/>
            <a:ext cx="978408" cy="2421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2384930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F713587E-461F-CE97-7CEE-C388BD40F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8C5ABA35-FB8E-0B24-98F9-BC59418607CA}"/>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91AC98D3-0A9B-FE53-D2C3-FC255CA94D52}"/>
              </a:ext>
            </a:extLst>
          </p:cNvPr>
          <p:cNvPicPr>
            <a:picLocks noChangeAspect="1"/>
          </p:cNvPicPr>
          <p:nvPr/>
        </p:nvPicPr>
        <p:blipFill rotWithShape="1">
          <a:blip r:embed="rId2">
            <a:extLst>
              <a:ext uri="{28A0092B-C50C-407E-A947-70E740481C1C}">
                <a14:useLocalDpi xmlns:a14="http://schemas.microsoft.com/office/drawing/2010/main" xmlns="" val="0"/>
              </a:ext>
            </a:extLst>
          </a:blip>
          <a:srcRect t="8245" r="4075" b="4600"/>
          <a:stretch/>
        </p:blipFill>
        <p:spPr>
          <a:xfrm>
            <a:off x="248412" y="396240"/>
            <a:ext cx="11695176" cy="5977128"/>
          </a:xfrm>
          <a:prstGeom prst="rect">
            <a:avLst/>
          </a:prstGeom>
        </p:spPr>
      </p:pic>
    </p:spTree>
    <p:extLst>
      <p:ext uri="{BB962C8B-B14F-4D97-AF65-F5344CB8AC3E}">
        <p14:creationId xmlns:p14="http://schemas.microsoft.com/office/powerpoint/2010/main" xmlns="" val="94309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B87FCB94-22AF-062D-FA93-CAB684B1CF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16A0C9D-3D0A-757B-E25B-8F6CEAD67B50}"/>
              </a:ext>
            </a:extLst>
          </p:cNvPr>
          <p:cNvSpPr>
            <a:spLocks noGrp="1"/>
          </p:cNvSpPr>
          <p:nvPr>
            <p:ph type="ctrTitle"/>
          </p:nvPr>
        </p:nvSpPr>
        <p:spPr>
          <a:xfrm>
            <a:off x="1523999" y="2703973"/>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37537" t="19246" r="16422" b="18162"/>
          <a:stretch/>
        </p:blipFill>
        <p:spPr>
          <a:xfrm>
            <a:off x="467411" y="393291"/>
            <a:ext cx="7457389" cy="570271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xmlns="" val="0"/>
              </a:ext>
            </a:extLst>
          </a:blip>
          <a:srcRect l="2444" t="13729" r="77859" b="65505"/>
          <a:stretch/>
        </p:blipFill>
        <p:spPr>
          <a:xfrm>
            <a:off x="8196900" y="393291"/>
            <a:ext cx="2602914" cy="1543664"/>
          </a:xfrm>
          <a:prstGeom prst="rect">
            <a:avLst/>
          </a:prstGeom>
        </p:spPr>
      </p:pic>
      <p:sp>
        <p:nvSpPr>
          <p:cNvPr id="5" name="Rectangle 4"/>
          <p:cNvSpPr/>
          <p:nvPr/>
        </p:nvSpPr>
        <p:spPr>
          <a:xfrm>
            <a:off x="8086111" y="5080338"/>
            <a:ext cx="3215148" cy="1015663"/>
          </a:xfrm>
          <a:prstGeom prst="rect">
            <a:avLst/>
          </a:prstGeom>
        </p:spPr>
        <p:txBody>
          <a:bodyPr wrap="square">
            <a:spAutoFit/>
          </a:bodyPr>
          <a:lstStyle/>
          <a:p>
            <a:r>
              <a:rPr lang="el-GR" sz="2000" dirty="0" smtClean="0">
                <a:solidFill>
                  <a:schemeClr val="bg1"/>
                </a:solidFill>
              </a:rPr>
              <a:t>24</a:t>
            </a:r>
            <a:r>
              <a:rPr lang="en-US" sz="2000" dirty="0" smtClean="0">
                <a:solidFill>
                  <a:schemeClr val="bg1"/>
                </a:solidFill>
              </a:rPr>
              <a:t>.8.</a:t>
            </a:r>
            <a:r>
              <a:rPr lang="el-GR" sz="2000" dirty="0" smtClean="0">
                <a:solidFill>
                  <a:schemeClr val="bg1"/>
                </a:solidFill>
              </a:rPr>
              <a:t>2022 </a:t>
            </a:r>
            <a:r>
              <a:rPr lang="en-US" sz="2000" dirty="0" smtClean="0">
                <a:solidFill>
                  <a:schemeClr val="bg1"/>
                </a:solidFill>
              </a:rPr>
              <a:t>- </a:t>
            </a:r>
            <a:r>
              <a:rPr lang="el-GR" sz="2000" dirty="0" smtClean="0">
                <a:solidFill>
                  <a:schemeClr val="bg1"/>
                </a:solidFill>
              </a:rPr>
              <a:t>Πράγα</a:t>
            </a:r>
            <a:r>
              <a:rPr lang="el-GR" sz="2000" dirty="0">
                <a:solidFill>
                  <a:schemeClr val="bg1"/>
                </a:solidFill>
              </a:rPr>
              <a:t>, η Έκτακτη Γενική Συνέλευση του </a:t>
            </a:r>
            <a:r>
              <a:rPr lang="el-GR" sz="2000" dirty="0" smtClean="0">
                <a:solidFill>
                  <a:schemeClr val="bg1"/>
                </a:solidFill>
              </a:rPr>
              <a:t>ICOM</a:t>
            </a:r>
            <a:endParaRPr lang="en-US" sz="2000" dirty="0">
              <a:solidFill>
                <a:schemeClr val="bg1"/>
              </a:solidFill>
            </a:endParaRPr>
          </a:p>
        </p:txBody>
      </p:sp>
    </p:spTree>
    <p:extLst>
      <p:ext uri="{BB962C8B-B14F-4D97-AF65-F5344CB8AC3E}">
        <p14:creationId xmlns:p14="http://schemas.microsoft.com/office/powerpoint/2010/main" xmlns="" val="2118541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B87FCB94-22AF-062D-FA93-CAB684B1CF78}"/>
            </a:ext>
          </a:extLst>
        </p:cNvPr>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87757" y="805953"/>
            <a:ext cx="7300340" cy="5475255"/>
          </a:xfrm>
          <a:prstGeom prst="rect">
            <a:avLst/>
          </a:prstGeom>
        </p:spPr>
      </p:pic>
      <p:sp>
        <p:nvSpPr>
          <p:cNvPr id="2" name="Title 1">
            <a:extLst>
              <a:ext uri="{FF2B5EF4-FFF2-40B4-BE49-F238E27FC236}">
                <a16:creationId xmlns:a16="http://schemas.microsoft.com/office/drawing/2014/main" xmlns="" id="{916A0C9D-3D0A-757B-E25B-8F6CEAD67B50}"/>
              </a:ext>
            </a:extLst>
          </p:cNvPr>
          <p:cNvSpPr>
            <a:spLocks noGrp="1"/>
          </p:cNvSpPr>
          <p:nvPr>
            <p:ph type="ctrTitle"/>
          </p:nvPr>
        </p:nvSpPr>
        <p:spPr>
          <a:xfrm>
            <a:off x="328773" y="-226031"/>
            <a:ext cx="11598916" cy="1880170"/>
          </a:xfrm>
        </p:spPr>
        <p:txBody>
          <a:bodyPr>
            <a:normAutofit fontScale="90000"/>
          </a:bodyPr>
          <a:lstStyle/>
          <a:p>
            <a:pPr algn="l"/>
            <a:r>
              <a:rPr lang="el-GR" sz="3400" dirty="0">
                <a:solidFill>
                  <a:schemeClr val="bg1"/>
                </a:solidFill>
              </a:rPr>
              <a:t/>
            </a:r>
            <a:br>
              <a:rPr lang="el-GR" sz="3400" dirty="0">
                <a:solidFill>
                  <a:schemeClr val="bg1"/>
                </a:solidFill>
              </a:rPr>
            </a:br>
            <a:r>
              <a:rPr lang="el-GR" sz="3400" dirty="0">
                <a:solidFill>
                  <a:schemeClr val="bg1"/>
                </a:solidFill>
                <a:latin typeface="+mn-lt"/>
              </a:rPr>
              <a:t>Οι απαρχές των μουσείων – </a:t>
            </a:r>
            <a:r>
              <a:rPr lang="el-GR" sz="3400" dirty="0" smtClean="0">
                <a:solidFill>
                  <a:schemeClr val="bg1"/>
                </a:solidFill>
                <a:latin typeface="+mn-lt"/>
              </a:rPr>
              <a:t>αξιοπερίεργα αντικείμενα</a:t>
            </a:r>
            <a:r>
              <a:rPr lang="en-US" sz="3400" dirty="0" smtClean="0">
                <a:solidFill>
                  <a:schemeClr val="bg1"/>
                </a:solidFill>
                <a:latin typeface="+mn-lt"/>
              </a:rPr>
              <a:t> 17</a:t>
            </a:r>
            <a:r>
              <a:rPr lang="el-GR" sz="3400" baseline="30000" dirty="0">
                <a:solidFill>
                  <a:schemeClr val="bg1"/>
                </a:solidFill>
                <a:latin typeface="+mn-lt"/>
              </a:rPr>
              <a:t>ος</a:t>
            </a:r>
            <a:r>
              <a:rPr lang="el-GR" sz="3400" dirty="0">
                <a:solidFill>
                  <a:schemeClr val="bg1"/>
                </a:solidFill>
                <a:latin typeface="+mn-lt"/>
              </a:rPr>
              <a:t> αι.</a:t>
            </a:r>
            <a:r>
              <a:rPr lang="en-US" sz="3400" dirty="0">
                <a:solidFill>
                  <a:schemeClr val="bg1"/>
                </a:solidFill>
                <a:latin typeface="+mn-lt"/>
              </a:rPr>
              <a:t/>
            </a:r>
            <a:br>
              <a:rPr lang="en-US" sz="3400" dirty="0">
                <a:solidFill>
                  <a:schemeClr val="bg1"/>
                </a:solidFill>
                <a:latin typeface="+mn-lt"/>
              </a:rPr>
            </a:br>
            <a:r>
              <a:rPr lang="en-US" sz="3400" dirty="0">
                <a:solidFill>
                  <a:schemeClr val="bg1"/>
                </a:solidFill>
                <a:latin typeface="+mn-lt"/>
              </a:rPr>
              <a:t/>
            </a:r>
            <a:br>
              <a:rPr lang="en-US" sz="3400" dirty="0">
                <a:solidFill>
                  <a:schemeClr val="bg1"/>
                </a:solidFill>
                <a:latin typeface="+mn-lt"/>
              </a:rPr>
            </a:br>
            <a:endParaRPr lang="en-US" sz="3400" dirty="0">
              <a:solidFill>
                <a:schemeClr val="bg1"/>
              </a:solidFill>
              <a:latin typeface="+mn-lt"/>
            </a:endParaRPr>
          </a:p>
        </p:txBody>
      </p:sp>
      <p:sp>
        <p:nvSpPr>
          <p:cNvPr id="5" name="Rectangle 4"/>
          <p:cNvSpPr/>
          <p:nvPr/>
        </p:nvSpPr>
        <p:spPr>
          <a:xfrm>
            <a:off x="212332" y="4639090"/>
            <a:ext cx="6096000" cy="2062103"/>
          </a:xfrm>
          <a:prstGeom prst="rect">
            <a:avLst/>
          </a:prstGeom>
        </p:spPr>
        <p:txBody>
          <a:bodyPr>
            <a:spAutoFit/>
          </a:bodyPr>
          <a:lstStyle/>
          <a:p>
            <a:r>
              <a:rPr lang="fr-FR" sz="3200">
                <a:solidFill>
                  <a:schemeClr val="bg1"/>
                </a:solidFill>
              </a:rPr>
              <a:t>C</a:t>
            </a:r>
            <a:r>
              <a:rPr lang="en-US" sz="3200">
                <a:solidFill>
                  <a:schemeClr val="bg1"/>
                </a:solidFill>
              </a:rPr>
              <a:t>abinet of the world/ </a:t>
            </a:r>
            <a:br>
              <a:rPr lang="en-US" sz="3200">
                <a:solidFill>
                  <a:schemeClr val="bg1"/>
                </a:solidFill>
              </a:rPr>
            </a:br>
            <a:r>
              <a:rPr lang="en-US" sz="3200">
                <a:solidFill>
                  <a:schemeClr val="bg1"/>
                </a:solidFill>
              </a:rPr>
              <a:t>cabinet des curiosités </a:t>
            </a:r>
            <a:br>
              <a:rPr lang="en-US" sz="3200">
                <a:solidFill>
                  <a:schemeClr val="bg1"/>
                </a:solidFill>
              </a:rPr>
            </a:br>
            <a:r>
              <a:rPr lang="en-US" sz="3200">
                <a:solidFill>
                  <a:schemeClr val="bg1"/>
                </a:solidFill>
              </a:rPr>
              <a:t>Collections 18</a:t>
            </a:r>
            <a:r>
              <a:rPr lang="el-GR" sz="3200" baseline="30000" dirty="0">
                <a:solidFill>
                  <a:schemeClr val="bg1"/>
                </a:solidFill>
              </a:rPr>
              <a:t>ος</a:t>
            </a:r>
            <a:r>
              <a:rPr lang="el-GR" sz="3200" dirty="0">
                <a:solidFill>
                  <a:schemeClr val="bg1"/>
                </a:solidFill>
              </a:rPr>
              <a:t> αι.</a:t>
            </a:r>
            <a:br>
              <a:rPr lang="el-GR" sz="3200" dirty="0">
                <a:solidFill>
                  <a:schemeClr val="bg1"/>
                </a:solidFill>
              </a:rPr>
            </a:br>
            <a:endParaRPr lang="en-US" sz="3200" dirty="0"/>
          </a:p>
        </p:txBody>
      </p:sp>
    </p:spTree>
    <p:extLst>
      <p:ext uri="{BB962C8B-B14F-4D97-AF65-F5344CB8AC3E}">
        <p14:creationId xmlns:p14="http://schemas.microsoft.com/office/powerpoint/2010/main" xmlns="" val="1564659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B87FCB94-22AF-062D-FA93-CAB684B1CF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16A0C9D-3D0A-757B-E25B-8F6CEAD67B50}"/>
              </a:ext>
            </a:extLst>
          </p:cNvPr>
          <p:cNvSpPr>
            <a:spLocks noGrp="1"/>
          </p:cNvSpPr>
          <p:nvPr>
            <p:ph type="ctrTitle"/>
          </p:nvPr>
        </p:nvSpPr>
        <p:spPr>
          <a:xfrm>
            <a:off x="963560" y="3543581"/>
            <a:ext cx="6479459" cy="2387600"/>
          </a:xfrm>
        </p:spPr>
        <p:txBody>
          <a:bodyPr>
            <a:normAutofit fontScale="90000"/>
          </a:bodyPr>
          <a:lstStyle/>
          <a:p>
            <a:pPr algn="l"/>
            <a:r>
              <a:rPr lang="el-GR" sz="3400" dirty="0">
                <a:solidFill>
                  <a:schemeClr val="bg1"/>
                </a:solidFill>
              </a:rPr>
              <a:t/>
            </a:r>
            <a:br>
              <a:rPr lang="el-GR" sz="3400" dirty="0">
                <a:solidFill>
                  <a:schemeClr val="bg1"/>
                </a:solidFill>
              </a:rPr>
            </a:br>
            <a:r>
              <a:rPr lang="el-GR" sz="3400" dirty="0" smtClean="0">
                <a:solidFill>
                  <a:schemeClr val="bg1"/>
                </a:solidFill>
              </a:rPr>
              <a:t>Σ</a:t>
            </a:r>
            <a:r>
              <a:rPr lang="el-GR" sz="3400" dirty="0" smtClean="0">
                <a:solidFill>
                  <a:schemeClr val="bg1"/>
                </a:solidFill>
                <a:latin typeface="+mn-lt"/>
              </a:rPr>
              <a:t>χέση </a:t>
            </a:r>
            <a:r>
              <a:rPr lang="el-GR" sz="3400" dirty="0">
                <a:solidFill>
                  <a:schemeClr val="bg1"/>
                </a:solidFill>
                <a:latin typeface="+mn-lt"/>
              </a:rPr>
              <a:t>με αποικιακή ματιά στον Άλλο και τις υλικότητές </a:t>
            </a:r>
            <a:r>
              <a:rPr lang="el-GR" sz="3400" dirty="0" smtClean="0">
                <a:solidFill>
                  <a:schemeClr val="bg1"/>
                </a:solidFill>
                <a:latin typeface="+mn-lt"/>
              </a:rPr>
              <a:t>του</a:t>
            </a:r>
            <a:r>
              <a:rPr lang="en-US" sz="3400" dirty="0" smtClean="0">
                <a:solidFill>
                  <a:schemeClr val="bg1"/>
                </a:solidFill>
                <a:latin typeface="+mn-lt"/>
              </a:rPr>
              <a:t/>
            </a:r>
            <a:br>
              <a:rPr lang="en-US" sz="3400" dirty="0" smtClean="0">
                <a:solidFill>
                  <a:schemeClr val="bg1"/>
                </a:solidFill>
                <a:latin typeface="+mn-lt"/>
              </a:rPr>
            </a:br>
            <a:r>
              <a:rPr lang="el-GR" sz="3400" dirty="0" smtClean="0">
                <a:solidFill>
                  <a:schemeClr val="bg1"/>
                </a:solidFill>
                <a:latin typeface="+mn-lt"/>
              </a:rPr>
              <a:t>Αξιοπερίεργες ετερότητες → </a:t>
            </a:r>
            <a:br>
              <a:rPr lang="el-GR" sz="3400" dirty="0" smtClean="0">
                <a:solidFill>
                  <a:schemeClr val="bg1"/>
                </a:solidFill>
                <a:latin typeface="+mn-lt"/>
              </a:rPr>
            </a:br>
            <a:r>
              <a:rPr lang="el-GR" sz="3400" dirty="0" smtClean="0">
                <a:solidFill>
                  <a:schemeClr val="bg1"/>
                </a:solidFill>
                <a:latin typeface="+mn-lt"/>
              </a:rPr>
              <a:t>μ. 19</a:t>
            </a:r>
            <a:r>
              <a:rPr lang="el-GR" sz="3400" baseline="30000" dirty="0" smtClean="0">
                <a:solidFill>
                  <a:schemeClr val="bg1"/>
                </a:solidFill>
                <a:latin typeface="+mn-lt"/>
              </a:rPr>
              <a:t>ου</a:t>
            </a:r>
            <a:r>
              <a:rPr lang="el-GR" sz="3400" dirty="0" smtClean="0">
                <a:solidFill>
                  <a:schemeClr val="bg1"/>
                </a:solidFill>
                <a:latin typeface="+mn-lt"/>
              </a:rPr>
              <a:t> αι. - 1930</a:t>
            </a:r>
            <a:endParaRPr lang="en-US" sz="3400" dirty="0">
              <a:solidFill>
                <a:schemeClr val="bg1"/>
              </a:solidFill>
              <a:latin typeface="+mn-lt"/>
            </a:endParaRPr>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254968" y="253743"/>
            <a:ext cx="4602735" cy="61273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5080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5ACC5CFF-B2D0-951F-BADA-1ADF52111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4BCE66F-7223-35DB-3854-0A2D49083901}"/>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sp>
        <p:nvSpPr>
          <p:cNvPr id="3" name="Title 1">
            <a:extLst>
              <a:ext uri="{FF2B5EF4-FFF2-40B4-BE49-F238E27FC236}">
                <a16:creationId xmlns:a16="http://schemas.microsoft.com/office/drawing/2014/main" xmlns="" id="{FD7A270F-89D7-C7C0-9F16-6305D7B75DF5}"/>
              </a:ext>
            </a:extLst>
          </p:cNvPr>
          <p:cNvSpPr txBox="1">
            <a:spLocks/>
          </p:cNvSpPr>
          <p:nvPr/>
        </p:nvSpPr>
        <p:spPr>
          <a:xfrm>
            <a:off x="383458" y="2703973"/>
            <a:ext cx="11737422" cy="238760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l-GR" sz="3400" dirty="0" smtClean="0">
                <a:solidFill>
                  <a:schemeClr val="bg1"/>
                </a:solidFill>
                <a:latin typeface="+mn-lt"/>
              </a:rPr>
              <a:t>Φορείς άτυπης συντηρητικής εκπαίδευσης προς ΜΙΑ καθεστηκυΐα συλλογική ταυτότητα </a:t>
            </a:r>
          </a:p>
          <a:p>
            <a:pPr algn="l"/>
            <a:endParaRPr lang="el-GR" sz="3400" dirty="0" smtClean="0">
              <a:solidFill>
                <a:schemeClr val="bg1"/>
              </a:solidFill>
              <a:latin typeface="+mn-lt"/>
            </a:endParaRPr>
          </a:p>
          <a:p>
            <a:pPr algn="l"/>
            <a:r>
              <a:rPr lang="en-US" sz="3400" b="1" dirty="0" smtClean="0">
                <a:solidFill>
                  <a:srgbClr val="FFC000"/>
                </a:solidFill>
                <a:latin typeface="+mn-lt"/>
              </a:rPr>
              <a:t>→</a:t>
            </a:r>
            <a:r>
              <a:rPr lang="el-GR" sz="3400" b="1" dirty="0" smtClean="0">
                <a:solidFill>
                  <a:srgbClr val="FFC000"/>
                </a:solidFill>
                <a:latin typeface="+mn-lt"/>
              </a:rPr>
              <a:t> </a:t>
            </a:r>
            <a:r>
              <a:rPr lang="en-US" sz="3400" b="1" dirty="0" smtClean="0">
                <a:solidFill>
                  <a:srgbClr val="FFC000"/>
                </a:solidFill>
                <a:latin typeface="+mn-lt"/>
              </a:rPr>
              <a:t>Anderson</a:t>
            </a:r>
            <a:r>
              <a:rPr lang="el-GR" sz="3400" b="1" dirty="0" smtClean="0">
                <a:solidFill>
                  <a:srgbClr val="FFC000"/>
                </a:solidFill>
                <a:latin typeface="+mn-lt"/>
              </a:rPr>
              <a:t>,</a:t>
            </a:r>
            <a:r>
              <a:rPr lang="en-US" sz="3400" b="1" dirty="0" smtClean="0">
                <a:solidFill>
                  <a:srgbClr val="FFC000"/>
                </a:solidFill>
                <a:latin typeface="+mn-lt"/>
              </a:rPr>
              <a:t> B., </a:t>
            </a:r>
            <a:r>
              <a:rPr lang="el-GR" sz="3400" b="1" dirty="0" smtClean="0">
                <a:solidFill>
                  <a:srgbClr val="FFC000"/>
                </a:solidFill>
                <a:latin typeface="+mn-lt"/>
              </a:rPr>
              <a:t>1997, </a:t>
            </a:r>
            <a:r>
              <a:rPr lang="el-GR" sz="3400" b="1" i="1" dirty="0" smtClean="0">
                <a:solidFill>
                  <a:srgbClr val="FFC000"/>
                </a:solidFill>
                <a:latin typeface="+mn-lt"/>
              </a:rPr>
              <a:t>Φαντασιακές κοινότητες</a:t>
            </a:r>
            <a:r>
              <a:rPr lang="el-GR" sz="3400" b="1" dirty="0" smtClean="0">
                <a:solidFill>
                  <a:srgbClr val="FFC000"/>
                </a:solidFill>
                <a:latin typeface="+mn-lt"/>
              </a:rPr>
              <a:t>, εκδ. Νεφέλη, Αθήνα</a:t>
            </a:r>
            <a:r>
              <a:rPr lang="el-GR" sz="3400" b="1" dirty="0">
                <a:solidFill>
                  <a:srgbClr val="FFC000"/>
                </a:solidFill>
              </a:rPr>
              <a:t/>
            </a:r>
            <a:br>
              <a:rPr lang="el-GR" sz="3400" b="1" dirty="0">
                <a:solidFill>
                  <a:srgbClr val="FFC000"/>
                </a:solidFill>
              </a:rPr>
            </a:br>
            <a:endParaRPr lang="en-US" sz="3400" b="1" dirty="0">
              <a:solidFill>
                <a:srgbClr val="FFC000"/>
              </a:solidFill>
              <a:latin typeface="+mn-lt"/>
            </a:endParaRPr>
          </a:p>
        </p:txBody>
      </p:sp>
    </p:spTree>
    <p:extLst>
      <p:ext uri="{BB962C8B-B14F-4D97-AF65-F5344CB8AC3E}">
        <p14:creationId xmlns:p14="http://schemas.microsoft.com/office/powerpoint/2010/main" xmlns="" val="182468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8C573FAC-13E6-A951-F3ED-BB08AA7FE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3DD69EF2-055C-02C0-E810-487DE67CF498}"/>
              </a:ext>
            </a:extLst>
          </p:cNvPr>
          <p:cNvSpPr>
            <a:spLocks noGrp="1"/>
          </p:cNvSpPr>
          <p:nvPr>
            <p:ph type="ctrTitle"/>
          </p:nvPr>
        </p:nvSpPr>
        <p:spPr>
          <a:xfrm>
            <a:off x="1523999" y="2703973"/>
            <a:ext cx="10500853" cy="2387600"/>
          </a:xfrm>
        </p:spPr>
        <p:txBody>
          <a:bodyPr>
            <a:normAutofit fontScale="90000"/>
          </a:bodyPr>
          <a:lstStyle/>
          <a:p>
            <a:pPr algn="l"/>
            <a:r>
              <a:rPr lang="el-GR" sz="3400" dirty="0">
                <a:solidFill>
                  <a:schemeClr val="bg1"/>
                </a:solidFill>
              </a:rPr>
              <a:t/>
            </a:r>
            <a:br>
              <a:rPr lang="el-GR" sz="3400" dirty="0">
                <a:solidFill>
                  <a:schemeClr val="bg1"/>
                </a:solidFill>
              </a:rPr>
            </a:br>
            <a:r>
              <a:rPr lang="el-GR" sz="3400" dirty="0">
                <a:solidFill>
                  <a:schemeClr val="bg1"/>
                </a:solidFill>
              </a:rPr>
              <a:t/>
            </a:r>
            <a:br>
              <a:rPr lang="el-GR" sz="3400" dirty="0">
                <a:solidFill>
                  <a:schemeClr val="bg1"/>
                </a:solidFill>
              </a:rPr>
            </a:br>
            <a:r>
              <a:rPr lang="el-GR" sz="3400" b="1" dirty="0" smtClean="0">
                <a:solidFill>
                  <a:schemeClr val="bg1"/>
                </a:solidFill>
                <a:latin typeface="+mn-lt"/>
              </a:rPr>
              <a:t>Δεσμευτικό τοπίο μουσειακής διαπραγμάτευσης στην Ελλάδα</a:t>
            </a:r>
            <a:br>
              <a:rPr lang="el-GR" sz="3400" b="1" dirty="0" smtClean="0">
                <a:solidFill>
                  <a:schemeClr val="bg1"/>
                </a:solidFill>
                <a:latin typeface="+mn-lt"/>
              </a:rPr>
            </a:br>
            <a:r>
              <a:rPr lang="el-GR" sz="3400" b="1" dirty="0" smtClean="0">
                <a:solidFill>
                  <a:schemeClr val="bg1"/>
                </a:solidFill>
                <a:latin typeface="+mn-lt"/>
              </a:rPr>
              <a:t> </a:t>
            </a:r>
            <a:br>
              <a:rPr lang="el-GR" sz="3400" b="1" dirty="0" smtClean="0">
                <a:solidFill>
                  <a:schemeClr val="bg1"/>
                </a:solidFill>
                <a:latin typeface="+mn-lt"/>
              </a:rPr>
            </a:br>
            <a:r>
              <a:rPr lang="el-GR" sz="3600" dirty="0">
                <a:solidFill>
                  <a:schemeClr val="bg1"/>
                </a:solidFill>
                <a:latin typeface="+mn-lt"/>
              </a:rPr>
              <a:t>o χρυσός κανόνας της </a:t>
            </a:r>
            <a:r>
              <a:rPr lang="el-GR" sz="3600" dirty="0" smtClean="0">
                <a:solidFill>
                  <a:schemeClr val="bg1"/>
                </a:solidFill>
                <a:latin typeface="+mn-lt"/>
              </a:rPr>
              <a:t>Αρχαιότητας </a:t>
            </a:r>
            <a:br>
              <a:rPr lang="el-GR" sz="3600" dirty="0" smtClean="0">
                <a:solidFill>
                  <a:schemeClr val="bg1"/>
                </a:solidFill>
                <a:latin typeface="+mn-lt"/>
              </a:rPr>
            </a:br>
            <a:r>
              <a:rPr lang="el-GR" sz="3600" dirty="0" smtClean="0">
                <a:solidFill>
                  <a:schemeClr val="bg1"/>
                </a:solidFill>
                <a:latin typeface="+mn-lt"/>
              </a:rPr>
              <a:t>η </a:t>
            </a:r>
            <a:r>
              <a:rPr lang="el-GR" sz="3600" dirty="0">
                <a:solidFill>
                  <a:schemeClr val="bg1"/>
                </a:solidFill>
                <a:latin typeface="+mn-lt"/>
              </a:rPr>
              <a:t>«αποκατάσταση» του </a:t>
            </a:r>
            <a:r>
              <a:rPr lang="el-GR" sz="3600" dirty="0" smtClean="0">
                <a:solidFill>
                  <a:schemeClr val="bg1"/>
                </a:solidFill>
                <a:latin typeface="+mn-lt"/>
              </a:rPr>
              <a:t>Βυζαντίου </a:t>
            </a:r>
            <a:br>
              <a:rPr lang="el-GR" sz="3600" dirty="0" smtClean="0">
                <a:solidFill>
                  <a:schemeClr val="bg1"/>
                </a:solidFill>
                <a:latin typeface="+mn-lt"/>
              </a:rPr>
            </a:br>
            <a:r>
              <a:rPr lang="el-GR" sz="3600" dirty="0" smtClean="0">
                <a:solidFill>
                  <a:schemeClr val="bg1"/>
                </a:solidFill>
                <a:latin typeface="+mn-lt"/>
              </a:rPr>
              <a:t>η </a:t>
            </a:r>
            <a:r>
              <a:rPr lang="el-GR" sz="3600" dirty="0">
                <a:solidFill>
                  <a:schemeClr val="bg1"/>
                </a:solidFill>
                <a:latin typeface="+mn-lt"/>
              </a:rPr>
              <a:t>αναζήτηση της «ελληνικότητας</a:t>
            </a:r>
            <a:r>
              <a:rPr lang="el-GR" sz="3600" dirty="0" smtClean="0">
                <a:solidFill>
                  <a:schemeClr val="bg1"/>
                </a:solidFill>
                <a:latin typeface="+mn-lt"/>
              </a:rPr>
              <a:t>»</a:t>
            </a:r>
            <a:br>
              <a:rPr lang="el-GR" sz="3600" dirty="0" smtClean="0">
                <a:solidFill>
                  <a:schemeClr val="bg1"/>
                </a:solidFill>
                <a:latin typeface="+mn-lt"/>
              </a:rPr>
            </a:br>
            <a:r>
              <a:rPr lang="el-GR" sz="3600" dirty="0" smtClean="0">
                <a:solidFill>
                  <a:schemeClr val="bg1"/>
                </a:solidFill>
                <a:latin typeface="+mn-lt"/>
              </a:rPr>
              <a:t>το </a:t>
            </a:r>
            <a:r>
              <a:rPr lang="el-GR" sz="3600" dirty="0">
                <a:solidFill>
                  <a:schemeClr val="bg1"/>
                </a:solidFill>
                <a:latin typeface="+mn-lt"/>
              </a:rPr>
              <a:t>ιδεολόγημα της </a:t>
            </a:r>
            <a:r>
              <a:rPr lang="el-GR" sz="3600" dirty="0" smtClean="0">
                <a:solidFill>
                  <a:schemeClr val="bg1"/>
                </a:solidFill>
                <a:latin typeface="+mn-lt"/>
              </a:rPr>
              <a:t>συνέχειας</a:t>
            </a:r>
            <a:br>
              <a:rPr lang="el-GR" sz="3600" dirty="0" smtClean="0">
                <a:solidFill>
                  <a:schemeClr val="bg1"/>
                </a:solidFill>
                <a:latin typeface="+mn-lt"/>
              </a:rPr>
            </a:br>
            <a:r>
              <a:rPr lang="el-GR" sz="3600" dirty="0" smtClean="0">
                <a:solidFill>
                  <a:schemeClr val="bg1"/>
                </a:solidFill>
                <a:latin typeface="+mn-lt"/>
              </a:rPr>
              <a:t>η </a:t>
            </a:r>
            <a:r>
              <a:rPr lang="el-GR" sz="3600" dirty="0">
                <a:solidFill>
                  <a:schemeClr val="bg1"/>
                </a:solidFill>
                <a:latin typeface="+mn-lt"/>
              </a:rPr>
              <a:t>επιστροφή στις «ρίζες</a:t>
            </a:r>
            <a:r>
              <a:rPr lang="el-GR" sz="3600" dirty="0" smtClean="0">
                <a:solidFill>
                  <a:schemeClr val="bg1"/>
                </a:solidFill>
                <a:latin typeface="+mn-lt"/>
              </a:rPr>
              <a:t>»</a:t>
            </a:r>
            <a:endParaRPr lang="en-US" sz="3400" dirty="0">
              <a:solidFill>
                <a:schemeClr val="bg1"/>
              </a:solidFill>
              <a:latin typeface="+mn-lt"/>
            </a:endParaRPr>
          </a:p>
        </p:txBody>
      </p:sp>
    </p:spTree>
    <p:extLst>
      <p:ext uri="{BB962C8B-B14F-4D97-AF65-F5344CB8AC3E}">
        <p14:creationId xmlns:p14="http://schemas.microsoft.com/office/powerpoint/2010/main" xmlns="" val="767933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8C573FAC-13E6-A951-F3ED-BB08AA7FE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3DD69EF2-055C-02C0-E810-487DE67CF498}"/>
              </a:ext>
            </a:extLst>
          </p:cNvPr>
          <p:cNvSpPr>
            <a:spLocks noGrp="1"/>
          </p:cNvSpPr>
          <p:nvPr>
            <p:ph type="ctrTitle"/>
          </p:nvPr>
        </p:nvSpPr>
        <p:spPr>
          <a:xfrm>
            <a:off x="1524000" y="2703973"/>
            <a:ext cx="9144000" cy="2387600"/>
          </a:xfrm>
        </p:spPr>
        <p:txBody>
          <a:bodyPr>
            <a:normAutofit fontScale="90000"/>
          </a:bodyPr>
          <a:lstStyle/>
          <a:p>
            <a:pPr algn="l"/>
            <a:r>
              <a:rPr lang="el-GR" sz="3400" dirty="0">
                <a:solidFill>
                  <a:schemeClr val="bg1"/>
                </a:solidFill>
              </a:rPr>
              <a:t/>
            </a:r>
            <a:br>
              <a:rPr lang="el-GR" sz="3400" dirty="0">
                <a:solidFill>
                  <a:schemeClr val="bg1"/>
                </a:solidFill>
              </a:rPr>
            </a:br>
            <a:r>
              <a:rPr lang="el-GR" sz="4200" b="1" dirty="0" smtClean="0">
                <a:solidFill>
                  <a:schemeClr val="bg1"/>
                </a:solidFill>
                <a:latin typeface="+mn-lt"/>
              </a:rPr>
              <a:t>Εθνικοί μύθοι</a:t>
            </a:r>
            <a:r>
              <a:rPr lang="el-GR" sz="3400" b="1" dirty="0" smtClean="0">
                <a:solidFill>
                  <a:schemeClr val="bg1"/>
                </a:solidFill>
                <a:latin typeface="+mn-lt"/>
              </a:rPr>
              <a:t/>
            </a:r>
            <a:br>
              <a:rPr lang="el-GR" sz="3400" b="1" dirty="0" smtClean="0">
                <a:solidFill>
                  <a:schemeClr val="bg1"/>
                </a:solidFill>
                <a:latin typeface="+mn-lt"/>
              </a:rPr>
            </a:br>
            <a:r>
              <a:rPr lang="el-GR" sz="3400" b="1" dirty="0" smtClean="0">
                <a:solidFill>
                  <a:schemeClr val="bg1"/>
                </a:solidFill>
                <a:latin typeface="+mn-lt"/>
              </a:rPr>
              <a:t/>
            </a:r>
            <a:br>
              <a:rPr lang="el-GR" sz="3400" b="1" dirty="0" smtClean="0">
                <a:solidFill>
                  <a:schemeClr val="bg1"/>
                </a:solidFill>
                <a:latin typeface="+mn-lt"/>
              </a:rPr>
            </a:br>
            <a:r>
              <a:rPr lang="el-GR" sz="3600" dirty="0" smtClean="0">
                <a:solidFill>
                  <a:schemeClr val="bg1"/>
                </a:solidFill>
                <a:latin typeface="+mn-lt"/>
              </a:rPr>
              <a:t>αναγέννησης/αναβίωσης</a:t>
            </a:r>
            <a:br>
              <a:rPr lang="el-GR" sz="3600" dirty="0" smtClean="0">
                <a:solidFill>
                  <a:schemeClr val="bg1"/>
                </a:solidFill>
                <a:latin typeface="+mn-lt"/>
              </a:rPr>
            </a:br>
            <a:r>
              <a:rPr lang="el-GR" sz="3600" dirty="0" smtClean="0">
                <a:solidFill>
                  <a:schemeClr val="bg1"/>
                </a:solidFill>
                <a:latin typeface="+mn-lt"/>
              </a:rPr>
              <a:t>αδιάλειπτης </a:t>
            </a:r>
            <a:r>
              <a:rPr lang="el-GR" sz="3600" dirty="0">
                <a:solidFill>
                  <a:schemeClr val="bg1"/>
                </a:solidFill>
                <a:latin typeface="+mn-lt"/>
              </a:rPr>
              <a:t>συνέχειας </a:t>
            </a:r>
            <a:r>
              <a:rPr lang="el-GR" sz="3600" dirty="0" smtClean="0">
                <a:solidFill>
                  <a:schemeClr val="bg1"/>
                </a:solidFill>
                <a:latin typeface="+mn-lt"/>
              </a:rPr>
              <a:t/>
            </a:r>
            <a:br>
              <a:rPr lang="el-GR" sz="3600" dirty="0" smtClean="0">
                <a:solidFill>
                  <a:schemeClr val="bg1"/>
                </a:solidFill>
                <a:latin typeface="+mn-lt"/>
              </a:rPr>
            </a:br>
            <a:r>
              <a:rPr lang="el-GR" sz="3600" dirty="0" smtClean="0">
                <a:solidFill>
                  <a:schemeClr val="bg1"/>
                </a:solidFill>
                <a:latin typeface="+mn-lt"/>
              </a:rPr>
              <a:t>του </a:t>
            </a:r>
            <a:r>
              <a:rPr lang="el-GR" sz="3600" dirty="0">
                <a:solidFill>
                  <a:schemeClr val="bg1"/>
                </a:solidFill>
                <a:latin typeface="+mn-lt"/>
              </a:rPr>
              <a:t>ευρωπαϊσμού</a:t>
            </a:r>
            <a:r>
              <a:rPr lang="el-GR" sz="3400" dirty="0">
                <a:solidFill>
                  <a:schemeClr val="bg1"/>
                </a:solidFill>
              </a:rPr>
              <a:t/>
            </a:r>
            <a:br>
              <a:rPr lang="el-GR" sz="3400" dirty="0">
                <a:solidFill>
                  <a:schemeClr val="bg1"/>
                </a:solidFill>
              </a:rPr>
            </a:br>
            <a:r>
              <a:rPr lang="el-GR" sz="3400" dirty="0" smtClean="0">
                <a:solidFill>
                  <a:schemeClr val="bg1"/>
                </a:solidFill>
              </a:rPr>
              <a:t/>
            </a:r>
            <a:br>
              <a:rPr lang="el-GR" sz="3400" dirty="0" smtClean="0">
                <a:solidFill>
                  <a:schemeClr val="bg1"/>
                </a:solidFill>
              </a:rPr>
            </a:br>
            <a:endParaRPr lang="en-US" sz="3400" dirty="0">
              <a:solidFill>
                <a:schemeClr val="bg1"/>
              </a:solidFill>
              <a:latin typeface="+mn-lt"/>
            </a:endParaRPr>
          </a:p>
        </p:txBody>
      </p:sp>
    </p:spTree>
    <p:extLst>
      <p:ext uri="{BB962C8B-B14F-4D97-AF65-F5344CB8AC3E}">
        <p14:creationId xmlns:p14="http://schemas.microsoft.com/office/powerpoint/2010/main" xmlns="" val="2389261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8C573FAC-13E6-A951-F3ED-BB08AA7FE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3DD69EF2-055C-02C0-E810-487DE67CF498}"/>
              </a:ext>
            </a:extLst>
          </p:cNvPr>
          <p:cNvSpPr>
            <a:spLocks noGrp="1"/>
          </p:cNvSpPr>
          <p:nvPr>
            <p:ph type="ctrTitle"/>
          </p:nvPr>
        </p:nvSpPr>
        <p:spPr>
          <a:xfrm>
            <a:off x="1524000" y="2703973"/>
            <a:ext cx="9144000" cy="2387600"/>
          </a:xfrm>
        </p:spPr>
        <p:txBody>
          <a:bodyPr>
            <a:normAutofit/>
          </a:bodyPr>
          <a:lstStyle/>
          <a:p>
            <a:pPr algn="l"/>
            <a:r>
              <a:rPr lang="el-GR" sz="3400" dirty="0">
                <a:solidFill>
                  <a:schemeClr val="bg1"/>
                </a:solidFill>
              </a:rPr>
              <a:t/>
            </a:r>
            <a:br>
              <a:rPr lang="el-GR" sz="3400" dirty="0">
                <a:solidFill>
                  <a:schemeClr val="bg1"/>
                </a:solidFill>
              </a:rPr>
            </a:br>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sp>
        <p:nvSpPr>
          <p:cNvPr id="3" name="Rectangle 2"/>
          <p:cNvSpPr/>
          <p:nvPr/>
        </p:nvSpPr>
        <p:spPr>
          <a:xfrm>
            <a:off x="1130709" y="832888"/>
            <a:ext cx="9144000" cy="5001369"/>
          </a:xfrm>
          <a:prstGeom prst="rect">
            <a:avLst/>
          </a:prstGeom>
        </p:spPr>
        <p:txBody>
          <a:bodyPr wrap="square">
            <a:spAutoFit/>
          </a:bodyPr>
          <a:lstStyle/>
          <a:p>
            <a:r>
              <a:rPr lang="el-GR" sz="3200" b="1" dirty="0" smtClean="0">
                <a:solidFill>
                  <a:schemeClr val="bg1"/>
                </a:solidFill>
              </a:rPr>
              <a:t>Η Γενεαλογία των  μουσείων στην Ελλάδα</a:t>
            </a:r>
          </a:p>
          <a:p>
            <a:endParaRPr lang="el-GR" sz="2900" dirty="0" smtClean="0">
              <a:solidFill>
                <a:schemeClr val="bg1"/>
              </a:solidFill>
            </a:endParaRPr>
          </a:p>
          <a:p>
            <a:pPr marL="457200" indent="-457200">
              <a:buFont typeface="Wingdings" panose="05000000000000000000" pitchFamily="2" charset="2"/>
              <a:buChar char="§"/>
            </a:pPr>
            <a:r>
              <a:rPr lang="el-GR" sz="2900" dirty="0" smtClean="0">
                <a:solidFill>
                  <a:schemeClr val="bg1"/>
                </a:solidFill>
              </a:rPr>
              <a:t>ο </a:t>
            </a:r>
            <a:r>
              <a:rPr lang="el-GR" sz="2900" dirty="0">
                <a:solidFill>
                  <a:schemeClr val="bg1"/>
                </a:solidFill>
              </a:rPr>
              <a:t>αιώνας της αρχαιολογίας (1829-1914)· </a:t>
            </a:r>
            <a:endParaRPr lang="el-GR" sz="2900" dirty="0" smtClean="0">
              <a:solidFill>
                <a:schemeClr val="bg1"/>
              </a:solidFill>
            </a:endParaRPr>
          </a:p>
          <a:p>
            <a:pPr marL="457200" indent="-457200">
              <a:buFont typeface="Wingdings" panose="05000000000000000000" pitchFamily="2" charset="2"/>
              <a:buChar char="§"/>
            </a:pPr>
            <a:endParaRPr lang="el-GR" sz="2900" dirty="0" smtClean="0">
              <a:solidFill>
                <a:schemeClr val="bg1"/>
              </a:solidFill>
            </a:endParaRPr>
          </a:p>
          <a:p>
            <a:pPr marL="457200" indent="-457200">
              <a:buFont typeface="Wingdings" panose="05000000000000000000" pitchFamily="2" charset="2"/>
              <a:buChar char="§"/>
            </a:pPr>
            <a:r>
              <a:rPr lang="el-GR" sz="2900" dirty="0" smtClean="0">
                <a:solidFill>
                  <a:schemeClr val="bg1"/>
                </a:solidFill>
              </a:rPr>
              <a:t>η </a:t>
            </a:r>
            <a:r>
              <a:rPr lang="el-GR" sz="2900" dirty="0">
                <a:solidFill>
                  <a:schemeClr val="bg1"/>
                </a:solidFill>
              </a:rPr>
              <a:t>επικύρωση της συνέχειας (1914-1940)· </a:t>
            </a:r>
            <a:endParaRPr lang="el-GR" sz="2900" dirty="0" smtClean="0">
              <a:solidFill>
                <a:schemeClr val="bg1"/>
              </a:solidFill>
            </a:endParaRPr>
          </a:p>
          <a:p>
            <a:pPr marL="457200" indent="-457200">
              <a:buFont typeface="Wingdings" panose="05000000000000000000" pitchFamily="2" charset="2"/>
              <a:buChar char="§"/>
            </a:pPr>
            <a:endParaRPr lang="el-GR" sz="2900" dirty="0" smtClean="0">
              <a:solidFill>
                <a:schemeClr val="bg1"/>
              </a:solidFill>
            </a:endParaRPr>
          </a:p>
          <a:p>
            <a:pPr marL="457200" indent="-457200">
              <a:buFont typeface="Wingdings" panose="05000000000000000000" pitchFamily="2" charset="2"/>
              <a:buChar char="§"/>
            </a:pPr>
            <a:r>
              <a:rPr lang="el-GR" sz="2900" dirty="0" smtClean="0">
                <a:solidFill>
                  <a:schemeClr val="bg1"/>
                </a:solidFill>
              </a:rPr>
              <a:t>μεταπολεμική </a:t>
            </a:r>
            <a:r>
              <a:rPr lang="el-GR" sz="2900" dirty="0">
                <a:solidFill>
                  <a:schemeClr val="bg1"/>
                </a:solidFill>
              </a:rPr>
              <a:t>αναγέννηση (1940-1970)· </a:t>
            </a:r>
            <a:endParaRPr lang="el-GR" sz="2900" dirty="0" smtClean="0">
              <a:solidFill>
                <a:schemeClr val="bg1"/>
              </a:solidFill>
            </a:endParaRPr>
          </a:p>
          <a:p>
            <a:pPr marL="457200" indent="-457200">
              <a:buFont typeface="Wingdings" panose="05000000000000000000" pitchFamily="2" charset="2"/>
              <a:buChar char="§"/>
            </a:pPr>
            <a:endParaRPr lang="el-GR" sz="2900" dirty="0" smtClean="0">
              <a:solidFill>
                <a:schemeClr val="bg1"/>
              </a:solidFill>
            </a:endParaRPr>
          </a:p>
          <a:p>
            <a:pPr marL="457200" indent="-457200">
              <a:buFont typeface="Wingdings" panose="05000000000000000000" pitchFamily="2" charset="2"/>
              <a:buChar char="§"/>
            </a:pPr>
            <a:r>
              <a:rPr lang="el-GR" sz="2900" dirty="0" smtClean="0">
                <a:solidFill>
                  <a:schemeClr val="bg1"/>
                </a:solidFill>
              </a:rPr>
              <a:t>η </a:t>
            </a:r>
            <a:r>
              <a:rPr lang="el-GR" sz="2900" dirty="0">
                <a:solidFill>
                  <a:schemeClr val="bg1"/>
                </a:solidFill>
              </a:rPr>
              <a:t>άνθηση των </a:t>
            </a:r>
            <a:r>
              <a:rPr lang="el-GR" sz="2900" dirty="0" smtClean="0">
                <a:solidFill>
                  <a:schemeClr val="bg1"/>
                </a:solidFill>
              </a:rPr>
              <a:t>μουσείων </a:t>
            </a:r>
            <a:r>
              <a:rPr lang="el-GR" sz="2900" dirty="0">
                <a:solidFill>
                  <a:schemeClr val="bg1"/>
                </a:solidFill>
              </a:rPr>
              <a:t>(1970-2000)· </a:t>
            </a:r>
            <a:endParaRPr lang="el-GR" sz="2900" dirty="0" smtClean="0">
              <a:solidFill>
                <a:schemeClr val="bg1"/>
              </a:solidFill>
            </a:endParaRPr>
          </a:p>
          <a:p>
            <a:pPr marL="457200" indent="-457200">
              <a:buFont typeface="Wingdings" panose="05000000000000000000" pitchFamily="2" charset="2"/>
              <a:buChar char="§"/>
            </a:pPr>
            <a:endParaRPr lang="el-GR" sz="2900" dirty="0" smtClean="0">
              <a:solidFill>
                <a:schemeClr val="bg1"/>
              </a:solidFill>
            </a:endParaRPr>
          </a:p>
          <a:p>
            <a:pPr marL="457200" indent="-457200">
              <a:buFont typeface="Wingdings" panose="05000000000000000000" pitchFamily="2" charset="2"/>
              <a:buChar char="§"/>
            </a:pPr>
            <a:r>
              <a:rPr lang="el-GR" sz="2900" dirty="0" smtClean="0">
                <a:solidFill>
                  <a:schemeClr val="bg1"/>
                </a:solidFill>
              </a:rPr>
              <a:t>ανανέωση </a:t>
            </a:r>
            <a:r>
              <a:rPr lang="el-GR" sz="2900" dirty="0">
                <a:solidFill>
                  <a:schemeClr val="bg1"/>
                </a:solidFill>
              </a:rPr>
              <a:t>και αναδίπλωση (2000 και εξής)</a:t>
            </a:r>
            <a:endParaRPr lang="en-US" sz="2900" dirty="0">
              <a:solidFill>
                <a:schemeClr val="bg1"/>
              </a:solidFill>
            </a:endParaRPr>
          </a:p>
        </p:txBody>
      </p:sp>
    </p:spTree>
    <p:extLst>
      <p:ext uri="{BB962C8B-B14F-4D97-AF65-F5344CB8AC3E}">
        <p14:creationId xmlns:p14="http://schemas.microsoft.com/office/powerpoint/2010/main" xmlns="" val="3242974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5680" y="3700232"/>
            <a:ext cx="10566400" cy="2387600"/>
          </a:xfrm>
        </p:spPr>
        <p:txBody>
          <a:bodyPr>
            <a:noAutofit/>
          </a:bodyPr>
          <a:lstStyle/>
          <a:p>
            <a:pPr algn="l"/>
            <a:r>
              <a:rPr lang="el-GR" sz="2800" dirty="0">
                <a:solidFill>
                  <a:schemeClr val="bg1"/>
                </a:solidFill>
                <a:latin typeface="+mn-lt"/>
              </a:rPr>
              <a:t>Είναι ο υλικός κόσμος ‘‘επιφανειακός’‘, ‘‘εφήμερος’‘, και ως εκ τούτου καταδικασμένος να συγκαλύπτει και να συσκοτίζει ό,τι θεωρείται ‘‘ουσιαστικό’‘, ‘‘αληθινό’‘ και ‘‘αιώνιο’‘; </a:t>
            </a:r>
            <a:r>
              <a:rPr lang="el-GR" sz="2800" dirty="0" smtClean="0">
                <a:solidFill>
                  <a:schemeClr val="bg1"/>
                </a:solidFill>
                <a:latin typeface="+mn-lt"/>
              </a:rPr>
              <a:t/>
            </a:r>
            <a:br>
              <a:rPr lang="el-GR" sz="2800" dirty="0" smtClean="0">
                <a:solidFill>
                  <a:schemeClr val="bg1"/>
                </a:solidFill>
                <a:latin typeface="+mn-lt"/>
              </a:rPr>
            </a:br>
            <a:r>
              <a:rPr lang="el-GR" sz="2400" dirty="0">
                <a:solidFill>
                  <a:schemeClr val="bg1"/>
                </a:solidFill>
                <a:latin typeface="+mn-lt"/>
              </a:rPr>
              <a:t/>
            </a:r>
            <a:br>
              <a:rPr lang="el-GR" sz="2400" dirty="0">
                <a:solidFill>
                  <a:schemeClr val="bg1"/>
                </a:solidFill>
                <a:latin typeface="+mn-lt"/>
              </a:rPr>
            </a:br>
            <a:r>
              <a:rPr lang="el-GR" sz="2800" b="1" dirty="0">
                <a:solidFill>
                  <a:schemeClr val="bg1"/>
                </a:solidFill>
                <a:latin typeface="+mn-lt"/>
              </a:rPr>
              <a:t/>
            </a:r>
            <a:br>
              <a:rPr lang="el-GR" sz="2800" b="1" dirty="0">
                <a:solidFill>
                  <a:schemeClr val="bg1"/>
                </a:solidFill>
                <a:latin typeface="+mn-lt"/>
              </a:rPr>
            </a:br>
            <a:r>
              <a:rPr lang="el-GR" sz="2800" b="1" dirty="0">
                <a:solidFill>
                  <a:schemeClr val="bg1"/>
                </a:solidFill>
                <a:latin typeface="Arial Narrow" panose="020B0606020202030204" pitchFamily="34" charset="0"/>
              </a:rPr>
              <a:t>Είναι άψυχος’‘ και ‘‘παθητικός’‘, στον αντίποδα της οντότητας του ‘‘ανθρώπου’‘, που είναι ‘‘ζωντανός’‘ και ‘‘ενεργητικός’‘; </a:t>
            </a:r>
            <a:r>
              <a:rPr lang="el-GR" sz="2800" b="1" dirty="0" smtClean="0">
                <a:solidFill>
                  <a:schemeClr val="bg1"/>
                </a:solidFill>
                <a:latin typeface="Arial Narrow" panose="020B0606020202030204" pitchFamily="34" charset="0"/>
              </a:rPr>
              <a:t/>
            </a:r>
            <a:br>
              <a:rPr lang="el-GR" sz="2800" b="1" dirty="0" smtClean="0">
                <a:solidFill>
                  <a:schemeClr val="bg1"/>
                </a:solidFill>
                <a:latin typeface="Arial Narrow" panose="020B0606020202030204" pitchFamily="34" charset="0"/>
              </a:rPr>
            </a:br>
            <a:r>
              <a:rPr lang="el-GR" sz="2800" b="1" dirty="0">
                <a:solidFill>
                  <a:schemeClr val="bg1"/>
                </a:solidFill>
                <a:latin typeface="Arial Narrow" panose="020B0606020202030204" pitchFamily="34" charset="0"/>
              </a:rPr>
              <a:t/>
            </a:r>
            <a:br>
              <a:rPr lang="el-GR" sz="2800" b="1" dirty="0">
                <a:solidFill>
                  <a:schemeClr val="bg1"/>
                </a:solidFill>
                <a:latin typeface="Arial Narrow" panose="020B0606020202030204" pitchFamily="34" charset="0"/>
              </a:rPr>
            </a:br>
            <a:r>
              <a:rPr lang="el-GR" sz="2200" dirty="0">
                <a:solidFill>
                  <a:schemeClr val="bg1"/>
                </a:solidFill>
                <a:latin typeface="+mn-lt"/>
              </a:rPr>
              <a:t/>
            </a:r>
            <a:br>
              <a:rPr lang="el-GR" sz="2200" dirty="0">
                <a:solidFill>
                  <a:schemeClr val="bg1"/>
                </a:solidFill>
                <a:latin typeface="+mn-lt"/>
              </a:rPr>
            </a:br>
            <a:r>
              <a:rPr lang="el-GR" sz="2800" i="1" dirty="0">
                <a:solidFill>
                  <a:schemeClr val="bg1"/>
                </a:solidFill>
                <a:latin typeface="Bahnschrift SemiBold Condensed" panose="020B0502040204020203" pitchFamily="34" charset="0"/>
              </a:rPr>
              <a:t>Πώς μπορεί ένα έργο τέχνης να ‘‘δρα’‘: να καθηλώνει, να συγκινεί, να προκαλεί συναισθήματα στο θεατή του; </a:t>
            </a:r>
            <a:br>
              <a:rPr lang="el-GR" sz="2800" i="1" dirty="0">
                <a:solidFill>
                  <a:schemeClr val="bg1"/>
                </a:solidFill>
                <a:latin typeface="Bahnschrift SemiBold Condensed" panose="020B0502040204020203" pitchFamily="34" charset="0"/>
              </a:rPr>
            </a:br>
            <a:r>
              <a:rPr lang="el-GR" sz="2200" dirty="0">
                <a:solidFill>
                  <a:schemeClr val="bg1"/>
                </a:solidFill>
                <a:latin typeface="+mn-lt"/>
              </a:rPr>
              <a:t/>
            </a:r>
            <a:br>
              <a:rPr lang="el-GR" sz="2200" dirty="0">
                <a:solidFill>
                  <a:schemeClr val="bg1"/>
                </a:solidFill>
                <a:latin typeface="+mn-lt"/>
              </a:rPr>
            </a:br>
            <a:r>
              <a:rPr lang="el-GR" sz="2800" b="1" dirty="0">
                <a:solidFill>
                  <a:schemeClr val="bg1"/>
                </a:solidFill>
                <a:latin typeface="Segoe Script" panose="030B0504020000000003" pitchFamily="66" charset="0"/>
              </a:rPr>
              <a:t/>
            </a:r>
            <a:br>
              <a:rPr lang="el-GR" sz="2800" b="1" dirty="0">
                <a:solidFill>
                  <a:schemeClr val="bg1"/>
                </a:solidFill>
                <a:latin typeface="Segoe Script" panose="030B0504020000000003" pitchFamily="66" charset="0"/>
              </a:rPr>
            </a:br>
            <a:r>
              <a:rPr lang="el-GR" sz="2800" b="1" dirty="0">
                <a:solidFill>
                  <a:schemeClr val="bg1"/>
                </a:solidFill>
                <a:latin typeface="Segoe Script" panose="030B0504020000000003" pitchFamily="66" charset="0"/>
              </a:rPr>
              <a:t>Ποια η σχέση μας με την ύλη; </a:t>
            </a:r>
            <a:br>
              <a:rPr lang="el-GR" sz="2800" b="1" dirty="0">
                <a:solidFill>
                  <a:schemeClr val="bg1"/>
                </a:solidFill>
                <a:latin typeface="Segoe Script" panose="030B0504020000000003" pitchFamily="66" charset="0"/>
              </a:rPr>
            </a:br>
            <a:r>
              <a:rPr lang="el-GR" sz="2800" b="1" dirty="0">
                <a:solidFill>
                  <a:schemeClr val="bg1"/>
                </a:solidFill>
                <a:latin typeface="Segoe Script" panose="030B0504020000000003" pitchFamily="66" charset="0"/>
              </a:rPr>
              <a:t>Μήπως δεν είμαστε και οι ίδιοι από ύλη; </a:t>
            </a:r>
            <a:endParaRPr lang="en-US" sz="2800" b="1" dirty="0">
              <a:solidFill>
                <a:schemeClr val="bg1"/>
              </a:solidFill>
              <a:latin typeface="Segoe Script" panose="030B0504020000000003" pitchFamily="66" charset="0"/>
            </a:endParaRPr>
          </a:p>
        </p:txBody>
      </p:sp>
    </p:spTree>
    <p:extLst>
      <p:ext uri="{BB962C8B-B14F-4D97-AF65-F5344CB8AC3E}">
        <p14:creationId xmlns:p14="http://schemas.microsoft.com/office/powerpoint/2010/main" xmlns="" val="1884811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8C573FAC-13E6-A951-F3ED-BB08AA7FEE0F}"/>
            </a:ext>
          </a:extLst>
        </p:cNvPr>
        <p:cNvGrpSpPr/>
        <p:nvPr/>
      </p:nvGrpSpPr>
      <p:grpSpPr>
        <a:xfrm>
          <a:off x="0" y="0"/>
          <a:ext cx="0" cy="0"/>
          <a:chOff x="0" y="0"/>
          <a:chExt cx="0" cy="0"/>
        </a:xfrm>
      </p:grpSpPr>
      <p:sp>
        <p:nvSpPr>
          <p:cNvPr id="3" name="Rectangle 2"/>
          <p:cNvSpPr/>
          <p:nvPr/>
        </p:nvSpPr>
        <p:spPr>
          <a:xfrm>
            <a:off x="1130709" y="832888"/>
            <a:ext cx="9144000" cy="984885"/>
          </a:xfrm>
          <a:prstGeom prst="rect">
            <a:avLst/>
          </a:prstGeom>
        </p:spPr>
        <p:txBody>
          <a:bodyPr wrap="square">
            <a:spAutoFit/>
          </a:bodyPr>
          <a:lstStyle/>
          <a:p>
            <a:r>
              <a:rPr lang="el-GR" sz="2900" dirty="0" smtClean="0">
                <a:solidFill>
                  <a:schemeClr val="bg1"/>
                </a:solidFill>
              </a:rPr>
              <a:t>ΕΘΝΙΚΑ ΜΟΥΣΕΙΑ</a:t>
            </a:r>
          </a:p>
          <a:p>
            <a:r>
              <a:rPr lang="el-GR" sz="2900" dirty="0" smtClean="0">
                <a:solidFill>
                  <a:schemeClr val="bg1"/>
                </a:solidFill>
              </a:rPr>
              <a:t>Εθνικό Αρχαιολογικό Μουσείο – 1829/ 1893</a:t>
            </a:r>
            <a:endParaRPr lang="en-US" sz="2900" dirty="0">
              <a:solidFill>
                <a:schemeClr val="bg1"/>
              </a:solidFill>
            </a:endParaRPr>
          </a:p>
        </p:txBody>
      </p:sp>
      <p:sp>
        <p:nvSpPr>
          <p:cNvPr id="4" name="Title 3"/>
          <p:cNvSpPr>
            <a:spLocks noGrp="1"/>
          </p:cNvSpPr>
          <p:nvPr>
            <p:ph type="ctrTitle"/>
          </p:nvPr>
        </p:nvSpPr>
        <p:spPr/>
        <p:txBody>
          <a:bodyPr/>
          <a:lstStyle/>
          <a:p>
            <a:endParaRPr lang="en-US"/>
          </a:p>
        </p:txBody>
      </p:sp>
      <p:sp>
        <p:nvSpPr>
          <p:cNvPr id="6" name="Title 1">
            <a:extLst>
              <a:ext uri="{FF2B5EF4-FFF2-40B4-BE49-F238E27FC236}">
                <a16:creationId xmlns:a16="http://schemas.microsoft.com/office/drawing/2014/main" xmlns="" id="{3DD69EF2-055C-02C0-E810-487DE67CF498}"/>
              </a:ext>
            </a:extLst>
          </p:cNvPr>
          <p:cNvSpPr txBox="1">
            <a:spLocks/>
          </p:cNvSpPr>
          <p:nvPr/>
        </p:nvSpPr>
        <p:spPr>
          <a:xfrm>
            <a:off x="-3133797" y="5660259"/>
            <a:ext cx="3398053" cy="255185"/>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l-GR" sz="3400" smtClean="0">
                <a:solidFill>
                  <a:schemeClr val="bg1"/>
                </a:solidFill>
              </a:rPr>
              <a:t/>
            </a:r>
            <a:br>
              <a:rPr lang="el-GR" sz="3400" smtClean="0">
                <a:solidFill>
                  <a:schemeClr val="bg1"/>
                </a:solidFill>
              </a:rPr>
            </a:br>
            <a:r>
              <a:rPr lang="el-GR" sz="3400" smtClean="0">
                <a:solidFill>
                  <a:schemeClr val="bg1"/>
                </a:solidFill>
              </a:rPr>
              <a:t/>
            </a:r>
            <a:br>
              <a:rPr lang="el-GR" sz="3400" smtClean="0">
                <a:solidFill>
                  <a:schemeClr val="bg1"/>
                </a:solidFill>
              </a:rPr>
            </a:br>
            <a:endParaRPr lang="en-US" sz="3400" dirty="0">
              <a:solidFill>
                <a:schemeClr val="bg1"/>
              </a:solidFill>
              <a:latin typeface="+mn-lt"/>
            </a:endParaRPr>
          </a:p>
        </p:txBody>
      </p:sp>
      <p:pic>
        <p:nvPicPr>
          <p:cNvPr id="7" name="Picture 2" descr="undefine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73222" y="1975089"/>
            <a:ext cx="7801952" cy="41244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43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8C573FAC-13E6-A951-F3ED-BB08AA7FEE0F}"/>
            </a:ext>
          </a:extLst>
        </p:cNvPr>
        <p:cNvGrpSpPr/>
        <p:nvPr/>
      </p:nvGrpSpPr>
      <p:grpSpPr>
        <a:xfrm>
          <a:off x="0" y="0"/>
          <a:ext cx="0" cy="0"/>
          <a:chOff x="0" y="0"/>
          <a:chExt cx="0" cy="0"/>
        </a:xfrm>
      </p:grpSpPr>
      <p:sp>
        <p:nvSpPr>
          <p:cNvPr id="3" name="Rectangle 2"/>
          <p:cNvSpPr/>
          <p:nvPr/>
        </p:nvSpPr>
        <p:spPr>
          <a:xfrm>
            <a:off x="1130709" y="832888"/>
            <a:ext cx="9144000" cy="984885"/>
          </a:xfrm>
          <a:prstGeom prst="rect">
            <a:avLst/>
          </a:prstGeom>
        </p:spPr>
        <p:txBody>
          <a:bodyPr wrap="square">
            <a:spAutoFit/>
          </a:bodyPr>
          <a:lstStyle/>
          <a:p>
            <a:r>
              <a:rPr lang="el-GR" sz="2900" dirty="0" smtClean="0">
                <a:solidFill>
                  <a:schemeClr val="bg1"/>
                </a:solidFill>
              </a:rPr>
              <a:t>ΕΘΝΙΚΑ ΜΟΥΣΕΙΑ</a:t>
            </a:r>
          </a:p>
          <a:p>
            <a:r>
              <a:rPr lang="el-GR" sz="2900" dirty="0" smtClean="0">
                <a:solidFill>
                  <a:schemeClr val="bg1"/>
                </a:solidFill>
              </a:rPr>
              <a:t>Βυζαντινό και Χριστιανικό Μουσείο 1913</a:t>
            </a:r>
            <a:endParaRPr lang="en-US" sz="2900" dirty="0">
              <a:solidFill>
                <a:schemeClr val="bg1"/>
              </a:solidFill>
            </a:endParaRPr>
          </a:p>
        </p:txBody>
      </p:sp>
      <p:sp>
        <p:nvSpPr>
          <p:cNvPr id="4" name="Title 3"/>
          <p:cNvSpPr>
            <a:spLocks noGrp="1"/>
          </p:cNvSpPr>
          <p:nvPr>
            <p:ph type="ctrTitle"/>
          </p:nvPr>
        </p:nvSpPr>
        <p:spPr/>
        <p:txBody>
          <a:bodyPr/>
          <a:lstStyle/>
          <a:p>
            <a:endParaRPr lang="en-US"/>
          </a:p>
        </p:txBody>
      </p:sp>
      <p:sp>
        <p:nvSpPr>
          <p:cNvPr id="6" name="Title 1">
            <a:extLst>
              <a:ext uri="{FF2B5EF4-FFF2-40B4-BE49-F238E27FC236}">
                <a16:creationId xmlns:a16="http://schemas.microsoft.com/office/drawing/2014/main" xmlns="" id="{3DD69EF2-055C-02C0-E810-487DE67CF498}"/>
              </a:ext>
            </a:extLst>
          </p:cNvPr>
          <p:cNvSpPr txBox="1">
            <a:spLocks/>
          </p:cNvSpPr>
          <p:nvPr/>
        </p:nvSpPr>
        <p:spPr>
          <a:xfrm>
            <a:off x="-3133797" y="5660259"/>
            <a:ext cx="3398053" cy="255185"/>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l-GR" sz="3400" smtClean="0">
                <a:solidFill>
                  <a:schemeClr val="bg1"/>
                </a:solidFill>
              </a:rPr>
              <a:t/>
            </a:r>
            <a:br>
              <a:rPr lang="el-GR" sz="3400" smtClean="0">
                <a:solidFill>
                  <a:schemeClr val="bg1"/>
                </a:solidFill>
              </a:rPr>
            </a:br>
            <a:r>
              <a:rPr lang="el-GR" sz="3400" smtClean="0">
                <a:solidFill>
                  <a:schemeClr val="bg1"/>
                </a:solidFill>
              </a:rPr>
              <a:t/>
            </a:r>
            <a:br>
              <a:rPr lang="el-GR" sz="3400" smtClean="0">
                <a:solidFill>
                  <a:schemeClr val="bg1"/>
                </a:solidFill>
              </a:rPr>
            </a:br>
            <a:endParaRPr lang="en-US" sz="3400" dirty="0">
              <a:solidFill>
                <a:schemeClr val="bg1"/>
              </a:solidFill>
              <a:latin typeface="+mn-lt"/>
            </a:endParaRPr>
          </a:p>
        </p:txBody>
      </p:sp>
      <p:pic>
        <p:nvPicPr>
          <p:cNvPr id="3074" name="Picture 2" descr="Το Βυζαντινό Μουσείο"/>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30709" y="1817773"/>
            <a:ext cx="7963002" cy="48376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05063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CC2997-013B-E926-A55D-512994FD2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70C90C4-5C31-F2E1-7F49-4C5D1BAD07AE}"/>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34243" t="12212" r="36363" b="10213"/>
          <a:stretch/>
        </p:blipFill>
        <p:spPr>
          <a:xfrm>
            <a:off x="985519" y="345439"/>
            <a:ext cx="4135121" cy="6138737"/>
          </a:xfrm>
          <a:prstGeom prst="rect">
            <a:avLst/>
          </a:prstGeom>
        </p:spPr>
      </p:pic>
      <p:sp>
        <p:nvSpPr>
          <p:cNvPr id="4" name="Rectangle 3"/>
          <p:cNvSpPr/>
          <p:nvPr/>
        </p:nvSpPr>
        <p:spPr>
          <a:xfrm>
            <a:off x="5852160" y="4821409"/>
            <a:ext cx="6096000" cy="1846659"/>
          </a:xfrm>
          <a:prstGeom prst="rect">
            <a:avLst/>
          </a:prstGeom>
        </p:spPr>
        <p:txBody>
          <a:bodyPr>
            <a:spAutoFit/>
          </a:bodyPr>
          <a:lstStyle/>
          <a:p>
            <a:r>
              <a:rPr lang="el-GR" sz="3800" b="1" dirty="0" smtClean="0">
                <a:solidFill>
                  <a:schemeClr val="bg1"/>
                </a:solidFill>
              </a:rPr>
              <a:t>Μουσείο Ελληνικών Χειροτεχνημάτων 1918</a:t>
            </a:r>
            <a:r>
              <a:rPr lang="el-GR" sz="3800" b="1" dirty="0">
                <a:solidFill>
                  <a:schemeClr val="bg1"/>
                </a:solidFill>
              </a:rPr>
              <a:t/>
            </a:r>
            <a:br>
              <a:rPr lang="el-GR" sz="3800" b="1" dirty="0">
                <a:solidFill>
                  <a:schemeClr val="bg1"/>
                </a:solidFill>
              </a:rPr>
            </a:br>
            <a:endParaRPr lang="en-US" sz="3800" b="1" dirty="0">
              <a:solidFill>
                <a:schemeClr val="bg1"/>
              </a:solidFill>
            </a:endParaRPr>
          </a:p>
        </p:txBody>
      </p:sp>
    </p:spTree>
    <p:extLst>
      <p:ext uri="{BB962C8B-B14F-4D97-AF65-F5344CB8AC3E}">
        <p14:creationId xmlns:p14="http://schemas.microsoft.com/office/powerpoint/2010/main" xmlns="" val="296920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CC2997-013B-E926-A55D-512994FD2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70C90C4-5C31-F2E1-7F49-4C5D1BAD07AE}"/>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sp>
        <p:nvSpPr>
          <p:cNvPr id="4" name="Rectangle 3"/>
          <p:cNvSpPr/>
          <p:nvPr/>
        </p:nvSpPr>
        <p:spPr>
          <a:xfrm>
            <a:off x="8239761" y="4028929"/>
            <a:ext cx="3708400" cy="3016210"/>
          </a:xfrm>
          <a:prstGeom prst="rect">
            <a:avLst/>
          </a:prstGeom>
        </p:spPr>
        <p:txBody>
          <a:bodyPr wrap="square">
            <a:spAutoFit/>
          </a:bodyPr>
          <a:lstStyle/>
          <a:p>
            <a:r>
              <a:rPr lang="el-GR" sz="3800" b="1" dirty="0" smtClean="0">
                <a:solidFill>
                  <a:schemeClr val="bg1"/>
                </a:solidFill>
              </a:rPr>
              <a:t>Μουσείο Ελληνικής Λαϊκής Τέχνης (1931-1935) 1959</a:t>
            </a:r>
            <a:r>
              <a:rPr lang="el-GR" sz="3800" b="1" dirty="0">
                <a:solidFill>
                  <a:schemeClr val="bg1"/>
                </a:solidFill>
              </a:rPr>
              <a:t/>
            </a:r>
            <a:br>
              <a:rPr lang="el-GR" sz="3800" b="1" dirty="0">
                <a:solidFill>
                  <a:schemeClr val="bg1"/>
                </a:solidFill>
              </a:rPr>
            </a:br>
            <a:endParaRPr lang="en-US" sz="3800" b="1" dirty="0">
              <a:solidFill>
                <a:schemeClr val="bg1"/>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xmlns="" val="0"/>
              </a:ext>
            </a:extLst>
          </a:blip>
          <a:srcRect l="21313" t="13468" r="25758" b="10752"/>
          <a:stretch/>
        </p:blipFill>
        <p:spPr>
          <a:xfrm>
            <a:off x="391620" y="209293"/>
            <a:ext cx="7675419" cy="6181348"/>
          </a:xfrm>
          <a:prstGeom prst="rect">
            <a:avLst/>
          </a:prstGeom>
        </p:spPr>
      </p:pic>
    </p:spTree>
    <p:extLst>
      <p:ext uri="{BB962C8B-B14F-4D97-AF65-F5344CB8AC3E}">
        <p14:creationId xmlns:p14="http://schemas.microsoft.com/office/powerpoint/2010/main" xmlns="" val="1784910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CC2997-013B-E926-A55D-512994FD2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70C90C4-5C31-F2E1-7F49-4C5D1BAD07AE}"/>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sp>
        <p:nvSpPr>
          <p:cNvPr id="4" name="Rectangle 3"/>
          <p:cNvSpPr/>
          <p:nvPr/>
        </p:nvSpPr>
        <p:spPr>
          <a:xfrm>
            <a:off x="528320" y="178686"/>
            <a:ext cx="11562080" cy="1261884"/>
          </a:xfrm>
          <a:prstGeom prst="rect">
            <a:avLst/>
          </a:prstGeom>
        </p:spPr>
        <p:txBody>
          <a:bodyPr wrap="square">
            <a:spAutoFit/>
          </a:bodyPr>
          <a:lstStyle/>
          <a:p>
            <a:r>
              <a:rPr lang="el-GR" sz="3800" b="1" dirty="0" smtClean="0">
                <a:solidFill>
                  <a:schemeClr val="bg1"/>
                </a:solidFill>
              </a:rPr>
              <a:t>‘Ανθρωποι και Εργαλεία. Όψεις της εργασίας στη προβιομηχανική περίοδο 2008</a:t>
            </a:r>
            <a:endParaRPr lang="en-US" sz="38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xmlns="" val="0"/>
              </a:ext>
            </a:extLst>
          </a:blip>
          <a:srcRect l="17475" t="13648" r="19596" b="12907"/>
          <a:stretch/>
        </p:blipFill>
        <p:spPr>
          <a:xfrm>
            <a:off x="792480" y="1523999"/>
            <a:ext cx="7457440" cy="4895815"/>
          </a:xfrm>
          <a:prstGeom prst="rect">
            <a:avLst/>
          </a:prstGeom>
        </p:spPr>
      </p:pic>
    </p:spTree>
    <p:extLst>
      <p:ext uri="{BB962C8B-B14F-4D97-AF65-F5344CB8AC3E}">
        <p14:creationId xmlns:p14="http://schemas.microsoft.com/office/powerpoint/2010/main" xmlns="" val="3346769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668710" y="152401"/>
            <a:ext cx="8731775" cy="6505575"/>
          </a:xfrm>
          <a:prstGeom prst="rect">
            <a:avLst/>
          </a:prstGeom>
          <a:solidFill>
            <a:schemeClr val="tx1"/>
          </a:solidFill>
          <a:ln>
            <a:solidFill>
              <a:schemeClr val="tx1"/>
            </a:solidFill>
          </a:ln>
        </p:spPr>
      </p:pic>
      <p:cxnSp>
        <p:nvCxnSpPr>
          <p:cNvPr id="9" name="Straight Connector 8"/>
          <p:cNvCxnSpPr/>
          <p:nvPr/>
        </p:nvCxnSpPr>
        <p:spPr>
          <a:xfrm flipH="1">
            <a:off x="1847851" y="6308725"/>
            <a:ext cx="85693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93" name="TextBox 2"/>
          <p:cNvSpPr txBox="1">
            <a:spLocks noChangeArrowheads="1"/>
          </p:cNvSpPr>
          <p:nvPr/>
        </p:nvSpPr>
        <p:spPr bwMode="auto">
          <a:xfrm>
            <a:off x="8904289" y="5732464"/>
            <a:ext cx="13684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entury Gothic" pitchFamily="34" charset="0"/>
              </a:defRPr>
            </a:lvl1pPr>
            <a:lvl2pPr>
              <a:defRPr sz="2800">
                <a:solidFill>
                  <a:schemeClr val="tx1"/>
                </a:solidFill>
                <a:latin typeface="Century Gothic" pitchFamily="34" charset="0"/>
              </a:defRPr>
            </a:lvl2pPr>
            <a:lvl3pPr>
              <a:defRPr sz="2400">
                <a:solidFill>
                  <a:schemeClr val="tx1"/>
                </a:solidFill>
                <a:latin typeface="Century Gothic" pitchFamily="34" charset="0"/>
              </a:defRPr>
            </a:lvl3pPr>
            <a:lvl4pPr>
              <a:defRPr sz="2000">
                <a:solidFill>
                  <a:schemeClr val="tx1"/>
                </a:solidFill>
                <a:latin typeface="Century Gothic" pitchFamily="34" charset="0"/>
              </a:defRPr>
            </a:lvl4pPr>
            <a:lvl5pPr>
              <a:defRPr sz="2000">
                <a:solidFill>
                  <a:schemeClr val="tx1"/>
                </a:solidFill>
                <a:latin typeface="Century Gothic" pitchFamily="34" charset="0"/>
              </a:defRPr>
            </a:lvl5pPr>
            <a:lvl6pPr eaLnBrk="0" fontAlgn="base" hangingPunct="0">
              <a:spcAft>
                <a:spcPct val="0"/>
              </a:spcAft>
              <a:buChar char="»"/>
              <a:defRPr sz="2000">
                <a:solidFill>
                  <a:schemeClr val="tx1"/>
                </a:solidFill>
                <a:latin typeface="Century Gothic" pitchFamily="34" charset="0"/>
              </a:defRPr>
            </a:lvl6pPr>
            <a:lvl7pPr eaLnBrk="0" fontAlgn="base" hangingPunct="0">
              <a:spcAft>
                <a:spcPct val="0"/>
              </a:spcAft>
              <a:buChar char="»"/>
              <a:defRPr sz="2000">
                <a:solidFill>
                  <a:schemeClr val="tx1"/>
                </a:solidFill>
                <a:latin typeface="Century Gothic" pitchFamily="34" charset="0"/>
              </a:defRPr>
            </a:lvl7pPr>
            <a:lvl8pPr eaLnBrk="0" fontAlgn="base" hangingPunct="0">
              <a:spcAft>
                <a:spcPct val="0"/>
              </a:spcAft>
              <a:buChar char="»"/>
              <a:defRPr sz="2000">
                <a:solidFill>
                  <a:schemeClr val="tx1"/>
                </a:solidFill>
                <a:latin typeface="Century Gothic" pitchFamily="34" charset="0"/>
              </a:defRPr>
            </a:lvl8pPr>
            <a:lvl9pPr eaLnBrk="0" fontAlgn="base" hangingPunct="0">
              <a:spcAft>
                <a:spcPct val="0"/>
              </a:spcAft>
              <a:buChar char="»"/>
              <a:defRPr sz="2000">
                <a:solidFill>
                  <a:schemeClr val="tx1"/>
                </a:solidFill>
                <a:latin typeface="Century Gothic" pitchFamily="34" charset="0"/>
              </a:defRPr>
            </a:lvl9pPr>
          </a:lstStyle>
          <a:p>
            <a:pPr eaLnBrk="1" hangingPunct="1"/>
            <a:r>
              <a:rPr lang="el-GR" altLang="el-GR" sz="1800">
                <a:solidFill>
                  <a:schemeClr val="bg1"/>
                </a:solidFill>
              </a:rPr>
              <a:t>~4000</a:t>
            </a:r>
            <a:r>
              <a:rPr lang="en-US" altLang="el-GR" sz="1800">
                <a:solidFill>
                  <a:schemeClr val="bg1"/>
                </a:solidFill>
              </a:rPr>
              <a:t> </a:t>
            </a:r>
            <a:r>
              <a:rPr lang="el-GR" altLang="el-GR" sz="1800">
                <a:solidFill>
                  <a:schemeClr val="bg1"/>
                </a:solidFill>
              </a:rPr>
              <a:t>τ.μ.</a:t>
            </a:r>
            <a:r>
              <a:rPr lang="en-US" altLang="el-GR" sz="1800"/>
              <a:t>.</a:t>
            </a:r>
            <a:endParaRPr lang="el-GR" altLang="el-GR" sz="1800"/>
          </a:p>
        </p:txBody>
      </p:sp>
      <p:sp>
        <p:nvSpPr>
          <p:cNvPr id="4" name="TextBox 3"/>
          <p:cNvSpPr txBox="1"/>
          <p:nvPr/>
        </p:nvSpPr>
        <p:spPr>
          <a:xfrm>
            <a:off x="7018339" y="3975101"/>
            <a:ext cx="1368425" cy="339725"/>
          </a:xfrm>
          <a:prstGeom prst="rect">
            <a:avLst/>
          </a:prstGeom>
          <a:noFill/>
        </p:spPr>
        <p:txBody>
          <a:bodyPr>
            <a:spAutoFit/>
          </a:bodyPr>
          <a:lstStyle/>
          <a:p>
            <a:pPr>
              <a:defRPr/>
            </a:pPr>
            <a:r>
              <a:rPr lang="el-GR" sz="1600" b="1" dirty="0">
                <a:solidFill>
                  <a:schemeClr val="accent2">
                    <a:lumMod val="75000"/>
                  </a:schemeClr>
                </a:solidFill>
              </a:rPr>
              <a:t>ΕΙΣΟΔΟΣ</a:t>
            </a:r>
          </a:p>
        </p:txBody>
      </p:sp>
      <p:sp>
        <p:nvSpPr>
          <p:cNvPr id="10" name="TextBox 9"/>
          <p:cNvSpPr txBox="1"/>
          <p:nvPr/>
        </p:nvSpPr>
        <p:spPr>
          <a:xfrm>
            <a:off x="5735638" y="2420939"/>
            <a:ext cx="290512" cy="338137"/>
          </a:xfrm>
          <a:prstGeom prst="rect">
            <a:avLst/>
          </a:prstGeom>
          <a:noFill/>
        </p:spPr>
        <p:txBody>
          <a:bodyPr>
            <a:spAutoFit/>
          </a:bodyPr>
          <a:lstStyle/>
          <a:p>
            <a:pPr>
              <a:defRPr/>
            </a:pPr>
            <a:r>
              <a:rPr lang="el-GR" sz="1600" b="1" dirty="0">
                <a:solidFill>
                  <a:schemeClr val="tx2">
                    <a:lumMod val="50000"/>
                  </a:schemeClr>
                </a:solidFill>
              </a:rPr>
              <a:t>Δ</a:t>
            </a:r>
          </a:p>
        </p:txBody>
      </p:sp>
      <p:sp>
        <p:nvSpPr>
          <p:cNvPr id="12" name="TextBox 11"/>
          <p:cNvSpPr txBox="1"/>
          <p:nvPr/>
        </p:nvSpPr>
        <p:spPr>
          <a:xfrm>
            <a:off x="1847851" y="1773239"/>
            <a:ext cx="1584325" cy="338137"/>
          </a:xfrm>
          <a:prstGeom prst="rect">
            <a:avLst/>
          </a:prstGeom>
          <a:noFill/>
        </p:spPr>
        <p:txBody>
          <a:bodyPr>
            <a:spAutoFit/>
          </a:bodyPr>
          <a:lstStyle/>
          <a:p>
            <a:pPr>
              <a:defRPr/>
            </a:pPr>
            <a:r>
              <a:rPr lang="el-GR" sz="1600" b="1" dirty="0">
                <a:solidFill>
                  <a:schemeClr val="tx2">
                    <a:lumMod val="50000"/>
                  </a:schemeClr>
                </a:solidFill>
              </a:rPr>
              <a:t>ΕΚΠΑΙΔΕΥΤΙΚΑ</a:t>
            </a:r>
          </a:p>
        </p:txBody>
      </p:sp>
      <p:sp>
        <p:nvSpPr>
          <p:cNvPr id="13" name="TextBox 12"/>
          <p:cNvSpPr txBox="1"/>
          <p:nvPr/>
        </p:nvSpPr>
        <p:spPr>
          <a:xfrm>
            <a:off x="4079876" y="5899150"/>
            <a:ext cx="1554163" cy="338138"/>
          </a:xfrm>
          <a:prstGeom prst="rect">
            <a:avLst/>
          </a:prstGeom>
          <a:noFill/>
        </p:spPr>
        <p:txBody>
          <a:bodyPr>
            <a:spAutoFit/>
          </a:bodyPr>
          <a:lstStyle/>
          <a:p>
            <a:pPr>
              <a:defRPr/>
            </a:pPr>
            <a:r>
              <a:rPr lang="el-GR" sz="1600" b="1" dirty="0">
                <a:solidFill>
                  <a:schemeClr val="tx2">
                    <a:lumMod val="50000"/>
                  </a:schemeClr>
                </a:solidFill>
              </a:rPr>
              <a:t>ΕΠΙΜΕΛΗΤΡΙΕΣ</a:t>
            </a:r>
          </a:p>
        </p:txBody>
      </p:sp>
      <p:sp>
        <p:nvSpPr>
          <p:cNvPr id="14" name="TextBox 13"/>
          <p:cNvSpPr txBox="1"/>
          <p:nvPr/>
        </p:nvSpPr>
        <p:spPr>
          <a:xfrm>
            <a:off x="1809751" y="5148263"/>
            <a:ext cx="1554163" cy="584200"/>
          </a:xfrm>
          <a:prstGeom prst="rect">
            <a:avLst/>
          </a:prstGeom>
          <a:noFill/>
        </p:spPr>
        <p:txBody>
          <a:bodyPr>
            <a:spAutoFit/>
          </a:bodyPr>
          <a:lstStyle/>
          <a:p>
            <a:pPr>
              <a:defRPr/>
            </a:pPr>
            <a:r>
              <a:rPr lang="el-GR" sz="1600" b="1" dirty="0">
                <a:solidFill>
                  <a:schemeClr val="tx2">
                    <a:lumMod val="50000"/>
                  </a:schemeClr>
                </a:solidFill>
              </a:rPr>
              <a:t>ΠΕΡΙΟΔΙΚΕΣ ΕΚΘΕΣΕΙΣ</a:t>
            </a:r>
          </a:p>
        </p:txBody>
      </p:sp>
      <p:sp>
        <p:nvSpPr>
          <p:cNvPr id="15" name="TextBox 14"/>
          <p:cNvSpPr txBox="1"/>
          <p:nvPr/>
        </p:nvSpPr>
        <p:spPr>
          <a:xfrm>
            <a:off x="6759576" y="5272089"/>
            <a:ext cx="1281113" cy="338137"/>
          </a:xfrm>
          <a:prstGeom prst="rect">
            <a:avLst/>
          </a:prstGeom>
          <a:noFill/>
        </p:spPr>
        <p:txBody>
          <a:bodyPr>
            <a:spAutoFit/>
          </a:bodyPr>
          <a:lstStyle/>
          <a:p>
            <a:pPr>
              <a:defRPr/>
            </a:pPr>
            <a:r>
              <a:rPr lang="el-GR" sz="1600" b="1" dirty="0">
                <a:solidFill>
                  <a:schemeClr val="tx2">
                    <a:lumMod val="50000"/>
                  </a:schemeClr>
                </a:solidFill>
              </a:rPr>
              <a:t>ΔΙΟΙΚΗΣΗ</a:t>
            </a:r>
          </a:p>
        </p:txBody>
      </p:sp>
      <p:sp>
        <p:nvSpPr>
          <p:cNvPr id="16" name="TextBox 15"/>
          <p:cNvSpPr txBox="1"/>
          <p:nvPr/>
        </p:nvSpPr>
        <p:spPr>
          <a:xfrm>
            <a:off x="5929314" y="4932364"/>
            <a:ext cx="339725" cy="339725"/>
          </a:xfrm>
          <a:prstGeom prst="rect">
            <a:avLst/>
          </a:prstGeom>
          <a:noFill/>
        </p:spPr>
        <p:txBody>
          <a:bodyPr>
            <a:spAutoFit/>
          </a:bodyPr>
          <a:lstStyle/>
          <a:p>
            <a:pPr>
              <a:defRPr/>
            </a:pPr>
            <a:r>
              <a:rPr lang="el-GR" sz="1600" b="1" dirty="0">
                <a:solidFill>
                  <a:schemeClr val="tx2">
                    <a:lumMod val="50000"/>
                  </a:schemeClr>
                </a:solidFill>
              </a:rPr>
              <a:t>Α</a:t>
            </a:r>
          </a:p>
        </p:txBody>
      </p:sp>
      <p:sp>
        <p:nvSpPr>
          <p:cNvPr id="17" name="TextBox 16"/>
          <p:cNvSpPr txBox="1"/>
          <p:nvPr/>
        </p:nvSpPr>
        <p:spPr>
          <a:xfrm>
            <a:off x="2782888" y="4062414"/>
            <a:ext cx="360362" cy="338137"/>
          </a:xfrm>
          <a:prstGeom prst="rect">
            <a:avLst/>
          </a:prstGeom>
          <a:noFill/>
        </p:spPr>
        <p:txBody>
          <a:bodyPr>
            <a:spAutoFit/>
          </a:bodyPr>
          <a:lstStyle/>
          <a:p>
            <a:pPr>
              <a:defRPr/>
            </a:pPr>
            <a:r>
              <a:rPr lang="el-GR" sz="1600" b="1" dirty="0">
                <a:solidFill>
                  <a:schemeClr val="tx2">
                    <a:lumMod val="50000"/>
                  </a:schemeClr>
                </a:solidFill>
              </a:rPr>
              <a:t>Μ</a:t>
            </a:r>
          </a:p>
        </p:txBody>
      </p:sp>
      <p:sp>
        <p:nvSpPr>
          <p:cNvPr id="18" name="TextBox 17"/>
          <p:cNvSpPr txBox="1"/>
          <p:nvPr/>
        </p:nvSpPr>
        <p:spPr>
          <a:xfrm>
            <a:off x="3792539" y="4627564"/>
            <a:ext cx="358775" cy="338137"/>
          </a:xfrm>
          <a:prstGeom prst="rect">
            <a:avLst/>
          </a:prstGeom>
          <a:noFill/>
        </p:spPr>
        <p:txBody>
          <a:bodyPr>
            <a:spAutoFit/>
          </a:bodyPr>
          <a:lstStyle/>
          <a:p>
            <a:pPr>
              <a:defRPr/>
            </a:pPr>
            <a:r>
              <a:rPr lang="el-GR" sz="1600" b="1" dirty="0">
                <a:solidFill>
                  <a:schemeClr val="tx2">
                    <a:lumMod val="50000"/>
                  </a:schemeClr>
                </a:solidFill>
              </a:rPr>
              <a:t>Ζ</a:t>
            </a:r>
          </a:p>
        </p:txBody>
      </p:sp>
      <p:sp>
        <p:nvSpPr>
          <p:cNvPr id="19" name="TextBox 18"/>
          <p:cNvSpPr txBox="1"/>
          <p:nvPr/>
        </p:nvSpPr>
        <p:spPr>
          <a:xfrm>
            <a:off x="4151314" y="2646364"/>
            <a:ext cx="320675" cy="339725"/>
          </a:xfrm>
          <a:prstGeom prst="rect">
            <a:avLst/>
          </a:prstGeom>
          <a:noFill/>
        </p:spPr>
        <p:txBody>
          <a:bodyPr>
            <a:spAutoFit/>
          </a:bodyPr>
          <a:lstStyle/>
          <a:p>
            <a:pPr>
              <a:defRPr/>
            </a:pPr>
            <a:r>
              <a:rPr lang="el-GR" sz="1600" b="1" dirty="0">
                <a:solidFill>
                  <a:schemeClr val="tx2">
                    <a:lumMod val="50000"/>
                  </a:schemeClr>
                </a:solidFill>
              </a:rPr>
              <a:t>Ε</a:t>
            </a:r>
          </a:p>
        </p:txBody>
      </p:sp>
      <p:sp>
        <p:nvSpPr>
          <p:cNvPr id="20" name="TextBox 19"/>
          <p:cNvSpPr txBox="1"/>
          <p:nvPr/>
        </p:nvSpPr>
        <p:spPr>
          <a:xfrm>
            <a:off x="5154614" y="4243389"/>
            <a:ext cx="344487" cy="339725"/>
          </a:xfrm>
          <a:prstGeom prst="rect">
            <a:avLst/>
          </a:prstGeom>
          <a:noFill/>
        </p:spPr>
        <p:txBody>
          <a:bodyPr>
            <a:spAutoFit/>
          </a:bodyPr>
          <a:lstStyle/>
          <a:p>
            <a:pPr>
              <a:defRPr/>
            </a:pPr>
            <a:r>
              <a:rPr lang="el-GR" sz="1600" b="1" dirty="0">
                <a:solidFill>
                  <a:schemeClr val="tx2">
                    <a:lumMod val="50000"/>
                  </a:schemeClr>
                </a:solidFill>
              </a:rPr>
              <a:t>Γ</a:t>
            </a:r>
          </a:p>
        </p:txBody>
      </p:sp>
      <p:sp>
        <p:nvSpPr>
          <p:cNvPr id="21" name="TextBox 20"/>
          <p:cNvSpPr txBox="1"/>
          <p:nvPr/>
        </p:nvSpPr>
        <p:spPr>
          <a:xfrm>
            <a:off x="4743450" y="4365625"/>
            <a:ext cx="344488" cy="338138"/>
          </a:xfrm>
          <a:prstGeom prst="rect">
            <a:avLst/>
          </a:prstGeom>
          <a:noFill/>
        </p:spPr>
        <p:txBody>
          <a:bodyPr>
            <a:spAutoFit/>
          </a:bodyPr>
          <a:lstStyle/>
          <a:p>
            <a:pPr>
              <a:defRPr/>
            </a:pPr>
            <a:r>
              <a:rPr lang="el-GR" sz="1600" b="1" dirty="0">
                <a:solidFill>
                  <a:schemeClr val="tx2">
                    <a:lumMod val="50000"/>
                  </a:schemeClr>
                </a:solidFill>
              </a:rPr>
              <a:t>Ν</a:t>
            </a:r>
          </a:p>
        </p:txBody>
      </p:sp>
      <p:sp>
        <p:nvSpPr>
          <p:cNvPr id="23" name="TextBox 22"/>
          <p:cNvSpPr txBox="1"/>
          <p:nvPr/>
        </p:nvSpPr>
        <p:spPr>
          <a:xfrm>
            <a:off x="7531100" y="531814"/>
            <a:ext cx="1366838" cy="585787"/>
          </a:xfrm>
          <a:prstGeom prst="rect">
            <a:avLst/>
          </a:prstGeom>
          <a:noFill/>
        </p:spPr>
        <p:txBody>
          <a:bodyPr>
            <a:spAutoFit/>
          </a:bodyPr>
          <a:lstStyle/>
          <a:p>
            <a:pPr>
              <a:defRPr/>
            </a:pPr>
            <a:r>
              <a:rPr lang="el-GR" sz="1600" b="1" dirty="0">
                <a:solidFill>
                  <a:schemeClr val="tx2">
                    <a:lumMod val="50000"/>
                  </a:schemeClr>
                </a:solidFill>
              </a:rPr>
              <a:t>ΤΖΑΜΙ ΤΖΙΣΔΑΡΑΚΗ</a:t>
            </a:r>
          </a:p>
        </p:txBody>
      </p:sp>
      <p:pic>
        <p:nvPicPr>
          <p:cNvPr id="3" name="Picture 2">
            <a:extLst>
              <a:ext uri="{FF2B5EF4-FFF2-40B4-BE49-F238E27FC236}">
                <a16:creationId xmlns:a16="http://schemas.microsoft.com/office/drawing/2014/main" xmlns="" id="{F5C30980-195A-AE54-9034-00D1AD155B6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531226" y="5222083"/>
            <a:ext cx="1760536" cy="1760536"/>
          </a:xfrm>
          <a:prstGeom prst="rect">
            <a:avLst/>
          </a:prstGeom>
        </p:spPr>
      </p:pic>
    </p:spTree>
    <p:extLst>
      <p:ext uri="{BB962C8B-B14F-4D97-AF65-F5344CB8AC3E}">
        <p14:creationId xmlns:p14="http://schemas.microsoft.com/office/powerpoint/2010/main" xmlns="" val="4143328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CC2997-013B-E926-A55D-512994FD2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70C90C4-5C31-F2E1-7F49-4C5D1BAD07AE}"/>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17677" t="16568" r="18282" b="10753"/>
          <a:stretch/>
        </p:blipFill>
        <p:spPr>
          <a:xfrm>
            <a:off x="528320" y="965200"/>
            <a:ext cx="8934533" cy="5703670"/>
          </a:xfrm>
          <a:prstGeom prst="rect">
            <a:avLst/>
          </a:prstGeom>
        </p:spPr>
      </p:pic>
      <p:sp>
        <p:nvSpPr>
          <p:cNvPr id="4" name="Rectangle 3"/>
          <p:cNvSpPr/>
          <p:nvPr/>
        </p:nvSpPr>
        <p:spPr>
          <a:xfrm>
            <a:off x="528320" y="178686"/>
            <a:ext cx="11562080" cy="677108"/>
          </a:xfrm>
          <a:prstGeom prst="rect">
            <a:avLst/>
          </a:prstGeom>
        </p:spPr>
        <p:txBody>
          <a:bodyPr wrap="square">
            <a:spAutoFit/>
          </a:bodyPr>
          <a:lstStyle/>
          <a:p>
            <a:r>
              <a:rPr lang="el-GR" sz="3800" b="1" dirty="0">
                <a:solidFill>
                  <a:schemeClr val="bg1"/>
                </a:solidFill>
              </a:rPr>
              <a:t>Μουσείο </a:t>
            </a:r>
            <a:r>
              <a:rPr lang="el-GR" sz="3800" b="1" dirty="0" smtClean="0">
                <a:solidFill>
                  <a:schemeClr val="bg1"/>
                </a:solidFill>
              </a:rPr>
              <a:t>Νεότερου Ελληνικού Πολιτσμού 2018</a:t>
            </a:r>
            <a:endParaRPr lang="en-US" sz="3800" dirty="0"/>
          </a:p>
        </p:txBody>
      </p:sp>
    </p:spTree>
    <p:extLst>
      <p:ext uri="{BB962C8B-B14F-4D97-AF65-F5344CB8AC3E}">
        <p14:creationId xmlns:p14="http://schemas.microsoft.com/office/powerpoint/2010/main" xmlns="" val="1182982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8C573FAC-13E6-A951-F3ED-BB08AA7FEE0F}"/>
            </a:ext>
          </a:extLst>
        </p:cNvPr>
        <p:cNvGrpSpPr/>
        <p:nvPr/>
      </p:nvGrpSpPr>
      <p:grpSpPr>
        <a:xfrm>
          <a:off x="0" y="0"/>
          <a:ext cx="0" cy="0"/>
          <a:chOff x="0" y="0"/>
          <a:chExt cx="0" cy="0"/>
        </a:xfrm>
      </p:grpSpPr>
      <p:sp>
        <p:nvSpPr>
          <p:cNvPr id="3" name="Oval 2"/>
          <p:cNvSpPr/>
          <p:nvPr/>
        </p:nvSpPr>
        <p:spPr>
          <a:xfrm>
            <a:off x="507016" y="2032000"/>
            <a:ext cx="5213063" cy="3195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smtClean="0">
                <a:solidFill>
                  <a:schemeClr val="tx1"/>
                </a:solidFill>
              </a:rPr>
              <a:t>Λαογραφικό Μουσείο</a:t>
            </a:r>
          </a:p>
          <a:p>
            <a:pPr algn="ctr"/>
            <a:r>
              <a:rPr lang="el-GR" sz="2800" dirty="0" smtClean="0">
                <a:solidFill>
                  <a:schemeClr val="tx1"/>
                </a:solidFill>
              </a:rPr>
              <a:t>καθημερινή </a:t>
            </a:r>
            <a:r>
              <a:rPr lang="el-GR" sz="2800" dirty="0">
                <a:solidFill>
                  <a:schemeClr val="tx1"/>
                </a:solidFill>
              </a:rPr>
              <a:t>ζωή, </a:t>
            </a:r>
            <a:r>
              <a:rPr lang="el-GR" sz="2800" dirty="0" smtClean="0">
                <a:solidFill>
                  <a:schemeClr val="tx1"/>
                </a:solidFill>
              </a:rPr>
              <a:t>τέχνες, έθιμα </a:t>
            </a:r>
            <a:r>
              <a:rPr lang="el-GR" sz="2800" dirty="0">
                <a:solidFill>
                  <a:schemeClr val="tx1"/>
                </a:solidFill>
              </a:rPr>
              <a:t>και </a:t>
            </a:r>
            <a:r>
              <a:rPr lang="el-GR" sz="2800" dirty="0" smtClean="0">
                <a:solidFill>
                  <a:schemeClr val="tx1"/>
                </a:solidFill>
              </a:rPr>
              <a:t>παραδόσεις </a:t>
            </a:r>
            <a:r>
              <a:rPr lang="el-GR" sz="2800" b="1" dirty="0">
                <a:solidFill>
                  <a:schemeClr val="tx1"/>
                </a:solidFill>
              </a:rPr>
              <a:t>του </a:t>
            </a:r>
            <a:r>
              <a:rPr lang="el-GR" sz="2800" b="1" dirty="0" smtClean="0">
                <a:solidFill>
                  <a:schemeClr val="tx1"/>
                </a:solidFill>
              </a:rPr>
              <a:t>λαού</a:t>
            </a:r>
            <a:endParaRPr lang="en-US" sz="2800" b="1" dirty="0">
              <a:solidFill>
                <a:schemeClr val="tx1"/>
              </a:solidFill>
            </a:endParaRPr>
          </a:p>
        </p:txBody>
      </p:sp>
      <p:sp>
        <p:nvSpPr>
          <p:cNvPr id="4" name="Oval 3"/>
          <p:cNvSpPr/>
          <p:nvPr/>
        </p:nvSpPr>
        <p:spPr>
          <a:xfrm>
            <a:off x="6351312" y="684148"/>
            <a:ext cx="5388077" cy="3026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600" b="1" dirty="0" smtClean="0">
              <a:solidFill>
                <a:schemeClr val="tx1"/>
              </a:solidFill>
            </a:endParaRPr>
          </a:p>
          <a:p>
            <a:pPr algn="ctr"/>
            <a:r>
              <a:rPr lang="el-GR" sz="2800" b="1" dirty="0" smtClean="0">
                <a:solidFill>
                  <a:schemeClr val="tx1"/>
                </a:solidFill>
              </a:rPr>
              <a:t>Εθνογραφικό Μουσείο</a:t>
            </a:r>
            <a:endParaRPr lang="el-GR" sz="2800" b="1" dirty="0">
              <a:solidFill>
                <a:schemeClr val="tx1"/>
              </a:solidFill>
            </a:endParaRPr>
          </a:p>
          <a:p>
            <a:pPr algn="ctr"/>
            <a:r>
              <a:rPr lang="el-GR" sz="2800" b="1" dirty="0">
                <a:solidFill>
                  <a:schemeClr val="tx1"/>
                </a:solidFill>
              </a:rPr>
              <a:t> </a:t>
            </a:r>
            <a:r>
              <a:rPr lang="el-GR" sz="2800" dirty="0">
                <a:solidFill>
                  <a:schemeClr val="tx1"/>
                </a:solidFill>
              </a:rPr>
              <a:t>πρακτικές, παραδόσεις, αντικείμενα </a:t>
            </a:r>
            <a:r>
              <a:rPr lang="el-GR" sz="2800" dirty="0" smtClean="0">
                <a:solidFill>
                  <a:schemeClr val="tx1"/>
                </a:solidFill>
              </a:rPr>
              <a:t>και τρόπους ζωής </a:t>
            </a:r>
          </a:p>
          <a:p>
            <a:pPr algn="ctr"/>
            <a:r>
              <a:rPr lang="el-GR" sz="2800" b="1" dirty="0" smtClean="0">
                <a:solidFill>
                  <a:schemeClr val="tx1"/>
                </a:solidFill>
              </a:rPr>
              <a:t>ενός συγκεκριμένου πολιτισμού</a:t>
            </a:r>
            <a:r>
              <a:rPr lang="el-GR" sz="2600" b="1" dirty="0" smtClean="0">
                <a:solidFill>
                  <a:schemeClr val="tx1"/>
                </a:solidFill>
              </a:rPr>
              <a:t/>
            </a:r>
            <a:br>
              <a:rPr lang="el-GR" sz="2600" b="1" dirty="0" smtClean="0">
                <a:solidFill>
                  <a:schemeClr val="tx1"/>
                </a:solidFill>
              </a:rPr>
            </a:br>
            <a:endParaRPr lang="en-US" sz="2600" b="1" dirty="0">
              <a:solidFill>
                <a:schemeClr val="tx1"/>
              </a:solidFill>
            </a:endParaRPr>
          </a:p>
        </p:txBody>
      </p:sp>
      <p:sp>
        <p:nvSpPr>
          <p:cNvPr id="5" name="Oval 4"/>
          <p:cNvSpPr/>
          <p:nvPr/>
        </p:nvSpPr>
        <p:spPr>
          <a:xfrm>
            <a:off x="6532880" y="3505200"/>
            <a:ext cx="5357925" cy="3273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smtClean="0">
                <a:solidFill>
                  <a:schemeClr val="tx1"/>
                </a:solidFill>
              </a:rPr>
              <a:t>Εθνολογικό Μουσείο</a:t>
            </a:r>
          </a:p>
          <a:p>
            <a:pPr algn="ctr"/>
            <a:r>
              <a:rPr lang="el-GR" sz="2800" dirty="0" smtClean="0">
                <a:solidFill>
                  <a:schemeClr val="tx1"/>
                </a:solidFill>
              </a:rPr>
              <a:t>υλική </a:t>
            </a:r>
            <a:r>
              <a:rPr lang="el-GR" sz="2800" dirty="0">
                <a:solidFill>
                  <a:schemeClr val="tx1"/>
                </a:solidFill>
              </a:rPr>
              <a:t>και άυλη πολιτιστική κληρονομιά </a:t>
            </a:r>
            <a:r>
              <a:rPr lang="el-GR" sz="2800" b="1" dirty="0">
                <a:solidFill>
                  <a:schemeClr val="tx1"/>
                </a:solidFill>
              </a:rPr>
              <a:t>μιας κοινωνίας ή ομάδας </a:t>
            </a:r>
            <a:r>
              <a:rPr lang="el-GR" sz="2800" b="1" dirty="0" smtClean="0">
                <a:solidFill>
                  <a:schemeClr val="tx1"/>
                </a:solidFill>
              </a:rPr>
              <a:t>ανθρώπων</a:t>
            </a:r>
            <a:r>
              <a:rPr lang="el-GR" sz="2800" b="1" dirty="0">
                <a:solidFill>
                  <a:schemeClr val="tx1"/>
                </a:solidFill>
              </a:rPr>
              <a:t> </a:t>
            </a:r>
            <a:br>
              <a:rPr lang="el-GR" sz="2800" b="1" dirty="0">
                <a:solidFill>
                  <a:schemeClr val="tx1"/>
                </a:solidFill>
              </a:rPr>
            </a:br>
            <a:r>
              <a:rPr lang="el-GR" dirty="0">
                <a:solidFill>
                  <a:schemeClr val="bg1"/>
                </a:solidFill>
              </a:rPr>
              <a:t> </a:t>
            </a:r>
            <a:endParaRPr lang="en-US" dirty="0"/>
          </a:p>
        </p:txBody>
      </p:sp>
    </p:spTree>
    <p:extLst>
      <p:ext uri="{BB962C8B-B14F-4D97-AF65-F5344CB8AC3E}">
        <p14:creationId xmlns:p14="http://schemas.microsoft.com/office/powerpoint/2010/main" xmlns="" val="1858228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8C573FAC-13E6-A951-F3ED-BB08AA7FE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3DD69EF2-055C-02C0-E810-487DE67CF498}"/>
              </a:ext>
            </a:extLst>
          </p:cNvPr>
          <p:cNvSpPr>
            <a:spLocks noGrp="1"/>
          </p:cNvSpPr>
          <p:nvPr>
            <p:ph type="ctrTitle"/>
          </p:nvPr>
        </p:nvSpPr>
        <p:spPr>
          <a:xfrm>
            <a:off x="1524000" y="2703973"/>
            <a:ext cx="9144000" cy="2387600"/>
          </a:xfrm>
        </p:spPr>
        <p:txBody>
          <a:bodyPr>
            <a:normAutofit fontScale="90000"/>
          </a:bodyPr>
          <a:lstStyle/>
          <a:p>
            <a:pPr algn="l"/>
            <a:r>
              <a:rPr lang="el-GR" sz="3400" dirty="0">
                <a:solidFill>
                  <a:schemeClr val="bg1"/>
                </a:solidFill>
              </a:rPr>
              <a:t/>
            </a:r>
            <a:br>
              <a:rPr lang="el-GR" sz="3400" dirty="0">
                <a:solidFill>
                  <a:schemeClr val="bg1"/>
                </a:solidFill>
              </a:rPr>
            </a:br>
            <a:r>
              <a:rPr lang="el-GR" sz="3400" dirty="0">
                <a:solidFill>
                  <a:schemeClr val="bg1"/>
                </a:solidFill>
              </a:rPr>
              <a:t/>
            </a:r>
            <a:br>
              <a:rPr lang="el-GR" sz="3400" dirty="0">
                <a:solidFill>
                  <a:schemeClr val="bg1"/>
                </a:solidFill>
              </a:rPr>
            </a:br>
            <a:r>
              <a:rPr lang="el-GR" sz="3400" dirty="0" smtClean="0">
                <a:solidFill>
                  <a:schemeClr val="bg1"/>
                </a:solidFill>
              </a:rPr>
              <a:t/>
            </a:r>
            <a:br>
              <a:rPr lang="el-GR" sz="3400" dirty="0" smtClean="0">
                <a:solidFill>
                  <a:schemeClr val="bg1"/>
                </a:solidFill>
              </a:rPr>
            </a:br>
            <a:r>
              <a:rPr lang="el-GR" sz="3400" b="1" dirty="0" smtClean="0">
                <a:solidFill>
                  <a:schemeClr val="bg1"/>
                </a:solidFill>
                <a:latin typeface="+mn-lt"/>
              </a:rPr>
              <a:t>Μ</a:t>
            </a:r>
            <a:r>
              <a:rPr lang="en-US" sz="3400" b="1" dirty="0" err="1" smtClean="0">
                <a:solidFill>
                  <a:schemeClr val="bg1"/>
                </a:solidFill>
                <a:latin typeface="+mn-lt"/>
              </a:rPr>
              <a:t>usée</a:t>
            </a:r>
            <a:r>
              <a:rPr lang="en-US" sz="3400" b="1" dirty="0" smtClean="0">
                <a:solidFill>
                  <a:schemeClr val="bg1"/>
                </a:solidFill>
                <a:latin typeface="+mn-lt"/>
              </a:rPr>
              <a:t> </a:t>
            </a:r>
            <a:r>
              <a:rPr lang="en-US" sz="3400" b="1" dirty="0">
                <a:solidFill>
                  <a:schemeClr val="bg1"/>
                </a:solidFill>
                <a:latin typeface="+mn-lt"/>
              </a:rPr>
              <a:t>de société</a:t>
            </a:r>
            <a:r>
              <a:rPr lang="el-GR" sz="3400" dirty="0">
                <a:solidFill>
                  <a:schemeClr val="bg1"/>
                </a:solidFill>
                <a:latin typeface="+mn-lt"/>
              </a:rPr>
              <a:t>: λαογραφικά</a:t>
            </a:r>
            <a:br>
              <a:rPr lang="el-GR" sz="3400" dirty="0">
                <a:solidFill>
                  <a:schemeClr val="bg1"/>
                </a:solidFill>
                <a:latin typeface="+mn-lt"/>
              </a:rPr>
            </a:br>
            <a:r>
              <a:rPr lang="el-GR" sz="3400" dirty="0">
                <a:solidFill>
                  <a:schemeClr val="bg1"/>
                </a:solidFill>
                <a:latin typeface="+mn-lt"/>
              </a:rPr>
              <a:t>                                 </a:t>
            </a:r>
            <a:r>
              <a:rPr lang="el-GR" sz="3400" dirty="0" smtClean="0">
                <a:solidFill>
                  <a:schemeClr val="bg1"/>
                </a:solidFill>
                <a:latin typeface="+mn-lt"/>
              </a:rPr>
              <a:t>  εθνολογικά</a:t>
            </a:r>
            <a:r>
              <a:rPr lang="el-GR" sz="3400" dirty="0">
                <a:solidFill>
                  <a:schemeClr val="bg1"/>
                </a:solidFill>
                <a:latin typeface="+mn-lt"/>
              </a:rPr>
              <a:t/>
            </a:r>
            <a:br>
              <a:rPr lang="el-GR" sz="3400" dirty="0">
                <a:solidFill>
                  <a:schemeClr val="bg1"/>
                </a:solidFill>
                <a:latin typeface="+mn-lt"/>
              </a:rPr>
            </a:br>
            <a:r>
              <a:rPr lang="el-GR" sz="3400" dirty="0">
                <a:solidFill>
                  <a:schemeClr val="bg1"/>
                </a:solidFill>
                <a:latin typeface="+mn-lt"/>
              </a:rPr>
              <a:t>                                 </a:t>
            </a:r>
            <a:r>
              <a:rPr lang="el-GR" sz="3400" dirty="0" smtClean="0">
                <a:solidFill>
                  <a:schemeClr val="bg1"/>
                </a:solidFill>
                <a:latin typeface="+mn-lt"/>
              </a:rPr>
              <a:t>  ιστορικά </a:t>
            </a:r>
            <a:r>
              <a:rPr lang="el-GR" sz="3400" dirty="0">
                <a:solidFill>
                  <a:schemeClr val="bg1"/>
                </a:solidFill>
                <a:latin typeface="+mn-lt"/>
              </a:rPr>
              <a:t>/ τοπικής ιστορίας</a:t>
            </a:r>
            <a:br>
              <a:rPr lang="el-GR" sz="3400" dirty="0">
                <a:solidFill>
                  <a:schemeClr val="bg1"/>
                </a:solidFill>
                <a:latin typeface="+mn-lt"/>
              </a:rPr>
            </a:br>
            <a:r>
              <a:rPr lang="el-GR" sz="3400" dirty="0">
                <a:solidFill>
                  <a:schemeClr val="bg1"/>
                </a:solidFill>
                <a:latin typeface="+mn-lt"/>
              </a:rPr>
              <a:t>                                 </a:t>
            </a:r>
            <a:r>
              <a:rPr lang="el-GR" sz="3400" dirty="0" smtClean="0">
                <a:solidFill>
                  <a:schemeClr val="bg1"/>
                </a:solidFill>
                <a:latin typeface="+mn-lt"/>
              </a:rPr>
              <a:t>  μονοθεματικά </a:t>
            </a:r>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spTree>
    <p:extLst>
      <p:ext uri="{BB962C8B-B14F-4D97-AF65-F5344CB8AC3E}">
        <p14:creationId xmlns:p14="http://schemas.microsoft.com/office/powerpoint/2010/main" xmlns="" val="2283658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A6CC2997-013B-E926-A55D-512994FD2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70C90C4-5C31-F2E1-7F49-4C5D1BAD07AE}"/>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BBCC42F3-D409-08E1-B32B-E119D6ADE12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9126" t="10134" r="34900" b="53101"/>
          <a:stretch/>
        </p:blipFill>
        <p:spPr>
          <a:xfrm>
            <a:off x="851579" y="3493828"/>
            <a:ext cx="6417304" cy="2886652"/>
          </a:xfrm>
          <a:prstGeom prst="rect">
            <a:avLst/>
          </a:prstGeom>
        </p:spPr>
      </p:pic>
      <p:pic>
        <p:nvPicPr>
          <p:cNvPr id="6" name="Picture 5">
            <a:extLst>
              <a:ext uri="{FF2B5EF4-FFF2-40B4-BE49-F238E27FC236}">
                <a16:creationId xmlns:a16="http://schemas.microsoft.com/office/drawing/2014/main" xmlns="" id="{62EB71F7-3CD8-8B48-4D88-7604454519C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9275" t="11200" r="35164" b="52668"/>
          <a:stretch/>
        </p:blipFill>
        <p:spPr>
          <a:xfrm>
            <a:off x="876807" y="459232"/>
            <a:ext cx="6392075" cy="2851411"/>
          </a:xfrm>
          <a:prstGeom prst="rect">
            <a:avLst/>
          </a:prstGeom>
        </p:spPr>
      </p:pic>
    </p:spTree>
    <p:extLst>
      <p:ext uri="{BB962C8B-B14F-4D97-AF65-F5344CB8AC3E}">
        <p14:creationId xmlns:p14="http://schemas.microsoft.com/office/powerpoint/2010/main" xmlns="" val="4016709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12520" y="3578312"/>
            <a:ext cx="10149840" cy="2387600"/>
          </a:xfrm>
        </p:spPr>
        <p:txBody>
          <a:bodyPr>
            <a:noAutofit/>
          </a:bodyPr>
          <a:lstStyle/>
          <a:p>
            <a:pPr algn="l"/>
            <a:r>
              <a:rPr lang="el-GR" sz="2200" dirty="0">
                <a:solidFill>
                  <a:schemeClr val="bg1"/>
                </a:solidFill>
                <a:latin typeface="+mn-lt"/>
              </a:rPr>
              <a:t/>
            </a:r>
            <a:br>
              <a:rPr lang="el-GR" sz="2200" dirty="0">
                <a:solidFill>
                  <a:schemeClr val="bg1"/>
                </a:solidFill>
                <a:latin typeface="+mn-lt"/>
              </a:rPr>
            </a:br>
            <a:r>
              <a:rPr lang="el-GR" sz="2800" i="1" dirty="0">
                <a:solidFill>
                  <a:schemeClr val="bg1"/>
                </a:solidFill>
                <a:latin typeface="Bahnschrift SemiBold Condensed" panose="020B0502040204020203" pitchFamily="34" charset="0"/>
              </a:rPr>
              <a:t>Γιατί απευθυνόμαστε σε μια μηχανή ή σε ένα αυτοκίνητο δίνοντας του συχνά όνομα και παρακαλώντας το να μη χαλάσει όταν βρισκόμαστε στη μέση του πουθενά; </a:t>
            </a:r>
            <a:r>
              <a:rPr lang="el-GR" sz="2800" i="1" dirty="0" smtClean="0">
                <a:solidFill>
                  <a:schemeClr val="bg1"/>
                </a:solidFill>
                <a:latin typeface="Bahnschrift SemiBold Condensed" panose="020B0502040204020203" pitchFamily="34" charset="0"/>
              </a:rPr>
              <a:t/>
            </a:r>
            <a:br>
              <a:rPr lang="el-GR" sz="2800" i="1" dirty="0" smtClean="0">
                <a:solidFill>
                  <a:schemeClr val="bg1"/>
                </a:solidFill>
                <a:latin typeface="Bahnschrift SemiBold Condensed" panose="020B0502040204020203" pitchFamily="34" charset="0"/>
              </a:rPr>
            </a:br>
            <a:r>
              <a:rPr lang="el-GR" sz="2800" i="1" dirty="0">
                <a:solidFill>
                  <a:schemeClr val="bg1"/>
                </a:solidFill>
                <a:latin typeface="Bahnschrift SemiBold Condensed" panose="020B0502040204020203" pitchFamily="34" charset="0"/>
              </a:rPr>
              <a:t/>
            </a:r>
            <a:br>
              <a:rPr lang="el-GR" sz="2800" i="1" dirty="0">
                <a:solidFill>
                  <a:schemeClr val="bg1"/>
                </a:solidFill>
                <a:latin typeface="Bahnschrift SemiBold Condensed" panose="020B0502040204020203" pitchFamily="34" charset="0"/>
              </a:rPr>
            </a:br>
            <a:r>
              <a:rPr lang="el-GR" sz="2800" i="1" dirty="0">
                <a:solidFill>
                  <a:schemeClr val="bg1"/>
                </a:solidFill>
                <a:latin typeface="Bahnschrift SemiBold Condensed" panose="020B0502040204020203" pitchFamily="34" charset="0"/>
              </a:rPr>
              <a:t/>
            </a:r>
            <a:br>
              <a:rPr lang="el-GR" sz="2800" i="1" dirty="0">
                <a:solidFill>
                  <a:schemeClr val="bg1"/>
                </a:solidFill>
                <a:latin typeface="Bahnschrift SemiBold Condensed" panose="020B0502040204020203" pitchFamily="34" charset="0"/>
              </a:rPr>
            </a:br>
            <a:r>
              <a:rPr lang="el-GR" sz="2800" b="1" dirty="0">
                <a:solidFill>
                  <a:schemeClr val="bg1"/>
                </a:solidFill>
                <a:latin typeface="Arial Narrow" panose="020B0606020202030204" pitchFamily="34" charset="0"/>
              </a:rPr>
              <a:t>Πώς γίνεται να υπάρχουν ‘‘έξυπνα σπίτια’‘ και ‘‘έξυπνα υφάσματα’‘; </a:t>
            </a:r>
            <a:r>
              <a:rPr lang="el-GR" sz="2800" b="1" dirty="0" smtClean="0">
                <a:solidFill>
                  <a:schemeClr val="bg1"/>
                </a:solidFill>
                <a:latin typeface="Arial Narrow" panose="020B0606020202030204" pitchFamily="34" charset="0"/>
              </a:rPr>
              <a:t/>
            </a:r>
            <a:br>
              <a:rPr lang="el-GR" sz="2800" b="1" dirty="0" smtClean="0">
                <a:solidFill>
                  <a:schemeClr val="bg1"/>
                </a:solidFill>
                <a:latin typeface="Arial Narrow" panose="020B0606020202030204" pitchFamily="34" charset="0"/>
              </a:rPr>
            </a:br>
            <a:r>
              <a:rPr lang="el-GR" sz="2800" b="1" dirty="0">
                <a:solidFill>
                  <a:schemeClr val="bg1"/>
                </a:solidFill>
                <a:latin typeface="Arial Narrow" panose="020B0606020202030204" pitchFamily="34" charset="0"/>
              </a:rPr>
              <a:t/>
            </a:r>
            <a:br>
              <a:rPr lang="el-GR" sz="2800" b="1" dirty="0">
                <a:solidFill>
                  <a:schemeClr val="bg1"/>
                </a:solidFill>
                <a:latin typeface="Arial Narrow" panose="020B0606020202030204" pitchFamily="34" charset="0"/>
              </a:rPr>
            </a:br>
            <a:r>
              <a:rPr lang="el-GR" sz="2800" b="1" dirty="0">
                <a:solidFill>
                  <a:schemeClr val="bg1"/>
                </a:solidFill>
                <a:latin typeface="Arial Narrow" panose="020B0606020202030204" pitchFamily="34" charset="0"/>
              </a:rPr>
              <a:t/>
            </a:r>
            <a:br>
              <a:rPr lang="el-GR" sz="2800" b="1" dirty="0">
                <a:solidFill>
                  <a:schemeClr val="bg1"/>
                </a:solidFill>
                <a:latin typeface="Arial Narrow" panose="020B0606020202030204" pitchFamily="34" charset="0"/>
              </a:rPr>
            </a:br>
            <a:r>
              <a:rPr lang="el-GR" sz="2800" b="1" dirty="0">
                <a:solidFill>
                  <a:schemeClr val="bg1"/>
                </a:solidFill>
                <a:latin typeface="Segoe Script" panose="030B0504020000000003" pitchFamily="66" charset="0"/>
              </a:rPr>
              <a:t>Πώς το ένδυμα και η </a:t>
            </a:r>
            <a:r>
              <a:rPr lang="el-GR" sz="2800" dirty="0">
                <a:solidFill>
                  <a:schemeClr val="bg1"/>
                </a:solidFill>
                <a:latin typeface="Segoe Script" panose="030B0504020000000003" pitchFamily="66" charset="0"/>
              </a:rPr>
              <a:t>τροφή μπορούν να γίνουν αντίστοιχα ‘‘δεύτερο δέρμα’‘ και ‘‘ανθρώπινο σώμα’‘; </a:t>
            </a:r>
            <a:r>
              <a:rPr lang="en-US" sz="2800" dirty="0" smtClean="0">
                <a:solidFill>
                  <a:schemeClr val="bg1"/>
                </a:solidFill>
                <a:latin typeface="Segoe Script" panose="030B0504020000000003" pitchFamily="66" charset="0"/>
              </a:rPr>
              <a:t/>
            </a:r>
            <a:br>
              <a:rPr lang="en-US" sz="2800" dirty="0" smtClean="0">
                <a:solidFill>
                  <a:schemeClr val="bg1"/>
                </a:solidFill>
                <a:latin typeface="Segoe Script" panose="030B0504020000000003" pitchFamily="66" charset="0"/>
              </a:rPr>
            </a:br>
            <a:r>
              <a:rPr lang="en-US" sz="2800" dirty="0">
                <a:solidFill>
                  <a:schemeClr val="bg1"/>
                </a:solidFill>
                <a:latin typeface="Segoe Script" panose="030B0504020000000003" pitchFamily="66" charset="0"/>
              </a:rPr>
              <a:t/>
            </a:r>
            <a:br>
              <a:rPr lang="en-US" sz="2800" dirty="0">
                <a:solidFill>
                  <a:schemeClr val="bg1"/>
                </a:solidFill>
                <a:latin typeface="Segoe Script" panose="030B0504020000000003" pitchFamily="66" charset="0"/>
              </a:rPr>
            </a:br>
            <a:r>
              <a:rPr lang="el-GR" sz="2800" dirty="0">
                <a:solidFill>
                  <a:srgbClr val="FFC000"/>
                </a:solidFill>
                <a:latin typeface="+mn-lt"/>
              </a:rPr>
              <a:t/>
            </a:r>
            <a:br>
              <a:rPr lang="el-GR" sz="2800" dirty="0">
                <a:solidFill>
                  <a:srgbClr val="FFC000"/>
                </a:solidFill>
                <a:latin typeface="+mn-lt"/>
              </a:rPr>
            </a:br>
            <a:r>
              <a:rPr lang="el-GR" sz="2200" dirty="0">
                <a:solidFill>
                  <a:schemeClr val="bg1"/>
                </a:solidFill>
                <a:latin typeface="+mn-lt"/>
              </a:rPr>
              <a:t/>
            </a:r>
            <a:br>
              <a:rPr lang="el-GR" sz="2200" dirty="0">
                <a:solidFill>
                  <a:schemeClr val="bg1"/>
                </a:solidFill>
                <a:latin typeface="+mn-lt"/>
              </a:rPr>
            </a:br>
            <a:endParaRPr lang="en-US" sz="2200" dirty="0">
              <a:solidFill>
                <a:schemeClr val="bg1"/>
              </a:solidFill>
              <a:latin typeface="+mn-lt"/>
            </a:endParaRPr>
          </a:p>
        </p:txBody>
      </p:sp>
      <p:sp>
        <p:nvSpPr>
          <p:cNvPr id="3" name="Rectangle 2"/>
          <p:cNvSpPr/>
          <p:nvPr/>
        </p:nvSpPr>
        <p:spPr>
          <a:xfrm>
            <a:off x="579120" y="5135156"/>
            <a:ext cx="11216640" cy="1384995"/>
          </a:xfrm>
          <a:prstGeom prst="rect">
            <a:avLst/>
          </a:prstGeom>
        </p:spPr>
        <p:txBody>
          <a:bodyPr wrap="square">
            <a:spAutoFit/>
          </a:bodyPr>
          <a:lstStyle/>
          <a:p>
            <a:r>
              <a:rPr lang="en-US" b="1" dirty="0">
                <a:solidFill>
                  <a:srgbClr val="FFC000"/>
                </a:solidFill>
                <a:latin typeface="Segoe Script" panose="030B0504020000000003" pitchFamily="66" charset="0"/>
              </a:rPr>
              <a:t>→</a:t>
            </a:r>
            <a:r>
              <a:rPr lang="el-GR" sz="2800" b="1" dirty="0">
                <a:solidFill>
                  <a:srgbClr val="FFC000"/>
                </a:solidFill>
              </a:rPr>
              <a:t>Γιαλούρη, Ε. (επιμ.), 2012, </a:t>
            </a:r>
            <a:r>
              <a:rPr lang="el-GR" sz="2800" b="1" i="1" dirty="0">
                <a:solidFill>
                  <a:srgbClr val="FFC000"/>
                </a:solidFill>
              </a:rPr>
              <a:t>Υλικός Πολιτισμός. Η Ανθρωπολογία στη χώρα των πραγμάτων</a:t>
            </a:r>
            <a:r>
              <a:rPr lang="el-GR" sz="2800" b="1" dirty="0">
                <a:solidFill>
                  <a:srgbClr val="FFC000"/>
                </a:solidFill>
              </a:rPr>
              <a:t>, εκδ. Αλεξάνδρεια, Αθήνα</a:t>
            </a:r>
            <a:r>
              <a:rPr lang="el-GR" sz="2800" dirty="0">
                <a:solidFill>
                  <a:srgbClr val="FFC000"/>
                </a:solidFill>
              </a:rPr>
              <a:t/>
            </a:r>
            <a:br>
              <a:rPr lang="el-GR" sz="2800" dirty="0">
                <a:solidFill>
                  <a:srgbClr val="FFC000"/>
                </a:solidFill>
              </a:rPr>
            </a:br>
            <a:endParaRPr lang="en-US" sz="2800" dirty="0"/>
          </a:p>
        </p:txBody>
      </p:sp>
    </p:spTree>
    <p:extLst>
      <p:ext uri="{BB962C8B-B14F-4D97-AF65-F5344CB8AC3E}">
        <p14:creationId xmlns:p14="http://schemas.microsoft.com/office/powerpoint/2010/main" xmlns="" val="553575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E041828C-0F93-8F2E-2298-0810FA4C2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B894A3AF-4316-2728-666A-F418F49A2B21}"/>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621F3EF0-73BC-BD0A-E561-92B33DC31C4C}"/>
              </a:ext>
            </a:extLst>
          </p:cNvPr>
          <p:cNvPicPr>
            <a:picLocks noChangeAspect="1"/>
          </p:cNvPicPr>
          <p:nvPr/>
        </p:nvPicPr>
        <p:blipFill>
          <a:blip r:embed="rId2">
            <a:extLst>
              <a:ext uri="{28A0092B-C50C-407E-A947-70E740481C1C}">
                <a14:useLocalDpi xmlns:a14="http://schemas.microsoft.com/office/drawing/2010/main" xmlns="" val="0"/>
              </a:ext>
            </a:extLst>
          </a:blip>
          <a:srcRect l="1725" t="7866" r="2050" b="5333"/>
          <a:stretch>
            <a:fillRect/>
          </a:stretch>
        </p:blipFill>
        <p:spPr>
          <a:xfrm>
            <a:off x="210312" y="539496"/>
            <a:ext cx="11731752" cy="5952744"/>
          </a:xfrm>
          <a:prstGeom prst="rect">
            <a:avLst/>
          </a:prstGeom>
        </p:spPr>
      </p:pic>
    </p:spTree>
    <p:extLst>
      <p:ext uri="{BB962C8B-B14F-4D97-AF65-F5344CB8AC3E}">
        <p14:creationId xmlns:p14="http://schemas.microsoft.com/office/powerpoint/2010/main" xmlns="" val="1898480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D795ADCE-39A6-E391-B4E0-18584D3B4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8E69BE5E-5233-2B51-4087-16D2FC4D74C4}"/>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92087291-773F-59A0-36D3-E98325A5245E}"/>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22000" t="8267" r="700" b="7466"/>
          <a:stretch/>
        </p:blipFill>
        <p:spPr>
          <a:xfrm>
            <a:off x="1107440" y="144046"/>
            <a:ext cx="10724896" cy="6576456"/>
          </a:xfrm>
          <a:prstGeom prst="rect">
            <a:avLst/>
          </a:prstGeom>
        </p:spPr>
      </p:pic>
    </p:spTree>
    <p:extLst>
      <p:ext uri="{BB962C8B-B14F-4D97-AF65-F5344CB8AC3E}">
        <p14:creationId xmlns:p14="http://schemas.microsoft.com/office/powerpoint/2010/main" xmlns="" val="777475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FD09DC6D-F804-2364-D0F1-C9C42D95F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B711410-A991-BDBD-4060-F7BA1473C749}"/>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386EB2F3-A729-78A3-D5F1-8B8701E342AB}"/>
              </a:ext>
            </a:extLst>
          </p:cNvPr>
          <p:cNvPicPr>
            <a:picLocks noChangeAspect="1"/>
          </p:cNvPicPr>
          <p:nvPr/>
        </p:nvPicPr>
        <p:blipFill>
          <a:blip r:embed="rId2">
            <a:extLst>
              <a:ext uri="{28A0092B-C50C-407E-A947-70E740481C1C}">
                <a14:useLocalDpi xmlns:a14="http://schemas.microsoft.com/office/drawing/2010/main" xmlns="" val="0"/>
              </a:ext>
            </a:extLst>
          </a:blip>
          <a:srcRect l="33075" t="8765" r="33700" b="5333"/>
          <a:stretch>
            <a:fillRect/>
          </a:stretch>
        </p:blipFill>
        <p:spPr>
          <a:xfrm>
            <a:off x="1205345" y="304380"/>
            <a:ext cx="4415464" cy="6421540"/>
          </a:xfrm>
          <a:prstGeom prst="rect">
            <a:avLst/>
          </a:prstGeom>
        </p:spPr>
      </p:pic>
      <p:pic>
        <p:nvPicPr>
          <p:cNvPr id="6" name="Picture 5">
            <a:extLst>
              <a:ext uri="{FF2B5EF4-FFF2-40B4-BE49-F238E27FC236}">
                <a16:creationId xmlns:a16="http://schemas.microsoft.com/office/drawing/2014/main" xmlns="" id="{C08C4356-2F0B-F266-7932-14432F02CAB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33225" t="8052" r="37675" b="4800"/>
          <a:stretch/>
        </p:blipFill>
        <p:spPr>
          <a:xfrm>
            <a:off x="6210530" y="278173"/>
            <a:ext cx="3827550" cy="6447747"/>
          </a:xfrm>
          <a:prstGeom prst="rect">
            <a:avLst/>
          </a:prstGeom>
        </p:spPr>
      </p:pic>
    </p:spTree>
    <p:extLst>
      <p:ext uri="{BB962C8B-B14F-4D97-AF65-F5344CB8AC3E}">
        <p14:creationId xmlns:p14="http://schemas.microsoft.com/office/powerpoint/2010/main" xmlns="" val="874841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5ACC5CFF-B2D0-951F-BADA-1ADF52111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4BCE66F-7223-35DB-3854-0A2D49083901}"/>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sp>
        <p:nvSpPr>
          <p:cNvPr id="3" name="Title 1">
            <a:extLst>
              <a:ext uri="{FF2B5EF4-FFF2-40B4-BE49-F238E27FC236}">
                <a16:creationId xmlns:a16="http://schemas.microsoft.com/office/drawing/2014/main" xmlns="" id="{FD7A270F-89D7-C7C0-9F16-6305D7B75DF5}"/>
              </a:ext>
            </a:extLst>
          </p:cNvPr>
          <p:cNvSpPr txBox="1">
            <a:spLocks/>
          </p:cNvSpPr>
          <p:nvPr/>
        </p:nvSpPr>
        <p:spPr>
          <a:xfrm>
            <a:off x="1205344" y="2947813"/>
            <a:ext cx="10864735"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l-GR" sz="3400" dirty="0">
              <a:solidFill>
                <a:schemeClr val="bg1"/>
              </a:solidFill>
            </a:endParaRPr>
          </a:p>
          <a:p>
            <a:pPr algn="l"/>
            <a:r>
              <a:rPr lang="el-GR" sz="3400" b="1" dirty="0">
                <a:solidFill>
                  <a:schemeClr val="bg1"/>
                </a:solidFill>
                <a:latin typeface="+mn-lt"/>
              </a:rPr>
              <a:t>Ζητήματα νομικής μορφής </a:t>
            </a:r>
            <a:r>
              <a:rPr lang="el-GR" sz="3400" b="1" dirty="0" smtClean="0">
                <a:solidFill>
                  <a:schemeClr val="bg1"/>
                </a:solidFill>
                <a:latin typeface="+mn-lt"/>
              </a:rPr>
              <a:t>και ονοματοδοσίας </a:t>
            </a:r>
          </a:p>
          <a:p>
            <a:pPr algn="l"/>
            <a:r>
              <a:rPr lang="el-GR" sz="3400" b="1" dirty="0" smtClean="0">
                <a:solidFill>
                  <a:schemeClr val="bg1"/>
                </a:solidFill>
                <a:latin typeface="+mn-lt"/>
              </a:rPr>
              <a:t>αντανάκλαση σχέσειων εξουσίας </a:t>
            </a:r>
            <a:r>
              <a:rPr lang="el-GR" sz="3400" b="1" dirty="0">
                <a:solidFill>
                  <a:schemeClr val="bg1"/>
                </a:solidFill>
                <a:latin typeface="+mn-lt"/>
              </a:rPr>
              <a:t>και </a:t>
            </a:r>
            <a:r>
              <a:rPr lang="el-GR" sz="3400" b="1" dirty="0" smtClean="0">
                <a:solidFill>
                  <a:schemeClr val="bg1"/>
                </a:solidFill>
                <a:latin typeface="+mn-lt"/>
              </a:rPr>
              <a:t>ιδεολογικού προσανατολισμού</a:t>
            </a:r>
            <a:r>
              <a:rPr lang="el-GR" sz="3400" b="1" dirty="0">
                <a:solidFill>
                  <a:schemeClr val="bg1"/>
                </a:solidFill>
                <a:latin typeface="+mn-lt"/>
              </a:rPr>
              <a:t/>
            </a:r>
            <a:br>
              <a:rPr lang="el-GR" sz="3400" b="1" dirty="0">
                <a:solidFill>
                  <a:schemeClr val="bg1"/>
                </a:solidFill>
                <a:latin typeface="+mn-lt"/>
              </a:rPr>
            </a:br>
            <a:endParaRPr lang="en-US" sz="3400" b="1" dirty="0">
              <a:solidFill>
                <a:schemeClr val="bg1"/>
              </a:solidFill>
              <a:latin typeface="+mn-lt"/>
            </a:endParaRPr>
          </a:p>
        </p:txBody>
      </p:sp>
    </p:spTree>
    <p:extLst>
      <p:ext uri="{BB962C8B-B14F-4D97-AF65-F5344CB8AC3E}">
        <p14:creationId xmlns:p14="http://schemas.microsoft.com/office/powerpoint/2010/main" xmlns="" val="1159413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A5C44AA7-A02A-2AC3-AD13-9BE116E6A5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30EA97D1-6EA2-1EBE-D26E-44368BB05077}"/>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6" name="Picture 5">
            <a:extLst>
              <a:ext uri="{FF2B5EF4-FFF2-40B4-BE49-F238E27FC236}">
                <a16:creationId xmlns:a16="http://schemas.microsoft.com/office/drawing/2014/main" xmlns="" id="{239E1812-FBB9-6E44-6A03-1EE0FA3954AC}"/>
              </a:ext>
            </a:extLst>
          </p:cNvPr>
          <p:cNvPicPr>
            <a:picLocks noChangeAspect="1"/>
          </p:cNvPicPr>
          <p:nvPr/>
        </p:nvPicPr>
        <p:blipFill>
          <a:blip r:embed="rId2">
            <a:extLst>
              <a:ext uri="{28A0092B-C50C-407E-A947-70E740481C1C}">
                <a14:useLocalDpi xmlns:a14="http://schemas.microsoft.com/office/drawing/2010/main" xmlns="" val="0"/>
              </a:ext>
            </a:extLst>
          </a:blip>
          <a:srcRect l="5400" t="4668" r="8674" b="15333"/>
          <a:stretch>
            <a:fillRect/>
          </a:stretch>
        </p:blipFill>
        <p:spPr>
          <a:xfrm>
            <a:off x="934720" y="1055734"/>
            <a:ext cx="10750334" cy="5630035"/>
          </a:xfrm>
          <a:prstGeom prst="rect">
            <a:avLst/>
          </a:prstGeom>
        </p:spPr>
      </p:pic>
      <p:sp>
        <p:nvSpPr>
          <p:cNvPr id="3" name="Rectangle 2"/>
          <p:cNvSpPr/>
          <p:nvPr/>
        </p:nvSpPr>
        <p:spPr>
          <a:xfrm>
            <a:off x="453565" y="385174"/>
            <a:ext cx="10874835" cy="461665"/>
          </a:xfrm>
          <a:prstGeom prst="rect">
            <a:avLst/>
          </a:prstGeom>
        </p:spPr>
        <p:txBody>
          <a:bodyPr wrap="square">
            <a:spAutoFit/>
          </a:bodyPr>
          <a:lstStyle/>
          <a:p>
            <a:r>
              <a:rPr lang="el-GR" sz="2400" b="1" dirty="0" smtClean="0">
                <a:solidFill>
                  <a:schemeClr val="bg1"/>
                </a:solidFill>
              </a:rPr>
              <a:t>Πελοποννησιακό Λαογραφικό Ίδρυμα 1974 → Ίδρυμα Βασίλη Παπαντωνίου</a:t>
            </a:r>
            <a:endParaRPr lang="en-US" sz="2400" dirty="0"/>
          </a:p>
        </p:txBody>
      </p:sp>
    </p:spTree>
    <p:extLst>
      <p:ext uri="{BB962C8B-B14F-4D97-AF65-F5344CB8AC3E}">
        <p14:creationId xmlns:p14="http://schemas.microsoft.com/office/powerpoint/2010/main" xmlns="" val="1574324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ABE74973-A903-AECB-8D65-A9C9873347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C8ABF2B3-4B55-8BCD-24C8-343452D30AB2}"/>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4D5896CA-106D-25E3-8532-50A7C50BE467}"/>
              </a:ext>
            </a:extLst>
          </p:cNvPr>
          <p:cNvPicPr>
            <a:picLocks noChangeAspect="1"/>
          </p:cNvPicPr>
          <p:nvPr/>
        </p:nvPicPr>
        <p:blipFill>
          <a:blip r:embed="rId2">
            <a:extLst>
              <a:ext uri="{28A0092B-C50C-407E-A947-70E740481C1C}">
                <a14:useLocalDpi xmlns:a14="http://schemas.microsoft.com/office/drawing/2010/main" xmlns="" val="0"/>
              </a:ext>
            </a:extLst>
          </a:blip>
          <a:srcRect l="50700" t="21600" r="21850" b="14000"/>
          <a:stretch>
            <a:fillRect/>
          </a:stretch>
        </p:blipFill>
        <p:spPr>
          <a:xfrm>
            <a:off x="374904" y="292608"/>
            <a:ext cx="3346704" cy="4416552"/>
          </a:xfrm>
          <a:prstGeom prst="rect">
            <a:avLst/>
          </a:prstGeom>
        </p:spPr>
      </p:pic>
      <p:pic>
        <p:nvPicPr>
          <p:cNvPr id="6" name="Picture 5">
            <a:extLst>
              <a:ext uri="{FF2B5EF4-FFF2-40B4-BE49-F238E27FC236}">
                <a16:creationId xmlns:a16="http://schemas.microsoft.com/office/drawing/2014/main" xmlns="" id="{B15EEE53-FC7D-1B39-5738-08DAEF36CE4E}"/>
              </a:ext>
            </a:extLst>
          </p:cNvPr>
          <p:cNvPicPr>
            <a:picLocks noChangeAspect="1"/>
          </p:cNvPicPr>
          <p:nvPr/>
        </p:nvPicPr>
        <p:blipFill>
          <a:blip r:embed="rId3">
            <a:extLst>
              <a:ext uri="{28A0092B-C50C-407E-A947-70E740481C1C}">
                <a14:useLocalDpi xmlns:a14="http://schemas.microsoft.com/office/drawing/2010/main" xmlns="" val="0"/>
              </a:ext>
            </a:extLst>
          </a:blip>
          <a:srcRect l="51000" t="22134" r="21550" b="15333"/>
          <a:stretch>
            <a:fillRect/>
          </a:stretch>
        </p:blipFill>
        <p:spPr>
          <a:xfrm>
            <a:off x="4055759" y="259325"/>
            <a:ext cx="2782973" cy="3566160"/>
          </a:xfrm>
          <a:prstGeom prst="rect">
            <a:avLst/>
          </a:prstGeom>
        </p:spPr>
      </p:pic>
      <p:pic>
        <p:nvPicPr>
          <p:cNvPr id="8" name="Picture 7">
            <a:extLst>
              <a:ext uri="{FF2B5EF4-FFF2-40B4-BE49-F238E27FC236}">
                <a16:creationId xmlns:a16="http://schemas.microsoft.com/office/drawing/2014/main" xmlns="" id="{9A956197-621D-DD00-F685-7FA6B1C7E935}"/>
              </a:ext>
            </a:extLst>
          </p:cNvPr>
          <p:cNvPicPr>
            <a:picLocks noChangeAspect="1"/>
          </p:cNvPicPr>
          <p:nvPr/>
        </p:nvPicPr>
        <p:blipFill>
          <a:blip r:embed="rId4">
            <a:extLst>
              <a:ext uri="{28A0092B-C50C-407E-A947-70E740481C1C}">
                <a14:useLocalDpi xmlns:a14="http://schemas.microsoft.com/office/drawing/2010/main" xmlns="" val="0"/>
              </a:ext>
            </a:extLst>
          </a:blip>
          <a:srcRect l="50700" t="21601" r="21850" b="28799"/>
          <a:stretch>
            <a:fillRect/>
          </a:stretch>
        </p:blipFill>
        <p:spPr>
          <a:xfrm>
            <a:off x="4055758" y="3937771"/>
            <a:ext cx="2782973" cy="2828595"/>
          </a:xfrm>
          <a:prstGeom prst="rect">
            <a:avLst/>
          </a:prstGeom>
        </p:spPr>
      </p:pic>
      <p:pic>
        <p:nvPicPr>
          <p:cNvPr id="10" name="Picture 9">
            <a:extLst>
              <a:ext uri="{FF2B5EF4-FFF2-40B4-BE49-F238E27FC236}">
                <a16:creationId xmlns:a16="http://schemas.microsoft.com/office/drawing/2014/main" xmlns="" id="{540771E5-0689-947F-9307-E068A28FA888}"/>
              </a:ext>
            </a:extLst>
          </p:cNvPr>
          <p:cNvPicPr>
            <a:picLocks noChangeAspect="1"/>
          </p:cNvPicPr>
          <p:nvPr/>
        </p:nvPicPr>
        <p:blipFill>
          <a:blip r:embed="rId5">
            <a:extLst>
              <a:ext uri="{28A0092B-C50C-407E-A947-70E740481C1C}">
                <a14:useLocalDpi xmlns:a14="http://schemas.microsoft.com/office/drawing/2010/main" xmlns="" val="0"/>
              </a:ext>
            </a:extLst>
          </a:blip>
          <a:srcRect l="50700" t="21733" r="21850" b="18534"/>
          <a:stretch>
            <a:fillRect/>
          </a:stretch>
        </p:blipFill>
        <p:spPr>
          <a:xfrm>
            <a:off x="7172882" y="259324"/>
            <a:ext cx="2913425" cy="3566159"/>
          </a:xfrm>
          <a:prstGeom prst="rect">
            <a:avLst/>
          </a:prstGeom>
        </p:spPr>
      </p:pic>
      <p:pic>
        <p:nvPicPr>
          <p:cNvPr id="12" name="Picture 11">
            <a:extLst>
              <a:ext uri="{FF2B5EF4-FFF2-40B4-BE49-F238E27FC236}">
                <a16:creationId xmlns:a16="http://schemas.microsoft.com/office/drawing/2014/main" xmlns="" id="{D5E5F2BD-B47F-341A-B851-0920436EE053}"/>
              </a:ext>
            </a:extLst>
          </p:cNvPr>
          <p:cNvPicPr>
            <a:picLocks noChangeAspect="1"/>
          </p:cNvPicPr>
          <p:nvPr/>
        </p:nvPicPr>
        <p:blipFill>
          <a:blip r:embed="rId6">
            <a:extLst>
              <a:ext uri="{28A0092B-C50C-407E-A947-70E740481C1C}">
                <a14:useLocalDpi xmlns:a14="http://schemas.microsoft.com/office/drawing/2010/main" xmlns="" val="0"/>
              </a:ext>
            </a:extLst>
          </a:blip>
          <a:srcRect l="50925" t="22267" r="21625" b="38400"/>
          <a:stretch>
            <a:fillRect/>
          </a:stretch>
        </p:blipFill>
        <p:spPr>
          <a:xfrm>
            <a:off x="7179961" y="3937770"/>
            <a:ext cx="3509375" cy="2828595"/>
          </a:xfrm>
          <a:prstGeom prst="rect">
            <a:avLst/>
          </a:prstGeom>
        </p:spPr>
      </p:pic>
    </p:spTree>
    <p:extLst>
      <p:ext uri="{BB962C8B-B14F-4D97-AF65-F5344CB8AC3E}">
        <p14:creationId xmlns:p14="http://schemas.microsoft.com/office/powerpoint/2010/main" xmlns="" val="2344250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E2A3BFAA-9987-47A0-3C90-07AA371FC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DE4E7985-8B70-C318-3B9A-EADEE5A2770E}"/>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5" name="Picture 4">
            <a:extLst>
              <a:ext uri="{FF2B5EF4-FFF2-40B4-BE49-F238E27FC236}">
                <a16:creationId xmlns:a16="http://schemas.microsoft.com/office/drawing/2014/main" xmlns="" id="{F964CB6B-ED27-8EE7-B481-DFC6168B14DE}"/>
              </a:ext>
            </a:extLst>
          </p:cNvPr>
          <p:cNvPicPr>
            <a:picLocks noChangeAspect="1"/>
          </p:cNvPicPr>
          <p:nvPr/>
        </p:nvPicPr>
        <p:blipFill>
          <a:blip r:embed="rId2">
            <a:extLst>
              <a:ext uri="{28A0092B-C50C-407E-A947-70E740481C1C}">
                <a14:useLocalDpi xmlns:a14="http://schemas.microsoft.com/office/drawing/2010/main" xmlns="" val="0"/>
              </a:ext>
            </a:extLst>
          </a:blip>
          <a:srcRect l="44883" t="36184" r="46243" b="40337"/>
          <a:stretch>
            <a:fillRect/>
          </a:stretch>
        </p:blipFill>
        <p:spPr>
          <a:xfrm>
            <a:off x="375920" y="1455182"/>
            <a:ext cx="3306209" cy="4920219"/>
          </a:xfrm>
          <a:prstGeom prst="rect">
            <a:avLst/>
          </a:prstGeom>
        </p:spPr>
      </p:pic>
      <p:pic>
        <p:nvPicPr>
          <p:cNvPr id="6" name="Picture 5">
            <a:extLst>
              <a:ext uri="{FF2B5EF4-FFF2-40B4-BE49-F238E27FC236}">
                <a16:creationId xmlns:a16="http://schemas.microsoft.com/office/drawing/2014/main" xmlns="" id="{D411534A-CFB1-EFF5-BD5B-15180466588D}"/>
              </a:ext>
            </a:extLst>
          </p:cNvPr>
          <p:cNvPicPr>
            <a:picLocks noChangeAspect="1"/>
          </p:cNvPicPr>
          <p:nvPr/>
        </p:nvPicPr>
        <p:blipFill>
          <a:blip r:embed="rId2">
            <a:extLst>
              <a:ext uri="{28A0092B-C50C-407E-A947-70E740481C1C}">
                <a14:useLocalDpi xmlns:a14="http://schemas.microsoft.com/office/drawing/2010/main" xmlns="" val="0"/>
              </a:ext>
            </a:extLst>
          </a:blip>
          <a:srcRect l="20825" t="35200" r="55700" b="39741"/>
          <a:stretch>
            <a:fillRect/>
          </a:stretch>
        </p:blipFill>
        <p:spPr>
          <a:xfrm>
            <a:off x="3816817" y="1483361"/>
            <a:ext cx="8147044" cy="4892040"/>
          </a:xfrm>
          <a:prstGeom prst="rect">
            <a:avLst/>
          </a:prstGeom>
        </p:spPr>
      </p:pic>
      <p:pic>
        <p:nvPicPr>
          <p:cNvPr id="7" name="Picture 6">
            <a:extLst>
              <a:ext uri="{FF2B5EF4-FFF2-40B4-BE49-F238E27FC236}">
                <a16:creationId xmlns:a16="http://schemas.microsoft.com/office/drawing/2014/main" xmlns="" id="{C9ED00F5-955B-F7CD-57F3-ACD490356124}"/>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583" t="9926" r="4833" b="79555"/>
          <a:stretch/>
        </p:blipFill>
        <p:spPr>
          <a:xfrm>
            <a:off x="375920" y="261870"/>
            <a:ext cx="11287760" cy="721360"/>
          </a:xfrm>
          <a:prstGeom prst="rect">
            <a:avLst/>
          </a:prstGeom>
        </p:spPr>
      </p:pic>
    </p:spTree>
    <p:extLst>
      <p:ext uri="{BB962C8B-B14F-4D97-AF65-F5344CB8AC3E}">
        <p14:creationId xmlns:p14="http://schemas.microsoft.com/office/powerpoint/2010/main" xmlns="" val="231662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7DC19CBB-DC97-8637-9787-DD25DA335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D42FBE26-9187-6150-D193-6A2BBF5310C5}"/>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AF2EEEA8-7ABE-702D-B2E6-C82A47317946}"/>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5833" t="3852" r="9416" b="10222"/>
          <a:stretch/>
        </p:blipFill>
        <p:spPr>
          <a:xfrm>
            <a:off x="711200" y="264160"/>
            <a:ext cx="10332720" cy="5892800"/>
          </a:xfrm>
          <a:prstGeom prst="rect">
            <a:avLst/>
          </a:prstGeom>
        </p:spPr>
      </p:pic>
    </p:spTree>
    <p:extLst>
      <p:ext uri="{BB962C8B-B14F-4D97-AF65-F5344CB8AC3E}">
        <p14:creationId xmlns:p14="http://schemas.microsoft.com/office/powerpoint/2010/main" xmlns="" val="3792610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4E7C0204-01A2-96E0-00B0-146C5B98E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B5CBBE2C-AD90-881D-D7C3-D5300AA57B17}"/>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C9ED00F5-955B-F7CD-57F3-ACD490356124}"/>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2583" t="9926" r="4833" b="6222"/>
          <a:stretch/>
        </p:blipFill>
        <p:spPr>
          <a:xfrm>
            <a:off x="314960" y="680720"/>
            <a:ext cx="11287760" cy="5750560"/>
          </a:xfrm>
          <a:prstGeom prst="rect">
            <a:avLst/>
          </a:prstGeom>
        </p:spPr>
      </p:pic>
    </p:spTree>
    <p:extLst>
      <p:ext uri="{BB962C8B-B14F-4D97-AF65-F5344CB8AC3E}">
        <p14:creationId xmlns:p14="http://schemas.microsoft.com/office/powerpoint/2010/main" xmlns="" val="1134291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29090E76-C67A-78F9-12A0-B5D1BD420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F2918BA4-8A79-1D3F-908A-AF8732E15B67}"/>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sp>
        <p:nvSpPr>
          <p:cNvPr id="5" name="Title 1">
            <a:extLst>
              <a:ext uri="{FF2B5EF4-FFF2-40B4-BE49-F238E27FC236}">
                <a16:creationId xmlns:a16="http://schemas.microsoft.com/office/drawing/2014/main" xmlns="" id="{A949E218-8A40-3652-21C3-441D5527CEA2}"/>
              </a:ext>
            </a:extLst>
          </p:cNvPr>
          <p:cNvSpPr txBox="1">
            <a:spLocks/>
          </p:cNvSpPr>
          <p:nvPr/>
        </p:nvSpPr>
        <p:spPr>
          <a:xfrm>
            <a:off x="1066800" y="3449003"/>
            <a:ext cx="10454640" cy="238760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l-GR" sz="3400" dirty="0" smtClean="0">
                <a:solidFill>
                  <a:schemeClr val="bg1"/>
                </a:solidFill>
                <a:latin typeface="+mn-lt"/>
              </a:rPr>
              <a:t>Άνοιγμα στις κοινότητες </a:t>
            </a:r>
          </a:p>
          <a:p>
            <a:pPr algn="l"/>
            <a:r>
              <a:rPr lang="el-GR" sz="3400" dirty="0">
                <a:solidFill>
                  <a:schemeClr val="bg1"/>
                </a:solidFill>
                <a:latin typeface="+mn-lt"/>
              </a:rPr>
              <a:t>Σ</a:t>
            </a:r>
            <a:r>
              <a:rPr lang="el-GR" sz="3400" dirty="0" smtClean="0">
                <a:solidFill>
                  <a:schemeClr val="bg1"/>
                </a:solidFill>
                <a:latin typeface="+mn-lt"/>
              </a:rPr>
              <a:t>υμμετοχικός σχεδιασμός</a:t>
            </a:r>
          </a:p>
          <a:p>
            <a:pPr algn="l"/>
            <a:r>
              <a:rPr lang="el-GR" sz="3400" dirty="0" smtClean="0">
                <a:solidFill>
                  <a:schemeClr val="bg1"/>
                </a:solidFill>
                <a:latin typeface="+mn-lt"/>
              </a:rPr>
              <a:t>Κοινωνικός διάλογος</a:t>
            </a:r>
          </a:p>
          <a:p>
            <a:pPr algn="l"/>
            <a:r>
              <a:rPr lang="el-GR" sz="3400" dirty="0" smtClean="0">
                <a:solidFill>
                  <a:schemeClr val="bg1"/>
                </a:solidFill>
                <a:latin typeface="+mn-lt"/>
              </a:rPr>
              <a:t>Μουσειογραφικός εκδημοκρατισμός – όχι μουσεία των λίγων ή των λιγότερων </a:t>
            </a:r>
            <a:endParaRPr lang="en-US" sz="3400" dirty="0">
              <a:solidFill>
                <a:schemeClr val="bg1"/>
              </a:solidFill>
              <a:latin typeface="+mn-lt"/>
            </a:endParaRPr>
          </a:p>
        </p:txBody>
      </p:sp>
    </p:spTree>
    <p:extLst>
      <p:ext uri="{BB962C8B-B14F-4D97-AF65-F5344CB8AC3E}">
        <p14:creationId xmlns:p14="http://schemas.microsoft.com/office/powerpoint/2010/main" xmlns="" val="50636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25806E47-A2A2-92A1-6251-CFD22B4E58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EDFD578-63CE-051D-24B1-E3972AED6214}"/>
              </a:ext>
            </a:extLst>
          </p:cNvPr>
          <p:cNvSpPr>
            <a:spLocks noGrp="1"/>
          </p:cNvSpPr>
          <p:nvPr>
            <p:ph type="ctrTitle"/>
          </p:nvPr>
        </p:nvSpPr>
        <p:spPr>
          <a:xfrm>
            <a:off x="2694694" y="4579057"/>
            <a:ext cx="10515600" cy="2387600"/>
          </a:xfrm>
        </p:spPr>
        <p:txBody>
          <a:bodyPr>
            <a:noAutofit/>
          </a:bodyPr>
          <a:lstStyle/>
          <a:p>
            <a:pPr algn="l"/>
            <a:r>
              <a:rPr lang="el-GR" sz="4200" b="1" dirty="0" smtClean="0">
                <a:solidFill>
                  <a:schemeClr val="bg1"/>
                </a:solidFill>
                <a:latin typeface="+mn-lt"/>
              </a:rPr>
              <a:t>Τί ορίζουμε ως </a:t>
            </a:r>
            <a:br>
              <a:rPr lang="el-GR" sz="4200" b="1" dirty="0" smtClean="0">
                <a:solidFill>
                  <a:schemeClr val="bg1"/>
                </a:solidFill>
                <a:latin typeface="+mn-lt"/>
              </a:rPr>
            </a:br>
            <a:r>
              <a:rPr lang="el-GR" sz="4200" b="1" dirty="0" smtClean="0">
                <a:solidFill>
                  <a:schemeClr val="bg1"/>
                </a:solidFill>
                <a:latin typeface="+mn-lt"/>
              </a:rPr>
              <a:t>υλικό πολιτισμό;</a:t>
            </a:r>
            <a:br>
              <a:rPr lang="el-GR" sz="4200" b="1" dirty="0" smtClean="0">
                <a:solidFill>
                  <a:schemeClr val="bg1"/>
                </a:solidFill>
                <a:latin typeface="+mn-lt"/>
              </a:rPr>
            </a:br>
            <a:r>
              <a:rPr lang="en-US" sz="4200" b="1" dirty="0">
                <a:solidFill>
                  <a:schemeClr val="bg1"/>
                </a:solidFill>
              </a:rPr>
              <a:t/>
            </a:r>
            <a:br>
              <a:rPr lang="en-US" sz="4200" b="1" dirty="0">
                <a:solidFill>
                  <a:schemeClr val="bg1"/>
                </a:solidFill>
              </a:rPr>
            </a:br>
            <a:endParaRPr lang="en-US" sz="4200" b="1" dirty="0">
              <a:solidFill>
                <a:schemeClr val="bg1"/>
              </a:solidFill>
              <a:latin typeface="+mn-lt"/>
            </a:endParaRPr>
          </a:p>
        </p:txBody>
      </p:sp>
      <p:pic>
        <p:nvPicPr>
          <p:cNvPr id="3" name="Picture 2">
            <a:extLst>
              <a:ext uri="{FF2B5EF4-FFF2-40B4-BE49-F238E27FC236}">
                <a16:creationId xmlns:a16="http://schemas.microsoft.com/office/drawing/2014/main" xmlns="" id="{6887EF7E-1B61-7472-1BA3-BC7F45501EC7}"/>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3838" t="2330" r="33838" b="3339"/>
          <a:stretch>
            <a:fillRect/>
          </a:stretch>
        </p:blipFill>
        <p:spPr bwMode="auto">
          <a:xfrm>
            <a:off x="7131873" y="125361"/>
            <a:ext cx="4318447" cy="65640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49088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D57DD643-88A7-717B-907F-DE6CA767BC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A856F7D6-6355-DB8C-FAA9-162F1EC791ED}"/>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53FAB2E7-4DB4-C096-8B79-58E0337B5C59}"/>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322" t="17614" r="9909" b="7929"/>
          <a:stretch/>
        </p:blipFill>
        <p:spPr>
          <a:xfrm>
            <a:off x="1290320" y="904729"/>
            <a:ext cx="9489440" cy="5110480"/>
          </a:xfrm>
          <a:prstGeom prst="rect">
            <a:avLst/>
          </a:prstGeom>
        </p:spPr>
      </p:pic>
    </p:spTree>
    <p:extLst>
      <p:ext uri="{BB962C8B-B14F-4D97-AF65-F5344CB8AC3E}">
        <p14:creationId xmlns:p14="http://schemas.microsoft.com/office/powerpoint/2010/main" xmlns="" val="699777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359023A5-0A6E-F643-64A0-261FF81692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84E3BF7E-A66D-756E-5D6F-195483445D52}"/>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098" name="Picture 2">
            <a:extLst>
              <a:ext uri="{FF2B5EF4-FFF2-40B4-BE49-F238E27FC236}">
                <a16:creationId xmlns:a16="http://schemas.microsoft.com/office/drawing/2014/main" xmlns="" id="{826E57F7-73B2-BA98-DFE7-9DB27AB97C3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95375" y="95250"/>
            <a:ext cx="10001250" cy="6667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1299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88061C68-787A-786A-C481-8E7E12D949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4465F35B-31CF-27E9-B40E-4632A3CE9278}"/>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5122" name="Picture 2">
            <a:extLst>
              <a:ext uri="{FF2B5EF4-FFF2-40B4-BE49-F238E27FC236}">
                <a16:creationId xmlns:a16="http://schemas.microsoft.com/office/drawing/2014/main" xmlns="" id="{FA88911A-14B3-0F21-47E5-5946B78127A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95375" y="95250"/>
            <a:ext cx="10001250" cy="6667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5870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4E1190C1-EA39-5E21-893A-2097732CA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BCE179A4-D846-C008-A1D6-281825039C59}"/>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E83A7CCD-4F56-3326-DBA9-EFC36D706656}"/>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833" t="8889" r="925" b="7200"/>
          <a:stretch/>
        </p:blipFill>
        <p:spPr>
          <a:xfrm>
            <a:off x="223520" y="609600"/>
            <a:ext cx="11855704" cy="5754624"/>
          </a:xfrm>
          <a:prstGeom prst="rect">
            <a:avLst/>
          </a:prstGeom>
        </p:spPr>
      </p:pic>
    </p:spTree>
    <p:extLst>
      <p:ext uri="{BB962C8B-B14F-4D97-AF65-F5344CB8AC3E}">
        <p14:creationId xmlns:p14="http://schemas.microsoft.com/office/powerpoint/2010/main" xmlns="" val="2592256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DEDCBAE7-152C-1D40-6823-1BAF610110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E89A068A-D115-BECB-B1B6-21D19C21CBA8}"/>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CEBFCED7-519C-5F98-057E-47DFF837D7C6}"/>
              </a:ext>
            </a:extLst>
          </p:cNvPr>
          <p:cNvPicPr>
            <a:picLocks noChangeAspect="1"/>
          </p:cNvPicPr>
          <p:nvPr/>
        </p:nvPicPr>
        <p:blipFill>
          <a:blip r:embed="rId2">
            <a:extLst>
              <a:ext uri="{28A0092B-C50C-407E-A947-70E740481C1C}">
                <a14:useLocalDpi xmlns:a14="http://schemas.microsoft.com/office/drawing/2010/main" xmlns="" val="0"/>
              </a:ext>
            </a:extLst>
          </a:blip>
          <a:srcRect l="40725" t="8267" r="42325" b="50000"/>
          <a:stretch>
            <a:fillRect/>
          </a:stretch>
        </p:blipFill>
        <p:spPr>
          <a:xfrm>
            <a:off x="6096000" y="1219914"/>
            <a:ext cx="3410712" cy="4723685"/>
          </a:xfrm>
          <a:prstGeom prst="rect">
            <a:avLst/>
          </a:prstGeom>
        </p:spPr>
      </p:pic>
      <p:pic>
        <p:nvPicPr>
          <p:cNvPr id="5" name="Picture 4">
            <a:extLst>
              <a:ext uri="{FF2B5EF4-FFF2-40B4-BE49-F238E27FC236}">
                <a16:creationId xmlns:a16="http://schemas.microsoft.com/office/drawing/2014/main" xmlns="" id="{05031D42-B9FD-CA1E-330C-C4309BEF59F9}"/>
              </a:ext>
            </a:extLst>
          </p:cNvPr>
          <p:cNvPicPr>
            <a:picLocks noChangeAspect="1"/>
          </p:cNvPicPr>
          <p:nvPr/>
        </p:nvPicPr>
        <p:blipFill>
          <a:blip r:embed="rId3">
            <a:extLst>
              <a:ext uri="{28A0092B-C50C-407E-A947-70E740481C1C}">
                <a14:useLocalDpi xmlns:a14="http://schemas.microsoft.com/office/drawing/2010/main" xmlns="" val="0"/>
              </a:ext>
            </a:extLst>
          </a:blip>
          <a:srcRect l="40950" t="31466" r="39025" b="18401"/>
          <a:stretch>
            <a:fillRect/>
          </a:stretch>
        </p:blipFill>
        <p:spPr>
          <a:xfrm>
            <a:off x="1929383" y="1383264"/>
            <a:ext cx="3238323" cy="4560335"/>
          </a:xfrm>
          <a:prstGeom prst="rect">
            <a:avLst/>
          </a:prstGeom>
        </p:spPr>
      </p:pic>
    </p:spTree>
    <p:extLst>
      <p:ext uri="{BB962C8B-B14F-4D97-AF65-F5344CB8AC3E}">
        <p14:creationId xmlns:p14="http://schemas.microsoft.com/office/powerpoint/2010/main" xmlns="" val="2523475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1EC3E34D-1343-E358-E6CB-A81568459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057DD535-28B8-7C30-9C97-58AEC4531216}"/>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F6E22D7B-E232-DB07-4890-439EDA79415B}"/>
              </a:ext>
            </a:extLst>
          </p:cNvPr>
          <p:cNvPicPr>
            <a:picLocks noChangeAspect="1"/>
          </p:cNvPicPr>
          <p:nvPr/>
        </p:nvPicPr>
        <p:blipFill>
          <a:blip r:embed="rId2">
            <a:extLst>
              <a:ext uri="{28A0092B-C50C-407E-A947-70E740481C1C}">
                <a14:useLocalDpi xmlns:a14="http://schemas.microsoft.com/office/drawing/2010/main" xmlns="" val="0"/>
              </a:ext>
            </a:extLst>
          </a:blip>
          <a:srcRect l="15600" t="8267" r="1224" b="7466"/>
          <a:stretch>
            <a:fillRect/>
          </a:stretch>
        </p:blipFill>
        <p:spPr>
          <a:xfrm>
            <a:off x="1205345" y="539496"/>
            <a:ext cx="10140696" cy="5779008"/>
          </a:xfrm>
          <a:prstGeom prst="rect">
            <a:avLst/>
          </a:prstGeom>
        </p:spPr>
      </p:pic>
    </p:spTree>
    <p:extLst>
      <p:ext uri="{BB962C8B-B14F-4D97-AF65-F5344CB8AC3E}">
        <p14:creationId xmlns:p14="http://schemas.microsoft.com/office/powerpoint/2010/main" xmlns="" val="3551838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91F2C349-2455-AF65-DF03-45F9606D7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FA6F8744-5EBD-05E1-8A04-8FB492BDA4BE}"/>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B4B7B267-671D-23C3-E692-7233E899B13F}"/>
              </a:ext>
            </a:extLst>
          </p:cNvPr>
          <p:cNvPicPr>
            <a:picLocks noChangeAspect="1"/>
          </p:cNvPicPr>
          <p:nvPr/>
        </p:nvPicPr>
        <p:blipFill>
          <a:blip r:embed="rId2">
            <a:extLst>
              <a:ext uri="{28A0092B-C50C-407E-A947-70E740481C1C}">
                <a14:useLocalDpi xmlns:a14="http://schemas.microsoft.com/office/drawing/2010/main" xmlns="" val="0"/>
              </a:ext>
            </a:extLst>
          </a:blip>
          <a:srcRect l="23176" t="7734" r="21474" b="4533"/>
          <a:stretch>
            <a:fillRect/>
          </a:stretch>
        </p:blipFill>
        <p:spPr>
          <a:xfrm>
            <a:off x="2275840" y="40279"/>
            <a:ext cx="7532670" cy="6716121"/>
          </a:xfrm>
          <a:prstGeom prst="rect">
            <a:avLst/>
          </a:prstGeom>
        </p:spPr>
      </p:pic>
    </p:spTree>
    <p:extLst>
      <p:ext uri="{BB962C8B-B14F-4D97-AF65-F5344CB8AC3E}">
        <p14:creationId xmlns:p14="http://schemas.microsoft.com/office/powerpoint/2010/main" xmlns="" val="25309296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DC28E79E-017A-C552-C695-0A1882AFE5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2DE6E29-A6A2-1747-898D-4D221762E6E7}"/>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54887E61-68AE-8165-AE80-1F719E18A23F}"/>
              </a:ext>
            </a:extLst>
          </p:cNvPr>
          <p:cNvPicPr>
            <a:picLocks noChangeAspect="1"/>
          </p:cNvPicPr>
          <p:nvPr/>
        </p:nvPicPr>
        <p:blipFill>
          <a:blip r:embed="rId2">
            <a:extLst>
              <a:ext uri="{28A0092B-C50C-407E-A947-70E740481C1C}">
                <a14:useLocalDpi xmlns:a14="http://schemas.microsoft.com/office/drawing/2010/main" xmlns="" val="0"/>
              </a:ext>
            </a:extLst>
          </a:blip>
          <a:srcRect l="19500" t="8001" r="31450" b="4666"/>
          <a:stretch>
            <a:fillRect/>
          </a:stretch>
        </p:blipFill>
        <p:spPr>
          <a:xfrm>
            <a:off x="594360" y="301752"/>
            <a:ext cx="5980176" cy="5989320"/>
          </a:xfrm>
          <a:prstGeom prst="rect">
            <a:avLst/>
          </a:prstGeom>
        </p:spPr>
      </p:pic>
      <p:pic>
        <p:nvPicPr>
          <p:cNvPr id="6" name="Picture 5">
            <a:extLst>
              <a:ext uri="{FF2B5EF4-FFF2-40B4-BE49-F238E27FC236}">
                <a16:creationId xmlns:a16="http://schemas.microsoft.com/office/drawing/2014/main" xmlns="" id="{7EA8D84F-4245-7CD3-E1BE-3D7806F8FDA5}"/>
              </a:ext>
            </a:extLst>
          </p:cNvPr>
          <p:cNvPicPr>
            <a:picLocks noChangeAspect="1"/>
          </p:cNvPicPr>
          <p:nvPr/>
        </p:nvPicPr>
        <p:blipFill>
          <a:blip r:embed="rId3">
            <a:extLst>
              <a:ext uri="{28A0092B-C50C-407E-A947-70E740481C1C}">
                <a14:useLocalDpi xmlns:a14="http://schemas.microsoft.com/office/drawing/2010/main" xmlns="" val="0"/>
              </a:ext>
            </a:extLst>
          </a:blip>
          <a:srcRect l="31350" t="32133" r="35500" b="31467"/>
          <a:stretch>
            <a:fillRect/>
          </a:stretch>
        </p:blipFill>
        <p:spPr>
          <a:xfrm>
            <a:off x="6931812" y="3230391"/>
            <a:ext cx="4955388" cy="3060681"/>
          </a:xfrm>
          <a:prstGeom prst="rect">
            <a:avLst/>
          </a:prstGeom>
        </p:spPr>
      </p:pic>
    </p:spTree>
    <p:extLst>
      <p:ext uri="{BB962C8B-B14F-4D97-AF65-F5344CB8AC3E}">
        <p14:creationId xmlns:p14="http://schemas.microsoft.com/office/powerpoint/2010/main" xmlns="" val="219883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8A504D1A-C549-0F28-0AA6-705998E29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760C4955-FA2C-8F52-D748-76274F885630}"/>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4" name="Picture 3">
            <a:extLst>
              <a:ext uri="{FF2B5EF4-FFF2-40B4-BE49-F238E27FC236}">
                <a16:creationId xmlns:a16="http://schemas.microsoft.com/office/drawing/2014/main" xmlns="" id="{E5FAC3B0-7B81-9EDA-4C32-C013F02A9B3F}"/>
              </a:ext>
            </a:extLst>
          </p:cNvPr>
          <p:cNvPicPr>
            <a:picLocks noChangeAspect="1"/>
          </p:cNvPicPr>
          <p:nvPr/>
        </p:nvPicPr>
        <p:blipFill>
          <a:blip r:embed="rId2">
            <a:extLst>
              <a:ext uri="{28A0092B-C50C-407E-A947-70E740481C1C}">
                <a14:useLocalDpi xmlns:a14="http://schemas.microsoft.com/office/drawing/2010/main" xmlns="" val="0"/>
              </a:ext>
            </a:extLst>
          </a:blip>
          <a:srcRect l="32801" t="8000" r="19975" b="4400"/>
          <a:stretch>
            <a:fillRect/>
          </a:stretch>
        </p:blipFill>
        <p:spPr>
          <a:xfrm>
            <a:off x="2952034" y="148969"/>
            <a:ext cx="6287932" cy="6560991"/>
          </a:xfrm>
          <a:prstGeom prst="rect">
            <a:avLst/>
          </a:prstGeom>
        </p:spPr>
      </p:pic>
      <p:pic>
        <p:nvPicPr>
          <p:cNvPr id="5" name="Picture 4">
            <a:extLst>
              <a:ext uri="{FF2B5EF4-FFF2-40B4-BE49-F238E27FC236}">
                <a16:creationId xmlns:a16="http://schemas.microsoft.com/office/drawing/2014/main" xmlns="" id="{8868B08E-5D8A-848D-A041-1926D283D295}"/>
              </a:ext>
            </a:extLst>
          </p:cNvPr>
          <p:cNvPicPr>
            <a:picLocks noChangeAspect="1"/>
          </p:cNvPicPr>
          <p:nvPr/>
        </p:nvPicPr>
        <p:blipFill>
          <a:blip r:embed="rId2">
            <a:extLst>
              <a:ext uri="{28A0092B-C50C-407E-A947-70E740481C1C}">
                <a14:useLocalDpi xmlns:a14="http://schemas.microsoft.com/office/drawing/2010/main" xmlns="" val="0"/>
              </a:ext>
            </a:extLst>
          </a:blip>
          <a:srcRect l="1" t="8000" r="88099" b="24689"/>
          <a:stretch>
            <a:fillRect/>
          </a:stretch>
        </p:blipFill>
        <p:spPr>
          <a:xfrm>
            <a:off x="886968" y="148969"/>
            <a:ext cx="2057400" cy="6545661"/>
          </a:xfrm>
          <a:prstGeom prst="rect">
            <a:avLst/>
          </a:prstGeom>
        </p:spPr>
      </p:pic>
    </p:spTree>
    <p:extLst>
      <p:ext uri="{BB962C8B-B14F-4D97-AF65-F5344CB8AC3E}">
        <p14:creationId xmlns:p14="http://schemas.microsoft.com/office/powerpoint/2010/main" xmlns="" val="4150199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586E69F5-900D-48AF-E5C4-EEE56E6BAA9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BA7F6C4A-3C7C-5B85-37DC-EA803AC242AC}"/>
              </a:ext>
            </a:extLst>
          </p:cNvPr>
          <p:cNvPicPr>
            <a:picLocks noChangeAspect="1"/>
          </p:cNvPicPr>
          <p:nvPr/>
        </p:nvPicPr>
        <p:blipFill>
          <a:blip r:embed="rId2"/>
          <a:stretch>
            <a:fillRect/>
          </a:stretch>
        </p:blipFill>
        <p:spPr>
          <a:xfrm>
            <a:off x="466344" y="1351134"/>
            <a:ext cx="10629900" cy="4552950"/>
          </a:xfrm>
          <a:prstGeom prst="rect">
            <a:avLst/>
          </a:prstGeom>
        </p:spPr>
      </p:pic>
      <p:sp>
        <p:nvSpPr>
          <p:cNvPr id="2" name="Title 1">
            <a:extLst>
              <a:ext uri="{FF2B5EF4-FFF2-40B4-BE49-F238E27FC236}">
                <a16:creationId xmlns:a16="http://schemas.microsoft.com/office/drawing/2014/main" xmlns="" id="{1A4DE4B2-A7F2-A574-6847-A0D46801E0E1}"/>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3" name="Picture 2">
            <a:extLst>
              <a:ext uri="{FF2B5EF4-FFF2-40B4-BE49-F238E27FC236}">
                <a16:creationId xmlns:a16="http://schemas.microsoft.com/office/drawing/2014/main" xmlns="" id="{66DFB2ED-AA43-2F05-3FD3-D3553E640EEF}"/>
              </a:ext>
            </a:extLst>
          </p:cNvPr>
          <p:cNvPicPr>
            <a:picLocks noChangeAspect="1"/>
          </p:cNvPicPr>
          <p:nvPr/>
        </p:nvPicPr>
        <p:blipFill>
          <a:blip r:embed="rId3"/>
          <a:stretch>
            <a:fillRect/>
          </a:stretch>
        </p:blipFill>
        <p:spPr>
          <a:xfrm>
            <a:off x="7590624" y="4325675"/>
            <a:ext cx="4244621" cy="2387600"/>
          </a:xfrm>
          <a:prstGeom prst="rect">
            <a:avLst/>
          </a:prstGeom>
        </p:spPr>
      </p:pic>
      <p:pic>
        <p:nvPicPr>
          <p:cNvPr id="6" name="Picture 5">
            <a:extLst>
              <a:ext uri="{FF2B5EF4-FFF2-40B4-BE49-F238E27FC236}">
                <a16:creationId xmlns:a16="http://schemas.microsoft.com/office/drawing/2014/main" xmlns="" id="{2BF5F17A-4032-F1C5-CB28-396F50CCB8F4}"/>
              </a:ext>
            </a:extLst>
          </p:cNvPr>
          <p:cNvPicPr>
            <a:picLocks noChangeAspect="1"/>
          </p:cNvPicPr>
          <p:nvPr/>
        </p:nvPicPr>
        <p:blipFill>
          <a:blip r:embed="rId4">
            <a:extLst>
              <a:ext uri="{28A0092B-C50C-407E-A947-70E740481C1C}">
                <a14:useLocalDpi xmlns:a14="http://schemas.microsoft.com/office/drawing/2010/main" xmlns="" val="0"/>
              </a:ext>
            </a:extLst>
          </a:blip>
          <a:srcRect l="34650" t="33733" r="39200" b="55067"/>
          <a:stretch>
            <a:fillRect/>
          </a:stretch>
        </p:blipFill>
        <p:spPr>
          <a:xfrm>
            <a:off x="466344" y="471182"/>
            <a:ext cx="3188208" cy="768096"/>
          </a:xfrm>
          <a:prstGeom prst="rect">
            <a:avLst/>
          </a:prstGeom>
        </p:spPr>
      </p:pic>
    </p:spTree>
    <p:extLst>
      <p:ext uri="{BB962C8B-B14F-4D97-AF65-F5344CB8AC3E}">
        <p14:creationId xmlns:p14="http://schemas.microsoft.com/office/powerpoint/2010/main" xmlns="" val="3838299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716A8EA3-C4BB-A5FF-F462-D96DFFB89D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A2C66615-9D78-A875-8CA0-C6C6B21AEF2C}"/>
              </a:ext>
            </a:extLst>
          </p:cNvPr>
          <p:cNvSpPr>
            <a:spLocks noGrp="1"/>
          </p:cNvSpPr>
          <p:nvPr>
            <p:ph type="ctrTitle"/>
          </p:nvPr>
        </p:nvSpPr>
        <p:spPr>
          <a:xfrm>
            <a:off x="777255" y="3646959"/>
            <a:ext cx="11222181" cy="2387600"/>
          </a:xfrm>
        </p:spPr>
        <p:txBody>
          <a:bodyPr>
            <a:normAutofit fontScale="90000"/>
          </a:bodyPr>
          <a:lstStyle/>
          <a:p>
            <a:pPr algn="l"/>
            <a:r>
              <a:rPr lang="el-GR" sz="3100" b="1" i="1" dirty="0">
                <a:solidFill>
                  <a:schemeClr val="bg1"/>
                </a:solidFill>
              </a:rPr>
              <a:t>Ολόκληρη η προσωπικότητα μιας ανθρώπινης ομάδας περικλείεται στο ελάχιστο των υλικών της παραγώγων </a:t>
            </a:r>
            <a:r>
              <a:rPr lang="el-GR" sz="3100" b="1" i="1" dirty="0" smtClean="0">
                <a:solidFill>
                  <a:schemeClr val="bg1"/>
                </a:solidFill>
              </a:rPr>
              <a:t>–</a:t>
            </a:r>
            <a:r>
              <a:rPr lang="el-GR" sz="2800" b="1" i="1" dirty="0" smtClean="0">
                <a:solidFill>
                  <a:schemeClr val="bg1"/>
                </a:solidFill>
              </a:rPr>
              <a:t/>
            </a:r>
            <a:br>
              <a:rPr lang="el-GR" sz="2800" b="1" i="1" dirty="0" smtClean="0">
                <a:solidFill>
                  <a:schemeClr val="bg1"/>
                </a:solidFill>
              </a:rPr>
            </a:br>
            <a:r>
              <a:rPr lang="el-GR" sz="2800" b="1" i="1" dirty="0">
                <a:solidFill>
                  <a:schemeClr val="bg1"/>
                </a:solidFill>
              </a:rPr>
              <a:t/>
            </a:r>
            <a:br>
              <a:rPr lang="el-GR" sz="2800" b="1" i="1" dirty="0">
                <a:solidFill>
                  <a:schemeClr val="bg1"/>
                </a:solidFill>
              </a:rPr>
            </a:br>
            <a:r>
              <a:rPr lang="el-GR" sz="2800" dirty="0">
                <a:solidFill>
                  <a:schemeClr val="bg1"/>
                </a:solidFill>
                <a:latin typeface="+mn-lt"/>
              </a:rPr>
              <a:t/>
            </a:r>
            <a:br>
              <a:rPr lang="el-GR" sz="2800" dirty="0">
                <a:solidFill>
                  <a:schemeClr val="bg1"/>
                </a:solidFill>
                <a:latin typeface="+mn-lt"/>
              </a:rPr>
            </a:br>
            <a:r>
              <a:rPr lang="el-GR" sz="3100" dirty="0" smtClean="0">
                <a:solidFill>
                  <a:schemeClr val="bg1"/>
                </a:solidFill>
                <a:latin typeface="+mn-lt"/>
              </a:rPr>
              <a:t>Πρωταρχική </a:t>
            </a:r>
            <a:r>
              <a:rPr lang="el-GR" sz="3100" dirty="0">
                <a:solidFill>
                  <a:schemeClr val="bg1"/>
                </a:solidFill>
                <a:latin typeface="+mn-lt"/>
              </a:rPr>
              <a:t>σχέση ανθρώπου με τα αντικείμενα </a:t>
            </a:r>
            <a:r>
              <a:rPr lang="el-GR" sz="3100" dirty="0" smtClean="0">
                <a:solidFill>
                  <a:schemeClr val="bg1"/>
                </a:solidFill>
                <a:latin typeface="+mn-lt"/>
              </a:rPr>
              <a:t> </a:t>
            </a:r>
            <a:r>
              <a:rPr lang="el-GR" sz="3100" dirty="0">
                <a:solidFill>
                  <a:schemeClr val="bg1"/>
                </a:solidFill>
                <a:latin typeface="+mn-lt"/>
              </a:rPr>
              <a:t/>
            </a:r>
            <a:br>
              <a:rPr lang="el-GR" sz="3100" dirty="0">
                <a:solidFill>
                  <a:schemeClr val="bg1"/>
                </a:solidFill>
                <a:latin typeface="+mn-lt"/>
              </a:rPr>
            </a:br>
            <a:r>
              <a:rPr lang="it-IT" sz="3100" dirty="0">
                <a:solidFill>
                  <a:schemeClr val="bg1"/>
                </a:solidFill>
                <a:latin typeface="+mn-lt"/>
              </a:rPr>
              <a:t>André Leroi-Gourhan -</a:t>
            </a:r>
            <a:r>
              <a:rPr lang="el-GR" sz="3100" dirty="0">
                <a:solidFill>
                  <a:schemeClr val="bg1"/>
                </a:solidFill>
                <a:latin typeface="+mn-lt"/>
              </a:rPr>
              <a:t> σχέση με το σώμα</a:t>
            </a:r>
            <a:br>
              <a:rPr lang="el-GR" sz="3100" dirty="0">
                <a:solidFill>
                  <a:schemeClr val="bg1"/>
                </a:solidFill>
                <a:latin typeface="+mn-lt"/>
              </a:rPr>
            </a:br>
            <a:r>
              <a:rPr lang="el-GR" sz="3100" dirty="0">
                <a:solidFill>
                  <a:schemeClr val="bg1"/>
                </a:solidFill>
                <a:latin typeface="+mn-lt"/>
              </a:rPr>
              <a:t>                                         απαρχή της συμβολικής σκέψης</a:t>
            </a:r>
            <a:br>
              <a:rPr lang="el-GR" sz="3100" dirty="0">
                <a:solidFill>
                  <a:schemeClr val="bg1"/>
                </a:solidFill>
                <a:latin typeface="+mn-lt"/>
              </a:rPr>
            </a:br>
            <a:r>
              <a:rPr lang="el-GR" sz="3100" dirty="0">
                <a:solidFill>
                  <a:schemeClr val="bg1"/>
                </a:solidFill>
                <a:latin typeface="+mn-lt"/>
              </a:rPr>
              <a:t>                                         εξωτερίκευση της μνήμης ως </a:t>
            </a:r>
            <a:r>
              <a:rPr lang="el-GR" sz="3100" dirty="0" smtClean="0">
                <a:solidFill>
                  <a:schemeClr val="bg1"/>
                </a:solidFill>
                <a:latin typeface="+mn-lt"/>
              </a:rPr>
              <a:t>συλλογικότητας</a:t>
            </a:r>
            <a:r>
              <a:rPr lang="en-US" sz="3100" dirty="0" smtClean="0">
                <a:solidFill>
                  <a:schemeClr val="bg1"/>
                </a:solidFill>
                <a:latin typeface="+mn-lt"/>
              </a:rPr>
              <a:t/>
            </a:r>
            <a:br>
              <a:rPr lang="en-US" sz="3100" dirty="0" smtClean="0">
                <a:solidFill>
                  <a:schemeClr val="bg1"/>
                </a:solidFill>
                <a:latin typeface="+mn-lt"/>
              </a:rPr>
            </a:br>
            <a:r>
              <a:rPr lang="en-US" sz="3100" dirty="0">
                <a:solidFill>
                  <a:schemeClr val="bg1"/>
                </a:solidFill>
                <a:latin typeface="+mn-lt"/>
              </a:rPr>
              <a:t/>
            </a:r>
            <a:br>
              <a:rPr lang="en-US" sz="3100" dirty="0">
                <a:solidFill>
                  <a:schemeClr val="bg1"/>
                </a:solidFill>
                <a:latin typeface="+mn-lt"/>
              </a:rPr>
            </a:br>
            <a:r>
              <a:rPr lang="en-US" sz="3400" dirty="0" smtClean="0">
                <a:solidFill>
                  <a:schemeClr val="bg1"/>
                </a:solidFill>
                <a:latin typeface="+mn-lt"/>
              </a:rPr>
              <a:t/>
            </a:r>
            <a:br>
              <a:rPr lang="en-US" sz="3400" dirty="0" smtClean="0">
                <a:solidFill>
                  <a:schemeClr val="bg1"/>
                </a:solidFill>
                <a:latin typeface="+mn-lt"/>
              </a:rPr>
            </a:br>
            <a:r>
              <a:rPr lang="el-GR" sz="3100" b="1" dirty="0">
                <a:solidFill>
                  <a:srgbClr val="FFC000"/>
                </a:solidFill>
                <a:latin typeface="+mn-lt"/>
              </a:rPr>
              <a:t>→ </a:t>
            </a:r>
            <a:r>
              <a:rPr lang="en-US" sz="3100" b="1" dirty="0" err="1" smtClean="0">
                <a:solidFill>
                  <a:srgbClr val="FFC000"/>
                </a:solidFill>
                <a:latin typeface="+mn-lt"/>
              </a:rPr>
              <a:t>Leroi-Gourhan</a:t>
            </a:r>
            <a:r>
              <a:rPr lang="en-US" sz="3100" b="1" dirty="0" smtClean="0">
                <a:solidFill>
                  <a:srgbClr val="FFC000"/>
                </a:solidFill>
                <a:latin typeface="+mn-lt"/>
              </a:rPr>
              <a:t>, A.</a:t>
            </a:r>
            <a:r>
              <a:rPr lang="el-GR" sz="3100" b="1" dirty="0" smtClean="0">
                <a:solidFill>
                  <a:srgbClr val="FFC000"/>
                </a:solidFill>
                <a:latin typeface="+mn-lt"/>
              </a:rPr>
              <a:t>, </a:t>
            </a:r>
            <a:r>
              <a:rPr lang="en-US" sz="3100" b="1" dirty="0" smtClean="0">
                <a:solidFill>
                  <a:srgbClr val="FFC000"/>
                </a:solidFill>
                <a:latin typeface="+mn-lt"/>
              </a:rPr>
              <a:t>2000 [1967], </a:t>
            </a:r>
            <a:r>
              <a:rPr lang="el-GR" sz="3100" b="1" i="1" dirty="0" smtClean="0">
                <a:solidFill>
                  <a:srgbClr val="FFC000"/>
                </a:solidFill>
                <a:latin typeface="+mn-lt"/>
              </a:rPr>
              <a:t>Το έργο και η ομιλία του ανθρώπου. </a:t>
            </a:r>
            <a:r>
              <a:rPr lang="el-GR" sz="3100" b="1" dirty="0" smtClean="0">
                <a:solidFill>
                  <a:srgbClr val="FFC000"/>
                </a:solidFill>
                <a:latin typeface="+mn-lt"/>
              </a:rPr>
              <a:t>τ.Α΄ </a:t>
            </a:r>
            <a:r>
              <a:rPr lang="el-GR" sz="3100" b="1" i="1" dirty="0" smtClean="0">
                <a:solidFill>
                  <a:srgbClr val="FFC000"/>
                </a:solidFill>
                <a:latin typeface="+mn-lt"/>
              </a:rPr>
              <a:t>Τεχνική και γλώσσα, </a:t>
            </a:r>
            <a:r>
              <a:rPr lang="el-GR" sz="3100" b="1" dirty="0" smtClean="0">
                <a:solidFill>
                  <a:srgbClr val="FFC000"/>
                </a:solidFill>
                <a:latin typeface="+mn-lt"/>
              </a:rPr>
              <a:t>τ.Β΄, </a:t>
            </a:r>
            <a:r>
              <a:rPr lang="el-GR" sz="3100" b="1" i="1" dirty="0" smtClean="0">
                <a:solidFill>
                  <a:srgbClr val="FFC000"/>
                </a:solidFill>
                <a:latin typeface="+mn-lt"/>
              </a:rPr>
              <a:t> Η μνήμη και οι ρυθμοί</a:t>
            </a:r>
            <a:r>
              <a:rPr lang="el-GR" sz="3100" b="1" dirty="0" smtClean="0">
                <a:solidFill>
                  <a:srgbClr val="FFC000"/>
                </a:solidFill>
                <a:latin typeface="+mn-lt"/>
              </a:rPr>
              <a:t>, </a:t>
            </a:r>
            <a:r>
              <a:rPr lang="el-GR" sz="3100" b="1" dirty="0">
                <a:solidFill>
                  <a:srgbClr val="FFC000"/>
                </a:solidFill>
                <a:latin typeface="+mn-lt"/>
              </a:rPr>
              <a:t>μτφρ. </a:t>
            </a:r>
            <a:r>
              <a:rPr lang="el-GR" sz="3100" b="1" dirty="0" smtClean="0">
                <a:solidFill>
                  <a:srgbClr val="FFC000"/>
                </a:solidFill>
                <a:latin typeface="+mn-lt"/>
              </a:rPr>
              <a:t>‘Αγγελος Ελεφάντης, ΜΙΕΤ, Αθήνα</a:t>
            </a:r>
            <a:endParaRPr lang="en-US" sz="3100" b="1" dirty="0">
              <a:solidFill>
                <a:schemeClr val="bg1"/>
              </a:solidFill>
              <a:latin typeface="+mn-lt"/>
            </a:endParaRPr>
          </a:p>
        </p:txBody>
      </p:sp>
    </p:spTree>
    <p:extLst>
      <p:ext uri="{BB962C8B-B14F-4D97-AF65-F5344CB8AC3E}">
        <p14:creationId xmlns:p14="http://schemas.microsoft.com/office/powerpoint/2010/main" xmlns="" val="1942002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47376C22-A6DC-731E-9760-E044EA52D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2F83E230-2D97-1032-6426-C1BE4A9738A7}"/>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3" name="Picture 2">
            <a:extLst>
              <a:ext uri="{FF2B5EF4-FFF2-40B4-BE49-F238E27FC236}">
                <a16:creationId xmlns:a16="http://schemas.microsoft.com/office/drawing/2014/main" xmlns="" id="{8854EF08-30D8-1549-5D7B-5F70DAE47179}"/>
              </a:ext>
            </a:extLst>
          </p:cNvPr>
          <p:cNvPicPr>
            <a:picLocks noChangeAspect="1"/>
          </p:cNvPicPr>
          <p:nvPr/>
        </p:nvPicPr>
        <p:blipFill>
          <a:blip r:embed="rId2"/>
          <a:stretch>
            <a:fillRect/>
          </a:stretch>
        </p:blipFill>
        <p:spPr>
          <a:xfrm>
            <a:off x="803656" y="813764"/>
            <a:ext cx="9000744" cy="5062919"/>
          </a:xfrm>
          <a:prstGeom prst="rect">
            <a:avLst/>
          </a:prstGeom>
        </p:spPr>
      </p:pic>
      <p:pic>
        <p:nvPicPr>
          <p:cNvPr id="4" name="Picture 3">
            <a:extLst>
              <a:ext uri="{FF2B5EF4-FFF2-40B4-BE49-F238E27FC236}">
                <a16:creationId xmlns:a16="http://schemas.microsoft.com/office/drawing/2014/main" xmlns="" id="{D281F013-CE6A-1BC6-9A58-5ADFE98D74CB}"/>
              </a:ext>
            </a:extLst>
          </p:cNvPr>
          <p:cNvPicPr>
            <a:picLocks noChangeAspect="1"/>
          </p:cNvPicPr>
          <p:nvPr/>
        </p:nvPicPr>
        <p:blipFill rotWithShape="1">
          <a:blip r:embed="rId3"/>
          <a:srcRect r="12468"/>
          <a:stretch/>
        </p:blipFill>
        <p:spPr>
          <a:xfrm>
            <a:off x="7242147" y="3345224"/>
            <a:ext cx="4594253" cy="2952369"/>
          </a:xfrm>
          <a:prstGeom prst="rect">
            <a:avLst/>
          </a:prstGeom>
        </p:spPr>
      </p:pic>
      <p:pic>
        <p:nvPicPr>
          <p:cNvPr id="8" name="Picture 7">
            <a:extLst>
              <a:ext uri="{FF2B5EF4-FFF2-40B4-BE49-F238E27FC236}">
                <a16:creationId xmlns:a16="http://schemas.microsoft.com/office/drawing/2014/main" xmlns="" id="{AA040585-20C4-F4FB-C711-6B2BF2BC8BE0}"/>
              </a:ext>
            </a:extLst>
          </p:cNvPr>
          <p:cNvPicPr>
            <a:picLocks noChangeAspect="1"/>
          </p:cNvPicPr>
          <p:nvPr/>
        </p:nvPicPr>
        <p:blipFill>
          <a:blip r:embed="rId4">
            <a:extLst>
              <a:ext uri="{28A0092B-C50C-407E-A947-70E740481C1C}">
                <a14:useLocalDpi xmlns:a14="http://schemas.microsoft.com/office/drawing/2010/main" xmlns="" val="0"/>
              </a:ext>
            </a:extLst>
          </a:blip>
          <a:srcRect l="71025" t="52896" r="7150" b="36667"/>
          <a:stretch>
            <a:fillRect/>
          </a:stretch>
        </p:blipFill>
        <p:spPr>
          <a:xfrm>
            <a:off x="255016" y="317342"/>
            <a:ext cx="2660904" cy="715792"/>
          </a:xfrm>
          <a:prstGeom prst="rect">
            <a:avLst/>
          </a:prstGeom>
        </p:spPr>
      </p:pic>
    </p:spTree>
    <p:extLst>
      <p:ext uri="{BB962C8B-B14F-4D97-AF65-F5344CB8AC3E}">
        <p14:creationId xmlns:p14="http://schemas.microsoft.com/office/powerpoint/2010/main" xmlns="" val="1392762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5B5BCFE6-1EBA-32E4-09DD-FBD714C817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A93B4A53-7233-A2E5-1A2F-F29FF20916E7}"/>
              </a:ext>
            </a:extLst>
          </p:cNvPr>
          <p:cNvPicPr>
            <a:picLocks noChangeAspect="1"/>
          </p:cNvPicPr>
          <p:nvPr/>
        </p:nvPicPr>
        <p:blipFill>
          <a:blip r:embed="rId2"/>
          <a:stretch>
            <a:fillRect/>
          </a:stretch>
        </p:blipFill>
        <p:spPr>
          <a:xfrm>
            <a:off x="742513" y="800344"/>
            <a:ext cx="9270871" cy="5214865"/>
          </a:xfrm>
          <a:prstGeom prst="rect">
            <a:avLst/>
          </a:prstGeom>
        </p:spPr>
      </p:pic>
      <p:pic>
        <p:nvPicPr>
          <p:cNvPr id="6" name="Picture 5">
            <a:extLst>
              <a:ext uri="{FF2B5EF4-FFF2-40B4-BE49-F238E27FC236}">
                <a16:creationId xmlns:a16="http://schemas.microsoft.com/office/drawing/2014/main" xmlns="" id="{42314C86-62D3-5070-4297-46198C2079D0}"/>
              </a:ext>
            </a:extLst>
          </p:cNvPr>
          <p:cNvPicPr>
            <a:picLocks noChangeAspect="1"/>
          </p:cNvPicPr>
          <p:nvPr/>
        </p:nvPicPr>
        <p:blipFill>
          <a:blip r:embed="rId3">
            <a:extLst>
              <a:ext uri="{28A0092B-C50C-407E-A947-70E740481C1C}">
                <a14:useLocalDpi xmlns:a14="http://schemas.microsoft.com/office/drawing/2010/main" xmlns="" val="0"/>
              </a:ext>
            </a:extLst>
          </a:blip>
          <a:srcRect l="35025" t="52896" r="43750" b="37067"/>
          <a:stretch>
            <a:fillRect/>
          </a:stretch>
        </p:blipFill>
        <p:spPr>
          <a:xfrm>
            <a:off x="742513" y="331816"/>
            <a:ext cx="2587752" cy="688360"/>
          </a:xfrm>
          <a:prstGeom prst="rect">
            <a:avLst/>
          </a:prstGeom>
        </p:spPr>
      </p:pic>
      <p:pic>
        <p:nvPicPr>
          <p:cNvPr id="3" name="Picture 2">
            <a:extLst>
              <a:ext uri="{FF2B5EF4-FFF2-40B4-BE49-F238E27FC236}">
                <a16:creationId xmlns:a16="http://schemas.microsoft.com/office/drawing/2014/main" xmlns="" id="{484FF195-0DCD-D1A9-9310-14598F43EE07}"/>
              </a:ext>
            </a:extLst>
          </p:cNvPr>
          <p:cNvPicPr>
            <a:picLocks noChangeAspect="1"/>
          </p:cNvPicPr>
          <p:nvPr/>
        </p:nvPicPr>
        <p:blipFill>
          <a:blip r:embed="rId4"/>
          <a:stretch>
            <a:fillRect/>
          </a:stretch>
        </p:blipFill>
        <p:spPr>
          <a:xfrm>
            <a:off x="7604108" y="4196081"/>
            <a:ext cx="4314276" cy="2426780"/>
          </a:xfrm>
          <a:prstGeom prst="rect">
            <a:avLst/>
          </a:prstGeom>
        </p:spPr>
      </p:pic>
    </p:spTree>
    <p:extLst>
      <p:ext uri="{BB962C8B-B14F-4D97-AF65-F5344CB8AC3E}">
        <p14:creationId xmlns:p14="http://schemas.microsoft.com/office/powerpoint/2010/main" xmlns="" val="1600392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3F61B97A-1278-2240-2780-04864BAFE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AE4B1AC1-BB55-92E6-18B0-4684DFF7059D}"/>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7170" name="Picture 2">
            <a:extLst>
              <a:ext uri="{FF2B5EF4-FFF2-40B4-BE49-F238E27FC236}">
                <a16:creationId xmlns:a16="http://schemas.microsoft.com/office/drawing/2014/main" xmlns="" id="{FDD22C46-963D-2C9C-C13F-00C0C396BD0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52550" y="762000"/>
            <a:ext cx="9486900" cy="5334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4518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3170A7FC-9134-17F6-5C1B-CF452A6B65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EDA10BF4-27A0-EF44-0703-6E49AEBC6BEA}"/>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6146" name="Picture 2">
            <a:extLst>
              <a:ext uri="{FF2B5EF4-FFF2-40B4-BE49-F238E27FC236}">
                <a16:creationId xmlns:a16="http://schemas.microsoft.com/office/drawing/2014/main" xmlns="" id="{0023647F-43AC-468F-1741-C9FB5767B93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82948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F947508A-D0B8-04E5-26C4-1CBA7BC4D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C61BE06-B7A8-2D53-DBF7-6D4E4B96B336}"/>
              </a:ext>
            </a:extLst>
          </p:cNvPr>
          <p:cNvSpPr>
            <a:spLocks noGrp="1"/>
          </p:cNvSpPr>
          <p:nvPr>
            <p:ph type="ctrTitle"/>
          </p:nvPr>
        </p:nvSpPr>
        <p:spPr>
          <a:xfrm>
            <a:off x="1205345" y="3627609"/>
            <a:ext cx="9929091" cy="2387600"/>
          </a:xfrm>
        </p:spPr>
        <p:txBody>
          <a:bodyPr>
            <a:normAutofit/>
          </a:bodyPr>
          <a:lstStyle/>
          <a:p>
            <a:pPr algn="l"/>
            <a:r>
              <a:rPr lang="el-GR" sz="3400" dirty="0">
                <a:solidFill>
                  <a:schemeClr val="bg1"/>
                </a:solidFill>
              </a:rPr>
              <a:t/>
            </a:r>
            <a:br>
              <a:rPr lang="el-GR" sz="3400" dirty="0">
                <a:solidFill>
                  <a:schemeClr val="bg1"/>
                </a:solidFill>
              </a:rPr>
            </a:br>
            <a:endParaRPr lang="en-US" sz="3400" dirty="0">
              <a:solidFill>
                <a:schemeClr val="bg1"/>
              </a:solidFill>
              <a:latin typeface="+mn-lt"/>
            </a:endParaRPr>
          </a:p>
        </p:txBody>
      </p:sp>
      <p:pic>
        <p:nvPicPr>
          <p:cNvPr id="3" name="Picture 2">
            <a:extLst>
              <a:ext uri="{FF2B5EF4-FFF2-40B4-BE49-F238E27FC236}">
                <a16:creationId xmlns:a16="http://schemas.microsoft.com/office/drawing/2014/main" xmlns="" id="{03C606A4-0E20-16AE-FA04-6CA159B3C79B}"/>
              </a:ext>
            </a:extLst>
          </p:cNvPr>
          <p:cNvPicPr>
            <a:picLocks noChangeAspect="1"/>
          </p:cNvPicPr>
          <p:nvPr/>
        </p:nvPicPr>
        <p:blipFill>
          <a:blip r:embed="rId2"/>
          <a:srcRect l="23031" t="2862" r="9469" b="500"/>
          <a:stretch>
            <a:fillRect/>
          </a:stretch>
        </p:blipFill>
        <p:spPr>
          <a:xfrm>
            <a:off x="3465576" y="842791"/>
            <a:ext cx="6583680" cy="5301978"/>
          </a:xfrm>
          <a:prstGeom prst="rect">
            <a:avLst/>
          </a:prstGeom>
        </p:spPr>
      </p:pic>
    </p:spTree>
    <p:extLst>
      <p:ext uri="{BB962C8B-B14F-4D97-AF65-F5344CB8AC3E}">
        <p14:creationId xmlns:p14="http://schemas.microsoft.com/office/powerpoint/2010/main" xmlns="" val="11910477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5929" y="2529840"/>
            <a:ext cx="7301504" cy="4196080"/>
          </a:xfrm>
          <a:prstGeom prst="rect">
            <a:avLst/>
          </a:prstGeom>
          <a:ln w="9525">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24801" y="111505"/>
            <a:ext cx="4083784" cy="5835499"/>
          </a:xfrm>
          <a:prstGeom prst="rect">
            <a:avLst/>
          </a:prstGeom>
          <a:ln w="9525">
            <a:solidFill>
              <a:schemeClr val="tx1"/>
            </a:solidFill>
          </a:ln>
        </p:spPr>
      </p:pic>
    </p:spTree>
    <p:extLst>
      <p:ext uri="{BB962C8B-B14F-4D97-AF65-F5344CB8AC3E}">
        <p14:creationId xmlns:p14="http://schemas.microsoft.com/office/powerpoint/2010/main" xmlns="" val="26665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3" name="TextBox 2"/>
          <p:cNvSpPr txBox="1">
            <a:spLocks noChangeArrowheads="1"/>
          </p:cNvSpPr>
          <p:nvPr/>
        </p:nvSpPr>
        <p:spPr bwMode="auto">
          <a:xfrm>
            <a:off x="356108" y="472714"/>
            <a:ext cx="739597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entury Gothic" pitchFamily="34" charset="0"/>
              </a:defRPr>
            </a:lvl1pPr>
            <a:lvl2pPr>
              <a:defRPr sz="2800">
                <a:solidFill>
                  <a:schemeClr val="tx1"/>
                </a:solidFill>
                <a:latin typeface="Century Gothic" pitchFamily="34" charset="0"/>
              </a:defRPr>
            </a:lvl2pPr>
            <a:lvl3pPr>
              <a:defRPr sz="2400">
                <a:solidFill>
                  <a:schemeClr val="tx1"/>
                </a:solidFill>
                <a:latin typeface="Century Gothic" pitchFamily="34" charset="0"/>
              </a:defRPr>
            </a:lvl3pPr>
            <a:lvl4pPr>
              <a:defRPr sz="2000">
                <a:solidFill>
                  <a:schemeClr val="tx1"/>
                </a:solidFill>
                <a:latin typeface="Century Gothic" pitchFamily="34" charset="0"/>
              </a:defRPr>
            </a:lvl4pPr>
            <a:lvl5pPr>
              <a:defRPr sz="2000">
                <a:solidFill>
                  <a:schemeClr val="tx1"/>
                </a:solidFill>
                <a:latin typeface="Century Gothic" pitchFamily="34" charset="0"/>
              </a:defRPr>
            </a:lvl5pPr>
            <a:lvl6pPr eaLnBrk="0" fontAlgn="base" hangingPunct="0">
              <a:spcAft>
                <a:spcPct val="0"/>
              </a:spcAft>
              <a:buChar char="»"/>
              <a:defRPr sz="2000">
                <a:solidFill>
                  <a:schemeClr val="tx1"/>
                </a:solidFill>
                <a:latin typeface="Century Gothic" pitchFamily="34" charset="0"/>
              </a:defRPr>
            </a:lvl6pPr>
            <a:lvl7pPr eaLnBrk="0" fontAlgn="base" hangingPunct="0">
              <a:spcAft>
                <a:spcPct val="0"/>
              </a:spcAft>
              <a:buChar char="»"/>
              <a:defRPr sz="2000">
                <a:solidFill>
                  <a:schemeClr val="tx1"/>
                </a:solidFill>
                <a:latin typeface="Century Gothic" pitchFamily="34" charset="0"/>
              </a:defRPr>
            </a:lvl7pPr>
            <a:lvl8pPr eaLnBrk="0" fontAlgn="base" hangingPunct="0">
              <a:spcAft>
                <a:spcPct val="0"/>
              </a:spcAft>
              <a:buChar char="»"/>
              <a:defRPr sz="2000">
                <a:solidFill>
                  <a:schemeClr val="tx1"/>
                </a:solidFill>
                <a:latin typeface="Century Gothic" pitchFamily="34" charset="0"/>
              </a:defRPr>
            </a:lvl8pPr>
            <a:lvl9pPr eaLnBrk="0" fontAlgn="base" hangingPunct="0">
              <a:spcAft>
                <a:spcPct val="0"/>
              </a:spcAft>
              <a:buChar char="»"/>
              <a:defRPr sz="2000">
                <a:solidFill>
                  <a:schemeClr val="tx1"/>
                </a:solidFill>
                <a:latin typeface="Century Gothic" pitchFamily="34" charset="0"/>
              </a:defRPr>
            </a:lvl9pPr>
          </a:lstStyle>
          <a:p>
            <a:r>
              <a:rPr lang="el-GR" altLang="el-GR" sz="2800" b="1" dirty="0">
                <a:solidFill>
                  <a:schemeClr val="bg1"/>
                </a:solidFill>
                <a:latin typeface="Calibri" panose="020F0502020204030204" pitchFamily="34" charset="0"/>
                <a:cs typeface="Calibri" panose="020F0502020204030204" pitchFamily="34" charset="0"/>
              </a:rPr>
              <a:t>Κτήριο 3</a:t>
            </a:r>
          </a:p>
          <a:p>
            <a:r>
              <a:rPr lang="el-GR" altLang="el-GR" sz="2800" b="1" dirty="0">
                <a:solidFill>
                  <a:schemeClr val="bg1"/>
                </a:solidFill>
                <a:latin typeface="Calibri" panose="020F0502020204030204" pitchFamily="34" charset="0"/>
                <a:cs typeface="Calibri" panose="020F0502020204030204" pitchFamily="34" charset="0"/>
              </a:rPr>
              <a:t>Από πού είστε; Από πού είμαστε;</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5284" y="2367281"/>
            <a:ext cx="7636796" cy="4388768"/>
          </a:xfrm>
          <a:prstGeom prst="rect">
            <a:avLst/>
          </a:prstGeom>
          <a:ln w="9525">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75600" y="240425"/>
            <a:ext cx="3829784" cy="5472547"/>
          </a:xfrm>
          <a:prstGeom prst="rect">
            <a:avLst/>
          </a:prstGeom>
          <a:ln w="9525">
            <a:solidFill>
              <a:schemeClr val="tx1"/>
            </a:solidFill>
          </a:ln>
        </p:spPr>
      </p:pic>
    </p:spTree>
    <p:extLst>
      <p:ext uri="{BB962C8B-B14F-4D97-AF65-F5344CB8AC3E}">
        <p14:creationId xmlns:p14="http://schemas.microsoft.com/office/powerpoint/2010/main" xmlns="" val="3162459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01520" y="1081602"/>
            <a:ext cx="10027920" cy="5640704"/>
          </a:xfrm>
          <a:prstGeom prst="rect">
            <a:avLst/>
          </a:prstGeom>
        </p:spPr>
      </p:pic>
    </p:spTree>
    <p:extLst>
      <p:ext uri="{BB962C8B-B14F-4D97-AF65-F5344CB8AC3E}">
        <p14:creationId xmlns:p14="http://schemas.microsoft.com/office/powerpoint/2010/main" xmlns="" val="3877267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01520" y="1081602"/>
            <a:ext cx="10027920" cy="5640704"/>
          </a:xfrm>
          <a:prstGeom prst="rect">
            <a:avLst/>
          </a:prstGeom>
        </p:spPr>
      </p:pic>
      <p:sp>
        <p:nvSpPr>
          <p:cNvPr id="3" name="TextBox 2"/>
          <p:cNvSpPr txBox="1">
            <a:spLocks noChangeArrowheads="1"/>
          </p:cNvSpPr>
          <p:nvPr/>
        </p:nvSpPr>
        <p:spPr bwMode="auto">
          <a:xfrm>
            <a:off x="527904" y="288746"/>
            <a:ext cx="889041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entury Gothic" pitchFamily="34" charset="0"/>
              </a:defRPr>
            </a:lvl1pPr>
            <a:lvl2pPr>
              <a:defRPr sz="2800">
                <a:solidFill>
                  <a:schemeClr val="tx1"/>
                </a:solidFill>
                <a:latin typeface="Century Gothic" pitchFamily="34" charset="0"/>
              </a:defRPr>
            </a:lvl2pPr>
            <a:lvl3pPr>
              <a:defRPr sz="2400">
                <a:solidFill>
                  <a:schemeClr val="tx1"/>
                </a:solidFill>
                <a:latin typeface="Century Gothic" pitchFamily="34" charset="0"/>
              </a:defRPr>
            </a:lvl3pPr>
            <a:lvl4pPr>
              <a:defRPr sz="2000">
                <a:solidFill>
                  <a:schemeClr val="tx1"/>
                </a:solidFill>
                <a:latin typeface="Century Gothic" pitchFamily="34" charset="0"/>
              </a:defRPr>
            </a:lvl4pPr>
            <a:lvl5pPr>
              <a:defRPr sz="2000">
                <a:solidFill>
                  <a:schemeClr val="tx1"/>
                </a:solidFill>
                <a:latin typeface="Century Gothic" pitchFamily="34" charset="0"/>
              </a:defRPr>
            </a:lvl5pPr>
            <a:lvl6pPr eaLnBrk="0" fontAlgn="base" hangingPunct="0">
              <a:spcAft>
                <a:spcPct val="0"/>
              </a:spcAft>
              <a:buChar char="»"/>
              <a:defRPr sz="2000">
                <a:solidFill>
                  <a:schemeClr val="tx1"/>
                </a:solidFill>
                <a:latin typeface="Century Gothic" pitchFamily="34" charset="0"/>
              </a:defRPr>
            </a:lvl6pPr>
            <a:lvl7pPr eaLnBrk="0" fontAlgn="base" hangingPunct="0">
              <a:spcAft>
                <a:spcPct val="0"/>
              </a:spcAft>
              <a:buChar char="»"/>
              <a:defRPr sz="2000">
                <a:solidFill>
                  <a:schemeClr val="tx1"/>
                </a:solidFill>
                <a:latin typeface="Century Gothic" pitchFamily="34" charset="0"/>
              </a:defRPr>
            </a:lvl7pPr>
            <a:lvl8pPr eaLnBrk="0" fontAlgn="base" hangingPunct="0">
              <a:spcAft>
                <a:spcPct val="0"/>
              </a:spcAft>
              <a:buChar char="»"/>
              <a:defRPr sz="2000">
                <a:solidFill>
                  <a:schemeClr val="tx1"/>
                </a:solidFill>
                <a:latin typeface="Century Gothic" pitchFamily="34" charset="0"/>
              </a:defRPr>
            </a:lvl8pPr>
            <a:lvl9pPr eaLnBrk="0" fontAlgn="base" hangingPunct="0">
              <a:spcAft>
                <a:spcPct val="0"/>
              </a:spcAft>
              <a:buChar char="»"/>
              <a:defRPr sz="2000">
                <a:solidFill>
                  <a:schemeClr val="tx1"/>
                </a:solidFill>
                <a:latin typeface="Century Gothic" pitchFamily="34" charset="0"/>
              </a:defRPr>
            </a:lvl9pPr>
          </a:lstStyle>
          <a:p>
            <a:r>
              <a:rPr lang="el-GR" altLang="el-GR" sz="2800" b="1" dirty="0">
                <a:solidFill>
                  <a:schemeClr val="bg1"/>
                </a:solidFill>
                <a:latin typeface="Calibri" panose="020F0502020204030204" pitchFamily="34" charset="0"/>
                <a:cs typeface="Calibri" panose="020F0502020204030204" pitchFamily="34" charset="0"/>
              </a:rPr>
              <a:t>Κτήριο </a:t>
            </a:r>
            <a:r>
              <a:rPr lang="el-GR" altLang="el-GR" sz="2800" b="1" dirty="0" smtClean="0">
                <a:solidFill>
                  <a:schemeClr val="bg1"/>
                </a:solidFill>
                <a:latin typeface="Calibri" panose="020F0502020204030204" pitchFamily="34" charset="0"/>
                <a:cs typeface="Calibri" panose="020F0502020204030204" pitchFamily="34" charset="0"/>
              </a:rPr>
              <a:t>6 Τι </a:t>
            </a:r>
            <a:r>
              <a:rPr lang="el-GR" altLang="el-GR" sz="2800" b="1" dirty="0">
                <a:solidFill>
                  <a:schemeClr val="bg1"/>
                </a:solidFill>
                <a:latin typeface="Calibri" panose="020F0502020204030204" pitchFamily="34" charset="0"/>
                <a:cs typeface="Calibri" panose="020F0502020204030204" pitchFamily="34" charset="0"/>
              </a:rPr>
              <a:t>μαγείρευαν; Τι μαγειρεύετε;</a:t>
            </a:r>
          </a:p>
        </p:txBody>
      </p:sp>
    </p:spTree>
    <p:extLst>
      <p:ext uri="{BB962C8B-B14F-4D97-AF65-F5344CB8AC3E}">
        <p14:creationId xmlns:p14="http://schemas.microsoft.com/office/powerpoint/2010/main" xmlns="" val="2512845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3" name="TextBox 2"/>
          <p:cNvSpPr txBox="1">
            <a:spLocks noChangeArrowheads="1"/>
          </p:cNvSpPr>
          <p:nvPr/>
        </p:nvSpPr>
        <p:spPr bwMode="auto">
          <a:xfrm>
            <a:off x="817002" y="4627066"/>
            <a:ext cx="326547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entury Gothic" pitchFamily="34" charset="0"/>
              </a:defRPr>
            </a:lvl1pPr>
            <a:lvl2pPr>
              <a:defRPr sz="2800">
                <a:solidFill>
                  <a:schemeClr val="tx1"/>
                </a:solidFill>
                <a:latin typeface="Century Gothic" pitchFamily="34" charset="0"/>
              </a:defRPr>
            </a:lvl2pPr>
            <a:lvl3pPr>
              <a:defRPr sz="2400">
                <a:solidFill>
                  <a:schemeClr val="tx1"/>
                </a:solidFill>
                <a:latin typeface="Century Gothic" pitchFamily="34" charset="0"/>
              </a:defRPr>
            </a:lvl3pPr>
            <a:lvl4pPr>
              <a:defRPr sz="2000">
                <a:solidFill>
                  <a:schemeClr val="tx1"/>
                </a:solidFill>
                <a:latin typeface="Century Gothic" pitchFamily="34" charset="0"/>
              </a:defRPr>
            </a:lvl4pPr>
            <a:lvl5pPr>
              <a:defRPr sz="2000">
                <a:solidFill>
                  <a:schemeClr val="tx1"/>
                </a:solidFill>
                <a:latin typeface="Century Gothic" pitchFamily="34" charset="0"/>
              </a:defRPr>
            </a:lvl5pPr>
            <a:lvl6pPr eaLnBrk="0" fontAlgn="base" hangingPunct="0">
              <a:spcAft>
                <a:spcPct val="0"/>
              </a:spcAft>
              <a:buChar char="»"/>
              <a:defRPr sz="2000">
                <a:solidFill>
                  <a:schemeClr val="tx1"/>
                </a:solidFill>
                <a:latin typeface="Century Gothic" pitchFamily="34" charset="0"/>
              </a:defRPr>
            </a:lvl6pPr>
            <a:lvl7pPr eaLnBrk="0" fontAlgn="base" hangingPunct="0">
              <a:spcAft>
                <a:spcPct val="0"/>
              </a:spcAft>
              <a:buChar char="»"/>
              <a:defRPr sz="2000">
                <a:solidFill>
                  <a:schemeClr val="tx1"/>
                </a:solidFill>
                <a:latin typeface="Century Gothic" pitchFamily="34" charset="0"/>
              </a:defRPr>
            </a:lvl7pPr>
            <a:lvl8pPr eaLnBrk="0" fontAlgn="base" hangingPunct="0">
              <a:spcAft>
                <a:spcPct val="0"/>
              </a:spcAft>
              <a:buChar char="»"/>
              <a:defRPr sz="2000">
                <a:solidFill>
                  <a:schemeClr val="tx1"/>
                </a:solidFill>
                <a:latin typeface="Century Gothic" pitchFamily="34" charset="0"/>
              </a:defRPr>
            </a:lvl8pPr>
            <a:lvl9pPr eaLnBrk="0" fontAlgn="base" hangingPunct="0">
              <a:spcAft>
                <a:spcPct val="0"/>
              </a:spcAft>
              <a:buChar char="»"/>
              <a:defRPr sz="2000">
                <a:solidFill>
                  <a:schemeClr val="tx1"/>
                </a:solidFill>
                <a:latin typeface="Century Gothic" pitchFamily="34" charset="0"/>
              </a:defRPr>
            </a:lvl9pPr>
          </a:lstStyle>
          <a:p>
            <a:r>
              <a:rPr lang="el-GR" altLang="el-GR" sz="2200" b="1" dirty="0">
                <a:solidFill>
                  <a:schemeClr val="bg1"/>
                </a:solidFill>
                <a:latin typeface="Calibri" panose="020F0502020204030204" pitchFamily="34" charset="0"/>
                <a:cs typeface="Calibri" panose="020F0502020204030204" pitchFamily="34" charset="0"/>
              </a:rPr>
              <a:t>Κτήριο 5</a:t>
            </a:r>
          </a:p>
          <a:p>
            <a:r>
              <a:rPr lang="el-GR" altLang="el-GR" sz="2200" b="1" dirty="0">
                <a:solidFill>
                  <a:schemeClr val="bg1"/>
                </a:solidFill>
                <a:latin typeface="Calibri" panose="020F0502020204030204" pitchFamily="34" charset="0"/>
                <a:cs typeface="Calibri" panose="020F0502020204030204" pitchFamily="34" charset="0"/>
              </a:rPr>
              <a:t>Πού έμεναν; Πού μένετε;</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11478" t="3031" r="53719" b="10448"/>
          <a:stretch/>
        </p:blipFill>
        <p:spPr>
          <a:xfrm>
            <a:off x="727002" y="402568"/>
            <a:ext cx="2274816" cy="318114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72732" y="402568"/>
            <a:ext cx="3161475" cy="21059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44010" y="402568"/>
            <a:ext cx="2664420" cy="21059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901478" y="2747603"/>
            <a:ext cx="4189064" cy="278605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797948" y="402568"/>
            <a:ext cx="1815349" cy="272472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248981" y="3396168"/>
            <a:ext cx="3728310" cy="2461796"/>
          </a:xfrm>
          <a:prstGeom prst="rect">
            <a:avLst/>
          </a:prstGeom>
        </p:spPr>
      </p:pic>
    </p:spTree>
    <p:extLst>
      <p:ext uri="{BB962C8B-B14F-4D97-AF65-F5344CB8AC3E}">
        <p14:creationId xmlns:p14="http://schemas.microsoft.com/office/powerpoint/2010/main" xmlns="" val="4154664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25806E47-A2A2-92A1-6251-CFD22B4E58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EDFD578-63CE-051D-24B1-E3972AED6214}"/>
              </a:ext>
            </a:extLst>
          </p:cNvPr>
          <p:cNvSpPr>
            <a:spLocks noGrp="1"/>
          </p:cNvSpPr>
          <p:nvPr>
            <p:ph type="ctrTitle"/>
          </p:nvPr>
        </p:nvSpPr>
        <p:spPr>
          <a:xfrm>
            <a:off x="772160" y="4617403"/>
            <a:ext cx="10515600" cy="2387600"/>
          </a:xfrm>
        </p:spPr>
        <p:txBody>
          <a:bodyPr>
            <a:noAutofit/>
          </a:bodyPr>
          <a:lstStyle/>
          <a:p>
            <a:pPr algn="l"/>
            <a:r>
              <a:rPr lang="el-GR" sz="3400" b="1" dirty="0">
                <a:solidFill>
                  <a:schemeClr val="bg1"/>
                </a:solidFill>
                <a:latin typeface="+mn-lt"/>
              </a:rPr>
              <a:t>Υλικός </a:t>
            </a:r>
            <a:r>
              <a:rPr lang="el-GR" sz="3400" b="1" dirty="0" smtClean="0">
                <a:solidFill>
                  <a:schemeClr val="bg1"/>
                </a:solidFill>
                <a:latin typeface="+mn-lt"/>
              </a:rPr>
              <a:t>πολιτισμός</a:t>
            </a:r>
            <a:br>
              <a:rPr lang="el-GR" sz="3400" b="1" dirty="0" smtClean="0">
                <a:solidFill>
                  <a:schemeClr val="bg1"/>
                </a:solidFill>
                <a:latin typeface="+mn-lt"/>
              </a:rPr>
            </a:br>
            <a:r>
              <a:rPr lang="en-US" sz="3400" b="1" dirty="0">
                <a:solidFill>
                  <a:schemeClr val="bg1"/>
                </a:solidFill>
              </a:rPr>
              <a:t/>
            </a:r>
            <a:br>
              <a:rPr lang="en-US" sz="3400" b="1" dirty="0">
                <a:solidFill>
                  <a:schemeClr val="bg1"/>
                </a:solidFill>
              </a:rPr>
            </a:br>
            <a:r>
              <a:rPr lang="en-US" sz="2800" b="1" dirty="0">
                <a:solidFill>
                  <a:schemeClr val="bg1"/>
                </a:solidFill>
              </a:rPr>
              <a:t>T</a:t>
            </a:r>
            <a:r>
              <a:rPr lang="el-GR" sz="2800" b="1" dirty="0">
                <a:solidFill>
                  <a:schemeClr val="bg1"/>
                </a:solidFill>
              </a:rPr>
              <a:t>ο σύνολο των σημαντικών δραστηριοτήτων παραγωγής, διανομής και κατανάλωσης που συνθέτουν καθημερινές πρακτικές </a:t>
            </a:r>
            <a:r>
              <a:rPr lang="en-US" sz="2800" dirty="0">
                <a:solidFill>
                  <a:schemeClr val="bg1"/>
                </a:solidFill>
              </a:rPr>
              <a:t/>
            </a:r>
            <a:br>
              <a:rPr lang="en-US" sz="2800" dirty="0">
                <a:solidFill>
                  <a:schemeClr val="bg1"/>
                </a:solidFill>
              </a:rPr>
            </a:br>
            <a:r>
              <a:rPr lang="el-GR" sz="2800" dirty="0" smtClean="0">
                <a:solidFill>
                  <a:schemeClr val="bg1"/>
                </a:solidFill>
              </a:rPr>
              <a:t/>
            </a:r>
            <a:br>
              <a:rPr lang="el-GR" sz="2800" dirty="0" smtClean="0">
                <a:solidFill>
                  <a:schemeClr val="bg1"/>
                </a:solidFill>
              </a:rPr>
            </a:br>
            <a:r>
              <a:rPr lang="el-GR" sz="2800" b="1" dirty="0" smtClean="0">
                <a:solidFill>
                  <a:schemeClr val="bg1"/>
                </a:solidFill>
              </a:rPr>
              <a:t>[...] </a:t>
            </a:r>
            <a:r>
              <a:rPr lang="el-GR" sz="2800" b="1" i="1" dirty="0" smtClean="0">
                <a:solidFill>
                  <a:schemeClr val="bg1"/>
                </a:solidFill>
              </a:rPr>
              <a:t>άνθρωποι </a:t>
            </a:r>
            <a:r>
              <a:rPr lang="el-GR" sz="2800" b="1" i="1" dirty="0">
                <a:solidFill>
                  <a:schemeClr val="bg1"/>
                </a:solidFill>
              </a:rPr>
              <a:t>και αντικείμενα, αντικείμενα και </a:t>
            </a:r>
            <a:r>
              <a:rPr lang="el-GR" sz="2800" b="1" i="1" dirty="0" smtClean="0">
                <a:solidFill>
                  <a:schemeClr val="bg1"/>
                </a:solidFill>
              </a:rPr>
              <a:t>άνθρωποι</a:t>
            </a:r>
            <a:br>
              <a:rPr lang="el-GR" sz="2800" b="1" i="1" dirty="0" smtClean="0">
                <a:solidFill>
                  <a:schemeClr val="bg1"/>
                </a:solidFill>
              </a:rPr>
            </a:br>
            <a:r>
              <a:rPr lang="el-GR" sz="2800" b="1" i="1" dirty="0" smtClean="0">
                <a:solidFill>
                  <a:schemeClr val="bg1"/>
                </a:solidFill>
              </a:rPr>
              <a:t/>
            </a:r>
            <a:br>
              <a:rPr lang="el-GR" sz="2800" b="1" i="1" dirty="0" smtClean="0">
                <a:solidFill>
                  <a:schemeClr val="bg1"/>
                </a:solidFill>
              </a:rPr>
            </a:br>
            <a:r>
              <a:rPr lang="el-GR" sz="2800" b="1" dirty="0" smtClean="0">
                <a:solidFill>
                  <a:schemeClr val="bg1"/>
                </a:solidFill>
              </a:rPr>
              <a:t/>
            </a:r>
            <a:br>
              <a:rPr lang="el-GR" sz="2800" b="1" dirty="0" smtClean="0">
                <a:solidFill>
                  <a:schemeClr val="bg1"/>
                </a:solidFill>
              </a:rPr>
            </a:br>
            <a:r>
              <a:rPr lang="el-GR" sz="2800" b="1" dirty="0">
                <a:solidFill>
                  <a:srgbClr val="FFC000"/>
                </a:solidFill>
                <a:latin typeface="+mn-lt"/>
                <a:ea typeface="+mn-ea"/>
                <a:cs typeface="+mn-cs"/>
              </a:rPr>
              <a:t>→ </a:t>
            </a:r>
            <a:r>
              <a:rPr lang="en-US" sz="2800" b="1" dirty="0" err="1">
                <a:solidFill>
                  <a:srgbClr val="FFC000"/>
                </a:solidFill>
                <a:latin typeface="+mn-lt"/>
                <a:ea typeface="+mn-ea"/>
                <a:cs typeface="+mn-cs"/>
              </a:rPr>
              <a:t>Braudel</a:t>
            </a:r>
            <a:r>
              <a:rPr lang="el-GR" sz="2800" b="1" dirty="0">
                <a:solidFill>
                  <a:srgbClr val="FFC000"/>
                </a:solidFill>
                <a:latin typeface="+mn-lt"/>
                <a:ea typeface="+mn-ea"/>
                <a:cs typeface="+mn-cs"/>
              </a:rPr>
              <a:t>, </a:t>
            </a:r>
            <a:r>
              <a:rPr lang="en-US" sz="2800" b="1" dirty="0">
                <a:solidFill>
                  <a:srgbClr val="FFC000"/>
                </a:solidFill>
                <a:latin typeface="+mn-lt"/>
                <a:ea typeface="+mn-ea"/>
                <a:cs typeface="+mn-cs"/>
              </a:rPr>
              <a:t>F</a:t>
            </a:r>
            <a:r>
              <a:rPr lang="el-GR" sz="2800" b="1" dirty="0">
                <a:solidFill>
                  <a:srgbClr val="FFC000"/>
                </a:solidFill>
                <a:latin typeface="+mn-lt"/>
                <a:ea typeface="+mn-ea"/>
                <a:cs typeface="+mn-cs"/>
              </a:rPr>
              <a:t>., </a:t>
            </a:r>
            <a:r>
              <a:rPr lang="el-GR" sz="2800" b="1" dirty="0" smtClean="0">
                <a:solidFill>
                  <a:srgbClr val="FFC000"/>
                </a:solidFill>
                <a:latin typeface="+mn-lt"/>
                <a:ea typeface="+mn-ea"/>
                <a:cs typeface="+mn-cs"/>
              </a:rPr>
              <a:t>1995</a:t>
            </a:r>
            <a:r>
              <a:rPr lang="en-US" sz="2800" b="1" dirty="0" smtClean="0">
                <a:solidFill>
                  <a:srgbClr val="FFC000"/>
                </a:solidFill>
                <a:latin typeface="+mn-lt"/>
                <a:ea typeface="+mn-ea"/>
                <a:cs typeface="+mn-cs"/>
              </a:rPr>
              <a:t> [1967]</a:t>
            </a:r>
            <a:r>
              <a:rPr lang="el-GR" sz="2800" b="1" dirty="0" smtClean="0">
                <a:solidFill>
                  <a:srgbClr val="FFC000"/>
                </a:solidFill>
                <a:latin typeface="+mn-lt"/>
                <a:ea typeface="+mn-ea"/>
                <a:cs typeface="+mn-cs"/>
              </a:rPr>
              <a:t>, </a:t>
            </a:r>
            <a:r>
              <a:rPr lang="el-GR" sz="2800" b="1" i="1" dirty="0">
                <a:solidFill>
                  <a:srgbClr val="FFC000"/>
                </a:solidFill>
                <a:latin typeface="+mn-lt"/>
                <a:ea typeface="+mn-ea"/>
                <a:cs typeface="+mn-cs"/>
              </a:rPr>
              <a:t>Υλικός πολιτισμός, οικονομία και καπιταλισμός (15ος-18ος αι.)</a:t>
            </a:r>
            <a:r>
              <a:rPr lang="el-GR" sz="2800" b="1" dirty="0">
                <a:solidFill>
                  <a:srgbClr val="FFC000"/>
                </a:solidFill>
                <a:latin typeface="+mn-lt"/>
                <a:ea typeface="+mn-ea"/>
                <a:cs typeface="+mn-cs"/>
              </a:rPr>
              <a:t>, τ. 1 </a:t>
            </a:r>
            <a:r>
              <a:rPr lang="el-GR" sz="2800" b="1" i="1" dirty="0">
                <a:solidFill>
                  <a:srgbClr val="FFC000"/>
                </a:solidFill>
                <a:latin typeface="+mn-lt"/>
                <a:ea typeface="+mn-ea"/>
                <a:cs typeface="+mn-cs"/>
              </a:rPr>
              <a:t>Οι δομές της καθημερινής ζωής: το δυνατό και το αδύνατο</a:t>
            </a:r>
            <a:r>
              <a:rPr lang="el-GR" sz="2800" b="1" dirty="0">
                <a:solidFill>
                  <a:srgbClr val="FFC000"/>
                </a:solidFill>
                <a:latin typeface="+mn-lt"/>
                <a:ea typeface="+mn-ea"/>
                <a:cs typeface="+mn-cs"/>
              </a:rPr>
              <a:t>, μτφρ. Αικ. Ασδραχά, Μορφωτικό Ινστιτούτο ΑΤΕ, Αθήνα</a:t>
            </a:r>
            <a:r>
              <a:rPr lang="el-GR" sz="2800" b="1" dirty="0" smtClean="0">
                <a:solidFill>
                  <a:schemeClr val="bg1"/>
                </a:solidFill>
              </a:rPr>
              <a:t/>
            </a:r>
            <a:br>
              <a:rPr lang="el-GR" sz="2800" b="1" dirty="0" smtClean="0">
                <a:solidFill>
                  <a:schemeClr val="bg1"/>
                </a:solidFill>
              </a:rPr>
            </a:br>
            <a:r>
              <a:rPr lang="en-US" sz="2800" dirty="0">
                <a:solidFill>
                  <a:schemeClr val="bg1"/>
                </a:solidFill>
              </a:rPr>
              <a:t/>
            </a:r>
            <a:br>
              <a:rPr lang="en-US" sz="2800" dirty="0">
                <a:solidFill>
                  <a:schemeClr val="bg1"/>
                </a:solidFill>
              </a:rPr>
            </a:br>
            <a:r>
              <a:rPr lang="el-GR" sz="2800" b="1" i="1" dirty="0" smtClean="0">
                <a:solidFill>
                  <a:schemeClr val="bg1"/>
                </a:solidFill>
                <a:latin typeface="+mn-lt"/>
              </a:rPr>
              <a:t/>
            </a:r>
            <a:br>
              <a:rPr lang="el-GR" sz="2800" b="1" i="1" dirty="0" smtClean="0">
                <a:solidFill>
                  <a:schemeClr val="bg1"/>
                </a:solidFill>
                <a:latin typeface="+mn-lt"/>
              </a:rPr>
            </a:br>
            <a:endParaRPr lang="en-US" sz="2800" dirty="0">
              <a:solidFill>
                <a:schemeClr val="bg1"/>
              </a:solidFill>
              <a:latin typeface="+mn-lt"/>
            </a:endParaRPr>
          </a:p>
        </p:txBody>
      </p:sp>
    </p:spTree>
    <p:extLst>
      <p:ext uri="{BB962C8B-B14F-4D97-AF65-F5344CB8AC3E}">
        <p14:creationId xmlns:p14="http://schemas.microsoft.com/office/powerpoint/2010/main" xmlns="" val="20498015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52320" y="1189055"/>
            <a:ext cx="10054762" cy="5591556"/>
          </a:xfrm>
          <a:prstGeom prst="rect">
            <a:avLst/>
          </a:prstGeom>
        </p:spPr>
      </p:pic>
    </p:spTree>
    <p:extLst>
      <p:ext uri="{BB962C8B-B14F-4D97-AF65-F5344CB8AC3E}">
        <p14:creationId xmlns:p14="http://schemas.microsoft.com/office/powerpoint/2010/main" xmlns="" val="4005163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52320" y="1189055"/>
            <a:ext cx="10054762" cy="5591556"/>
          </a:xfrm>
          <a:prstGeom prst="rect">
            <a:avLst/>
          </a:prstGeom>
        </p:spPr>
      </p:pic>
      <p:sp>
        <p:nvSpPr>
          <p:cNvPr id="3" name="TextBox 11"/>
          <p:cNvSpPr txBox="1">
            <a:spLocks noChangeArrowheads="1"/>
          </p:cNvSpPr>
          <p:nvPr/>
        </p:nvSpPr>
        <p:spPr bwMode="auto">
          <a:xfrm>
            <a:off x="446694" y="186215"/>
            <a:ext cx="994698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entury Gothic" pitchFamily="34" charset="0"/>
              </a:defRPr>
            </a:lvl1pPr>
            <a:lvl2pPr>
              <a:defRPr sz="2800">
                <a:solidFill>
                  <a:schemeClr val="tx1"/>
                </a:solidFill>
                <a:latin typeface="Century Gothic" pitchFamily="34" charset="0"/>
              </a:defRPr>
            </a:lvl2pPr>
            <a:lvl3pPr>
              <a:defRPr sz="2400">
                <a:solidFill>
                  <a:schemeClr val="tx1"/>
                </a:solidFill>
                <a:latin typeface="Century Gothic" pitchFamily="34" charset="0"/>
              </a:defRPr>
            </a:lvl3pPr>
            <a:lvl4pPr>
              <a:defRPr sz="2000">
                <a:solidFill>
                  <a:schemeClr val="tx1"/>
                </a:solidFill>
                <a:latin typeface="Century Gothic" pitchFamily="34" charset="0"/>
              </a:defRPr>
            </a:lvl4pPr>
            <a:lvl5pPr>
              <a:defRPr sz="2000">
                <a:solidFill>
                  <a:schemeClr val="tx1"/>
                </a:solidFill>
                <a:latin typeface="Century Gothic" pitchFamily="34" charset="0"/>
              </a:defRPr>
            </a:lvl5pPr>
            <a:lvl6pPr eaLnBrk="0" fontAlgn="base" hangingPunct="0">
              <a:spcAft>
                <a:spcPct val="0"/>
              </a:spcAft>
              <a:buChar char="»"/>
              <a:defRPr sz="2000">
                <a:solidFill>
                  <a:schemeClr val="tx1"/>
                </a:solidFill>
                <a:latin typeface="Century Gothic" pitchFamily="34" charset="0"/>
              </a:defRPr>
            </a:lvl6pPr>
            <a:lvl7pPr eaLnBrk="0" fontAlgn="base" hangingPunct="0">
              <a:spcAft>
                <a:spcPct val="0"/>
              </a:spcAft>
              <a:buChar char="»"/>
              <a:defRPr sz="2000">
                <a:solidFill>
                  <a:schemeClr val="tx1"/>
                </a:solidFill>
                <a:latin typeface="Century Gothic" pitchFamily="34" charset="0"/>
              </a:defRPr>
            </a:lvl7pPr>
            <a:lvl8pPr eaLnBrk="0" fontAlgn="base" hangingPunct="0">
              <a:spcAft>
                <a:spcPct val="0"/>
              </a:spcAft>
              <a:buChar char="»"/>
              <a:defRPr sz="2000">
                <a:solidFill>
                  <a:schemeClr val="tx1"/>
                </a:solidFill>
                <a:latin typeface="Century Gothic" pitchFamily="34" charset="0"/>
              </a:defRPr>
            </a:lvl8pPr>
            <a:lvl9pPr eaLnBrk="0" fontAlgn="base" hangingPunct="0">
              <a:spcAft>
                <a:spcPct val="0"/>
              </a:spcAft>
              <a:buChar char="»"/>
              <a:defRPr sz="2000">
                <a:solidFill>
                  <a:schemeClr val="tx1"/>
                </a:solidFill>
                <a:latin typeface="Century Gothic" pitchFamily="34" charset="0"/>
              </a:defRPr>
            </a:lvl9pPr>
          </a:lstStyle>
          <a:p>
            <a:r>
              <a:rPr lang="el-GR" altLang="el-GR" sz="2800" b="1" dirty="0">
                <a:solidFill>
                  <a:schemeClr val="bg1"/>
                </a:solidFill>
                <a:latin typeface="Calibri" panose="020F0502020204030204" pitchFamily="34" charset="0"/>
                <a:cs typeface="Calibri" panose="020F0502020204030204" pitchFamily="34" charset="0"/>
              </a:rPr>
              <a:t>Κτήριο </a:t>
            </a:r>
            <a:r>
              <a:rPr lang="el-GR" altLang="el-GR" sz="2800" b="1" dirty="0" smtClean="0">
                <a:solidFill>
                  <a:schemeClr val="bg1"/>
                </a:solidFill>
                <a:latin typeface="Calibri" panose="020F0502020204030204" pitchFamily="34" charset="0"/>
                <a:cs typeface="Calibri" panose="020F0502020204030204" pitchFamily="34" charset="0"/>
              </a:rPr>
              <a:t>7 Πως </a:t>
            </a:r>
            <a:r>
              <a:rPr lang="el-GR" altLang="el-GR" sz="2800" b="1" dirty="0">
                <a:solidFill>
                  <a:schemeClr val="bg1"/>
                </a:solidFill>
                <a:latin typeface="Calibri" panose="020F0502020204030204" pitchFamily="34" charset="0"/>
                <a:cs typeface="Calibri" panose="020F0502020204030204" pitchFamily="34" charset="0"/>
              </a:rPr>
              <a:t>διασκέδαζαν; Πως διασκεδάζετε;</a:t>
            </a:r>
          </a:p>
        </p:txBody>
      </p:sp>
    </p:spTree>
    <p:extLst>
      <p:ext uri="{BB962C8B-B14F-4D97-AF65-F5344CB8AC3E}">
        <p14:creationId xmlns:p14="http://schemas.microsoft.com/office/powerpoint/2010/main" xmlns="" val="2466853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6200000">
            <a:off x="7292048" y="1783537"/>
            <a:ext cx="5881821" cy="3918083"/>
          </a:xfrm>
          <a:prstGeom prst="rect">
            <a:avLst/>
          </a:prstGeom>
          <a:ln w="9525">
            <a:solidFill>
              <a:schemeClr val="tx1"/>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xmlns="" val="0"/>
              </a:ext>
            </a:extLst>
          </a:blip>
          <a:srcRect b="3419"/>
          <a:stretch/>
        </p:blipFill>
        <p:spPr>
          <a:xfrm>
            <a:off x="4043680" y="1013237"/>
            <a:ext cx="3805757" cy="5670252"/>
          </a:xfrm>
          <a:prstGeom prst="rect">
            <a:avLst/>
          </a:prstGeom>
          <a:ln w="9525">
            <a:solidFill>
              <a:schemeClr val="tx1"/>
            </a:solidFill>
          </a:ln>
        </p:spPr>
      </p:pic>
    </p:spTree>
    <p:extLst>
      <p:ext uri="{BB962C8B-B14F-4D97-AF65-F5344CB8AC3E}">
        <p14:creationId xmlns:p14="http://schemas.microsoft.com/office/powerpoint/2010/main" xmlns="" val="1480269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6200000">
            <a:off x="7292048" y="1783537"/>
            <a:ext cx="5881821" cy="3918083"/>
          </a:xfrm>
          <a:prstGeom prst="rect">
            <a:avLst/>
          </a:prstGeom>
          <a:ln w="9525">
            <a:solidFill>
              <a:schemeClr val="tx1"/>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xmlns="" val="0"/>
              </a:ext>
            </a:extLst>
          </a:blip>
          <a:srcRect b="3419"/>
          <a:stretch/>
        </p:blipFill>
        <p:spPr>
          <a:xfrm>
            <a:off x="4043680" y="1013237"/>
            <a:ext cx="3805757" cy="5670252"/>
          </a:xfrm>
          <a:prstGeom prst="rect">
            <a:avLst/>
          </a:prstGeom>
          <a:ln w="9525">
            <a:solidFill>
              <a:schemeClr val="tx1"/>
            </a:solidFill>
          </a:ln>
        </p:spPr>
      </p:pic>
      <p:sp>
        <p:nvSpPr>
          <p:cNvPr id="6" name="TextBox 11"/>
          <p:cNvSpPr txBox="1">
            <a:spLocks noChangeArrowheads="1"/>
          </p:cNvSpPr>
          <p:nvPr/>
        </p:nvSpPr>
        <p:spPr bwMode="auto">
          <a:xfrm>
            <a:off x="514667" y="243796"/>
            <a:ext cx="864965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entury Gothic" pitchFamily="34" charset="0"/>
              </a:defRPr>
            </a:lvl1pPr>
            <a:lvl2pPr>
              <a:defRPr sz="2800">
                <a:solidFill>
                  <a:schemeClr val="tx1"/>
                </a:solidFill>
                <a:latin typeface="Century Gothic" pitchFamily="34" charset="0"/>
              </a:defRPr>
            </a:lvl2pPr>
            <a:lvl3pPr>
              <a:defRPr sz="2400">
                <a:solidFill>
                  <a:schemeClr val="tx1"/>
                </a:solidFill>
                <a:latin typeface="Century Gothic" pitchFamily="34" charset="0"/>
              </a:defRPr>
            </a:lvl3pPr>
            <a:lvl4pPr>
              <a:defRPr sz="2000">
                <a:solidFill>
                  <a:schemeClr val="tx1"/>
                </a:solidFill>
                <a:latin typeface="Century Gothic" pitchFamily="34" charset="0"/>
              </a:defRPr>
            </a:lvl4pPr>
            <a:lvl5pPr>
              <a:defRPr sz="2000">
                <a:solidFill>
                  <a:schemeClr val="tx1"/>
                </a:solidFill>
                <a:latin typeface="Century Gothic" pitchFamily="34" charset="0"/>
              </a:defRPr>
            </a:lvl5pPr>
            <a:lvl6pPr eaLnBrk="0" fontAlgn="base" hangingPunct="0">
              <a:spcAft>
                <a:spcPct val="0"/>
              </a:spcAft>
              <a:buChar char="»"/>
              <a:defRPr sz="2000">
                <a:solidFill>
                  <a:schemeClr val="tx1"/>
                </a:solidFill>
                <a:latin typeface="Century Gothic" pitchFamily="34" charset="0"/>
              </a:defRPr>
            </a:lvl6pPr>
            <a:lvl7pPr eaLnBrk="0" fontAlgn="base" hangingPunct="0">
              <a:spcAft>
                <a:spcPct val="0"/>
              </a:spcAft>
              <a:buChar char="»"/>
              <a:defRPr sz="2000">
                <a:solidFill>
                  <a:schemeClr val="tx1"/>
                </a:solidFill>
                <a:latin typeface="Century Gothic" pitchFamily="34" charset="0"/>
              </a:defRPr>
            </a:lvl7pPr>
            <a:lvl8pPr eaLnBrk="0" fontAlgn="base" hangingPunct="0">
              <a:spcAft>
                <a:spcPct val="0"/>
              </a:spcAft>
              <a:buChar char="»"/>
              <a:defRPr sz="2000">
                <a:solidFill>
                  <a:schemeClr val="tx1"/>
                </a:solidFill>
                <a:latin typeface="Century Gothic" pitchFamily="34" charset="0"/>
              </a:defRPr>
            </a:lvl8pPr>
            <a:lvl9pPr eaLnBrk="0" fontAlgn="base" hangingPunct="0">
              <a:spcAft>
                <a:spcPct val="0"/>
              </a:spcAft>
              <a:buChar char="»"/>
              <a:defRPr sz="2000">
                <a:solidFill>
                  <a:schemeClr val="tx1"/>
                </a:solidFill>
                <a:latin typeface="Century Gothic" pitchFamily="34" charset="0"/>
              </a:defRPr>
            </a:lvl9pPr>
          </a:lstStyle>
          <a:p>
            <a:r>
              <a:rPr lang="el-GR" altLang="el-GR" sz="2800" b="1" dirty="0" smtClean="0">
                <a:solidFill>
                  <a:schemeClr val="bg1"/>
                </a:solidFill>
                <a:latin typeface="Calibri" panose="020F0502020204030204" pitchFamily="34" charset="0"/>
                <a:cs typeface="Calibri" panose="020F0502020204030204" pitchFamily="34" charset="0"/>
              </a:rPr>
              <a:t>Κτήριο 8 Τι φορούσαν; Τι φοράτε;</a:t>
            </a:r>
            <a:endParaRPr lang="el-GR" altLang="el-GR" sz="2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713179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0800000">
            <a:off x="1562784" y="905349"/>
            <a:ext cx="9937995" cy="5518065"/>
          </a:xfrm>
          <a:prstGeom prst="rect">
            <a:avLst/>
          </a:prstGeom>
          <a:ln w="9525">
            <a:solidFill>
              <a:schemeClr val="tx1"/>
            </a:solidFill>
          </a:ln>
        </p:spPr>
      </p:pic>
    </p:spTree>
    <p:extLst>
      <p:ext uri="{BB962C8B-B14F-4D97-AF65-F5344CB8AC3E}">
        <p14:creationId xmlns:p14="http://schemas.microsoft.com/office/powerpoint/2010/main" xmlns="" val="3380390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0800000">
            <a:off x="1562784" y="905349"/>
            <a:ext cx="9937995" cy="5518065"/>
          </a:xfrm>
          <a:prstGeom prst="rect">
            <a:avLst/>
          </a:prstGeom>
          <a:ln w="9525">
            <a:solidFill>
              <a:schemeClr val="tx1"/>
            </a:solidFill>
          </a:ln>
        </p:spPr>
      </p:pic>
      <p:sp>
        <p:nvSpPr>
          <p:cNvPr id="3" name="TextBox 11"/>
          <p:cNvSpPr txBox="1">
            <a:spLocks noChangeArrowheads="1"/>
          </p:cNvSpPr>
          <p:nvPr/>
        </p:nvSpPr>
        <p:spPr bwMode="auto">
          <a:xfrm>
            <a:off x="358024" y="135907"/>
            <a:ext cx="811541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entury Gothic" pitchFamily="34" charset="0"/>
              </a:defRPr>
            </a:lvl1pPr>
            <a:lvl2pPr>
              <a:defRPr sz="2800">
                <a:solidFill>
                  <a:schemeClr val="tx1"/>
                </a:solidFill>
                <a:latin typeface="Century Gothic" pitchFamily="34" charset="0"/>
              </a:defRPr>
            </a:lvl2pPr>
            <a:lvl3pPr>
              <a:defRPr sz="2400">
                <a:solidFill>
                  <a:schemeClr val="tx1"/>
                </a:solidFill>
                <a:latin typeface="Century Gothic" pitchFamily="34" charset="0"/>
              </a:defRPr>
            </a:lvl3pPr>
            <a:lvl4pPr>
              <a:defRPr sz="2000">
                <a:solidFill>
                  <a:schemeClr val="tx1"/>
                </a:solidFill>
                <a:latin typeface="Century Gothic" pitchFamily="34" charset="0"/>
              </a:defRPr>
            </a:lvl4pPr>
            <a:lvl5pPr>
              <a:defRPr sz="2000">
                <a:solidFill>
                  <a:schemeClr val="tx1"/>
                </a:solidFill>
                <a:latin typeface="Century Gothic" pitchFamily="34" charset="0"/>
              </a:defRPr>
            </a:lvl5pPr>
            <a:lvl6pPr eaLnBrk="0" fontAlgn="base" hangingPunct="0">
              <a:spcAft>
                <a:spcPct val="0"/>
              </a:spcAft>
              <a:buChar char="»"/>
              <a:defRPr sz="2000">
                <a:solidFill>
                  <a:schemeClr val="tx1"/>
                </a:solidFill>
                <a:latin typeface="Century Gothic" pitchFamily="34" charset="0"/>
              </a:defRPr>
            </a:lvl6pPr>
            <a:lvl7pPr eaLnBrk="0" fontAlgn="base" hangingPunct="0">
              <a:spcAft>
                <a:spcPct val="0"/>
              </a:spcAft>
              <a:buChar char="»"/>
              <a:defRPr sz="2000">
                <a:solidFill>
                  <a:schemeClr val="tx1"/>
                </a:solidFill>
                <a:latin typeface="Century Gothic" pitchFamily="34" charset="0"/>
              </a:defRPr>
            </a:lvl7pPr>
            <a:lvl8pPr eaLnBrk="0" fontAlgn="base" hangingPunct="0">
              <a:spcAft>
                <a:spcPct val="0"/>
              </a:spcAft>
              <a:buChar char="»"/>
              <a:defRPr sz="2000">
                <a:solidFill>
                  <a:schemeClr val="tx1"/>
                </a:solidFill>
                <a:latin typeface="Century Gothic" pitchFamily="34" charset="0"/>
              </a:defRPr>
            </a:lvl8pPr>
            <a:lvl9pPr eaLnBrk="0" fontAlgn="base" hangingPunct="0">
              <a:spcAft>
                <a:spcPct val="0"/>
              </a:spcAft>
              <a:buChar char="»"/>
              <a:defRPr sz="2000">
                <a:solidFill>
                  <a:schemeClr val="tx1"/>
                </a:solidFill>
                <a:latin typeface="Century Gothic" pitchFamily="34" charset="0"/>
              </a:defRPr>
            </a:lvl9pPr>
          </a:lstStyle>
          <a:p>
            <a:r>
              <a:rPr lang="el-GR" altLang="el-GR" sz="2800" b="1" dirty="0">
                <a:solidFill>
                  <a:schemeClr val="bg1"/>
                </a:solidFill>
                <a:latin typeface="Calibri" panose="020F0502020204030204" pitchFamily="34" charset="0"/>
                <a:cs typeface="Calibri" panose="020F0502020204030204" pitchFamily="34" charset="0"/>
              </a:rPr>
              <a:t>Κτήριο </a:t>
            </a:r>
            <a:r>
              <a:rPr lang="el-GR" altLang="el-GR" sz="2800" b="1" dirty="0" smtClean="0">
                <a:solidFill>
                  <a:schemeClr val="bg1"/>
                </a:solidFill>
                <a:latin typeface="Calibri" panose="020F0502020204030204" pitchFamily="34" charset="0"/>
                <a:cs typeface="Calibri" panose="020F0502020204030204" pitchFamily="34" charset="0"/>
              </a:rPr>
              <a:t>9 Τι </a:t>
            </a:r>
            <a:r>
              <a:rPr lang="el-GR" altLang="el-GR" sz="2800" b="1" dirty="0">
                <a:solidFill>
                  <a:schemeClr val="bg1"/>
                </a:solidFill>
                <a:latin typeface="Calibri" panose="020F0502020204030204" pitchFamily="34" charset="0"/>
                <a:cs typeface="Calibri" panose="020F0502020204030204" pitchFamily="34" charset="0"/>
              </a:rPr>
              <a:t>δουλειά έκαναν; Τι δουλειά κάνετε;</a:t>
            </a:r>
          </a:p>
        </p:txBody>
      </p:sp>
    </p:spTree>
    <p:extLst>
      <p:ext uri="{BB962C8B-B14F-4D97-AF65-F5344CB8AC3E}">
        <p14:creationId xmlns:p14="http://schemas.microsoft.com/office/powerpoint/2010/main" xmlns="" val="18532761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54480" y="565168"/>
            <a:ext cx="9636286" cy="6199033"/>
          </a:xfrm>
          <a:prstGeom prst="rect">
            <a:avLst/>
          </a:prstGeom>
        </p:spPr>
      </p:pic>
    </p:spTree>
    <p:extLst>
      <p:ext uri="{BB962C8B-B14F-4D97-AF65-F5344CB8AC3E}">
        <p14:creationId xmlns:p14="http://schemas.microsoft.com/office/powerpoint/2010/main" xmlns="" val="15919421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54480" y="565168"/>
            <a:ext cx="9636286" cy="6199033"/>
          </a:xfrm>
          <a:prstGeom prst="rect">
            <a:avLst/>
          </a:prstGeom>
        </p:spPr>
      </p:pic>
      <p:sp>
        <p:nvSpPr>
          <p:cNvPr id="4" name="TextBox 11"/>
          <p:cNvSpPr txBox="1">
            <a:spLocks noChangeArrowheads="1"/>
          </p:cNvSpPr>
          <p:nvPr/>
        </p:nvSpPr>
        <p:spPr bwMode="auto">
          <a:xfrm>
            <a:off x="97560" y="314601"/>
            <a:ext cx="866036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entury Gothic" pitchFamily="34" charset="0"/>
              </a:defRPr>
            </a:lvl1pPr>
            <a:lvl2pPr>
              <a:defRPr sz="2800">
                <a:solidFill>
                  <a:schemeClr val="tx1"/>
                </a:solidFill>
                <a:latin typeface="Century Gothic" pitchFamily="34" charset="0"/>
              </a:defRPr>
            </a:lvl2pPr>
            <a:lvl3pPr>
              <a:defRPr sz="2400">
                <a:solidFill>
                  <a:schemeClr val="tx1"/>
                </a:solidFill>
                <a:latin typeface="Century Gothic" pitchFamily="34" charset="0"/>
              </a:defRPr>
            </a:lvl3pPr>
            <a:lvl4pPr>
              <a:defRPr sz="2000">
                <a:solidFill>
                  <a:schemeClr val="tx1"/>
                </a:solidFill>
                <a:latin typeface="Century Gothic" pitchFamily="34" charset="0"/>
              </a:defRPr>
            </a:lvl4pPr>
            <a:lvl5pPr>
              <a:defRPr sz="2000">
                <a:solidFill>
                  <a:schemeClr val="tx1"/>
                </a:solidFill>
                <a:latin typeface="Century Gothic" pitchFamily="34" charset="0"/>
              </a:defRPr>
            </a:lvl5pPr>
            <a:lvl6pPr eaLnBrk="0" fontAlgn="base" hangingPunct="0">
              <a:spcAft>
                <a:spcPct val="0"/>
              </a:spcAft>
              <a:buChar char="»"/>
              <a:defRPr sz="2000">
                <a:solidFill>
                  <a:schemeClr val="tx1"/>
                </a:solidFill>
                <a:latin typeface="Century Gothic" pitchFamily="34" charset="0"/>
              </a:defRPr>
            </a:lvl6pPr>
            <a:lvl7pPr eaLnBrk="0" fontAlgn="base" hangingPunct="0">
              <a:spcAft>
                <a:spcPct val="0"/>
              </a:spcAft>
              <a:buChar char="»"/>
              <a:defRPr sz="2000">
                <a:solidFill>
                  <a:schemeClr val="tx1"/>
                </a:solidFill>
                <a:latin typeface="Century Gothic" pitchFamily="34" charset="0"/>
              </a:defRPr>
            </a:lvl7pPr>
            <a:lvl8pPr eaLnBrk="0" fontAlgn="base" hangingPunct="0">
              <a:spcAft>
                <a:spcPct val="0"/>
              </a:spcAft>
              <a:buChar char="»"/>
              <a:defRPr sz="2000">
                <a:solidFill>
                  <a:schemeClr val="tx1"/>
                </a:solidFill>
                <a:latin typeface="Century Gothic" pitchFamily="34" charset="0"/>
              </a:defRPr>
            </a:lvl8pPr>
            <a:lvl9pPr eaLnBrk="0" fontAlgn="base" hangingPunct="0">
              <a:spcAft>
                <a:spcPct val="0"/>
              </a:spcAft>
              <a:buChar char="»"/>
              <a:defRPr sz="2000">
                <a:solidFill>
                  <a:schemeClr val="tx1"/>
                </a:solidFill>
                <a:latin typeface="Century Gothic" pitchFamily="34" charset="0"/>
              </a:defRPr>
            </a:lvl9pPr>
          </a:lstStyle>
          <a:p>
            <a:r>
              <a:rPr lang="el-GR" altLang="el-GR" sz="2800" b="1" dirty="0">
                <a:solidFill>
                  <a:schemeClr val="bg1"/>
                </a:solidFill>
                <a:latin typeface="Calibri" panose="020F0502020204030204" pitchFamily="34" charset="0"/>
                <a:cs typeface="Calibri" panose="020F0502020204030204" pitchFamily="34" charset="0"/>
              </a:rPr>
              <a:t>Κτήριο </a:t>
            </a:r>
            <a:r>
              <a:rPr lang="el-GR" altLang="el-GR" sz="2800" b="1" dirty="0" smtClean="0">
                <a:solidFill>
                  <a:schemeClr val="bg1"/>
                </a:solidFill>
                <a:latin typeface="Calibri" panose="020F0502020204030204" pitchFamily="34" charset="0"/>
                <a:cs typeface="Calibri" panose="020F0502020204030204" pitchFamily="34" charset="0"/>
              </a:rPr>
              <a:t>10 Εκείνες</a:t>
            </a:r>
            <a:r>
              <a:rPr lang="el-GR" altLang="el-GR" sz="2800" b="1" dirty="0">
                <a:solidFill>
                  <a:schemeClr val="bg1"/>
                </a:solidFill>
                <a:latin typeface="Calibri" panose="020F0502020204030204" pitchFamily="34" charset="0"/>
                <a:cs typeface="Calibri" panose="020F0502020204030204" pitchFamily="34" charset="0"/>
              </a:rPr>
              <a:t>, πως δούλευαν; Εσείς πως δουλεύετε;</a:t>
            </a:r>
          </a:p>
        </p:txBody>
      </p:sp>
    </p:spTree>
    <p:extLst>
      <p:ext uri="{BB962C8B-B14F-4D97-AF65-F5344CB8AC3E}">
        <p14:creationId xmlns:p14="http://schemas.microsoft.com/office/powerpoint/2010/main" xmlns="" val="245719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B5143E0D-E80C-3342-86BD-FF01F7B24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A949E218-8A40-3652-21C3-441D5527CEA2}"/>
              </a:ext>
            </a:extLst>
          </p:cNvPr>
          <p:cNvSpPr>
            <a:spLocks noGrp="1"/>
          </p:cNvSpPr>
          <p:nvPr>
            <p:ph type="ctrTitle"/>
          </p:nvPr>
        </p:nvSpPr>
        <p:spPr>
          <a:xfrm>
            <a:off x="1310640" y="2920683"/>
            <a:ext cx="9144000" cy="2387600"/>
          </a:xfrm>
        </p:spPr>
        <p:txBody>
          <a:bodyPr>
            <a:normAutofit fontScale="90000"/>
          </a:bodyPr>
          <a:lstStyle/>
          <a:p>
            <a:pPr algn="l">
              <a:buClr>
                <a:srgbClr val="FFC000"/>
              </a:buClr>
            </a:pPr>
            <a:r>
              <a:rPr lang="en-US" sz="3400" dirty="0" smtClean="0">
                <a:solidFill>
                  <a:schemeClr val="bg1"/>
                </a:solidFill>
                <a:latin typeface="+mn-lt"/>
              </a:rPr>
              <a:t/>
            </a:r>
            <a:br>
              <a:rPr lang="en-US" sz="3400" dirty="0" smtClean="0">
                <a:solidFill>
                  <a:schemeClr val="bg1"/>
                </a:solidFill>
                <a:latin typeface="+mn-lt"/>
              </a:rPr>
            </a:br>
            <a:r>
              <a:rPr lang="en-US" sz="3400" dirty="0">
                <a:solidFill>
                  <a:schemeClr val="bg1"/>
                </a:solidFill>
                <a:latin typeface="+mn-lt"/>
              </a:rPr>
              <a:t/>
            </a:r>
            <a:br>
              <a:rPr lang="en-US" sz="3400" dirty="0">
                <a:solidFill>
                  <a:schemeClr val="bg1"/>
                </a:solidFill>
                <a:latin typeface="+mn-lt"/>
              </a:rPr>
            </a:br>
            <a:r>
              <a:rPr lang="en-US" sz="3400" dirty="0" smtClean="0">
                <a:solidFill>
                  <a:schemeClr val="bg1"/>
                </a:solidFill>
                <a:latin typeface="+mn-lt"/>
              </a:rPr>
              <a:t/>
            </a:r>
            <a:br>
              <a:rPr lang="en-US" sz="3400" dirty="0" smtClean="0">
                <a:solidFill>
                  <a:schemeClr val="bg1"/>
                </a:solidFill>
                <a:latin typeface="+mn-lt"/>
              </a:rPr>
            </a:br>
            <a:r>
              <a:rPr lang="en-US" sz="3400" dirty="0">
                <a:solidFill>
                  <a:schemeClr val="bg1"/>
                </a:solidFill>
                <a:latin typeface="+mn-lt"/>
              </a:rPr>
              <a:t/>
            </a:r>
            <a:br>
              <a:rPr lang="en-US" sz="3400" dirty="0">
                <a:solidFill>
                  <a:schemeClr val="bg1"/>
                </a:solidFill>
                <a:latin typeface="+mn-lt"/>
              </a:rPr>
            </a:br>
            <a:r>
              <a:rPr lang="en-US" sz="3400" dirty="0" smtClean="0">
                <a:solidFill>
                  <a:schemeClr val="bg1"/>
                </a:solidFill>
                <a:latin typeface="+mn-lt"/>
              </a:rPr>
              <a:t/>
            </a:r>
            <a:br>
              <a:rPr lang="en-US" sz="3400" dirty="0" smtClean="0">
                <a:solidFill>
                  <a:schemeClr val="bg1"/>
                </a:solidFill>
                <a:latin typeface="+mn-lt"/>
              </a:rPr>
            </a:br>
            <a:r>
              <a:rPr lang="en-US" sz="3400" dirty="0">
                <a:solidFill>
                  <a:schemeClr val="bg1"/>
                </a:solidFill>
                <a:latin typeface="+mn-lt"/>
              </a:rPr>
              <a:t/>
            </a:r>
            <a:br>
              <a:rPr lang="en-US" sz="3400" dirty="0">
                <a:solidFill>
                  <a:schemeClr val="bg1"/>
                </a:solidFill>
                <a:latin typeface="+mn-lt"/>
              </a:rPr>
            </a:br>
            <a:r>
              <a:rPr lang="el-GR" sz="4700" b="1" dirty="0" smtClean="0">
                <a:solidFill>
                  <a:schemeClr val="bg1"/>
                </a:solidFill>
                <a:latin typeface="+mn-lt"/>
              </a:rPr>
              <a:t>Υλικός </a:t>
            </a:r>
            <a:r>
              <a:rPr lang="el-GR" sz="4700" b="1" dirty="0">
                <a:solidFill>
                  <a:schemeClr val="bg1"/>
                </a:solidFill>
                <a:latin typeface="+mn-lt"/>
              </a:rPr>
              <a:t>πολιτισμός – μόνο </a:t>
            </a:r>
            <a:r>
              <a:rPr lang="el-GR" sz="4700" b="1" dirty="0" smtClean="0">
                <a:solidFill>
                  <a:schemeClr val="bg1"/>
                </a:solidFill>
                <a:latin typeface="+mn-lt"/>
              </a:rPr>
              <a:t>αντικείμενα;</a:t>
            </a:r>
            <a:br>
              <a:rPr lang="el-GR" sz="4700" b="1" dirty="0" smtClean="0">
                <a:solidFill>
                  <a:schemeClr val="bg1"/>
                </a:solidFill>
                <a:latin typeface="+mn-lt"/>
              </a:rPr>
            </a:br>
            <a:r>
              <a:rPr lang="en-US" sz="4700" dirty="0" smtClean="0">
                <a:solidFill>
                  <a:schemeClr val="bg1"/>
                </a:solidFill>
                <a:latin typeface="+mn-lt"/>
              </a:rPr>
              <a:t/>
            </a:r>
            <a:br>
              <a:rPr lang="en-US" sz="4700" dirty="0" smtClean="0">
                <a:solidFill>
                  <a:schemeClr val="bg1"/>
                </a:solidFill>
                <a:latin typeface="+mn-lt"/>
              </a:rPr>
            </a:br>
            <a:r>
              <a:rPr lang="en-US" sz="4700" dirty="0" smtClean="0">
                <a:solidFill>
                  <a:schemeClr val="bg1"/>
                </a:solidFill>
                <a:latin typeface="+mn-lt"/>
              </a:rPr>
              <a:t/>
            </a:r>
            <a:br>
              <a:rPr lang="en-US" sz="4700" dirty="0" smtClean="0">
                <a:solidFill>
                  <a:schemeClr val="bg1"/>
                </a:solidFill>
                <a:latin typeface="+mn-lt"/>
              </a:rPr>
            </a:br>
            <a:endParaRPr lang="en-US" sz="4700" dirty="0">
              <a:solidFill>
                <a:schemeClr val="bg1"/>
              </a:solidFill>
              <a:latin typeface="+mn-lt"/>
            </a:endParaRPr>
          </a:p>
        </p:txBody>
      </p:sp>
    </p:spTree>
    <p:extLst>
      <p:ext uri="{BB962C8B-B14F-4D97-AF65-F5344CB8AC3E}">
        <p14:creationId xmlns:p14="http://schemas.microsoft.com/office/powerpoint/2010/main" xmlns="" val="2737802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B5143E0D-E80C-3342-86BD-FF01F7B24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A949E218-8A40-3652-21C3-441D5527CEA2}"/>
              </a:ext>
            </a:extLst>
          </p:cNvPr>
          <p:cNvSpPr>
            <a:spLocks noGrp="1"/>
          </p:cNvSpPr>
          <p:nvPr>
            <p:ph type="ctrTitle"/>
          </p:nvPr>
        </p:nvSpPr>
        <p:spPr>
          <a:xfrm>
            <a:off x="1310640" y="2920683"/>
            <a:ext cx="9144000" cy="2387600"/>
          </a:xfrm>
        </p:spPr>
        <p:txBody>
          <a:bodyPr>
            <a:normAutofit fontScale="90000"/>
          </a:bodyPr>
          <a:lstStyle/>
          <a:p>
            <a:pPr marL="457200" indent="-457200" algn="l">
              <a:buClr>
                <a:srgbClr val="FFC000"/>
              </a:buClr>
              <a:buFont typeface="Wingdings" panose="05000000000000000000" pitchFamily="2" charset="2"/>
              <a:buChar char="ü"/>
            </a:pPr>
            <a:r>
              <a:rPr lang="en-US" sz="3400" dirty="0" smtClean="0">
                <a:solidFill>
                  <a:schemeClr val="bg1"/>
                </a:solidFill>
                <a:latin typeface="+mn-lt"/>
              </a:rPr>
              <a:t/>
            </a:r>
            <a:br>
              <a:rPr lang="en-US" sz="3400" dirty="0" smtClean="0">
                <a:solidFill>
                  <a:schemeClr val="bg1"/>
                </a:solidFill>
                <a:latin typeface="+mn-lt"/>
              </a:rPr>
            </a:br>
            <a:r>
              <a:rPr lang="en-US" sz="3400" dirty="0">
                <a:solidFill>
                  <a:schemeClr val="bg1"/>
                </a:solidFill>
                <a:latin typeface="+mn-lt"/>
              </a:rPr>
              <a:t/>
            </a:r>
            <a:br>
              <a:rPr lang="en-US" sz="3400" dirty="0">
                <a:solidFill>
                  <a:schemeClr val="bg1"/>
                </a:solidFill>
                <a:latin typeface="+mn-lt"/>
              </a:rPr>
            </a:br>
            <a:r>
              <a:rPr lang="en-US" sz="3400" dirty="0" smtClean="0">
                <a:solidFill>
                  <a:schemeClr val="bg1"/>
                </a:solidFill>
                <a:latin typeface="+mn-lt"/>
              </a:rPr>
              <a:t/>
            </a:r>
            <a:br>
              <a:rPr lang="en-US" sz="3400" dirty="0" smtClean="0">
                <a:solidFill>
                  <a:schemeClr val="bg1"/>
                </a:solidFill>
                <a:latin typeface="+mn-lt"/>
              </a:rPr>
            </a:br>
            <a:r>
              <a:rPr lang="en-US" sz="3400" dirty="0">
                <a:solidFill>
                  <a:schemeClr val="bg1"/>
                </a:solidFill>
                <a:latin typeface="+mn-lt"/>
              </a:rPr>
              <a:t/>
            </a:r>
            <a:br>
              <a:rPr lang="en-US" sz="3400" dirty="0">
                <a:solidFill>
                  <a:schemeClr val="bg1"/>
                </a:solidFill>
                <a:latin typeface="+mn-lt"/>
              </a:rPr>
            </a:br>
            <a:r>
              <a:rPr lang="en-US" sz="3400" dirty="0" smtClean="0">
                <a:solidFill>
                  <a:schemeClr val="bg1"/>
                </a:solidFill>
                <a:latin typeface="+mn-lt"/>
              </a:rPr>
              <a:t/>
            </a:r>
            <a:br>
              <a:rPr lang="en-US" sz="3400" dirty="0" smtClean="0">
                <a:solidFill>
                  <a:schemeClr val="bg1"/>
                </a:solidFill>
                <a:latin typeface="+mn-lt"/>
              </a:rPr>
            </a:br>
            <a:r>
              <a:rPr lang="en-US" sz="3400" dirty="0">
                <a:solidFill>
                  <a:schemeClr val="bg1"/>
                </a:solidFill>
                <a:latin typeface="+mn-lt"/>
              </a:rPr>
              <a:t/>
            </a:r>
            <a:br>
              <a:rPr lang="en-US" sz="3400" dirty="0">
                <a:solidFill>
                  <a:schemeClr val="bg1"/>
                </a:solidFill>
                <a:latin typeface="+mn-lt"/>
              </a:rPr>
            </a:br>
            <a:r>
              <a:rPr lang="el-GR" sz="3400" b="1" dirty="0" smtClean="0">
                <a:solidFill>
                  <a:schemeClr val="bg1"/>
                </a:solidFill>
                <a:latin typeface="+mn-lt"/>
              </a:rPr>
              <a:t>Υλικός πολιτισμός</a:t>
            </a:r>
            <a:br>
              <a:rPr lang="el-GR" sz="3400" b="1" dirty="0" smtClean="0">
                <a:solidFill>
                  <a:schemeClr val="bg1"/>
                </a:solidFill>
                <a:latin typeface="+mn-lt"/>
              </a:rPr>
            </a:br>
            <a:r>
              <a:rPr lang="en-US" sz="3400" dirty="0" smtClean="0">
                <a:solidFill>
                  <a:schemeClr val="bg1"/>
                </a:solidFill>
                <a:latin typeface="+mn-lt"/>
              </a:rPr>
              <a:t/>
            </a:r>
            <a:br>
              <a:rPr lang="en-US" sz="3400" dirty="0" smtClean="0">
                <a:solidFill>
                  <a:schemeClr val="bg1"/>
                </a:solidFill>
                <a:latin typeface="+mn-lt"/>
              </a:rPr>
            </a:br>
            <a:r>
              <a:rPr lang="en-US" sz="3400" dirty="0" smtClean="0">
                <a:solidFill>
                  <a:schemeClr val="bg1"/>
                </a:solidFill>
                <a:latin typeface="+mn-lt"/>
              </a:rPr>
              <a:t/>
            </a:r>
            <a:br>
              <a:rPr lang="en-US" sz="3400" dirty="0" smtClean="0">
                <a:solidFill>
                  <a:schemeClr val="bg1"/>
                </a:solidFill>
                <a:latin typeface="+mn-lt"/>
              </a:rPr>
            </a:br>
            <a:r>
              <a:rPr lang="el-GR" sz="3400" dirty="0" smtClean="0">
                <a:solidFill>
                  <a:schemeClr val="bg1"/>
                </a:solidFill>
                <a:latin typeface="+mn-lt"/>
              </a:rPr>
              <a:t>Ανθρωπογενές τοπίο</a:t>
            </a:r>
            <a:r>
              <a:rPr lang="en-US" sz="3400" dirty="0" smtClean="0">
                <a:solidFill>
                  <a:schemeClr val="bg1"/>
                </a:solidFill>
                <a:latin typeface="+mn-lt"/>
              </a:rPr>
              <a:t>/ </a:t>
            </a:r>
            <a:r>
              <a:rPr lang="el-GR" sz="3400" dirty="0" smtClean="0">
                <a:solidFill>
                  <a:schemeClr val="bg1"/>
                </a:solidFill>
                <a:latin typeface="+mn-lt"/>
              </a:rPr>
              <a:t>τεχνοτοπία</a:t>
            </a:r>
            <a:r>
              <a:rPr lang="el-GR" sz="3400" dirty="0">
                <a:solidFill>
                  <a:schemeClr val="bg1"/>
                </a:solidFill>
                <a:latin typeface="+mn-lt"/>
              </a:rPr>
              <a:t/>
            </a:r>
            <a:br>
              <a:rPr lang="el-GR" sz="3400" dirty="0">
                <a:solidFill>
                  <a:schemeClr val="bg1"/>
                </a:solidFill>
                <a:latin typeface="+mn-lt"/>
              </a:rPr>
            </a:br>
            <a:r>
              <a:rPr lang="en-US" sz="3400" dirty="0" smtClean="0">
                <a:solidFill>
                  <a:schemeClr val="bg1"/>
                </a:solidFill>
                <a:latin typeface="+mn-lt"/>
              </a:rPr>
              <a:t/>
            </a:r>
            <a:br>
              <a:rPr lang="en-US" sz="3400" dirty="0" smtClean="0">
                <a:solidFill>
                  <a:schemeClr val="bg1"/>
                </a:solidFill>
                <a:latin typeface="+mn-lt"/>
              </a:rPr>
            </a:br>
            <a:r>
              <a:rPr lang="el-GR" sz="3400" dirty="0" smtClean="0">
                <a:solidFill>
                  <a:schemeClr val="bg1"/>
                </a:solidFill>
                <a:latin typeface="+mn-lt"/>
              </a:rPr>
              <a:t>Ενσώματες </a:t>
            </a:r>
            <a:r>
              <a:rPr lang="el-GR" sz="3400" dirty="0">
                <a:solidFill>
                  <a:schemeClr val="bg1"/>
                </a:solidFill>
                <a:latin typeface="+mn-lt"/>
              </a:rPr>
              <a:t>επιτελέσεις </a:t>
            </a:r>
            <a:br>
              <a:rPr lang="el-GR" sz="3400" dirty="0">
                <a:solidFill>
                  <a:schemeClr val="bg1"/>
                </a:solidFill>
                <a:latin typeface="+mn-lt"/>
              </a:rPr>
            </a:br>
            <a:r>
              <a:rPr lang="en-US" sz="3400" dirty="0" smtClean="0">
                <a:solidFill>
                  <a:schemeClr val="bg1"/>
                </a:solidFill>
                <a:latin typeface="+mn-lt"/>
              </a:rPr>
              <a:t/>
            </a:r>
            <a:br>
              <a:rPr lang="en-US" sz="3400" dirty="0" smtClean="0">
                <a:solidFill>
                  <a:schemeClr val="bg1"/>
                </a:solidFill>
                <a:latin typeface="+mn-lt"/>
              </a:rPr>
            </a:br>
            <a:r>
              <a:rPr lang="el-GR" sz="3400" dirty="0" smtClean="0">
                <a:solidFill>
                  <a:schemeClr val="bg1"/>
                </a:solidFill>
                <a:latin typeface="+mn-lt"/>
              </a:rPr>
              <a:t>Κίνηση </a:t>
            </a:r>
            <a:r>
              <a:rPr lang="el-GR" sz="3400" dirty="0">
                <a:solidFill>
                  <a:schemeClr val="bg1"/>
                </a:solidFill>
                <a:latin typeface="+mn-lt"/>
              </a:rPr>
              <a:t>και κινητική γλώσσα</a:t>
            </a:r>
            <a:endParaRPr lang="en-US" sz="3400" dirty="0">
              <a:solidFill>
                <a:schemeClr val="bg1"/>
              </a:solidFill>
              <a:latin typeface="+mn-lt"/>
            </a:endParaRPr>
          </a:p>
        </p:txBody>
      </p:sp>
    </p:spTree>
    <p:extLst>
      <p:ext uri="{BB962C8B-B14F-4D97-AF65-F5344CB8AC3E}">
        <p14:creationId xmlns:p14="http://schemas.microsoft.com/office/powerpoint/2010/main" xmlns="" val="2800847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F8BB8B5E-9483-EBA3-1265-CB80B41D2B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70DD9379-36F7-09F7-4C70-35AE3A472FD2}"/>
              </a:ext>
            </a:extLst>
          </p:cNvPr>
          <p:cNvSpPr>
            <a:spLocks noGrp="1"/>
          </p:cNvSpPr>
          <p:nvPr>
            <p:ph type="ctrTitle"/>
          </p:nvPr>
        </p:nvSpPr>
        <p:spPr>
          <a:xfrm>
            <a:off x="491614" y="6051273"/>
            <a:ext cx="12015018" cy="2387600"/>
          </a:xfrm>
        </p:spPr>
        <p:txBody>
          <a:bodyPr>
            <a:normAutofit fontScale="90000"/>
          </a:bodyPr>
          <a:lstStyle/>
          <a:p>
            <a:pPr algn="l">
              <a:lnSpc>
                <a:spcPct val="100000"/>
              </a:lnSpc>
            </a:pPr>
            <a:r>
              <a:rPr lang="el-GR" sz="3400" dirty="0">
                <a:solidFill>
                  <a:schemeClr val="bg1"/>
                </a:solidFill>
                <a:latin typeface="+mn-lt"/>
              </a:rPr>
              <a:t/>
            </a:r>
            <a:br>
              <a:rPr lang="el-GR" sz="3400" dirty="0">
                <a:solidFill>
                  <a:schemeClr val="bg1"/>
                </a:solidFill>
                <a:latin typeface="+mn-lt"/>
              </a:rPr>
            </a:br>
            <a:r>
              <a:rPr lang="el-GR" sz="3400" dirty="0" smtClean="0">
                <a:solidFill>
                  <a:schemeClr val="bg1"/>
                </a:solidFill>
                <a:latin typeface="+mn-lt"/>
              </a:rPr>
              <a:t/>
            </a:r>
            <a:br>
              <a:rPr lang="el-GR" sz="3400" dirty="0" smtClean="0">
                <a:solidFill>
                  <a:schemeClr val="bg1"/>
                </a:solidFill>
                <a:latin typeface="+mn-lt"/>
              </a:rPr>
            </a:br>
            <a:r>
              <a:rPr lang="el-GR" sz="3400" b="1" dirty="0">
                <a:solidFill>
                  <a:schemeClr val="bg1"/>
                </a:solidFill>
                <a:latin typeface="+mn-lt"/>
              </a:rPr>
              <a:t/>
            </a:r>
            <a:br>
              <a:rPr lang="el-GR" sz="3400" b="1" dirty="0">
                <a:solidFill>
                  <a:schemeClr val="bg1"/>
                </a:solidFill>
                <a:latin typeface="+mn-lt"/>
              </a:rPr>
            </a:br>
            <a:r>
              <a:rPr lang="el-GR" sz="4200" b="1" dirty="0" smtClean="0">
                <a:solidFill>
                  <a:schemeClr val="bg1"/>
                </a:solidFill>
                <a:latin typeface="+mn-lt"/>
              </a:rPr>
              <a:t>Λαογραφία</a:t>
            </a:r>
            <a:r>
              <a:rPr lang="el-GR" sz="3400" dirty="0">
                <a:solidFill>
                  <a:schemeClr val="bg1"/>
                </a:solidFill>
                <a:latin typeface="+mn-lt"/>
              </a:rPr>
              <a:t/>
            </a:r>
            <a:br>
              <a:rPr lang="el-GR" sz="3400" dirty="0">
                <a:solidFill>
                  <a:schemeClr val="bg1"/>
                </a:solidFill>
                <a:latin typeface="+mn-lt"/>
              </a:rPr>
            </a:br>
            <a:r>
              <a:rPr lang="el-GR" sz="3300" dirty="0" smtClean="0">
                <a:solidFill>
                  <a:schemeClr val="bg1"/>
                </a:solidFill>
                <a:latin typeface="+mn-lt"/>
              </a:rPr>
              <a:t>Νικόλαος Πολίτης (1852-1921) – μνημεία λόγου</a:t>
            </a:r>
            <a:br>
              <a:rPr lang="el-GR" sz="3300" dirty="0" smtClean="0">
                <a:solidFill>
                  <a:schemeClr val="bg1"/>
                </a:solidFill>
                <a:latin typeface="+mn-lt"/>
              </a:rPr>
            </a:br>
            <a:r>
              <a:rPr lang="el-GR" sz="3300" dirty="0" smtClean="0">
                <a:solidFill>
                  <a:schemeClr val="bg1"/>
                </a:solidFill>
                <a:latin typeface="+mn-lt"/>
              </a:rPr>
              <a:t>Γεώργιος Μέγας – ενδιαφέρον για λαϊκή αρχιτεκτονική</a:t>
            </a:r>
            <a:br>
              <a:rPr lang="el-GR" sz="3300" dirty="0" smtClean="0">
                <a:solidFill>
                  <a:schemeClr val="bg1"/>
                </a:solidFill>
                <a:latin typeface="+mn-lt"/>
              </a:rPr>
            </a:br>
            <a:r>
              <a:rPr lang="el-GR" sz="3300" dirty="0">
                <a:solidFill>
                  <a:schemeClr val="bg1"/>
                </a:solidFill>
                <a:latin typeface="+mn-lt"/>
              </a:rPr>
              <a:t> </a:t>
            </a:r>
            <a:r>
              <a:rPr lang="el-GR" sz="3300" dirty="0" smtClean="0">
                <a:solidFill>
                  <a:schemeClr val="bg1"/>
                </a:solidFill>
                <a:latin typeface="+mn-lt"/>
              </a:rPr>
              <a:t>                                 οργάνωση συλλογής λαογραφικού υλικού</a:t>
            </a:r>
            <a:br>
              <a:rPr lang="el-GR" sz="3300" dirty="0" smtClean="0">
                <a:solidFill>
                  <a:schemeClr val="bg1"/>
                </a:solidFill>
                <a:latin typeface="+mn-lt"/>
              </a:rPr>
            </a:br>
            <a:r>
              <a:rPr lang="el-GR" sz="3300" dirty="0">
                <a:solidFill>
                  <a:schemeClr val="bg1"/>
                </a:solidFill>
                <a:latin typeface="+mn-lt"/>
              </a:rPr>
              <a:t/>
            </a:r>
            <a:br>
              <a:rPr lang="el-GR" sz="3300" dirty="0">
                <a:solidFill>
                  <a:schemeClr val="bg1"/>
                </a:solidFill>
                <a:latin typeface="+mn-lt"/>
              </a:rPr>
            </a:br>
            <a:r>
              <a:rPr lang="el-GR" sz="3300" dirty="0" smtClean="0">
                <a:solidFill>
                  <a:schemeClr val="bg1"/>
                </a:solidFill>
                <a:latin typeface="+mn-lt"/>
              </a:rPr>
              <a:t>Στίλπων Κυριακίδης – ίδρυση λαογραφικής συλλογής αντικειμένων ΑΠΘ</a:t>
            </a:r>
            <a:br>
              <a:rPr lang="el-GR" sz="3300" dirty="0" smtClean="0">
                <a:solidFill>
                  <a:schemeClr val="bg1"/>
                </a:solidFill>
                <a:latin typeface="+mn-lt"/>
              </a:rPr>
            </a:br>
            <a:r>
              <a:rPr lang="el-GR" sz="3300" dirty="0">
                <a:solidFill>
                  <a:schemeClr val="bg1"/>
                </a:solidFill>
                <a:latin typeface="+mn-lt"/>
              </a:rPr>
              <a:t> </a:t>
            </a:r>
            <a:r>
              <a:rPr lang="el-GR" sz="3300" dirty="0" smtClean="0">
                <a:solidFill>
                  <a:schemeClr val="bg1"/>
                </a:solidFill>
                <a:latin typeface="+mn-lt"/>
              </a:rPr>
              <a:t>                                       καθιέρωση όρου λαϊκός πολιτισμός</a:t>
            </a:r>
            <a:br>
              <a:rPr lang="el-GR" sz="3300" dirty="0" smtClean="0">
                <a:solidFill>
                  <a:schemeClr val="bg1"/>
                </a:solidFill>
                <a:latin typeface="+mn-lt"/>
              </a:rPr>
            </a:br>
            <a:r>
              <a:rPr lang="el-GR" sz="3300" dirty="0" smtClean="0">
                <a:solidFill>
                  <a:schemeClr val="bg1"/>
                </a:solidFill>
                <a:latin typeface="+mn-lt"/>
              </a:rPr>
              <a:t>Δημήτριος Λουκάτος – ξεχωριστή κατηγορία στην κατάταξη της </a:t>
            </a:r>
            <a:br>
              <a:rPr lang="el-GR" sz="3300" dirty="0" smtClean="0">
                <a:solidFill>
                  <a:schemeClr val="bg1"/>
                </a:solidFill>
                <a:latin typeface="+mn-lt"/>
              </a:rPr>
            </a:br>
            <a:r>
              <a:rPr lang="el-GR" sz="3300" dirty="0">
                <a:solidFill>
                  <a:schemeClr val="bg1"/>
                </a:solidFill>
                <a:latin typeface="+mn-lt"/>
              </a:rPr>
              <a:t> </a:t>
            </a:r>
            <a:r>
              <a:rPr lang="el-GR" sz="3300" dirty="0" smtClean="0">
                <a:solidFill>
                  <a:schemeClr val="bg1"/>
                </a:solidFill>
                <a:latin typeface="+mn-lt"/>
              </a:rPr>
              <a:t>                                         λαογραφικής ύλης</a:t>
            </a:r>
            <a:br>
              <a:rPr lang="el-GR" sz="3300" dirty="0" smtClean="0">
                <a:solidFill>
                  <a:schemeClr val="bg1"/>
                </a:solidFill>
                <a:latin typeface="+mn-lt"/>
              </a:rPr>
            </a:br>
            <a:r>
              <a:rPr lang="el-GR" sz="3300" dirty="0" smtClean="0">
                <a:solidFill>
                  <a:schemeClr val="bg1"/>
                </a:solidFill>
                <a:latin typeface="+mn-lt"/>
              </a:rPr>
              <a:t>Άλκη Νέστορος Κυριακίδου, ...........................................................</a:t>
            </a:r>
            <a:br>
              <a:rPr lang="el-GR" sz="3300" dirty="0" smtClean="0">
                <a:solidFill>
                  <a:schemeClr val="bg1"/>
                </a:solidFill>
                <a:latin typeface="+mn-lt"/>
              </a:rPr>
            </a:br>
            <a:r>
              <a:rPr lang="el-GR" sz="3300" dirty="0" smtClean="0">
                <a:solidFill>
                  <a:schemeClr val="bg1"/>
                </a:solidFill>
                <a:latin typeface="+mn-lt"/>
              </a:rPr>
              <a:t>.........................................................................................................</a:t>
            </a:r>
            <a:r>
              <a:rPr lang="el-GR" sz="3400" dirty="0" smtClean="0">
                <a:solidFill>
                  <a:schemeClr val="bg1"/>
                </a:solidFill>
                <a:latin typeface="+mn-lt"/>
              </a:rPr>
              <a:t/>
            </a:r>
            <a:br>
              <a:rPr lang="el-GR" sz="3400" dirty="0" smtClean="0">
                <a:solidFill>
                  <a:schemeClr val="bg1"/>
                </a:solidFill>
                <a:latin typeface="+mn-lt"/>
              </a:rPr>
            </a:br>
            <a:r>
              <a:rPr lang="el-GR" sz="3400" dirty="0" smtClean="0">
                <a:solidFill>
                  <a:schemeClr val="bg1"/>
                </a:solidFill>
                <a:latin typeface="+mn-lt"/>
              </a:rPr>
              <a:t/>
            </a:r>
            <a:br>
              <a:rPr lang="el-GR" sz="3400" dirty="0" smtClean="0">
                <a:solidFill>
                  <a:schemeClr val="bg1"/>
                </a:solidFill>
                <a:latin typeface="+mn-lt"/>
              </a:rPr>
            </a:br>
            <a:r>
              <a:rPr lang="el-GR" sz="3400" dirty="0">
                <a:solidFill>
                  <a:schemeClr val="bg1"/>
                </a:solidFill>
                <a:latin typeface="+mn-lt"/>
              </a:rPr>
              <a:t/>
            </a:r>
            <a:br>
              <a:rPr lang="el-GR" sz="3400" dirty="0">
                <a:solidFill>
                  <a:schemeClr val="bg1"/>
                </a:solidFill>
                <a:latin typeface="+mn-lt"/>
              </a:rPr>
            </a:br>
            <a:r>
              <a:rPr lang="el-GR" sz="3400" dirty="0">
                <a:solidFill>
                  <a:schemeClr val="bg1"/>
                </a:solidFill>
                <a:latin typeface="+mn-lt"/>
              </a:rPr>
              <a:t>                                     </a:t>
            </a:r>
            <a:r>
              <a:rPr lang="en-US" sz="3400" dirty="0" smtClean="0">
                <a:solidFill>
                  <a:schemeClr val="bg1"/>
                </a:solidFill>
                <a:latin typeface="+mn-lt"/>
              </a:rPr>
              <a:t/>
            </a:r>
            <a:br>
              <a:rPr lang="en-US" sz="3400" dirty="0" smtClean="0">
                <a:solidFill>
                  <a:schemeClr val="bg1"/>
                </a:solidFill>
                <a:latin typeface="+mn-lt"/>
              </a:rPr>
            </a:br>
            <a:r>
              <a:rPr lang="el-GR" sz="3400" dirty="0" smtClean="0">
                <a:solidFill>
                  <a:schemeClr val="bg1"/>
                </a:solidFill>
                <a:latin typeface="+mn-lt"/>
              </a:rPr>
              <a:t/>
            </a:r>
            <a:br>
              <a:rPr lang="el-GR" sz="3400" dirty="0" smtClean="0">
                <a:solidFill>
                  <a:schemeClr val="bg1"/>
                </a:solidFill>
                <a:latin typeface="+mn-lt"/>
              </a:rPr>
            </a:br>
            <a:endParaRPr lang="en-US" sz="3400" dirty="0">
              <a:solidFill>
                <a:schemeClr val="bg1"/>
              </a:solidFill>
              <a:latin typeface="+mn-lt"/>
            </a:endParaRPr>
          </a:p>
        </p:txBody>
      </p:sp>
    </p:spTree>
    <p:extLst>
      <p:ext uri="{BB962C8B-B14F-4D97-AF65-F5344CB8AC3E}">
        <p14:creationId xmlns:p14="http://schemas.microsoft.com/office/powerpoint/2010/main" xmlns="" val="23774251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1728</TotalTime>
  <Words>386</Words>
  <Application>Microsoft Office PowerPoint</Application>
  <PresentationFormat>Προσαρμογή</PresentationFormat>
  <Paragraphs>130</Paragraphs>
  <Slides>67</Slides>
  <Notes>14</Notes>
  <HiddenSlides>0</HiddenSlides>
  <MMClips>0</MMClips>
  <ScaleCrop>false</ScaleCrop>
  <HeadingPairs>
    <vt:vector size="4" baseType="variant">
      <vt:variant>
        <vt:lpstr>Θέμα</vt:lpstr>
      </vt:variant>
      <vt:variant>
        <vt:i4>1</vt:i4>
      </vt:variant>
      <vt:variant>
        <vt:lpstr>Τίτλοι διαφανειών</vt:lpstr>
      </vt:variant>
      <vt:variant>
        <vt:i4>67</vt:i4>
      </vt:variant>
    </vt:vector>
  </HeadingPairs>
  <TitlesOfParts>
    <vt:vector size="68" baseType="lpstr">
      <vt:lpstr>Office Theme</vt:lpstr>
      <vt:lpstr>      ΕΘΝΟΓΡΑΦΙΑ ΚΑΙ ΛΑΟΓΡΑΦΙΑ, ΑΠΟΙΚΙΟΚΡΑΤΙΑ ΚΑΙ ΣΠΟΥΔΕΣ ΠΕΡΙΟΧΗΣ – BSO142  Ανθρωπολογία και Υλικός Πολιτισμός  Πολιτιστική διαχείριση, λαογραφικά, εθνολογικά και εθνογραφικά μουσεία Φ. Tσιμπιρίδου, καθ. Ανθρωπολογίας Παν/μίου Μακεδονίας ΒΣΑΣ – Εργαστήριο Πολιτισμός-Σύνορα-Φύλο Π. Ανδριανοπούλου, Υπ.Διδ. ΒΣΑΣ - Εργαστήριο Πολιτισμός-Σύνορα-Φύλο</vt:lpstr>
      <vt:lpstr>Είναι ο υλικός κόσμος ‘‘επιφανειακός’‘, ‘‘εφήμερος’‘, και ως εκ τούτου καταδικασμένος να συγκαλύπτει και να συσκοτίζει ό,τι θεωρείται ‘‘ουσιαστικό’‘, ‘‘αληθινό’‘ και ‘‘αιώνιο’‘;    Είναι άψυχος’‘ και ‘‘παθητικός’‘, στον αντίποδα της οντότητας του ‘‘ανθρώπου’‘, που είναι ‘‘ζωντανός’‘ και ‘‘ενεργητικός’‘;    Πώς μπορεί ένα έργο τέχνης να ‘‘δρα’‘: να καθηλώνει, να συγκινεί, να προκαλεί συναισθήματα στο θεατή του;    Ποια η σχέση μας με την ύλη;  Μήπως δεν είμαστε και οι ίδιοι από ύλη; </vt:lpstr>
      <vt:lpstr> Γιατί απευθυνόμαστε σε μια μηχανή ή σε ένα αυτοκίνητο δίνοντας του συχνά όνομα και παρακαλώντας το να μη χαλάσει όταν βρισκόμαστε στη μέση του πουθενά;    Πώς γίνεται να υπάρχουν ‘‘έξυπνα σπίτια’‘ και ‘‘έξυπνα υφάσματα’‘;    Πώς το ένδυμα και η τροφή μπορούν να γίνουν αντίστοιχα ‘‘δεύτερο δέρμα’‘ και ‘‘ανθρώπινο σώμα’‘;     </vt:lpstr>
      <vt:lpstr>Τί ορίζουμε ως  υλικό πολιτισμό;  </vt:lpstr>
      <vt:lpstr>Ολόκληρη η προσωπικότητα μιας ανθρώπινης ομάδας περικλείεται στο ελάχιστο των υλικών της παραγώγων –   Πρωταρχική σχέση ανθρώπου με τα αντικείμενα   André Leroi-Gourhan - σχέση με το σώμα                                          απαρχή της συμβολικής σκέψης                                          εξωτερίκευση της μνήμης ως συλλογικότητας   → Leroi-Gourhan, A., 2000 [1967], Το έργο και η ομιλία του ανθρώπου. τ.Α΄ Τεχνική και γλώσσα, τ.Β΄,  Η μνήμη και οι ρυθμοί, μτφρ. ‘Αγγελος Ελεφάντης, ΜΙΕΤ, Αθήνα</vt:lpstr>
      <vt:lpstr>Υλικός πολιτισμός  Tο σύνολο των σημαντικών δραστηριοτήτων παραγωγής, διανομής και κατανάλωσης που συνθέτουν καθημερινές πρακτικές   [...] άνθρωποι και αντικείμενα, αντικείμενα και άνθρωποι   → Braudel, F., 1995 [1967], Υλικός πολιτισμός, οικονομία και καπιταλισμός (15ος-18ος αι.), τ. 1 Οι δομές της καθημερινής ζωής: το δυνατό και το αδύνατο, μτφρ. Αικ. Ασδραχά, Μορφωτικό Ινστιτούτο ΑΤΕ, Αθήνα   </vt:lpstr>
      <vt:lpstr>      Υλικός πολιτισμός – μόνο αντικείμενα;   </vt:lpstr>
      <vt:lpstr>      Υλικός πολιτισμός   Ανθρωπογενές τοπίο/ τεχνοτοπία  Ενσώματες επιτελέσεις   Κίνηση και κινητική γλώσσα</vt:lpstr>
      <vt:lpstr>   Λαογραφία Νικόλαος Πολίτης (1852-1921) – μνημεία λόγου Γεώργιος Μέγας – ενδιαφέρον για λαϊκή αρχιτεκτονική                                   οργάνωση συλλογής λαογραφικού υλικού  Στίλπων Κυριακίδης – ίδρυση λαογραφικής συλλογής αντικειμένων ΑΠΘ                                         καθιέρωση όρου λαϊκός πολιτισμός Δημήτριος Λουκάτος – ξεχωριστή κατηγορία στην κατάταξη της                                            λαογραφικής ύλης Άλκη Νέστορος Κυριακίδου, ........................................................... .........................................................................................................                                          </vt:lpstr>
      <vt:lpstr>            «Ελληνίδα εθνικίστρια Εθνογράφος-λαογράφος, η οποία αποκλήθηκε μητέρα της Ελληνικής Λαογραφίας και ιέρεια των Σαρακατσαναίων, ζωγράφος, συγγραφέας και πρόεδρος πολλών εταιρειών και ιδρυμάτων, ένα από τα πρωτοπόρα μέλη του κινήματος επανελληνίσεως του πρώτου μισού του 20ου αιώνα –   https://www.xn-----f9bkh3fck.gr/meli/aggelikh-xatzimixali/                                       -  καταγραφές/ εκδόσεις -  Το Ελληνικό Σπίτι </vt:lpstr>
      <vt:lpstr>Υλικός πολιτισμός – πολιτικές κληρονομοποίησης                 διαχείριση  Μουσεία Διεθνείς πολιτικές – Συμβάσεις UNESCO, Συμβουλίου της Ευρώπης κλπ.  Πολιτιστικοί φορείς εθνικής ή τοπικής εμβέλειας (μεγάλα ιδρύματα, εθνοτοπικοί σύλλογοι, ΜΚΟ, ΑΜΚΕ)                                                                                             </vt:lpstr>
      <vt:lpstr> </vt:lpstr>
      <vt:lpstr> </vt:lpstr>
      <vt:lpstr> Οι απαρχές των μουσείων – αξιοπερίεργα αντικείμενα 17ος αι.  </vt:lpstr>
      <vt:lpstr> Σχέση με αποικιακή ματιά στον Άλλο και τις υλικότητές του Αξιοπερίεργες ετερότητες →  μ. 19ου αι. - 1930</vt:lpstr>
      <vt:lpstr> </vt:lpstr>
      <vt:lpstr>  Δεσμευτικό τοπίο μουσειακής διαπραγμάτευσης στην Ελλάδα   o χρυσός κανόνας της Αρχαιότητας  η «αποκατάσταση» του Βυζαντίου  η αναζήτηση της «ελληνικότητας» το ιδεολόγημα της συνέχειας η επιστροφή στις «ρίζες»</vt:lpstr>
      <vt:lpstr> Εθνικοί μύθοι  αναγέννησης/αναβίωσης αδιάλειπτης συνέχειας  του ευρωπαϊσμού  </vt:lpstr>
      <vt:lpstr>  </vt:lpstr>
      <vt:lpstr>Διαφάνεια 20</vt:lpstr>
      <vt:lpstr>Διαφάνεια 21</vt:lpstr>
      <vt:lpstr> </vt:lpstr>
      <vt:lpstr> </vt:lpstr>
      <vt:lpstr> </vt:lpstr>
      <vt:lpstr>Διαφάνεια 25</vt:lpstr>
      <vt:lpstr> </vt:lpstr>
      <vt:lpstr>Διαφάνεια 27</vt:lpstr>
      <vt:lpstr>   Μusée de société: λαογραφικά                                    εθνολογικά                                    ιστορικά / τοπικής ιστορίας                                    μονοθεματικά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Διαφάνεια 51</vt:lpstr>
      <vt:lpstr> </vt:lpstr>
      <vt:lpstr> </vt:lpstr>
      <vt:lpstr> </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ΕΘΝΟΓΡΑΦΙΑ ΚΑΙ ΛΑΟΓΡΑΦΙΑ, ΑΠΟΙΚΙΟΚΡΑΤΙΑ ΚΑΙ ΣΠΟΥΔΕΣ ΠΕΡΙΟΧΗΣ – BSO142  Ανθρωπολογία και Υλικός Πολιτισμός  Πολιτιστική διαχείριση, λαογραφικά, εθνολογικά και εθνογραφικά μουσεία Φ. Tσιμπιρίδου, καθ. Ανθρωπολογίας Παν/μίου Μακεδονίας ΒΣΑΣ – Εργαστήριο Πολιτισμός-Σύνορα-Φύλο Π. Ανδριανοπούλου, Υπ.Διδ. ΒΣΑΣ - Εργαστήριο Πολιτισμός-Σύνορα-Φύλο</dc:title>
  <dc:creator>panayiotaandrianopoulou@gmail.com</dc:creator>
  <cp:lastModifiedBy>user</cp:lastModifiedBy>
  <cp:revision>52</cp:revision>
  <dcterms:created xsi:type="dcterms:W3CDTF">2025-11-02T15:45:54Z</dcterms:created>
  <dcterms:modified xsi:type="dcterms:W3CDTF">2025-11-06T10:51:44Z</dcterms:modified>
</cp:coreProperties>
</file>