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2" r:id="rId5"/>
    <p:sldId id="278" r:id="rId6"/>
    <p:sldId id="260" r:id="rId7"/>
    <p:sldId id="261" r:id="rId8"/>
    <p:sldId id="266" r:id="rId9"/>
    <p:sldId id="267" r:id="rId10"/>
    <p:sldId id="268" r:id="rId11"/>
    <p:sldId id="269" r:id="rId12"/>
    <p:sldId id="270" r:id="rId13"/>
    <p:sldId id="271" r:id="rId14"/>
    <p:sldId id="272" r:id="rId15"/>
    <p:sldId id="274" r:id="rId16"/>
    <p:sldId id="275" r:id="rId17"/>
    <p:sldId id="27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10/23/2025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10/23/2025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10/23/2025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10/23/2025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10/23/2025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10/23/2025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10/23/2025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10/23/2025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10/23/2025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10/23/2025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10/23/2025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B19A11-5123-4109-87B0-6C226ABE08C5}"/>
              </a:ext>
            </a:extLst>
          </p:cNvPr>
          <p:cNvSpPr>
            <a:spLocks noGrp="1"/>
          </p:cNvSpPr>
          <p:nvPr>
            <p:ph type="ctrTitle"/>
          </p:nvPr>
        </p:nvSpPr>
        <p:spPr/>
        <p:txBody>
          <a:bodyPr/>
          <a:lstStyle/>
          <a:p>
            <a:b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br>
            <a:b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br>
            <a:b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br>
            <a:r>
              <a:rPr lang="el-GR" sz="2000" b="1" dirty="0">
                <a:effectLst/>
                <a:ea typeface="Times New Roman" panose="02020603050405020304" pitchFamily="18" charset="0"/>
                <a:cs typeface="Times New Roman" panose="02020603050405020304" pitchFamily="18" charset="0"/>
              </a:rPr>
              <a:t>Λαογραφία και Ελληνικότητα: από το Ηθογραφικό Διήγημα στη Γενιά του ’30</a:t>
            </a:r>
            <a:br>
              <a:rPr lang="el-GR" sz="1800" dirty="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sp>
        <p:nvSpPr>
          <p:cNvPr id="3" name="Υπότιτλος 2">
            <a:extLst>
              <a:ext uri="{FF2B5EF4-FFF2-40B4-BE49-F238E27FC236}">
                <a16:creationId xmlns:a16="http://schemas.microsoft.com/office/drawing/2014/main" id="{12CC82E5-D63D-4803-B34C-BF9A1B7BD2A5}"/>
              </a:ext>
            </a:extLst>
          </p:cNvPr>
          <p:cNvSpPr>
            <a:spLocks noGrp="1"/>
          </p:cNvSpPr>
          <p:nvPr>
            <p:ph type="subTitle" idx="1"/>
          </p:nvPr>
        </p:nvSpPr>
        <p:spPr/>
        <p:txBody>
          <a:bodyPr>
            <a:normAutofit fontScale="77500" lnSpcReduction="20000"/>
          </a:bodyPr>
          <a:lstStyle/>
          <a:p>
            <a:r>
              <a:rPr lang="el-GR" dirty="0"/>
              <a:t>Χριστίνα Γκρομπάλλι</a:t>
            </a:r>
          </a:p>
          <a:p>
            <a:r>
              <a:rPr lang="el-GR" dirty="0"/>
              <a:t>Εαρινό εξάμηνο 2024-2025</a:t>
            </a:r>
          </a:p>
          <a:p>
            <a:r>
              <a:rPr lang="el-GR" dirty="0"/>
              <a:t>Βαλκανικών, Σλαβικών και Ανατολικών Σπουδών</a:t>
            </a:r>
          </a:p>
          <a:p>
            <a:r>
              <a:rPr lang="el-GR" dirty="0"/>
              <a:t>Πανεπιστήμιο Μακεδονίας </a:t>
            </a:r>
          </a:p>
        </p:txBody>
      </p:sp>
    </p:spTree>
    <p:extLst>
      <p:ext uri="{BB962C8B-B14F-4D97-AF65-F5344CB8AC3E}">
        <p14:creationId xmlns:p14="http://schemas.microsoft.com/office/powerpoint/2010/main" val="2254525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2F7A71-825D-446F-BA6F-5A84E4E4F98F}"/>
              </a:ext>
            </a:extLst>
          </p:cNvPr>
          <p:cNvSpPr>
            <a:spLocks noGrp="1"/>
          </p:cNvSpPr>
          <p:nvPr>
            <p:ph type="title"/>
          </p:nvPr>
        </p:nvSpPr>
        <p:spPr/>
        <p:txBody>
          <a:bodyPr/>
          <a:lstStyle/>
          <a:p>
            <a:r>
              <a:rPr lang="el-GR" dirty="0"/>
              <a:t>Γεώργιος Σεφέρης </a:t>
            </a:r>
          </a:p>
        </p:txBody>
      </p:sp>
      <p:graphicFrame>
        <p:nvGraphicFramePr>
          <p:cNvPr id="4" name="Θέση περιεχομένου 3">
            <a:extLst>
              <a:ext uri="{FF2B5EF4-FFF2-40B4-BE49-F238E27FC236}">
                <a16:creationId xmlns:a16="http://schemas.microsoft.com/office/drawing/2014/main" id="{D0D9659D-F1DE-43B4-968F-A6F744A6DA5E}"/>
              </a:ext>
            </a:extLst>
          </p:cNvPr>
          <p:cNvGraphicFramePr>
            <a:graphicFrameLocks noGrp="1"/>
          </p:cNvGraphicFramePr>
          <p:nvPr>
            <p:ph idx="1"/>
            <p:extLst>
              <p:ext uri="{D42A27DB-BD31-4B8C-83A1-F6EECF244321}">
                <p14:modId xmlns:p14="http://schemas.microsoft.com/office/powerpoint/2010/main" val="1520102617"/>
              </p:ext>
            </p:extLst>
          </p:nvPr>
        </p:nvGraphicFramePr>
        <p:xfrm>
          <a:off x="1420426" y="2557463"/>
          <a:ext cx="9601196" cy="2924229"/>
        </p:xfrm>
        <a:graphic>
          <a:graphicData uri="http://schemas.openxmlformats.org/drawingml/2006/table">
            <a:tbl>
              <a:tblPr/>
              <a:tblGrid>
                <a:gridCol w="2148397">
                  <a:extLst>
                    <a:ext uri="{9D8B030D-6E8A-4147-A177-3AD203B41FA5}">
                      <a16:colId xmlns:a16="http://schemas.microsoft.com/office/drawing/2014/main" val="897928245"/>
                    </a:ext>
                  </a:extLst>
                </a:gridCol>
                <a:gridCol w="7452799">
                  <a:extLst>
                    <a:ext uri="{9D8B030D-6E8A-4147-A177-3AD203B41FA5}">
                      <a16:colId xmlns:a16="http://schemas.microsoft.com/office/drawing/2014/main" val="2412426136"/>
                    </a:ext>
                  </a:extLst>
                </a:gridCol>
              </a:tblGrid>
              <a:tr h="224941">
                <a:tc>
                  <a:txBody>
                    <a:bodyPr/>
                    <a:lstStyle/>
                    <a:p>
                      <a:r>
                        <a:rPr lang="el-GR" sz="1100" b="1" dirty="0"/>
                        <a:t>Στοιχείο</a:t>
                      </a:r>
                      <a:endParaRPr lang="el-GR" sz="1100" dirty="0"/>
                    </a:p>
                  </a:txBody>
                  <a:tcPr marL="56235" marR="56235" marT="28118" marB="28118" anchor="ctr">
                    <a:lnL>
                      <a:noFill/>
                    </a:lnL>
                    <a:lnR>
                      <a:noFill/>
                    </a:lnR>
                    <a:lnT>
                      <a:noFill/>
                    </a:lnT>
                    <a:lnB>
                      <a:noFill/>
                    </a:lnB>
                  </a:tcPr>
                </a:tc>
                <a:tc>
                  <a:txBody>
                    <a:bodyPr/>
                    <a:lstStyle/>
                    <a:p>
                      <a:r>
                        <a:rPr lang="el-GR" sz="1100" b="1"/>
                        <a:t>Περιγραφή</a:t>
                      </a:r>
                      <a:endParaRPr lang="el-GR" sz="1100"/>
                    </a:p>
                  </a:txBody>
                  <a:tcPr marL="56235" marR="56235" marT="28118" marB="28118" anchor="ctr">
                    <a:lnL>
                      <a:noFill/>
                    </a:lnL>
                    <a:lnR>
                      <a:noFill/>
                    </a:lnR>
                    <a:lnT>
                      <a:noFill/>
                    </a:lnT>
                    <a:lnB>
                      <a:noFill/>
                    </a:lnB>
                  </a:tcPr>
                </a:tc>
                <a:extLst>
                  <a:ext uri="{0D108BD9-81ED-4DB2-BD59-A6C34878D82A}">
                    <a16:rowId xmlns:a16="http://schemas.microsoft.com/office/drawing/2014/main" val="2226995973"/>
                  </a:ext>
                </a:extLst>
              </a:tr>
              <a:tr h="393646">
                <a:tc>
                  <a:txBody>
                    <a:bodyPr/>
                    <a:lstStyle/>
                    <a:p>
                      <a:r>
                        <a:rPr lang="el-GR" sz="1100" b="1"/>
                        <a:t>Ιδιότητα</a:t>
                      </a:r>
                      <a:endParaRPr lang="el-GR" sz="1100"/>
                    </a:p>
                  </a:txBody>
                  <a:tcPr marL="56235" marR="56235" marT="28118" marB="28118" anchor="ctr">
                    <a:lnL>
                      <a:noFill/>
                    </a:lnL>
                    <a:lnR>
                      <a:noFill/>
                    </a:lnR>
                    <a:lnT>
                      <a:noFill/>
                    </a:lnT>
                    <a:lnB>
                      <a:noFill/>
                    </a:lnB>
                  </a:tcPr>
                </a:tc>
                <a:tc>
                  <a:txBody>
                    <a:bodyPr/>
                    <a:lstStyle/>
                    <a:p>
                      <a:r>
                        <a:rPr lang="el-GR" sz="1100"/>
                        <a:t>Ποιητής, διπλωμάτης, δοκιμιογράφος. Βραβείο Νόμπελ Λογοτεχνίας (1963).</a:t>
                      </a:r>
                    </a:p>
                  </a:txBody>
                  <a:tcPr marL="56235" marR="56235" marT="28118" marB="28118" anchor="ctr">
                    <a:lnL>
                      <a:noFill/>
                    </a:lnL>
                    <a:lnR>
                      <a:noFill/>
                    </a:lnR>
                    <a:lnT>
                      <a:noFill/>
                    </a:lnT>
                    <a:lnB>
                      <a:noFill/>
                    </a:lnB>
                  </a:tcPr>
                </a:tc>
                <a:extLst>
                  <a:ext uri="{0D108BD9-81ED-4DB2-BD59-A6C34878D82A}">
                    <a16:rowId xmlns:a16="http://schemas.microsoft.com/office/drawing/2014/main" val="2698108521"/>
                  </a:ext>
                </a:extLst>
              </a:tr>
              <a:tr h="393646">
                <a:tc>
                  <a:txBody>
                    <a:bodyPr/>
                    <a:lstStyle/>
                    <a:p>
                      <a:r>
                        <a:rPr lang="el-GR" sz="1100" b="1"/>
                        <a:t>Εποχή / Ρεύμα</a:t>
                      </a:r>
                      <a:endParaRPr lang="el-GR" sz="1100"/>
                    </a:p>
                  </a:txBody>
                  <a:tcPr marL="56235" marR="56235" marT="28118" marB="28118" anchor="ctr">
                    <a:lnL>
                      <a:noFill/>
                    </a:lnL>
                    <a:lnR>
                      <a:noFill/>
                    </a:lnR>
                    <a:lnT>
                      <a:noFill/>
                    </a:lnT>
                    <a:lnB>
                      <a:noFill/>
                    </a:lnB>
                  </a:tcPr>
                </a:tc>
                <a:tc>
                  <a:txBody>
                    <a:bodyPr/>
                    <a:lstStyle/>
                    <a:p>
                      <a:r>
                        <a:rPr lang="el-GR" sz="1100"/>
                        <a:t>Γενιά του ’30 — Μοντερνισμός στην ελληνική ποίηση.</a:t>
                      </a:r>
                    </a:p>
                  </a:txBody>
                  <a:tcPr marL="56235" marR="56235" marT="28118" marB="28118" anchor="ctr">
                    <a:lnL>
                      <a:noFill/>
                    </a:lnL>
                    <a:lnR>
                      <a:noFill/>
                    </a:lnR>
                    <a:lnT>
                      <a:noFill/>
                    </a:lnT>
                    <a:lnB>
                      <a:noFill/>
                    </a:lnB>
                  </a:tcPr>
                </a:tc>
                <a:extLst>
                  <a:ext uri="{0D108BD9-81ED-4DB2-BD59-A6C34878D82A}">
                    <a16:rowId xmlns:a16="http://schemas.microsoft.com/office/drawing/2014/main" val="961164810"/>
                  </a:ext>
                </a:extLst>
              </a:tr>
              <a:tr h="393646">
                <a:tc>
                  <a:txBody>
                    <a:bodyPr/>
                    <a:lstStyle/>
                    <a:p>
                      <a:r>
                        <a:rPr lang="el-GR" sz="1100" b="1" dirty="0"/>
                        <a:t>Κεντρικά Θέματα</a:t>
                      </a:r>
                      <a:endParaRPr lang="el-GR" sz="1100" dirty="0"/>
                    </a:p>
                  </a:txBody>
                  <a:tcPr marL="56235" marR="56235" marT="28118" marB="28118" anchor="ctr">
                    <a:lnL>
                      <a:noFill/>
                    </a:lnL>
                    <a:lnR>
                      <a:noFill/>
                    </a:lnR>
                    <a:lnT>
                      <a:noFill/>
                    </a:lnT>
                    <a:lnB>
                      <a:noFill/>
                    </a:lnB>
                  </a:tcPr>
                </a:tc>
                <a:tc>
                  <a:txBody>
                    <a:bodyPr/>
                    <a:lstStyle/>
                    <a:p>
                      <a:r>
                        <a:rPr lang="el-GR" sz="1100"/>
                        <a:t>Ελληνικότητα, ξενιτιά, ταυτότητα, ιστορική μνήμη, εσωτερική αγωνία.</a:t>
                      </a:r>
                    </a:p>
                  </a:txBody>
                  <a:tcPr marL="56235" marR="56235" marT="28118" marB="28118" anchor="ctr">
                    <a:lnL>
                      <a:noFill/>
                    </a:lnL>
                    <a:lnR>
                      <a:noFill/>
                    </a:lnR>
                    <a:lnT>
                      <a:noFill/>
                    </a:lnT>
                    <a:lnB>
                      <a:noFill/>
                    </a:lnB>
                  </a:tcPr>
                </a:tc>
                <a:extLst>
                  <a:ext uri="{0D108BD9-81ED-4DB2-BD59-A6C34878D82A}">
                    <a16:rowId xmlns:a16="http://schemas.microsoft.com/office/drawing/2014/main" val="583022015"/>
                  </a:ext>
                </a:extLst>
              </a:tr>
              <a:tr h="393646">
                <a:tc>
                  <a:txBody>
                    <a:bodyPr/>
                    <a:lstStyle/>
                    <a:p>
                      <a:r>
                        <a:rPr lang="el-GR" sz="1100" b="1"/>
                        <a:t>Έργα (ενδεικτικά)</a:t>
                      </a:r>
                      <a:endParaRPr lang="el-GR" sz="1100"/>
                    </a:p>
                  </a:txBody>
                  <a:tcPr marL="56235" marR="56235" marT="28118" marB="28118" anchor="ctr">
                    <a:lnL>
                      <a:noFill/>
                    </a:lnL>
                    <a:lnR>
                      <a:noFill/>
                    </a:lnR>
                    <a:lnT>
                      <a:noFill/>
                    </a:lnT>
                    <a:lnB>
                      <a:noFill/>
                    </a:lnB>
                  </a:tcPr>
                </a:tc>
                <a:tc>
                  <a:txBody>
                    <a:bodyPr/>
                    <a:lstStyle/>
                    <a:p>
                      <a:r>
                        <a:rPr lang="el-GR" sz="1100" i="1"/>
                        <a:t>Στροφή</a:t>
                      </a:r>
                      <a:r>
                        <a:rPr lang="el-GR" sz="1100"/>
                        <a:t> (1931), </a:t>
                      </a:r>
                      <a:r>
                        <a:rPr lang="el-GR" sz="1100" i="1"/>
                        <a:t>Μυθιστόρημα</a:t>
                      </a:r>
                      <a:r>
                        <a:rPr lang="el-GR" sz="1100"/>
                        <a:t> (1935), </a:t>
                      </a:r>
                      <a:r>
                        <a:rPr lang="el-GR" sz="1100" i="1"/>
                        <a:t>Ημερολόγιο Καταστρώματος Α’–Γ’</a:t>
                      </a:r>
                      <a:r>
                        <a:rPr lang="el-GR" sz="1100"/>
                        <a:t> (1940–1955), </a:t>
                      </a:r>
                      <a:r>
                        <a:rPr lang="el-GR" sz="1100" i="1"/>
                        <a:t>Κίχλη</a:t>
                      </a:r>
                      <a:r>
                        <a:rPr lang="el-GR" sz="1100"/>
                        <a:t> (1947).</a:t>
                      </a:r>
                    </a:p>
                  </a:txBody>
                  <a:tcPr marL="56235" marR="56235" marT="28118" marB="28118" anchor="ctr">
                    <a:lnL>
                      <a:noFill/>
                    </a:lnL>
                    <a:lnR>
                      <a:noFill/>
                    </a:lnR>
                    <a:lnT>
                      <a:noFill/>
                    </a:lnT>
                    <a:lnB>
                      <a:noFill/>
                    </a:lnB>
                  </a:tcPr>
                </a:tc>
                <a:extLst>
                  <a:ext uri="{0D108BD9-81ED-4DB2-BD59-A6C34878D82A}">
                    <a16:rowId xmlns:a16="http://schemas.microsoft.com/office/drawing/2014/main" val="3712831217"/>
                  </a:ext>
                </a:extLst>
              </a:tr>
              <a:tr h="562352">
                <a:tc>
                  <a:txBody>
                    <a:bodyPr/>
                    <a:lstStyle/>
                    <a:p>
                      <a:r>
                        <a:rPr lang="el-GR" sz="1100" b="1"/>
                        <a:t>Γλώσσα / Ύφος</a:t>
                      </a:r>
                      <a:endParaRPr lang="el-GR" sz="1100"/>
                    </a:p>
                  </a:txBody>
                  <a:tcPr marL="56235" marR="56235" marT="28118" marB="28118" anchor="ctr">
                    <a:lnL>
                      <a:noFill/>
                    </a:lnL>
                    <a:lnR>
                      <a:noFill/>
                    </a:lnR>
                    <a:lnT>
                      <a:noFill/>
                    </a:lnT>
                    <a:lnB>
                      <a:noFill/>
                    </a:lnB>
                  </a:tcPr>
                </a:tc>
                <a:tc>
                  <a:txBody>
                    <a:bodyPr/>
                    <a:lstStyle/>
                    <a:p>
                      <a:r>
                        <a:rPr lang="el-GR" sz="1100"/>
                        <a:t>Απλός, καθαρός λόγος∙ ποιητική λιτότητα και στοχασμός∙ χρήση μυθικών και συμβολικών αναφορών.</a:t>
                      </a:r>
                    </a:p>
                  </a:txBody>
                  <a:tcPr marL="56235" marR="56235" marT="28118" marB="28118" anchor="ctr">
                    <a:lnL>
                      <a:noFill/>
                    </a:lnL>
                    <a:lnR>
                      <a:noFill/>
                    </a:lnR>
                    <a:lnT>
                      <a:noFill/>
                    </a:lnT>
                    <a:lnB>
                      <a:noFill/>
                    </a:lnB>
                  </a:tcPr>
                </a:tc>
                <a:extLst>
                  <a:ext uri="{0D108BD9-81ED-4DB2-BD59-A6C34878D82A}">
                    <a16:rowId xmlns:a16="http://schemas.microsoft.com/office/drawing/2014/main" val="2931851751"/>
                  </a:ext>
                </a:extLst>
              </a:tr>
              <a:tr h="562352">
                <a:tc>
                  <a:txBody>
                    <a:bodyPr/>
                    <a:lstStyle/>
                    <a:p>
                      <a:r>
                        <a:rPr lang="el-GR" sz="1100" b="1"/>
                        <a:t>Αντίληψη για την ελληνικότητα</a:t>
                      </a:r>
                      <a:endParaRPr lang="el-GR" sz="1100"/>
                    </a:p>
                  </a:txBody>
                  <a:tcPr marL="56235" marR="56235" marT="28118" marB="28118" anchor="ctr">
                    <a:lnL>
                      <a:noFill/>
                    </a:lnL>
                    <a:lnR>
                      <a:noFill/>
                    </a:lnR>
                    <a:lnT>
                      <a:noFill/>
                    </a:lnT>
                    <a:lnB>
                      <a:noFill/>
                    </a:lnB>
                  </a:tcPr>
                </a:tc>
                <a:tc>
                  <a:txBody>
                    <a:bodyPr/>
                    <a:lstStyle/>
                    <a:p>
                      <a:r>
                        <a:rPr lang="el-GR" sz="1100" dirty="0"/>
                        <a:t>Η Ελλάδα ως </a:t>
                      </a:r>
                      <a:r>
                        <a:rPr lang="el-GR" sz="1100" b="1" dirty="0"/>
                        <a:t>πνευματική εμπειρία</a:t>
                      </a:r>
                      <a:r>
                        <a:rPr lang="el-GR" sz="1100" dirty="0"/>
                        <a:t> και </a:t>
                      </a:r>
                      <a:r>
                        <a:rPr lang="el-GR" sz="1100" b="1" dirty="0"/>
                        <a:t>ιστορική συνέχεια</a:t>
                      </a:r>
                      <a:r>
                        <a:rPr lang="el-GR" sz="1100" dirty="0"/>
                        <a:t>∙ όχι εξιδανίκευση της παράδοσης, αλλά </a:t>
                      </a:r>
                      <a:r>
                        <a:rPr lang="el-GR" sz="1100" b="1" dirty="0"/>
                        <a:t>σχέση με το φως, τον τόπο και τη μνήμη</a:t>
                      </a:r>
                      <a:r>
                        <a:rPr lang="el-GR" sz="1100" dirty="0"/>
                        <a:t>.</a:t>
                      </a:r>
                    </a:p>
                  </a:txBody>
                  <a:tcPr marL="56235" marR="56235" marT="28118" marB="28118" anchor="ctr">
                    <a:lnL>
                      <a:noFill/>
                    </a:lnL>
                    <a:lnR>
                      <a:noFill/>
                    </a:lnR>
                    <a:lnT>
                      <a:noFill/>
                    </a:lnT>
                    <a:lnB>
                      <a:noFill/>
                    </a:lnB>
                  </a:tcPr>
                </a:tc>
                <a:extLst>
                  <a:ext uri="{0D108BD9-81ED-4DB2-BD59-A6C34878D82A}">
                    <a16:rowId xmlns:a16="http://schemas.microsoft.com/office/drawing/2014/main" val="649753658"/>
                  </a:ext>
                </a:extLst>
              </a:tr>
            </a:tbl>
          </a:graphicData>
        </a:graphic>
      </p:graphicFrame>
    </p:spTree>
    <p:extLst>
      <p:ext uri="{BB962C8B-B14F-4D97-AF65-F5344CB8AC3E}">
        <p14:creationId xmlns:p14="http://schemas.microsoft.com/office/powerpoint/2010/main" val="3508657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9672125-E497-4F0C-88C0-1D948E79138D}"/>
              </a:ext>
            </a:extLst>
          </p:cNvPr>
          <p:cNvSpPr>
            <a:spLocks noGrp="1"/>
          </p:cNvSpPr>
          <p:nvPr>
            <p:ph type="title"/>
          </p:nvPr>
        </p:nvSpPr>
        <p:spPr/>
        <p:txBody>
          <a:bodyPr>
            <a:normAutofit fontScale="90000"/>
          </a:bodyPr>
          <a:lstStyle/>
          <a:p>
            <a:r>
              <a:rPr lang="el-GR" sz="4400" dirty="0">
                <a:solidFill>
                  <a:srgbClr val="333333"/>
                </a:solidFill>
                <a:effectLst/>
                <a:latin typeface="Calibri" panose="020F0502020204030204" pitchFamily="34" charset="0"/>
                <a:ea typeface="Calibri" panose="020F0502020204030204" pitchFamily="34" charset="0"/>
              </a:rPr>
              <a:t>Όπου και να ταξιδέψω η Ελλάδα με πληγώνει.</a:t>
            </a:r>
            <a:endParaRPr lang="el-GR" dirty="0"/>
          </a:p>
        </p:txBody>
      </p:sp>
      <p:sp>
        <p:nvSpPr>
          <p:cNvPr id="3" name="Θέση περιεχομένου 2">
            <a:extLst>
              <a:ext uri="{FF2B5EF4-FFF2-40B4-BE49-F238E27FC236}">
                <a16:creationId xmlns:a16="http://schemas.microsoft.com/office/drawing/2014/main" id="{F54ADABA-158E-4BA3-A8B8-E2F70150E3B0}"/>
              </a:ext>
            </a:extLst>
          </p:cNvPr>
          <p:cNvSpPr>
            <a:spLocks noGrp="1"/>
          </p:cNvSpPr>
          <p:nvPr>
            <p:ph idx="1"/>
          </p:nvPr>
        </p:nvSpPr>
        <p:spPr/>
        <p:txBody>
          <a:bodyPr>
            <a:normAutofit fontScale="25000" lnSpcReduction="20000"/>
          </a:bodyPr>
          <a:lstStyle/>
          <a:p>
            <a:pPr marL="0" indent="0">
              <a:lnSpc>
                <a:spcPct val="120000"/>
              </a:lnSpc>
              <a:buNone/>
            </a:pPr>
            <a:r>
              <a:rPr lang="el-GR" sz="6400" dirty="0">
                <a:solidFill>
                  <a:srgbClr val="333333"/>
                </a:solidFill>
                <a:effectLst/>
                <a:ea typeface="Calibri" panose="020F0502020204030204" pitchFamily="34" charset="0"/>
              </a:rPr>
              <a:t>Στο Πήλιο μέσα στις καστανιές το πουκάμισο του Κενταύρου</a:t>
            </a:r>
            <a:br>
              <a:rPr lang="el-GR" sz="6400" dirty="0">
                <a:solidFill>
                  <a:srgbClr val="333333"/>
                </a:solidFill>
                <a:effectLst/>
                <a:ea typeface="Calibri" panose="020F0502020204030204" pitchFamily="34" charset="0"/>
              </a:rPr>
            </a:br>
            <a:r>
              <a:rPr lang="el-GR" sz="6400" dirty="0">
                <a:solidFill>
                  <a:srgbClr val="333333"/>
                </a:solidFill>
                <a:effectLst/>
                <a:ea typeface="Calibri" panose="020F0502020204030204" pitchFamily="34" charset="0"/>
              </a:rPr>
              <a:t>γλιστρούσε μέσα στα φύλλα για να τυλιχτεί στο κορμί μου</a:t>
            </a:r>
            <a:br>
              <a:rPr lang="el-GR" sz="6400" dirty="0">
                <a:solidFill>
                  <a:srgbClr val="333333"/>
                </a:solidFill>
                <a:effectLst/>
                <a:ea typeface="Calibri" panose="020F0502020204030204" pitchFamily="34" charset="0"/>
              </a:rPr>
            </a:br>
            <a:r>
              <a:rPr lang="el-GR" sz="6400" dirty="0">
                <a:solidFill>
                  <a:srgbClr val="333333"/>
                </a:solidFill>
                <a:effectLst/>
                <a:ea typeface="Calibri" panose="020F0502020204030204" pitchFamily="34" charset="0"/>
              </a:rPr>
              <a:t>καθώς ανέβαινα την ανηφόρα κι η θάλασσα μ’ ακολουθούσε</a:t>
            </a:r>
            <a:br>
              <a:rPr lang="el-GR" sz="6400" dirty="0">
                <a:solidFill>
                  <a:srgbClr val="333333"/>
                </a:solidFill>
                <a:effectLst/>
                <a:ea typeface="Calibri" panose="020F0502020204030204" pitchFamily="34" charset="0"/>
              </a:rPr>
            </a:br>
            <a:r>
              <a:rPr lang="el-GR" sz="6400" dirty="0">
                <a:solidFill>
                  <a:srgbClr val="333333"/>
                </a:solidFill>
                <a:effectLst/>
                <a:ea typeface="Calibri" panose="020F0502020204030204" pitchFamily="34" charset="0"/>
              </a:rPr>
              <a:t>ανεβαίνοντας κι αυτή σαν τον υδράργυρο θερμομέτρου</a:t>
            </a:r>
            <a:br>
              <a:rPr lang="el-GR" sz="6400" dirty="0">
                <a:solidFill>
                  <a:srgbClr val="333333"/>
                </a:solidFill>
                <a:effectLst/>
                <a:ea typeface="Calibri" panose="020F0502020204030204" pitchFamily="34" charset="0"/>
              </a:rPr>
            </a:br>
            <a:r>
              <a:rPr lang="el-GR" sz="6400" dirty="0">
                <a:solidFill>
                  <a:srgbClr val="333333"/>
                </a:solidFill>
                <a:effectLst/>
                <a:ea typeface="Calibri" panose="020F0502020204030204" pitchFamily="34" charset="0"/>
              </a:rPr>
              <a:t>ώσπου να βρούμε τα νερά του βουνού.</a:t>
            </a:r>
            <a:br>
              <a:rPr lang="el-GR" sz="6400" dirty="0">
                <a:solidFill>
                  <a:srgbClr val="333333"/>
                </a:solidFill>
                <a:effectLst/>
                <a:ea typeface="Calibri" panose="020F0502020204030204" pitchFamily="34" charset="0"/>
              </a:rPr>
            </a:br>
            <a:r>
              <a:rPr lang="el-GR" sz="6400" dirty="0">
                <a:solidFill>
                  <a:srgbClr val="333333"/>
                </a:solidFill>
                <a:effectLst/>
                <a:ea typeface="Calibri" panose="020F0502020204030204" pitchFamily="34" charset="0"/>
              </a:rPr>
              <a:t>[…]</a:t>
            </a:r>
            <a:br>
              <a:rPr lang="el-GR" sz="6400" dirty="0">
                <a:solidFill>
                  <a:srgbClr val="333333"/>
                </a:solidFill>
                <a:effectLst/>
                <a:ea typeface="Calibri" panose="020F0502020204030204" pitchFamily="34" charset="0"/>
              </a:rPr>
            </a:br>
            <a:r>
              <a:rPr lang="el-GR" sz="6400" dirty="0">
                <a:solidFill>
                  <a:srgbClr val="333333"/>
                </a:solidFill>
                <a:effectLst/>
                <a:ea typeface="Calibri" panose="020F0502020204030204" pitchFamily="34" charset="0"/>
              </a:rPr>
              <a:t>Στις Μυκήνες σήκωσα τις μεγάλες πέτρες και τους θησαυρούς των Ατρειδών</a:t>
            </a:r>
            <a:br>
              <a:rPr lang="el-GR" sz="6400" dirty="0">
                <a:solidFill>
                  <a:srgbClr val="333333"/>
                </a:solidFill>
                <a:effectLst/>
                <a:ea typeface="Calibri" panose="020F0502020204030204" pitchFamily="34" charset="0"/>
              </a:rPr>
            </a:br>
            <a:r>
              <a:rPr lang="el-GR" sz="6400" dirty="0">
                <a:solidFill>
                  <a:srgbClr val="333333"/>
                </a:solidFill>
                <a:effectLst/>
                <a:ea typeface="Calibri" panose="020F0502020204030204" pitchFamily="34" charset="0"/>
              </a:rPr>
              <a:t>και πλάγιασα μαζί τους στο ξενοδοχείο της «Ωραίας Ελένης του Μενελάου»·</a:t>
            </a:r>
            <a:br>
              <a:rPr lang="el-GR" sz="6400" dirty="0">
                <a:solidFill>
                  <a:srgbClr val="333333"/>
                </a:solidFill>
                <a:effectLst/>
                <a:ea typeface="Calibri" panose="020F0502020204030204" pitchFamily="34" charset="0"/>
              </a:rPr>
            </a:br>
            <a:r>
              <a:rPr lang="el-GR" sz="6400" dirty="0">
                <a:solidFill>
                  <a:srgbClr val="333333"/>
                </a:solidFill>
                <a:effectLst/>
                <a:ea typeface="Calibri" panose="020F0502020204030204" pitchFamily="34" charset="0"/>
              </a:rPr>
              <a:t>χάθηκαν μόνο την αυγή που λάλησε η </a:t>
            </a:r>
            <a:r>
              <a:rPr lang="el-GR" sz="6400" dirty="0" err="1">
                <a:solidFill>
                  <a:srgbClr val="333333"/>
                </a:solidFill>
                <a:effectLst/>
                <a:ea typeface="Calibri" panose="020F0502020204030204" pitchFamily="34" charset="0"/>
              </a:rPr>
              <a:t>Κασσάντρα</a:t>
            </a:r>
            <a:br>
              <a:rPr lang="el-GR" sz="6400" dirty="0">
                <a:solidFill>
                  <a:srgbClr val="333333"/>
                </a:solidFill>
                <a:effectLst/>
                <a:ea typeface="Calibri" panose="020F0502020204030204" pitchFamily="34" charset="0"/>
              </a:rPr>
            </a:br>
            <a:r>
              <a:rPr lang="el-GR" sz="6400" dirty="0">
                <a:solidFill>
                  <a:srgbClr val="333333"/>
                </a:solidFill>
                <a:effectLst/>
                <a:ea typeface="Calibri" panose="020F0502020204030204" pitchFamily="34" charset="0"/>
              </a:rPr>
              <a:t>μ’ έναν κόκορα κρεμασμένο στο μαύρο λαιμό της.</a:t>
            </a:r>
            <a:br>
              <a:rPr lang="el-GR" sz="1800" dirty="0">
                <a:solidFill>
                  <a:srgbClr val="333333"/>
                </a:solidFill>
                <a:effectLst/>
                <a:latin typeface="Calibri" panose="020F0502020204030204" pitchFamily="34" charset="0"/>
                <a:ea typeface="Calibri" panose="020F0502020204030204" pitchFamily="34" charset="0"/>
              </a:rPr>
            </a:br>
            <a:endParaRPr lang="el-GR" dirty="0"/>
          </a:p>
        </p:txBody>
      </p:sp>
      <p:sp>
        <p:nvSpPr>
          <p:cNvPr id="4" name="Ορθογώνιο 3">
            <a:extLst>
              <a:ext uri="{FF2B5EF4-FFF2-40B4-BE49-F238E27FC236}">
                <a16:creationId xmlns:a16="http://schemas.microsoft.com/office/drawing/2014/main" id="{6595D770-6437-4381-B15D-425D3E0F081D}"/>
              </a:ext>
            </a:extLst>
          </p:cNvPr>
          <p:cNvSpPr/>
          <p:nvPr/>
        </p:nvSpPr>
        <p:spPr>
          <a:xfrm>
            <a:off x="9081855" y="5681709"/>
            <a:ext cx="255676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Με τον τρόπο του Γ.Σ, 1936</a:t>
            </a:r>
          </a:p>
        </p:txBody>
      </p:sp>
    </p:spTree>
    <p:extLst>
      <p:ext uri="{BB962C8B-B14F-4D97-AF65-F5344CB8AC3E}">
        <p14:creationId xmlns:p14="http://schemas.microsoft.com/office/powerpoint/2010/main" val="509009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43DF86-D779-474E-AF00-326221412D17}"/>
              </a:ext>
            </a:extLst>
          </p:cNvPr>
          <p:cNvSpPr>
            <a:spLocks noGrp="1"/>
          </p:cNvSpPr>
          <p:nvPr>
            <p:ph type="title"/>
          </p:nvPr>
        </p:nvSpPr>
        <p:spPr/>
        <p:txBody>
          <a:bodyPr/>
          <a:lstStyle/>
          <a:p>
            <a:r>
              <a:rPr lang="el-GR" dirty="0"/>
              <a:t>Οδυσσέας Ελύτης </a:t>
            </a:r>
          </a:p>
        </p:txBody>
      </p:sp>
      <p:graphicFrame>
        <p:nvGraphicFramePr>
          <p:cNvPr id="4" name="Θέση περιεχομένου 3">
            <a:extLst>
              <a:ext uri="{FF2B5EF4-FFF2-40B4-BE49-F238E27FC236}">
                <a16:creationId xmlns:a16="http://schemas.microsoft.com/office/drawing/2014/main" id="{6D016E0C-79AF-4E66-B7DD-D2A2CCA76067}"/>
              </a:ext>
            </a:extLst>
          </p:cNvPr>
          <p:cNvGraphicFramePr>
            <a:graphicFrameLocks noGrp="1"/>
          </p:cNvGraphicFramePr>
          <p:nvPr>
            <p:ph idx="1"/>
            <p:extLst>
              <p:ext uri="{D42A27DB-BD31-4B8C-83A1-F6EECF244321}">
                <p14:modId xmlns:p14="http://schemas.microsoft.com/office/powerpoint/2010/main" val="3436491410"/>
              </p:ext>
            </p:extLst>
          </p:nvPr>
        </p:nvGraphicFramePr>
        <p:xfrm>
          <a:off x="1491448" y="2557463"/>
          <a:ext cx="9601196" cy="2755524"/>
        </p:xfrm>
        <a:graphic>
          <a:graphicData uri="http://schemas.openxmlformats.org/drawingml/2006/table">
            <a:tbl>
              <a:tblPr/>
              <a:tblGrid>
                <a:gridCol w="1890944">
                  <a:extLst>
                    <a:ext uri="{9D8B030D-6E8A-4147-A177-3AD203B41FA5}">
                      <a16:colId xmlns:a16="http://schemas.microsoft.com/office/drawing/2014/main" val="880277366"/>
                    </a:ext>
                  </a:extLst>
                </a:gridCol>
                <a:gridCol w="7710252">
                  <a:extLst>
                    <a:ext uri="{9D8B030D-6E8A-4147-A177-3AD203B41FA5}">
                      <a16:colId xmlns:a16="http://schemas.microsoft.com/office/drawing/2014/main" val="2620801541"/>
                    </a:ext>
                  </a:extLst>
                </a:gridCol>
              </a:tblGrid>
              <a:tr h="224941">
                <a:tc>
                  <a:txBody>
                    <a:bodyPr/>
                    <a:lstStyle/>
                    <a:p>
                      <a:r>
                        <a:rPr lang="el-GR" sz="1100" b="1" dirty="0"/>
                        <a:t>Στοιχείο</a:t>
                      </a:r>
                      <a:endParaRPr lang="el-GR" sz="1100" dirty="0"/>
                    </a:p>
                  </a:txBody>
                  <a:tcPr marL="56235" marR="56235" marT="28118" marB="28118" anchor="ctr">
                    <a:lnL>
                      <a:noFill/>
                    </a:lnL>
                    <a:lnR>
                      <a:noFill/>
                    </a:lnR>
                    <a:lnT>
                      <a:noFill/>
                    </a:lnT>
                    <a:lnB>
                      <a:noFill/>
                    </a:lnB>
                  </a:tcPr>
                </a:tc>
                <a:tc>
                  <a:txBody>
                    <a:bodyPr/>
                    <a:lstStyle/>
                    <a:p>
                      <a:r>
                        <a:rPr lang="el-GR" sz="1100" b="1"/>
                        <a:t>Περιγραφή</a:t>
                      </a:r>
                      <a:endParaRPr lang="el-GR" sz="1100"/>
                    </a:p>
                  </a:txBody>
                  <a:tcPr marL="56235" marR="56235" marT="28118" marB="28118" anchor="ctr">
                    <a:lnL>
                      <a:noFill/>
                    </a:lnL>
                    <a:lnR>
                      <a:noFill/>
                    </a:lnR>
                    <a:lnT>
                      <a:noFill/>
                    </a:lnT>
                    <a:lnB>
                      <a:noFill/>
                    </a:lnB>
                  </a:tcPr>
                </a:tc>
                <a:extLst>
                  <a:ext uri="{0D108BD9-81ED-4DB2-BD59-A6C34878D82A}">
                    <a16:rowId xmlns:a16="http://schemas.microsoft.com/office/drawing/2014/main" val="1821364978"/>
                  </a:ext>
                </a:extLst>
              </a:tr>
              <a:tr h="224941">
                <a:tc>
                  <a:txBody>
                    <a:bodyPr/>
                    <a:lstStyle/>
                    <a:p>
                      <a:r>
                        <a:rPr lang="el-GR" sz="1100" b="1"/>
                        <a:t>Ιδιότητα</a:t>
                      </a:r>
                      <a:endParaRPr lang="el-GR" sz="1100"/>
                    </a:p>
                  </a:txBody>
                  <a:tcPr marL="56235" marR="56235" marT="28118" marB="28118" anchor="ctr">
                    <a:lnL>
                      <a:noFill/>
                    </a:lnL>
                    <a:lnR>
                      <a:noFill/>
                    </a:lnR>
                    <a:lnT>
                      <a:noFill/>
                    </a:lnT>
                    <a:lnB>
                      <a:noFill/>
                    </a:lnB>
                  </a:tcPr>
                </a:tc>
                <a:tc>
                  <a:txBody>
                    <a:bodyPr/>
                    <a:lstStyle/>
                    <a:p>
                      <a:r>
                        <a:rPr lang="el-GR" sz="1100"/>
                        <a:t>Ποιητής. Βραβείο Νόμπελ Λογοτεχνίας (1979).</a:t>
                      </a:r>
                    </a:p>
                  </a:txBody>
                  <a:tcPr marL="56235" marR="56235" marT="28118" marB="28118" anchor="ctr">
                    <a:lnL>
                      <a:noFill/>
                    </a:lnL>
                    <a:lnR>
                      <a:noFill/>
                    </a:lnR>
                    <a:lnT>
                      <a:noFill/>
                    </a:lnT>
                    <a:lnB>
                      <a:noFill/>
                    </a:lnB>
                  </a:tcPr>
                </a:tc>
                <a:extLst>
                  <a:ext uri="{0D108BD9-81ED-4DB2-BD59-A6C34878D82A}">
                    <a16:rowId xmlns:a16="http://schemas.microsoft.com/office/drawing/2014/main" val="3442136354"/>
                  </a:ext>
                </a:extLst>
              </a:tr>
              <a:tr h="393646">
                <a:tc>
                  <a:txBody>
                    <a:bodyPr/>
                    <a:lstStyle/>
                    <a:p>
                      <a:r>
                        <a:rPr lang="el-GR" sz="1100" b="1"/>
                        <a:t>Εποχή / Ρεύμα</a:t>
                      </a:r>
                      <a:endParaRPr lang="el-GR" sz="1100"/>
                    </a:p>
                  </a:txBody>
                  <a:tcPr marL="56235" marR="56235" marT="28118" marB="28118" anchor="ctr">
                    <a:lnL>
                      <a:noFill/>
                    </a:lnL>
                    <a:lnR>
                      <a:noFill/>
                    </a:lnR>
                    <a:lnT>
                      <a:noFill/>
                    </a:lnT>
                    <a:lnB>
                      <a:noFill/>
                    </a:lnB>
                  </a:tcPr>
                </a:tc>
                <a:tc>
                  <a:txBody>
                    <a:bodyPr/>
                    <a:lstStyle/>
                    <a:p>
                      <a:r>
                        <a:rPr lang="el-GR" sz="1100"/>
                        <a:t>Γενιά του ’30 — υπερρεαλισμός με ελληνικό υπόβαθρο.</a:t>
                      </a:r>
                    </a:p>
                  </a:txBody>
                  <a:tcPr marL="56235" marR="56235" marT="28118" marB="28118" anchor="ctr">
                    <a:lnL>
                      <a:noFill/>
                    </a:lnL>
                    <a:lnR>
                      <a:noFill/>
                    </a:lnR>
                    <a:lnT>
                      <a:noFill/>
                    </a:lnT>
                    <a:lnB>
                      <a:noFill/>
                    </a:lnB>
                  </a:tcPr>
                </a:tc>
                <a:extLst>
                  <a:ext uri="{0D108BD9-81ED-4DB2-BD59-A6C34878D82A}">
                    <a16:rowId xmlns:a16="http://schemas.microsoft.com/office/drawing/2014/main" val="894818309"/>
                  </a:ext>
                </a:extLst>
              </a:tr>
              <a:tr h="393646">
                <a:tc>
                  <a:txBody>
                    <a:bodyPr/>
                    <a:lstStyle/>
                    <a:p>
                      <a:r>
                        <a:rPr lang="el-GR" sz="1100" b="1"/>
                        <a:t>Κεντρικά Θέματα</a:t>
                      </a:r>
                      <a:endParaRPr lang="el-GR" sz="1100"/>
                    </a:p>
                  </a:txBody>
                  <a:tcPr marL="56235" marR="56235" marT="28118" marB="28118" anchor="ctr">
                    <a:lnL>
                      <a:noFill/>
                    </a:lnL>
                    <a:lnR>
                      <a:noFill/>
                    </a:lnR>
                    <a:lnT>
                      <a:noFill/>
                    </a:lnT>
                    <a:lnB>
                      <a:noFill/>
                    </a:lnB>
                  </a:tcPr>
                </a:tc>
                <a:tc>
                  <a:txBody>
                    <a:bodyPr/>
                    <a:lstStyle/>
                    <a:p>
                      <a:r>
                        <a:rPr lang="el-GR" sz="1100"/>
                        <a:t>Φως, θάλασσα, φύση, ελευθερία, έρωτας, πνευματική καθαρότητα, ελληνικότητα.</a:t>
                      </a:r>
                    </a:p>
                  </a:txBody>
                  <a:tcPr marL="56235" marR="56235" marT="28118" marB="28118" anchor="ctr">
                    <a:lnL>
                      <a:noFill/>
                    </a:lnL>
                    <a:lnR>
                      <a:noFill/>
                    </a:lnR>
                    <a:lnT>
                      <a:noFill/>
                    </a:lnT>
                    <a:lnB>
                      <a:noFill/>
                    </a:lnB>
                  </a:tcPr>
                </a:tc>
                <a:extLst>
                  <a:ext uri="{0D108BD9-81ED-4DB2-BD59-A6C34878D82A}">
                    <a16:rowId xmlns:a16="http://schemas.microsoft.com/office/drawing/2014/main" val="3829478517"/>
                  </a:ext>
                </a:extLst>
              </a:tr>
              <a:tr h="393646">
                <a:tc>
                  <a:txBody>
                    <a:bodyPr/>
                    <a:lstStyle/>
                    <a:p>
                      <a:r>
                        <a:rPr lang="el-GR" sz="1100" b="1"/>
                        <a:t>Έργα (ενδεικτικά)</a:t>
                      </a:r>
                      <a:endParaRPr lang="el-GR" sz="1100"/>
                    </a:p>
                  </a:txBody>
                  <a:tcPr marL="56235" marR="56235" marT="28118" marB="28118" anchor="ctr">
                    <a:lnL>
                      <a:noFill/>
                    </a:lnL>
                    <a:lnR>
                      <a:noFill/>
                    </a:lnR>
                    <a:lnT>
                      <a:noFill/>
                    </a:lnT>
                    <a:lnB>
                      <a:noFill/>
                    </a:lnB>
                  </a:tcPr>
                </a:tc>
                <a:tc>
                  <a:txBody>
                    <a:bodyPr/>
                    <a:lstStyle/>
                    <a:p>
                      <a:r>
                        <a:rPr lang="el-GR" sz="1100" i="1"/>
                        <a:t>Προσανατολισμοί</a:t>
                      </a:r>
                      <a:r>
                        <a:rPr lang="el-GR" sz="1100"/>
                        <a:t> (1940), </a:t>
                      </a:r>
                      <a:r>
                        <a:rPr lang="el-GR" sz="1100" i="1"/>
                        <a:t>Ήλιος ο Πρώτος</a:t>
                      </a:r>
                      <a:r>
                        <a:rPr lang="el-GR" sz="1100"/>
                        <a:t> (1943), </a:t>
                      </a:r>
                      <a:r>
                        <a:rPr lang="el-GR" sz="1100" i="1"/>
                        <a:t>Άξιον Εστί</a:t>
                      </a:r>
                      <a:r>
                        <a:rPr lang="el-GR" sz="1100"/>
                        <a:t> (1959), </a:t>
                      </a:r>
                      <a:r>
                        <a:rPr lang="el-GR" sz="1100" i="1"/>
                        <a:t>Το Μονόγραμμα</a:t>
                      </a:r>
                      <a:r>
                        <a:rPr lang="el-GR" sz="1100"/>
                        <a:t> (1971).</a:t>
                      </a:r>
                    </a:p>
                  </a:txBody>
                  <a:tcPr marL="56235" marR="56235" marT="28118" marB="28118" anchor="ctr">
                    <a:lnL>
                      <a:noFill/>
                    </a:lnL>
                    <a:lnR>
                      <a:noFill/>
                    </a:lnR>
                    <a:lnT>
                      <a:noFill/>
                    </a:lnT>
                    <a:lnB>
                      <a:noFill/>
                    </a:lnB>
                  </a:tcPr>
                </a:tc>
                <a:extLst>
                  <a:ext uri="{0D108BD9-81ED-4DB2-BD59-A6C34878D82A}">
                    <a16:rowId xmlns:a16="http://schemas.microsoft.com/office/drawing/2014/main" val="3076917607"/>
                  </a:ext>
                </a:extLst>
              </a:tr>
              <a:tr h="562352">
                <a:tc>
                  <a:txBody>
                    <a:bodyPr/>
                    <a:lstStyle/>
                    <a:p>
                      <a:r>
                        <a:rPr lang="el-GR" sz="1100" b="1"/>
                        <a:t>Γλώσσα / Ύφος</a:t>
                      </a:r>
                      <a:endParaRPr lang="el-GR" sz="1100"/>
                    </a:p>
                  </a:txBody>
                  <a:tcPr marL="56235" marR="56235" marT="28118" marB="28118" anchor="ctr">
                    <a:lnL>
                      <a:noFill/>
                    </a:lnL>
                    <a:lnR>
                      <a:noFill/>
                    </a:lnR>
                    <a:lnT>
                      <a:noFill/>
                    </a:lnT>
                    <a:lnB>
                      <a:noFill/>
                    </a:lnB>
                  </a:tcPr>
                </a:tc>
                <a:tc>
                  <a:txBody>
                    <a:bodyPr/>
                    <a:lstStyle/>
                    <a:p>
                      <a:r>
                        <a:rPr lang="el-GR" sz="1100"/>
                        <a:t>Πλούσια μεταφορική γλώσσα∙ μουσικότητα∙ συνδυασμός υπερρεαλισμού και λαϊκού λόγου∙ εικονοποιία.</a:t>
                      </a:r>
                    </a:p>
                  </a:txBody>
                  <a:tcPr marL="56235" marR="56235" marT="28118" marB="28118" anchor="ctr">
                    <a:lnL>
                      <a:noFill/>
                    </a:lnL>
                    <a:lnR>
                      <a:noFill/>
                    </a:lnR>
                    <a:lnT>
                      <a:noFill/>
                    </a:lnT>
                    <a:lnB>
                      <a:noFill/>
                    </a:lnB>
                  </a:tcPr>
                </a:tc>
                <a:extLst>
                  <a:ext uri="{0D108BD9-81ED-4DB2-BD59-A6C34878D82A}">
                    <a16:rowId xmlns:a16="http://schemas.microsoft.com/office/drawing/2014/main" val="3465791913"/>
                  </a:ext>
                </a:extLst>
              </a:tr>
              <a:tr h="562352">
                <a:tc>
                  <a:txBody>
                    <a:bodyPr/>
                    <a:lstStyle/>
                    <a:p>
                      <a:r>
                        <a:rPr lang="el-GR" sz="1100" b="1"/>
                        <a:t>Αντίληψη για την ελληνικότητα</a:t>
                      </a:r>
                      <a:endParaRPr lang="el-GR" sz="1100"/>
                    </a:p>
                  </a:txBody>
                  <a:tcPr marL="56235" marR="56235" marT="28118" marB="28118" anchor="ctr">
                    <a:lnL>
                      <a:noFill/>
                    </a:lnL>
                    <a:lnR>
                      <a:noFill/>
                    </a:lnR>
                    <a:lnT>
                      <a:noFill/>
                    </a:lnT>
                    <a:lnB>
                      <a:noFill/>
                    </a:lnB>
                  </a:tcPr>
                </a:tc>
                <a:tc>
                  <a:txBody>
                    <a:bodyPr/>
                    <a:lstStyle/>
                    <a:p>
                      <a:r>
                        <a:rPr lang="el-GR" sz="1100" dirty="0"/>
                        <a:t>Η Ελλάδα ως </a:t>
                      </a:r>
                      <a:r>
                        <a:rPr lang="el-GR" sz="1100" b="1" dirty="0"/>
                        <a:t>μύηση στο φως και στη γλώσσα</a:t>
                      </a:r>
                      <a:r>
                        <a:rPr lang="el-GR" sz="1100" dirty="0"/>
                        <a:t>∙ ελληνικότητα όχι ως παράδοση, αλλά ως </a:t>
                      </a:r>
                      <a:r>
                        <a:rPr lang="el-GR" sz="1100" b="1" dirty="0"/>
                        <a:t>βίωμα και ενέργεια</a:t>
                      </a:r>
                      <a:r>
                        <a:rPr lang="el-GR" sz="1100" dirty="0"/>
                        <a:t>∙ τοπικό και παγκόσμιο μαζί.</a:t>
                      </a:r>
                    </a:p>
                  </a:txBody>
                  <a:tcPr marL="56235" marR="56235" marT="28118" marB="28118" anchor="ctr">
                    <a:lnL>
                      <a:noFill/>
                    </a:lnL>
                    <a:lnR>
                      <a:noFill/>
                    </a:lnR>
                    <a:lnT>
                      <a:noFill/>
                    </a:lnT>
                    <a:lnB>
                      <a:noFill/>
                    </a:lnB>
                  </a:tcPr>
                </a:tc>
                <a:extLst>
                  <a:ext uri="{0D108BD9-81ED-4DB2-BD59-A6C34878D82A}">
                    <a16:rowId xmlns:a16="http://schemas.microsoft.com/office/drawing/2014/main" val="1343233883"/>
                  </a:ext>
                </a:extLst>
              </a:tr>
            </a:tbl>
          </a:graphicData>
        </a:graphic>
      </p:graphicFrame>
    </p:spTree>
    <p:extLst>
      <p:ext uri="{BB962C8B-B14F-4D97-AF65-F5344CB8AC3E}">
        <p14:creationId xmlns:p14="http://schemas.microsoft.com/office/powerpoint/2010/main" val="1288118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9DA871-021D-436E-AC51-0C6CD1F0FF88}"/>
              </a:ext>
            </a:extLst>
          </p:cNvPr>
          <p:cNvSpPr>
            <a:spLocks noGrp="1"/>
          </p:cNvSpPr>
          <p:nvPr>
            <p:ph type="title"/>
          </p:nvPr>
        </p:nvSpPr>
        <p:spPr/>
        <p:txBody>
          <a:bodyPr/>
          <a:lstStyle/>
          <a:p>
            <a:r>
              <a:rPr lang="el-GR" dirty="0"/>
              <a:t>Ανοιχτά χαρτιά (απόσπασμα)</a:t>
            </a:r>
          </a:p>
        </p:txBody>
      </p:sp>
      <p:pic>
        <p:nvPicPr>
          <p:cNvPr id="4100" name="Picture 4">
            <a:extLst>
              <a:ext uri="{FF2B5EF4-FFF2-40B4-BE49-F238E27FC236}">
                <a16:creationId xmlns:a16="http://schemas.microsoft.com/office/drawing/2014/main" id="{555228CD-2CB3-4E4D-8D65-205B96AFA92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2" y="2557463"/>
            <a:ext cx="9757297" cy="331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252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DC9542D-3102-4B3A-B451-AF7BC0324182}"/>
              </a:ext>
            </a:extLst>
          </p:cNvPr>
          <p:cNvSpPr>
            <a:spLocks noGrp="1"/>
          </p:cNvSpPr>
          <p:nvPr>
            <p:ph type="title"/>
          </p:nvPr>
        </p:nvSpPr>
        <p:spPr/>
        <p:txBody>
          <a:bodyPr/>
          <a:lstStyle/>
          <a:p>
            <a:r>
              <a:rPr lang="el-GR" dirty="0"/>
              <a:t>Συζήτηση </a:t>
            </a:r>
          </a:p>
        </p:txBody>
      </p:sp>
      <p:sp>
        <p:nvSpPr>
          <p:cNvPr id="3" name="Θέση περιεχομένου 2">
            <a:extLst>
              <a:ext uri="{FF2B5EF4-FFF2-40B4-BE49-F238E27FC236}">
                <a16:creationId xmlns:a16="http://schemas.microsoft.com/office/drawing/2014/main" id="{5A71ADA1-008D-4032-AEE4-7138510016DB}"/>
              </a:ext>
            </a:extLst>
          </p:cNvPr>
          <p:cNvSpPr>
            <a:spLocks noGrp="1"/>
          </p:cNvSpPr>
          <p:nvPr>
            <p:ph idx="1"/>
          </p:nvPr>
        </p:nvSpPr>
        <p:spPr/>
        <p:txBody>
          <a:bodyPr/>
          <a:lstStyle/>
          <a:p>
            <a:pPr marL="342900" lvl="0" indent="-342900">
              <a:lnSpc>
                <a:spcPct val="107000"/>
              </a:lnSpc>
              <a:spcAft>
                <a:spcPts val="800"/>
              </a:spcAft>
              <a:buSzPts val="1000"/>
              <a:buFont typeface="Symbol" panose="05050102010706020507" pitchFamily="18" charset="2"/>
              <a:buChar char=""/>
              <a:tabLst>
                <a:tab pos="457200" algn="l"/>
              </a:tabLs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Τι αλλάζει στη σημασία της “ελληνικότητας”;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Πώς βλέπουν τον τόπο, σε σχέση με Παπαδιαμάντη;</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067448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7009A3-1EE3-4325-A7EF-2D4D7E4C9374}"/>
              </a:ext>
            </a:extLst>
          </p:cNvPr>
          <p:cNvSpPr>
            <a:spLocks noGrp="1"/>
          </p:cNvSpPr>
          <p:nvPr>
            <p:ph type="title"/>
          </p:nvPr>
        </p:nvSpPr>
        <p:spPr/>
        <p:txBody>
          <a:bodyPr/>
          <a:lstStyle/>
          <a:p>
            <a:r>
              <a:rPr lang="el-GR" dirty="0" err="1"/>
              <a:t>Νετζατή</a:t>
            </a:r>
            <a:r>
              <a:rPr lang="el-GR" dirty="0"/>
              <a:t> </a:t>
            </a:r>
            <a:r>
              <a:rPr lang="el-GR" dirty="0" err="1"/>
              <a:t>Τζουμαλή</a:t>
            </a:r>
            <a:r>
              <a:rPr lang="el-GR" dirty="0"/>
              <a:t> </a:t>
            </a:r>
          </a:p>
        </p:txBody>
      </p:sp>
      <p:sp>
        <p:nvSpPr>
          <p:cNvPr id="3" name="Θέση κειμένου 2">
            <a:extLst>
              <a:ext uri="{FF2B5EF4-FFF2-40B4-BE49-F238E27FC236}">
                <a16:creationId xmlns:a16="http://schemas.microsoft.com/office/drawing/2014/main" id="{1A7E571D-5CA8-40A0-9183-B11FC92C44B7}"/>
              </a:ext>
            </a:extLst>
          </p:cNvPr>
          <p:cNvSpPr>
            <a:spLocks noGrp="1"/>
          </p:cNvSpPr>
          <p:nvPr>
            <p:ph type="body" idx="1"/>
          </p:nvPr>
        </p:nvSpPr>
        <p:spPr/>
        <p:txBody>
          <a:bodyPr/>
          <a:lstStyle/>
          <a:p>
            <a:r>
              <a:rPr lang="el-GR" dirty="0"/>
              <a:t>Η ζωή του </a:t>
            </a:r>
          </a:p>
        </p:txBody>
      </p:sp>
      <p:sp>
        <p:nvSpPr>
          <p:cNvPr id="4" name="Θέση περιεχομένου 3">
            <a:extLst>
              <a:ext uri="{FF2B5EF4-FFF2-40B4-BE49-F238E27FC236}">
                <a16:creationId xmlns:a16="http://schemas.microsoft.com/office/drawing/2014/main" id="{5097EE92-FEE0-4F69-8E94-762A5723B1A5}"/>
              </a:ext>
            </a:extLst>
          </p:cNvPr>
          <p:cNvSpPr>
            <a:spLocks noGrp="1"/>
          </p:cNvSpPr>
          <p:nvPr>
            <p:ph sz="half" idx="2"/>
          </p:nvPr>
        </p:nvSpPr>
        <p:spPr/>
        <p:txBody>
          <a:bodyPr/>
          <a:lstStyle/>
          <a:p>
            <a:r>
              <a:rPr lang="el-GR" dirty="0"/>
              <a:t>Γεννήθηκε στη Φλώρινα το 1921 </a:t>
            </a:r>
          </a:p>
          <a:p>
            <a:r>
              <a:rPr lang="el-GR" dirty="0"/>
              <a:t>Ανταλλαγή πληθυσμών (</a:t>
            </a:r>
            <a:r>
              <a:rPr lang="el-GR" dirty="0" err="1"/>
              <a:t>Βουρλά</a:t>
            </a:r>
            <a:r>
              <a:rPr lang="el-GR" dirty="0"/>
              <a:t>)</a:t>
            </a:r>
          </a:p>
          <a:p>
            <a:r>
              <a:rPr lang="el-GR" dirty="0"/>
              <a:t>Μεγαλύτερος από τα έξι αδέρφια του </a:t>
            </a:r>
          </a:p>
          <a:p>
            <a:r>
              <a:rPr lang="el-GR" dirty="0"/>
              <a:t>Σπούδασε Νομική στην Άγκυρα </a:t>
            </a:r>
          </a:p>
        </p:txBody>
      </p:sp>
      <p:sp>
        <p:nvSpPr>
          <p:cNvPr id="5" name="Θέση κειμένου 4">
            <a:extLst>
              <a:ext uri="{FF2B5EF4-FFF2-40B4-BE49-F238E27FC236}">
                <a16:creationId xmlns:a16="http://schemas.microsoft.com/office/drawing/2014/main" id="{89714EDC-B2FC-4546-9760-ACD35415E6AB}"/>
              </a:ext>
            </a:extLst>
          </p:cNvPr>
          <p:cNvSpPr>
            <a:spLocks noGrp="1"/>
          </p:cNvSpPr>
          <p:nvPr>
            <p:ph type="body" sz="quarter" idx="3"/>
          </p:nvPr>
        </p:nvSpPr>
        <p:spPr/>
        <p:txBody>
          <a:bodyPr/>
          <a:lstStyle/>
          <a:p>
            <a:r>
              <a:rPr lang="el-GR" dirty="0"/>
              <a:t>Το έργο του</a:t>
            </a:r>
          </a:p>
        </p:txBody>
      </p:sp>
      <p:sp>
        <p:nvSpPr>
          <p:cNvPr id="6" name="Θέση περιεχομένου 5">
            <a:extLst>
              <a:ext uri="{FF2B5EF4-FFF2-40B4-BE49-F238E27FC236}">
                <a16:creationId xmlns:a16="http://schemas.microsoft.com/office/drawing/2014/main" id="{17B85837-D844-4C6B-8D74-E53E8C56ECCD}"/>
              </a:ext>
            </a:extLst>
          </p:cNvPr>
          <p:cNvSpPr>
            <a:spLocks noGrp="1"/>
          </p:cNvSpPr>
          <p:nvPr>
            <p:ph sz="quarter" idx="4"/>
          </p:nvPr>
        </p:nvSpPr>
        <p:spPr/>
        <p:txBody>
          <a:bodyPr/>
          <a:lstStyle/>
          <a:p>
            <a:r>
              <a:rPr lang="el-GR" dirty="0"/>
              <a:t>Βαθιά ανθρωπιστική προσέγγιση </a:t>
            </a:r>
          </a:p>
          <a:p>
            <a:r>
              <a:rPr lang="el-GR" dirty="0"/>
              <a:t>Ευαισθησία</a:t>
            </a:r>
          </a:p>
          <a:p>
            <a:r>
              <a:rPr lang="el-GR" dirty="0"/>
              <a:t>Ρεαλισμός, λιτή και ουσιαστική περιγραφή εποχής του </a:t>
            </a:r>
          </a:p>
        </p:txBody>
      </p:sp>
    </p:spTree>
    <p:extLst>
      <p:ext uri="{BB962C8B-B14F-4D97-AF65-F5344CB8AC3E}">
        <p14:creationId xmlns:p14="http://schemas.microsoft.com/office/powerpoint/2010/main" val="3399175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BDFAE7-E867-474B-A0FB-DBCC4637A134}"/>
              </a:ext>
            </a:extLst>
          </p:cNvPr>
          <p:cNvSpPr>
            <a:spLocks noGrp="1"/>
          </p:cNvSpPr>
          <p:nvPr>
            <p:ph type="title"/>
          </p:nvPr>
        </p:nvSpPr>
        <p:spPr/>
        <p:txBody>
          <a:bodyPr/>
          <a:lstStyle/>
          <a:p>
            <a:r>
              <a:rPr lang="el-GR" dirty="0"/>
              <a:t>Μακεδονία 1900 (1974)</a:t>
            </a:r>
          </a:p>
        </p:txBody>
      </p:sp>
      <p:sp>
        <p:nvSpPr>
          <p:cNvPr id="3" name="Θέση περιεχομένου 2">
            <a:extLst>
              <a:ext uri="{FF2B5EF4-FFF2-40B4-BE49-F238E27FC236}">
                <a16:creationId xmlns:a16="http://schemas.microsoft.com/office/drawing/2014/main" id="{3D7696F7-26FF-47AD-BF51-EB056CE7B1CF}"/>
              </a:ext>
            </a:extLst>
          </p:cNvPr>
          <p:cNvSpPr>
            <a:spLocks noGrp="1"/>
          </p:cNvSpPr>
          <p:nvPr>
            <p:ph idx="1"/>
          </p:nvPr>
        </p:nvSpPr>
        <p:spPr/>
        <p:txBody>
          <a:bodyPr/>
          <a:lstStyle/>
          <a:p>
            <a:r>
              <a:rPr lang="el-GR" sz="2400" i="1" dirty="0"/>
              <a:t>Το παζάρι ήταν…γεμάτο από ανθρώπους από κάθε γλώσσα και θρησκεία. [Μουσουλμάνους, ορθοδόξους, καθολικούς, Εβραίους, Τούρκους, Ρωμιούς, Βούλγαρους, Σέρβους, Βλάχους, Αρμένηδες, Γεωργιανούς, Τσιγγάνους] …Από τον τρόπο που αντιδρούσαν αντιμετώπιζαν τη διακήρυξη της ανεξαρτησίας ανάλογα με τον τρόπο ζωής που έκαναν και όχι ανάλογα με τη γλώσσα και τη θρησκεία τους. Οι περισσότεροι ήταν χωριάτες, μικροκτηματίες κι άνθρωποι του σιναφιού. Ό,τι κι αν ήταν, Τούρκοι Βούλγαροι ή Ρωμιοί, ήταν πλασμένοι, ζυμωμένοι με τις έγνοιες και τα προβλήματα του χωριού και του σιναφιού τους.</a:t>
            </a:r>
            <a:endParaRPr lang="el-GR" dirty="0"/>
          </a:p>
        </p:txBody>
      </p:sp>
    </p:spTree>
    <p:extLst>
      <p:ext uri="{BB962C8B-B14F-4D97-AF65-F5344CB8AC3E}">
        <p14:creationId xmlns:p14="http://schemas.microsoft.com/office/powerpoint/2010/main" val="2369863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567E4A-A373-443C-8975-3609D3D9493D}"/>
              </a:ext>
            </a:extLst>
          </p:cNvPr>
          <p:cNvSpPr>
            <a:spLocks noGrp="1"/>
          </p:cNvSpPr>
          <p:nvPr>
            <p:ph type="title"/>
          </p:nvPr>
        </p:nvSpPr>
        <p:spPr/>
        <p:txBody>
          <a:bodyPr/>
          <a:lstStyle/>
          <a:p>
            <a:r>
              <a:rPr lang="el-GR" dirty="0"/>
              <a:t>Συζήτηση </a:t>
            </a:r>
          </a:p>
        </p:txBody>
      </p:sp>
      <p:sp>
        <p:nvSpPr>
          <p:cNvPr id="3" name="Θέση περιεχομένου 2">
            <a:extLst>
              <a:ext uri="{FF2B5EF4-FFF2-40B4-BE49-F238E27FC236}">
                <a16:creationId xmlns:a16="http://schemas.microsoft.com/office/drawing/2014/main" id="{5801132C-DADA-4E3A-9907-B6A1360B4325}"/>
              </a:ext>
            </a:extLst>
          </p:cNvPr>
          <p:cNvSpPr>
            <a:spLocks noGrp="1"/>
          </p:cNvSpPr>
          <p:nvPr>
            <p:ph idx="1"/>
          </p:nvPr>
        </p:nvSpPr>
        <p:spPr>
          <a:xfrm>
            <a:off x="1162236" y="2485911"/>
            <a:ext cx="9601196" cy="3318936"/>
          </a:xfrm>
        </p:spPr>
        <p:txBody>
          <a:bodyPr/>
          <a:lstStyle/>
          <a:p>
            <a:r>
              <a:rPr lang="el-GR" sz="1800" dirty="0">
                <a:effectLst/>
                <a:latin typeface="Times New Roman" panose="02020603050405020304" pitchFamily="18" charset="0"/>
                <a:ea typeface="Times New Roman" panose="02020603050405020304" pitchFamily="18" charset="0"/>
              </a:rPr>
              <a:t>1. Πώς ορίζεται η “Ελλάδα” στα τρία στάδια;</a:t>
            </a:r>
          </a:p>
          <a:p>
            <a:r>
              <a:rPr lang="el-GR" sz="1800" dirty="0">
                <a:effectLst/>
                <a:latin typeface="Times New Roman" panose="02020603050405020304" pitchFamily="18" charset="0"/>
                <a:ea typeface="Times New Roman" panose="02020603050405020304" pitchFamily="18" charset="0"/>
              </a:rPr>
              <a:t>2. Ποια είναι η θέση του “λαού”;</a:t>
            </a:r>
          </a:p>
          <a:p>
            <a:r>
              <a:rPr lang="el-GR" sz="1800" dirty="0">
                <a:effectLst/>
                <a:latin typeface="Times New Roman" panose="02020603050405020304" pitchFamily="18" charset="0"/>
                <a:ea typeface="Times New Roman" panose="02020603050405020304" pitchFamily="18" charset="0"/>
              </a:rPr>
              <a:t>3. Ποιοι </a:t>
            </a:r>
            <a:r>
              <a:rPr lang="el-GR" sz="1800" i="1" dirty="0">
                <a:effectLst/>
                <a:latin typeface="Times New Roman" panose="02020603050405020304" pitchFamily="18" charset="0"/>
                <a:ea typeface="Times New Roman" panose="02020603050405020304" pitchFamily="18" charset="0"/>
              </a:rPr>
              <a:t>δεν</a:t>
            </a:r>
            <a:r>
              <a:rPr lang="el-GR" sz="1800" dirty="0">
                <a:effectLst/>
                <a:latin typeface="Times New Roman" panose="02020603050405020304" pitchFamily="18" charset="0"/>
                <a:ea typeface="Times New Roman" panose="02020603050405020304" pitchFamily="18" charset="0"/>
              </a:rPr>
              <a:t> χωρούν σε κάθε εκδοχή ελληνικότητας;</a:t>
            </a:r>
          </a:p>
          <a:p>
            <a:r>
              <a:rPr lang="el-GR" sz="1800" dirty="0">
                <a:effectLst/>
                <a:latin typeface="Times New Roman" panose="02020603050405020304" pitchFamily="18" charset="0"/>
                <a:ea typeface="Times New Roman" panose="02020603050405020304" pitchFamily="18" charset="0"/>
              </a:rPr>
              <a:t>4. Τι σημαίνει σήμερα “ελληνικότητα”;</a:t>
            </a:r>
          </a:p>
          <a:p>
            <a:endParaRPr lang="el-GR" sz="1800" dirty="0">
              <a:latin typeface="Times New Roman" panose="02020603050405020304" pitchFamily="18" charset="0"/>
              <a:ea typeface="Times New Roman" panose="02020603050405020304" pitchFamily="18" charset="0"/>
            </a:endParaRPr>
          </a:p>
          <a:p>
            <a:endParaRPr lang="el-GR" sz="1800" dirty="0">
              <a:effectLst/>
              <a:latin typeface="Times New Roman" panose="02020603050405020304" pitchFamily="18" charset="0"/>
              <a:ea typeface="Times New Roman" panose="02020603050405020304" pitchFamily="18" charset="0"/>
            </a:endParaRPr>
          </a:p>
          <a:p>
            <a:r>
              <a:rPr lang="el-GR" sz="2000" b="1" dirty="0">
                <a:effectLst/>
                <a:latin typeface="Times New Roman" panose="02020603050405020304" pitchFamily="18" charset="0"/>
                <a:ea typeface="Times New Roman" panose="02020603050405020304" pitchFamily="18" charset="0"/>
                <a:cs typeface="Times New Roman" panose="02020603050405020304" pitchFamily="18" charset="0"/>
              </a:rPr>
              <a:t>Αν γράφαμε σήμερα “διήγημα με ελληνική υπόθεση”, ποια Ελλάδα θα θέλαμε να δείξουμε;</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l-GR" sz="1800" dirty="0">
              <a:effectLst/>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3499201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25589C-2FA4-4FAE-A605-AFDBB9421C73}"/>
              </a:ext>
            </a:extLst>
          </p:cNvPr>
          <p:cNvSpPr>
            <a:spLocks noGrp="1"/>
          </p:cNvSpPr>
          <p:nvPr>
            <p:ph type="title"/>
          </p:nvPr>
        </p:nvSpPr>
        <p:spPr/>
        <p:txBody>
          <a:bodyPr>
            <a:normAutofit/>
          </a:bodyPr>
          <a:lstStyle/>
          <a:p>
            <a:r>
              <a:rPr lang="el-GR" sz="2400" b="1" dirty="0">
                <a:effectLst/>
                <a:latin typeface="Times New Roman" panose="02020603050405020304" pitchFamily="18" charset="0"/>
                <a:ea typeface="Times New Roman" panose="02020603050405020304" pitchFamily="18" charset="0"/>
              </a:rPr>
              <a:t>Ηθογραφικό Διήγημα </a:t>
            </a:r>
            <a:endParaRPr lang="el-GR" sz="2400" dirty="0"/>
          </a:p>
        </p:txBody>
      </p:sp>
      <p:sp>
        <p:nvSpPr>
          <p:cNvPr id="3" name="Θέση περιεχομένου 2">
            <a:extLst>
              <a:ext uri="{FF2B5EF4-FFF2-40B4-BE49-F238E27FC236}">
                <a16:creationId xmlns:a16="http://schemas.microsoft.com/office/drawing/2014/main" id="{0B3AF06B-1282-4B8D-96DA-DBB3F80D5B37}"/>
              </a:ext>
            </a:extLst>
          </p:cNvPr>
          <p:cNvSpPr>
            <a:spLocks noGrp="1"/>
          </p:cNvSpPr>
          <p:nvPr>
            <p:ph idx="1"/>
          </p:nvPr>
        </p:nvSpPr>
        <p:spPr/>
        <p:txBody>
          <a:bodyPr/>
          <a:lstStyle/>
          <a:p>
            <a:pPr>
              <a:lnSpc>
                <a:spcPct val="107000"/>
              </a:lnSpc>
              <a:spcAft>
                <a:spcPts val="800"/>
              </a:spcAft>
            </a:pP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Το περιοδικό </a:t>
            </a:r>
            <a:r>
              <a:rPr lang="el-GR" sz="1800" b="1" i="1" dirty="0">
                <a:effectLst/>
                <a:latin typeface="Times New Roman" panose="02020603050405020304" pitchFamily="18" charset="0"/>
                <a:ea typeface="Times New Roman" panose="02020603050405020304" pitchFamily="18" charset="0"/>
                <a:cs typeface="Times New Roman" panose="02020603050405020304" pitchFamily="18" charset="0"/>
              </a:rPr>
              <a:t>Εστία</a:t>
            </a: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 (1883)</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Το 1883 ζητά «</a:t>
            </a: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διηγήματα με ελληνική υπόθεση</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Ζητείται λογοτεχνία με </a:t>
            </a: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ελληνικό ήθος, τόπο, ήρωες</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Στόχος: να διαμορφωθεί </a:t>
            </a:r>
            <a:r>
              <a:rPr lang="el-GR" sz="1800" i="1" dirty="0">
                <a:effectLst/>
                <a:latin typeface="Times New Roman" panose="02020603050405020304" pitchFamily="18" charset="0"/>
                <a:ea typeface="Times New Roman" panose="02020603050405020304" pitchFamily="18" charset="0"/>
                <a:cs typeface="Times New Roman" panose="02020603050405020304" pitchFamily="18" charset="0"/>
              </a:rPr>
              <a:t>εθνική λογοτεχνία</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 να φανεί “τι σημαίνει να είσαι Έλληνας”.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Το πλαίσιο: Μετά την προσάρτηση Θεσσαλίας (1881), αναζήτηση “ταυτότητας”.</a:t>
            </a:r>
          </a:p>
          <a:p>
            <a:endParaRPr lang="el-GR" dirty="0"/>
          </a:p>
        </p:txBody>
      </p:sp>
    </p:spTree>
    <p:extLst>
      <p:ext uri="{BB962C8B-B14F-4D97-AF65-F5344CB8AC3E}">
        <p14:creationId xmlns:p14="http://schemas.microsoft.com/office/powerpoint/2010/main" val="1902145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945578C-F8A0-459D-83A2-DDE0FD8C0B54}"/>
              </a:ext>
            </a:extLst>
          </p:cNvPr>
          <p:cNvSpPr>
            <a:spLocks noGrp="1"/>
          </p:cNvSpPr>
          <p:nvPr>
            <p:ph type="title"/>
          </p:nvPr>
        </p:nvSpPr>
        <p:spPr/>
        <p:txBody>
          <a:bodyPr/>
          <a:lstStyle/>
          <a:p>
            <a:r>
              <a:rPr lang="el-GR" sz="2400" b="1" dirty="0">
                <a:effectLst/>
                <a:latin typeface="Times New Roman" panose="02020603050405020304" pitchFamily="18" charset="0"/>
                <a:ea typeface="Times New Roman" panose="02020603050405020304" pitchFamily="18" charset="0"/>
                <a:cs typeface="Times New Roman" panose="02020603050405020304" pitchFamily="18" charset="0"/>
              </a:rPr>
              <a:t>Χαρακτηριστικά της εποχής / του είδους</a:t>
            </a:r>
            <a:br>
              <a:rPr lang="el-GR" sz="1800" dirty="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F89D8614-C8C3-4772-8765-AD90AED070AE}"/>
              </a:ext>
            </a:extLst>
          </p:cNvPr>
          <p:cNvSpPr>
            <a:spLocks noGrp="1"/>
          </p:cNvSpPr>
          <p:nvPr>
            <p:ph idx="1"/>
          </p:nvPr>
        </p:nvSpPr>
        <p:spPr/>
        <p:txBody>
          <a:bodyPr/>
          <a:lstStyle/>
          <a:p>
            <a:pPr marL="342900" lvl="0" indent="-342900">
              <a:lnSpc>
                <a:spcPct val="107000"/>
              </a:lnSpc>
              <a:spcAft>
                <a:spcPts val="800"/>
              </a:spcAft>
              <a:buSzPts val="1000"/>
              <a:buFont typeface="Symbol" panose="05050102010706020507" pitchFamily="18" charset="2"/>
              <a:buChar char=""/>
              <a:tabLst>
                <a:tab pos="457200" algn="l"/>
              </a:tabLs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Επιστροφή στην </a:t>
            </a: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επαρχία</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και την </a:t>
            </a: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παράδοση</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Η </a:t>
            </a: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θρησκεία</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και η </a:t>
            </a: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κοινότητα</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ως ηθικός άξονας.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l-GR" sz="1800" b="1" dirty="0" err="1">
                <a:effectLst/>
                <a:latin typeface="Times New Roman" panose="02020603050405020304" pitchFamily="18" charset="0"/>
                <a:ea typeface="Times New Roman" panose="02020603050405020304" pitchFamily="18" charset="0"/>
                <a:cs typeface="Times New Roman" panose="02020603050405020304" pitchFamily="18" charset="0"/>
              </a:rPr>
              <a:t>Προφορικότητα</a:t>
            </a: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 διάλεκτοι, απλότητα</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Εθνικός ρεαλισμός</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ρεαλιστικά, αλλά με ηθικό ιδεώδες.</a:t>
            </a:r>
          </a:p>
          <a:p>
            <a:pPr marL="342900" lvl="0" indent="-342900">
              <a:lnSpc>
                <a:spcPct val="107000"/>
              </a:lnSpc>
              <a:spcAft>
                <a:spcPts val="800"/>
              </a:spcAft>
              <a:buSzPts val="1000"/>
              <a:buFont typeface="Symbol" panose="05050102010706020507" pitchFamily="18" charset="2"/>
              <a:buChar char=""/>
              <a:tabLst>
                <a:tab pos="457200" algn="l"/>
              </a:tabLst>
            </a:pPr>
            <a:endParaRPr lang="el-GR" sz="18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spcAft>
                <a:spcPts val="800"/>
              </a:spcAft>
              <a:buSzPts val="1000"/>
              <a:buFont typeface="Symbol" panose="05050102010706020507" pitchFamily="18" charset="2"/>
              <a:buChar char=""/>
              <a:tabLst>
                <a:tab pos="457200" algn="l"/>
              </a:tabLst>
            </a:pPr>
            <a:r>
              <a:rPr lang="el-GR" sz="1800" b="1" dirty="0">
                <a:effectLst/>
                <a:latin typeface="Times New Roman" panose="02020603050405020304" pitchFamily="18" charset="0"/>
                <a:ea typeface="Times New Roman" panose="02020603050405020304" pitchFamily="18" charset="0"/>
              </a:rPr>
              <a:t>Συνοπτική ιδέα:</a:t>
            </a:r>
            <a:br>
              <a:rPr lang="el-GR" sz="1800" dirty="0">
                <a:effectLst/>
                <a:latin typeface="Times New Roman" panose="02020603050405020304" pitchFamily="18" charset="0"/>
                <a:ea typeface="Times New Roman" panose="02020603050405020304" pitchFamily="18" charset="0"/>
              </a:rPr>
            </a:br>
            <a:r>
              <a:rPr lang="el-GR" sz="1800" dirty="0">
                <a:effectLst/>
                <a:latin typeface="Times New Roman" panose="02020603050405020304" pitchFamily="18" charset="0"/>
                <a:ea typeface="Times New Roman" panose="02020603050405020304" pitchFamily="18" charset="0"/>
              </a:rPr>
              <a:t>Η ελληνικότητα = αγροτική ζωή, πίστη, ήθη και έθιμα → </a:t>
            </a:r>
            <a:r>
              <a:rPr lang="el-GR" sz="1800" i="1" dirty="0">
                <a:effectLst/>
                <a:latin typeface="Times New Roman" panose="02020603050405020304" pitchFamily="18" charset="0"/>
                <a:ea typeface="Times New Roman" panose="02020603050405020304" pitchFamily="18" charset="0"/>
              </a:rPr>
              <a:t>η “ψυχή του έθνους” στα χωριά</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913302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4BD711C-F294-4A98-B55A-9C3F5CEBCAA2}"/>
              </a:ext>
            </a:extLst>
          </p:cNvPr>
          <p:cNvSpPr>
            <a:spLocks noGrp="1"/>
          </p:cNvSpPr>
          <p:nvPr>
            <p:ph type="title"/>
          </p:nvPr>
        </p:nvSpPr>
        <p:spPr/>
        <p:txBody>
          <a:bodyPr/>
          <a:lstStyle/>
          <a:p>
            <a:r>
              <a:rPr lang="el-GR" dirty="0"/>
              <a:t>Αλέξανδρος Παπαδιαμάντης</a:t>
            </a:r>
          </a:p>
        </p:txBody>
      </p:sp>
      <p:graphicFrame>
        <p:nvGraphicFramePr>
          <p:cNvPr id="4" name="Θέση περιεχομένου 3">
            <a:extLst>
              <a:ext uri="{FF2B5EF4-FFF2-40B4-BE49-F238E27FC236}">
                <a16:creationId xmlns:a16="http://schemas.microsoft.com/office/drawing/2014/main" id="{9C0901C8-378D-4AF6-9BE2-F03F0D0A4B56}"/>
              </a:ext>
            </a:extLst>
          </p:cNvPr>
          <p:cNvGraphicFramePr>
            <a:graphicFrameLocks noGrp="1"/>
          </p:cNvGraphicFramePr>
          <p:nvPr>
            <p:ph idx="1"/>
            <p:extLst>
              <p:ext uri="{D42A27DB-BD31-4B8C-83A1-F6EECF244321}">
                <p14:modId xmlns:p14="http://schemas.microsoft.com/office/powerpoint/2010/main" val="3213678299"/>
              </p:ext>
            </p:extLst>
          </p:nvPr>
        </p:nvGraphicFramePr>
        <p:xfrm>
          <a:off x="1295400" y="2459115"/>
          <a:ext cx="9601200" cy="3533312"/>
        </p:xfrm>
        <a:graphic>
          <a:graphicData uri="http://schemas.openxmlformats.org/drawingml/2006/table">
            <a:tbl>
              <a:tblPr firstRow="1" firstCol="1" bandRow="1">
                <a:tableStyleId>{5C22544A-7EE6-4342-B048-85BDC9FD1C3A}</a:tableStyleId>
              </a:tblPr>
              <a:tblGrid>
                <a:gridCol w="1412289">
                  <a:extLst>
                    <a:ext uri="{9D8B030D-6E8A-4147-A177-3AD203B41FA5}">
                      <a16:colId xmlns:a16="http://schemas.microsoft.com/office/drawing/2014/main" val="2894220022"/>
                    </a:ext>
                  </a:extLst>
                </a:gridCol>
                <a:gridCol w="8188911">
                  <a:extLst>
                    <a:ext uri="{9D8B030D-6E8A-4147-A177-3AD203B41FA5}">
                      <a16:colId xmlns:a16="http://schemas.microsoft.com/office/drawing/2014/main" val="2513750984"/>
                    </a:ext>
                  </a:extLst>
                </a:gridCol>
              </a:tblGrid>
              <a:tr h="441664">
                <a:tc>
                  <a:txBody>
                    <a:bodyPr/>
                    <a:lstStyle/>
                    <a:p>
                      <a:pPr algn="ctr">
                        <a:lnSpc>
                          <a:spcPct val="107000"/>
                        </a:lnSpc>
                        <a:spcAft>
                          <a:spcPts val="800"/>
                        </a:spcAft>
                      </a:pPr>
                      <a:r>
                        <a:rPr lang="el-GR" sz="1200">
                          <a:effectLst/>
                        </a:rPr>
                        <a:t>Στοιχείο</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el-GR" sz="1200">
                          <a:effectLst/>
                        </a:rPr>
                        <a:t>Περιεχόμενο</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902512857"/>
                  </a:ext>
                </a:extLst>
              </a:tr>
              <a:tr h="441664">
                <a:tc>
                  <a:txBody>
                    <a:bodyPr/>
                    <a:lstStyle/>
                    <a:p>
                      <a:pPr>
                        <a:lnSpc>
                          <a:spcPct val="107000"/>
                        </a:lnSpc>
                        <a:spcAft>
                          <a:spcPts val="800"/>
                        </a:spcAft>
                      </a:pPr>
                      <a:r>
                        <a:rPr lang="el-GR" sz="1200">
                          <a:effectLst/>
                        </a:rPr>
                        <a:t>Γέννηση – Θάνατος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pPr>
                      <a:r>
                        <a:rPr lang="el-GR" sz="1200">
                          <a:effectLst/>
                        </a:rPr>
                        <a:t>Σκιάθος, 1851 – Σκιάθος, 1911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952750"/>
                  </a:ext>
                </a:extLst>
              </a:tr>
              <a:tr h="441664">
                <a:tc>
                  <a:txBody>
                    <a:bodyPr/>
                    <a:lstStyle/>
                    <a:p>
                      <a:pPr>
                        <a:lnSpc>
                          <a:spcPct val="107000"/>
                        </a:lnSpc>
                        <a:spcAft>
                          <a:spcPts val="800"/>
                        </a:spcAft>
                      </a:pPr>
                      <a:r>
                        <a:rPr lang="el-GR" sz="1200">
                          <a:effectLst/>
                        </a:rPr>
                        <a:t>Σπουδές / Επάγγελμα</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pPr>
                      <a:r>
                        <a:rPr lang="el-GR" sz="1200">
                          <a:effectLst/>
                        </a:rPr>
                        <a:t>Σπουδές στη Φιλοσοφική Αθηνών (δεν ολοκλήρωσε), εργάστηκε ως μεταφραστής και δημοσιογράφος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447945065"/>
                  </a:ext>
                </a:extLst>
              </a:tr>
              <a:tr h="441664">
                <a:tc>
                  <a:txBody>
                    <a:bodyPr/>
                    <a:lstStyle/>
                    <a:p>
                      <a:pPr>
                        <a:lnSpc>
                          <a:spcPct val="107000"/>
                        </a:lnSpc>
                        <a:spcAft>
                          <a:spcPts val="800"/>
                        </a:spcAft>
                      </a:pPr>
                      <a:r>
                        <a:rPr lang="el-GR" sz="1200">
                          <a:effectLst/>
                        </a:rPr>
                        <a:t>Εποχή / Ρεύμα</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pPr>
                      <a:r>
                        <a:rPr lang="el-GR" sz="1200">
                          <a:effectLst/>
                        </a:rPr>
                        <a:t>Ηθογραφία (τέλη 19ου αιώνα)</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78879422"/>
                  </a:ext>
                </a:extLst>
              </a:tr>
              <a:tr h="441664">
                <a:tc>
                  <a:txBody>
                    <a:bodyPr/>
                    <a:lstStyle/>
                    <a:p>
                      <a:pPr>
                        <a:lnSpc>
                          <a:spcPct val="107000"/>
                        </a:lnSpc>
                        <a:spcAft>
                          <a:spcPts val="800"/>
                        </a:spcAft>
                      </a:pPr>
                      <a:r>
                        <a:rPr lang="el-GR" sz="1200">
                          <a:effectLst/>
                        </a:rPr>
                        <a:t>Θεματικοί άξονες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pPr>
                      <a:r>
                        <a:rPr lang="el-GR" sz="1200">
                          <a:effectLst/>
                        </a:rPr>
                        <a:t>Θρησκευτικότητα, κοινότητα, φτώχεια, φύση, αμαρτία, λύτρωση</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353217973"/>
                  </a:ext>
                </a:extLst>
              </a:tr>
              <a:tr h="441664">
                <a:tc>
                  <a:txBody>
                    <a:bodyPr/>
                    <a:lstStyle/>
                    <a:p>
                      <a:pPr>
                        <a:lnSpc>
                          <a:spcPct val="107000"/>
                        </a:lnSpc>
                        <a:spcAft>
                          <a:spcPts val="800"/>
                        </a:spcAft>
                      </a:pPr>
                      <a:r>
                        <a:rPr lang="el-GR" sz="1200">
                          <a:effectLst/>
                        </a:rPr>
                        <a:t>Ύφος και γλώσσα</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pPr>
                      <a:r>
                        <a:rPr lang="el-GR" sz="1200">
                          <a:effectLst/>
                        </a:rPr>
                        <a:t>Μίξη καθαρεύουσας και δημοτικής, αφηγητής με στοργή για τους ήρωες, λυρισμός και ρεαλισμός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05817187"/>
                  </a:ext>
                </a:extLst>
              </a:tr>
              <a:tr h="441664">
                <a:tc>
                  <a:txBody>
                    <a:bodyPr/>
                    <a:lstStyle/>
                    <a:p>
                      <a:pPr>
                        <a:lnSpc>
                          <a:spcPct val="107000"/>
                        </a:lnSpc>
                        <a:spcAft>
                          <a:spcPts val="800"/>
                        </a:spcAft>
                      </a:pPr>
                      <a:r>
                        <a:rPr lang="el-GR" sz="1200">
                          <a:effectLst/>
                        </a:rPr>
                        <a:t>Κύρια έργα</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pPr>
                      <a:r>
                        <a:rPr lang="el-GR" sz="1200">
                          <a:effectLst/>
                        </a:rPr>
                        <a:t>«Η Φόνισσα», «Όνειρο στο κύμα», «Στο Χριστό στο Κάστρο», «Έρωτας στα χιόνια»</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620621594"/>
                  </a:ext>
                </a:extLst>
              </a:tr>
              <a:tr h="441664">
                <a:tc>
                  <a:txBody>
                    <a:bodyPr/>
                    <a:lstStyle/>
                    <a:p>
                      <a:pPr>
                        <a:lnSpc>
                          <a:spcPct val="107000"/>
                        </a:lnSpc>
                        <a:spcAft>
                          <a:spcPts val="800"/>
                        </a:spcAft>
                      </a:pPr>
                      <a:r>
                        <a:rPr lang="el-GR" sz="1200">
                          <a:effectLst/>
                        </a:rPr>
                        <a:t>Ελληνικότητα</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pPr>
                      <a:r>
                        <a:rPr lang="el-GR" sz="1200" dirty="0">
                          <a:effectLst/>
                        </a:rPr>
                        <a:t>Εντοπισμένη στο ήθος, στην πίστη και στην απλότητα της ζωής του νησιού∙ η Ελλάδα ως “ηθική κοινότητα”</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86913034"/>
                  </a:ext>
                </a:extLst>
              </a:tr>
            </a:tbl>
          </a:graphicData>
        </a:graphic>
      </p:graphicFrame>
    </p:spTree>
    <p:extLst>
      <p:ext uri="{BB962C8B-B14F-4D97-AF65-F5344CB8AC3E}">
        <p14:creationId xmlns:p14="http://schemas.microsoft.com/office/powerpoint/2010/main" val="794116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E2CC50B-069A-4797-84A3-E5425B612FBE}"/>
              </a:ext>
            </a:extLst>
          </p:cNvPr>
          <p:cNvSpPr>
            <a:spLocks noGrp="1"/>
          </p:cNvSpPr>
          <p:nvPr>
            <p:ph type="title"/>
          </p:nvPr>
        </p:nvSpPr>
        <p:spPr/>
        <p:txBody>
          <a:bodyPr/>
          <a:lstStyle/>
          <a:p>
            <a:r>
              <a:rPr lang="el-GR" dirty="0"/>
              <a:t>Λαμπριάτικος Ψάλτης 1893 </a:t>
            </a:r>
          </a:p>
        </p:txBody>
      </p:sp>
      <p:sp>
        <p:nvSpPr>
          <p:cNvPr id="3" name="Θέση περιεχομένου 2">
            <a:extLst>
              <a:ext uri="{FF2B5EF4-FFF2-40B4-BE49-F238E27FC236}">
                <a16:creationId xmlns:a16="http://schemas.microsoft.com/office/drawing/2014/main" id="{98D23FCE-F5C4-4027-9D2D-5BD1D13DA401}"/>
              </a:ext>
            </a:extLst>
          </p:cNvPr>
          <p:cNvSpPr>
            <a:spLocks noGrp="1"/>
          </p:cNvSpPr>
          <p:nvPr>
            <p:ph idx="1"/>
          </p:nvPr>
        </p:nvSpPr>
        <p:spPr/>
        <p:txBody>
          <a:bodyPr>
            <a:normAutofit fontScale="85000" lnSpcReduction="10000"/>
          </a:bodyPr>
          <a:lstStyle/>
          <a:p>
            <a:r>
              <a:rPr lang="el-GR" b="0" i="0" dirty="0">
                <a:solidFill>
                  <a:srgbClr val="2C2C2C"/>
                </a:solidFill>
                <a:effectLst/>
                <a:latin typeface="Source Sans 3"/>
              </a:rPr>
              <a:t>Τὸ </a:t>
            </a:r>
            <a:r>
              <a:rPr lang="el-GR" b="0" i="0" dirty="0" err="1">
                <a:solidFill>
                  <a:srgbClr val="2C2C2C"/>
                </a:solidFill>
                <a:effectLst/>
                <a:latin typeface="Source Sans 3"/>
              </a:rPr>
              <a:t>δειλινὸν</a:t>
            </a:r>
            <a:r>
              <a:rPr lang="el-GR" b="0" i="0" dirty="0">
                <a:solidFill>
                  <a:srgbClr val="2C2C2C"/>
                </a:solidFill>
                <a:effectLst/>
                <a:latin typeface="Source Sans 3"/>
              </a:rPr>
              <a:t> </a:t>
            </a:r>
            <a:r>
              <a:rPr lang="el-GR" b="0" i="0" dirty="0" err="1">
                <a:solidFill>
                  <a:srgbClr val="2C2C2C"/>
                </a:solidFill>
                <a:effectLst/>
                <a:latin typeface="Source Sans 3"/>
              </a:rPr>
              <a:t>ἐφάνησαν</a:t>
            </a:r>
            <a:r>
              <a:rPr lang="el-GR" b="0" i="0" dirty="0">
                <a:solidFill>
                  <a:srgbClr val="2C2C2C"/>
                </a:solidFill>
                <a:effectLst/>
                <a:latin typeface="Source Sans 3"/>
              </a:rPr>
              <a:t> μακρόθεν </a:t>
            </a:r>
            <a:r>
              <a:rPr lang="el-GR" b="0" i="0" dirty="0" err="1">
                <a:solidFill>
                  <a:srgbClr val="2C2C2C"/>
                </a:solidFill>
                <a:effectLst/>
                <a:latin typeface="Source Sans 3"/>
              </a:rPr>
              <a:t>νὰ</a:t>
            </a:r>
            <a:r>
              <a:rPr lang="el-GR" b="0" i="0" dirty="0">
                <a:solidFill>
                  <a:srgbClr val="2C2C2C"/>
                </a:solidFill>
                <a:effectLst/>
                <a:latin typeface="Source Sans 3"/>
              </a:rPr>
              <a:t> </a:t>
            </a:r>
            <a:r>
              <a:rPr lang="el-GR" b="0" i="0" dirty="0" err="1">
                <a:solidFill>
                  <a:srgbClr val="2C2C2C"/>
                </a:solidFill>
                <a:effectLst/>
                <a:latin typeface="Source Sans 3"/>
              </a:rPr>
              <a:t>καταβαίνωσι</a:t>
            </a:r>
            <a:r>
              <a:rPr lang="el-GR" b="0" i="0" dirty="0">
                <a:solidFill>
                  <a:srgbClr val="2C2C2C"/>
                </a:solidFill>
                <a:effectLst/>
                <a:latin typeface="Source Sans 3"/>
              </a:rPr>
              <a:t> </a:t>
            </a:r>
            <a:r>
              <a:rPr lang="el-GR" b="0" i="0" dirty="0" err="1">
                <a:solidFill>
                  <a:srgbClr val="2C2C2C"/>
                </a:solidFill>
                <a:effectLst/>
                <a:latin typeface="Source Sans 3"/>
              </a:rPr>
              <a:t>τὴν</a:t>
            </a:r>
            <a:r>
              <a:rPr lang="el-GR" b="0" i="0" dirty="0">
                <a:solidFill>
                  <a:srgbClr val="2C2C2C"/>
                </a:solidFill>
                <a:effectLst/>
                <a:latin typeface="Source Sans 3"/>
              </a:rPr>
              <a:t> </a:t>
            </a:r>
            <a:r>
              <a:rPr lang="el-GR" b="0" i="0" dirty="0" err="1">
                <a:solidFill>
                  <a:srgbClr val="2C2C2C"/>
                </a:solidFill>
                <a:effectLst/>
                <a:latin typeface="Source Sans 3"/>
              </a:rPr>
              <a:t>ράχιν</a:t>
            </a:r>
            <a:r>
              <a:rPr lang="el-GR" b="0" i="0" dirty="0">
                <a:solidFill>
                  <a:srgbClr val="2C2C2C"/>
                </a:solidFill>
                <a:effectLst/>
                <a:latin typeface="Source Sans 3"/>
              </a:rPr>
              <a:t> </a:t>
            </a:r>
            <a:r>
              <a:rPr lang="el-GR" b="0" i="0" dirty="0" err="1">
                <a:solidFill>
                  <a:srgbClr val="2C2C2C"/>
                </a:solidFill>
                <a:effectLst/>
                <a:latin typeface="Source Sans 3"/>
              </a:rPr>
              <a:t>ἐρχόμεναι</a:t>
            </a:r>
            <a:r>
              <a:rPr lang="el-GR" b="0" i="0" dirty="0">
                <a:solidFill>
                  <a:srgbClr val="2C2C2C"/>
                </a:solidFill>
                <a:effectLst/>
                <a:latin typeface="Source Sans 3"/>
              </a:rPr>
              <a:t> </a:t>
            </a:r>
            <a:r>
              <a:rPr lang="el-GR" b="0" i="0" dirty="0" err="1">
                <a:solidFill>
                  <a:srgbClr val="2C2C2C"/>
                </a:solidFill>
                <a:effectLst/>
                <a:latin typeface="Source Sans 3"/>
              </a:rPr>
              <a:t>αἱ</a:t>
            </a:r>
            <a:r>
              <a:rPr lang="el-GR" b="0" i="0" dirty="0">
                <a:solidFill>
                  <a:srgbClr val="2C2C2C"/>
                </a:solidFill>
                <a:effectLst/>
                <a:latin typeface="Source Sans 3"/>
              </a:rPr>
              <a:t> </a:t>
            </a:r>
            <a:r>
              <a:rPr lang="el-GR" b="0" i="0" dirty="0" err="1">
                <a:solidFill>
                  <a:srgbClr val="2C2C2C"/>
                </a:solidFill>
                <a:effectLst/>
                <a:latin typeface="Source Sans 3"/>
              </a:rPr>
              <a:t>καλυβιώτισσαι</a:t>
            </a:r>
            <a:r>
              <a:rPr lang="el-GR" b="0" i="0" dirty="0">
                <a:solidFill>
                  <a:srgbClr val="2C2C2C"/>
                </a:solidFill>
                <a:effectLst/>
                <a:latin typeface="Source Sans 3"/>
              </a:rPr>
              <a:t> </a:t>
            </a:r>
            <a:r>
              <a:rPr lang="el-GR" b="0" i="0" dirty="0" err="1">
                <a:solidFill>
                  <a:srgbClr val="2C2C2C"/>
                </a:solidFill>
                <a:effectLst/>
                <a:latin typeface="Source Sans 3"/>
              </a:rPr>
              <a:t>γυναῖκες</a:t>
            </a:r>
            <a:r>
              <a:rPr lang="el-GR" b="0" i="0" dirty="0">
                <a:solidFill>
                  <a:srgbClr val="2C2C2C"/>
                </a:solidFill>
                <a:effectLst/>
                <a:latin typeface="Source Sans 3"/>
              </a:rPr>
              <a:t>, </a:t>
            </a:r>
            <a:r>
              <a:rPr lang="el-GR" b="0" i="0" dirty="0" err="1">
                <a:solidFill>
                  <a:srgbClr val="2C2C2C"/>
                </a:solidFill>
                <a:effectLst/>
                <a:latin typeface="Source Sans 3"/>
              </a:rPr>
              <a:t>αἱ</a:t>
            </a:r>
            <a:r>
              <a:rPr lang="el-GR" b="0" i="0" dirty="0">
                <a:solidFill>
                  <a:srgbClr val="2C2C2C"/>
                </a:solidFill>
                <a:effectLst/>
                <a:latin typeface="Source Sans 3"/>
              </a:rPr>
              <a:t> </a:t>
            </a:r>
            <a:r>
              <a:rPr lang="el-GR" b="0" i="0" dirty="0" err="1">
                <a:solidFill>
                  <a:srgbClr val="2C2C2C"/>
                </a:solidFill>
                <a:effectLst/>
                <a:latin typeface="Source Sans 3"/>
              </a:rPr>
              <a:t>ποιμενίδες</a:t>
            </a:r>
            <a:r>
              <a:rPr lang="el-GR" b="0" i="0" dirty="0">
                <a:solidFill>
                  <a:srgbClr val="2C2C2C"/>
                </a:solidFill>
                <a:effectLst/>
                <a:latin typeface="Source Sans 3"/>
              </a:rPr>
              <a:t> </a:t>
            </a:r>
            <a:r>
              <a:rPr lang="el-GR" b="0" i="0" dirty="0" err="1">
                <a:solidFill>
                  <a:srgbClr val="2C2C2C"/>
                </a:solidFill>
                <a:effectLst/>
                <a:latin typeface="Source Sans 3"/>
              </a:rPr>
              <a:t>καὶ</a:t>
            </a:r>
            <a:r>
              <a:rPr lang="el-GR" b="0" i="0" dirty="0">
                <a:solidFill>
                  <a:srgbClr val="2C2C2C"/>
                </a:solidFill>
                <a:effectLst/>
                <a:latin typeface="Source Sans 3"/>
              </a:rPr>
              <a:t> </a:t>
            </a:r>
            <a:r>
              <a:rPr lang="el-GR" b="0" i="0" dirty="0" err="1">
                <a:solidFill>
                  <a:srgbClr val="2C2C2C"/>
                </a:solidFill>
                <a:effectLst/>
                <a:latin typeface="Source Sans 3"/>
              </a:rPr>
              <a:t>βοσκίδες</a:t>
            </a:r>
            <a:r>
              <a:rPr lang="el-GR" b="0" i="0" dirty="0">
                <a:solidFill>
                  <a:srgbClr val="2C2C2C"/>
                </a:solidFill>
                <a:effectLst/>
                <a:latin typeface="Source Sans 3"/>
              </a:rPr>
              <a:t> </a:t>
            </a:r>
            <a:r>
              <a:rPr lang="el-GR" b="0" i="0" dirty="0" err="1">
                <a:solidFill>
                  <a:srgbClr val="2C2C2C"/>
                </a:solidFill>
                <a:effectLst/>
                <a:latin typeface="Source Sans 3"/>
              </a:rPr>
              <a:t>τῶν</a:t>
            </a:r>
            <a:r>
              <a:rPr lang="el-GR" b="0" i="0" dirty="0">
                <a:solidFill>
                  <a:srgbClr val="2C2C2C"/>
                </a:solidFill>
                <a:effectLst/>
                <a:latin typeface="Source Sans 3"/>
              </a:rPr>
              <a:t> </a:t>
            </a:r>
            <a:r>
              <a:rPr lang="el-GR" b="0" i="0" dirty="0" err="1">
                <a:solidFill>
                  <a:srgbClr val="2C2C2C"/>
                </a:solidFill>
                <a:effectLst/>
                <a:latin typeface="Source Sans 3"/>
              </a:rPr>
              <a:t>ἀγροτικῶν</a:t>
            </a:r>
            <a:r>
              <a:rPr lang="el-GR" b="0" i="0" dirty="0">
                <a:solidFill>
                  <a:srgbClr val="2C2C2C"/>
                </a:solidFill>
                <a:effectLst/>
                <a:latin typeface="Source Sans 3"/>
              </a:rPr>
              <a:t> </a:t>
            </a:r>
            <a:r>
              <a:rPr lang="el-GR" b="0" i="0" dirty="0" err="1">
                <a:solidFill>
                  <a:srgbClr val="2C2C2C"/>
                </a:solidFill>
                <a:effectLst/>
                <a:latin typeface="Source Sans 3"/>
              </a:rPr>
              <a:t>συνοικιῶν</a:t>
            </a:r>
            <a:r>
              <a:rPr lang="el-GR" b="0" i="0" dirty="0">
                <a:solidFill>
                  <a:srgbClr val="2C2C2C"/>
                </a:solidFill>
                <a:effectLst/>
                <a:latin typeface="Source Sans 3"/>
              </a:rPr>
              <a:t>. </a:t>
            </a:r>
            <a:r>
              <a:rPr lang="el-GR" b="0" i="0" dirty="0" err="1">
                <a:solidFill>
                  <a:srgbClr val="2C2C2C"/>
                </a:solidFill>
                <a:effectLst/>
                <a:latin typeface="Source Sans 3"/>
              </a:rPr>
              <a:t>Ἦλθαν</a:t>
            </a:r>
            <a:r>
              <a:rPr lang="el-GR" b="0" i="0" dirty="0">
                <a:solidFill>
                  <a:srgbClr val="2C2C2C"/>
                </a:solidFill>
                <a:effectLst/>
                <a:latin typeface="Source Sans 3"/>
              </a:rPr>
              <a:t> </a:t>
            </a:r>
            <a:r>
              <a:rPr lang="el-GR" b="0" i="0" dirty="0" err="1">
                <a:solidFill>
                  <a:srgbClr val="2C2C2C"/>
                </a:solidFill>
                <a:effectLst/>
                <a:latin typeface="Source Sans 3"/>
              </a:rPr>
              <a:t>φέρουσαι</a:t>
            </a:r>
            <a:r>
              <a:rPr lang="el-GR" b="0" i="0" dirty="0">
                <a:solidFill>
                  <a:srgbClr val="2C2C2C"/>
                </a:solidFill>
                <a:effectLst/>
                <a:latin typeface="Source Sans 3"/>
              </a:rPr>
              <a:t> πελωρίους κοφίνους, γεμάτους </a:t>
            </a:r>
            <a:r>
              <a:rPr lang="el-GR" b="0" i="0" dirty="0" err="1">
                <a:solidFill>
                  <a:srgbClr val="2C2C2C"/>
                </a:solidFill>
                <a:effectLst/>
                <a:latin typeface="Source Sans 3"/>
              </a:rPr>
              <a:t>ἄνθη</a:t>
            </a:r>
            <a:r>
              <a:rPr lang="el-GR" b="0" i="0" dirty="0">
                <a:solidFill>
                  <a:srgbClr val="2C2C2C"/>
                </a:solidFill>
                <a:effectLst/>
                <a:latin typeface="Source Sans 3"/>
              </a:rPr>
              <a:t>, λαμπάδας, κηρία </a:t>
            </a:r>
            <a:r>
              <a:rPr lang="el-GR" b="0" i="0" dirty="0" err="1">
                <a:solidFill>
                  <a:srgbClr val="2C2C2C"/>
                </a:solidFill>
                <a:effectLst/>
                <a:latin typeface="Source Sans 3"/>
              </a:rPr>
              <a:t>καὶ</a:t>
            </a:r>
            <a:r>
              <a:rPr lang="el-GR" b="0" i="0" dirty="0">
                <a:solidFill>
                  <a:srgbClr val="2C2C2C"/>
                </a:solidFill>
                <a:effectLst/>
                <a:latin typeface="Source Sans 3"/>
              </a:rPr>
              <a:t> </a:t>
            </a:r>
            <a:r>
              <a:rPr lang="el-GR" b="0" i="0" dirty="0" err="1">
                <a:solidFill>
                  <a:srgbClr val="2C2C2C"/>
                </a:solidFill>
                <a:effectLst/>
                <a:latin typeface="Source Sans 3"/>
              </a:rPr>
              <a:t>ἀγγεῖα</a:t>
            </a:r>
            <a:r>
              <a:rPr lang="el-GR" b="0" i="0" dirty="0">
                <a:solidFill>
                  <a:srgbClr val="2C2C2C"/>
                </a:solidFill>
                <a:effectLst/>
                <a:latin typeface="Source Sans 3"/>
              </a:rPr>
              <a:t> </a:t>
            </a:r>
            <a:r>
              <a:rPr lang="el-GR" b="0" i="0" dirty="0" err="1">
                <a:solidFill>
                  <a:srgbClr val="2C2C2C"/>
                </a:solidFill>
                <a:effectLst/>
                <a:latin typeface="Source Sans 3"/>
              </a:rPr>
              <a:t>μὲ</a:t>
            </a:r>
            <a:r>
              <a:rPr lang="el-GR" b="0" i="0" dirty="0">
                <a:solidFill>
                  <a:srgbClr val="2C2C2C"/>
                </a:solidFill>
                <a:effectLst/>
                <a:latin typeface="Source Sans 3"/>
              </a:rPr>
              <a:t> </a:t>
            </a:r>
            <a:r>
              <a:rPr lang="el-GR" b="0" i="0" dirty="0" err="1">
                <a:solidFill>
                  <a:srgbClr val="2C2C2C"/>
                </a:solidFill>
                <a:effectLst/>
                <a:latin typeface="Source Sans 3"/>
              </a:rPr>
              <a:t>ἔλαιον</a:t>
            </a:r>
            <a:r>
              <a:rPr lang="el-GR" b="0" i="0" dirty="0">
                <a:solidFill>
                  <a:srgbClr val="2C2C2C"/>
                </a:solidFill>
                <a:effectLst/>
                <a:latin typeface="Source Sans 3"/>
              </a:rPr>
              <a:t>, </a:t>
            </a:r>
            <a:r>
              <a:rPr lang="el-GR" b="0" i="0" dirty="0" err="1">
                <a:solidFill>
                  <a:srgbClr val="2C2C2C"/>
                </a:solidFill>
                <a:effectLst/>
                <a:latin typeface="Source Sans 3"/>
              </a:rPr>
              <a:t>καὶ</a:t>
            </a:r>
            <a:r>
              <a:rPr lang="el-GR" b="0" i="0" dirty="0">
                <a:solidFill>
                  <a:srgbClr val="2C2C2C"/>
                </a:solidFill>
                <a:effectLst/>
                <a:latin typeface="Source Sans 3"/>
              </a:rPr>
              <a:t> πρόσφορα </a:t>
            </a:r>
            <a:r>
              <a:rPr lang="el-GR" b="0" i="0" dirty="0" err="1">
                <a:solidFill>
                  <a:srgbClr val="2C2C2C"/>
                </a:solidFill>
                <a:effectLst/>
                <a:latin typeface="Source Sans 3"/>
              </a:rPr>
              <a:t>καὶ</a:t>
            </a:r>
            <a:r>
              <a:rPr lang="el-GR" b="0" i="0" dirty="0">
                <a:solidFill>
                  <a:srgbClr val="2C2C2C"/>
                </a:solidFill>
                <a:effectLst/>
                <a:latin typeface="Source Sans 3"/>
              </a:rPr>
              <a:t> </a:t>
            </a:r>
            <a:r>
              <a:rPr lang="el-GR" b="0" i="0" dirty="0" err="1">
                <a:solidFill>
                  <a:srgbClr val="2C2C2C"/>
                </a:solidFill>
                <a:effectLst/>
                <a:latin typeface="Source Sans 3"/>
              </a:rPr>
              <a:t>μικρὰς</a:t>
            </a:r>
            <a:r>
              <a:rPr lang="el-GR" b="0" i="0" dirty="0">
                <a:solidFill>
                  <a:srgbClr val="2C2C2C"/>
                </a:solidFill>
                <a:effectLst/>
                <a:latin typeface="Source Sans 3"/>
              </a:rPr>
              <a:t> </a:t>
            </a:r>
            <a:r>
              <a:rPr lang="el-GR" b="0" i="0" dirty="0" err="1">
                <a:solidFill>
                  <a:srgbClr val="2C2C2C"/>
                </a:solidFill>
                <a:effectLst/>
                <a:latin typeface="Source Sans 3"/>
              </a:rPr>
              <a:t>φιαλίδας</a:t>
            </a:r>
            <a:r>
              <a:rPr lang="el-GR" b="0" i="0" dirty="0">
                <a:solidFill>
                  <a:srgbClr val="2C2C2C"/>
                </a:solidFill>
                <a:effectLst/>
                <a:latin typeface="Source Sans 3"/>
              </a:rPr>
              <a:t> </a:t>
            </a:r>
            <a:r>
              <a:rPr lang="el-GR" b="0" i="0" dirty="0" err="1">
                <a:solidFill>
                  <a:srgbClr val="2C2C2C"/>
                </a:solidFill>
                <a:effectLst/>
                <a:latin typeface="Source Sans 3"/>
              </a:rPr>
              <a:t>μὲ</a:t>
            </a:r>
            <a:r>
              <a:rPr lang="el-GR" b="0" i="0" dirty="0">
                <a:solidFill>
                  <a:srgbClr val="2C2C2C"/>
                </a:solidFill>
                <a:effectLst/>
                <a:latin typeface="Source Sans 3"/>
              </a:rPr>
              <a:t> </a:t>
            </a:r>
            <a:r>
              <a:rPr lang="el-GR" b="0" i="0" dirty="0" err="1">
                <a:solidFill>
                  <a:srgbClr val="2C2C2C"/>
                </a:solidFill>
                <a:effectLst/>
                <a:latin typeface="Source Sans 3"/>
              </a:rPr>
              <a:t>νᾶμα</a:t>
            </a:r>
            <a:r>
              <a:rPr lang="el-GR" b="0" i="0" dirty="0">
                <a:solidFill>
                  <a:srgbClr val="2C2C2C"/>
                </a:solidFill>
                <a:effectLst/>
                <a:latin typeface="Source Sans 3"/>
              </a:rPr>
              <a:t>, ἢ </a:t>
            </a:r>
            <a:r>
              <a:rPr lang="el-GR" b="0" i="0" dirty="0" err="1">
                <a:solidFill>
                  <a:srgbClr val="2C2C2C"/>
                </a:solidFill>
                <a:effectLst/>
                <a:latin typeface="Source Sans 3"/>
              </a:rPr>
              <a:t>ὁδηγοῦσαι</a:t>
            </a:r>
            <a:r>
              <a:rPr lang="el-GR" b="0" i="0" dirty="0">
                <a:solidFill>
                  <a:srgbClr val="2C2C2C"/>
                </a:solidFill>
                <a:effectLst/>
                <a:latin typeface="Source Sans 3"/>
              </a:rPr>
              <a:t> </a:t>
            </a:r>
            <a:r>
              <a:rPr lang="el-GR" b="0" i="0" dirty="0" err="1">
                <a:solidFill>
                  <a:srgbClr val="2C2C2C"/>
                </a:solidFill>
                <a:effectLst/>
                <a:latin typeface="Source Sans 3"/>
              </a:rPr>
              <a:t>ὀνάρια</a:t>
            </a:r>
            <a:r>
              <a:rPr lang="el-GR" b="0" i="0" dirty="0">
                <a:solidFill>
                  <a:srgbClr val="2C2C2C"/>
                </a:solidFill>
                <a:effectLst/>
                <a:latin typeface="Source Sans 3"/>
              </a:rPr>
              <a:t> </a:t>
            </a:r>
            <a:r>
              <a:rPr lang="el-GR" b="0" i="0" dirty="0" err="1">
                <a:solidFill>
                  <a:srgbClr val="2C2C2C"/>
                </a:solidFill>
                <a:effectLst/>
                <a:latin typeface="Source Sans 3"/>
              </a:rPr>
              <a:t>μὲ</a:t>
            </a:r>
            <a:r>
              <a:rPr lang="el-GR" b="0" i="0" dirty="0">
                <a:solidFill>
                  <a:srgbClr val="2C2C2C"/>
                </a:solidFill>
                <a:effectLst/>
                <a:latin typeface="Source Sans 3"/>
              </a:rPr>
              <a:t> </a:t>
            </a:r>
            <a:r>
              <a:rPr lang="el-GR" b="0" i="0" dirty="0" err="1">
                <a:solidFill>
                  <a:srgbClr val="2C2C2C"/>
                </a:solidFill>
                <a:effectLst/>
                <a:latin typeface="Source Sans 3"/>
              </a:rPr>
              <a:t>τὰ</a:t>
            </a:r>
            <a:r>
              <a:rPr lang="el-GR" b="0" i="0" dirty="0">
                <a:solidFill>
                  <a:srgbClr val="2C2C2C"/>
                </a:solidFill>
                <a:effectLst/>
                <a:latin typeface="Source Sans 3"/>
              </a:rPr>
              <a:t> σάγματα </a:t>
            </a:r>
            <a:r>
              <a:rPr lang="el-GR" b="0" i="0" dirty="0" err="1">
                <a:solidFill>
                  <a:srgbClr val="2C2C2C"/>
                </a:solidFill>
                <a:effectLst/>
                <a:latin typeface="Source Sans 3"/>
              </a:rPr>
              <a:t>ἐπεστρωμένα</a:t>
            </a:r>
            <a:r>
              <a:rPr lang="el-GR" b="0" i="0" dirty="0">
                <a:solidFill>
                  <a:srgbClr val="2C2C2C"/>
                </a:solidFill>
                <a:effectLst/>
                <a:latin typeface="Source Sans 3"/>
              </a:rPr>
              <a:t> </a:t>
            </a:r>
            <a:r>
              <a:rPr lang="el-GR" b="0" i="0" dirty="0" err="1">
                <a:solidFill>
                  <a:srgbClr val="2C2C2C"/>
                </a:solidFill>
                <a:effectLst/>
                <a:latin typeface="Source Sans 3"/>
              </a:rPr>
              <a:t>διὰ</a:t>
            </a:r>
            <a:r>
              <a:rPr lang="el-GR" b="0" i="0" dirty="0">
                <a:solidFill>
                  <a:srgbClr val="2C2C2C"/>
                </a:solidFill>
                <a:effectLst/>
                <a:latin typeface="Source Sans 3"/>
              </a:rPr>
              <a:t> </a:t>
            </a:r>
            <a:r>
              <a:rPr lang="el-GR" b="0" i="0" dirty="0" err="1">
                <a:solidFill>
                  <a:srgbClr val="2C2C2C"/>
                </a:solidFill>
                <a:effectLst/>
                <a:latin typeface="Source Sans 3"/>
              </a:rPr>
              <a:t>κιλιμίων</a:t>
            </a:r>
            <a:r>
              <a:rPr lang="el-GR" b="0" i="0" dirty="0">
                <a:solidFill>
                  <a:srgbClr val="2C2C2C"/>
                </a:solidFill>
                <a:effectLst/>
                <a:latin typeface="Source Sans 3"/>
              </a:rPr>
              <a:t> </a:t>
            </a:r>
            <a:r>
              <a:rPr lang="el-GR" b="0" i="0" dirty="0" err="1">
                <a:solidFill>
                  <a:srgbClr val="2C2C2C"/>
                </a:solidFill>
                <a:effectLst/>
                <a:latin typeface="Source Sans 3"/>
              </a:rPr>
              <a:t>καὶ</a:t>
            </a:r>
            <a:r>
              <a:rPr lang="el-GR" b="0" i="0" dirty="0">
                <a:solidFill>
                  <a:srgbClr val="2C2C2C"/>
                </a:solidFill>
                <a:effectLst/>
                <a:latin typeface="Source Sans 3"/>
              </a:rPr>
              <a:t> </a:t>
            </a:r>
            <a:r>
              <a:rPr lang="el-GR" b="0" i="0" dirty="0" err="1">
                <a:solidFill>
                  <a:srgbClr val="2C2C2C"/>
                </a:solidFill>
                <a:effectLst/>
                <a:latin typeface="Source Sans 3"/>
              </a:rPr>
              <a:t>χραμίων</a:t>
            </a:r>
            <a:r>
              <a:rPr lang="el-GR" b="0" i="0" dirty="0">
                <a:solidFill>
                  <a:srgbClr val="2C2C2C"/>
                </a:solidFill>
                <a:effectLst/>
                <a:latin typeface="Source Sans 3"/>
              </a:rPr>
              <a:t>, φορτωμένα τορβάδες </a:t>
            </a:r>
            <a:r>
              <a:rPr lang="el-GR" b="0" i="0" dirty="0" err="1">
                <a:solidFill>
                  <a:srgbClr val="2C2C2C"/>
                </a:solidFill>
                <a:effectLst/>
                <a:latin typeface="Source Sans 3"/>
              </a:rPr>
              <a:t>καὶ</a:t>
            </a:r>
            <a:r>
              <a:rPr lang="el-GR" b="0" i="0" dirty="0">
                <a:solidFill>
                  <a:srgbClr val="2C2C2C"/>
                </a:solidFill>
                <a:effectLst/>
                <a:latin typeface="Source Sans 3"/>
              </a:rPr>
              <a:t> δισάκκια </a:t>
            </a:r>
            <a:r>
              <a:rPr lang="el-GR" b="0" i="0" dirty="0" err="1">
                <a:solidFill>
                  <a:srgbClr val="2C2C2C"/>
                </a:solidFill>
                <a:effectLst/>
                <a:latin typeface="Source Sans 3"/>
              </a:rPr>
              <a:t>μὲ</a:t>
            </a:r>
            <a:r>
              <a:rPr lang="el-GR" b="0" i="0" dirty="0">
                <a:solidFill>
                  <a:srgbClr val="2C2C2C"/>
                </a:solidFill>
                <a:effectLst/>
                <a:latin typeface="Source Sans 3"/>
              </a:rPr>
              <a:t> φλάσκας </a:t>
            </a:r>
            <a:r>
              <a:rPr lang="el-GR" b="0" i="0" dirty="0" err="1">
                <a:solidFill>
                  <a:srgbClr val="2C2C2C"/>
                </a:solidFill>
                <a:effectLst/>
                <a:latin typeface="Source Sans 3"/>
              </a:rPr>
              <a:t>οἴνου</a:t>
            </a:r>
            <a:r>
              <a:rPr lang="el-GR" b="0" i="0" dirty="0">
                <a:solidFill>
                  <a:srgbClr val="2C2C2C"/>
                </a:solidFill>
                <a:effectLst/>
                <a:latin typeface="Source Sans 3"/>
              </a:rPr>
              <a:t>, </a:t>
            </a:r>
            <a:r>
              <a:rPr lang="el-GR" b="0" i="0" dirty="0" err="1">
                <a:solidFill>
                  <a:srgbClr val="2C2C2C"/>
                </a:solidFill>
                <a:effectLst/>
                <a:latin typeface="Source Sans 3"/>
              </a:rPr>
              <a:t>μὲ</a:t>
            </a:r>
            <a:r>
              <a:rPr lang="el-GR" b="0" i="0" dirty="0">
                <a:solidFill>
                  <a:srgbClr val="2C2C2C"/>
                </a:solidFill>
                <a:effectLst/>
                <a:latin typeface="Source Sans 3"/>
              </a:rPr>
              <a:t> </a:t>
            </a:r>
            <a:r>
              <a:rPr lang="el-GR" b="0" i="0" dirty="0" err="1">
                <a:solidFill>
                  <a:srgbClr val="2C2C2C"/>
                </a:solidFill>
                <a:effectLst/>
                <a:latin typeface="Source Sans 3"/>
              </a:rPr>
              <a:t>τυρία</a:t>
            </a:r>
            <a:r>
              <a:rPr lang="el-GR" b="0" i="0" dirty="0">
                <a:solidFill>
                  <a:srgbClr val="2C2C2C"/>
                </a:solidFill>
                <a:effectLst/>
                <a:latin typeface="Source Sans 3"/>
              </a:rPr>
              <a:t> </a:t>
            </a:r>
            <a:r>
              <a:rPr lang="el-GR" b="0" i="0" dirty="0" err="1">
                <a:solidFill>
                  <a:srgbClr val="2C2C2C"/>
                </a:solidFill>
                <a:effectLst/>
                <a:latin typeface="Source Sans 3"/>
              </a:rPr>
              <a:t>νωπὰ</a:t>
            </a:r>
            <a:r>
              <a:rPr lang="el-GR" b="0" i="0" dirty="0">
                <a:solidFill>
                  <a:srgbClr val="2C2C2C"/>
                </a:solidFill>
                <a:effectLst/>
                <a:latin typeface="Source Sans 3"/>
              </a:rPr>
              <a:t> ἢ ζεματισμένα </a:t>
            </a:r>
            <a:r>
              <a:rPr lang="el-GR" b="0" i="0" dirty="0" err="1">
                <a:solidFill>
                  <a:srgbClr val="2C2C2C"/>
                </a:solidFill>
                <a:effectLst/>
                <a:latin typeface="Source Sans 3"/>
              </a:rPr>
              <a:t>καὶ</a:t>
            </a:r>
            <a:r>
              <a:rPr lang="el-GR" b="0" i="0" dirty="0">
                <a:solidFill>
                  <a:srgbClr val="2C2C2C"/>
                </a:solidFill>
                <a:effectLst/>
                <a:latin typeface="Source Sans 3"/>
              </a:rPr>
              <a:t> κόκκινα </a:t>
            </a:r>
            <a:r>
              <a:rPr lang="el-GR" b="0" i="0" dirty="0" err="1">
                <a:solidFill>
                  <a:srgbClr val="2C2C2C"/>
                </a:solidFill>
                <a:effectLst/>
                <a:latin typeface="Source Sans 3"/>
              </a:rPr>
              <a:t>αὐγά</a:t>
            </a:r>
            <a:r>
              <a:rPr lang="el-GR" b="0" i="0" dirty="0">
                <a:solidFill>
                  <a:srgbClr val="2C2C2C"/>
                </a:solidFill>
                <a:effectLst/>
                <a:latin typeface="Source Sans 3"/>
              </a:rPr>
              <a:t>. […]</a:t>
            </a:r>
          </a:p>
          <a:p>
            <a:r>
              <a:rPr lang="el-GR" b="0" i="0" dirty="0" err="1">
                <a:solidFill>
                  <a:srgbClr val="2C2C2C"/>
                </a:solidFill>
                <a:effectLst/>
                <a:latin typeface="Source Sans 3"/>
              </a:rPr>
              <a:t>Τελευταῖοι</a:t>
            </a:r>
            <a:r>
              <a:rPr lang="el-GR" b="0" i="0" dirty="0">
                <a:solidFill>
                  <a:srgbClr val="2C2C2C"/>
                </a:solidFill>
                <a:effectLst/>
                <a:latin typeface="Source Sans 3"/>
              </a:rPr>
              <a:t> </a:t>
            </a:r>
            <a:r>
              <a:rPr lang="el-GR" b="0" i="0" dirty="0" err="1">
                <a:solidFill>
                  <a:srgbClr val="2C2C2C"/>
                </a:solidFill>
                <a:effectLst/>
                <a:latin typeface="Source Sans 3"/>
              </a:rPr>
              <a:t>ἔφθασαν</a:t>
            </a:r>
            <a:r>
              <a:rPr lang="el-GR" b="0" i="0" dirty="0">
                <a:solidFill>
                  <a:srgbClr val="2C2C2C"/>
                </a:solidFill>
                <a:effectLst/>
                <a:latin typeface="Source Sans 3"/>
              </a:rPr>
              <a:t> </a:t>
            </a:r>
            <a:r>
              <a:rPr lang="el-GR" b="0" i="0" dirty="0" err="1">
                <a:solidFill>
                  <a:srgbClr val="2C2C2C"/>
                </a:solidFill>
                <a:effectLst/>
                <a:latin typeface="Source Sans 3"/>
              </a:rPr>
              <a:t>οἱ</a:t>
            </a:r>
            <a:r>
              <a:rPr lang="el-GR" b="0" i="0" dirty="0">
                <a:solidFill>
                  <a:srgbClr val="2C2C2C"/>
                </a:solidFill>
                <a:effectLst/>
                <a:latin typeface="Source Sans 3"/>
              </a:rPr>
              <a:t> ποιμένες </a:t>
            </a:r>
            <a:r>
              <a:rPr lang="el-GR" b="0" i="0" dirty="0" err="1">
                <a:solidFill>
                  <a:srgbClr val="2C2C2C"/>
                </a:solidFill>
                <a:effectLst/>
                <a:latin typeface="Source Sans 3"/>
              </a:rPr>
              <a:t>ἄνευ</a:t>
            </a:r>
            <a:r>
              <a:rPr lang="el-GR" b="0" i="0" dirty="0">
                <a:solidFill>
                  <a:srgbClr val="2C2C2C"/>
                </a:solidFill>
                <a:effectLst/>
                <a:latin typeface="Source Sans 3"/>
              </a:rPr>
              <a:t> </a:t>
            </a:r>
            <a:r>
              <a:rPr lang="el-GR" b="0" i="0" dirty="0" err="1">
                <a:solidFill>
                  <a:srgbClr val="2C2C2C"/>
                </a:solidFill>
                <a:effectLst/>
                <a:latin typeface="Source Sans 3"/>
              </a:rPr>
              <a:t>τῶν</a:t>
            </a:r>
            <a:r>
              <a:rPr lang="el-GR" b="0" i="0" dirty="0">
                <a:solidFill>
                  <a:srgbClr val="2C2C2C"/>
                </a:solidFill>
                <a:effectLst/>
                <a:latin typeface="Source Sans 3"/>
              </a:rPr>
              <a:t> </a:t>
            </a:r>
            <a:r>
              <a:rPr lang="el-GR" b="0" i="0" dirty="0" err="1">
                <a:solidFill>
                  <a:srgbClr val="2C2C2C"/>
                </a:solidFill>
                <a:effectLst/>
                <a:latin typeface="Source Sans 3"/>
              </a:rPr>
              <a:t>ἀμνάδων</a:t>
            </a:r>
            <a:r>
              <a:rPr lang="el-GR" b="0" i="0" dirty="0">
                <a:solidFill>
                  <a:srgbClr val="2C2C2C"/>
                </a:solidFill>
                <a:effectLst/>
                <a:latin typeface="Source Sans 3"/>
              </a:rPr>
              <a:t> των, </a:t>
            </a:r>
            <a:r>
              <a:rPr lang="el-GR" b="0" i="0" dirty="0" err="1">
                <a:solidFill>
                  <a:srgbClr val="2C2C2C"/>
                </a:solidFill>
                <a:effectLst/>
                <a:latin typeface="Source Sans 3"/>
              </a:rPr>
              <a:t>τὰς</a:t>
            </a:r>
            <a:r>
              <a:rPr lang="el-GR" b="0" i="0" dirty="0">
                <a:solidFill>
                  <a:srgbClr val="2C2C2C"/>
                </a:solidFill>
                <a:effectLst/>
                <a:latin typeface="Source Sans 3"/>
              </a:rPr>
              <a:t> </a:t>
            </a:r>
            <a:r>
              <a:rPr lang="el-GR" b="0" i="0" dirty="0" err="1">
                <a:solidFill>
                  <a:srgbClr val="2C2C2C"/>
                </a:solidFill>
                <a:effectLst/>
                <a:latin typeface="Source Sans 3"/>
              </a:rPr>
              <a:t>ὁποίας</a:t>
            </a:r>
            <a:r>
              <a:rPr lang="el-GR" b="0" i="0" dirty="0">
                <a:solidFill>
                  <a:srgbClr val="2C2C2C"/>
                </a:solidFill>
                <a:effectLst/>
                <a:latin typeface="Source Sans 3"/>
              </a:rPr>
              <a:t> </a:t>
            </a:r>
            <a:r>
              <a:rPr lang="el-GR" b="0" i="0" dirty="0" err="1">
                <a:solidFill>
                  <a:srgbClr val="2C2C2C"/>
                </a:solidFill>
                <a:effectLst/>
                <a:latin typeface="Source Sans 3"/>
              </a:rPr>
              <a:t>εἶχον</a:t>
            </a:r>
            <a:r>
              <a:rPr lang="el-GR" b="0" i="0" dirty="0">
                <a:solidFill>
                  <a:srgbClr val="2C2C2C"/>
                </a:solidFill>
                <a:effectLst/>
                <a:latin typeface="Source Sans 3"/>
              </a:rPr>
              <a:t> </a:t>
            </a:r>
            <a:r>
              <a:rPr lang="el-GR" b="0" i="0" dirty="0" err="1">
                <a:solidFill>
                  <a:srgbClr val="2C2C2C"/>
                </a:solidFill>
                <a:effectLst/>
                <a:latin typeface="Source Sans 3"/>
              </a:rPr>
              <a:t>ἀφήσει</a:t>
            </a:r>
            <a:r>
              <a:rPr lang="el-GR" b="0" i="0" dirty="0">
                <a:solidFill>
                  <a:srgbClr val="2C2C2C"/>
                </a:solidFill>
                <a:effectLst/>
                <a:latin typeface="Source Sans 3"/>
              </a:rPr>
              <a:t> </a:t>
            </a:r>
            <a:r>
              <a:rPr lang="el-GR" b="0" i="0" dirty="0" err="1">
                <a:solidFill>
                  <a:srgbClr val="2C2C2C"/>
                </a:solidFill>
                <a:effectLst/>
                <a:latin typeface="Source Sans 3"/>
              </a:rPr>
              <a:t>ὀπίσω</a:t>
            </a:r>
            <a:r>
              <a:rPr lang="el-GR" b="0" i="0" dirty="0">
                <a:solidFill>
                  <a:srgbClr val="2C2C2C"/>
                </a:solidFill>
                <a:effectLst/>
                <a:latin typeface="Source Sans 3"/>
              </a:rPr>
              <a:t> </a:t>
            </a:r>
            <a:r>
              <a:rPr lang="el-GR" b="0" i="0" dirty="0" err="1">
                <a:solidFill>
                  <a:srgbClr val="2C2C2C"/>
                </a:solidFill>
                <a:effectLst/>
                <a:latin typeface="Source Sans 3"/>
              </a:rPr>
              <a:t>εἰς</a:t>
            </a:r>
            <a:r>
              <a:rPr lang="el-GR" b="0" i="0" dirty="0">
                <a:solidFill>
                  <a:srgbClr val="2C2C2C"/>
                </a:solidFill>
                <a:effectLst/>
                <a:latin typeface="Source Sans 3"/>
              </a:rPr>
              <a:t> </a:t>
            </a:r>
            <a:r>
              <a:rPr lang="el-GR" b="0" i="0" dirty="0" err="1">
                <a:solidFill>
                  <a:srgbClr val="2C2C2C"/>
                </a:solidFill>
                <a:effectLst/>
                <a:latin typeface="Source Sans 3"/>
              </a:rPr>
              <a:t>τὰς</a:t>
            </a:r>
            <a:r>
              <a:rPr lang="el-GR" b="0" i="0" dirty="0">
                <a:solidFill>
                  <a:srgbClr val="2C2C2C"/>
                </a:solidFill>
                <a:effectLst/>
                <a:latin typeface="Source Sans 3"/>
              </a:rPr>
              <a:t> μάνδρας, </a:t>
            </a:r>
            <a:r>
              <a:rPr lang="el-GR" b="0" i="0" dirty="0" err="1">
                <a:solidFill>
                  <a:srgbClr val="2C2C2C"/>
                </a:solidFill>
                <a:effectLst/>
                <a:latin typeface="Source Sans 3"/>
              </a:rPr>
              <a:t>κομίσαντες</a:t>
            </a:r>
            <a:r>
              <a:rPr lang="el-GR" b="0" i="0" dirty="0">
                <a:solidFill>
                  <a:srgbClr val="2C2C2C"/>
                </a:solidFill>
                <a:effectLst/>
                <a:latin typeface="Source Sans 3"/>
              </a:rPr>
              <a:t> μόνον δύο </a:t>
            </a:r>
            <a:r>
              <a:rPr lang="el-GR" b="0" i="0" dirty="0" err="1">
                <a:solidFill>
                  <a:srgbClr val="2C2C2C"/>
                </a:solidFill>
                <a:effectLst/>
                <a:latin typeface="Source Sans 3"/>
              </a:rPr>
              <a:t>ἀρνία</a:t>
            </a:r>
            <a:r>
              <a:rPr lang="el-GR" b="0" i="0" dirty="0">
                <a:solidFill>
                  <a:srgbClr val="2C2C2C"/>
                </a:solidFill>
                <a:effectLst/>
                <a:latin typeface="Source Sans 3"/>
              </a:rPr>
              <a:t> σφαγμένα. </a:t>
            </a:r>
            <a:r>
              <a:rPr lang="el-GR" b="0" i="0" dirty="0" err="1">
                <a:solidFill>
                  <a:srgbClr val="2C2C2C"/>
                </a:solidFill>
                <a:effectLst/>
                <a:latin typeface="Source Sans 3"/>
              </a:rPr>
              <a:t>Ἔφθασαν</a:t>
            </a:r>
            <a:r>
              <a:rPr lang="el-GR" b="0" i="0" dirty="0">
                <a:solidFill>
                  <a:srgbClr val="2C2C2C"/>
                </a:solidFill>
                <a:effectLst/>
                <a:latin typeface="Source Sans 3"/>
              </a:rPr>
              <a:t> συγυρισμένοι, </a:t>
            </a:r>
            <a:r>
              <a:rPr lang="el-GR" b="0" i="0" dirty="0" err="1">
                <a:solidFill>
                  <a:srgbClr val="2C2C2C"/>
                </a:solidFill>
                <a:effectLst/>
                <a:latin typeface="Source Sans 3"/>
              </a:rPr>
              <a:t>ἀλλαγμένοι</a:t>
            </a:r>
            <a:r>
              <a:rPr lang="el-GR" b="0" i="0" dirty="0">
                <a:solidFill>
                  <a:srgbClr val="2C2C2C"/>
                </a:solidFill>
                <a:effectLst/>
                <a:latin typeface="Source Sans 3"/>
              </a:rPr>
              <a:t>, στολισμένοι </a:t>
            </a:r>
            <a:r>
              <a:rPr lang="el-GR" b="0" i="0" dirty="0" err="1">
                <a:solidFill>
                  <a:srgbClr val="2C2C2C"/>
                </a:solidFill>
                <a:effectLst/>
                <a:latin typeface="Source Sans 3"/>
              </a:rPr>
              <a:t>ὅλοι</a:t>
            </a:r>
            <a:r>
              <a:rPr lang="el-GR" b="0" i="0" dirty="0">
                <a:solidFill>
                  <a:srgbClr val="2C2C2C"/>
                </a:solidFill>
                <a:effectLst/>
                <a:latin typeface="Source Sans 3"/>
              </a:rPr>
              <a:t> των, </a:t>
            </a:r>
            <a:r>
              <a:rPr lang="el-GR" b="0" i="0" dirty="0" err="1">
                <a:solidFill>
                  <a:srgbClr val="2C2C2C"/>
                </a:solidFill>
                <a:effectLst/>
                <a:latin typeface="Source Sans 3"/>
              </a:rPr>
              <a:t>μὲ</a:t>
            </a:r>
            <a:r>
              <a:rPr lang="el-GR" b="0" i="0" dirty="0">
                <a:solidFill>
                  <a:srgbClr val="2C2C2C"/>
                </a:solidFill>
                <a:effectLst/>
                <a:latin typeface="Source Sans 3"/>
              </a:rPr>
              <a:t> </a:t>
            </a:r>
            <a:r>
              <a:rPr lang="el-GR" b="0" i="0" dirty="0" err="1">
                <a:solidFill>
                  <a:srgbClr val="2C2C2C"/>
                </a:solidFill>
                <a:effectLst/>
                <a:latin typeface="Source Sans 3"/>
              </a:rPr>
              <a:t>καθαροὺς</a:t>
            </a:r>
            <a:r>
              <a:rPr lang="el-GR" b="0" i="0" dirty="0">
                <a:solidFill>
                  <a:srgbClr val="2C2C2C"/>
                </a:solidFill>
                <a:effectLst/>
                <a:latin typeface="Source Sans 3"/>
              </a:rPr>
              <a:t> </a:t>
            </a:r>
            <a:r>
              <a:rPr lang="el-GR" b="0" i="0" dirty="0" err="1">
                <a:solidFill>
                  <a:srgbClr val="2C2C2C"/>
                </a:solidFill>
                <a:effectLst/>
                <a:latin typeface="Source Sans 3"/>
              </a:rPr>
              <a:t>χιτῶνας</a:t>
            </a:r>
            <a:r>
              <a:rPr lang="el-GR" b="0" i="0" dirty="0">
                <a:solidFill>
                  <a:srgbClr val="2C2C2C"/>
                </a:solidFill>
                <a:effectLst/>
                <a:latin typeface="Source Sans 3"/>
              </a:rPr>
              <a:t>, </a:t>
            </a:r>
            <a:r>
              <a:rPr lang="el-GR" b="0" i="0" dirty="0" err="1">
                <a:solidFill>
                  <a:srgbClr val="2C2C2C"/>
                </a:solidFill>
                <a:effectLst/>
                <a:latin typeface="Source Sans 3"/>
              </a:rPr>
              <a:t>κοντὰ</a:t>
            </a:r>
            <a:r>
              <a:rPr lang="el-GR" b="0" i="0" dirty="0">
                <a:solidFill>
                  <a:srgbClr val="2C2C2C"/>
                </a:solidFill>
                <a:effectLst/>
                <a:latin typeface="Source Sans 3"/>
              </a:rPr>
              <a:t> </a:t>
            </a:r>
            <a:r>
              <a:rPr lang="el-GR" b="0" i="0" dirty="0" err="1">
                <a:solidFill>
                  <a:srgbClr val="2C2C2C"/>
                </a:solidFill>
                <a:effectLst/>
                <a:latin typeface="Source Sans 3"/>
              </a:rPr>
              <a:t>βρακία</a:t>
            </a:r>
            <a:r>
              <a:rPr lang="el-GR" b="0" i="0" dirty="0">
                <a:solidFill>
                  <a:srgbClr val="2C2C2C"/>
                </a:solidFill>
                <a:effectLst/>
                <a:latin typeface="Source Sans 3"/>
              </a:rPr>
              <a:t> </a:t>
            </a:r>
            <a:r>
              <a:rPr lang="el-GR" b="0" i="0" dirty="0" err="1">
                <a:solidFill>
                  <a:srgbClr val="2C2C2C"/>
                </a:solidFill>
                <a:effectLst/>
                <a:latin typeface="Source Sans 3"/>
              </a:rPr>
              <a:t>καὶ</a:t>
            </a:r>
            <a:r>
              <a:rPr lang="el-GR" b="0" i="0" dirty="0">
                <a:solidFill>
                  <a:srgbClr val="2C2C2C"/>
                </a:solidFill>
                <a:effectLst/>
                <a:latin typeface="Source Sans 3"/>
              </a:rPr>
              <a:t> </a:t>
            </a:r>
            <a:r>
              <a:rPr lang="el-GR" b="0" i="0" dirty="0" err="1">
                <a:solidFill>
                  <a:srgbClr val="2C2C2C"/>
                </a:solidFill>
                <a:effectLst/>
                <a:latin typeface="Source Sans 3"/>
              </a:rPr>
              <a:t>ὑψηλὲς</a:t>
            </a:r>
            <a:r>
              <a:rPr lang="el-GR" b="0" i="0" dirty="0">
                <a:solidFill>
                  <a:srgbClr val="2C2C2C"/>
                </a:solidFill>
                <a:effectLst/>
                <a:latin typeface="Source Sans 3"/>
              </a:rPr>
              <a:t> </a:t>
            </a:r>
            <a:r>
              <a:rPr lang="el-GR" b="0" i="0" dirty="0" err="1">
                <a:solidFill>
                  <a:srgbClr val="2C2C2C"/>
                </a:solidFill>
                <a:effectLst/>
                <a:latin typeface="Source Sans 3"/>
              </a:rPr>
              <a:t>βλαχόκαλτσες</a:t>
            </a:r>
            <a:r>
              <a:rPr lang="el-GR" b="0" i="0" dirty="0">
                <a:solidFill>
                  <a:srgbClr val="2C2C2C"/>
                </a:solidFill>
                <a:effectLst/>
                <a:latin typeface="Source Sans 3"/>
              </a:rPr>
              <a:t>, </a:t>
            </a:r>
            <a:r>
              <a:rPr lang="el-GR" b="0" i="0" dirty="0" err="1">
                <a:solidFill>
                  <a:srgbClr val="2C2C2C"/>
                </a:solidFill>
                <a:effectLst/>
                <a:latin typeface="Source Sans 3"/>
              </a:rPr>
              <a:t>μὲ</a:t>
            </a:r>
            <a:r>
              <a:rPr lang="el-GR" b="0" i="0" dirty="0">
                <a:solidFill>
                  <a:srgbClr val="2C2C2C"/>
                </a:solidFill>
                <a:effectLst/>
                <a:latin typeface="Source Sans 3"/>
              </a:rPr>
              <a:t> </a:t>
            </a:r>
            <a:r>
              <a:rPr lang="el-GR" b="0" i="0" dirty="0" err="1">
                <a:solidFill>
                  <a:srgbClr val="2C2C2C"/>
                </a:solidFill>
                <a:effectLst/>
                <a:latin typeface="Source Sans 3"/>
              </a:rPr>
              <a:t>πλατέα</a:t>
            </a:r>
            <a:r>
              <a:rPr lang="el-GR" b="0" i="0" dirty="0">
                <a:solidFill>
                  <a:srgbClr val="2C2C2C"/>
                </a:solidFill>
                <a:effectLst/>
                <a:latin typeface="Source Sans 3"/>
              </a:rPr>
              <a:t> ζωνάρια κίτρινα ἢ κόκκινα, ξυραφισμένοι </a:t>
            </a:r>
            <a:r>
              <a:rPr lang="el-GR" b="0" i="0" dirty="0" err="1">
                <a:solidFill>
                  <a:srgbClr val="2C2C2C"/>
                </a:solidFill>
                <a:effectLst/>
                <a:latin typeface="Source Sans 3"/>
              </a:rPr>
              <a:t>καὶ</a:t>
            </a:r>
            <a:r>
              <a:rPr lang="el-GR" b="0" i="0" dirty="0">
                <a:solidFill>
                  <a:srgbClr val="2C2C2C"/>
                </a:solidFill>
                <a:effectLst/>
                <a:latin typeface="Source Sans 3"/>
              </a:rPr>
              <a:t> </a:t>
            </a:r>
            <a:r>
              <a:rPr lang="el-GR" b="0" i="0" dirty="0" err="1">
                <a:solidFill>
                  <a:srgbClr val="2C2C2C"/>
                </a:solidFill>
                <a:effectLst/>
                <a:latin typeface="Source Sans 3"/>
              </a:rPr>
              <a:t>μὲ</a:t>
            </a:r>
            <a:r>
              <a:rPr lang="el-GR" b="0" i="0" dirty="0">
                <a:solidFill>
                  <a:srgbClr val="2C2C2C"/>
                </a:solidFill>
                <a:effectLst/>
                <a:latin typeface="Source Sans 3"/>
              </a:rPr>
              <a:t> </a:t>
            </a:r>
            <a:r>
              <a:rPr lang="el-GR" b="0" i="0" dirty="0" err="1">
                <a:solidFill>
                  <a:srgbClr val="2C2C2C"/>
                </a:solidFill>
                <a:effectLst/>
                <a:latin typeface="Source Sans 3"/>
              </a:rPr>
              <a:t>τοὺς</a:t>
            </a:r>
            <a:r>
              <a:rPr lang="el-GR" b="0" i="0" dirty="0">
                <a:solidFill>
                  <a:srgbClr val="2C2C2C"/>
                </a:solidFill>
                <a:effectLst/>
                <a:latin typeface="Source Sans 3"/>
              </a:rPr>
              <a:t> </a:t>
            </a:r>
            <a:r>
              <a:rPr lang="el-GR" b="0" i="0" dirty="0" err="1">
                <a:solidFill>
                  <a:srgbClr val="2C2C2C"/>
                </a:solidFill>
                <a:effectLst/>
                <a:latin typeface="Source Sans 3"/>
              </a:rPr>
              <a:t>λινόχρους</a:t>
            </a:r>
            <a:r>
              <a:rPr lang="el-GR" b="0" i="0" dirty="0">
                <a:solidFill>
                  <a:srgbClr val="2C2C2C"/>
                </a:solidFill>
                <a:effectLst/>
                <a:latin typeface="Source Sans 3"/>
              </a:rPr>
              <a:t> ἢ </a:t>
            </a:r>
            <a:r>
              <a:rPr lang="el-GR" b="0" i="0" dirty="0" err="1">
                <a:solidFill>
                  <a:srgbClr val="2C2C2C"/>
                </a:solidFill>
                <a:effectLst/>
                <a:latin typeface="Source Sans 3"/>
              </a:rPr>
              <a:t>καστανοὺς</a:t>
            </a:r>
            <a:r>
              <a:rPr lang="el-GR" b="0" i="0" dirty="0">
                <a:solidFill>
                  <a:srgbClr val="2C2C2C"/>
                </a:solidFill>
                <a:effectLst/>
                <a:latin typeface="Source Sans 3"/>
              </a:rPr>
              <a:t> μύστακας </a:t>
            </a:r>
            <a:r>
              <a:rPr lang="el-GR" b="0" i="0" dirty="0" err="1">
                <a:solidFill>
                  <a:srgbClr val="2C2C2C"/>
                </a:solidFill>
                <a:effectLst/>
                <a:latin typeface="Source Sans 3"/>
              </a:rPr>
              <a:t>ἀγκιστροειδεῖς</a:t>
            </a:r>
            <a:r>
              <a:rPr lang="el-GR" b="0" i="0" dirty="0">
                <a:solidFill>
                  <a:srgbClr val="2C2C2C"/>
                </a:solidFill>
                <a:effectLst/>
                <a:latin typeface="Source Sans 3"/>
              </a:rPr>
              <a:t>.</a:t>
            </a:r>
            <a:endParaRPr lang="el-GR" dirty="0"/>
          </a:p>
        </p:txBody>
      </p:sp>
    </p:spTree>
    <p:extLst>
      <p:ext uri="{BB962C8B-B14F-4D97-AF65-F5344CB8AC3E}">
        <p14:creationId xmlns:p14="http://schemas.microsoft.com/office/powerpoint/2010/main" val="1305705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9BF0C17-1385-4694-9B46-FA78B4A8E123}"/>
              </a:ext>
            </a:extLst>
          </p:cNvPr>
          <p:cNvSpPr>
            <a:spLocks noGrp="1"/>
          </p:cNvSpPr>
          <p:nvPr>
            <p:ph type="title"/>
          </p:nvPr>
        </p:nvSpPr>
        <p:spPr/>
        <p:txBody>
          <a:bodyPr/>
          <a:lstStyle/>
          <a:p>
            <a:r>
              <a:rPr lang="el-GR" dirty="0"/>
              <a:t>Λαμπριάτικος Ψάλτης 1893 </a:t>
            </a:r>
          </a:p>
        </p:txBody>
      </p:sp>
      <p:sp>
        <p:nvSpPr>
          <p:cNvPr id="3" name="Θέση περιεχομένου 2">
            <a:extLst>
              <a:ext uri="{FF2B5EF4-FFF2-40B4-BE49-F238E27FC236}">
                <a16:creationId xmlns:a16="http://schemas.microsoft.com/office/drawing/2014/main" id="{CFAE187E-C0E3-4883-9D11-69F61CBC9981}"/>
              </a:ext>
            </a:extLst>
          </p:cNvPr>
          <p:cNvSpPr>
            <a:spLocks noGrp="1"/>
          </p:cNvSpPr>
          <p:nvPr>
            <p:ph idx="1"/>
          </p:nvPr>
        </p:nvSpPr>
        <p:spPr/>
        <p:txBody>
          <a:bodyPr>
            <a:normAutofit fontScale="85000" lnSpcReduction="20000"/>
          </a:bodyPr>
          <a:lstStyle/>
          <a:p>
            <a:pPr algn="l"/>
            <a:r>
              <a:rPr lang="el-GR" b="0" i="0" dirty="0" err="1">
                <a:solidFill>
                  <a:srgbClr val="2C2C2C"/>
                </a:solidFill>
                <a:effectLst/>
                <a:latin typeface="Source Sans 3"/>
              </a:rPr>
              <a:t>Ἄγγλος</a:t>
            </a:r>
            <a:r>
              <a:rPr lang="el-GR" b="0" i="0" dirty="0">
                <a:solidFill>
                  <a:srgbClr val="2C2C2C"/>
                </a:solidFill>
                <a:effectLst/>
                <a:latin typeface="Source Sans 3"/>
              </a:rPr>
              <a:t> ἢ </a:t>
            </a:r>
            <a:r>
              <a:rPr lang="el-GR" b="0" i="0" dirty="0" err="1">
                <a:solidFill>
                  <a:srgbClr val="2C2C2C"/>
                </a:solidFill>
                <a:effectLst/>
                <a:latin typeface="Source Sans 3"/>
              </a:rPr>
              <a:t>Γερμανὸς</a:t>
            </a:r>
            <a:r>
              <a:rPr lang="el-GR" b="0" i="0" dirty="0">
                <a:solidFill>
                  <a:srgbClr val="2C2C2C"/>
                </a:solidFill>
                <a:effectLst/>
                <a:latin typeface="Source Sans 3"/>
              </a:rPr>
              <a:t> ἢ Γάλλος δύναται </a:t>
            </a:r>
            <a:r>
              <a:rPr lang="el-GR" b="0" i="0" dirty="0" err="1">
                <a:solidFill>
                  <a:srgbClr val="2C2C2C"/>
                </a:solidFill>
                <a:effectLst/>
                <a:latin typeface="Source Sans 3"/>
              </a:rPr>
              <a:t>νὰ</a:t>
            </a:r>
            <a:r>
              <a:rPr lang="el-GR" b="0" i="0" dirty="0">
                <a:solidFill>
                  <a:srgbClr val="2C2C2C"/>
                </a:solidFill>
                <a:effectLst/>
                <a:latin typeface="Source Sans 3"/>
              </a:rPr>
              <a:t> </a:t>
            </a:r>
            <a:r>
              <a:rPr lang="el-GR" b="0" i="0" dirty="0" err="1">
                <a:solidFill>
                  <a:srgbClr val="2C2C2C"/>
                </a:solidFill>
                <a:effectLst/>
                <a:latin typeface="Source Sans 3"/>
              </a:rPr>
              <a:t>εἶναι</a:t>
            </a:r>
            <a:r>
              <a:rPr lang="el-GR" b="0" i="0" dirty="0">
                <a:solidFill>
                  <a:srgbClr val="2C2C2C"/>
                </a:solidFill>
                <a:effectLst/>
                <a:latin typeface="Source Sans 3"/>
              </a:rPr>
              <a:t> κοσμοπολίτης ἢ </a:t>
            </a:r>
            <a:r>
              <a:rPr lang="el-GR" b="0" i="0" dirty="0" err="1">
                <a:solidFill>
                  <a:srgbClr val="2C2C2C"/>
                </a:solidFill>
                <a:effectLst/>
                <a:latin typeface="Source Sans 3"/>
              </a:rPr>
              <a:t>ἀναρχικὸς</a:t>
            </a:r>
            <a:r>
              <a:rPr lang="el-GR" b="0" i="0" dirty="0">
                <a:solidFill>
                  <a:srgbClr val="2C2C2C"/>
                </a:solidFill>
                <a:effectLst/>
                <a:latin typeface="Source Sans 3"/>
              </a:rPr>
              <a:t> ἢ </a:t>
            </a:r>
            <a:r>
              <a:rPr lang="el-GR" b="0" i="0" dirty="0" err="1">
                <a:solidFill>
                  <a:srgbClr val="2C2C2C"/>
                </a:solidFill>
                <a:effectLst/>
                <a:latin typeface="Source Sans 3"/>
              </a:rPr>
              <a:t>ἄθεος</a:t>
            </a:r>
            <a:r>
              <a:rPr lang="el-GR" b="0" i="0" dirty="0">
                <a:solidFill>
                  <a:srgbClr val="2C2C2C"/>
                </a:solidFill>
                <a:effectLst/>
                <a:latin typeface="Source Sans 3"/>
              </a:rPr>
              <a:t> ἢ </a:t>
            </a:r>
            <a:r>
              <a:rPr lang="el-GR" b="0" i="0" dirty="0" err="1">
                <a:solidFill>
                  <a:srgbClr val="2C2C2C"/>
                </a:solidFill>
                <a:effectLst/>
                <a:latin typeface="Source Sans 3"/>
              </a:rPr>
              <a:t>ὅ,τιδήποτε</a:t>
            </a:r>
            <a:r>
              <a:rPr lang="el-GR" b="0" i="0" dirty="0">
                <a:solidFill>
                  <a:srgbClr val="2C2C2C"/>
                </a:solidFill>
                <a:effectLst/>
                <a:latin typeface="Source Sans 3"/>
              </a:rPr>
              <a:t>. </a:t>
            </a:r>
            <a:r>
              <a:rPr lang="el-GR" b="0" i="0" dirty="0" err="1">
                <a:solidFill>
                  <a:srgbClr val="2C2C2C"/>
                </a:solidFill>
                <a:effectLst/>
                <a:latin typeface="Source Sans 3"/>
              </a:rPr>
              <a:t>Ἔκαμε</a:t>
            </a:r>
            <a:r>
              <a:rPr lang="el-GR" b="0" i="0" dirty="0">
                <a:solidFill>
                  <a:srgbClr val="2C2C2C"/>
                </a:solidFill>
                <a:effectLst/>
                <a:latin typeface="Source Sans 3"/>
              </a:rPr>
              <a:t> </a:t>
            </a:r>
            <a:r>
              <a:rPr lang="el-GR" b="0" i="0" dirty="0" err="1">
                <a:solidFill>
                  <a:srgbClr val="2C2C2C"/>
                </a:solidFill>
                <a:effectLst/>
                <a:latin typeface="Source Sans 3"/>
              </a:rPr>
              <a:t>τὸ</a:t>
            </a:r>
            <a:r>
              <a:rPr lang="el-GR" b="0" i="0" dirty="0">
                <a:solidFill>
                  <a:srgbClr val="2C2C2C"/>
                </a:solidFill>
                <a:effectLst/>
                <a:latin typeface="Source Sans 3"/>
              </a:rPr>
              <a:t> </a:t>
            </a:r>
            <a:r>
              <a:rPr lang="el-GR" b="0" i="0" dirty="0" err="1">
                <a:solidFill>
                  <a:srgbClr val="2C2C2C"/>
                </a:solidFill>
                <a:effectLst/>
                <a:latin typeface="Source Sans 3"/>
              </a:rPr>
              <a:t>πατριωτικὸν</a:t>
            </a:r>
            <a:r>
              <a:rPr lang="el-GR" b="0" i="0" dirty="0">
                <a:solidFill>
                  <a:srgbClr val="2C2C2C"/>
                </a:solidFill>
                <a:effectLst/>
                <a:latin typeface="Source Sans 3"/>
              </a:rPr>
              <a:t> χρέος του, </a:t>
            </a:r>
            <a:r>
              <a:rPr lang="el-GR" b="0" i="0" dirty="0" err="1">
                <a:solidFill>
                  <a:srgbClr val="2C2C2C"/>
                </a:solidFill>
                <a:effectLst/>
                <a:latin typeface="Source Sans 3"/>
              </a:rPr>
              <a:t>ἔκτισε</a:t>
            </a:r>
            <a:r>
              <a:rPr lang="el-GR" b="0" i="0" dirty="0">
                <a:solidFill>
                  <a:srgbClr val="2C2C2C"/>
                </a:solidFill>
                <a:effectLst/>
                <a:latin typeface="Source Sans 3"/>
              </a:rPr>
              <a:t> </a:t>
            </a:r>
            <a:r>
              <a:rPr lang="el-GR" b="0" i="0" dirty="0" err="1">
                <a:solidFill>
                  <a:srgbClr val="2C2C2C"/>
                </a:solidFill>
                <a:effectLst/>
                <a:latin typeface="Source Sans 3"/>
              </a:rPr>
              <a:t>μεγάλην</a:t>
            </a:r>
            <a:r>
              <a:rPr lang="el-GR" b="0" i="0" dirty="0">
                <a:solidFill>
                  <a:srgbClr val="2C2C2C"/>
                </a:solidFill>
                <a:effectLst/>
                <a:latin typeface="Source Sans 3"/>
              </a:rPr>
              <a:t> πατρίδα. Τώρα </a:t>
            </a:r>
            <a:r>
              <a:rPr lang="el-GR" b="0" i="0" dirty="0" err="1">
                <a:solidFill>
                  <a:srgbClr val="2C2C2C"/>
                </a:solidFill>
                <a:effectLst/>
                <a:latin typeface="Source Sans 3"/>
              </a:rPr>
              <a:t>εἶναι</a:t>
            </a:r>
            <a:r>
              <a:rPr lang="el-GR" b="0" i="0" dirty="0">
                <a:solidFill>
                  <a:srgbClr val="2C2C2C"/>
                </a:solidFill>
                <a:effectLst/>
                <a:latin typeface="Source Sans 3"/>
              </a:rPr>
              <a:t> </a:t>
            </a:r>
            <a:r>
              <a:rPr lang="el-GR" b="0" i="0" dirty="0" err="1">
                <a:solidFill>
                  <a:srgbClr val="2C2C2C"/>
                </a:solidFill>
                <a:effectLst/>
                <a:latin typeface="Source Sans 3"/>
              </a:rPr>
              <a:t>ἐλεύθερος</a:t>
            </a:r>
            <a:r>
              <a:rPr lang="el-GR" b="0" i="0" dirty="0">
                <a:solidFill>
                  <a:srgbClr val="2C2C2C"/>
                </a:solidFill>
                <a:effectLst/>
                <a:latin typeface="Source Sans 3"/>
              </a:rPr>
              <a:t> </a:t>
            </a:r>
            <a:r>
              <a:rPr lang="el-GR" b="0" i="0" dirty="0" err="1">
                <a:solidFill>
                  <a:srgbClr val="2C2C2C"/>
                </a:solidFill>
                <a:effectLst/>
                <a:latin typeface="Source Sans 3"/>
              </a:rPr>
              <a:t>νὰ</a:t>
            </a:r>
            <a:r>
              <a:rPr lang="el-GR" b="0" i="0" dirty="0">
                <a:solidFill>
                  <a:srgbClr val="2C2C2C"/>
                </a:solidFill>
                <a:effectLst/>
                <a:latin typeface="Source Sans 3"/>
              </a:rPr>
              <a:t> </a:t>
            </a:r>
            <a:r>
              <a:rPr lang="el-GR" b="0" i="0" dirty="0" err="1">
                <a:solidFill>
                  <a:srgbClr val="2C2C2C"/>
                </a:solidFill>
                <a:effectLst/>
                <a:latin typeface="Source Sans 3"/>
              </a:rPr>
              <a:t>ἐπαγγέλλεται</a:t>
            </a:r>
            <a:r>
              <a:rPr lang="el-GR" b="0" i="0" dirty="0">
                <a:solidFill>
                  <a:srgbClr val="2C2C2C"/>
                </a:solidFill>
                <a:effectLst/>
                <a:latin typeface="Source Sans 3"/>
              </a:rPr>
              <a:t>, χάριν πολυτελείας, </a:t>
            </a:r>
            <a:r>
              <a:rPr lang="el-GR" b="0" i="0" dirty="0" err="1">
                <a:solidFill>
                  <a:srgbClr val="2C2C2C"/>
                </a:solidFill>
                <a:effectLst/>
                <a:latin typeface="Source Sans 3"/>
              </a:rPr>
              <a:t>τὴν</a:t>
            </a:r>
            <a:r>
              <a:rPr lang="el-GR" b="0" i="0" dirty="0">
                <a:solidFill>
                  <a:srgbClr val="2C2C2C"/>
                </a:solidFill>
                <a:effectLst/>
                <a:latin typeface="Source Sans 3"/>
              </a:rPr>
              <a:t> </a:t>
            </a:r>
            <a:r>
              <a:rPr lang="el-GR" b="0" i="0" dirty="0" err="1">
                <a:solidFill>
                  <a:srgbClr val="2C2C2C"/>
                </a:solidFill>
                <a:effectLst/>
                <a:latin typeface="Source Sans 3"/>
              </a:rPr>
              <a:t>ἀπιστίαν</a:t>
            </a:r>
            <a:r>
              <a:rPr lang="el-GR" b="0" i="0" dirty="0">
                <a:solidFill>
                  <a:srgbClr val="2C2C2C"/>
                </a:solidFill>
                <a:effectLst/>
                <a:latin typeface="Source Sans 3"/>
              </a:rPr>
              <a:t> </a:t>
            </a:r>
            <a:r>
              <a:rPr lang="el-GR" b="0" i="0" dirty="0" err="1">
                <a:solidFill>
                  <a:srgbClr val="2C2C2C"/>
                </a:solidFill>
                <a:effectLst/>
                <a:latin typeface="Source Sans 3"/>
              </a:rPr>
              <a:t>καὶ</a:t>
            </a:r>
            <a:r>
              <a:rPr lang="el-GR" b="0" i="0" dirty="0">
                <a:solidFill>
                  <a:srgbClr val="2C2C2C"/>
                </a:solidFill>
                <a:effectLst/>
                <a:latin typeface="Source Sans 3"/>
              </a:rPr>
              <a:t> </a:t>
            </a:r>
            <a:r>
              <a:rPr lang="el-GR" b="0" i="0" dirty="0" err="1">
                <a:solidFill>
                  <a:srgbClr val="2C2C2C"/>
                </a:solidFill>
                <a:effectLst/>
                <a:latin typeface="Source Sans 3"/>
              </a:rPr>
              <a:t>τὴν</a:t>
            </a:r>
            <a:r>
              <a:rPr lang="el-GR" b="0" i="0" dirty="0">
                <a:solidFill>
                  <a:srgbClr val="2C2C2C"/>
                </a:solidFill>
                <a:effectLst/>
                <a:latin typeface="Source Sans 3"/>
              </a:rPr>
              <a:t> </a:t>
            </a:r>
            <a:r>
              <a:rPr lang="el-GR" b="0" i="0" dirty="0" err="1">
                <a:solidFill>
                  <a:srgbClr val="2C2C2C"/>
                </a:solidFill>
                <a:effectLst/>
                <a:latin typeface="Source Sans 3"/>
              </a:rPr>
              <a:t>ἀπαισιοδοξίαν</a:t>
            </a:r>
            <a:r>
              <a:rPr lang="el-GR" b="0" i="0" dirty="0">
                <a:solidFill>
                  <a:srgbClr val="2C2C2C"/>
                </a:solidFill>
                <a:effectLst/>
                <a:latin typeface="Source Sans 3"/>
              </a:rPr>
              <a:t>. </a:t>
            </a:r>
            <a:r>
              <a:rPr lang="el-GR" b="0" i="0" dirty="0" err="1">
                <a:solidFill>
                  <a:srgbClr val="2C2C2C"/>
                </a:solidFill>
                <a:effectLst/>
                <a:latin typeface="Source Sans 3"/>
              </a:rPr>
              <a:t>Ἀλλὰ</a:t>
            </a:r>
            <a:r>
              <a:rPr lang="el-GR" b="0" i="0" dirty="0">
                <a:solidFill>
                  <a:srgbClr val="2C2C2C"/>
                </a:solidFill>
                <a:effectLst/>
                <a:latin typeface="Source Sans 3"/>
              </a:rPr>
              <a:t> Γραικύλος </a:t>
            </a:r>
            <a:r>
              <a:rPr lang="el-GR" b="0" i="0" dirty="0" err="1">
                <a:solidFill>
                  <a:srgbClr val="2C2C2C"/>
                </a:solidFill>
                <a:effectLst/>
                <a:latin typeface="Source Sans 3"/>
              </a:rPr>
              <a:t>τῆς</a:t>
            </a:r>
            <a:r>
              <a:rPr lang="el-GR" b="0" i="0" dirty="0">
                <a:solidFill>
                  <a:srgbClr val="2C2C2C"/>
                </a:solidFill>
                <a:effectLst/>
                <a:latin typeface="Source Sans 3"/>
              </a:rPr>
              <a:t> σήμερον, </a:t>
            </a:r>
            <a:r>
              <a:rPr lang="el-GR" b="0" i="0" dirty="0" err="1">
                <a:solidFill>
                  <a:srgbClr val="2C2C2C"/>
                </a:solidFill>
                <a:effectLst/>
                <a:latin typeface="Source Sans 3"/>
              </a:rPr>
              <a:t>ὅστις</a:t>
            </a:r>
            <a:r>
              <a:rPr lang="el-GR" b="0" i="0" dirty="0">
                <a:solidFill>
                  <a:srgbClr val="2C2C2C"/>
                </a:solidFill>
                <a:effectLst/>
                <a:latin typeface="Source Sans 3"/>
              </a:rPr>
              <a:t> θέλει </a:t>
            </a:r>
            <a:r>
              <a:rPr lang="el-GR" b="0" i="0" dirty="0" err="1">
                <a:solidFill>
                  <a:srgbClr val="2C2C2C"/>
                </a:solidFill>
                <a:effectLst/>
                <a:latin typeface="Source Sans 3"/>
              </a:rPr>
              <a:t>νὰ</a:t>
            </a:r>
            <a:r>
              <a:rPr lang="el-GR" b="0" i="0" dirty="0">
                <a:solidFill>
                  <a:srgbClr val="2C2C2C"/>
                </a:solidFill>
                <a:effectLst/>
                <a:latin typeface="Source Sans 3"/>
              </a:rPr>
              <a:t> </a:t>
            </a:r>
            <a:r>
              <a:rPr lang="el-GR" b="0" i="0" dirty="0" err="1">
                <a:solidFill>
                  <a:srgbClr val="2C2C2C"/>
                </a:solidFill>
                <a:effectLst/>
                <a:latin typeface="Source Sans 3"/>
              </a:rPr>
              <a:t>κάμῃ</a:t>
            </a:r>
            <a:r>
              <a:rPr lang="el-GR" b="0" i="0" dirty="0">
                <a:solidFill>
                  <a:srgbClr val="2C2C2C"/>
                </a:solidFill>
                <a:effectLst/>
                <a:latin typeface="Source Sans 3"/>
              </a:rPr>
              <a:t> </a:t>
            </a:r>
            <a:r>
              <a:rPr lang="el-GR" b="0" i="0" dirty="0" err="1">
                <a:solidFill>
                  <a:srgbClr val="2C2C2C"/>
                </a:solidFill>
                <a:effectLst/>
                <a:latin typeface="Source Sans 3"/>
              </a:rPr>
              <a:t>δημοσίᾳ</a:t>
            </a:r>
            <a:r>
              <a:rPr lang="el-GR" b="0" i="0" dirty="0">
                <a:solidFill>
                  <a:srgbClr val="2C2C2C"/>
                </a:solidFill>
                <a:effectLst/>
                <a:latin typeface="Source Sans 3"/>
              </a:rPr>
              <a:t> </a:t>
            </a:r>
            <a:r>
              <a:rPr lang="el-GR" b="0" i="0" dirty="0" err="1">
                <a:solidFill>
                  <a:srgbClr val="2C2C2C"/>
                </a:solidFill>
                <a:effectLst/>
                <a:latin typeface="Source Sans 3"/>
              </a:rPr>
              <a:t>τὸν</a:t>
            </a:r>
            <a:r>
              <a:rPr lang="el-GR" b="0" i="0" dirty="0">
                <a:solidFill>
                  <a:srgbClr val="2C2C2C"/>
                </a:solidFill>
                <a:effectLst/>
                <a:latin typeface="Source Sans 3"/>
              </a:rPr>
              <a:t> </a:t>
            </a:r>
            <a:r>
              <a:rPr lang="el-GR" b="0" i="0" dirty="0" err="1">
                <a:solidFill>
                  <a:srgbClr val="2C2C2C"/>
                </a:solidFill>
                <a:effectLst/>
                <a:latin typeface="Source Sans 3"/>
              </a:rPr>
              <a:t>ἄθεον</a:t>
            </a:r>
            <a:r>
              <a:rPr lang="el-GR" b="0" i="0" dirty="0">
                <a:solidFill>
                  <a:srgbClr val="2C2C2C"/>
                </a:solidFill>
                <a:effectLst/>
                <a:latin typeface="Source Sans 3"/>
              </a:rPr>
              <a:t> ἢ </a:t>
            </a:r>
            <a:r>
              <a:rPr lang="el-GR" b="0" i="0" dirty="0" err="1">
                <a:solidFill>
                  <a:srgbClr val="2C2C2C"/>
                </a:solidFill>
                <a:effectLst/>
                <a:latin typeface="Source Sans 3"/>
              </a:rPr>
              <a:t>τὸν</a:t>
            </a:r>
            <a:r>
              <a:rPr lang="el-GR" b="0" i="0" dirty="0">
                <a:solidFill>
                  <a:srgbClr val="2C2C2C"/>
                </a:solidFill>
                <a:effectLst/>
                <a:latin typeface="Source Sans 3"/>
              </a:rPr>
              <a:t> </a:t>
            </a:r>
            <a:r>
              <a:rPr lang="el-GR" b="0" i="0" dirty="0" err="1">
                <a:solidFill>
                  <a:srgbClr val="2C2C2C"/>
                </a:solidFill>
                <a:effectLst/>
                <a:latin typeface="Source Sans 3"/>
              </a:rPr>
              <a:t>κοσμοπολίτην</a:t>
            </a:r>
            <a:r>
              <a:rPr lang="el-GR" b="0" i="0" dirty="0">
                <a:solidFill>
                  <a:srgbClr val="2C2C2C"/>
                </a:solidFill>
                <a:effectLst/>
                <a:latin typeface="Source Sans 3"/>
              </a:rPr>
              <a:t>, </a:t>
            </a:r>
            <a:r>
              <a:rPr lang="el-GR" b="0" i="0" dirty="0" err="1">
                <a:solidFill>
                  <a:srgbClr val="2C2C2C"/>
                </a:solidFill>
                <a:effectLst/>
                <a:latin typeface="Source Sans 3"/>
              </a:rPr>
              <a:t>ὁμοιάζει</a:t>
            </a:r>
            <a:r>
              <a:rPr lang="el-GR" b="0" i="0" dirty="0">
                <a:solidFill>
                  <a:srgbClr val="2C2C2C"/>
                </a:solidFill>
                <a:effectLst/>
                <a:latin typeface="Source Sans 3"/>
              </a:rPr>
              <a:t> </a:t>
            </a:r>
            <a:r>
              <a:rPr lang="el-GR" b="0" i="0" dirty="0" err="1">
                <a:solidFill>
                  <a:srgbClr val="2C2C2C"/>
                </a:solidFill>
                <a:effectLst/>
                <a:latin typeface="Source Sans 3"/>
              </a:rPr>
              <a:t>μὲ</a:t>
            </a:r>
            <a:r>
              <a:rPr lang="el-GR" b="0" i="0" dirty="0">
                <a:solidFill>
                  <a:srgbClr val="2C2C2C"/>
                </a:solidFill>
                <a:effectLst/>
                <a:latin typeface="Source Sans 3"/>
              </a:rPr>
              <a:t> </a:t>
            </a:r>
            <a:r>
              <a:rPr lang="el-GR" b="0" i="0" dirty="0" err="1">
                <a:solidFill>
                  <a:srgbClr val="2C2C2C"/>
                </a:solidFill>
                <a:effectLst/>
                <a:latin typeface="Source Sans 3"/>
              </a:rPr>
              <a:t>νᾶνον</a:t>
            </a:r>
            <a:r>
              <a:rPr lang="el-GR" b="0" i="0" dirty="0">
                <a:solidFill>
                  <a:srgbClr val="2C2C2C"/>
                </a:solidFill>
                <a:effectLst/>
                <a:latin typeface="Source Sans 3"/>
              </a:rPr>
              <a:t> </a:t>
            </a:r>
            <a:r>
              <a:rPr lang="el-GR" b="0" i="0" dirty="0" err="1">
                <a:solidFill>
                  <a:srgbClr val="2C2C2C"/>
                </a:solidFill>
                <a:effectLst/>
                <a:latin typeface="Source Sans 3"/>
              </a:rPr>
              <a:t>ἀνορθούμενον</a:t>
            </a:r>
            <a:r>
              <a:rPr lang="el-GR" b="0" i="0" dirty="0">
                <a:solidFill>
                  <a:srgbClr val="2C2C2C"/>
                </a:solidFill>
                <a:effectLst/>
                <a:latin typeface="Source Sans 3"/>
              </a:rPr>
              <a:t> </a:t>
            </a:r>
            <a:r>
              <a:rPr lang="el-GR" b="0" i="0" dirty="0" err="1">
                <a:solidFill>
                  <a:srgbClr val="2C2C2C"/>
                </a:solidFill>
                <a:effectLst/>
                <a:latin typeface="Source Sans 3"/>
              </a:rPr>
              <a:t>ἐπ</a:t>
            </a:r>
            <a:r>
              <a:rPr lang="el-GR" b="0" i="0" dirty="0">
                <a:solidFill>
                  <a:srgbClr val="2C2C2C"/>
                </a:solidFill>
                <a:effectLst/>
                <a:latin typeface="Source Sans 3"/>
              </a:rPr>
              <a:t>᾽ </a:t>
            </a:r>
            <a:r>
              <a:rPr lang="el-GR" b="0" i="0" dirty="0" err="1">
                <a:solidFill>
                  <a:srgbClr val="2C2C2C"/>
                </a:solidFill>
                <a:effectLst/>
                <a:latin typeface="Source Sans 3"/>
              </a:rPr>
              <a:t>ἄκρων</a:t>
            </a:r>
            <a:r>
              <a:rPr lang="el-GR" b="0" i="0" dirty="0">
                <a:solidFill>
                  <a:srgbClr val="2C2C2C"/>
                </a:solidFill>
                <a:effectLst/>
                <a:latin typeface="Source Sans 3"/>
              </a:rPr>
              <a:t> </a:t>
            </a:r>
            <a:r>
              <a:rPr lang="el-GR" b="0" i="0" dirty="0" err="1">
                <a:solidFill>
                  <a:srgbClr val="2C2C2C"/>
                </a:solidFill>
                <a:effectLst/>
                <a:latin typeface="Source Sans 3"/>
              </a:rPr>
              <a:t>ὀνύχων</a:t>
            </a:r>
            <a:r>
              <a:rPr lang="el-GR" b="0" i="0" dirty="0">
                <a:solidFill>
                  <a:srgbClr val="2C2C2C"/>
                </a:solidFill>
                <a:effectLst/>
                <a:latin typeface="Source Sans 3"/>
              </a:rPr>
              <a:t> </a:t>
            </a:r>
            <a:r>
              <a:rPr lang="el-GR" b="0" i="0" dirty="0" err="1">
                <a:solidFill>
                  <a:srgbClr val="2C2C2C"/>
                </a:solidFill>
                <a:effectLst/>
                <a:latin typeface="Source Sans 3"/>
              </a:rPr>
              <a:t>καὶ</a:t>
            </a:r>
            <a:r>
              <a:rPr lang="el-GR" b="0" i="0" dirty="0">
                <a:solidFill>
                  <a:srgbClr val="2C2C2C"/>
                </a:solidFill>
                <a:effectLst/>
                <a:latin typeface="Source Sans 3"/>
              </a:rPr>
              <a:t> </a:t>
            </a:r>
            <a:r>
              <a:rPr lang="el-GR" b="0" i="0" dirty="0" err="1">
                <a:solidFill>
                  <a:srgbClr val="2C2C2C"/>
                </a:solidFill>
                <a:effectLst/>
                <a:latin typeface="Source Sans 3"/>
              </a:rPr>
              <a:t>τανυόμενον</a:t>
            </a:r>
            <a:r>
              <a:rPr lang="el-GR" b="0" i="0" dirty="0">
                <a:solidFill>
                  <a:srgbClr val="2C2C2C"/>
                </a:solidFill>
                <a:effectLst/>
                <a:latin typeface="Source Sans 3"/>
              </a:rPr>
              <a:t> </a:t>
            </a:r>
            <a:r>
              <a:rPr lang="el-GR" b="0" i="0" dirty="0" err="1">
                <a:solidFill>
                  <a:srgbClr val="2C2C2C"/>
                </a:solidFill>
                <a:effectLst/>
                <a:latin typeface="Source Sans 3"/>
              </a:rPr>
              <a:t>νὰ</a:t>
            </a:r>
            <a:r>
              <a:rPr lang="el-GR" b="0" i="0" dirty="0">
                <a:solidFill>
                  <a:srgbClr val="2C2C2C"/>
                </a:solidFill>
                <a:effectLst/>
                <a:latin typeface="Source Sans 3"/>
              </a:rPr>
              <a:t> </a:t>
            </a:r>
            <a:r>
              <a:rPr lang="el-GR" b="0" i="0" dirty="0" err="1">
                <a:solidFill>
                  <a:srgbClr val="2C2C2C"/>
                </a:solidFill>
                <a:effectLst/>
                <a:latin typeface="Source Sans 3"/>
              </a:rPr>
              <a:t>φθάσῃ</a:t>
            </a:r>
            <a:r>
              <a:rPr lang="el-GR" b="0" i="0" dirty="0">
                <a:solidFill>
                  <a:srgbClr val="2C2C2C"/>
                </a:solidFill>
                <a:effectLst/>
                <a:latin typeface="Source Sans 3"/>
              </a:rPr>
              <a:t> </a:t>
            </a:r>
            <a:r>
              <a:rPr lang="el-GR" b="0" i="0" dirty="0" err="1">
                <a:solidFill>
                  <a:srgbClr val="2C2C2C"/>
                </a:solidFill>
                <a:effectLst/>
                <a:latin typeface="Source Sans 3"/>
              </a:rPr>
              <a:t>εἰς</a:t>
            </a:r>
            <a:r>
              <a:rPr lang="el-GR" b="0" i="0" dirty="0">
                <a:solidFill>
                  <a:srgbClr val="2C2C2C"/>
                </a:solidFill>
                <a:effectLst/>
                <a:latin typeface="Source Sans 3"/>
              </a:rPr>
              <a:t> </a:t>
            </a:r>
            <a:r>
              <a:rPr lang="el-GR" b="0" i="0" dirty="0" err="1">
                <a:solidFill>
                  <a:srgbClr val="2C2C2C"/>
                </a:solidFill>
                <a:effectLst/>
                <a:latin typeface="Source Sans 3"/>
              </a:rPr>
              <a:t>ὕψος</a:t>
            </a:r>
            <a:r>
              <a:rPr lang="el-GR" b="0" i="0" dirty="0">
                <a:solidFill>
                  <a:srgbClr val="2C2C2C"/>
                </a:solidFill>
                <a:effectLst/>
                <a:latin typeface="Source Sans 3"/>
              </a:rPr>
              <a:t> </a:t>
            </a:r>
            <a:r>
              <a:rPr lang="el-GR" b="0" i="0" dirty="0" err="1">
                <a:solidFill>
                  <a:srgbClr val="2C2C2C"/>
                </a:solidFill>
                <a:effectLst/>
                <a:latin typeface="Source Sans 3"/>
              </a:rPr>
              <a:t>καὶ</a:t>
            </a:r>
            <a:r>
              <a:rPr lang="el-GR" b="0" i="0" dirty="0">
                <a:solidFill>
                  <a:srgbClr val="2C2C2C"/>
                </a:solidFill>
                <a:effectLst/>
                <a:latin typeface="Source Sans 3"/>
              </a:rPr>
              <a:t> </a:t>
            </a:r>
            <a:r>
              <a:rPr lang="el-GR" b="0" i="0" dirty="0" err="1">
                <a:solidFill>
                  <a:srgbClr val="2C2C2C"/>
                </a:solidFill>
                <a:effectLst/>
                <a:latin typeface="Source Sans 3"/>
              </a:rPr>
              <a:t>φανῇ</a:t>
            </a:r>
            <a:r>
              <a:rPr lang="el-GR" b="0" i="0" dirty="0">
                <a:solidFill>
                  <a:srgbClr val="2C2C2C"/>
                </a:solidFill>
                <a:effectLst/>
                <a:latin typeface="Source Sans 3"/>
              </a:rPr>
              <a:t> </a:t>
            </a:r>
            <a:r>
              <a:rPr lang="el-GR" b="0" i="0" dirty="0" err="1">
                <a:solidFill>
                  <a:srgbClr val="2C2C2C"/>
                </a:solidFill>
                <a:effectLst/>
                <a:latin typeface="Source Sans 3"/>
              </a:rPr>
              <a:t>καὶ</a:t>
            </a:r>
            <a:r>
              <a:rPr lang="el-GR" b="0" i="0" dirty="0">
                <a:solidFill>
                  <a:srgbClr val="2C2C2C"/>
                </a:solidFill>
                <a:effectLst/>
                <a:latin typeface="Source Sans 3"/>
              </a:rPr>
              <a:t> </a:t>
            </a:r>
            <a:r>
              <a:rPr lang="el-GR" b="0" i="0" dirty="0" err="1">
                <a:solidFill>
                  <a:srgbClr val="2C2C2C"/>
                </a:solidFill>
                <a:effectLst/>
                <a:latin typeface="Source Sans 3"/>
              </a:rPr>
              <a:t>αὐτὸς</a:t>
            </a:r>
            <a:r>
              <a:rPr lang="el-GR" b="0" i="0" dirty="0">
                <a:solidFill>
                  <a:srgbClr val="2C2C2C"/>
                </a:solidFill>
                <a:effectLst/>
                <a:latin typeface="Source Sans 3"/>
              </a:rPr>
              <a:t> γίγας. Τὸ </a:t>
            </a:r>
            <a:r>
              <a:rPr lang="el-GR" b="0" i="0" dirty="0" err="1">
                <a:solidFill>
                  <a:srgbClr val="2C2C2C"/>
                </a:solidFill>
                <a:effectLst/>
                <a:latin typeface="Source Sans 3"/>
              </a:rPr>
              <a:t>ἑλληνικὸν</a:t>
            </a:r>
            <a:r>
              <a:rPr lang="el-GR" b="0" i="0" dirty="0">
                <a:solidFill>
                  <a:srgbClr val="2C2C2C"/>
                </a:solidFill>
                <a:effectLst/>
                <a:latin typeface="Source Sans 3"/>
              </a:rPr>
              <a:t> </a:t>
            </a:r>
            <a:r>
              <a:rPr lang="el-GR" b="0" i="0" dirty="0" err="1">
                <a:solidFill>
                  <a:srgbClr val="2C2C2C"/>
                </a:solidFill>
                <a:effectLst/>
                <a:latin typeface="Source Sans 3"/>
              </a:rPr>
              <a:t>ἔθνος</a:t>
            </a:r>
            <a:r>
              <a:rPr lang="el-GR" b="0" i="0" dirty="0">
                <a:solidFill>
                  <a:srgbClr val="2C2C2C"/>
                </a:solidFill>
                <a:effectLst/>
                <a:latin typeface="Source Sans 3"/>
              </a:rPr>
              <a:t>, </a:t>
            </a:r>
            <a:r>
              <a:rPr lang="el-GR" b="0" i="0" dirty="0" err="1">
                <a:solidFill>
                  <a:srgbClr val="2C2C2C"/>
                </a:solidFill>
                <a:effectLst/>
                <a:latin typeface="Source Sans 3"/>
              </a:rPr>
              <a:t>τὸ</a:t>
            </a:r>
            <a:r>
              <a:rPr lang="el-GR" b="0" i="0" dirty="0">
                <a:solidFill>
                  <a:srgbClr val="2C2C2C"/>
                </a:solidFill>
                <a:effectLst/>
                <a:latin typeface="Source Sans 3"/>
              </a:rPr>
              <a:t> </a:t>
            </a:r>
            <a:r>
              <a:rPr lang="el-GR" b="0" i="0" dirty="0" err="1">
                <a:solidFill>
                  <a:srgbClr val="2C2C2C"/>
                </a:solidFill>
                <a:effectLst/>
                <a:latin typeface="Source Sans 3"/>
              </a:rPr>
              <a:t>δοῦλον</a:t>
            </a:r>
            <a:r>
              <a:rPr lang="el-GR" b="0" i="0" dirty="0">
                <a:solidFill>
                  <a:srgbClr val="2C2C2C"/>
                </a:solidFill>
                <a:effectLst/>
                <a:latin typeface="Source Sans 3"/>
              </a:rPr>
              <a:t>, </a:t>
            </a:r>
            <a:r>
              <a:rPr lang="el-GR" b="0" i="0" dirty="0" err="1">
                <a:solidFill>
                  <a:srgbClr val="2C2C2C"/>
                </a:solidFill>
                <a:effectLst/>
                <a:latin typeface="Source Sans 3"/>
              </a:rPr>
              <a:t>ἀλλ</a:t>
            </a:r>
            <a:r>
              <a:rPr lang="el-GR" b="0" i="0" dirty="0">
                <a:solidFill>
                  <a:srgbClr val="2C2C2C"/>
                </a:solidFill>
                <a:effectLst/>
                <a:latin typeface="Source Sans 3"/>
              </a:rPr>
              <a:t>᾽ </a:t>
            </a:r>
            <a:r>
              <a:rPr lang="el-GR" b="0" i="0" dirty="0" err="1">
                <a:solidFill>
                  <a:srgbClr val="2C2C2C"/>
                </a:solidFill>
                <a:effectLst/>
                <a:latin typeface="Source Sans 3"/>
              </a:rPr>
              <a:t>οὐδὲν</a:t>
            </a:r>
            <a:r>
              <a:rPr lang="el-GR" b="0" i="0" dirty="0">
                <a:solidFill>
                  <a:srgbClr val="2C2C2C"/>
                </a:solidFill>
                <a:effectLst/>
                <a:latin typeface="Source Sans 3"/>
              </a:rPr>
              <a:t> </a:t>
            </a:r>
            <a:r>
              <a:rPr lang="el-GR" b="0" i="0" dirty="0" err="1">
                <a:solidFill>
                  <a:srgbClr val="2C2C2C"/>
                </a:solidFill>
                <a:effectLst/>
                <a:latin typeface="Source Sans 3"/>
              </a:rPr>
              <a:t>ἧττον</a:t>
            </a:r>
            <a:r>
              <a:rPr lang="el-GR" b="0" i="0" dirty="0">
                <a:solidFill>
                  <a:srgbClr val="2C2C2C"/>
                </a:solidFill>
                <a:effectLst/>
                <a:latin typeface="Source Sans 3"/>
              </a:rPr>
              <a:t> </a:t>
            </a:r>
            <a:r>
              <a:rPr lang="el-GR" b="0" i="0" dirty="0" err="1">
                <a:solidFill>
                  <a:srgbClr val="2C2C2C"/>
                </a:solidFill>
                <a:effectLst/>
                <a:latin typeface="Source Sans 3"/>
              </a:rPr>
              <a:t>καὶ</a:t>
            </a:r>
            <a:r>
              <a:rPr lang="el-GR" b="0" i="0" dirty="0">
                <a:solidFill>
                  <a:srgbClr val="2C2C2C"/>
                </a:solidFill>
                <a:effectLst/>
                <a:latin typeface="Source Sans 3"/>
              </a:rPr>
              <a:t> </a:t>
            </a:r>
            <a:r>
              <a:rPr lang="el-GR" b="0" i="0" dirty="0" err="1">
                <a:solidFill>
                  <a:srgbClr val="2C2C2C"/>
                </a:solidFill>
                <a:effectLst/>
                <a:latin typeface="Source Sans 3"/>
              </a:rPr>
              <a:t>τὸ</a:t>
            </a:r>
            <a:r>
              <a:rPr lang="el-GR" b="0" i="0" dirty="0">
                <a:solidFill>
                  <a:srgbClr val="2C2C2C"/>
                </a:solidFill>
                <a:effectLst/>
                <a:latin typeface="Source Sans 3"/>
              </a:rPr>
              <a:t> </a:t>
            </a:r>
            <a:r>
              <a:rPr lang="el-GR" b="0" i="0" dirty="0" err="1">
                <a:solidFill>
                  <a:srgbClr val="2C2C2C"/>
                </a:solidFill>
                <a:effectLst/>
                <a:latin typeface="Source Sans 3"/>
              </a:rPr>
              <a:t>ἐλεύθερον</a:t>
            </a:r>
            <a:r>
              <a:rPr lang="el-GR" b="0" i="0" dirty="0">
                <a:solidFill>
                  <a:srgbClr val="2C2C2C"/>
                </a:solidFill>
                <a:effectLst/>
                <a:latin typeface="Source Sans 3"/>
              </a:rPr>
              <a:t>, </a:t>
            </a:r>
            <a:r>
              <a:rPr lang="el-GR" b="0" i="0" dirty="0" err="1">
                <a:solidFill>
                  <a:srgbClr val="2C2C2C"/>
                </a:solidFill>
                <a:effectLst/>
                <a:latin typeface="Source Sans 3"/>
              </a:rPr>
              <a:t>ἔχει</a:t>
            </a:r>
            <a:r>
              <a:rPr lang="el-GR" b="0" i="0" dirty="0">
                <a:solidFill>
                  <a:srgbClr val="2C2C2C"/>
                </a:solidFill>
                <a:effectLst/>
                <a:latin typeface="Source Sans 3"/>
              </a:rPr>
              <a:t> </a:t>
            </a:r>
            <a:r>
              <a:rPr lang="el-GR" b="0" i="0" dirty="0" err="1">
                <a:solidFill>
                  <a:srgbClr val="2C2C2C"/>
                </a:solidFill>
                <a:effectLst/>
                <a:latin typeface="Source Sans 3"/>
              </a:rPr>
              <a:t>καὶ</a:t>
            </a:r>
            <a:r>
              <a:rPr lang="el-GR" b="0" i="0" dirty="0">
                <a:solidFill>
                  <a:srgbClr val="2C2C2C"/>
                </a:solidFill>
                <a:effectLst/>
                <a:latin typeface="Source Sans 3"/>
              </a:rPr>
              <a:t> </a:t>
            </a:r>
            <a:r>
              <a:rPr lang="el-GR" b="0" i="0" dirty="0" err="1">
                <a:solidFill>
                  <a:srgbClr val="2C2C2C"/>
                </a:solidFill>
                <a:effectLst/>
                <a:latin typeface="Source Sans 3"/>
              </a:rPr>
              <a:t>θὰ</a:t>
            </a:r>
            <a:r>
              <a:rPr lang="el-GR" b="0" i="0" dirty="0">
                <a:solidFill>
                  <a:srgbClr val="2C2C2C"/>
                </a:solidFill>
                <a:effectLst/>
                <a:latin typeface="Source Sans 3"/>
              </a:rPr>
              <a:t> </a:t>
            </a:r>
            <a:r>
              <a:rPr lang="el-GR" b="0" i="0" dirty="0" err="1">
                <a:solidFill>
                  <a:srgbClr val="2C2C2C"/>
                </a:solidFill>
                <a:effectLst/>
                <a:latin typeface="Source Sans 3"/>
              </a:rPr>
              <a:t>ἔχῃ</a:t>
            </a:r>
            <a:r>
              <a:rPr lang="el-GR" b="0" i="0" dirty="0">
                <a:solidFill>
                  <a:srgbClr val="2C2C2C"/>
                </a:solidFill>
                <a:effectLst/>
                <a:latin typeface="Source Sans 3"/>
              </a:rPr>
              <a:t> </a:t>
            </a:r>
            <a:r>
              <a:rPr lang="el-GR" b="0" i="0" dirty="0" err="1">
                <a:solidFill>
                  <a:srgbClr val="2C2C2C"/>
                </a:solidFill>
                <a:effectLst/>
                <a:latin typeface="Source Sans 3"/>
              </a:rPr>
              <a:t>διὰ</a:t>
            </a:r>
            <a:r>
              <a:rPr lang="el-GR" b="0" i="0" dirty="0">
                <a:solidFill>
                  <a:srgbClr val="2C2C2C"/>
                </a:solidFill>
                <a:effectLst/>
                <a:latin typeface="Source Sans 3"/>
              </a:rPr>
              <a:t> </a:t>
            </a:r>
            <a:r>
              <a:rPr lang="el-GR" b="0" i="0" dirty="0" err="1">
                <a:solidFill>
                  <a:srgbClr val="2C2C2C"/>
                </a:solidFill>
                <a:effectLst/>
                <a:latin typeface="Source Sans 3"/>
              </a:rPr>
              <a:t>παντὸς</a:t>
            </a:r>
            <a:r>
              <a:rPr lang="el-GR" b="0" i="0" dirty="0">
                <a:solidFill>
                  <a:srgbClr val="2C2C2C"/>
                </a:solidFill>
                <a:effectLst/>
                <a:latin typeface="Source Sans 3"/>
              </a:rPr>
              <a:t> </a:t>
            </a:r>
            <a:r>
              <a:rPr lang="el-GR" b="0" i="0" dirty="0" err="1">
                <a:solidFill>
                  <a:srgbClr val="2C2C2C"/>
                </a:solidFill>
                <a:effectLst/>
                <a:latin typeface="Source Sans 3"/>
              </a:rPr>
              <a:t>ἀνάγκην</a:t>
            </a:r>
            <a:r>
              <a:rPr lang="el-GR" b="0" i="0" dirty="0">
                <a:solidFill>
                  <a:srgbClr val="2C2C2C"/>
                </a:solidFill>
                <a:effectLst/>
                <a:latin typeface="Source Sans 3"/>
              </a:rPr>
              <a:t> </a:t>
            </a:r>
            <a:r>
              <a:rPr lang="el-GR" b="0" i="0" dirty="0" err="1">
                <a:solidFill>
                  <a:srgbClr val="2C2C2C"/>
                </a:solidFill>
                <a:effectLst/>
                <a:latin typeface="Source Sans 3"/>
              </a:rPr>
              <a:t>τῆς</a:t>
            </a:r>
            <a:r>
              <a:rPr lang="el-GR" b="0" i="0" dirty="0">
                <a:solidFill>
                  <a:srgbClr val="2C2C2C"/>
                </a:solidFill>
                <a:effectLst/>
                <a:latin typeface="Source Sans 3"/>
              </a:rPr>
              <a:t> θρησκείας του.</a:t>
            </a:r>
          </a:p>
          <a:p>
            <a:pPr algn="l"/>
            <a:r>
              <a:rPr lang="el-GR" b="0" i="0" dirty="0">
                <a:solidFill>
                  <a:srgbClr val="2C2C2C"/>
                </a:solidFill>
                <a:effectLst/>
                <a:latin typeface="Source Sans 3"/>
              </a:rPr>
              <a:t>Τὸ </a:t>
            </a:r>
            <a:r>
              <a:rPr lang="el-GR" b="0" i="0" dirty="0" err="1">
                <a:solidFill>
                  <a:srgbClr val="2C2C2C"/>
                </a:solidFill>
                <a:effectLst/>
                <a:latin typeface="Source Sans 3"/>
              </a:rPr>
              <a:t>ἐπ</a:t>
            </a:r>
            <a:r>
              <a:rPr lang="el-GR" b="0" i="0" dirty="0">
                <a:solidFill>
                  <a:srgbClr val="2C2C2C"/>
                </a:solidFill>
                <a:effectLst/>
                <a:latin typeface="Source Sans 3"/>
              </a:rPr>
              <a:t>᾽ </a:t>
            </a:r>
            <a:r>
              <a:rPr lang="el-GR" b="0" i="0" dirty="0" err="1">
                <a:solidFill>
                  <a:srgbClr val="2C2C2C"/>
                </a:solidFill>
                <a:effectLst/>
                <a:latin typeface="Source Sans 3"/>
              </a:rPr>
              <a:t>ἐμοί</a:t>
            </a:r>
            <a:r>
              <a:rPr lang="el-GR" b="0" i="0" dirty="0">
                <a:solidFill>
                  <a:srgbClr val="2C2C2C"/>
                </a:solidFill>
                <a:effectLst/>
                <a:latin typeface="Source Sans 3"/>
              </a:rPr>
              <a:t>, </a:t>
            </a:r>
            <a:r>
              <a:rPr lang="el-GR" b="0" i="0" dirty="0" err="1">
                <a:solidFill>
                  <a:srgbClr val="2C2C2C"/>
                </a:solidFill>
                <a:effectLst/>
                <a:latin typeface="Source Sans 3"/>
              </a:rPr>
              <a:t>ἐνόσῳ</a:t>
            </a:r>
            <a:r>
              <a:rPr lang="el-GR" b="0" i="0" dirty="0">
                <a:solidFill>
                  <a:srgbClr val="2C2C2C"/>
                </a:solidFill>
                <a:effectLst/>
                <a:latin typeface="Source Sans 3"/>
              </a:rPr>
              <a:t> </a:t>
            </a:r>
            <a:r>
              <a:rPr lang="el-GR" b="0" i="0" dirty="0" err="1">
                <a:solidFill>
                  <a:srgbClr val="2C2C2C"/>
                </a:solidFill>
                <a:effectLst/>
                <a:latin typeface="Source Sans 3"/>
              </a:rPr>
              <a:t>ζῶ</a:t>
            </a:r>
            <a:r>
              <a:rPr lang="el-GR" b="0" i="0" dirty="0">
                <a:solidFill>
                  <a:srgbClr val="2C2C2C"/>
                </a:solidFill>
                <a:effectLst/>
                <a:latin typeface="Source Sans 3"/>
              </a:rPr>
              <a:t> </a:t>
            </a:r>
            <a:r>
              <a:rPr lang="el-GR" b="0" i="0" dirty="0" err="1">
                <a:solidFill>
                  <a:srgbClr val="2C2C2C"/>
                </a:solidFill>
                <a:effectLst/>
                <a:latin typeface="Source Sans 3"/>
              </a:rPr>
              <a:t>καὶ</a:t>
            </a:r>
            <a:r>
              <a:rPr lang="el-GR" b="0" i="0" dirty="0">
                <a:solidFill>
                  <a:srgbClr val="2C2C2C"/>
                </a:solidFill>
                <a:effectLst/>
                <a:latin typeface="Source Sans 3"/>
              </a:rPr>
              <a:t> </a:t>
            </a:r>
            <a:r>
              <a:rPr lang="el-GR" b="0" i="0" dirty="0" err="1">
                <a:solidFill>
                  <a:srgbClr val="2C2C2C"/>
                </a:solidFill>
                <a:effectLst/>
                <a:latin typeface="Source Sans 3"/>
              </a:rPr>
              <a:t>ἀναπνέω</a:t>
            </a:r>
            <a:r>
              <a:rPr lang="el-GR" b="0" i="0" dirty="0">
                <a:solidFill>
                  <a:srgbClr val="2C2C2C"/>
                </a:solidFill>
                <a:effectLst/>
                <a:latin typeface="Source Sans 3"/>
              </a:rPr>
              <a:t> </a:t>
            </a:r>
            <a:r>
              <a:rPr lang="el-GR" b="0" i="0" dirty="0" err="1">
                <a:solidFill>
                  <a:srgbClr val="2C2C2C"/>
                </a:solidFill>
                <a:effectLst/>
                <a:latin typeface="Source Sans 3"/>
              </a:rPr>
              <a:t>καὶ</a:t>
            </a:r>
            <a:r>
              <a:rPr lang="el-GR" b="0" i="0" dirty="0">
                <a:solidFill>
                  <a:srgbClr val="2C2C2C"/>
                </a:solidFill>
                <a:effectLst/>
                <a:latin typeface="Source Sans 3"/>
              </a:rPr>
              <a:t> </a:t>
            </a:r>
            <a:r>
              <a:rPr lang="el-GR" b="0" i="0" dirty="0" err="1">
                <a:solidFill>
                  <a:srgbClr val="2C2C2C"/>
                </a:solidFill>
                <a:effectLst/>
                <a:latin typeface="Source Sans 3"/>
              </a:rPr>
              <a:t>σωφρονῶ</a:t>
            </a:r>
            <a:r>
              <a:rPr lang="el-GR" b="0" i="0" dirty="0">
                <a:solidFill>
                  <a:srgbClr val="2C2C2C"/>
                </a:solidFill>
                <a:effectLst/>
                <a:latin typeface="Source Sans 3"/>
              </a:rPr>
              <a:t>, </a:t>
            </a:r>
            <a:r>
              <a:rPr lang="el-GR" b="0" i="0" dirty="0" err="1">
                <a:solidFill>
                  <a:srgbClr val="2C2C2C"/>
                </a:solidFill>
                <a:effectLst/>
                <a:latin typeface="Source Sans 3"/>
              </a:rPr>
              <a:t>δὲν</a:t>
            </a:r>
            <a:r>
              <a:rPr lang="el-GR" b="0" i="0" dirty="0">
                <a:solidFill>
                  <a:srgbClr val="2C2C2C"/>
                </a:solidFill>
                <a:effectLst/>
                <a:latin typeface="Source Sans 3"/>
              </a:rPr>
              <a:t> </a:t>
            </a:r>
            <a:r>
              <a:rPr lang="el-GR" b="0" i="0" dirty="0" err="1">
                <a:solidFill>
                  <a:srgbClr val="2C2C2C"/>
                </a:solidFill>
                <a:effectLst/>
                <a:latin typeface="Source Sans 3"/>
              </a:rPr>
              <a:t>θὰ</a:t>
            </a:r>
            <a:r>
              <a:rPr lang="el-GR" b="0" i="0" dirty="0">
                <a:solidFill>
                  <a:srgbClr val="2C2C2C"/>
                </a:solidFill>
                <a:effectLst/>
                <a:latin typeface="Source Sans 3"/>
              </a:rPr>
              <a:t> παύσω πάντοτε, </a:t>
            </a:r>
            <a:r>
              <a:rPr lang="el-GR" b="0" i="0" dirty="0" err="1">
                <a:solidFill>
                  <a:srgbClr val="2C2C2C"/>
                </a:solidFill>
                <a:effectLst/>
                <a:latin typeface="Source Sans 3"/>
              </a:rPr>
              <a:t>ἰδίως</a:t>
            </a:r>
            <a:r>
              <a:rPr lang="el-GR" b="0" i="0" dirty="0">
                <a:solidFill>
                  <a:srgbClr val="2C2C2C"/>
                </a:solidFill>
                <a:effectLst/>
                <a:latin typeface="Source Sans 3"/>
              </a:rPr>
              <a:t> </a:t>
            </a:r>
            <a:r>
              <a:rPr lang="el-GR" b="0" i="0" dirty="0" err="1">
                <a:solidFill>
                  <a:srgbClr val="2C2C2C"/>
                </a:solidFill>
                <a:effectLst/>
                <a:latin typeface="Source Sans 3"/>
              </a:rPr>
              <a:t>δὲ</a:t>
            </a:r>
            <a:r>
              <a:rPr lang="el-GR" b="0" i="0" dirty="0">
                <a:solidFill>
                  <a:srgbClr val="2C2C2C"/>
                </a:solidFill>
                <a:effectLst/>
                <a:latin typeface="Source Sans 3"/>
              </a:rPr>
              <a:t> </a:t>
            </a:r>
            <a:r>
              <a:rPr lang="el-GR" b="0" i="0" dirty="0" err="1">
                <a:solidFill>
                  <a:srgbClr val="2C2C2C"/>
                </a:solidFill>
                <a:effectLst/>
                <a:latin typeface="Source Sans 3"/>
              </a:rPr>
              <a:t>κατὰ</a:t>
            </a:r>
            <a:r>
              <a:rPr lang="el-GR" b="0" i="0" dirty="0">
                <a:solidFill>
                  <a:srgbClr val="2C2C2C"/>
                </a:solidFill>
                <a:effectLst/>
                <a:latin typeface="Source Sans 3"/>
              </a:rPr>
              <a:t> </a:t>
            </a:r>
            <a:r>
              <a:rPr lang="el-GR" b="0" i="0" dirty="0" err="1">
                <a:solidFill>
                  <a:srgbClr val="2C2C2C"/>
                </a:solidFill>
                <a:effectLst/>
                <a:latin typeface="Source Sans 3"/>
              </a:rPr>
              <a:t>τὰς</a:t>
            </a:r>
            <a:r>
              <a:rPr lang="el-GR" b="0" i="0" dirty="0">
                <a:solidFill>
                  <a:srgbClr val="2C2C2C"/>
                </a:solidFill>
                <a:effectLst/>
                <a:latin typeface="Source Sans 3"/>
              </a:rPr>
              <a:t> </a:t>
            </a:r>
            <a:r>
              <a:rPr lang="el-GR" b="0" i="0" dirty="0" err="1">
                <a:solidFill>
                  <a:srgbClr val="2C2C2C"/>
                </a:solidFill>
                <a:effectLst/>
                <a:latin typeface="Source Sans 3"/>
              </a:rPr>
              <a:t>πανεκλάμπρους</a:t>
            </a:r>
            <a:r>
              <a:rPr lang="el-GR" b="0" i="0" dirty="0">
                <a:solidFill>
                  <a:srgbClr val="2C2C2C"/>
                </a:solidFill>
                <a:effectLst/>
                <a:latin typeface="Source Sans 3"/>
              </a:rPr>
              <a:t> ταύτας </a:t>
            </a:r>
            <a:r>
              <a:rPr lang="el-GR" b="0" i="0" dirty="0" err="1">
                <a:solidFill>
                  <a:srgbClr val="2C2C2C"/>
                </a:solidFill>
                <a:effectLst/>
                <a:latin typeface="Source Sans 3"/>
              </a:rPr>
              <a:t>ἡμέρας</a:t>
            </a:r>
            <a:r>
              <a:rPr lang="el-GR" b="0" i="0" dirty="0">
                <a:solidFill>
                  <a:srgbClr val="2C2C2C"/>
                </a:solidFill>
                <a:effectLst/>
                <a:latin typeface="Source Sans 3"/>
              </a:rPr>
              <a:t>, </a:t>
            </a:r>
            <a:r>
              <a:rPr lang="el-GR" b="0" i="0" dirty="0" err="1">
                <a:solidFill>
                  <a:srgbClr val="2C2C2C"/>
                </a:solidFill>
                <a:effectLst/>
                <a:latin typeface="Source Sans 3"/>
              </a:rPr>
              <a:t>νὰ</a:t>
            </a:r>
            <a:r>
              <a:rPr lang="el-GR" b="0" i="0" dirty="0">
                <a:solidFill>
                  <a:srgbClr val="2C2C2C"/>
                </a:solidFill>
                <a:effectLst/>
                <a:latin typeface="Source Sans 3"/>
              </a:rPr>
              <a:t> </a:t>
            </a:r>
            <a:r>
              <a:rPr lang="el-GR" b="0" i="0" dirty="0" err="1">
                <a:solidFill>
                  <a:srgbClr val="2C2C2C"/>
                </a:solidFill>
                <a:effectLst/>
                <a:latin typeface="Source Sans 3"/>
              </a:rPr>
              <a:t>ὑμνῶ</a:t>
            </a:r>
            <a:r>
              <a:rPr lang="el-GR" b="0" i="0" dirty="0">
                <a:solidFill>
                  <a:srgbClr val="2C2C2C"/>
                </a:solidFill>
                <a:effectLst/>
                <a:latin typeface="Source Sans 3"/>
              </a:rPr>
              <a:t> </a:t>
            </a:r>
            <a:r>
              <a:rPr lang="el-GR" b="0" i="0" dirty="0" err="1">
                <a:solidFill>
                  <a:srgbClr val="2C2C2C"/>
                </a:solidFill>
                <a:effectLst/>
                <a:latin typeface="Source Sans 3"/>
              </a:rPr>
              <a:t>μετὰ</a:t>
            </a:r>
            <a:r>
              <a:rPr lang="el-GR" b="0" i="0" dirty="0">
                <a:solidFill>
                  <a:srgbClr val="2C2C2C"/>
                </a:solidFill>
                <a:effectLst/>
                <a:latin typeface="Source Sans 3"/>
              </a:rPr>
              <a:t> λατρείας </a:t>
            </a:r>
            <a:r>
              <a:rPr lang="el-GR" b="0" i="0" dirty="0" err="1">
                <a:solidFill>
                  <a:srgbClr val="2C2C2C"/>
                </a:solidFill>
                <a:effectLst/>
                <a:latin typeface="Source Sans 3"/>
              </a:rPr>
              <a:t>τὸν</a:t>
            </a:r>
            <a:r>
              <a:rPr lang="el-GR" b="0" i="0" dirty="0">
                <a:solidFill>
                  <a:srgbClr val="2C2C2C"/>
                </a:solidFill>
                <a:effectLst/>
                <a:latin typeface="Source Sans 3"/>
              </a:rPr>
              <a:t> </a:t>
            </a:r>
            <a:r>
              <a:rPr lang="el-GR" b="0" i="0" dirty="0" err="1">
                <a:solidFill>
                  <a:srgbClr val="2C2C2C"/>
                </a:solidFill>
                <a:effectLst/>
                <a:latin typeface="Source Sans 3"/>
              </a:rPr>
              <a:t>Χριστόν</a:t>
            </a:r>
            <a:r>
              <a:rPr lang="el-GR" b="0" i="0" dirty="0">
                <a:solidFill>
                  <a:srgbClr val="2C2C2C"/>
                </a:solidFill>
                <a:effectLst/>
                <a:latin typeface="Source Sans 3"/>
              </a:rPr>
              <a:t> μου, </a:t>
            </a:r>
            <a:r>
              <a:rPr lang="el-GR" b="0" i="0" dirty="0" err="1">
                <a:solidFill>
                  <a:srgbClr val="2C2C2C"/>
                </a:solidFill>
                <a:effectLst/>
                <a:latin typeface="Source Sans 3"/>
              </a:rPr>
              <a:t>νὰ</a:t>
            </a:r>
            <a:r>
              <a:rPr lang="el-GR" b="0" i="0" dirty="0">
                <a:solidFill>
                  <a:srgbClr val="2C2C2C"/>
                </a:solidFill>
                <a:effectLst/>
                <a:latin typeface="Source Sans 3"/>
              </a:rPr>
              <a:t> περιγράφω </a:t>
            </a:r>
            <a:r>
              <a:rPr lang="el-GR" b="0" i="0" dirty="0" err="1">
                <a:solidFill>
                  <a:srgbClr val="2C2C2C"/>
                </a:solidFill>
                <a:effectLst/>
                <a:latin typeface="Source Sans 3"/>
              </a:rPr>
              <a:t>μετ</a:t>
            </a:r>
            <a:r>
              <a:rPr lang="el-GR" b="0" i="0" dirty="0">
                <a:solidFill>
                  <a:srgbClr val="2C2C2C"/>
                </a:solidFill>
                <a:effectLst/>
                <a:latin typeface="Source Sans 3"/>
              </a:rPr>
              <a:t>᾽ </a:t>
            </a:r>
            <a:r>
              <a:rPr lang="el-GR" b="0" i="0" dirty="0" err="1">
                <a:solidFill>
                  <a:srgbClr val="2C2C2C"/>
                </a:solidFill>
                <a:effectLst/>
                <a:latin typeface="Source Sans 3"/>
              </a:rPr>
              <a:t>ἔρωτος</a:t>
            </a:r>
            <a:r>
              <a:rPr lang="el-GR" b="0" i="0" dirty="0">
                <a:solidFill>
                  <a:srgbClr val="2C2C2C"/>
                </a:solidFill>
                <a:effectLst/>
                <a:latin typeface="Source Sans 3"/>
              </a:rPr>
              <a:t> </a:t>
            </a:r>
            <a:r>
              <a:rPr lang="el-GR" b="0" i="0" dirty="0" err="1">
                <a:solidFill>
                  <a:srgbClr val="2C2C2C"/>
                </a:solidFill>
                <a:effectLst/>
                <a:latin typeface="Source Sans 3"/>
              </a:rPr>
              <a:t>τὴν</a:t>
            </a:r>
            <a:r>
              <a:rPr lang="el-GR" b="0" i="0" dirty="0">
                <a:solidFill>
                  <a:srgbClr val="2C2C2C"/>
                </a:solidFill>
                <a:effectLst/>
                <a:latin typeface="Source Sans 3"/>
              </a:rPr>
              <a:t> φύσιν </a:t>
            </a:r>
            <a:r>
              <a:rPr lang="el-GR" b="0" i="0" dirty="0" err="1">
                <a:solidFill>
                  <a:srgbClr val="2C2C2C"/>
                </a:solidFill>
                <a:effectLst/>
                <a:latin typeface="Source Sans 3"/>
              </a:rPr>
              <a:t>καὶ</a:t>
            </a:r>
            <a:r>
              <a:rPr lang="el-GR" b="0" i="0" dirty="0">
                <a:solidFill>
                  <a:srgbClr val="2C2C2C"/>
                </a:solidFill>
                <a:effectLst/>
                <a:latin typeface="Source Sans 3"/>
              </a:rPr>
              <a:t> </a:t>
            </a:r>
            <a:r>
              <a:rPr lang="el-GR" b="0" i="0" dirty="0" err="1">
                <a:solidFill>
                  <a:srgbClr val="2C2C2C"/>
                </a:solidFill>
                <a:effectLst/>
                <a:latin typeface="Source Sans 3"/>
              </a:rPr>
              <a:t>νὰ</a:t>
            </a:r>
            <a:r>
              <a:rPr lang="el-GR" b="0" i="0" dirty="0">
                <a:solidFill>
                  <a:srgbClr val="2C2C2C"/>
                </a:solidFill>
                <a:effectLst/>
                <a:latin typeface="Source Sans 3"/>
              </a:rPr>
              <a:t> </a:t>
            </a:r>
            <a:r>
              <a:rPr lang="el-GR" b="0" i="0" dirty="0" err="1">
                <a:solidFill>
                  <a:srgbClr val="2C2C2C"/>
                </a:solidFill>
                <a:effectLst/>
                <a:latin typeface="Source Sans 3"/>
              </a:rPr>
              <a:t>ζωγραφῶ</a:t>
            </a:r>
            <a:r>
              <a:rPr lang="el-GR" b="0" i="0" dirty="0">
                <a:solidFill>
                  <a:srgbClr val="2C2C2C"/>
                </a:solidFill>
                <a:effectLst/>
                <a:latin typeface="Source Sans 3"/>
              </a:rPr>
              <a:t> </a:t>
            </a:r>
            <a:r>
              <a:rPr lang="el-GR" b="0" i="0" dirty="0" err="1">
                <a:solidFill>
                  <a:srgbClr val="2C2C2C"/>
                </a:solidFill>
                <a:effectLst/>
                <a:latin typeface="Source Sans 3"/>
              </a:rPr>
              <a:t>μετὰ</a:t>
            </a:r>
            <a:r>
              <a:rPr lang="el-GR" b="0" i="0" dirty="0">
                <a:solidFill>
                  <a:srgbClr val="2C2C2C"/>
                </a:solidFill>
                <a:effectLst/>
                <a:latin typeface="Source Sans 3"/>
              </a:rPr>
              <a:t> </a:t>
            </a:r>
            <a:r>
              <a:rPr lang="el-GR" b="0" i="0" dirty="0" err="1">
                <a:solidFill>
                  <a:srgbClr val="2C2C2C"/>
                </a:solidFill>
                <a:effectLst/>
                <a:latin typeface="Source Sans 3"/>
              </a:rPr>
              <a:t>στοργῆς</a:t>
            </a:r>
            <a:r>
              <a:rPr lang="el-GR" b="0" i="0" dirty="0">
                <a:solidFill>
                  <a:srgbClr val="2C2C2C"/>
                </a:solidFill>
                <a:effectLst/>
                <a:latin typeface="Source Sans 3"/>
              </a:rPr>
              <a:t> </a:t>
            </a:r>
            <a:r>
              <a:rPr lang="el-GR" b="0" i="0" dirty="0" err="1">
                <a:solidFill>
                  <a:srgbClr val="2C2C2C"/>
                </a:solidFill>
                <a:effectLst/>
                <a:latin typeface="Source Sans 3"/>
              </a:rPr>
              <a:t>τὰ</a:t>
            </a:r>
            <a:r>
              <a:rPr lang="el-GR" b="0" i="0" dirty="0">
                <a:solidFill>
                  <a:srgbClr val="2C2C2C"/>
                </a:solidFill>
                <a:effectLst/>
                <a:latin typeface="Source Sans 3"/>
              </a:rPr>
              <a:t> γνήσια </a:t>
            </a:r>
            <a:r>
              <a:rPr lang="el-GR" b="0" i="0" dirty="0" err="1">
                <a:solidFill>
                  <a:srgbClr val="2C2C2C"/>
                </a:solidFill>
                <a:effectLst/>
                <a:latin typeface="Source Sans 3"/>
              </a:rPr>
              <a:t>ἑλληνικὰ</a:t>
            </a:r>
            <a:r>
              <a:rPr lang="el-GR" b="0" i="0" dirty="0">
                <a:solidFill>
                  <a:srgbClr val="2C2C2C"/>
                </a:solidFill>
                <a:effectLst/>
                <a:latin typeface="Source Sans 3"/>
              </a:rPr>
              <a:t> </a:t>
            </a:r>
            <a:r>
              <a:rPr lang="el-GR" b="0" i="0" dirty="0" err="1">
                <a:solidFill>
                  <a:srgbClr val="2C2C2C"/>
                </a:solidFill>
                <a:effectLst/>
                <a:latin typeface="Source Sans 3"/>
              </a:rPr>
              <a:t>ἤθη</a:t>
            </a:r>
            <a:r>
              <a:rPr lang="el-GR" b="0" i="0" dirty="0">
                <a:solidFill>
                  <a:srgbClr val="2C2C2C"/>
                </a:solidFill>
                <a:effectLst/>
                <a:latin typeface="Source Sans 3"/>
              </a:rPr>
              <a:t>. </a:t>
            </a:r>
            <a:r>
              <a:rPr lang="el-GR" b="0" i="1" dirty="0" err="1">
                <a:solidFill>
                  <a:srgbClr val="2C2C2C"/>
                </a:solidFill>
                <a:effectLst/>
                <a:latin typeface="Source Sans 3"/>
              </a:rPr>
              <a:t>Ἐὰν</a:t>
            </a:r>
            <a:r>
              <a:rPr lang="el-GR" b="0" i="1" dirty="0">
                <a:solidFill>
                  <a:srgbClr val="2C2C2C"/>
                </a:solidFill>
                <a:effectLst/>
                <a:latin typeface="Source Sans 3"/>
              </a:rPr>
              <a:t> </a:t>
            </a:r>
            <a:r>
              <a:rPr lang="el-GR" b="0" i="1" dirty="0" err="1">
                <a:solidFill>
                  <a:srgbClr val="2C2C2C"/>
                </a:solidFill>
                <a:effectLst/>
                <a:latin typeface="Source Sans 3"/>
              </a:rPr>
              <a:t>ἐπιλάθωμαί</a:t>
            </a:r>
            <a:r>
              <a:rPr lang="el-GR" b="0" i="1" dirty="0">
                <a:solidFill>
                  <a:srgbClr val="2C2C2C"/>
                </a:solidFill>
                <a:effectLst/>
                <a:latin typeface="Source Sans 3"/>
              </a:rPr>
              <a:t> σου, </a:t>
            </a:r>
            <a:r>
              <a:rPr lang="el-GR" b="0" i="1" dirty="0" err="1">
                <a:solidFill>
                  <a:srgbClr val="2C2C2C"/>
                </a:solidFill>
                <a:effectLst/>
                <a:latin typeface="Source Sans 3"/>
              </a:rPr>
              <a:t>Ἱερουσαλήμ</a:t>
            </a:r>
            <a:r>
              <a:rPr lang="el-GR" b="0" i="1" dirty="0">
                <a:solidFill>
                  <a:srgbClr val="2C2C2C"/>
                </a:solidFill>
                <a:effectLst/>
                <a:latin typeface="Source Sans 3"/>
              </a:rPr>
              <a:t>, </a:t>
            </a:r>
            <a:r>
              <a:rPr lang="el-GR" b="0" i="1" dirty="0" err="1">
                <a:solidFill>
                  <a:srgbClr val="2C2C2C"/>
                </a:solidFill>
                <a:effectLst/>
                <a:latin typeface="Source Sans 3"/>
              </a:rPr>
              <a:t>ἐπιλησθείη</a:t>
            </a:r>
            <a:r>
              <a:rPr lang="el-GR" b="0" i="1" dirty="0">
                <a:solidFill>
                  <a:srgbClr val="2C2C2C"/>
                </a:solidFill>
                <a:effectLst/>
                <a:latin typeface="Source Sans 3"/>
              </a:rPr>
              <a:t> ἡ δεξιά μου, </a:t>
            </a:r>
            <a:r>
              <a:rPr lang="el-GR" b="0" i="1" dirty="0" err="1">
                <a:solidFill>
                  <a:srgbClr val="2C2C2C"/>
                </a:solidFill>
                <a:effectLst/>
                <a:latin typeface="Source Sans 3"/>
              </a:rPr>
              <a:t>κολληθείη</a:t>
            </a:r>
            <a:r>
              <a:rPr lang="el-GR" b="0" i="1" dirty="0">
                <a:solidFill>
                  <a:srgbClr val="2C2C2C"/>
                </a:solidFill>
                <a:effectLst/>
                <a:latin typeface="Source Sans 3"/>
              </a:rPr>
              <a:t> ἡ </a:t>
            </a:r>
            <a:r>
              <a:rPr lang="el-GR" b="0" i="1" dirty="0" err="1">
                <a:solidFill>
                  <a:srgbClr val="2C2C2C"/>
                </a:solidFill>
                <a:effectLst/>
                <a:latin typeface="Source Sans 3"/>
              </a:rPr>
              <a:t>γλῶσσά</a:t>
            </a:r>
            <a:r>
              <a:rPr lang="el-GR" b="0" i="1" dirty="0">
                <a:solidFill>
                  <a:srgbClr val="2C2C2C"/>
                </a:solidFill>
                <a:effectLst/>
                <a:latin typeface="Source Sans 3"/>
              </a:rPr>
              <a:t> μου </a:t>
            </a:r>
            <a:r>
              <a:rPr lang="el-GR" b="0" i="1" dirty="0" err="1">
                <a:solidFill>
                  <a:srgbClr val="2C2C2C"/>
                </a:solidFill>
                <a:effectLst/>
                <a:latin typeface="Source Sans 3"/>
              </a:rPr>
              <a:t>τῷ</a:t>
            </a:r>
            <a:r>
              <a:rPr lang="el-GR" b="0" i="1" dirty="0">
                <a:solidFill>
                  <a:srgbClr val="2C2C2C"/>
                </a:solidFill>
                <a:effectLst/>
                <a:latin typeface="Source Sans 3"/>
              </a:rPr>
              <a:t> </a:t>
            </a:r>
            <a:r>
              <a:rPr lang="el-GR" b="0" i="1" dirty="0" err="1">
                <a:solidFill>
                  <a:srgbClr val="2C2C2C"/>
                </a:solidFill>
                <a:effectLst/>
                <a:latin typeface="Source Sans 3"/>
              </a:rPr>
              <a:t>λάρυγγί</a:t>
            </a:r>
            <a:r>
              <a:rPr lang="el-GR" b="0" i="1" dirty="0">
                <a:solidFill>
                  <a:srgbClr val="2C2C2C"/>
                </a:solidFill>
                <a:effectLst/>
                <a:latin typeface="Source Sans 3"/>
              </a:rPr>
              <a:t> μου, </a:t>
            </a:r>
            <a:r>
              <a:rPr lang="el-GR" b="0" i="1" dirty="0" err="1">
                <a:solidFill>
                  <a:srgbClr val="2C2C2C"/>
                </a:solidFill>
                <a:effectLst/>
                <a:latin typeface="Source Sans 3"/>
              </a:rPr>
              <a:t>ἐὰν</a:t>
            </a:r>
            <a:r>
              <a:rPr lang="el-GR" b="0" i="1" dirty="0">
                <a:solidFill>
                  <a:srgbClr val="2C2C2C"/>
                </a:solidFill>
                <a:effectLst/>
                <a:latin typeface="Source Sans 3"/>
              </a:rPr>
              <a:t> </a:t>
            </a:r>
            <a:r>
              <a:rPr lang="el-GR" b="0" i="1" dirty="0" err="1">
                <a:solidFill>
                  <a:srgbClr val="2C2C2C"/>
                </a:solidFill>
                <a:effectLst/>
                <a:latin typeface="Source Sans 3"/>
              </a:rPr>
              <a:t>οὐ</a:t>
            </a:r>
            <a:r>
              <a:rPr lang="el-GR" b="0" i="1" dirty="0">
                <a:solidFill>
                  <a:srgbClr val="2C2C2C"/>
                </a:solidFill>
                <a:effectLst/>
                <a:latin typeface="Source Sans 3"/>
              </a:rPr>
              <a:t> </a:t>
            </a:r>
            <a:r>
              <a:rPr lang="el-GR" b="0" i="1" dirty="0" err="1">
                <a:solidFill>
                  <a:srgbClr val="2C2C2C"/>
                </a:solidFill>
                <a:effectLst/>
                <a:latin typeface="Source Sans 3"/>
              </a:rPr>
              <a:t>μή</a:t>
            </a:r>
            <a:r>
              <a:rPr lang="el-GR" b="0" i="1" dirty="0">
                <a:solidFill>
                  <a:srgbClr val="2C2C2C"/>
                </a:solidFill>
                <a:effectLst/>
                <a:latin typeface="Source Sans 3"/>
              </a:rPr>
              <a:t> σου </a:t>
            </a:r>
            <a:r>
              <a:rPr lang="el-GR" b="0" i="1" dirty="0" err="1">
                <a:solidFill>
                  <a:srgbClr val="2C2C2C"/>
                </a:solidFill>
                <a:effectLst/>
                <a:latin typeface="Source Sans 3"/>
              </a:rPr>
              <a:t>μνησθῶ</a:t>
            </a:r>
            <a:r>
              <a:rPr lang="el-GR" b="0" i="0" dirty="0">
                <a:solidFill>
                  <a:srgbClr val="2C2C2C"/>
                </a:solidFill>
                <a:effectLst/>
                <a:latin typeface="Source Sans 3"/>
              </a:rPr>
              <a:t>.</a:t>
            </a:r>
          </a:p>
          <a:p>
            <a:endParaRPr lang="el-GR" dirty="0"/>
          </a:p>
        </p:txBody>
      </p:sp>
    </p:spTree>
    <p:extLst>
      <p:ext uri="{BB962C8B-B14F-4D97-AF65-F5344CB8AC3E}">
        <p14:creationId xmlns:p14="http://schemas.microsoft.com/office/powerpoint/2010/main" val="1422593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3999F7-2C92-4B90-AD66-3E4A4E5361FF}"/>
              </a:ext>
            </a:extLst>
          </p:cNvPr>
          <p:cNvSpPr>
            <a:spLocks noGrp="1"/>
          </p:cNvSpPr>
          <p:nvPr>
            <p:ph type="title"/>
          </p:nvPr>
        </p:nvSpPr>
        <p:spPr/>
        <p:txBody>
          <a:bodyPr/>
          <a:lstStyle/>
          <a:p>
            <a:r>
              <a:rPr lang="el-GR" dirty="0"/>
              <a:t>Ερωτήσεις </a:t>
            </a:r>
          </a:p>
        </p:txBody>
      </p:sp>
      <p:sp>
        <p:nvSpPr>
          <p:cNvPr id="6" name="Rectangle 3">
            <a:extLst>
              <a:ext uri="{FF2B5EF4-FFF2-40B4-BE49-F238E27FC236}">
                <a16:creationId xmlns:a16="http://schemas.microsoft.com/office/drawing/2014/main" id="{468642D8-197F-4175-953C-2B35D0D52CBF}"/>
              </a:ext>
            </a:extLst>
          </p:cNvPr>
          <p:cNvSpPr>
            <a:spLocks noGrp="1" noChangeArrowheads="1"/>
          </p:cNvSpPr>
          <p:nvPr>
            <p:ph idx="1"/>
          </p:nvPr>
        </p:nvSpPr>
        <p:spPr bwMode="auto">
          <a:xfrm>
            <a:off x="1295401" y="2828199"/>
            <a:ext cx="7303602" cy="2776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200000"/>
              </a:lnSpc>
              <a:spcBef>
                <a:spcPct val="0"/>
              </a:spcBef>
              <a:spcAft>
                <a:spcPct val="0"/>
              </a:spcAft>
              <a:buClrTx/>
              <a:buSzTx/>
              <a:buFontTx/>
              <a:buChar char="•"/>
              <a:tabLst/>
            </a:pPr>
            <a:r>
              <a:rPr kumimoji="0" lang="el-GR" altLang="el-GR" sz="1800" b="0" i="0" u="none" strike="noStrike" cap="none" normalizeH="0" baseline="0" dirty="0">
                <a:ln>
                  <a:noFill/>
                </a:ln>
                <a:solidFill>
                  <a:schemeClr val="tx1"/>
                </a:solidFill>
                <a:effectLst/>
              </a:rPr>
              <a:t>Ποια εικόνα της Ελλάδας αναδύεται μέσα από τα διηγήματα του Παπαδιαμάντη;</a:t>
            </a:r>
          </a:p>
          <a:p>
            <a:pPr marL="0" marR="0" lvl="0" indent="0" algn="l" defTabSz="914400" rtl="0" eaLnBrk="0" fontAlgn="base" latinLnBrk="0" hangingPunct="0">
              <a:lnSpc>
                <a:spcPct val="200000"/>
              </a:lnSpc>
              <a:spcBef>
                <a:spcPct val="0"/>
              </a:spcBef>
              <a:spcAft>
                <a:spcPct val="0"/>
              </a:spcAft>
              <a:buClrTx/>
              <a:buSzTx/>
              <a:buFontTx/>
              <a:buChar char="•"/>
              <a:tabLst/>
            </a:pPr>
            <a:r>
              <a:rPr kumimoji="0" lang="el-GR" altLang="el-GR" sz="1800" b="0" i="0" u="none" strike="noStrike" cap="none" normalizeH="0" baseline="0" dirty="0">
                <a:ln>
                  <a:noFill/>
                </a:ln>
                <a:solidFill>
                  <a:schemeClr val="tx1"/>
                </a:solidFill>
                <a:effectLst/>
              </a:rPr>
              <a:t>Πώς συνδέονται η φύση, η πίστη και η κοινότητα στα έργα του;</a:t>
            </a:r>
          </a:p>
          <a:p>
            <a:pPr marL="0" indent="0" defTabSz="914400" eaLnBrk="0" fontAlgn="base" hangingPunct="0">
              <a:lnSpc>
                <a:spcPct val="200000"/>
              </a:lnSpc>
              <a:spcBef>
                <a:spcPct val="0"/>
              </a:spcBef>
              <a:spcAft>
                <a:spcPct val="0"/>
              </a:spcAft>
              <a:buClrTx/>
              <a:buSzTx/>
              <a:buFontTx/>
              <a:buChar char="•"/>
            </a:pPr>
            <a:r>
              <a:rPr kumimoji="0" lang="el-GR" altLang="el-GR" sz="1800" b="0" i="0" u="none" strike="noStrike" cap="none" normalizeH="0" baseline="0" dirty="0">
                <a:ln>
                  <a:noFill/>
                </a:ln>
                <a:solidFill>
                  <a:schemeClr val="tx1"/>
                </a:solidFill>
                <a:effectLst/>
              </a:rPr>
              <a:t>Πώς αντιμετωπίζει ο Παπαδιαμάντης τη μοντέρνα εποχή και τον </a:t>
            </a:r>
            <a:r>
              <a:rPr kumimoji="0" lang="el-GR" altLang="el-GR" sz="1800" b="0" i="0" u="none" strike="noStrike" cap="none" normalizeH="0" baseline="0" dirty="0" err="1">
                <a:ln>
                  <a:noFill/>
                </a:ln>
                <a:solidFill>
                  <a:schemeClr val="tx1"/>
                </a:solidFill>
                <a:effectLst/>
              </a:rPr>
              <a:t>εκδυτικισμό</a:t>
            </a:r>
            <a:r>
              <a:rPr kumimoji="0" lang="el-GR" altLang="el-GR" sz="1800" b="0" i="0" u="none" strike="noStrike" cap="none" normalizeH="0" baseline="0" dirty="0">
                <a:ln>
                  <a:noFill/>
                </a:ln>
                <a:solidFill>
                  <a:schemeClr val="tx1"/>
                </a:solidFill>
                <a:effectLst/>
              </a:rPr>
              <a:t>;</a:t>
            </a:r>
            <a:r>
              <a:rPr lang="el-GR" sz="1800" dirty="0">
                <a:effectLst/>
                <a:ea typeface="Times New Roman" panose="02020603050405020304" pitchFamily="18" charset="0"/>
                <a:cs typeface="Times New Roman" panose="02020603050405020304" pitchFamily="18" charset="0"/>
              </a:rPr>
              <a:t> </a:t>
            </a:r>
          </a:p>
          <a:p>
            <a:pPr marL="0" indent="0" defTabSz="914400" eaLnBrk="0" fontAlgn="base" hangingPunct="0">
              <a:lnSpc>
                <a:spcPct val="200000"/>
              </a:lnSpc>
              <a:spcBef>
                <a:spcPct val="0"/>
              </a:spcBef>
              <a:spcAft>
                <a:spcPct val="0"/>
              </a:spcAft>
              <a:buClrTx/>
              <a:buSzTx/>
              <a:buFontTx/>
              <a:buChar char="•"/>
            </a:pPr>
            <a:r>
              <a:rPr lang="el-GR" sz="1800" dirty="0">
                <a:effectLst/>
                <a:ea typeface="Times New Roman" panose="02020603050405020304" pitchFamily="18" charset="0"/>
                <a:cs typeface="Times New Roman" panose="02020603050405020304" pitchFamily="18" charset="0"/>
              </a:rPr>
              <a:t>Ποιοι χωράνε σε αυτή την εικόνα; Ποιοι μένουν απ’ έξω;</a:t>
            </a:r>
            <a:endParaRPr lang="el-GR" sz="1800" dirty="0">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200000"/>
              </a:lnSpc>
              <a:spcBef>
                <a:spcPct val="0"/>
              </a:spcBef>
              <a:spcAft>
                <a:spcPct val="0"/>
              </a:spcAft>
              <a:buClrTx/>
              <a:buSzTx/>
              <a:buFontTx/>
              <a:buChar char="•"/>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7358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93CAC63-6C73-40BF-A3B7-B3156A949563}"/>
              </a:ext>
            </a:extLst>
          </p:cNvPr>
          <p:cNvSpPr>
            <a:spLocks noGrp="1"/>
          </p:cNvSpPr>
          <p:nvPr>
            <p:ph type="title"/>
          </p:nvPr>
        </p:nvSpPr>
        <p:spPr/>
        <p:txBody>
          <a:bodyPr>
            <a:normAutofit/>
          </a:bodyPr>
          <a:lstStyle/>
          <a:p>
            <a:r>
              <a:rPr lang="el-GR" sz="2400" b="1" dirty="0">
                <a:effectLst/>
                <a:latin typeface="Times New Roman" panose="02020603050405020304" pitchFamily="18" charset="0"/>
                <a:ea typeface="Times New Roman" panose="02020603050405020304" pitchFamily="18" charset="0"/>
              </a:rPr>
              <a:t>Η Γενιά του ’30 </a:t>
            </a:r>
            <a:endParaRPr lang="el-GR" sz="2400" dirty="0"/>
          </a:p>
        </p:txBody>
      </p:sp>
      <p:sp>
        <p:nvSpPr>
          <p:cNvPr id="3" name="Θέση περιεχομένου 2">
            <a:extLst>
              <a:ext uri="{FF2B5EF4-FFF2-40B4-BE49-F238E27FC236}">
                <a16:creationId xmlns:a16="http://schemas.microsoft.com/office/drawing/2014/main" id="{08C0509A-3617-4BB4-B9F8-DC5FD7E1C23B}"/>
              </a:ext>
            </a:extLst>
          </p:cNvPr>
          <p:cNvSpPr>
            <a:spLocks noGrp="1"/>
          </p:cNvSpPr>
          <p:nvPr>
            <p:ph idx="1"/>
          </p:nvPr>
        </p:nvSpPr>
        <p:spPr/>
        <p:txBody>
          <a:bodyPr>
            <a:normAutofit/>
          </a:bodyPr>
          <a:lstStyle/>
          <a:p>
            <a:pPr>
              <a:lnSpc>
                <a:spcPct val="107000"/>
              </a:lnSpc>
              <a:spcAft>
                <a:spcPts val="800"/>
              </a:spcAft>
            </a:pPr>
            <a:r>
              <a:rPr lang="el-GR" sz="2200" b="1" dirty="0">
                <a:effectLst/>
                <a:latin typeface="Times New Roman" panose="02020603050405020304" pitchFamily="18" charset="0"/>
                <a:ea typeface="Times New Roman" panose="02020603050405020304" pitchFamily="18" charset="0"/>
                <a:cs typeface="Times New Roman" panose="02020603050405020304" pitchFamily="18" charset="0"/>
              </a:rPr>
              <a:t>1. Μετάβαση</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200" dirty="0">
                <a:effectLst/>
                <a:latin typeface="Times New Roman" panose="02020603050405020304" pitchFamily="18" charset="0"/>
                <a:ea typeface="Times New Roman" panose="02020603050405020304" pitchFamily="18" charset="0"/>
                <a:cs typeface="Times New Roman" panose="02020603050405020304" pitchFamily="18" charset="0"/>
              </a:rPr>
              <a:t>50 χρόνια μετά → Νέες συνθήκες:</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l-GR" sz="2200" dirty="0">
                <a:latin typeface="Times New Roman" panose="02020603050405020304" pitchFamily="18" charset="0"/>
                <a:ea typeface="Times New Roman" panose="02020603050405020304" pitchFamily="18" charset="0"/>
                <a:cs typeface="Times New Roman" panose="02020603050405020304" pitchFamily="18" charset="0"/>
              </a:rPr>
              <a:t>Βαλκανικοί πόλεμοι, Α Π.Π, Μικρασιατική καταστροφή</a:t>
            </a:r>
            <a:r>
              <a:rPr lang="el-GR" sz="2200" dirty="0">
                <a:effectLst/>
                <a:latin typeface="Times New Roman" panose="02020603050405020304" pitchFamily="18" charset="0"/>
                <a:ea typeface="Times New Roman" panose="02020603050405020304" pitchFamily="18" charset="0"/>
                <a:cs typeface="Times New Roman" panose="02020603050405020304" pitchFamily="18" charset="0"/>
              </a:rPr>
              <a:t>, αστικοποίηση.</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l-GR" sz="2200" dirty="0">
                <a:effectLst/>
                <a:latin typeface="Times New Roman" panose="02020603050405020304" pitchFamily="18" charset="0"/>
                <a:ea typeface="Times New Roman" panose="02020603050405020304" pitchFamily="18" charset="0"/>
                <a:cs typeface="Times New Roman" panose="02020603050405020304" pitchFamily="18" charset="0"/>
              </a:rPr>
              <a:t>Είσοδος της Ελλάδας στον μοντερνισμό.</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l-GR" sz="2200" dirty="0">
                <a:effectLst/>
                <a:latin typeface="Times New Roman" panose="02020603050405020304" pitchFamily="18" charset="0"/>
                <a:ea typeface="Times New Roman" panose="02020603050405020304" pitchFamily="18" charset="0"/>
                <a:cs typeface="Times New Roman" panose="02020603050405020304" pitchFamily="18" charset="0"/>
              </a:rPr>
              <a:t>Αναζητούν μια </a:t>
            </a:r>
            <a:r>
              <a:rPr lang="el-GR" sz="2200" b="1" dirty="0">
                <a:effectLst/>
                <a:latin typeface="Times New Roman" panose="02020603050405020304" pitchFamily="18" charset="0"/>
                <a:ea typeface="Times New Roman" panose="02020603050405020304" pitchFamily="18" charset="0"/>
                <a:cs typeface="Times New Roman" panose="02020603050405020304" pitchFamily="18" charset="0"/>
              </a:rPr>
              <a:t>νέα ελληνικότητα</a:t>
            </a:r>
            <a:r>
              <a:rPr lang="el-GR" sz="2200" dirty="0">
                <a:effectLst/>
                <a:latin typeface="Times New Roman" panose="02020603050405020304" pitchFamily="18" charset="0"/>
                <a:ea typeface="Times New Roman" panose="02020603050405020304" pitchFamily="18" charset="0"/>
                <a:cs typeface="Times New Roman" panose="02020603050405020304" pitchFamily="18" charset="0"/>
              </a:rPr>
              <a:t>, πέρα από φουστανέλες &amp; ηθογραφία.</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40793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994E29-D2EF-4064-A2F6-F4A2C1B73F1B}"/>
              </a:ext>
            </a:extLst>
          </p:cNvPr>
          <p:cNvSpPr>
            <a:spLocks noGrp="1"/>
          </p:cNvSpPr>
          <p:nvPr>
            <p:ph type="title"/>
          </p:nvPr>
        </p:nvSpPr>
        <p:spPr/>
        <p:txBody>
          <a:bodyPr>
            <a:normAutofit fontScale="90000"/>
          </a:bodyPr>
          <a:lstStyle/>
          <a:p>
            <a:r>
              <a:rPr lang="el-GR" sz="4400" b="1" dirty="0">
                <a:effectLst/>
                <a:latin typeface="Times New Roman" panose="02020603050405020304" pitchFamily="18" charset="0"/>
                <a:ea typeface="Times New Roman" panose="02020603050405020304" pitchFamily="18" charset="0"/>
                <a:cs typeface="Times New Roman" panose="02020603050405020304" pitchFamily="18" charset="0"/>
              </a:rPr>
              <a:t>Τι λέει η Γενιά του ’30</a:t>
            </a:r>
            <a:br>
              <a:rPr lang="el-GR" sz="4400" dirty="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EA25926D-DB49-40A0-9093-01EDE2277667}"/>
              </a:ext>
            </a:extLst>
          </p:cNvPr>
          <p:cNvSpPr>
            <a:spLocks noGrp="1"/>
          </p:cNvSpPr>
          <p:nvPr>
            <p:ph idx="1"/>
          </p:nvPr>
        </p:nvSpPr>
        <p:spPr/>
        <p:txBody>
          <a:bodyPr/>
          <a:lstStyle/>
          <a:p>
            <a:pPr marL="342900" lvl="0" indent="-342900">
              <a:lnSpc>
                <a:spcPct val="107000"/>
              </a:lnSpc>
              <a:spcAft>
                <a:spcPts val="800"/>
              </a:spcAft>
              <a:buSzPts val="1000"/>
              <a:buFont typeface="Symbol" panose="05050102010706020507" pitchFamily="18" charset="2"/>
              <a:buChar char=""/>
              <a:tabLst>
                <a:tab pos="457200" algn="l"/>
              </a:tabLst>
            </a:pPr>
            <a:r>
              <a:rPr lang="el-GR" sz="2400" dirty="0">
                <a:effectLst/>
                <a:latin typeface="Times New Roman" panose="02020603050405020304" pitchFamily="18" charset="0"/>
                <a:ea typeface="Times New Roman" panose="02020603050405020304" pitchFamily="18" charset="0"/>
                <a:cs typeface="Times New Roman" panose="02020603050405020304" pitchFamily="18" charset="0"/>
              </a:rPr>
              <a:t>Όχι “λαογραφία” αλλά </a:t>
            </a:r>
            <a:r>
              <a:rPr lang="el-GR" sz="2400" b="1" dirty="0">
                <a:effectLst/>
                <a:latin typeface="Times New Roman" panose="02020603050405020304" pitchFamily="18" charset="0"/>
                <a:ea typeface="Times New Roman" panose="02020603050405020304" pitchFamily="18" charset="0"/>
                <a:cs typeface="Times New Roman" panose="02020603050405020304" pitchFamily="18" charset="0"/>
              </a:rPr>
              <a:t>εσωτερική εμπειρία</a:t>
            </a:r>
            <a:r>
              <a:rPr lang="el-GR"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l-GR" sz="2400" dirty="0">
                <a:effectLst/>
                <a:latin typeface="Times New Roman" panose="02020603050405020304" pitchFamily="18" charset="0"/>
                <a:ea typeface="Times New Roman" panose="02020603050405020304" pitchFamily="18" charset="0"/>
                <a:cs typeface="Times New Roman" panose="02020603050405020304" pitchFamily="18" charset="0"/>
              </a:rPr>
              <a:t>Η ελληνικότητα είναι </a:t>
            </a:r>
            <a:r>
              <a:rPr lang="el-GR" sz="2400" b="1" dirty="0">
                <a:effectLst/>
                <a:latin typeface="Times New Roman" panose="02020603050405020304" pitchFamily="18" charset="0"/>
                <a:ea typeface="Times New Roman" panose="02020603050405020304" pitchFamily="18" charset="0"/>
                <a:cs typeface="Times New Roman" panose="02020603050405020304" pitchFamily="18" charset="0"/>
              </a:rPr>
              <a:t>τρόπος να βλέπεις τον κόσμο</a:t>
            </a:r>
            <a:r>
              <a:rPr lang="el-GR" sz="2400" dirty="0">
                <a:effectLst/>
                <a:latin typeface="Times New Roman" panose="02020603050405020304" pitchFamily="18" charset="0"/>
                <a:ea typeface="Times New Roman" panose="02020603050405020304" pitchFamily="18" charset="0"/>
                <a:cs typeface="Times New Roman" panose="02020603050405020304" pitchFamily="18" charset="0"/>
              </a:rPr>
              <a:t>: το φως, η θάλασσα, η μνήμη.</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l-GR" sz="2400" dirty="0">
                <a:effectLst/>
                <a:latin typeface="Times New Roman" panose="02020603050405020304" pitchFamily="18" charset="0"/>
                <a:ea typeface="Times New Roman" panose="02020603050405020304" pitchFamily="18" charset="0"/>
                <a:cs typeface="Times New Roman" panose="02020603050405020304" pitchFamily="18" charset="0"/>
              </a:rPr>
              <a:t>Επηρεάζονται από </a:t>
            </a:r>
            <a:r>
              <a:rPr lang="el-GR" sz="2400" b="1" dirty="0">
                <a:effectLst/>
                <a:latin typeface="Times New Roman" panose="02020603050405020304" pitchFamily="18" charset="0"/>
                <a:ea typeface="Times New Roman" panose="02020603050405020304" pitchFamily="18" charset="0"/>
                <a:cs typeface="Times New Roman" panose="02020603050405020304" pitchFamily="18" charset="0"/>
              </a:rPr>
              <a:t>ευρωπαϊκά ρεύματα</a:t>
            </a:r>
            <a:r>
              <a:rPr lang="el-GR" sz="2400" dirty="0">
                <a:effectLst/>
                <a:latin typeface="Times New Roman" panose="02020603050405020304" pitchFamily="18" charset="0"/>
                <a:ea typeface="Times New Roman" panose="02020603050405020304" pitchFamily="18" charset="0"/>
                <a:cs typeface="Times New Roman" panose="02020603050405020304" pitchFamily="18" charset="0"/>
              </a:rPr>
              <a:t>, αλλά θέλουν να εκφράσουν κάτι βαθιά ελληνικό.</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6010113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160</TotalTime>
  <Words>1304</Words>
  <Application>Microsoft Office PowerPoint</Application>
  <PresentationFormat>Ευρεία οθόνη</PresentationFormat>
  <Paragraphs>114</Paragraphs>
  <Slides>17</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17</vt:i4>
      </vt:variant>
    </vt:vector>
  </HeadingPairs>
  <TitlesOfParts>
    <vt:vector size="24" baseType="lpstr">
      <vt:lpstr>Arial</vt:lpstr>
      <vt:lpstr>Calibri</vt:lpstr>
      <vt:lpstr>Garamond</vt:lpstr>
      <vt:lpstr>Source Sans 3</vt:lpstr>
      <vt:lpstr>Symbol</vt:lpstr>
      <vt:lpstr>Times New Roman</vt:lpstr>
      <vt:lpstr>Οργανικό</vt:lpstr>
      <vt:lpstr>   Λαογραφία και Ελληνικότητα: από το Ηθογραφικό Διήγημα στη Γενιά του ’30 </vt:lpstr>
      <vt:lpstr>Ηθογραφικό Διήγημα </vt:lpstr>
      <vt:lpstr>Χαρακτηριστικά της εποχής / του είδους </vt:lpstr>
      <vt:lpstr>Αλέξανδρος Παπαδιαμάντης</vt:lpstr>
      <vt:lpstr>Λαμπριάτικος Ψάλτης 1893 </vt:lpstr>
      <vt:lpstr>Λαμπριάτικος Ψάλτης 1893 </vt:lpstr>
      <vt:lpstr>Ερωτήσεις </vt:lpstr>
      <vt:lpstr>Η Γενιά του ’30 </vt:lpstr>
      <vt:lpstr>Τι λέει η Γενιά του ’30 </vt:lpstr>
      <vt:lpstr>Γεώργιος Σεφέρης </vt:lpstr>
      <vt:lpstr>Όπου και να ταξιδέψω η Ελλάδα με πληγώνει.</vt:lpstr>
      <vt:lpstr>Οδυσσέας Ελύτης </vt:lpstr>
      <vt:lpstr>Ανοιχτά χαρτιά (απόσπασμα)</vt:lpstr>
      <vt:lpstr>Συζήτηση </vt:lpstr>
      <vt:lpstr>Νετζατή Τζουμαλή </vt:lpstr>
      <vt:lpstr>Μακεδονία 1900 (1974)</vt:lpstr>
      <vt:lpstr>Συζήτηση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Λαογραφία και Ελληνικότητα: από το Ηθογραφικό Διήγημα στη Γενιά του ’30</dc:title>
  <dc:creator>Χριστίνα Γκρομπάλλη</dc:creator>
  <cp:lastModifiedBy>Χριστίνα Γκρομπάλλη</cp:lastModifiedBy>
  <cp:revision>15</cp:revision>
  <dcterms:created xsi:type="dcterms:W3CDTF">2025-10-23T05:50:10Z</dcterms:created>
  <dcterms:modified xsi:type="dcterms:W3CDTF">2025-10-23T08:49:55Z</dcterms:modified>
</cp:coreProperties>
</file>