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73" r:id="rId4"/>
    <p:sldId id="261" r:id="rId5"/>
    <p:sldId id="263" r:id="rId6"/>
    <p:sldId id="275" r:id="rId7"/>
    <p:sldId id="260" r:id="rId8"/>
    <p:sldId id="274" r:id="rId9"/>
    <p:sldId id="264" r:id="rId10"/>
    <p:sldId id="265" r:id="rId11"/>
    <p:sldId id="266" r:id="rId12"/>
    <p:sldId id="267" r:id="rId13"/>
    <p:sldId id="270" r:id="rId14"/>
    <p:sldId id="269"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0" autoAdjust="0"/>
    <p:restoredTop sz="94660"/>
  </p:normalViewPr>
  <p:slideViewPr>
    <p:cSldViewPr snapToGrid="0">
      <p:cViewPr>
        <p:scale>
          <a:sx n="100" d="100"/>
          <a:sy n="100" d="100"/>
        </p:scale>
        <p:origin x="504" y="5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0AEBF-79E1-4FB7-A059-FEF00A153D5A}" type="datetimeFigureOut">
              <a:rPr lang="el-GR" smtClean="0"/>
              <a:pPr/>
              <a:t>21/10/2020</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7ACBF-D189-4BC7-914C-4DE26AE0DEFE}" type="slidenum">
              <a:rPr lang="el-GR" smtClean="0"/>
              <a:pPr/>
              <a:t>‹#›</a:t>
            </a:fld>
            <a:endParaRPr lang="el-GR"/>
          </a:p>
        </p:txBody>
      </p:sp>
    </p:spTree>
    <p:extLst>
      <p:ext uri="{BB962C8B-B14F-4D97-AF65-F5344CB8AC3E}">
        <p14:creationId xmlns:p14="http://schemas.microsoft.com/office/powerpoint/2010/main" xmlns="" val="10542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FCC7ACBF-D189-4BC7-914C-4DE26AE0DEFE}" type="slidenum">
              <a:rPr lang="el-GR" smtClean="0"/>
              <a:pPr/>
              <a:t>15</a:t>
            </a:fld>
            <a:endParaRPr lang="el-GR"/>
          </a:p>
        </p:txBody>
      </p:sp>
    </p:spTree>
    <p:extLst>
      <p:ext uri="{BB962C8B-B14F-4D97-AF65-F5344CB8AC3E}">
        <p14:creationId xmlns:p14="http://schemas.microsoft.com/office/powerpoint/2010/main" xmlns="" val="3417545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6DBFD26-AE90-4FA4-BF80-06B46628D3DB}" type="datetime1">
              <a:rPr lang="en-US" smtClean="0"/>
              <a:pPr/>
              <a:t>10/21/2020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2FE05-1BF9-4F08-8CBE-7E0AC6253EC9}" type="datetime1">
              <a:rPr lang="en-US" smtClean="0"/>
              <a:pPr/>
              <a:t>10/21/2020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C5F3D-8B5B-49DC-9E19-40074AC38791}"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F99989-5242-4632-A954-773D104F73BB}"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F6FD29-0B16-46F6-AF9E-D21BFD504F2B}"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D29E10-73BB-457C-81C5-6CD2DC8060F3}"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50CB5E-C47B-4FF5-9ACF-1220D70BA239}"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8D2D33-CF30-45C8-A5F5-402056D11CC5}"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204F02-4B00-413B-9D27-E64B75B61A9E}"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8AE9B8-72E0-4EA6-A3CF-BF6752E19707}"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EF65F-8CF5-4E89-9FFB-2AD0E33C344F}" type="datetime1">
              <a:rPr lang="en-US" smtClean="0"/>
              <a:pPr/>
              <a:t>10/21/2020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7D3BF1-977C-4BB4-B056-9DCD7FB0FC09}" type="datetime1">
              <a:rPr lang="en-US" smtClean="0"/>
              <a:pPr/>
              <a:t>10/21/2020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B6D413-0AAA-438F-B3C3-87BC0922DC56}" type="datetime1">
              <a:rPr lang="en-US" smtClean="0"/>
              <a:pPr/>
              <a:t>10/21/2020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37240E-E700-4B44-8999-4FFF351224A0}" type="datetime1">
              <a:rPr lang="en-US" smtClean="0"/>
              <a:pPr/>
              <a:t>10/21/2020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60A06-61E1-4420-BE73-77736D7096A8}" type="datetime1">
              <a:rPr lang="en-US" smtClean="0"/>
              <a:pPr/>
              <a:t>10/21/2020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731DC-DA53-4996-A2CB-C04C70788052}" type="datetime1">
              <a:rPr lang="en-US" smtClean="0"/>
              <a:pPr/>
              <a:t>10/21/2020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6FBD1-A5FA-401A-B117-377093B08EEF}" type="datetime1">
              <a:rPr lang="en-US" smtClean="0"/>
              <a:pPr/>
              <a:t>10/21/2020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A631D3-F836-482E-AD8D-C21C1685B8B5}" type="datetime1">
              <a:rPr lang="en-US" smtClean="0"/>
              <a:pPr/>
              <a:t>10/21/2020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2800" b="1" dirty="0" smtClean="0"/>
              <a:t>ΑΠΟΙΚΙΟΚΡΑΤΙΑ ΚΑΙ ΑΦΡΙΚΗ</a:t>
            </a:r>
            <a:endParaRPr lang="el-GR" sz="2800" b="1" dirty="0"/>
          </a:p>
        </p:txBody>
      </p:sp>
      <p:sp>
        <p:nvSpPr>
          <p:cNvPr id="3" name="Subtitle 2"/>
          <p:cNvSpPr>
            <a:spLocks noGrp="1"/>
          </p:cNvSpPr>
          <p:nvPr>
            <p:ph type="subTitle" idx="1"/>
          </p:nvPr>
        </p:nvSpPr>
        <p:spPr/>
        <p:txBody>
          <a:bodyPr>
            <a:normAutofit/>
          </a:bodyPr>
          <a:lstStyle/>
          <a:p>
            <a:r>
              <a:rPr lang="el-GR" sz="1800" b="1" dirty="0" smtClean="0"/>
              <a:t>ΤΟ ΠΑΡΑΔΕΙΓΜΑ ΤΩΝ </a:t>
            </a:r>
            <a:r>
              <a:rPr lang="en-US" sz="1800" b="1" dirty="0" smtClean="0"/>
              <a:t>GRASSFIELDS </a:t>
            </a:r>
            <a:r>
              <a:rPr lang="el-GR" sz="1800" b="1" dirty="0" smtClean="0"/>
              <a:t>ΤΟΥ ΔΥΤΙΚΟΥ ΚΑΜΕΡΟΥΝ</a:t>
            </a:r>
            <a:endParaRPr lang="el-GR" sz="18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xmlns="" val="230264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92500" lnSpcReduction="10000"/>
          </a:bodyPr>
          <a:lstStyle/>
          <a:p>
            <a:pPr lvl="1"/>
            <a:r>
              <a:rPr lang="el-GR" dirty="0" smtClean="0"/>
              <a:t>Αποικιακή περίοδος </a:t>
            </a:r>
          </a:p>
          <a:p>
            <a:pPr lvl="2"/>
            <a:r>
              <a:rPr lang="el-GR" dirty="0" smtClean="0"/>
              <a:t>Η αποικιοκρατία οξύνει ακόμα περισσότερο την άνιση σχέση ΚΑ/ΚΕ εφόσον χρειάζεται εργατική δύναμη για τις παράκτιες φυτείες και τα κατασκευαστικά έργα </a:t>
            </a:r>
            <a:r>
              <a:rPr lang="el-GR" dirty="0"/>
              <a:t>που </a:t>
            </a:r>
            <a:r>
              <a:rPr lang="el-GR" dirty="0" smtClean="0"/>
              <a:t>αναπτύσσει. Αυτή η ζήτηση για εργατικό δυναμικό προστίθεται στην ήδη μεγάλη ζήτηση των ίδιων των πρεσβύτερων με αποτέλεσμα η ζήτηση να αυξάνεται συνέχεια και η εκμετάλλευση να διευρύνεται και να εντατικοποιείται. Το ΥΔ αντικαθιστά η </a:t>
            </a:r>
            <a:r>
              <a:rPr lang="el-GR" b="1" dirty="0" smtClean="0"/>
              <a:t>καταναγκαστική εργασία</a:t>
            </a:r>
            <a:r>
              <a:rPr lang="el-GR" dirty="0" smtClean="0"/>
              <a:t>, κύριο χαρακτηριστικό της πρώιμης αποικιακής περιόδου στην Αφρική. Οι τρόποι που «προσλαμβάνεται» αυτό το εργατικό δυναμικό προσιδιάζει στις πρακτικές του δουλεμπορίου:</a:t>
            </a:r>
          </a:p>
          <a:p>
            <a:pPr lvl="3"/>
            <a:r>
              <a:rPr lang="el-GR" dirty="0" smtClean="0"/>
              <a:t>Οι Γερμανοί οργανώνουν εκστρατείες πρόσληψης εργατικού δυναμικού με ένοπλους άνδρες, και οι αποστολές αυτές διασχίζουν τα </a:t>
            </a:r>
            <a:r>
              <a:rPr lang="en-US" dirty="0" smtClean="0"/>
              <a:t>Grassfields </a:t>
            </a:r>
            <a:r>
              <a:rPr lang="el-GR" dirty="0" smtClean="0"/>
              <a:t>κυνηγώντας τους ΚΑ, ακριβώς όπως οι δουλέμποροι της προ-αποικιακής περιόδου. Οι αποστολές τιμωρούν όσους αντιστέκονται στην καταναγκαστική εργασία, κάνουν αιχμαλώτους και οι άνδρες που τις επανδρώνουν είναι τόσοι πολλοί που για να εξασφαλίσουν τη διατροφή τους επιδίδονται σε πλιάτσικα </a:t>
            </a:r>
            <a:endParaRPr lang="el-GR" dirty="0"/>
          </a:p>
        </p:txBody>
      </p:sp>
      <p:sp>
        <p:nvSpPr>
          <p:cNvPr id="4" name="Slide Number Placeholder 3"/>
          <p:cNvSpPr>
            <a:spLocks noGrp="1"/>
          </p:cNvSpPr>
          <p:nvPr>
            <p:ph type="sldNum" sz="quarter" idx="12"/>
          </p:nvPr>
        </p:nvSpPr>
        <p:spPr/>
        <p:txBody>
          <a:bodyPr/>
          <a:lstStyle/>
          <a:p>
            <a:fld id="{E97799C9-84D9-46D2-A11E-BCF8A720529D}" type="slidenum">
              <a:rPr lang="en-US" smtClean="0"/>
              <a:pPr/>
              <a:t>10</a:t>
            </a:fld>
            <a:endParaRPr lang="en-US" dirty="0"/>
          </a:p>
        </p:txBody>
      </p:sp>
    </p:spTree>
    <p:extLst>
      <p:ext uri="{BB962C8B-B14F-4D97-AF65-F5344CB8AC3E}">
        <p14:creationId xmlns:p14="http://schemas.microsoft.com/office/powerpoint/2010/main" xmlns="" val="77724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χοροί των μασκοφόρων, κοινωνική μνήμη και η σχέση πρεσβύτερων/νέων</a:t>
            </a:r>
            <a:endParaRPr lang="el-G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170213" y="1948069"/>
            <a:ext cx="4444778" cy="3275937"/>
          </a:xfrm>
        </p:spPr>
      </p:pic>
      <p:sp>
        <p:nvSpPr>
          <p:cNvPr id="4" name="Text Placeholder 3"/>
          <p:cNvSpPr>
            <a:spLocks noGrp="1"/>
          </p:cNvSpPr>
          <p:nvPr>
            <p:ph type="body" sz="half" idx="2"/>
          </p:nvPr>
        </p:nvSpPr>
        <p:spPr>
          <a:xfrm>
            <a:off x="946205" y="3031064"/>
            <a:ext cx="4603805" cy="3139148"/>
          </a:xfrm>
        </p:spPr>
        <p:txBody>
          <a:bodyPr>
            <a:normAutofit fontScale="85000" lnSpcReduction="20000"/>
          </a:bodyPr>
          <a:lstStyle/>
          <a:p>
            <a:pPr algn="l"/>
            <a:r>
              <a:rPr lang="el-GR" dirty="0" smtClean="0"/>
              <a:t>Οι χοροί των μασκοφόρων στα </a:t>
            </a:r>
            <a:r>
              <a:rPr lang="en-US" dirty="0" smtClean="0"/>
              <a:t>Grassfields</a:t>
            </a:r>
            <a:r>
              <a:rPr lang="el-GR" dirty="0" smtClean="0"/>
              <a:t> πάντα προσέλκυαν τους ανθρωπολόγους που εργάζονταν στη συγκεκριμένη περιοχή (</a:t>
            </a:r>
            <a:r>
              <a:rPr lang="en-US" dirty="0" smtClean="0"/>
              <a:t>Argenti 2007, Beuvier 2014)</a:t>
            </a:r>
          </a:p>
          <a:p>
            <a:pPr algn="l"/>
            <a:r>
              <a:rPr lang="el-GR" dirty="0" smtClean="0"/>
              <a:t>Σε όλες τις πολιτείες </a:t>
            </a:r>
            <a:r>
              <a:rPr lang="en-US" dirty="0" smtClean="0"/>
              <a:t>Grassfields</a:t>
            </a:r>
            <a:r>
              <a:rPr lang="el-GR" dirty="0" smtClean="0"/>
              <a:t> υπάρχουν μυστικές (και λιγότερο μυστικές) αδελφότητες που μπορούμε να χωρίσουμε σε δυο κατηγορίες: 1) τις αδελφότητες του παλατιού και 2) τις αδελφότητες των ΟΜΚ. Στις πρώτες, μέλη είναι οι πρεσβύτεροι </a:t>
            </a:r>
            <a:r>
              <a:rPr lang="el-GR" dirty="0"/>
              <a:t>(προύχοντες, </a:t>
            </a:r>
            <a:r>
              <a:rPr lang="el-GR" dirty="0" smtClean="0"/>
              <a:t>τιτλούχοι) της πολιτείας ενώ οι δεύτερες συγκεντρώνουν κυρίως νέους και νέες </a:t>
            </a:r>
          </a:p>
          <a:p>
            <a:pPr algn="l"/>
            <a:r>
              <a:rPr lang="el-GR" dirty="0" smtClean="0"/>
              <a:t>Οι πρώτες ακολουθούν αυστηρούς κανόνες και ιεραρχίες ενώ οι δεύτερες είναι πολύ πιο «χαλαρές» </a:t>
            </a:r>
          </a:p>
          <a:p>
            <a:pPr algn="l"/>
            <a:r>
              <a:rPr lang="el-GR" dirty="0" smtClean="0"/>
              <a:t>Τα μέλη αυτών </a:t>
            </a:r>
            <a:r>
              <a:rPr lang="el-GR" dirty="0"/>
              <a:t>των δυο </a:t>
            </a:r>
            <a:r>
              <a:rPr lang="el-GR" dirty="0" smtClean="0"/>
              <a:t>κατηγοριών συλλόγων εμφανίζονται </a:t>
            </a:r>
            <a:r>
              <a:rPr lang="el-GR" b="1" dirty="0" smtClean="0"/>
              <a:t>μαζί</a:t>
            </a:r>
            <a:r>
              <a:rPr lang="el-GR" dirty="0" smtClean="0"/>
              <a:t> σε συγκεκριμένες περιστάσεις: τελετουργικές, επικήδειες τελετές, κοκ φορούν μάσκες και χορεύουν ακολουθώντας συγκεκριμένες χωρογραφίες  </a:t>
            </a:r>
            <a:endParaRPr lang="el-GR"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xmlns="" val="272825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3093058" y="2520881"/>
            <a:ext cx="2314120" cy="3418743"/>
          </a:xfrm>
        </p:spPr>
      </p:pic>
      <p:pic>
        <p:nvPicPr>
          <p:cNvPr id="9" name="Content Placeholder 8"/>
          <p:cNvPicPr>
            <a:picLocks noGrp="1" noChangeAspect="1"/>
          </p:cNvPicPr>
          <p:nvPr>
            <p:ph sz="half" idx="2"/>
          </p:nvPr>
        </p:nvPicPr>
        <p:blipFill>
          <a:blip r:embed="rId3"/>
          <a:stretch>
            <a:fillRect/>
          </a:stretch>
        </p:blipFill>
        <p:spPr>
          <a:xfrm>
            <a:off x="6096000" y="2924620"/>
            <a:ext cx="4095726" cy="2611263"/>
          </a:xfrm>
          <a:prstGeom prst="rect">
            <a:avLst/>
          </a:prstGeom>
        </p:spPr>
      </p:pic>
      <p:sp>
        <p:nvSpPr>
          <p:cNvPr id="10" name="Slide Number Placeholder 9"/>
          <p:cNvSpPr>
            <a:spLocks noGrp="1"/>
          </p:cNvSpPr>
          <p:nvPr>
            <p:ph type="sldNum" sz="quarter" idx="12"/>
          </p:nvPr>
        </p:nvSpPr>
        <p:spPr/>
        <p:txBody>
          <a:bodyPr/>
          <a:lstStyle/>
          <a:p>
            <a:fld id="{5D84065D-F351-4B03-BD91-D8A6B8D4B362}" type="slidenum">
              <a:rPr lang="en-US" smtClean="0"/>
              <a:pPr/>
              <a:t>12</a:t>
            </a:fld>
            <a:endParaRPr lang="en-US" dirty="0"/>
          </a:p>
        </p:txBody>
      </p:sp>
    </p:spTree>
    <p:extLst>
      <p:ext uri="{BB962C8B-B14F-4D97-AF65-F5344CB8AC3E}">
        <p14:creationId xmlns:p14="http://schemas.microsoft.com/office/powerpoint/2010/main" xmlns="" val="190794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0789" y="905192"/>
            <a:ext cx="2121592" cy="3310415"/>
          </a:xfrm>
          <a:prstGeom prst="rect">
            <a:avLst/>
          </a:prstGeom>
        </p:spPr>
      </p:pic>
      <p:sp>
        <p:nvSpPr>
          <p:cNvPr id="2" name="Title 1"/>
          <p:cNvSpPr>
            <a:spLocks noGrp="1"/>
          </p:cNvSpPr>
          <p:nvPr>
            <p:ph type="title"/>
          </p:nvPr>
        </p:nvSpPr>
        <p:spPr/>
        <p:txBody>
          <a:bodyPr/>
          <a:lstStyle/>
          <a:p>
            <a:endParaRPr lang="el-GR"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2639832" y="3334428"/>
            <a:ext cx="3768919" cy="2348234"/>
          </a:xfrm>
        </p:spPr>
      </p:pic>
      <p:pic>
        <p:nvPicPr>
          <p:cNvPr id="5" name="Content Placeholder 4"/>
          <p:cNvPicPr>
            <a:picLocks noGrp="1" noChangeAspect="1"/>
          </p:cNvPicPr>
          <p:nvPr>
            <p:ph sz="half" idx="2"/>
          </p:nvPr>
        </p:nvPicPr>
        <p:blipFill>
          <a:blip r:embed="rId4"/>
          <a:stretch>
            <a:fillRect/>
          </a:stretch>
        </p:blipFill>
        <p:spPr>
          <a:xfrm>
            <a:off x="6595193" y="2748552"/>
            <a:ext cx="4718050" cy="2934110"/>
          </a:xfrm>
          <a:prstGeom prst="rect">
            <a:avLst/>
          </a:prstGeom>
        </p:spPr>
      </p:pic>
      <p:sp>
        <p:nvSpPr>
          <p:cNvPr id="9" name="Slide Number Placeholder 8"/>
          <p:cNvSpPr>
            <a:spLocks noGrp="1"/>
          </p:cNvSpPr>
          <p:nvPr>
            <p:ph type="sldNum" sz="quarter" idx="12"/>
          </p:nvPr>
        </p:nvSpPr>
        <p:spPr/>
        <p:txBody>
          <a:bodyPr/>
          <a:lstStyle/>
          <a:p>
            <a:fld id="{5D84065D-F351-4B03-BD91-D8A6B8D4B362}" type="slidenum">
              <a:rPr lang="en-US" smtClean="0"/>
              <a:pPr/>
              <a:t>13</a:t>
            </a:fld>
            <a:endParaRPr lang="en-US" dirty="0"/>
          </a:p>
        </p:txBody>
      </p:sp>
    </p:spTree>
    <p:extLst>
      <p:ext uri="{BB962C8B-B14F-4D97-AF65-F5344CB8AC3E}">
        <p14:creationId xmlns:p14="http://schemas.microsoft.com/office/powerpoint/2010/main" xmlns="" val="944348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a:stretch>
            <a:fillRect/>
          </a:stretch>
        </p:blipFill>
        <p:spPr>
          <a:xfrm>
            <a:off x="2099145" y="2497028"/>
            <a:ext cx="2728032" cy="358572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81725" y="2621954"/>
            <a:ext cx="4718050" cy="3187304"/>
          </a:xfrm>
          <a:prstGeom prst="rect">
            <a:avLst/>
          </a:prstGeom>
        </p:spPr>
      </p:pic>
      <p:sp>
        <p:nvSpPr>
          <p:cNvPr id="7" name="Slide Number Placeholder 6"/>
          <p:cNvSpPr>
            <a:spLocks noGrp="1"/>
          </p:cNvSpPr>
          <p:nvPr>
            <p:ph type="sldNum" sz="quarter" idx="12"/>
          </p:nvPr>
        </p:nvSpPr>
        <p:spPr/>
        <p:txBody>
          <a:bodyPr/>
          <a:lstStyle/>
          <a:p>
            <a:fld id="{5D84065D-F351-4B03-BD91-D8A6B8D4B362}" type="slidenum">
              <a:rPr lang="en-US" smtClean="0"/>
              <a:pPr/>
              <a:t>14</a:t>
            </a:fld>
            <a:endParaRPr lang="en-US" dirty="0"/>
          </a:p>
        </p:txBody>
      </p:sp>
    </p:spTree>
    <p:extLst>
      <p:ext uri="{BB962C8B-B14F-4D97-AF65-F5344CB8AC3E}">
        <p14:creationId xmlns:p14="http://schemas.microsoft.com/office/powerpoint/2010/main" xmlns="" val="4203119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70000" lnSpcReduction="20000"/>
          </a:bodyPr>
          <a:lstStyle/>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Στο βίντεο βλέπουμε ότι οι μασκοφόροι σχηματίζουν χορεύοντας μια σειρά που θυμίζει τον τρόπο που ήταν αλυσοδεμένοι οι σκλάβοι και περπατούσαν ο ένας πίσω από τον άλλον σχηματίζοντας ένα «καραβάνι σκλάβων». Παρατηρήστε τον «βαρύ», κουρασμένο βηματισμός τους (κόπωση των σκλάβων που περπατούσαν αλυσοδεμένοι διανύοντας εκατοντάδες χιλιόμετρα μέχρι τον προορισμό τους: τις ακτές του Καμερούν). </a:t>
            </a: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Ο χορός είναι κουραστικός και οι μασκοφόροι αναγκάζονται να κάνουν διαλείμματα (</a:t>
            </a:r>
            <a:r>
              <a:rPr lang="el-GR" b="1" dirty="0" smtClean="0">
                <a:latin typeface="Garamond" panose="02020404030301010803" pitchFamily="18" charset="0"/>
                <a:ea typeface="Calibri" panose="020F0502020204030204" pitchFamily="34" charset="0"/>
                <a:cs typeface="Times New Roman" panose="02020603050405020304" pitchFamily="18" charset="0"/>
              </a:rPr>
              <a:t>5:50</a:t>
            </a:r>
            <a:r>
              <a:rPr lang="el-GR" dirty="0" smtClean="0">
                <a:latin typeface="Garamond" panose="02020404030301010803" pitchFamily="18" charset="0"/>
                <a:ea typeface="Calibri" panose="020F0502020204030204" pitchFamily="34" charset="0"/>
                <a:cs typeface="Times New Roman" panose="02020603050405020304" pitchFamily="18" charset="0"/>
              </a:rPr>
              <a:t>) για να ξεκουραστούν (δες ασπρόμαυρη φωτογραφία της διαφάνειας 12 με τους αχθοφόρους που ξεκουράζονται στο δάσος. Μπορεί η αναφορά να είναι τόσο στην προ-αποικιακή όσο και στην αποικιακή περίοδο =&gt; απροσδιοριστία της μνήμης + ιστορική συνέχεια) </a:t>
            </a:r>
          </a:p>
          <a:p>
            <a:pPr algn="just">
              <a:spcAft>
                <a:spcPts val="0"/>
              </a:spcAft>
            </a:pPr>
            <a:r>
              <a:rPr lang="el-GR" dirty="0">
                <a:latin typeface="Garamond" panose="02020404030301010803" pitchFamily="18" charset="0"/>
                <a:ea typeface="Calibri" panose="020F0502020204030204" pitchFamily="34" charset="0"/>
                <a:cs typeface="Times New Roman" panose="02020603050405020304" pitchFamily="18" charset="0"/>
              </a:rPr>
              <a:t>Παρατηρήστε τον «οδηγό» που είναι επικεφαλής των μασκοφόρων </a:t>
            </a:r>
            <a:r>
              <a:rPr lang="el-GR" dirty="0" smtClean="0">
                <a:latin typeface="Garamond" panose="02020404030301010803" pitchFamily="18" charset="0"/>
                <a:ea typeface="Calibri" panose="020F0502020204030204" pitchFamily="34" charset="0"/>
                <a:cs typeface="Times New Roman" panose="02020603050405020304" pitchFamily="18" charset="0"/>
              </a:rPr>
              <a:t>(στο </a:t>
            </a:r>
            <a:r>
              <a:rPr lang="el-GR" b="1" dirty="0" smtClean="0">
                <a:latin typeface="Garamond" panose="02020404030301010803" pitchFamily="18" charset="0"/>
                <a:ea typeface="Calibri" panose="020F0502020204030204" pitchFamily="34" charset="0"/>
                <a:cs typeface="Times New Roman" panose="02020603050405020304" pitchFamily="18" charset="0"/>
              </a:rPr>
              <a:t>6:28</a:t>
            </a:r>
            <a:r>
              <a:rPr lang="el-GR" dirty="0" smtClean="0">
                <a:latin typeface="Garamond" panose="02020404030301010803" pitchFamily="18" charset="0"/>
                <a:ea typeface="Calibri" panose="020F0502020204030204" pitchFamily="34" charset="0"/>
                <a:cs typeface="Times New Roman" panose="02020603050405020304" pitchFamily="18" charset="0"/>
              </a:rPr>
              <a:t>)</a:t>
            </a:r>
          </a:p>
          <a:p>
            <a:pPr algn="just">
              <a:spcAft>
                <a:spcPts val="0"/>
              </a:spcAft>
            </a:pPr>
            <a:r>
              <a:rPr lang="fr-FR" dirty="0">
                <a:latin typeface="Garamond" panose="02020404030301010803" pitchFamily="18" charset="0"/>
                <a:ea typeface="Calibri" panose="020F0502020204030204" pitchFamily="34" charset="0"/>
                <a:cs typeface="Times New Roman" panose="02020603050405020304" pitchFamily="18" charset="0"/>
                <a:hlinkClick r:id="rId3"/>
              </a:rPr>
              <a:t>https://</a:t>
            </a:r>
            <a:r>
              <a:rPr lang="fr-FR" dirty="0" smtClean="0">
                <a:latin typeface="Garamond" panose="02020404030301010803" pitchFamily="18" charset="0"/>
                <a:ea typeface="Calibri" panose="020F0502020204030204" pitchFamily="34" charset="0"/>
                <a:cs typeface="Times New Roman" panose="02020603050405020304" pitchFamily="18" charset="0"/>
                <a:hlinkClick r:id="rId3"/>
              </a:rPr>
              <a:t>www.youtube.com/watch?v=2V9IUtwDI_k&amp;feature=emb_logo</a:t>
            </a:r>
            <a:endParaRPr lang="el-GR" dirty="0" smtClean="0">
              <a:latin typeface="Garamond" panose="02020404030301010803" pitchFamily="18" charset="0"/>
              <a:ea typeface="Calibri" panose="020F0502020204030204" pitchFamily="34" charset="0"/>
              <a:cs typeface="Times New Roman" panose="02020603050405020304" pitchFamily="18" charset="0"/>
            </a:endParaRPr>
          </a:p>
          <a:p>
            <a:pPr marL="0" indent="0" algn="just">
              <a:spcAft>
                <a:spcPts val="0"/>
              </a:spcAft>
              <a:buNone/>
            </a:pPr>
            <a:endParaRPr lang="el-GR" dirty="0">
              <a:latin typeface="Garamond" panose="02020404030301010803" pitchFamily="18" charset="0"/>
              <a:ea typeface="Calibri" panose="020F0502020204030204" pitchFamily="34" charset="0"/>
              <a:cs typeface="Times New Roman" panose="02020603050405020304" pitchFamily="18" charset="0"/>
            </a:endParaRP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Παρατηρήστε τον </a:t>
            </a:r>
            <a:r>
              <a:rPr lang="el-GR" dirty="0">
                <a:latin typeface="Garamond" panose="02020404030301010803" pitchFamily="18" charset="0"/>
                <a:ea typeface="Calibri" panose="020F0502020204030204" pitchFamily="34" charset="0"/>
                <a:cs typeface="Times New Roman" panose="02020603050405020304" pitchFamily="18" charset="0"/>
              </a:rPr>
              <a:t>«</a:t>
            </a:r>
            <a:r>
              <a:rPr lang="el-GR" dirty="0" smtClean="0">
                <a:latin typeface="Garamond" panose="02020404030301010803" pitchFamily="18" charset="0"/>
                <a:ea typeface="Calibri" panose="020F0502020204030204" pitchFamily="34" charset="0"/>
                <a:cs typeface="Times New Roman" panose="02020603050405020304" pitchFamily="18" charset="0"/>
              </a:rPr>
              <a:t>οδηγό» που είναι επικεφαλής των μασκοφόρων (στο </a:t>
            </a:r>
            <a:r>
              <a:rPr lang="el-GR" b="1" dirty="0" smtClean="0">
                <a:latin typeface="Garamond" panose="02020404030301010803" pitchFamily="18" charset="0"/>
                <a:ea typeface="Calibri" panose="020F0502020204030204" pitchFamily="34" charset="0"/>
                <a:cs typeface="Times New Roman" panose="02020603050405020304" pitchFamily="18" charset="0"/>
              </a:rPr>
              <a:t>3:30</a:t>
            </a:r>
            <a:r>
              <a:rPr lang="el-GR" dirty="0" smtClean="0">
                <a:latin typeface="Garamond" panose="02020404030301010803" pitchFamily="18" charset="0"/>
                <a:ea typeface="Calibri" panose="020F0502020204030204" pitchFamily="34" charset="0"/>
                <a:cs typeface="Times New Roman" panose="02020603050405020304" pitchFamily="18" charset="0"/>
              </a:rPr>
              <a:t>) (συγκρίνετε με τον λευκό επικεφαλής των αχθοφόρων στην ασπρόμαυρη φωτογραφία της διαφάνειας 11): </a:t>
            </a:r>
            <a:endParaRPr lang="el-GR" dirty="0">
              <a:latin typeface="Garamond" panose="02020404030301010803" pitchFamily="18" charset="0"/>
              <a:ea typeface="Calibri" panose="020F0502020204030204" pitchFamily="34" charset="0"/>
              <a:cs typeface="Times New Roman" panose="02020603050405020304" pitchFamily="18" charset="0"/>
            </a:endParaRPr>
          </a:p>
          <a:p>
            <a:pPr algn="just">
              <a:spcAft>
                <a:spcPts val="0"/>
              </a:spcAft>
            </a:pPr>
            <a:r>
              <a:rPr lang="el-GR" u="sng" dirty="0">
                <a:solidFill>
                  <a:srgbClr val="0563C1"/>
                </a:solidFill>
                <a:latin typeface="Garamond" panose="02020404030301010803" pitchFamily="18" charset="0"/>
                <a:ea typeface="Calibri" panose="020F0502020204030204" pitchFamily="34" charset="0"/>
                <a:cs typeface="Times New Roman" panose="02020603050405020304" pitchFamily="18" charset="0"/>
                <a:hlinkClick r:id="rId3"/>
              </a:rPr>
              <a:t>https://www.youtube.com/watch?v=95wlxi8G2fk</a:t>
            </a:r>
            <a:endParaRPr lang="el-GR" dirty="0">
              <a:latin typeface="Garamond" panose="02020404030301010803" pitchFamily="18" charset="0"/>
              <a:ea typeface="Calibri" panose="020F0502020204030204" pitchFamily="34" charset="0"/>
              <a:cs typeface="Times New Roman" panose="02020603050405020304" pitchFamily="18" charset="0"/>
            </a:endParaRPr>
          </a:p>
          <a:p>
            <a:pPr marL="0" indent="0" algn="just">
              <a:spcAft>
                <a:spcPts val="0"/>
              </a:spcAft>
              <a:buNone/>
            </a:pPr>
            <a:endParaRPr lang="el-GR" dirty="0">
              <a:latin typeface="Garamond" panose="02020404030301010803" pitchFamily="18" charset="0"/>
              <a:ea typeface="Calibri" panose="020F0502020204030204" pitchFamily="34" charset="0"/>
              <a:cs typeface="Times New Roman" panose="02020603050405020304" pitchFamily="18" charset="0"/>
            </a:endParaRPr>
          </a:p>
          <a:p>
            <a:endParaRPr lang="el-GR" dirty="0"/>
          </a:p>
        </p:txBody>
      </p:sp>
      <p:sp>
        <p:nvSpPr>
          <p:cNvPr id="4" name="Slide Number Placeholder 3"/>
          <p:cNvSpPr>
            <a:spLocks noGrp="1"/>
          </p:cNvSpPr>
          <p:nvPr>
            <p:ph type="sldNum" sz="quarter" idx="12"/>
          </p:nvPr>
        </p:nvSpPr>
        <p:spPr/>
        <p:txBody>
          <a:bodyPr/>
          <a:lstStyle/>
          <a:p>
            <a:fld id="{E97799C9-84D9-46D2-A11E-BCF8A720529D}" type="slidenum">
              <a:rPr lang="en-US" smtClean="0"/>
              <a:pPr/>
              <a:t>15</a:t>
            </a:fld>
            <a:endParaRPr lang="en-US" dirty="0"/>
          </a:p>
        </p:txBody>
      </p:sp>
    </p:spTree>
    <p:extLst>
      <p:ext uri="{BB962C8B-B14F-4D97-AF65-F5344CB8AC3E}">
        <p14:creationId xmlns:p14="http://schemas.microsoft.com/office/powerpoint/2010/main" xmlns="" val="3185398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1295401" y="2556931"/>
            <a:ext cx="9601196" cy="3557621"/>
          </a:xfrm>
        </p:spPr>
        <p:txBody>
          <a:bodyPr>
            <a:normAutofit fontScale="77500" lnSpcReduction="20000"/>
          </a:bodyPr>
          <a:lstStyle/>
          <a:p>
            <a:r>
              <a:rPr lang="el-GR" dirty="0" smtClean="0"/>
              <a:t>Συμπεράσματα: </a:t>
            </a:r>
          </a:p>
          <a:p>
            <a:pPr lvl="1"/>
            <a:r>
              <a:rPr lang="el-GR" dirty="0" smtClean="0"/>
              <a:t>Στους χορούς των αδελφοτήτων του παλατιού επιτελείται η υποταγή των ΚΑ στους ΚΕ με τη χρήση μιας σωματοποιημένης μνήμης (που διατρέχει δυο περιόδους). Όσοι συμμετέχουν σε αυτές τις χορογραφίες ζουν κατά κάποιο τρόπο την εμπειρία των προγόνων τους. Συνεπώς η εμπειρία του ΥΔ και της καταναγκαστικής εργασίας αποτελούν τραυματικές εμπειρίες που μεταδίδονται από γενιά σε γενιά </a:t>
            </a:r>
          </a:p>
          <a:p>
            <a:pPr lvl="1"/>
            <a:r>
              <a:rPr lang="el-GR" dirty="0" smtClean="0"/>
              <a:t>Ωστόσο, οι χοροί αυτοί συνομιλούν και με το </a:t>
            </a:r>
            <a:r>
              <a:rPr lang="el-GR" b="1" dirty="0" smtClean="0"/>
              <a:t>παρόν</a:t>
            </a:r>
            <a:r>
              <a:rPr lang="el-GR" dirty="0" smtClean="0"/>
              <a:t> επειδή δίνουν νόημα στις σημερινές πολιτικές, κοινωνικές και οικονομικές συνθήκες που βιώνουν οι νέοι και οι νέες που η ελίτ και το μετα-αποικιακό κράτος συνεχίζουν να εκμεταλλεύονται και να εγκλωβίζουν στο περιθώριο (οικονομική κρίση, σκληρές συνθήκες υιοθεσίας, κτλ.)</a:t>
            </a:r>
          </a:p>
          <a:p>
            <a:pPr lvl="1"/>
            <a:r>
              <a:rPr lang="el-GR" dirty="0"/>
              <a:t>Ο</a:t>
            </a:r>
            <a:r>
              <a:rPr lang="el-GR" dirty="0" smtClean="0"/>
              <a:t>ι σύλλογοι των ΟΜΚ υιοθετούν την αισθητική (στολές, μάσκες) και τη χορογραφία των συλλόγων του παλατιού προσθέτοντας ωστόσο νέα στοιχεία που τις διαφοροποιούν ενώ οι όροι συμμετοχής και η ετικέτα είναι πολύ πιο χαλαρά. Λειτουργούν ανταγωνιστικά ως προς της αδελφότητες του παλατιού, ως αντί-λόγος (αντί-επιτέλεση) </a:t>
            </a:r>
          </a:p>
          <a:p>
            <a:pPr lvl="1"/>
            <a:r>
              <a:rPr lang="el-GR" dirty="0" smtClean="0"/>
              <a:t>Μεθοδολογία: επειδή οι εμπειρίες του ΥΔ και της καταναγκαστικής εργασίας είναι τραύματα για τα οποία οι κάτοικοι των </a:t>
            </a:r>
            <a:r>
              <a:rPr lang="en-US" dirty="0" smtClean="0"/>
              <a:t>Grassfields </a:t>
            </a:r>
            <a:r>
              <a:rPr lang="el-GR" dirty="0" smtClean="0"/>
              <a:t>δεν μιλούν, ο ανθρωπολόγος/ιστορικός δεν έχει «λεκτική πρόσβαση» σε αυτές τις μνήμες/εμπειρίες και άρα πρέπει να μελετήσει μέσα από τις επιτελεστικές μορφές: χοροί, τελετουργίες. </a:t>
            </a:r>
            <a:endParaRPr lang="el-GR" dirty="0"/>
          </a:p>
        </p:txBody>
      </p:sp>
      <p:sp>
        <p:nvSpPr>
          <p:cNvPr id="4" name="Slide Number Placeholder 3"/>
          <p:cNvSpPr>
            <a:spLocks noGrp="1"/>
          </p:cNvSpPr>
          <p:nvPr>
            <p:ph type="sldNum" sz="quarter" idx="12"/>
          </p:nvPr>
        </p:nvSpPr>
        <p:spPr/>
        <p:txBody>
          <a:bodyPr/>
          <a:lstStyle/>
          <a:p>
            <a:fld id="{E97799C9-84D9-46D2-A11E-BCF8A720529D}" type="slidenum">
              <a:rPr lang="en-US" smtClean="0"/>
              <a:pPr/>
              <a:t>16</a:t>
            </a:fld>
            <a:endParaRPr lang="en-US" dirty="0"/>
          </a:p>
        </p:txBody>
      </p:sp>
    </p:spTree>
    <p:extLst>
      <p:ext uri="{BB962C8B-B14F-4D97-AF65-F5344CB8AC3E}">
        <p14:creationId xmlns:p14="http://schemas.microsoft.com/office/powerpoint/2010/main" xmlns="" val="1832207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85000" lnSpcReduction="20000"/>
          </a:bodyPr>
          <a:lstStyle/>
          <a:p>
            <a:r>
              <a:rPr lang="el-GR" sz="1800" dirty="0" smtClean="0"/>
              <a:t>Για να μιλήσω για την εμπειρία και τις επιπτώσεις της αποικιοκρατίας στην Αφρική θα χρησιμοποιήσω το παράδειγμα των χορών των μασκοφόρων στα </a:t>
            </a:r>
            <a:r>
              <a:rPr lang="en-US" sz="1800" dirty="0" smtClean="0"/>
              <a:t>Grassfields </a:t>
            </a:r>
            <a:r>
              <a:rPr lang="el-GR" sz="1800" dirty="0" smtClean="0"/>
              <a:t>του δυτικού Καμερούν (</a:t>
            </a:r>
            <a:r>
              <a:rPr lang="en-US" sz="1800" dirty="0" smtClean="0"/>
              <a:t>Argenti 2007)</a:t>
            </a:r>
          </a:p>
          <a:p>
            <a:r>
              <a:rPr lang="el-GR" sz="1800" dirty="0" smtClean="0"/>
              <a:t>Αυτή η εστίαση ωστόσο δεν σημαίνει ότι τα συμπεράσματα μας (θεωρητικά και μεθοδολογικά) αφορούν αυτή την μικρή γωνία της υποσαχάριας Αφρικής. Αφενός τα ποιοτικά χαρακτηριστικά που συναντάμε στο δυτικό Καμερούν υπάρχουν και σε άλλες χώρες της υποσαχάριας Αφρικής (</a:t>
            </a:r>
            <a:r>
              <a:rPr lang="en-US" sz="1800" dirty="0"/>
              <a:t>Ferme </a:t>
            </a:r>
            <a:r>
              <a:rPr lang="en-US" sz="1800" dirty="0" smtClean="0"/>
              <a:t>2001, Shaw 2002), </a:t>
            </a:r>
            <a:r>
              <a:rPr lang="el-GR" sz="1800" dirty="0" smtClean="0"/>
              <a:t>αφετέρου τα </a:t>
            </a:r>
            <a:r>
              <a:rPr lang="en-US" sz="1800" dirty="0" smtClean="0"/>
              <a:t> </a:t>
            </a:r>
            <a:r>
              <a:rPr lang="el-GR" sz="1800" dirty="0" smtClean="0"/>
              <a:t>αυτά </a:t>
            </a:r>
            <a:r>
              <a:rPr lang="el-GR" sz="1800" dirty="0"/>
              <a:t>τα θεωρητικά και </a:t>
            </a:r>
            <a:r>
              <a:rPr lang="el-GR" sz="1800" dirty="0" smtClean="0"/>
              <a:t>μεθοδολογικά συμπεράσματα έχουν γενικότερη ισχύ. Με άλλα λόγια, τα </a:t>
            </a:r>
            <a:r>
              <a:rPr lang="en-US" sz="1800" dirty="0" smtClean="0"/>
              <a:t>Grassfields</a:t>
            </a:r>
            <a:r>
              <a:rPr lang="el-GR" sz="1800" dirty="0" smtClean="0"/>
              <a:t> συνιστούν, για να δανειστώ τον ευρηματικό τίτλο του βιβλίου του </a:t>
            </a:r>
            <a:r>
              <a:rPr lang="en-US" sz="1800" dirty="0" smtClean="0"/>
              <a:t>Eriksen</a:t>
            </a:r>
            <a:r>
              <a:rPr lang="el-GR" sz="1800" dirty="0" smtClean="0"/>
              <a:t> «έναν μικρό τόπο» για να μιλήσουμε για «μεγάλα ζητήματα»</a:t>
            </a:r>
          </a:p>
          <a:p>
            <a:r>
              <a:rPr lang="el-GR" sz="1800" dirty="0" smtClean="0"/>
              <a:t>Επίσης, επειδή η εμπειρίες της αποικιοκρατίας γίνονται αντιληπτές από τους κατοίκους των </a:t>
            </a:r>
            <a:r>
              <a:rPr lang="en-US" sz="1800" dirty="0" smtClean="0"/>
              <a:t>Grassfields</a:t>
            </a:r>
            <a:r>
              <a:rPr lang="el-GR" sz="1800" dirty="0" smtClean="0"/>
              <a:t> μέσα από τις εμπειρίες του υπερατλαντικού δουλεμπορίου </a:t>
            </a:r>
            <a:r>
              <a:rPr lang="el-GR" sz="1800" dirty="0"/>
              <a:t>(17</a:t>
            </a:r>
            <a:r>
              <a:rPr lang="el-GR" sz="1800" baseline="30000" dirty="0"/>
              <a:t>οσ</a:t>
            </a:r>
            <a:r>
              <a:rPr lang="el-GR" sz="1800" dirty="0"/>
              <a:t> – τέλη του 19</a:t>
            </a:r>
            <a:r>
              <a:rPr lang="el-GR" sz="1800" baseline="30000" dirty="0"/>
              <a:t>ου</a:t>
            </a:r>
            <a:r>
              <a:rPr lang="el-GR" sz="1800" dirty="0" smtClean="0"/>
              <a:t>) είμαστε αναγκασμένοι να κάνουμε μια έστω και σύντομη αναφορά στην προ-αποικιακή περίοδο</a:t>
            </a:r>
          </a:p>
          <a:p>
            <a:r>
              <a:rPr lang="el-GR" sz="1800" dirty="0" smtClean="0"/>
              <a:t>Το ενδιαφέρον με τους χορούς των μασκοφόρων στα </a:t>
            </a:r>
            <a:r>
              <a:rPr lang="en-US" sz="1800" dirty="0" smtClean="0"/>
              <a:t>Grassfields</a:t>
            </a:r>
            <a:r>
              <a:rPr lang="el-GR" sz="1800" dirty="0" smtClean="0"/>
              <a:t> είναι ότι αφενός ενσωματώνουν και σωματοποιούν τις κοινωνικές μνήμες του ΥΔ και της αποικιοκρατίας, αφετέρου δραματοποιούν μια σχέση θεμελιώδης στα </a:t>
            </a:r>
            <a:r>
              <a:rPr lang="en-US" sz="1800" dirty="0" smtClean="0"/>
              <a:t>Grassfields</a:t>
            </a:r>
            <a:r>
              <a:rPr lang="el-GR" sz="1800" dirty="0" smtClean="0"/>
              <a:t> αλλά και ευρύτερα στην υποσαχάρια Αφρική: τη σχέση πρεσβύτερων/νεότερων</a:t>
            </a:r>
          </a:p>
          <a:p>
            <a:r>
              <a:rPr lang="el-GR" sz="1800" dirty="0" smtClean="0"/>
              <a:t>Θα ξεκινήσω με μια μικρή ιστορία της αποικιοκρατίας στο Καμερούν </a:t>
            </a:r>
            <a:endParaRPr lang="el-GR" sz="1800" dirty="0"/>
          </a:p>
        </p:txBody>
      </p:sp>
      <p:sp>
        <p:nvSpPr>
          <p:cNvPr id="4" name="Slide Number Placeholder 3"/>
          <p:cNvSpPr>
            <a:spLocks noGrp="1"/>
          </p:cNvSpPr>
          <p:nvPr>
            <p:ph type="sldNum" sz="quarter" idx="12"/>
          </p:nvPr>
        </p:nvSpPr>
        <p:spPr/>
        <p:txBody>
          <a:bodyPr/>
          <a:lstStyle/>
          <a:p>
            <a:fld id="{E97799C9-84D9-46D2-A11E-BCF8A720529D}" type="slidenum">
              <a:rPr lang="en-US" smtClean="0"/>
              <a:pPr/>
              <a:t>2</a:t>
            </a:fld>
            <a:endParaRPr lang="en-US" dirty="0"/>
          </a:p>
        </p:txBody>
      </p:sp>
    </p:spTree>
    <p:extLst>
      <p:ext uri="{BB962C8B-B14F-4D97-AF65-F5344CB8AC3E}">
        <p14:creationId xmlns:p14="http://schemas.microsoft.com/office/powerpoint/2010/main" xmlns="" val="3403077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 name="Content Placeholder 7"/>
          <p:cNvPicPr>
            <a:picLocks noGrp="1" noChangeAspect="1"/>
          </p:cNvPicPr>
          <p:nvPr>
            <p:ph sz="half" idx="2"/>
          </p:nvPr>
        </p:nvPicPr>
        <p:blipFill>
          <a:blip r:embed="rId2"/>
          <a:stretch>
            <a:fillRect/>
          </a:stretch>
        </p:blipFill>
        <p:spPr>
          <a:xfrm>
            <a:off x="6361043" y="1494846"/>
            <a:ext cx="3440295" cy="4375730"/>
          </a:xfrm>
          <a:prstGeom prst="rect">
            <a:avLst/>
          </a:prstGeom>
        </p:spPr>
      </p:pic>
      <p:pic>
        <p:nvPicPr>
          <p:cNvPr id="7" name="Content Placeholder 6"/>
          <p:cNvPicPr>
            <a:picLocks noGrp="1" noChangeAspect="1"/>
          </p:cNvPicPr>
          <p:nvPr>
            <p:ph sz="half" idx="1"/>
          </p:nvPr>
        </p:nvPicPr>
        <p:blipFill>
          <a:blip r:embed="rId3"/>
          <a:stretch>
            <a:fillRect/>
          </a:stretch>
        </p:blipFill>
        <p:spPr>
          <a:xfrm>
            <a:off x="1948069" y="1494846"/>
            <a:ext cx="3522427" cy="4375730"/>
          </a:xfrm>
          <a:prstGeom prst="rect">
            <a:avLst/>
          </a:prstGeom>
        </p:spPr>
      </p:pic>
      <p:sp>
        <p:nvSpPr>
          <p:cNvPr id="9" name="Slide Number Placeholder 8"/>
          <p:cNvSpPr>
            <a:spLocks noGrp="1"/>
          </p:cNvSpPr>
          <p:nvPr>
            <p:ph type="sldNum" sz="quarter" idx="12"/>
          </p:nvPr>
        </p:nvSpPr>
        <p:spPr/>
        <p:txBody>
          <a:bodyPr/>
          <a:lstStyle/>
          <a:p>
            <a:fld id="{5D84065D-F351-4B03-BD91-D8A6B8D4B362}" type="slidenum">
              <a:rPr lang="en-US" smtClean="0"/>
              <a:pPr/>
              <a:t>3</a:t>
            </a:fld>
            <a:endParaRPr lang="en-US" dirty="0"/>
          </a:p>
        </p:txBody>
      </p:sp>
    </p:spTree>
    <p:extLst>
      <p:ext uri="{BB962C8B-B14F-4D97-AF65-F5344CB8AC3E}">
        <p14:creationId xmlns:p14="http://schemas.microsoft.com/office/powerpoint/2010/main" xmlns="" val="111412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idx="1"/>
          </p:nvPr>
        </p:nvPicPr>
        <p:blipFill>
          <a:blip r:embed="rId2"/>
          <a:stretch>
            <a:fillRect/>
          </a:stretch>
        </p:blipFill>
        <p:spPr>
          <a:xfrm>
            <a:off x="6102712" y="982663"/>
            <a:ext cx="4101376" cy="4892675"/>
          </a:xfrm>
          <a:prstGeom prst="rect">
            <a:avLst/>
          </a:prstGeom>
        </p:spPr>
      </p:pic>
      <p:sp>
        <p:nvSpPr>
          <p:cNvPr id="4" name="Text Placeholder 3"/>
          <p:cNvSpPr>
            <a:spLocks noGrp="1"/>
          </p:cNvSpPr>
          <p:nvPr>
            <p:ph type="body" sz="half" idx="2"/>
          </p:nvPr>
        </p:nvSpPr>
        <p:spPr>
          <a:xfrm>
            <a:off x="1017767" y="982662"/>
            <a:ext cx="4715123" cy="5179599"/>
          </a:xfrm>
        </p:spPr>
        <p:txBody>
          <a:bodyPr>
            <a:normAutofit/>
          </a:bodyPr>
          <a:lstStyle/>
          <a:p>
            <a:pPr algn="l"/>
            <a:endParaRPr lang="el-GR" dirty="0" smtClean="0"/>
          </a:p>
          <a:p>
            <a:pPr algn="l"/>
            <a:endParaRPr lang="el-GR" dirty="0"/>
          </a:p>
          <a:p>
            <a:pPr algn="l"/>
            <a:endParaRPr lang="el-GR" dirty="0" smtClean="0"/>
          </a:p>
          <a:p>
            <a:pPr algn="l"/>
            <a:endParaRPr lang="el-GR" dirty="0"/>
          </a:p>
          <a:p>
            <a:pPr algn="l"/>
            <a:endParaRPr lang="el-GR" dirty="0" smtClean="0"/>
          </a:p>
          <a:p>
            <a:pPr algn="l"/>
            <a:endParaRPr lang="el-GR" dirty="0"/>
          </a:p>
          <a:p>
            <a:pPr algn="l"/>
            <a:r>
              <a:rPr lang="el-GR" dirty="0" smtClean="0"/>
              <a:t>Η </a:t>
            </a:r>
            <a:r>
              <a:rPr lang="el-GR" dirty="0"/>
              <a:t>υποσαχάρια Αφρική βρισκόταν σε επαφή με τον υπόλοιπο κόσμο (Ευρώπη και Αμερική) πολύ πριν οι Ευρωπαϊκές δυνάμεις κατακτήσουν την μαύρη ήπειρο στα τέλη του 19</a:t>
            </a:r>
            <a:r>
              <a:rPr lang="el-GR" baseline="30000" dirty="0"/>
              <a:t>ου</a:t>
            </a:r>
            <a:r>
              <a:rPr lang="el-GR" dirty="0"/>
              <a:t> αιώνα </a:t>
            </a:r>
          </a:p>
          <a:p>
            <a:pPr lvl="1"/>
            <a:r>
              <a:rPr lang="el-GR" dirty="0"/>
              <a:t>Ήδη από τον 8</a:t>
            </a:r>
            <a:r>
              <a:rPr lang="el-GR" baseline="30000" dirty="0"/>
              <a:t>ο</a:t>
            </a:r>
            <a:r>
              <a:rPr lang="el-GR" dirty="0"/>
              <a:t> αιώνα, ο ισλαμικός κόσμος συμπεριλάμβανε περιοχές της βόρειας και της ανατολικής Αφρικής ενώ η πρώτη απόπειρα εκχριστιανισμού της δυτικής Αφρικής τοποθετείται στα τέλη του 15</a:t>
            </a:r>
            <a:r>
              <a:rPr lang="el-GR" baseline="30000" dirty="0"/>
              <a:t>ου</a:t>
            </a:r>
            <a:r>
              <a:rPr lang="el-GR" dirty="0"/>
              <a:t> αιώνα</a:t>
            </a:r>
          </a:p>
          <a:p>
            <a:pPr lvl="1"/>
            <a:r>
              <a:rPr lang="el-GR" dirty="0"/>
              <a:t>Δέρματα και χάντρες φτάνουν από την Αφρική στην Ευρώπη ήδη από τον 13</a:t>
            </a:r>
            <a:r>
              <a:rPr lang="el-GR" baseline="30000" dirty="0"/>
              <a:t>ο</a:t>
            </a:r>
            <a:r>
              <a:rPr lang="el-GR" dirty="0"/>
              <a:t> αιώνα ενώ το 1511 οι </a:t>
            </a:r>
            <a:r>
              <a:rPr lang="el-GR" b="1" dirty="0"/>
              <a:t>Πορτογάλοι</a:t>
            </a:r>
            <a:r>
              <a:rPr lang="el-GR" dirty="0"/>
              <a:t> ανοίγουν εμπορικούς δρόμους στην Κεντρική και Νότια Αφρική, κατά μήκος του ποταμού Ζαμβέζη </a:t>
            </a:r>
          </a:p>
          <a:p>
            <a:endParaRPr lang="el-GR"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xmlns="" val="586714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idx="1"/>
          </p:nvPr>
        </p:nvPicPr>
        <p:blipFill>
          <a:blip r:embed="rId2"/>
          <a:stretch>
            <a:fillRect/>
          </a:stretch>
        </p:blipFill>
        <p:spPr>
          <a:xfrm>
            <a:off x="5835759" y="1937468"/>
            <a:ext cx="5208601" cy="4113475"/>
          </a:xfrm>
          <a:prstGeom prst="rect">
            <a:avLst/>
          </a:prstGeom>
        </p:spPr>
      </p:pic>
      <p:sp>
        <p:nvSpPr>
          <p:cNvPr id="4" name="Text Placeholder 3"/>
          <p:cNvSpPr>
            <a:spLocks noGrp="1"/>
          </p:cNvSpPr>
          <p:nvPr>
            <p:ph type="body" sz="half" idx="2"/>
          </p:nvPr>
        </p:nvSpPr>
        <p:spPr>
          <a:xfrm>
            <a:off x="1009817" y="3031065"/>
            <a:ext cx="4532242" cy="3019878"/>
          </a:xfrm>
        </p:spPr>
        <p:txBody>
          <a:bodyPr>
            <a:normAutofit fontScale="92500" lnSpcReduction="10000"/>
          </a:bodyPr>
          <a:lstStyle/>
          <a:p>
            <a:pPr marL="742950" lvl="1" indent="-285750">
              <a:buClr>
                <a:srgbClr val="83992A"/>
              </a:buClr>
              <a:buFont typeface="Arial"/>
              <a:buChar char="•"/>
            </a:pPr>
            <a:r>
              <a:rPr lang="el-GR" sz="1600" dirty="0">
                <a:solidFill>
                  <a:prstClr val="black">
                    <a:lumMod val="85000"/>
                    <a:lumOff val="15000"/>
                  </a:prstClr>
                </a:solidFill>
              </a:rPr>
              <a:t>Το 1652, μαζί με την Ολλανδική Εταιρεία Ανατολικών Ινδιών, εγκαθίστανται στη Νότια Αφρική οι πρώτοι Ολλανδοί έποικοι (</a:t>
            </a:r>
            <a:r>
              <a:rPr lang="en-US" sz="1600" dirty="0">
                <a:solidFill>
                  <a:prstClr val="black">
                    <a:lumMod val="85000"/>
                    <a:lumOff val="15000"/>
                  </a:prstClr>
                </a:solidFill>
              </a:rPr>
              <a:t>Afrikaners </a:t>
            </a:r>
            <a:r>
              <a:rPr lang="el-GR" sz="1600" dirty="0">
                <a:solidFill>
                  <a:prstClr val="black">
                    <a:lumMod val="85000"/>
                    <a:lumOff val="15000"/>
                  </a:prstClr>
                </a:solidFill>
              </a:rPr>
              <a:t>η </a:t>
            </a:r>
            <a:r>
              <a:rPr lang="en-US" sz="1600" dirty="0">
                <a:solidFill>
                  <a:prstClr val="black">
                    <a:lumMod val="85000"/>
                    <a:lumOff val="15000"/>
                  </a:prstClr>
                </a:solidFill>
              </a:rPr>
              <a:t>Boers</a:t>
            </a:r>
            <a:r>
              <a:rPr lang="el-GR" sz="1600" dirty="0">
                <a:solidFill>
                  <a:prstClr val="black">
                    <a:lumMod val="85000"/>
                    <a:lumOff val="15000"/>
                  </a:prstClr>
                </a:solidFill>
              </a:rPr>
              <a:t>)</a:t>
            </a:r>
          </a:p>
          <a:p>
            <a:pPr marL="742950" lvl="1" indent="-285750">
              <a:buClr>
                <a:srgbClr val="83992A"/>
              </a:buClr>
              <a:buFont typeface="Arial"/>
              <a:buChar char="•"/>
            </a:pPr>
            <a:r>
              <a:rPr lang="el-GR" sz="1600" dirty="0">
                <a:solidFill>
                  <a:prstClr val="black">
                    <a:lumMod val="85000"/>
                    <a:lumOff val="15000"/>
                  </a:prstClr>
                </a:solidFill>
              </a:rPr>
              <a:t>Πολλές κοινότητες της υποσαχάριας Αφρικής έρχονται σε επαφή με τις ιεραποστολές στις αρχές του 19</a:t>
            </a:r>
            <a:r>
              <a:rPr lang="el-GR" sz="1600" baseline="30000" dirty="0">
                <a:solidFill>
                  <a:prstClr val="black">
                    <a:lumMod val="85000"/>
                    <a:lumOff val="15000"/>
                  </a:prstClr>
                </a:solidFill>
              </a:rPr>
              <a:t>ου</a:t>
            </a:r>
            <a:r>
              <a:rPr lang="el-GR" sz="1600" dirty="0">
                <a:solidFill>
                  <a:prstClr val="black">
                    <a:lumMod val="85000"/>
                    <a:lumOff val="15000"/>
                  </a:prstClr>
                </a:solidFill>
              </a:rPr>
              <a:t> αιώνα (</a:t>
            </a:r>
            <a:r>
              <a:rPr lang="en-US" sz="1600" dirty="0">
                <a:solidFill>
                  <a:prstClr val="black">
                    <a:lumMod val="85000"/>
                    <a:lumOff val="15000"/>
                  </a:prstClr>
                </a:solidFill>
              </a:rPr>
              <a:t>Tswana </a:t>
            </a:r>
            <a:r>
              <a:rPr lang="el-GR" sz="1600" dirty="0">
                <a:solidFill>
                  <a:prstClr val="black">
                    <a:lumMod val="85000"/>
                    <a:lumOff val="15000"/>
                  </a:prstClr>
                </a:solidFill>
              </a:rPr>
              <a:t>της Νότιας Αφρικής κα </a:t>
            </a:r>
            <a:r>
              <a:rPr lang="en-US" sz="1600" dirty="0">
                <a:solidFill>
                  <a:prstClr val="black">
                    <a:lumMod val="85000"/>
                    <a:lumOff val="15000"/>
                  </a:prstClr>
                </a:solidFill>
              </a:rPr>
              <a:t>Yoruba</a:t>
            </a:r>
            <a:r>
              <a:rPr lang="el-GR" sz="1600" dirty="0">
                <a:solidFill>
                  <a:prstClr val="black">
                    <a:lumMod val="85000"/>
                    <a:lumOff val="15000"/>
                  </a:prstClr>
                </a:solidFill>
              </a:rPr>
              <a:t> της Νιγηρίας) </a:t>
            </a:r>
          </a:p>
          <a:p>
            <a:pPr marL="742950" lvl="1" indent="-285750">
              <a:buClr>
                <a:srgbClr val="83992A"/>
              </a:buClr>
              <a:buFont typeface="Arial"/>
              <a:buChar char="•"/>
            </a:pPr>
            <a:r>
              <a:rPr lang="el-GR" sz="1600" dirty="0">
                <a:solidFill>
                  <a:prstClr val="black">
                    <a:lumMod val="85000"/>
                    <a:lumOff val="15000"/>
                  </a:prstClr>
                </a:solidFill>
              </a:rPr>
              <a:t>Στις αρχές του 16</a:t>
            </a:r>
            <a:r>
              <a:rPr lang="el-GR" sz="1600" baseline="30000" dirty="0">
                <a:solidFill>
                  <a:prstClr val="black">
                    <a:lumMod val="85000"/>
                    <a:lumOff val="15000"/>
                  </a:prstClr>
                </a:solidFill>
              </a:rPr>
              <a:t>ου</a:t>
            </a:r>
            <a:r>
              <a:rPr lang="el-GR" sz="1600" dirty="0">
                <a:solidFill>
                  <a:prstClr val="black">
                    <a:lumMod val="85000"/>
                    <a:lumOff val="15000"/>
                  </a:prstClr>
                </a:solidFill>
              </a:rPr>
              <a:t> αιώνα η υποσαχάρια Αφρική ενσωματώνεται με εξαιρετικά βίαιο τρόπο στο παγκόσμιο σύστημα μέσω του </a:t>
            </a:r>
            <a:r>
              <a:rPr lang="el-GR" sz="1600" b="1" dirty="0">
                <a:solidFill>
                  <a:prstClr val="black">
                    <a:lumMod val="85000"/>
                    <a:lumOff val="15000"/>
                  </a:prstClr>
                </a:solidFill>
              </a:rPr>
              <a:t>υπερατλαντικού δουλεμπορίου </a:t>
            </a:r>
          </a:p>
          <a:p>
            <a:endParaRPr lang="el-GR"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xmlns="" val="4211980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4" name="Slide Number Placeholder 3"/>
          <p:cNvSpPr>
            <a:spLocks noGrp="1"/>
          </p:cNvSpPr>
          <p:nvPr>
            <p:ph type="sldNum" sz="quarter" idx="12"/>
          </p:nvPr>
        </p:nvSpPr>
        <p:spPr/>
        <p:txBody>
          <a:bodyPr/>
          <a:lstStyle/>
          <a:p>
            <a:fld id="{E97799C9-84D9-46D2-A11E-BCF8A720529D}" type="slidenum">
              <a:rPr lang="en-US" smtClean="0"/>
              <a:pPr/>
              <a:t>6</a:t>
            </a:fld>
            <a:endParaRPr lang="en-US" dirty="0"/>
          </a:p>
        </p:txBody>
      </p:sp>
      <p:pic>
        <p:nvPicPr>
          <p:cNvPr id="7" name="Content Placeholder 6"/>
          <p:cNvPicPr>
            <a:picLocks noGrp="1" noChangeAspect="1"/>
          </p:cNvPicPr>
          <p:nvPr>
            <p:ph idx="1"/>
          </p:nvPr>
        </p:nvPicPr>
        <p:blipFill>
          <a:blip r:embed="rId3"/>
          <a:stretch>
            <a:fillRect/>
          </a:stretch>
        </p:blipFill>
        <p:spPr>
          <a:xfrm>
            <a:off x="817419" y="1416247"/>
            <a:ext cx="5715000" cy="3823434"/>
          </a:xfrm>
          <a:prstGeom prst="rect">
            <a:avLst/>
          </a:prstGeom>
        </p:spPr>
      </p:pic>
    </p:spTree>
    <p:extLst>
      <p:ext uri="{BB962C8B-B14F-4D97-AF65-F5344CB8AC3E}">
        <p14:creationId xmlns:p14="http://schemas.microsoft.com/office/powerpoint/2010/main" xmlns="" val="3973414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1295401" y="2556932"/>
            <a:ext cx="9601196" cy="3581475"/>
          </a:xfrm>
        </p:spPr>
        <p:txBody>
          <a:bodyPr>
            <a:normAutofit fontScale="92500" lnSpcReduction="20000"/>
          </a:bodyPr>
          <a:lstStyle/>
          <a:p>
            <a:pPr algn="just">
              <a:spcAft>
                <a:spcPts val="0"/>
              </a:spcAft>
            </a:pPr>
            <a:r>
              <a:rPr lang="el-GR" dirty="0">
                <a:latin typeface="Garamond" panose="02020404030301010803" pitchFamily="18" charset="0"/>
                <a:ea typeface="Calibri" panose="020F0502020204030204" pitchFamily="34" charset="0"/>
                <a:cs typeface="Times New Roman" panose="02020603050405020304" pitchFamily="18" charset="0"/>
              </a:rPr>
              <a:t>Οι </a:t>
            </a:r>
            <a:r>
              <a:rPr lang="el-GR" dirty="0" smtClean="0">
                <a:latin typeface="Garamond" panose="02020404030301010803" pitchFamily="18" charset="0"/>
                <a:ea typeface="Calibri" panose="020F0502020204030204" pitchFamily="34" charset="0"/>
                <a:cs typeface="Times New Roman" panose="02020603050405020304" pitchFamily="18" charset="0"/>
              </a:rPr>
              <a:t>πρώτοι ευρωπαίοι που προσεγγίζουν τις </a:t>
            </a:r>
            <a:r>
              <a:rPr lang="el-GR" dirty="0">
                <a:latin typeface="Garamond" panose="02020404030301010803" pitchFamily="18" charset="0"/>
                <a:ea typeface="Calibri" panose="020F0502020204030204" pitchFamily="34" charset="0"/>
                <a:cs typeface="Times New Roman" panose="02020603050405020304" pitchFamily="18" charset="0"/>
              </a:rPr>
              <a:t>ακτές του Καμερούν τον </a:t>
            </a:r>
            <a:r>
              <a:rPr lang="el-GR" dirty="0" smtClean="0">
                <a:latin typeface="Garamond" panose="02020404030301010803" pitchFamily="18" charset="0"/>
                <a:ea typeface="Calibri" panose="020F0502020204030204" pitchFamily="34" charset="0"/>
                <a:cs typeface="Times New Roman" panose="02020603050405020304" pitchFamily="18" charset="0"/>
              </a:rPr>
              <a:t>15</a:t>
            </a:r>
            <a:r>
              <a:rPr lang="el-GR" baseline="30000" dirty="0" smtClean="0">
                <a:latin typeface="Garamond" panose="02020404030301010803" pitchFamily="18" charset="0"/>
                <a:ea typeface="Calibri" panose="020F0502020204030204" pitchFamily="34" charset="0"/>
                <a:cs typeface="Times New Roman" panose="02020603050405020304" pitchFamily="18" charset="0"/>
              </a:rPr>
              <a:t>ο</a:t>
            </a:r>
            <a:r>
              <a:rPr lang="el-GR" dirty="0" smtClean="0">
                <a:latin typeface="Garamond" panose="02020404030301010803" pitchFamily="18" charset="0"/>
                <a:ea typeface="Calibri" panose="020F0502020204030204" pitchFamily="34" charset="0"/>
                <a:cs typeface="Times New Roman" panose="02020603050405020304" pitchFamily="18" charset="0"/>
              </a:rPr>
              <a:t> </a:t>
            </a:r>
            <a:r>
              <a:rPr lang="el-GR" dirty="0">
                <a:latin typeface="Garamond" panose="02020404030301010803" pitchFamily="18" charset="0"/>
                <a:ea typeface="Calibri" panose="020F0502020204030204" pitchFamily="34" charset="0"/>
                <a:cs typeface="Times New Roman" panose="02020603050405020304" pitchFamily="18" charset="0"/>
              </a:rPr>
              <a:t>αιώνα </a:t>
            </a:r>
            <a:r>
              <a:rPr lang="el-GR" dirty="0" smtClean="0">
                <a:latin typeface="Garamond" panose="02020404030301010803" pitchFamily="18" charset="0"/>
                <a:ea typeface="Calibri" panose="020F0502020204030204" pitchFamily="34" charset="0"/>
                <a:cs typeface="Times New Roman" panose="02020603050405020304" pitchFamily="18" charset="0"/>
              </a:rPr>
              <a:t>(1472) είναι οι </a:t>
            </a:r>
            <a:r>
              <a:rPr lang="el-GR" b="1" dirty="0" smtClean="0">
                <a:latin typeface="Garamond" panose="02020404030301010803" pitchFamily="18" charset="0"/>
                <a:ea typeface="Calibri" panose="020F0502020204030204" pitchFamily="34" charset="0"/>
                <a:cs typeface="Times New Roman" panose="02020603050405020304" pitchFamily="18" charset="0"/>
              </a:rPr>
              <a:t>Πορτογάλοι </a:t>
            </a:r>
            <a:r>
              <a:rPr lang="el-GR" dirty="0" smtClean="0">
                <a:latin typeface="Garamond" panose="02020404030301010803" pitchFamily="18" charset="0"/>
                <a:ea typeface="Calibri" panose="020F0502020204030204" pitchFamily="34" charset="0"/>
                <a:cs typeface="Times New Roman" panose="02020603050405020304" pitchFamily="18" charset="0"/>
              </a:rPr>
              <a:t>αλλά </a:t>
            </a:r>
            <a:r>
              <a:rPr lang="el-GR" dirty="0">
                <a:latin typeface="Garamond" panose="02020404030301010803" pitchFamily="18" charset="0"/>
                <a:ea typeface="Calibri" panose="020F0502020204030204" pitchFamily="34" charset="0"/>
                <a:cs typeface="Times New Roman" panose="02020603050405020304" pitchFamily="18" charset="0"/>
              </a:rPr>
              <a:t>η ελονοσία δεν </a:t>
            </a:r>
            <a:r>
              <a:rPr lang="el-GR" dirty="0" smtClean="0">
                <a:latin typeface="Garamond" panose="02020404030301010803" pitchFamily="18" charset="0"/>
                <a:ea typeface="Calibri" panose="020F0502020204030204" pitchFamily="34" charset="0"/>
                <a:cs typeface="Times New Roman" panose="02020603050405020304" pitchFamily="18" charset="0"/>
              </a:rPr>
              <a:t>τους επιτρέπει </a:t>
            </a:r>
            <a:r>
              <a:rPr lang="el-GR" dirty="0">
                <a:latin typeface="Garamond" panose="02020404030301010803" pitchFamily="18" charset="0"/>
                <a:ea typeface="Calibri" panose="020F0502020204030204" pitchFamily="34" charset="0"/>
                <a:cs typeface="Times New Roman" panose="02020603050405020304" pitchFamily="18" charset="0"/>
              </a:rPr>
              <a:t>να διεισδύσουν στην </a:t>
            </a:r>
            <a:r>
              <a:rPr lang="el-GR" dirty="0" smtClean="0">
                <a:latin typeface="Garamond" panose="02020404030301010803" pitchFamily="18" charset="0"/>
                <a:ea typeface="Calibri" panose="020F0502020204030204" pitchFamily="34" charset="0"/>
                <a:cs typeface="Times New Roman" panose="02020603050405020304" pitchFamily="18" charset="0"/>
              </a:rPr>
              <a:t>ενδοχώρα </a:t>
            </a: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Μονάχα </a:t>
            </a:r>
            <a:r>
              <a:rPr lang="el-GR" dirty="0">
                <a:latin typeface="Garamond" panose="02020404030301010803" pitchFamily="18" charset="0"/>
                <a:ea typeface="Calibri" panose="020F0502020204030204" pitchFamily="34" charset="0"/>
                <a:cs typeface="Times New Roman" panose="02020603050405020304" pitchFamily="18" charset="0"/>
              </a:rPr>
              <a:t>το 1870, και εφόσον το φάρμακο που καταπολεμά την </a:t>
            </a:r>
            <a:r>
              <a:rPr lang="el-GR" dirty="0" smtClean="0">
                <a:latin typeface="Garamond" panose="02020404030301010803" pitchFamily="18" charset="0"/>
                <a:ea typeface="Calibri" panose="020F0502020204030204" pitchFamily="34" charset="0"/>
                <a:cs typeface="Times New Roman" panose="02020603050405020304" pitchFamily="18" charset="0"/>
              </a:rPr>
              <a:t>υπήρχε </a:t>
            </a:r>
            <a:r>
              <a:rPr lang="el-GR" dirty="0">
                <a:latin typeface="Garamond" panose="02020404030301010803" pitchFamily="18" charset="0"/>
                <a:ea typeface="Calibri" panose="020F0502020204030204" pitchFamily="34" charset="0"/>
                <a:cs typeface="Times New Roman" panose="02020603050405020304" pitchFamily="18" charset="0"/>
              </a:rPr>
              <a:t>σε επαρκείς ποσότητες, μπόρεσαν οι Ευρωπαϊκές δυνάμεις να εισβάλουν και να κατακτήσουν την </a:t>
            </a:r>
            <a:r>
              <a:rPr lang="el-GR" dirty="0" smtClean="0">
                <a:latin typeface="Garamond" panose="02020404030301010803" pitchFamily="18" charset="0"/>
                <a:ea typeface="Calibri" panose="020F0502020204030204" pitchFamily="34" charset="0"/>
                <a:cs typeface="Times New Roman" panose="02020603050405020304" pitchFamily="18" charset="0"/>
              </a:rPr>
              <a:t>ενδοχώρα</a:t>
            </a: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Κύριοι </a:t>
            </a:r>
            <a:r>
              <a:rPr lang="el-GR" dirty="0">
                <a:latin typeface="Garamond" panose="02020404030301010803" pitchFamily="18" charset="0"/>
                <a:ea typeface="Calibri" panose="020F0502020204030204" pitchFamily="34" charset="0"/>
                <a:cs typeface="Times New Roman" panose="02020603050405020304" pitchFamily="18" charset="0"/>
              </a:rPr>
              <a:t>λόγοι της πρώιμης παρουσίας των Ευρωπαίων στο Καμερούν (όπως και σε όλη την υποσαχάρια Αφρική) ήταν το παράκτιο εμπόριο και η απόκτηση </a:t>
            </a:r>
            <a:r>
              <a:rPr lang="el-GR" dirty="0" smtClean="0">
                <a:latin typeface="Garamond" panose="02020404030301010803" pitchFamily="18" charset="0"/>
                <a:ea typeface="Calibri" panose="020F0502020204030204" pitchFamily="34" charset="0"/>
                <a:cs typeface="Times New Roman" panose="02020603050405020304" pitchFamily="18" charset="0"/>
              </a:rPr>
              <a:t>σκλάβων</a:t>
            </a: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Η </a:t>
            </a:r>
            <a:r>
              <a:rPr lang="el-GR" dirty="0" err="1">
                <a:latin typeface="Garamond" panose="02020404030301010803" pitchFamily="18" charset="0"/>
                <a:ea typeface="Calibri" panose="020F0502020204030204" pitchFamily="34" charset="0"/>
                <a:cs typeface="Times New Roman" panose="02020603050405020304" pitchFamily="18" charset="0"/>
              </a:rPr>
              <a:t>Hamburg</a:t>
            </a:r>
            <a:r>
              <a:rPr lang="el-GR" dirty="0">
                <a:latin typeface="Garamond" panose="02020404030301010803" pitchFamily="18" charset="0"/>
                <a:ea typeface="Calibri" panose="020F0502020204030204" pitchFamily="34" charset="0"/>
                <a:cs typeface="Times New Roman" panose="02020603050405020304" pitchFamily="18" charset="0"/>
              </a:rPr>
              <a:t> </a:t>
            </a:r>
            <a:r>
              <a:rPr lang="el-GR" dirty="0" err="1">
                <a:latin typeface="Garamond" panose="02020404030301010803" pitchFamily="18" charset="0"/>
                <a:ea typeface="Calibri" panose="020F0502020204030204" pitchFamily="34" charset="0"/>
                <a:cs typeface="Times New Roman" panose="02020603050405020304" pitchFamily="18" charset="0"/>
              </a:rPr>
              <a:t>trading</a:t>
            </a:r>
            <a:r>
              <a:rPr lang="el-GR" dirty="0">
                <a:latin typeface="Garamond" panose="02020404030301010803" pitchFamily="18" charset="0"/>
                <a:ea typeface="Calibri" panose="020F0502020204030204" pitchFamily="34" charset="0"/>
                <a:cs typeface="Times New Roman" panose="02020603050405020304" pitchFamily="18" charset="0"/>
              </a:rPr>
              <a:t> </a:t>
            </a:r>
            <a:r>
              <a:rPr lang="el-GR" dirty="0" err="1">
                <a:latin typeface="Garamond" panose="02020404030301010803" pitchFamily="18" charset="0"/>
                <a:ea typeface="Calibri" panose="020F0502020204030204" pitchFamily="34" charset="0"/>
                <a:cs typeface="Times New Roman" panose="02020603050405020304" pitchFamily="18" charset="0"/>
              </a:rPr>
              <a:t>company</a:t>
            </a:r>
            <a:r>
              <a:rPr lang="el-GR" dirty="0">
                <a:latin typeface="Garamond" panose="02020404030301010803" pitchFamily="18" charset="0"/>
                <a:ea typeface="Calibri" panose="020F0502020204030204" pitchFamily="34" charset="0"/>
                <a:cs typeface="Times New Roman" panose="02020603050405020304" pitchFamily="18" charset="0"/>
              </a:rPr>
              <a:t> C. </a:t>
            </a:r>
            <a:r>
              <a:rPr lang="el-GR" dirty="0" err="1">
                <a:latin typeface="Garamond" panose="02020404030301010803" pitchFamily="18" charset="0"/>
                <a:ea typeface="Calibri" panose="020F0502020204030204" pitchFamily="34" charset="0"/>
                <a:cs typeface="Times New Roman" panose="02020603050405020304" pitchFamily="18" charset="0"/>
              </a:rPr>
              <a:t>Woermann</a:t>
            </a:r>
            <a:r>
              <a:rPr lang="el-GR" dirty="0">
                <a:latin typeface="Garamond" panose="02020404030301010803" pitchFamily="18" charset="0"/>
                <a:ea typeface="Calibri" panose="020F0502020204030204" pitchFamily="34" charset="0"/>
                <a:cs typeface="Times New Roman" panose="02020603050405020304" pitchFamily="18" charset="0"/>
              </a:rPr>
              <a:t>, με τη δημιουργία ενός εμπορικού σταθμού στη </a:t>
            </a:r>
            <a:r>
              <a:rPr lang="en-US" dirty="0" smtClean="0">
                <a:latin typeface="Garamond" panose="02020404030301010803" pitchFamily="18" charset="0"/>
                <a:ea typeface="Calibri" panose="020F0502020204030204" pitchFamily="34" charset="0"/>
                <a:cs typeface="Times New Roman" panose="02020603050405020304" pitchFamily="18" charset="0"/>
              </a:rPr>
              <a:t>Douala</a:t>
            </a:r>
            <a:r>
              <a:rPr lang="el-GR" dirty="0" smtClean="0">
                <a:latin typeface="Garamond" panose="02020404030301010803" pitchFamily="18" charset="0"/>
                <a:ea typeface="Calibri" panose="020F0502020204030204" pitchFamily="34" charset="0"/>
                <a:cs typeface="Times New Roman" panose="02020603050405020304" pitchFamily="18" charset="0"/>
              </a:rPr>
              <a:t>, στις </a:t>
            </a:r>
            <a:r>
              <a:rPr lang="el-GR" dirty="0">
                <a:latin typeface="Garamond" panose="02020404030301010803" pitchFamily="18" charset="0"/>
                <a:ea typeface="Calibri" panose="020F0502020204030204" pitchFamily="34" charset="0"/>
                <a:cs typeface="Times New Roman" panose="02020603050405020304" pitchFamily="18" charset="0"/>
              </a:rPr>
              <a:t>όχθες του ποταμού </a:t>
            </a:r>
            <a:r>
              <a:rPr lang="en-US" dirty="0">
                <a:latin typeface="Garamond" panose="02020404030301010803" pitchFamily="18" charset="0"/>
                <a:ea typeface="Calibri" panose="020F0502020204030204" pitchFamily="34" charset="0"/>
                <a:cs typeface="Times New Roman" panose="02020603050405020304" pitchFamily="18" charset="0"/>
              </a:rPr>
              <a:t>Wouri </a:t>
            </a:r>
            <a:r>
              <a:rPr lang="el-GR" dirty="0">
                <a:latin typeface="Garamond" panose="02020404030301010803" pitchFamily="18" charset="0"/>
                <a:ea typeface="Calibri" panose="020F0502020204030204" pitchFamily="34" charset="0"/>
                <a:cs typeface="Times New Roman" panose="02020603050405020304" pitchFamily="18" charset="0"/>
              </a:rPr>
              <a:t>το 1868, σηματοδοτεί την παρουσία της </a:t>
            </a:r>
            <a:r>
              <a:rPr lang="el-GR" b="1" dirty="0">
                <a:latin typeface="Garamond" panose="02020404030301010803" pitchFamily="18" charset="0"/>
                <a:ea typeface="Calibri" panose="020F0502020204030204" pitchFamily="34" charset="0"/>
                <a:cs typeface="Times New Roman" panose="02020603050405020304" pitchFamily="18" charset="0"/>
              </a:rPr>
              <a:t>Γερμανικής</a:t>
            </a:r>
            <a:r>
              <a:rPr lang="el-GR" dirty="0">
                <a:latin typeface="Garamond" panose="02020404030301010803" pitchFamily="18" charset="0"/>
                <a:ea typeface="Calibri" panose="020F0502020204030204" pitchFamily="34" charset="0"/>
                <a:cs typeface="Times New Roman" panose="02020603050405020304" pitchFamily="18" charset="0"/>
              </a:rPr>
              <a:t> αυτοκρατορίας στο </a:t>
            </a:r>
            <a:r>
              <a:rPr lang="el-GR" dirty="0" smtClean="0">
                <a:latin typeface="Garamond" panose="02020404030301010803" pitchFamily="18" charset="0"/>
                <a:ea typeface="Calibri" panose="020F0502020204030204" pitchFamily="34" charset="0"/>
                <a:cs typeface="Times New Roman" panose="02020603050405020304" pitchFamily="18" charset="0"/>
              </a:rPr>
              <a:t>Καμερούν</a:t>
            </a:r>
            <a:endParaRPr lang="el-GR" dirty="0">
              <a:latin typeface="Garamond" panose="02020404030301010803" pitchFamily="18" charset="0"/>
              <a:ea typeface="Calibri" panose="020F0502020204030204" pitchFamily="34" charset="0"/>
              <a:cs typeface="Times New Roman" panose="02020603050405020304" pitchFamily="18" charset="0"/>
            </a:endParaRPr>
          </a:p>
          <a:p>
            <a:pPr algn="just">
              <a:spcAft>
                <a:spcPts val="0"/>
              </a:spcAft>
            </a:pPr>
            <a:r>
              <a:rPr lang="el-GR" dirty="0" smtClean="0">
                <a:latin typeface="Garamond" panose="02020404030301010803" pitchFamily="18" charset="0"/>
                <a:ea typeface="Calibri" panose="020F0502020204030204" pitchFamily="34" charset="0"/>
                <a:cs typeface="Times New Roman" panose="02020603050405020304" pitchFamily="18" charset="0"/>
              </a:rPr>
              <a:t>Οι </a:t>
            </a:r>
            <a:r>
              <a:rPr lang="el-GR" dirty="0">
                <a:latin typeface="Garamond" panose="02020404030301010803" pitchFamily="18" charset="0"/>
                <a:ea typeface="Calibri" panose="020F0502020204030204" pitchFamily="34" charset="0"/>
                <a:cs typeface="Times New Roman" panose="02020603050405020304" pitchFamily="18" charset="0"/>
              </a:rPr>
              <a:t>Γερμανοί φτάνουν στην </a:t>
            </a:r>
            <a:r>
              <a:rPr lang="el-GR" b="1" dirty="0">
                <a:latin typeface="Garamond" panose="02020404030301010803" pitchFamily="18" charset="0"/>
                <a:ea typeface="Calibri" panose="020F0502020204030204" pitchFamily="34" charset="0"/>
                <a:cs typeface="Times New Roman" panose="02020603050405020304" pitchFamily="18" charset="0"/>
              </a:rPr>
              <a:t>ενδοχώρα</a:t>
            </a:r>
            <a:r>
              <a:rPr lang="el-GR" dirty="0">
                <a:latin typeface="Garamond" panose="02020404030301010803" pitchFamily="18" charset="0"/>
                <a:ea typeface="Calibri" panose="020F0502020204030204" pitchFamily="34" charset="0"/>
                <a:cs typeface="Times New Roman" panose="02020603050405020304" pitchFamily="18" charset="0"/>
              </a:rPr>
              <a:t> – και συγκεκριμένα στα </a:t>
            </a:r>
            <a:r>
              <a:rPr lang="en-US" b="1" dirty="0">
                <a:latin typeface="Garamond" panose="02020404030301010803" pitchFamily="18" charset="0"/>
                <a:ea typeface="Calibri" panose="020F0502020204030204" pitchFamily="34" charset="0"/>
                <a:cs typeface="Times New Roman" panose="02020603050405020304" pitchFamily="18" charset="0"/>
              </a:rPr>
              <a:t>Grassfields</a:t>
            </a:r>
            <a:r>
              <a:rPr lang="en-US" dirty="0">
                <a:latin typeface="Garamond" panose="02020404030301010803" pitchFamily="18" charset="0"/>
                <a:ea typeface="Calibri" panose="020F0502020204030204" pitchFamily="34" charset="0"/>
                <a:cs typeface="Times New Roman" panose="02020603050405020304" pitchFamily="18" charset="0"/>
              </a:rPr>
              <a:t> </a:t>
            </a:r>
            <a:r>
              <a:rPr lang="el-GR" dirty="0">
                <a:latin typeface="Garamond" panose="02020404030301010803" pitchFamily="18" charset="0"/>
                <a:ea typeface="Calibri" panose="020F0502020204030204" pitchFamily="34" charset="0"/>
                <a:cs typeface="Times New Roman" panose="02020603050405020304" pitchFamily="18" charset="0"/>
              </a:rPr>
              <a:t>– το </a:t>
            </a:r>
            <a:r>
              <a:rPr lang="el-GR" dirty="0" smtClean="0">
                <a:latin typeface="Garamond" panose="02020404030301010803" pitchFamily="18" charset="0"/>
                <a:ea typeface="Calibri" panose="020F0502020204030204" pitchFamily="34" charset="0"/>
                <a:cs typeface="Times New Roman" panose="02020603050405020304" pitchFamily="18" charset="0"/>
              </a:rPr>
              <a:t>1882</a:t>
            </a:r>
          </a:p>
          <a:p>
            <a:endParaRPr lang="el-GR" dirty="0" smtClean="0"/>
          </a:p>
        </p:txBody>
      </p:sp>
      <p:sp>
        <p:nvSpPr>
          <p:cNvPr id="4" name="Slide Number Placeholder 3"/>
          <p:cNvSpPr>
            <a:spLocks noGrp="1"/>
          </p:cNvSpPr>
          <p:nvPr>
            <p:ph type="sldNum" sz="quarter" idx="12"/>
          </p:nvPr>
        </p:nvSpPr>
        <p:spPr/>
        <p:txBody>
          <a:bodyPr/>
          <a:lstStyle/>
          <a:p>
            <a:fld id="{E97799C9-84D9-46D2-A11E-BCF8A720529D}" type="slidenum">
              <a:rPr lang="en-US" smtClean="0"/>
              <a:pPr/>
              <a:t>7</a:t>
            </a:fld>
            <a:endParaRPr lang="en-US" dirty="0"/>
          </a:p>
        </p:txBody>
      </p:sp>
    </p:spTree>
    <p:extLst>
      <p:ext uri="{BB962C8B-B14F-4D97-AF65-F5344CB8AC3E}">
        <p14:creationId xmlns:p14="http://schemas.microsoft.com/office/powerpoint/2010/main" xmlns="" val="949169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idx="1"/>
          </p:nvPr>
        </p:nvPicPr>
        <p:blipFill>
          <a:blip r:embed="rId2"/>
          <a:stretch>
            <a:fillRect/>
          </a:stretch>
        </p:blipFill>
        <p:spPr>
          <a:xfrm>
            <a:off x="6367463" y="1085850"/>
            <a:ext cx="3571875" cy="4686300"/>
          </a:xfrm>
          <a:prstGeom prst="rect">
            <a:avLst/>
          </a:prstGeom>
        </p:spPr>
      </p:pic>
      <p:sp>
        <p:nvSpPr>
          <p:cNvPr id="4" name="Text Placeholder 3"/>
          <p:cNvSpPr>
            <a:spLocks noGrp="1"/>
          </p:cNvSpPr>
          <p:nvPr>
            <p:ph type="body" sz="half" idx="2"/>
          </p:nvPr>
        </p:nvSpPr>
        <p:spPr>
          <a:xfrm>
            <a:off x="1293811" y="3031064"/>
            <a:ext cx="4065368" cy="2741085"/>
          </a:xfrm>
        </p:spPr>
        <p:txBody>
          <a:bodyPr>
            <a:normAutofit fontScale="92500" lnSpcReduction="10000"/>
          </a:bodyPr>
          <a:lstStyle/>
          <a:p>
            <a:pPr marL="285750" lvl="0" indent="-285750" algn="just">
              <a:spcAft>
                <a:spcPts val="0"/>
              </a:spcAft>
              <a:buClr>
                <a:srgbClr val="83992A"/>
              </a:buClr>
              <a:buFont typeface="Arial"/>
              <a:buChar char="•"/>
            </a:pPr>
            <a:r>
              <a:rPr lang="el-GR" sz="1700" dirty="0">
                <a:solidFill>
                  <a:prstClr val="black">
                    <a:lumMod val="85000"/>
                    <a:lumOff val="15000"/>
                  </a:prstClr>
                </a:solidFill>
                <a:latin typeface="Garamond" panose="02020404030301010803" pitchFamily="18" charset="0"/>
                <a:ea typeface="Calibri" panose="020F0502020204030204" pitchFamily="34" charset="0"/>
                <a:cs typeface="Times New Roman" panose="02020603050405020304" pitchFamily="18" charset="0"/>
              </a:rPr>
              <a:t>Το 1914, με το ξέσπασμα του πρώτου παγκοσμίου πολέμου οι Γαλλικές, Βρετανικές και Βελγικές δυνάμεις καταλαμβάνουν τις Γερμανικές αποικίες κατά τη διάρκεια της αποκαλούμενης «Εκστρατείας του Καμερούν». Ένα ψήφισμα της Κοινωνίας των Εθνών διαμοιράζει τα Γερμανικά αποικιακά εδάφη ανάμεσα στη Γαλλία και τη Μεγάλη Βρετανία. Το Καμερούν κόβεται στα δυο: μια ζώνη στα βορειοδυτικά τελεί υπό Βρετανική κυριαρχία ενώ το υπόλοιπο και μεγαλύτερο κομμάτι της χώρας τελεί υπό Γαλλική κυριαρχία</a:t>
            </a:r>
          </a:p>
          <a:p>
            <a:endParaRPr lang="el-GR"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xmlns="" val="1926430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1295401" y="2556931"/>
            <a:ext cx="9601196" cy="3486059"/>
          </a:xfrm>
        </p:spPr>
        <p:txBody>
          <a:bodyPr>
            <a:normAutofit fontScale="70000" lnSpcReduction="20000"/>
          </a:bodyPr>
          <a:lstStyle/>
          <a:p>
            <a:r>
              <a:rPr lang="el-GR" dirty="0" smtClean="0"/>
              <a:t>Η σχέση πρεσβύτερων/νεότερων </a:t>
            </a:r>
          </a:p>
          <a:p>
            <a:pPr lvl="1"/>
            <a:r>
              <a:rPr lang="el-GR" dirty="0" smtClean="0"/>
              <a:t>Προ-αποικιακή περίοδος (τέλη του 15</a:t>
            </a:r>
            <a:r>
              <a:rPr lang="el-GR" baseline="30000" dirty="0" smtClean="0"/>
              <a:t>ου</a:t>
            </a:r>
            <a:r>
              <a:rPr lang="el-GR" dirty="0" smtClean="0"/>
              <a:t> αιώνα – τέλη του 19</a:t>
            </a:r>
            <a:r>
              <a:rPr lang="el-GR" baseline="30000" dirty="0" smtClean="0"/>
              <a:t>ου</a:t>
            </a:r>
            <a:r>
              <a:rPr lang="el-GR" dirty="0" smtClean="0"/>
              <a:t> αιώνα) </a:t>
            </a:r>
          </a:p>
          <a:p>
            <a:pPr lvl="2"/>
            <a:r>
              <a:rPr lang="el-GR" dirty="0" smtClean="0"/>
              <a:t>Οι περισσότερες κοινότητες των </a:t>
            </a:r>
            <a:r>
              <a:rPr lang="en-US" dirty="0" smtClean="0"/>
              <a:t>Grassfields </a:t>
            </a:r>
            <a:r>
              <a:rPr lang="el-GR" dirty="0" smtClean="0"/>
              <a:t>του δυτικού Καμερούν ήταν οργανωμένες κατά την προ-αποικιακή περίοδο σε ‘φυλαρχίες’, δηλαδή μικρά βασίλεια με αυστηρή ιεραρχική δομή και επικεφαλής έναν ‘φύλαρχο’ (ηγεμόνας) και συμβούλια προυχόντων που εξισορροπούσαν την εξουσία του ηγεμόνα. Οι κοινότητες </a:t>
            </a:r>
            <a:r>
              <a:rPr lang="en-US" dirty="0" smtClean="0"/>
              <a:t>Grassfields</a:t>
            </a:r>
            <a:r>
              <a:rPr lang="el-GR" dirty="0" smtClean="0"/>
              <a:t> αποτελούνταν από ΟΜΚ οι επικεφαλής («πρεσβύτεροι») των οποίων εκμεταλλεύονταν μια εργατική δύναμη αποτελούμενη από τους «γιούς», τις «κόρε</a:t>
            </a:r>
            <a:r>
              <a:rPr lang="el-GR" dirty="0"/>
              <a:t>ς</a:t>
            </a:r>
            <a:r>
              <a:rPr lang="el-GR" dirty="0" smtClean="0"/>
              <a:t>» και τις συζύγους τους. Οι κανόνες της διαδοχής, η πολυγυνία, οι ιεραρχίες και ο αυστηρός έλεγχος του εμπορίου μεγάλων αποστάσεων αποτελούσαν μηχανισμοί που απέκλειαν από τους υλικούς και συμβολικούς πόρους της πολιτείας την πλειονότητα των νέων (ανδρών και, ακόμα περισσότερο, γυναικών). Αυτοί οι περιθωριοποιημένοι ανήκουν στην ανθρωπολογική κατηγορία των «</a:t>
            </a:r>
            <a:r>
              <a:rPr lang="el-GR" b="1" dirty="0" smtClean="0"/>
              <a:t>κοινωνικά ανήλικων</a:t>
            </a:r>
            <a:r>
              <a:rPr lang="el-GR" dirty="0" smtClean="0"/>
              <a:t>» (</a:t>
            </a:r>
            <a:r>
              <a:rPr lang="en-US" i="1" dirty="0" smtClean="0"/>
              <a:t>social cadets</a:t>
            </a:r>
            <a:r>
              <a:rPr lang="en-US" dirty="0" smtClean="0"/>
              <a:t>, </a:t>
            </a:r>
            <a:r>
              <a:rPr lang="en-US" i="1" dirty="0" smtClean="0"/>
              <a:t>cadets sociaux</a:t>
            </a:r>
            <a:r>
              <a:rPr lang="en-US" dirty="0" smtClean="0"/>
              <a:t>)</a:t>
            </a:r>
            <a:r>
              <a:rPr lang="el-GR" dirty="0" smtClean="0"/>
              <a:t> (</a:t>
            </a:r>
            <a:r>
              <a:rPr lang="el-GR" b="1" dirty="0" smtClean="0"/>
              <a:t>ΚΑ</a:t>
            </a:r>
            <a:r>
              <a:rPr lang="el-GR" dirty="0" smtClean="0"/>
              <a:t>). Χάρη στην (αγροτική</a:t>
            </a:r>
            <a:r>
              <a:rPr lang="en-US" dirty="0" smtClean="0"/>
              <a:t>, </a:t>
            </a:r>
            <a:r>
              <a:rPr lang="el-GR" dirty="0" smtClean="0"/>
              <a:t>κυρίως) εργασία των ΚΑ οι πρεσβύτεροι οι οποίοι είναι, αντίστοιχα, «κοινωνικά ενήλικοι» (</a:t>
            </a:r>
            <a:r>
              <a:rPr lang="el-GR" i="1" dirty="0"/>
              <a:t>aînés</a:t>
            </a:r>
            <a:r>
              <a:rPr lang="fr-FR" dirty="0" smtClean="0"/>
              <a:t> </a:t>
            </a:r>
            <a:r>
              <a:rPr lang="fr-FR" i="1" dirty="0" smtClean="0"/>
              <a:t>sociaux</a:t>
            </a:r>
            <a:r>
              <a:rPr lang="en-US" dirty="0" smtClean="0"/>
              <a:t>) (</a:t>
            </a:r>
            <a:r>
              <a:rPr lang="en-US" b="1" dirty="0" smtClean="0"/>
              <a:t>KE</a:t>
            </a:r>
            <a:r>
              <a:rPr lang="en-US" dirty="0" smtClean="0"/>
              <a:t>) </a:t>
            </a:r>
            <a:r>
              <a:rPr lang="el-GR" dirty="0" smtClean="0"/>
              <a:t>συσσώρευαν κεφάλαια τα οποία επένδυαν στο εμπόριο μεγάλων αποστάσεων μέσω του οποίου διακινούσαν αγαθά κύρους</a:t>
            </a:r>
          </a:p>
          <a:p>
            <a:pPr lvl="2"/>
            <a:r>
              <a:rPr lang="el-GR" dirty="0" smtClean="0"/>
              <a:t>Για περισσότερο από τέσσερεις αιώνες (τέλη του 15</a:t>
            </a:r>
            <a:r>
              <a:rPr lang="el-GR" baseline="30000" dirty="0" smtClean="0"/>
              <a:t>ου</a:t>
            </a:r>
            <a:r>
              <a:rPr lang="el-GR" dirty="0" smtClean="0"/>
              <a:t> – τέλη του 19</a:t>
            </a:r>
            <a:r>
              <a:rPr lang="el-GR" baseline="30000" dirty="0" smtClean="0"/>
              <a:t>ου</a:t>
            </a:r>
            <a:r>
              <a:rPr lang="el-GR" dirty="0" smtClean="0"/>
              <a:t>) οι ΚΑ (οι «αδύναμοι») ήταν αντικείμενο εκμετάλλευσης από τους πρεσβύτερους και τα κύρια θύματα των δουλεμπορικών επιδρομών που τροφοδοτούσαν το υπερατλαντικό δουλεμπόριο ενώ από τα μέσα του 19</a:t>
            </a:r>
            <a:r>
              <a:rPr lang="el-GR" baseline="30000" dirty="0" smtClean="0"/>
              <a:t>ου</a:t>
            </a:r>
            <a:r>
              <a:rPr lang="el-GR" dirty="0" smtClean="0"/>
              <a:t> αιώνα, ήταν και θύματα απαγωγών από τους ίδιους τους πρεσβύτερούς τους. Πρέπει να φανταστούμε το τοπίο </a:t>
            </a:r>
            <a:r>
              <a:rPr lang="en-US" dirty="0" smtClean="0"/>
              <a:t>Grassfields </a:t>
            </a:r>
            <a:r>
              <a:rPr lang="el-GR" dirty="0" smtClean="0"/>
              <a:t>του 19</a:t>
            </a:r>
            <a:r>
              <a:rPr lang="el-GR" baseline="30000" dirty="0" smtClean="0"/>
              <a:t>ου</a:t>
            </a:r>
            <a:r>
              <a:rPr lang="el-GR" dirty="0" smtClean="0"/>
              <a:t> αιώνα σαν μια γεωγραφική και συνάμα κοινωνική επικράτεια με σταθερά σημεία – τις πολιτείες – που διασχίζουν δουλέμποροι (τόσο γηγενείς όσο και αλλογενείς) κυνηγώντας τους ΚΑ οι οποίοι με τη σειρά τους αναγκάζονται σε συνεχείς μετακινήσεις και μετεγκαταστάσεις </a:t>
            </a:r>
          </a:p>
        </p:txBody>
      </p:sp>
      <p:sp>
        <p:nvSpPr>
          <p:cNvPr id="4" name="Slide Number Placeholder 3"/>
          <p:cNvSpPr>
            <a:spLocks noGrp="1"/>
          </p:cNvSpPr>
          <p:nvPr>
            <p:ph type="sldNum" sz="quarter" idx="12"/>
          </p:nvPr>
        </p:nvSpPr>
        <p:spPr/>
        <p:txBody>
          <a:bodyPr/>
          <a:lstStyle/>
          <a:p>
            <a:fld id="{E97799C9-84D9-46D2-A11E-BCF8A720529D}" type="slidenum">
              <a:rPr lang="en-US" smtClean="0"/>
              <a:pPr/>
              <a:t>9</a:t>
            </a:fld>
            <a:endParaRPr lang="en-US" dirty="0"/>
          </a:p>
        </p:txBody>
      </p:sp>
    </p:spTree>
    <p:extLst>
      <p:ext uri="{BB962C8B-B14F-4D97-AF65-F5344CB8AC3E}">
        <p14:creationId xmlns:p14="http://schemas.microsoft.com/office/powerpoint/2010/main" xmlns="" val="314073774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448</TotalTime>
  <Words>1572</Words>
  <Application>Microsoft Office PowerPoint</Application>
  <PresentationFormat>Προσαρμογή</PresentationFormat>
  <Paragraphs>66</Paragraphs>
  <Slides>16</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16</vt:i4>
      </vt:variant>
    </vt:vector>
  </HeadingPairs>
  <TitlesOfParts>
    <vt:vector size="17" baseType="lpstr">
      <vt:lpstr>Organic</vt:lpstr>
      <vt:lpstr>ΑΠΟΙΚΙΟΚΡΑΤΙΑ ΚΑΙ ΑΦΡΙΚΗ</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Οι χοροί των μασκοφόρων, κοινωνική μνήμη και η σχέση πρεσβύτερων/νέων</vt:lpstr>
      <vt:lpstr>Διαφάνεια 12</vt:lpstr>
      <vt:lpstr>Διαφάνεια 13</vt:lpstr>
      <vt:lpstr>Διαφάνεια 14</vt:lpstr>
      <vt:lpstr>Διαφάνεια 15</vt:lpstr>
      <vt:lpstr>Διαφάνεια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ΑΠΟΙΚΙΟΚΡΑΤΙΑ ΚΑΙ ΑΦΡΙΚΗ</dc:title>
  <dc:creator>User</dc:creator>
  <cp:lastModifiedBy>User</cp:lastModifiedBy>
  <cp:revision>32</cp:revision>
  <cp:lastPrinted>2020-10-20T14:03:33Z</cp:lastPrinted>
  <dcterms:created xsi:type="dcterms:W3CDTF">2020-10-20T07:23:35Z</dcterms:created>
  <dcterms:modified xsi:type="dcterms:W3CDTF">2020-10-21T06:50:48Z</dcterms:modified>
</cp:coreProperties>
</file>