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318" r:id="rId3"/>
    <p:sldId id="319" r:id="rId4"/>
    <p:sldId id="320" r:id="rId5"/>
    <p:sldId id="321" r:id="rId6"/>
    <p:sldId id="323" r:id="rId7"/>
    <p:sldId id="316" r:id="rId8"/>
    <p:sldId id="259" r:id="rId9"/>
    <p:sldId id="260" r:id="rId10"/>
    <p:sldId id="317" r:id="rId11"/>
    <p:sldId id="324" r:id="rId12"/>
    <p:sldId id="266" r:id="rId13"/>
    <p:sldId id="267" r:id="rId14"/>
    <p:sldId id="268" r:id="rId15"/>
    <p:sldId id="269" r:id="rId16"/>
    <p:sldId id="270" r:id="rId17"/>
    <p:sldId id="265" r:id="rId18"/>
    <p:sldId id="264" r:id="rId19"/>
    <p:sldId id="262" r:id="rId20"/>
    <p:sldId id="263" r:id="rId21"/>
    <p:sldId id="261" r:id="rId22"/>
    <p:sldId id="302" r:id="rId23"/>
    <p:sldId id="325" r:id="rId24"/>
    <p:sldId id="322" r:id="rId25"/>
    <p:sldId id="326" r:id="rId26"/>
    <p:sldId id="327" r:id="rId27"/>
    <p:sldId id="271" r:id="rId28"/>
    <p:sldId id="333" r:id="rId29"/>
    <p:sldId id="332" r:id="rId30"/>
    <p:sldId id="331" r:id="rId31"/>
    <p:sldId id="330" r:id="rId32"/>
    <p:sldId id="335" r:id="rId33"/>
    <p:sldId id="329" r:id="rId34"/>
    <p:sldId id="336" r:id="rId35"/>
    <p:sldId id="334" r:id="rId36"/>
    <p:sldId id="338" r:id="rId37"/>
    <p:sldId id="342" r:id="rId38"/>
    <p:sldId id="257" r:id="rId39"/>
    <p:sldId id="339" r:id="rId40"/>
    <p:sldId id="340" r:id="rId41"/>
    <p:sldId id="341" r:id="rId42"/>
  </p:sldIdLst>
  <p:sldSz cx="12192000" cy="6858000"/>
  <p:notesSz cx="6858000" cy="9144000"/>
  <p:embeddedFontLst>
    <p:embeddedFont>
      <p:font typeface="Calibri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9" roundtripDataSignature="AMtx7miVTlt4L3ezJ7ENN+JRoutDPy10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62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69" Type="http://customschemas.google.com/relationships/presentationmetadata" Target="metadata"/><Relationship Id="rId8" Type="http://schemas.openxmlformats.org/officeDocument/2006/relationships/slide" Target="slides/slide7.xml"/><Relationship Id="rId7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xmlns="" id="{3F023748-8AD1-7405-FBA6-9D5E8938B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:notes">
            <a:extLst>
              <a:ext uri="{FF2B5EF4-FFF2-40B4-BE49-F238E27FC236}">
                <a16:creationId xmlns:a16="http://schemas.microsoft.com/office/drawing/2014/main" xmlns="" id="{DFAE3292-C0AC-378E-593B-78643931A2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0:notes">
            <a:extLst>
              <a:ext uri="{FF2B5EF4-FFF2-40B4-BE49-F238E27FC236}">
                <a16:creationId xmlns:a16="http://schemas.microsoft.com/office/drawing/2014/main" xmlns="" id="{319ADAB7-EE34-B229-6283-B6AA65B91C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446716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xmlns="" id="{0DE01248-3004-93C3-6E32-165C78251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:notes">
            <a:extLst>
              <a:ext uri="{FF2B5EF4-FFF2-40B4-BE49-F238E27FC236}">
                <a16:creationId xmlns:a16="http://schemas.microsoft.com/office/drawing/2014/main" xmlns="" id="{48AE85F2-1916-61DE-721D-B38FA5F7BE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0:notes">
            <a:extLst>
              <a:ext uri="{FF2B5EF4-FFF2-40B4-BE49-F238E27FC236}">
                <a16:creationId xmlns:a16="http://schemas.microsoft.com/office/drawing/2014/main" xmlns="" id="{6E9FE8FA-AEB2-C3B3-A4CA-00172AC752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409081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xmlns="" id="{250E8FDB-4421-405C-C473-4199D6B96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:notes">
            <a:extLst>
              <a:ext uri="{FF2B5EF4-FFF2-40B4-BE49-F238E27FC236}">
                <a16:creationId xmlns:a16="http://schemas.microsoft.com/office/drawing/2014/main" xmlns="" id="{1AF15299-676E-CC26-0BA4-1118180210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0:notes">
            <a:extLst>
              <a:ext uri="{FF2B5EF4-FFF2-40B4-BE49-F238E27FC236}">
                <a16:creationId xmlns:a16="http://schemas.microsoft.com/office/drawing/2014/main" xmlns="" id="{521358E5-AE49-23EB-2387-CE3477160B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970109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xmlns="" id="{43DC5456-61F9-4960-2A92-52A466623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:notes">
            <a:extLst>
              <a:ext uri="{FF2B5EF4-FFF2-40B4-BE49-F238E27FC236}">
                <a16:creationId xmlns:a16="http://schemas.microsoft.com/office/drawing/2014/main" xmlns="" id="{86D21673-0C24-B7EB-2545-AA91341DD1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0:notes">
            <a:extLst>
              <a:ext uri="{FF2B5EF4-FFF2-40B4-BE49-F238E27FC236}">
                <a16:creationId xmlns:a16="http://schemas.microsoft.com/office/drawing/2014/main" xmlns="" id="{2F050D35-0A59-A90C-5F8E-6F61D08D32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4909929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xmlns="" id="{99D33177-ADF1-5E33-C136-CFE3CCE5F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:notes">
            <a:extLst>
              <a:ext uri="{FF2B5EF4-FFF2-40B4-BE49-F238E27FC236}">
                <a16:creationId xmlns:a16="http://schemas.microsoft.com/office/drawing/2014/main" xmlns="" id="{013580E3-DAC0-49E1-C09D-C555CF31EF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0:notes">
            <a:extLst>
              <a:ext uri="{FF2B5EF4-FFF2-40B4-BE49-F238E27FC236}">
                <a16:creationId xmlns:a16="http://schemas.microsoft.com/office/drawing/2014/main" xmlns="" id="{53CC2674-0355-2BFC-B890-5479F39C9F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7199785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xmlns="" id="{0BA72DAD-95A5-38EC-28F0-A3F933413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:notes">
            <a:extLst>
              <a:ext uri="{FF2B5EF4-FFF2-40B4-BE49-F238E27FC236}">
                <a16:creationId xmlns:a16="http://schemas.microsoft.com/office/drawing/2014/main" xmlns="" id="{01614340-3C99-6BBD-8106-E8041C59DC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0:notes">
            <a:extLst>
              <a:ext uri="{FF2B5EF4-FFF2-40B4-BE49-F238E27FC236}">
                <a16:creationId xmlns:a16="http://schemas.microsoft.com/office/drawing/2014/main" xmlns="" id="{4F49C403-A531-E2F6-34BB-D1BBA85ED4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688286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xmlns="" id="{7A90C3EE-082C-7FC3-7CA3-B938D756B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:notes">
            <a:extLst>
              <a:ext uri="{FF2B5EF4-FFF2-40B4-BE49-F238E27FC236}">
                <a16:creationId xmlns:a16="http://schemas.microsoft.com/office/drawing/2014/main" xmlns="" id="{48E9104E-FC16-FE8A-3FDF-9C9D992F6A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0:notes">
            <a:extLst>
              <a:ext uri="{FF2B5EF4-FFF2-40B4-BE49-F238E27FC236}">
                <a16:creationId xmlns:a16="http://schemas.microsoft.com/office/drawing/2014/main" xmlns="" id="{07EDBB2A-DF1D-335D-D92A-775DECFEC0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9353394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xmlns="" id="{194A3BE9-586E-C225-DAFC-487C7198B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:notes">
            <a:extLst>
              <a:ext uri="{FF2B5EF4-FFF2-40B4-BE49-F238E27FC236}">
                <a16:creationId xmlns:a16="http://schemas.microsoft.com/office/drawing/2014/main" xmlns="" id="{7A0C3C1C-4CF3-4D8E-1FE2-35F815704D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4:notes">
            <a:extLst>
              <a:ext uri="{FF2B5EF4-FFF2-40B4-BE49-F238E27FC236}">
                <a16:creationId xmlns:a16="http://schemas.microsoft.com/office/drawing/2014/main" xmlns="" id="{4D27079B-93FE-ACF0-C203-AEAC939BBF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1954697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xmlns="" id="{FF0C7304-F63C-E2CA-823E-D27324FA5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:notes">
            <a:extLst>
              <a:ext uri="{FF2B5EF4-FFF2-40B4-BE49-F238E27FC236}">
                <a16:creationId xmlns:a16="http://schemas.microsoft.com/office/drawing/2014/main" xmlns="" id="{192B2D7C-241C-F569-C934-F0C24E549A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4:notes">
            <a:extLst>
              <a:ext uri="{FF2B5EF4-FFF2-40B4-BE49-F238E27FC236}">
                <a16:creationId xmlns:a16="http://schemas.microsoft.com/office/drawing/2014/main" xmlns="" id="{75C1AD4C-4246-2083-D79D-F8A245766F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880366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xmlns="" id="{9B08BDDE-E60E-83FF-9033-16C045F15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:notes">
            <a:extLst>
              <a:ext uri="{FF2B5EF4-FFF2-40B4-BE49-F238E27FC236}">
                <a16:creationId xmlns:a16="http://schemas.microsoft.com/office/drawing/2014/main" xmlns="" id="{35811EDC-9366-CE26-942C-84EF354585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0:notes">
            <a:extLst>
              <a:ext uri="{FF2B5EF4-FFF2-40B4-BE49-F238E27FC236}">
                <a16:creationId xmlns:a16="http://schemas.microsoft.com/office/drawing/2014/main" xmlns="" id="{E035A4E6-B3A2-E84E-A220-F075F07AFA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9763353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xmlns="" id="{5950C384-F3CE-D715-14AB-E3CD16BBE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:notes">
            <a:extLst>
              <a:ext uri="{FF2B5EF4-FFF2-40B4-BE49-F238E27FC236}">
                <a16:creationId xmlns:a16="http://schemas.microsoft.com/office/drawing/2014/main" xmlns="" id="{74F18C05-3815-46F2-9C7A-59529EAF5A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4:notes">
            <a:extLst>
              <a:ext uri="{FF2B5EF4-FFF2-40B4-BE49-F238E27FC236}">
                <a16:creationId xmlns:a16="http://schemas.microsoft.com/office/drawing/2014/main" xmlns="" id="{BEF1BC04-A312-8D18-6B26-5F7A10D585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6450142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xmlns="" id="{AB5B506A-6E3E-BD77-D021-F22D59344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:notes">
            <a:extLst>
              <a:ext uri="{FF2B5EF4-FFF2-40B4-BE49-F238E27FC236}">
                <a16:creationId xmlns:a16="http://schemas.microsoft.com/office/drawing/2014/main" xmlns="" id="{6686BAC3-3B16-4C79-7448-8902BC2A35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34:notes">
            <a:extLst>
              <a:ext uri="{FF2B5EF4-FFF2-40B4-BE49-F238E27FC236}">
                <a16:creationId xmlns:a16="http://schemas.microsoft.com/office/drawing/2014/main" xmlns="" id="{5EF26B17-1087-AABB-F7F9-6F70E53849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1316492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xmlns="" id="{C0E2EAE1-EDD4-94EC-4A7A-2FB96BC78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:notes">
            <a:extLst>
              <a:ext uri="{FF2B5EF4-FFF2-40B4-BE49-F238E27FC236}">
                <a16:creationId xmlns:a16="http://schemas.microsoft.com/office/drawing/2014/main" xmlns="" id="{7E391D8A-93B1-F802-5367-C938E4B596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34:notes">
            <a:extLst>
              <a:ext uri="{FF2B5EF4-FFF2-40B4-BE49-F238E27FC236}">
                <a16:creationId xmlns:a16="http://schemas.microsoft.com/office/drawing/2014/main" xmlns="" id="{AE04EBA3-F90B-C7B9-2624-70D16CAC46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0928586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xmlns="" id="{B9635278-D295-F4C3-4FCA-7289D7B56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:notes">
            <a:extLst>
              <a:ext uri="{FF2B5EF4-FFF2-40B4-BE49-F238E27FC236}">
                <a16:creationId xmlns:a16="http://schemas.microsoft.com/office/drawing/2014/main" xmlns="" id="{1A93DAB9-E970-6275-9EE0-54D8F521A4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4:notes">
            <a:extLst>
              <a:ext uri="{FF2B5EF4-FFF2-40B4-BE49-F238E27FC236}">
                <a16:creationId xmlns:a16="http://schemas.microsoft.com/office/drawing/2014/main" xmlns="" id="{20A1044F-5EDD-4BBC-29B7-268F3A306D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5836819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xmlns="" id="{6C2E3768-71C3-86C4-1D85-B4B1FAA7D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:notes">
            <a:extLst>
              <a:ext uri="{FF2B5EF4-FFF2-40B4-BE49-F238E27FC236}">
                <a16:creationId xmlns:a16="http://schemas.microsoft.com/office/drawing/2014/main" xmlns="" id="{44F69E62-436B-E78F-8F83-C65654B558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4:notes">
            <a:extLst>
              <a:ext uri="{FF2B5EF4-FFF2-40B4-BE49-F238E27FC236}">
                <a16:creationId xmlns:a16="http://schemas.microsoft.com/office/drawing/2014/main" xmlns="" id="{D057BF46-4F17-9D90-14E4-CBBBC2F014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4940601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xmlns="" id="{5C411096-7DC1-F8A1-B098-D3E42AEEB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:notes">
            <a:extLst>
              <a:ext uri="{FF2B5EF4-FFF2-40B4-BE49-F238E27FC236}">
                <a16:creationId xmlns:a16="http://schemas.microsoft.com/office/drawing/2014/main" xmlns="" id="{C279150C-D413-33E8-A035-8B40CE3713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4:notes">
            <a:extLst>
              <a:ext uri="{FF2B5EF4-FFF2-40B4-BE49-F238E27FC236}">
                <a16:creationId xmlns:a16="http://schemas.microsoft.com/office/drawing/2014/main" xmlns="" id="{4F4E0152-E16F-FD69-CC96-BD80F7C91E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8812873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xmlns="" id="{66D20168-01B7-ABA0-682F-456EFC005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:notes">
            <a:extLst>
              <a:ext uri="{FF2B5EF4-FFF2-40B4-BE49-F238E27FC236}">
                <a16:creationId xmlns:a16="http://schemas.microsoft.com/office/drawing/2014/main" xmlns="" id="{48F89004-73F6-F649-6DEE-4756B522DC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4:notes">
            <a:extLst>
              <a:ext uri="{FF2B5EF4-FFF2-40B4-BE49-F238E27FC236}">
                <a16:creationId xmlns:a16="http://schemas.microsoft.com/office/drawing/2014/main" xmlns="" id="{52201609-7409-4A1B-C6E6-C19721EFAA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0657916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xmlns="" id="{AA276A47-96C4-DCE8-7C64-72B04FFCD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:notes">
            <a:extLst>
              <a:ext uri="{FF2B5EF4-FFF2-40B4-BE49-F238E27FC236}">
                <a16:creationId xmlns:a16="http://schemas.microsoft.com/office/drawing/2014/main" xmlns="" id="{040C7DA4-C12C-23C0-2A94-75BF0F4171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4:notes">
            <a:extLst>
              <a:ext uri="{FF2B5EF4-FFF2-40B4-BE49-F238E27FC236}">
                <a16:creationId xmlns:a16="http://schemas.microsoft.com/office/drawing/2014/main" xmlns="" id="{D7E182E0-8D96-3AE4-031D-C1951409D7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3285630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xmlns="" id="{6E933819-003B-5938-84E7-9EB86EAE9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:notes">
            <a:extLst>
              <a:ext uri="{FF2B5EF4-FFF2-40B4-BE49-F238E27FC236}">
                <a16:creationId xmlns:a16="http://schemas.microsoft.com/office/drawing/2014/main" xmlns="" id="{312452A0-3121-AD42-E439-9FB20A12E1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34:notes">
            <a:extLst>
              <a:ext uri="{FF2B5EF4-FFF2-40B4-BE49-F238E27FC236}">
                <a16:creationId xmlns:a16="http://schemas.microsoft.com/office/drawing/2014/main" xmlns="" id="{59F526EC-8C25-A52C-0EF2-F1C1307FC9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091984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xmlns="" id="{AE5979E0-DF7D-B6A8-DE24-E6B2BE64B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:notes">
            <a:extLst>
              <a:ext uri="{FF2B5EF4-FFF2-40B4-BE49-F238E27FC236}">
                <a16:creationId xmlns:a16="http://schemas.microsoft.com/office/drawing/2014/main" xmlns="" id="{A005C4DB-2BF2-A6D7-B47D-30609DE10F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0:notes">
            <a:extLst>
              <a:ext uri="{FF2B5EF4-FFF2-40B4-BE49-F238E27FC236}">
                <a16:creationId xmlns:a16="http://schemas.microsoft.com/office/drawing/2014/main" xmlns="" id="{9B5B03F3-099A-B263-5C30-845858F4E1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1347835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xmlns="" id="{5DC570B0-1C19-E6E3-2233-6D7316331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:notes">
            <a:extLst>
              <a:ext uri="{FF2B5EF4-FFF2-40B4-BE49-F238E27FC236}">
                <a16:creationId xmlns:a16="http://schemas.microsoft.com/office/drawing/2014/main" xmlns="" id="{244A6BE1-A27E-02BA-AB60-DABA0A9C7B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4:notes">
            <a:extLst>
              <a:ext uri="{FF2B5EF4-FFF2-40B4-BE49-F238E27FC236}">
                <a16:creationId xmlns:a16="http://schemas.microsoft.com/office/drawing/2014/main" xmlns="" id="{C6F7269F-1946-B69E-161C-6CBD0198C5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035047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xmlns="" id="{0E369CEE-7A5C-E874-800A-7E4728C1F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:notes">
            <a:extLst>
              <a:ext uri="{FF2B5EF4-FFF2-40B4-BE49-F238E27FC236}">
                <a16:creationId xmlns:a16="http://schemas.microsoft.com/office/drawing/2014/main" xmlns="" id="{771652AD-D36D-FD48-ACE1-733022B2FF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4:notes">
            <a:extLst>
              <a:ext uri="{FF2B5EF4-FFF2-40B4-BE49-F238E27FC236}">
                <a16:creationId xmlns:a16="http://schemas.microsoft.com/office/drawing/2014/main" xmlns="" id="{D7162705-5430-8954-A8E9-0F5861720D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38074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xmlns="" id="{612E1F02-7B9A-6439-7832-713046070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:notes">
            <a:extLst>
              <a:ext uri="{FF2B5EF4-FFF2-40B4-BE49-F238E27FC236}">
                <a16:creationId xmlns:a16="http://schemas.microsoft.com/office/drawing/2014/main" xmlns="" id="{A20B5412-0CFF-4EBB-66B3-12237B05FA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0:notes">
            <a:extLst>
              <a:ext uri="{FF2B5EF4-FFF2-40B4-BE49-F238E27FC236}">
                <a16:creationId xmlns:a16="http://schemas.microsoft.com/office/drawing/2014/main" xmlns="" id="{3116E8F4-DAC5-B20F-2A50-E8B4EDFBF3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704685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xmlns="" id="{9F7C7F7D-4F1B-382A-3B31-9E3674E1B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:notes">
            <a:extLst>
              <a:ext uri="{FF2B5EF4-FFF2-40B4-BE49-F238E27FC236}">
                <a16:creationId xmlns:a16="http://schemas.microsoft.com/office/drawing/2014/main" xmlns="" id="{DD8A4FEA-6745-9A15-8D3E-C9AED8BF0A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0:notes">
            <a:extLst>
              <a:ext uri="{FF2B5EF4-FFF2-40B4-BE49-F238E27FC236}">
                <a16:creationId xmlns:a16="http://schemas.microsoft.com/office/drawing/2014/main" xmlns="" id="{C4960E00-C112-D9B1-1886-D494A12267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086571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xmlns="" id="{4B2F2E54-9426-096B-6CBA-3E3986285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:notes">
            <a:extLst>
              <a:ext uri="{FF2B5EF4-FFF2-40B4-BE49-F238E27FC236}">
                <a16:creationId xmlns:a16="http://schemas.microsoft.com/office/drawing/2014/main" xmlns="" id="{C88B9D18-BADE-160D-6CA2-448C77F87D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0:notes">
            <a:extLst>
              <a:ext uri="{FF2B5EF4-FFF2-40B4-BE49-F238E27FC236}">
                <a16:creationId xmlns:a16="http://schemas.microsoft.com/office/drawing/2014/main" xmlns="" id="{B374620F-2282-37D6-4F36-C74D6839F2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821617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9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9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9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9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9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itika.io/fr/article/technologies-coloniales-autocoloniales-a-peripherie-leurope-images-imaginaire-tradition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0" y="2870409"/>
            <a:ext cx="12192000" cy="262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l-GR" dirty="0"/>
              <a:t/>
            </a:r>
            <a:br>
              <a:rPr lang="el-GR" dirty="0"/>
            </a:br>
            <a:r>
              <a:rPr lang="el-GR" dirty="0"/>
              <a:t/>
            </a:r>
            <a:br>
              <a:rPr lang="el-GR" dirty="0"/>
            </a:br>
            <a:r>
              <a:rPr lang="el-GR" dirty="0"/>
              <a:t/>
            </a:r>
            <a:br>
              <a:rPr lang="el-GR" dirty="0"/>
            </a:br>
            <a:r>
              <a:rPr lang="el-GR" dirty="0"/>
              <a:t/>
            </a:r>
            <a:br>
              <a:rPr lang="el-GR" dirty="0"/>
            </a:br>
            <a:r>
              <a:rPr lang="el-GR" dirty="0"/>
              <a:t/>
            </a:r>
            <a:br>
              <a:rPr lang="el-GR" dirty="0"/>
            </a:br>
            <a:r>
              <a:rPr lang="el-GR" dirty="0"/>
              <a:t/>
            </a:r>
            <a:br>
              <a:rPr lang="el-GR" dirty="0"/>
            </a:br>
            <a:r>
              <a:rPr lang="el-GR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ΕΘΝΟΓΡΑΦΙΑ 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l-GR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ΛΑΟΓΡΑΦΙΑ, ΚΑΙ ΣΠΟΥΔΕΣ ΠΕΡΙΟΧΗΣ – BSO142</a:t>
            </a:r>
            <a:br>
              <a:rPr lang="el-GR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l-GR" sz="4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l-GR" sz="4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l-GR" sz="3800" b="1" dirty="0">
                <a:solidFill>
                  <a:schemeClr val="lt1"/>
                </a:solidFill>
              </a:rPr>
              <a:t>Η μελέτη του πολιτισμού </a:t>
            </a:r>
            <a:r>
              <a:rPr lang="en-US" sz="3600" b="1" dirty="0">
                <a:solidFill>
                  <a:schemeClr val="lt1"/>
                </a:solidFill>
              </a:rPr>
              <a:t/>
            </a:r>
            <a:br>
              <a:rPr lang="en-US" sz="3600" b="1" dirty="0">
                <a:solidFill>
                  <a:schemeClr val="lt1"/>
                </a:solidFill>
              </a:rPr>
            </a:br>
            <a:r>
              <a:rPr lang="el-GR" sz="3600" b="1" dirty="0">
                <a:solidFill>
                  <a:schemeClr val="lt1"/>
                </a:solidFill>
              </a:rPr>
              <a:t>Από τον εξωτισμό στην κατανόηση </a:t>
            </a:r>
            <a:r>
              <a:rPr lang="en-US" sz="3600" b="1" dirty="0">
                <a:solidFill>
                  <a:schemeClr val="lt1"/>
                </a:solidFill>
              </a:rPr>
              <a:t/>
            </a:r>
            <a:br>
              <a:rPr lang="en-US" sz="3600" b="1" dirty="0">
                <a:solidFill>
                  <a:schemeClr val="lt1"/>
                </a:solidFill>
              </a:rPr>
            </a:br>
            <a:r>
              <a:rPr lang="el-GR" sz="3600" b="1" dirty="0">
                <a:solidFill>
                  <a:schemeClr val="lt1"/>
                </a:solidFill>
              </a:rPr>
              <a:t>και τη διατήρηση της πολιτισμικής κληρονομιάς </a:t>
            </a:r>
            <a:r>
              <a:rPr lang="el-GR" dirty="0"/>
              <a:t>	</a:t>
            </a:r>
            <a:br>
              <a:rPr lang="el-GR" dirty="0"/>
            </a:br>
            <a:r>
              <a:rPr lang="el-GR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l-GR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l-GR" sz="3600" b="1" dirty="0">
                <a:solidFill>
                  <a:schemeClr val="lt1"/>
                </a:solidFill>
              </a:rPr>
              <a:t>Φ. </a:t>
            </a:r>
            <a:r>
              <a:rPr lang="el-GR" sz="3600" b="1" dirty="0" err="1">
                <a:solidFill>
                  <a:schemeClr val="lt1"/>
                </a:solidFill>
              </a:rPr>
              <a:t>Tσιμπιρίδου</a:t>
            </a:r>
            <a:r>
              <a:rPr lang="el-GR" sz="3600" b="1" dirty="0">
                <a:solidFill>
                  <a:schemeClr val="lt1"/>
                </a:solidFill>
              </a:rPr>
              <a:t>, </a:t>
            </a:r>
            <a:r>
              <a:rPr lang="el-GR" sz="3600" b="1" dirty="0" err="1">
                <a:solidFill>
                  <a:schemeClr val="lt1"/>
                </a:solidFill>
              </a:rPr>
              <a:t>καθ</a:t>
            </a:r>
            <a:r>
              <a:rPr lang="el-GR" sz="3600" b="1" dirty="0">
                <a:solidFill>
                  <a:schemeClr val="lt1"/>
                </a:solidFill>
              </a:rPr>
              <a:t>. Ανθρωπολογίας Παν/</a:t>
            </a:r>
            <a:r>
              <a:rPr lang="el-GR" sz="3600" b="1" dirty="0" err="1">
                <a:solidFill>
                  <a:schemeClr val="lt1"/>
                </a:solidFill>
              </a:rPr>
              <a:t>μίου</a:t>
            </a:r>
            <a:r>
              <a:rPr lang="el-GR" sz="3600" b="1" dirty="0">
                <a:solidFill>
                  <a:schemeClr val="lt1"/>
                </a:solidFill>
              </a:rPr>
              <a:t> Μακεδονίας ΒΣΑΣ – Εργαστήριο Πολιτισμός-Σύνορα-Φύλο</a:t>
            </a:r>
            <a:br>
              <a:rPr lang="el-GR" sz="3600" b="1" dirty="0">
                <a:solidFill>
                  <a:schemeClr val="lt1"/>
                </a:solidFill>
              </a:rPr>
            </a:br>
            <a:r>
              <a:rPr lang="el-GR" sz="3300" b="1" dirty="0">
                <a:solidFill>
                  <a:schemeClr val="lt1"/>
                </a:solidFill>
              </a:rPr>
              <a:t>Π. Ανδριανοπούλου, </a:t>
            </a:r>
            <a:r>
              <a:rPr lang="el-GR" sz="3300" b="1" dirty="0" err="1">
                <a:solidFill>
                  <a:schemeClr val="lt1"/>
                </a:solidFill>
              </a:rPr>
              <a:t>Υπ.Διδ</a:t>
            </a:r>
            <a:r>
              <a:rPr lang="el-GR" sz="3300" b="1" dirty="0">
                <a:solidFill>
                  <a:schemeClr val="lt1"/>
                </a:solidFill>
              </a:rPr>
              <a:t>. ΒΣΑΣ - Εργαστήριο Πολιτισμός-Σύνορα-Φύλο</a:t>
            </a:r>
            <a:endParaRPr sz="3300" b="1" dirty="0">
              <a:solidFill>
                <a:schemeClr val="lt1"/>
              </a:solidFill>
            </a:endParaRPr>
          </a:p>
        </p:txBody>
      </p:sp>
      <p:pic>
        <p:nvPicPr>
          <p:cNvPr id="89" name="Google Shape;89;p1" descr="https://www.uom.gr/site/images/logos/UOMLOGOG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0480" y="5436723"/>
            <a:ext cx="1884780" cy="116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0714" y="5553558"/>
            <a:ext cx="1213435" cy="99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xmlns="" id="{7599E462-6951-410B-B0EC-025344467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>
            <a:extLst>
              <a:ext uri="{FF2B5EF4-FFF2-40B4-BE49-F238E27FC236}">
                <a16:creationId xmlns:a16="http://schemas.microsoft.com/office/drawing/2014/main" xmlns="" id="{8A1313FC-FF05-1309-3880-31584DBD602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05345" y="3627609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 dirty="0">
                <a:solidFill>
                  <a:schemeClr val="lt1"/>
                </a:solidFill>
              </a:rPr>
              <a:t/>
            </a:r>
            <a:br>
              <a:rPr lang="el-GR" sz="3400" dirty="0">
                <a:solidFill>
                  <a:schemeClr val="lt1"/>
                </a:solidFill>
              </a:rPr>
            </a:br>
            <a:endParaRPr sz="3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AA04693-9915-17A7-E903-3D1977418C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85" t="12165" r="4923"/>
          <a:stretch>
            <a:fillRect/>
          </a:stretch>
        </p:blipFill>
        <p:spPr>
          <a:xfrm>
            <a:off x="131315" y="548952"/>
            <a:ext cx="11929370" cy="615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0334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xmlns="" id="{CBC7F31D-D3F1-3487-A1F7-1EC03C894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>
            <a:extLst>
              <a:ext uri="{FF2B5EF4-FFF2-40B4-BE49-F238E27FC236}">
                <a16:creationId xmlns:a16="http://schemas.microsoft.com/office/drawing/2014/main" xmlns="" id="{BFF88D37-F171-3BE2-BA14-EA97F671B33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05894" y="4623760"/>
            <a:ext cx="7946327" cy="1833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 dirty="0">
                <a:solidFill>
                  <a:schemeClr val="lt1"/>
                </a:solidFill>
              </a:rPr>
              <a:t/>
            </a:r>
            <a:br>
              <a:rPr lang="el-GR" sz="3400" dirty="0">
                <a:solidFill>
                  <a:schemeClr val="lt1"/>
                </a:solidFill>
              </a:rPr>
            </a:br>
            <a:endParaRPr sz="3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20DB8C-3AC2-FD08-B30F-46B138EE86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91" t="24479" r="24880" b="-204"/>
          <a:stretch>
            <a:fillRect/>
          </a:stretch>
        </p:blipFill>
        <p:spPr>
          <a:xfrm>
            <a:off x="2191657" y="154466"/>
            <a:ext cx="8345714" cy="654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8516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 txBox="1">
            <a:spLocks noGrp="1"/>
          </p:cNvSpPr>
          <p:nvPr>
            <p:ph type="ctrTitle"/>
          </p:nvPr>
        </p:nvSpPr>
        <p:spPr>
          <a:xfrm>
            <a:off x="1205345" y="3627609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29" descr="Quai Branly Museum in Paris in Fra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6080" y="610575"/>
            <a:ext cx="9029152" cy="602244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9" descr="logo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29"/>
          <p:cNvPicPr preferRelativeResize="0"/>
          <p:nvPr/>
        </p:nvPicPr>
        <p:blipFill rotWithShape="1">
          <a:blip r:embed="rId4">
            <a:alphaModFix/>
          </a:blip>
          <a:srcRect t="28485" b="28847"/>
          <a:stretch/>
        </p:blipFill>
        <p:spPr>
          <a:xfrm>
            <a:off x="235439" y="314959"/>
            <a:ext cx="3023970" cy="1239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0"/>
          <p:cNvSpPr txBox="1">
            <a:spLocks noGrp="1"/>
          </p:cNvSpPr>
          <p:nvPr>
            <p:ph type="ctrTitle"/>
          </p:nvPr>
        </p:nvSpPr>
        <p:spPr>
          <a:xfrm>
            <a:off x="1205345" y="3627609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30"/>
          <p:cNvPicPr preferRelativeResize="0"/>
          <p:nvPr/>
        </p:nvPicPr>
        <p:blipFill rotWithShape="1">
          <a:blip r:embed="rId3">
            <a:alphaModFix/>
          </a:blip>
          <a:srcRect l="19310" t="15918" r="19020" b="9122"/>
          <a:stretch>
            <a:fillRect/>
          </a:stretch>
        </p:blipFill>
        <p:spPr>
          <a:xfrm>
            <a:off x="1603717" y="295422"/>
            <a:ext cx="9382938" cy="6316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1"/>
          <p:cNvSpPr txBox="1">
            <a:spLocks noGrp="1"/>
          </p:cNvSpPr>
          <p:nvPr>
            <p:ph type="ctrTitle"/>
          </p:nvPr>
        </p:nvSpPr>
        <p:spPr>
          <a:xfrm>
            <a:off x="1205345" y="3627609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5345" y="337625"/>
            <a:ext cx="9929091" cy="6288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>
            <a:spLocks noGrp="1"/>
          </p:cNvSpPr>
          <p:nvPr>
            <p:ph type="ctrTitle"/>
          </p:nvPr>
        </p:nvSpPr>
        <p:spPr>
          <a:xfrm>
            <a:off x="1205345" y="3627609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32" descr="Espaces du Quai Branl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5344" y="154745"/>
            <a:ext cx="9289153" cy="6500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3"/>
          <p:cNvSpPr txBox="1">
            <a:spLocks noGrp="1"/>
          </p:cNvSpPr>
          <p:nvPr>
            <p:ph type="ctrTitle"/>
          </p:nvPr>
        </p:nvSpPr>
        <p:spPr>
          <a:xfrm>
            <a:off x="1529809" y="5643222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33" descr="https://www.boutiquesdemusees.fr/files/products/60673/691062-9c86ecb0-xl/products-691062.jpg"/>
          <p:cNvPicPr preferRelativeResize="0"/>
          <p:nvPr/>
        </p:nvPicPr>
        <p:blipFill rotWithShape="1">
          <a:blip r:embed="rId3">
            <a:alphaModFix/>
          </a:blip>
          <a:srcRect l="23137" t="11192" r="25108" b="10679"/>
          <a:stretch/>
        </p:blipFill>
        <p:spPr>
          <a:xfrm>
            <a:off x="1366684" y="530941"/>
            <a:ext cx="4218190" cy="6094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3516" y="473365"/>
            <a:ext cx="4218190" cy="6152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>
            <a:spLocks noGrp="1"/>
          </p:cNvSpPr>
          <p:nvPr>
            <p:ph type="ctrTitle"/>
          </p:nvPr>
        </p:nvSpPr>
        <p:spPr>
          <a:xfrm>
            <a:off x="1205345" y="3627609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28"/>
          <p:cNvPicPr preferRelativeResize="0"/>
          <p:nvPr/>
        </p:nvPicPr>
        <p:blipFill rotWithShape="1">
          <a:blip r:embed="rId3">
            <a:alphaModFix/>
          </a:blip>
          <a:srcRect l="5550" t="8400" r="6550" b="8266"/>
          <a:stretch/>
        </p:blipFill>
        <p:spPr>
          <a:xfrm>
            <a:off x="534572" y="182881"/>
            <a:ext cx="11240086" cy="642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8"/>
          <p:cNvPicPr preferRelativeResize="0"/>
          <p:nvPr/>
        </p:nvPicPr>
        <p:blipFill rotWithShape="1">
          <a:blip r:embed="rId4">
            <a:alphaModFix/>
          </a:blip>
          <a:srcRect l="24666" t="32592" r="12749" b="33926"/>
          <a:stretch/>
        </p:blipFill>
        <p:spPr>
          <a:xfrm>
            <a:off x="3007360" y="3994912"/>
            <a:ext cx="7630160" cy="2296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>
            <a:spLocks noGrp="1"/>
          </p:cNvSpPr>
          <p:nvPr>
            <p:ph type="ctrTitle"/>
          </p:nvPr>
        </p:nvSpPr>
        <p:spPr>
          <a:xfrm>
            <a:off x="1205345" y="3627609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27"/>
          <p:cNvPicPr preferRelativeResize="0"/>
          <p:nvPr/>
        </p:nvPicPr>
        <p:blipFill rotWithShape="1">
          <a:blip r:embed="rId3">
            <a:alphaModFix/>
          </a:blip>
          <a:srcRect l="900" t="8267" r="26199" b="5466"/>
          <a:stretch/>
        </p:blipFill>
        <p:spPr>
          <a:xfrm>
            <a:off x="822960" y="96590"/>
            <a:ext cx="10012680" cy="666481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7"/>
          <p:cNvSpPr txBox="1"/>
          <p:nvPr/>
        </p:nvSpPr>
        <p:spPr>
          <a:xfrm>
            <a:off x="1282446" y="519625"/>
            <a:ext cx="60944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SMITHSONIAN INSTITUTE</a:t>
            </a:r>
            <a:br>
              <a:rPr lang="el-G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l-G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27"/>
          <p:cNvPicPr preferRelativeResize="0"/>
          <p:nvPr/>
        </p:nvPicPr>
        <p:blipFill rotWithShape="1">
          <a:blip r:embed="rId3">
            <a:alphaModFix/>
          </a:blip>
          <a:srcRect l="19903" t="7969" r="40977" b="86977"/>
          <a:stretch/>
        </p:blipFill>
        <p:spPr>
          <a:xfrm rot="-1260000">
            <a:off x="337527" y="2799570"/>
            <a:ext cx="11395562" cy="828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>
            <a:spLocks noGrp="1"/>
          </p:cNvSpPr>
          <p:nvPr>
            <p:ph type="ctrTitle"/>
          </p:nvPr>
        </p:nvSpPr>
        <p:spPr>
          <a:xfrm>
            <a:off x="1205345" y="3627609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r>
              <a:rPr lang="el-GR" sz="3400">
                <a:solidFill>
                  <a:schemeClr val="lt1"/>
                </a:solidFill>
              </a:rPr>
              <a:t>Aποαποικιοποίηση των μουσείων </a:t>
            </a:r>
            <a:br>
              <a:rPr lang="el-GR" sz="3400">
                <a:solidFill>
                  <a:schemeClr val="lt1"/>
                </a:solidFill>
              </a:rPr>
            </a:br>
            <a:r>
              <a:rPr lang="el-GR" sz="3400">
                <a:solidFill>
                  <a:schemeClr val="lt1"/>
                </a:solidFill>
              </a:rPr>
              <a:t>https://courtauld.ac.uk/whats-on/decolonizing-the-museum/</a:t>
            </a: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655" y="166254"/>
            <a:ext cx="5597236" cy="4197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xmlns="" id="{399ED334-053D-FFF7-5C79-DDD3ADC00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>
            <a:extLst>
              <a:ext uri="{FF2B5EF4-FFF2-40B4-BE49-F238E27FC236}">
                <a16:creationId xmlns:a16="http://schemas.microsoft.com/office/drawing/2014/main" xmlns="" id="{8518BEA8-DE82-2493-1A5C-2E952BB38D8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05894" y="4623760"/>
            <a:ext cx="7946327" cy="1833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 dirty="0">
                <a:solidFill>
                  <a:schemeClr val="lt1"/>
                </a:solidFill>
              </a:rPr>
              <a:t/>
            </a:r>
            <a:br>
              <a:rPr lang="el-GR" sz="3400" dirty="0">
                <a:solidFill>
                  <a:schemeClr val="lt1"/>
                </a:solidFill>
              </a:rPr>
            </a:br>
            <a:endParaRPr sz="3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Κυκλικός κόμβος">
            <a:extLst>
              <a:ext uri="{FF2B5EF4-FFF2-40B4-BE49-F238E27FC236}">
                <a16:creationId xmlns:a16="http://schemas.microsoft.com/office/drawing/2014/main" xmlns="" id="{E7D631D0-2260-D2DE-D971-FF327A5CA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2836" y="1070802"/>
            <a:ext cx="7946327" cy="446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7518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>
            <a:spLocks noGrp="1"/>
          </p:cNvSpPr>
          <p:nvPr>
            <p:ph type="ctrTitle"/>
          </p:nvPr>
        </p:nvSpPr>
        <p:spPr>
          <a:xfrm>
            <a:off x="1205345" y="3627609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640" y="256596"/>
            <a:ext cx="10393680" cy="6428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>
            <a:spLocks noGrp="1"/>
          </p:cNvSpPr>
          <p:nvPr>
            <p:ph type="ctrTitle"/>
          </p:nvPr>
        </p:nvSpPr>
        <p:spPr>
          <a:xfrm>
            <a:off x="786580" y="1789573"/>
            <a:ext cx="1049102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r>
              <a:rPr lang="el-GR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Μουσείο ως αρχείο υλικού πολιτισμού </a:t>
            </a:r>
            <a:br>
              <a:rPr lang="el-GR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l-GR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αποαποικιακή οπτική</a:t>
            </a:r>
            <a:br>
              <a:rPr lang="el-GR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l-GR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κάθε αντικείμενο προσδιορίζεται στο χώρο και το χρόνο του</a:t>
            </a:r>
            <a:br>
              <a:rPr lang="el-GR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l-GR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l-GR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100" b="1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4"/>
          <p:cNvSpPr/>
          <p:nvPr/>
        </p:nvSpPr>
        <p:spPr>
          <a:xfrm>
            <a:off x="501445" y="4390470"/>
            <a:ext cx="11346426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→Peglidou, A., 2023, « Technologies coloniales et auto-coloniales à la périphérie de l’Europe : images et imaginaire de la tradition folklorique grecque », </a:t>
            </a:r>
            <a:r>
              <a:rPr lang="el-GR" sz="2800" b="1" i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Politika</a:t>
            </a:r>
            <a:r>
              <a:rPr lang="el-GR" sz="280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1/1/2023. </a:t>
            </a:r>
            <a:r>
              <a:rPr lang="el-GR" sz="2800" b="1" u="sng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https://www.politika.io/fr/article/technologies-coloniales-autocoloniales-a-peripherie-leurope-images-imaginaire-tradition</a:t>
            </a:r>
            <a:endParaRPr sz="2800" b="1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72"/>
          <p:cNvSpPr txBox="1">
            <a:spLocks noGrp="1"/>
          </p:cNvSpPr>
          <p:nvPr>
            <p:ph type="ctrTitle"/>
          </p:nvPr>
        </p:nvSpPr>
        <p:spPr>
          <a:xfrm>
            <a:off x="1205345" y="3627609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p72"/>
          <p:cNvPicPr preferRelativeResize="0"/>
          <p:nvPr/>
        </p:nvPicPr>
        <p:blipFill rotWithShape="1">
          <a:blip r:embed="rId3">
            <a:alphaModFix/>
          </a:blip>
          <a:srcRect l="23031" t="2861" r="9468" b="500"/>
          <a:stretch/>
        </p:blipFill>
        <p:spPr>
          <a:xfrm>
            <a:off x="1927273" y="295423"/>
            <a:ext cx="8093847" cy="6004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xmlns="" id="{230F764C-F076-5147-FE3B-712202BD4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>
            <a:extLst>
              <a:ext uri="{FF2B5EF4-FFF2-40B4-BE49-F238E27FC236}">
                <a16:creationId xmlns:a16="http://schemas.microsoft.com/office/drawing/2014/main" xmlns="" id="{DD139702-D6B8-4A4D-B88C-1D4EE7A7C43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05894" y="4623760"/>
            <a:ext cx="7946327" cy="1833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 dirty="0">
                <a:solidFill>
                  <a:schemeClr val="lt1"/>
                </a:solidFill>
              </a:rPr>
              <a:t/>
            </a:r>
            <a:br>
              <a:rPr lang="el-GR" sz="3400" dirty="0">
                <a:solidFill>
                  <a:schemeClr val="lt1"/>
                </a:solidFill>
              </a:rPr>
            </a:br>
            <a:endParaRPr sz="3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CBBEE1-992F-E18F-0D94-C764326CFA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1" t="5716" r="5594"/>
          <a:stretch>
            <a:fillRect/>
          </a:stretch>
        </p:blipFill>
        <p:spPr>
          <a:xfrm>
            <a:off x="228016" y="220718"/>
            <a:ext cx="11735967" cy="641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2254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xmlns="" id="{F4F41139-594B-5753-E822-AB743690E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>
            <a:extLst>
              <a:ext uri="{FF2B5EF4-FFF2-40B4-BE49-F238E27FC236}">
                <a16:creationId xmlns:a16="http://schemas.microsoft.com/office/drawing/2014/main" xmlns="" id="{FAF6660E-E6F7-3DCA-432A-BD7E7754217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05894" y="4623760"/>
            <a:ext cx="7946327" cy="1833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 dirty="0">
                <a:solidFill>
                  <a:schemeClr val="lt1"/>
                </a:solidFill>
              </a:rPr>
              <a:t/>
            </a:r>
            <a:br>
              <a:rPr lang="el-GR" sz="3400" dirty="0">
                <a:solidFill>
                  <a:schemeClr val="lt1"/>
                </a:solidFill>
              </a:rPr>
            </a:br>
            <a:endParaRPr sz="3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77471E-9C64-F922-CCC2-9F89FBC078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8" t="12193" r="2500"/>
          <a:stretch>
            <a:fillRect/>
          </a:stretch>
        </p:blipFill>
        <p:spPr>
          <a:xfrm>
            <a:off x="112821" y="769258"/>
            <a:ext cx="11966357" cy="583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5074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xmlns="" id="{EBA98362-3D8E-1BB3-55FE-34BA18363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>
            <a:extLst>
              <a:ext uri="{FF2B5EF4-FFF2-40B4-BE49-F238E27FC236}">
                <a16:creationId xmlns:a16="http://schemas.microsoft.com/office/drawing/2014/main" xmlns="" id="{964AD705-DEA4-15E5-AC8D-C3C7A58F4B8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05894" y="4623760"/>
            <a:ext cx="7946327" cy="1833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 dirty="0">
                <a:solidFill>
                  <a:schemeClr val="lt1"/>
                </a:solidFill>
              </a:rPr>
              <a:t/>
            </a:r>
            <a:br>
              <a:rPr lang="el-GR" sz="3400" dirty="0">
                <a:solidFill>
                  <a:schemeClr val="lt1"/>
                </a:solidFill>
              </a:rPr>
            </a:br>
            <a:endParaRPr sz="3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F99410-587A-CCB7-5C13-F3419440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289" r="5238" b="-1"/>
          <a:stretch>
            <a:fillRect/>
          </a:stretch>
        </p:blipFill>
        <p:spPr>
          <a:xfrm>
            <a:off x="59895" y="682171"/>
            <a:ext cx="12072210" cy="595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2411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xmlns="" id="{43626740-76E1-79F4-AFCC-FA89B869F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>
            <a:extLst>
              <a:ext uri="{FF2B5EF4-FFF2-40B4-BE49-F238E27FC236}">
                <a16:creationId xmlns:a16="http://schemas.microsoft.com/office/drawing/2014/main" xmlns="" id="{2D8E9D59-9A85-CB7D-D56F-D7F25E2530B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05894" y="4623760"/>
            <a:ext cx="7946327" cy="1833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 dirty="0">
                <a:solidFill>
                  <a:schemeClr val="lt1"/>
                </a:solidFill>
              </a:rPr>
              <a:t/>
            </a:r>
            <a:br>
              <a:rPr lang="el-GR" sz="3400" dirty="0">
                <a:solidFill>
                  <a:schemeClr val="lt1"/>
                </a:solidFill>
              </a:rPr>
            </a:br>
            <a:endParaRPr sz="3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43A2BA-561B-2954-A241-26D75CE362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119" t="34978" r="18810"/>
          <a:stretch>
            <a:fillRect/>
          </a:stretch>
        </p:blipFill>
        <p:spPr>
          <a:xfrm>
            <a:off x="3106058" y="152224"/>
            <a:ext cx="6792686" cy="652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3705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/>
          <p:cNvSpPr txBox="1">
            <a:spLocks noGrp="1"/>
          </p:cNvSpPr>
          <p:nvPr>
            <p:ph type="ctrTitle"/>
          </p:nvPr>
        </p:nvSpPr>
        <p:spPr>
          <a:xfrm>
            <a:off x="0" y="3795776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4" name="Picture 2" descr="Unesco logo - 3,2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xmlns="" id="{627420E8-818E-B22D-D3F5-02D182997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476"/>
          <a:stretch>
            <a:fillRect/>
          </a:stretch>
        </p:blipFill>
        <p:spPr bwMode="auto">
          <a:xfrm>
            <a:off x="5266902" y="2575238"/>
            <a:ext cx="5282706" cy="33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29E38A-8402-008C-B3EC-A6DF13157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9" y="538638"/>
            <a:ext cx="3543518" cy="54319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xmlns="" id="{02647CE9-64D8-1CF9-3AA7-F9C436E6B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AE7A1F-B2F8-10EF-FF98-38D27D5AA7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166" r="1346"/>
          <a:stretch>
            <a:fillRect/>
          </a:stretch>
        </p:blipFill>
        <p:spPr>
          <a:xfrm>
            <a:off x="96129" y="450479"/>
            <a:ext cx="12027877" cy="5707148"/>
          </a:xfrm>
          <a:prstGeom prst="rect">
            <a:avLst/>
          </a:prstGeom>
        </p:spPr>
      </p:pic>
      <p:sp>
        <p:nvSpPr>
          <p:cNvPr id="188" name="Google Shape;188;p34">
            <a:extLst>
              <a:ext uri="{FF2B5EF4-FFF2-40B4-BE49-F238E27FC236}">
                <a16:creationId xmlns:a16="http://schemas.microsoft.com/office/drawing/2014/main" xmlns="" id="{F9E8390C-DE07-5E42-32AE-AA14733BAF9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05345" y="3627609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14" name="Picture 2" descr="ΥΠΠΟ: Η Ελλάδα στην Επιτροπή της Σύμβασης της UNESCO (1970) – Hephaestus  Wien">
            <a:extLst>
              <a:ext uri="{FF2B5EF4-FFF2-40B4-BE49-F238E27FC236}">
                <a16:creationId xmlns:a16="http://schemas.microsoft.com/office/drawing/2014/main" xmlns="" id="{C516EFE4-1017-C8EF-E224-B4C45629A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08502" y="4400484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64486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xmlns="" id="{DE97D448-F94F-9871-22B8-0553B5FE9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>
            <a:extLst>
              <a:ext uri="{FF2B5EF4-FFF2-40B4-BE49-F238E27FC236}">
                <a16:creationId xmlns:a16="http://schemas.microsoft.com/office/drawing/2014/main" xmlns="" id="{CC7F340D-8E92-A636-0651-4B36AF591A8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05345" y="3627609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CCA16-B8D3-6BDD-F896-F3A59C4228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2" t="12416" r="1430"/>
          <a:stretch>
            <a:fillRect/>
          </a:stretch>
        </p:blipFill>
        <p:spPr>
          <a:xfrm>
            <a:off x="145145" y="583576"/>
            <a:ext cx="11901710" cy="5690847"/>
          </a:xfrm>
          <a:prstGeom prst="rect">
            <a:avLst/>
          </a:prstGeom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xmlns="" id="{3BB417E7-64C0-4C2C-15CC-E2B79F78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18830" y="4152048"/>
            <a:ext cx="2579859" cy="25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2770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xmlns="" id="{38A5D365-A1F8-0C99-B304-B8338E1DE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>
            <a:extLst>
              <a:ext uri="{FF2B5EF4-FFF2-40B4-BE49-F238E27FC236}">
                <a16:creationId xmlns:a16="http://schemas.microsoft.com/office/drawing/2014/main" xmlns="" id="{ED2870CB-1A7C-8D62-30E0-C4A0E7E313C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05894" y="4623760"/>
            <a:ext cx="7946327" cy="1833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 dirty="0">
                <a:solidFill>
                  <a:schemeClr val="lt1"/>
                </a:solidFill>
              </a:rPr>
              <a:t/>
            </a:r>
            <a:br>
              <a:rPr lang="el-GR" sz="3400" dirty="0">
                <a:solidFill>
                  <a:schemeClr val="lt1"/>
                </a:solidFill>
              </a:rPr>
            </a:br>
            <a:endParaRPr sz="3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Μετρό Θεσσαλονίκης: Αποκλειστικές εικόνες από το μεγάλο έργο πριν τη λειτουργία του στις 30 Νοεμβρίου - Τα χαρακτηριστικά της γραμμής και η επέκτασή του">
            <a:extLst>
              <a:ext uri="{FF2B5EF4-FFF2-40B4-BE49-F238E27FC236}">
                <a16:creationId xmlns:a16="http://schemas.microsoft.com/office/drawing/2014/main" xmlns="" id="{F202FF43-B645-C29B-E24D-842C5CBB7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1663" y="1059543"/>
            <a:ext cx="10267193" cy="501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46691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xmlns="" id="{BFE8A0E5-49ED-906B-C0F5-93BE2054B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6644CA-5B2B-B1C6-DF6C-8D0F065136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04" t="5938" r="1190" b="245"/>
          <a:stretch>
            <a:fillRect/>
          </a:stretch>
        </p:blipFill>
        <p:spPr>
          <a:xfrm>
            <a:off x="179214" y="124665"/>
            <a:ext cx="11810265" cy="6163594"/>
          </a:xfrm>
          <a:prstGeom prst="rect">
            <a:avLst/>
          </a:prstGeom>
        </p:spPr>
      </p:pic>
      <p:sp>
        <p:nvSpPr>
          <p:cNvPr id="188" name="Google Shape;188;p34">
            <a:extLst>
              <a:ext uri="{FF2B5EF4-FFF2-40B4-BE49-F238E27FC236}">
                <a16:creationId xmlns:a16="http://schemas.microsoft.com/office/drawing/2014/main" xmlns="" id="{9D85828F-7F1C-4AF6-A59F-C137C167422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05345" y="3627609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11A2BD-6D8E-4151-7FD4-4466775D1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029" y="4933950"/>
            <a:ext cx="2371725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7239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xmlns="" id="{99E6CD47-60FE-3F6F-3C35-87EB88D0B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045673-3AE8-0C9C-ACA3-EC2A6AAF6C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55" t="12382" r="5960" b="2531"/>
          <a:stretch>
            <a:fillRect/>
          </a:stretch>
        </p:blipFill>
        <p:spPr>
          <a:xfrm>
            <a:off x="174171" y="233149"/>
            <a:ext cx="11843657" cy="5782060"/>
          </a:xfrm>
          <a:prstGeom prst="rect">
            <a:avLst/>
          </a:prstGeom>
        </p:spPr>
      </p:pic>
      <p:sp>
        <p:nvSpPr>
          <p:cNvPr id="188" name="Google Shape;188;p34">
            <a:extLst>
              <a:ext uri="{FF2B5EF4-FFF2-40B4-BE49-F238E27FC236}">
                <a16:creationId xmlns:a16="http://schemas.microsoft.com/office/drawing/2014/main" xmlns="" id="{F1014C62-6DAB-63D5-E968-531037F067F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05345" y="3627609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xmlns="" id="{66CE6498-CBC5-3A78-29FA-540D99A62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75772" y="4193443"/>
            <a:ext cx="1821766" cy="182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34044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xmlns="" id="{6ABEC968-6DDA-3DE9-AE88-CDB8B281C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>
            <a:extLst>
              <a:ext uri="{FF2B5EF4-FFF2-40B4-BE49-F238E27FC236}">
                <a16:creationId xmlns:a16="http://schemas.microsoft.com/office/drawing/2014/main" xmlns="" id="{A24CC470-C438-F902-5BB1-B6B3F6E206C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05345" y="3627609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02E7B4-13B8-A546-368C-214FC18911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333" t="19117" r="7500" b="1361"/>
          <a:stretch>
            <a:fillRect/>
          </a:stretch>
        </p:blipFill>
        <p:spPr>
          <a:xfrm>
            <a:off x="1314861" y="222339"/>
            <a:ext cx="9710057" cy="641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1450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xmlns="" id="{058EBE86-DF20-415B-E8AB-BAB6D0393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>
            <a:extLst>
              <a:ext uri="{FF2B5EF4-FFF2-40B4-BE49-F238E27FC236}">
                <a16:creationId xmlns:a16="http://schemas.microsoft.com/office/drawing/2014/main" xmlns="" id="{355E605D-12C2-DA38-3771-3D7BF13612B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05345" y="3627609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C1C7F4-62F5-344D-84EF-878D902E65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92" r="1717"/>
          <a:stretch>
            <a:fillRect/>
          </a:stretch>
        </p:blipFill>
        <p:spPr>
          <a:xfrm>
            <a:off x="248763" y="432437"/>
            <a:ext cx="11694474" cy="599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4496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xmlns="" id="{962DD7B7-B799-83F8-039C-6AC96979D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>
            <a:extLst>
              <a:ext uri="{FF2B5EF4-FFF2-40B4-BE49-F238E27FC236}">
                <a16:creationId xmlns:a16="http://schemas.microsoft.com/office/drawing/2014/main" xmlns="" id="{4FC9B8EE-6A5A-9D5F-F5FF-F5C0FD15590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05345" y="3627609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47DD7C-C184-34BE-C0F7-C607B87D5B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04" t="11970" r="7619" b="466"/>
          <a:stretch>
            <a:fillRect/>
          </a:stretch>
        </p:blipFill>
        <p:spPr>
          <a:xfrm>
            <a:off x="275771" y="251382"/>
            <a:ext cx="11640458" cy="63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211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xmlns="" id="{4513808F-B825-BBE0-9BB1-E758F7E6F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>
            <a:extLst>
              <a:ext uri="{FF2B5EF4-FFF2-40B4-BE49-F238E27FC236}">
                <a16:creationId xmlns:a16="http://schemas.microsoft.com/office/drawing/2014/main" xmlns="" id="{E3A77AD4-E83B-970D-5D43-904C65D93D0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05345" y="3627609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ACCE52-534B-7743-444D-44D6C45786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84" t="12165" r="27192" b="583"/>
          <a:stretch>
            <a:fillRect/>
          </a:stretch>
        </p:blipFill>
        <p:spPr>
          <a:xfrm>
            <a:off x="2757302" y="82836"/>
            <a:ext cx="6825176" cy="669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2762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xmlns="" id="{2A501D1C-2F15-3E69-6C25-EF823895B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>
            <a:extLst>
              <a:ext uri="{FF2B5EF4-FFF2-40B4-BE49-F238E27FC236}">
                <a16:creationId xmlns:a16="http://schemas.microsoft.com/office/drawing/2014/main" xmlns="" id="{E7770A5C-0B0F-6691-DF8F-F090A98C999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05345" y="3627609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702BAC-AF02-1F34-3D00-0F0EBCCE50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5" t="5671" r="5314"/>
          <a:stretch>
            <a:fillRect/>
          </a:stretch>
        </p:blipFill>
        <p:spPr>
          <a:xfrm>
            <a:off x="147336" y="223733"/>
            <a:ext cx="11897327" cy="641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04837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xmlns="" id="{FE932DD2-77DF-5DBC-73C4-068D8017C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>
            <a:extLst>
              <a:ext uri="{FF2B5EF4-FFF2-40B4-BE49-F238E27FC236}">
                <a16:creationId xmlns:a16="http://schemas.microsoft.com/office/drawing/2014/main" xmlns="" id="{9377D31F-8146-4908-284A-4AB8B5A93C1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05345" y="3627609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D2F411-7231-632F-00CB-A9DB988BF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0610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ctrTitle"/>
          </p:nvPr>
        </p:nvSpPr>
        <p:spPr>
          <a:xfrm>
            <a:off x="1205345" y="3627609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20"/>
          <p:cNvPicPr preferRelativeResize="0"/>
          <p:nvPr/>
        </p:nvPicPr>
        <p:blipFill rotWithShape="1">
          <a:blip r:embed="rId3">
            <a:alphaModFix/>
          </a:blip>
          <a:srcRect t="8245" r="4075" b="4600"/>
          <a:stretch/>
        </p:blipFill>
        <p:spPr>
          <a:xfrm>
            <a:off x="248412" y="396240"/>
            <a:ext cx="11695176" cy="5977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xmlns="" id="{FB33C4B8-2131-E969-6520-63AA879E6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>
            <a:extLst>
              <a:ext uri="{FF2B5EF4-FFF2-40B4-BE49-F238E27FC236}">
                <a16:creationId xmlns:a16="http://schemas.microsoft.com/office/drawing/2014/main" xmlns="" id="{DEFF1FF9-476A-3C41-8A38-6BF82CF0B48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05345" y="3627609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1964B5-8A5A-560C-04B9-BF10F9399F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68" t="6753" r="9280" b="-67"/>
          <a:stretch>
            <a:fillRect/>
          </a:stretch>
        </p:blipFill>
        <p:spPr>
          <a:xfrm>
            <a:off x="839201" y="221566"/>
            <a:ext cx="10661377" cy="641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6037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xmlns="" id="{C0779D93-7331-879C-AC7E-56D708D44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>
            <a:extLst>
              <a:ext uri="{FF2B5EF4-FFF2-40B4-BE49-F238E27FC236}">
                <a16:creationId xmlns:a16="http://schemas.microsoft.com/office/drawing/2014/main" xmlns="" id="{93219F80-E021-692C-2CAA-BBCE08EC6AC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05894" y="4623760"/>
            <a:ext cx="7946327" cy="1833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 dirty="0">
                <a:solidFill>
                  <a:schemeClr val="lt1"/>
                </a:solidFill>
              </a:rPr>
              <a:t/>
            </a:r>
            <a:br>
              <a:rPr lang="el-GR" sz="3400" dirty="0">
                <a:solidFill>
                  <a:schemeClr val="lt1"/>
                </a:solidFill>
              </a:rPr>
            </a:br>
            <a:endParaRPr sz="3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AEB6D809-6BD9-CC63-48C2-5955CA7FC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1" y="1217840"/>
            <a:ext cx="6172712" cy="398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3AD1DC-4F9B-CDB9-7F61-8F60FCF03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891" y="1652587"/>
            <a:ext cx="476250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16028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xmlns="" id="{C8DEB9BF-44CC-F85D-990E-8B4827191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>
            <a:extLst>
              <a:ext uri="{FF2B5EF4-FFF2-40B4-BE49-F238E27FC236}">
                <a16:creationId xmlns:a16="http://schemas.microsoft.com/office/drawing/2014/main" xmlns="" id="{42878643-FBB8-3226-79D9-DB3C66E21FD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05345" y="3627609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DF1AAA-FE8F-4F16-74A2-A60986D6C2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62" t="40961" r="12840" b="12490"/>
          <a:stretch>
            <a:fillRect/>
          </a:stretch>
        </p:blipFill>
        <p:spPr>
          <a:xfrm>
            <a:off x="259005" y="1818974"/>
            <a:ext cx="11673990" cy="387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9700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xmlns="" id="{1D9865B5-A858-92BF-6830-6F296C131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>
            <a:extLst>
              <a:ext uri="{FF2B5EF4-FFF2-40B4-BE49-F238E27FC236}">
                <a16:creationId xmlns:a16="http://schemas.microsoft.com/office/drawing/2014/main" xmlns="" id="{8EA6E679-EAA7-117B-79AB-632672F09C2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05345" y="3627609"/>
            <a:ext cx="99290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>
                <a:solidFill>
                  <a:schemeClr val="lt1"/>
                </a:solidFill>
              </a:rPr>
              <a:t/>
            </a:r>
            <a:br>
              <a:rPr lang="el-GR" sz="3400">
                <a:solidFill>
                  <a:schemeClr val="lt1"/>
                </a:solidFill>
              </a:rPr>
            </a:b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D72DD4-EB62-351F-9F1F-E5FFC80E5C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285" t="19342" r="35119" b="14985"/>
          <a:stretch>
            <a:fillRect/>
          </a:stretch>
        </p:blipFill>
        <p:spPr>
          <a:xfrm>
            <a:off x="709220" y="231619"/>
            <a:ext cx="5589979" cy="6394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8A43AE-77A3-C845-DCA8-79D66464BA68}"/>
              </a:ext>
            </a:extLst>
          </p:cNvPr>
          <p:cNvSpPr txBox="1"/>
          <p:nvPr/>
        </p:nvSpPr>
        <p:spPr>
          <a:xfrm>
            <a:off x="6313713" y="6059184"/>
            <a:ext cx="48207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https://ich-konitsa.uom.gr/</a:t>
            </a:r>
          </a:p>
        </p:txBody>
      </p:sp>
    </p:spTree>
    <p:extLst>
      <p:ext uri="{BB962C8B-B14F-4D97-AF65-F5344CB8AC3E}">
        <p14:creationId xmlns:p14="http://schemas.microsoft.com/office/powerpoint/2010/main" xmlns="" val="1849616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xmlns="" id="{785D1129-D892-DF63-0020-35D60231A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>
            <a:extLst>
              <a:ext uri="{FF2B5EF4-FFF2-40B4-BE49-F238E27FC236}">
                <a16:creationId xmlns:a16="http://schemas.microsoft.com/office/drawing/2014/main" xmlns="" id="{23E2756C-9AC7-B7C8-01BC-5E61FBD771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05894" y="4623760"/>
            <a:ext cx="7946327" cy="1833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 dirty="0">
                <a:solidFill>
                  <a:schemeClr val="lt1"/>
                </a:solidFill>
              </a:rPr>
              <a:t/>
            </a:r>
            <a:br>
              <a:rPr lang="el-GR" sz="3400" dirty="0">
                <a:solidFill>
                  <a:schemeClr val="lt1"/>
                </a:solidFill>
              </a:rPr>
            </a:br>
            <a:endParaRPr sz="3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2" name="Picture 2" descr="«Αν μ’ αγαπάς κι είν’ όνειρο». Μουσικοχορευτική παράσταση στο Ηρώδειο για τη Θ΄ Σύνοδο της Βουλής των Εφήβων. 10 Σεπτεμβρίου 2004">
            <a:extLst>
              <a:ext uri="{FF2B5EF4-FFF2-40B4-BE49-F238E27FC236}">
                <a16:creationId xmlns:a16="http://schemas.microsoft.com/office/drawing/2014/main" xmlns="" id="{9E27F543-02EC-E9E9-5417-1B4C005F1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625"/>
          <a:stretch>
            <a:fillRect/>
          </a:stretch>
        </p:blipFill>
        <p:spPr bwMode="auto">
          <a:xfrm>
            <a:off x="242356" y="1714500"/>
            <a:ext cx="529317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20098A-E275-3D95-FFFD-A9439CD1C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450" y="1714500"/>
            <a:ext cx="609419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0020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xmlns="" id="{F5AAF34C-14A7-C2CA-BC9C-E6953B843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Δεν υπάρχει διαθέσιμη περιγραφή για τη φωτογραφία.">
            <a:extLst>
              <a:ext uri="{FF2B5EF4-FFF2-40B4-BE49-F238E27FC236}">
                <a16:creationId xmlns:a16="http://schemas.microsoft.com/office/drawing/2014/main" xmlns="" id="{2848055C-61A3-EDEA-9D48-F8C76DAC1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3364" y="571921"/>
            <a:ext cx="4414157" cy="588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Μπορεί να είναι εικόνα κρεβατοκάμαρα και εσωτερικοί χώροι">
            <a:extLst>
              <a:ext uri="{FF2B5EF4-FFF2-40B4-BE49-F238E27FC236}">
                <a16:creationId xmlns:a16="http://schemas.microsoft.com/office/drawing/2014/main" xmlns="" id="{3C15673D-A9B5-15C6-D73E-DEB400543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3944" y="571921"/>
            <a:ext cx="4434595" cy="588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3335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xmlns="" id="{16FADF7E-569B-D78F-031A-34E5F7D52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>
            <a:extLst>
              <a:ext uri="{FF2B5EF4-FFF2-40B4-BE49-F238E27FC236}">
                <a16:creationId xmlns:a16="http://schemas.microsoft.com/office/drawing/2014/main" xmlns="" id="{C8271807-27B3-C289-D746-4AE3F19D7B2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05894" y="4623760"/>
            <a:ext cx="7946327" cy="1833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l-GR" sz="3400" dirty="0">
                <a:solidFill>
                  <a:schemeClr val="lt1"/>
                </a:solidFill>
              </a:rPr>
              <a:t/>
            </a:r>
            <a:br>
              <a:rPr lang="el-GR" sz="3400" dirty="0">
                <a:solidFill>
                  <a:schemeClr val="lt1"/>
                </a:solidFill>
              </a:rPr>
            </a:br>
            <a:endParaRPr sz="3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6169A8D-1ABB-6ABA-D389-5F97A0E12FE2}"/>
              </a:ext>
            </a:extLst>
          </p:cNvPr>
          <p:cNvSpPr txBox="1"/>
          <p:nvPr/>
        </p:nvSpPr>
        <p:spPr>
          <a:xfrm>
            <a:off x="895697" y="400536"/>
            <a:ext cx="1081733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l-GR" sz="3200" dirty="0"/>
          </a:p>
          <a:p>
            <a:r>
              <a:rPr lang="el-GR" sz="3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 πολιτισμός είναι το σύνθετο όλο που περιλαμβάνει τη γνώση, τις πεποιθήσεις, την ηθική, το δίκαιο, </a:t>
            </a:r>
            <a:endParaRPr lang="en-US" sz="3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3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την τέχνη, τα έθιμα </a:t>
            </a:r>
            <a:endParaRPr lang="en-US" sz="3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3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και κάθε άλλη ικανότητα</a:t>
            </a:r>
            <a:endParaRPr lang="en-US" sz="3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3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ή συνήθεια </a:t>
            </a:r>
            <a:endParaRPr lang="en-US" sz="3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3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που αποκτά ο άνθρωπος ως μέλος της κοινωνίας</a:t>
            </a:r>
            <a:r>
              <a:rPr lang="el-GR" sz="3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5133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7757" y="805953"/>
            <a:ext cx="7300340" cy="547525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2"/>
          <p:cNvSpPr txBox="1">
            <a:spLocks noGrp="1"/>
          </p:cNvSpPr>
          <p:nvPr>
            <p:ph type="ctrTitle"/>
          </p:nvPr>
        </p:nvSpPr>
        <p:spPr>
          <a:xfrm>
            <a:off x="296542" y="338740"/>
            <a:ext cx="11598916" cy="1286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l-GR" sz="3400" dirty="0">
                <a:solidFill>
                  <a:schemeClr val="lt1"/>
                </a:solidFill>
              </a:rPr>
              <a:t/>
            </a:r>
            <a:br>
              <a:rPr lang="el-GR" sz="3400" dirty="0">
                <a:solidFill>
                  <a:schemeClr val="lt1"/>
                </a:solidFill>
              </a:rPr>
            </a:br>
            <a:r>
              <a:rPr lang="en-US" sz="3400" dirty="0">
                <a:solidFill>
                  <a:schemeClr val="lt1"/>
                </a:solidFill>
              </a:rPr>
              <a:t>To </a:t>
            </a:r>
            <a:r>
              <a:rPr lang="el-GR" sz="3400" dirty="0">
                <a:solidFill>
                  <a:schemeClr val="lt1"/>
                </a:solidFill>
              </a:rPr>
              <a:t>διαφορετικό ως αξιοπερίεργο</a:t>
            </a:r>
            <a:br>
              <a:rPr lang="el-GR" sz="3400" dirty="0">
                <a:solidFill>
                  <a:schemeClr val="lt1"/>
                </a:solidFill>
              </a:rPr>
            </a:br>
            <a:r>
              <a:rPr lang="el-GR" sz="3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l-GR" sz="3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2"/>
          <p:cNvSpPr/>
          <p:nvPr/>
        </p:nvSpPr>
        <p:spPr>
          <a:xfrm>
            <a:off x="212332" y="4639090"/>
            <a:ext cx="6096000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Cabinet of the world/ </a:t>
            </a:r>
            <a:br>
              <a:rPr lang="el-GR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l-GR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cabinet des curiosités </a:t>
            </a:r>
            <a:br>
              <a:rPr lang="el-GR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l-GR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Collections 18</a:t>
            </a:r>
            <a:r>
              <a:rPr lang="el-GR" sz="3200" baseline="30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ος</a:t>
            </a:r>
            <a:r>
              <a:rPr lang="el-GR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αι.</a:t>
            </a:r>
            <a:br>
              <a:rPr lang="el-GR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ctrTitle"/>
          </p:nvPr>
        </p:nvSpPr>
        <p:spPr>
          <a:xfrm>
            <a:off x="963560" y="3543581"/>
            <a:ext cx="6479459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l-GR" sz="3400" dirty="0">
                <a:solidFill>
                  <a:schemeClr val="lt1"/>
                </a:solidFill>
              </a:rPr>
              <a:t/>
            </a:r>
            <a:br>
              <a:rPr lang="el-GR" sz="3400" dirty="0">
                <a:solidFill>
                  <a:schemeClr val="lt1"/>
                </a:solidFill>
              </a:rPr>
            </a:br>
            <a:r>
              <a:rPr lang="el-GR" sz="3400" dirty="0">
                <a:solidFill>
                  <a:schemeClr val="lt1"/>
                </a:solidFill>
              </a:rPr>
              <a:t>Α</a:t>
            </a:r>
            <a:r>
              <a:rPr lang="el-GR" sz="3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ποικιακή ματιά στον Άλλο</a:t>
            </a:r>
            <a:br>
              <a:rPr lang="el-GR" sz="3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l-GR" sz="3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Το σώμα ως έκθεμα</a:t>
            </a:r>
            <a:br>
              <a:rPr lang="el-GR" sz="3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l-GR" sz="3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Αξιοπερίεργες ετερότητες → </a:t>
            </a:r>
            <a:br>
              <a:rPr lang="el-GR" sz="3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l-GR" sz="3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μ. 19</a:t>
            </a:r>
            <a:r>
              <a:rPr lang="el-GR" sz="3400" baseline="30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ου</a:t>
            </a:r>
            <a:r>
              <a:rPr lang="el-GR" sz="3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αι. - 1930</a:t>
            </a:r>
            <a:endParaRPr sz="3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23" descr="undefin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4968" y="253743"/>
            <a:ext cx="4602735" cy="6127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59</Words>
  <Application>Microsoft Office PowerPoint</Application>
  <PresentationFormat>Προσαρμογή</PresentationFormat>
  <Paragraphs>50</Paragraphs>
  <Slides>41</Slides>
  <Notes>41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41</vt:i4>
      </vt:variant>
    </vt:vector>
  </HeadingPairs>
  <TitlesOfParts>
    <vt:vector size="44" baseType="lpstr">
      <vt:lpstr>Arial</vt:lpstr>
      <vt:lpstr>Calibri</vt:lpstr>
      <vt:lpstr>Office Theme</vt:lpstr>
      <vt:lpstr>      ΕΘΝΟΓΡΑΦΙΑ , ΛΑΟΓΡΑΦΙΑ, ΚΑΙ ΣΠΟΥΔΕΣ ΠΕΡΙΟΧΗΣ – BSO142  Η μελέτη του πολιτισμού  Από τον εξωτισμό στην κατανόηση  και τη διατήρηση της πολιτισμικής κληρονομιάς    Φ. Tσιμπιρίδου, καθ. Ανθρωπολογίας Παν/μίου Μακεδονίας ΒΣΑΣ – Εργαστήριο Πολιτισμός-Σύνορα-Φύλο Π. Ανδριανοπούλου, Υπ.Διδ. ΒΣΑΣ - Εργαστήριο Πολιτισμός-Σύνορα-Φύλο</vt:lpstr>
      <vt:lpstr> </vt:lpstr>
      <vt:lpstr> </vt:lpstr>
      <vt:lpstr> </vt:lpstr>
      <vt:lpstr> </vt:lpstr>
      <vt:lpstr>Διαφάνεια 6</vt:lpstr>
      <vt:lpstr> </vt:lpstr>
      <vt:lpstr> To διαφορετικό ως αξιοπερίεργο   </vt:lpstr>
      <vt:lpstr> Αποικιακή ματιά στον Άλλο Το σώμα ως έκθεμα Αξιοπερίεργες ετερότητες →  μ. 19ου αι. - 1930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Aποαποικιοποίηση των μουσείων  https://courtauld.ac.uk/whats-on/decolonizing-the-museum/</vt:lpstr>
      <vt:lpstr> </vt:lpstr>
      <vt:lpstr> Μουσείο ως αρχείο υλικού πολιτισμού  αποαποικιακή οπτική κάθε αντικείμενο προσδιορίζεται στο χώρο και το χρόνο του 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ΕΘΝΟΓΡΑΦΙΑ , ΛΑΟΓΡΑΦΙΑ, ΚΑΙ ΣΠΟΥΔΕΣ ΠΕΡΙΟΧΗΣ – BSO142  Η μελέτη του πολιτισμού  Από τον εξωτισμό στην κατανόηση  και τη διατήρηση της πολιτισμικής κληρονομιάς    Φ. Tσιμπιρίδου, καθ. Ανθρωπολογίας Παν/μίου Μακεδονίας ΒΣΑΣ – Εργαστήριο Πολιτισμός-Σύνορα-Φύλο Π. Ανδριανοπούλου, Υπ.Διδ. ΒΣΑΣ - Εργαστήριο Πολιτισμός-Σύνορα-Φύλο</dc:title>
  <dc:creator>panayiotaandrianopoulou@gmail.com</dc:creator>
  <cp:lastModifiedBy>user</cp:lastModifiedBy>
  <cp:revision>2</cp:revision>
  <dcterms:created xsi:type="dcterms:W3CDTF">2025-11-02T15:45:54Z</dcterms:created>
  <dcterms:modified xsi:type="dcterms:W3CDTF">2025-12-18T10:20:55Z</dcterms:modified>
</cp:coreProperties>
</file>