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7" r:id="rId4"/>
    <p:sldId id="269" r:id="rId5"/>
    <p:sldId id="260" r:id="rId6"/>
    <p:sldId id="259" r:id="rId7"/>
    <p:sldId id="258" r:id="rId8"/>
    <p:sldId id="261" r:id="rId9"/>
    <p:sldId id="270" r:id="rId10"/>
    <p:sldId id="262" r:id="rId11"/>
    <p:sldId id="264" r:id="rId12"/>
    <p:sldId id="265" r:id="rId13"/>
    <p:sldId id="266" r:id="rId14"/>
    <p:sldId id="271" r:id="rId15"/>
    <p:sldId id="268" r:id="rId16"/>
    <p:sldId id="267" r:id="rId17"/>
    <p:sldId id="272" r:id="rId18"/>
    <p:sldId id="273" r:id="rId19"/>
    <p:sldId id="274" r:id="rId20"/>
    <p:sldId id="275" r:id="rId21"/>
    <p:sldId id="278" r:id="rId22"/>
    <p:sldId id="27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8F23469-B587-4EF6-853A-B2CBCC6C987C}" type="datetimeFigureOut">
              <a:rPr lang="el-GR" smtClean="0"/>
              <a:pPr/>
              <a:t>18/11/2025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83BA4C-9C03-498C-BCD1-158D73D5972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23469-B587-4EF6-853A-B2CBCC6C987C}" type="datetimeFigureOut">
              <a:rPr lang="el-GR" smtClean="0"/>
              <a:pPr/>
              <a:t>18/11/2025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3BA4C-9C03-498C-BCD1-158D73D5972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Petar_Valchanov" TargetMode="External"/><Relationship Id="rId2" Type="http://schemas.openxmlformats.org/officeDocument/2006/relationships/hyperlink" Target="https://en.wikipedia.org/wiki/Kristina_Grozev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Bulgarian_languag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imdb.com/title/tt318694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l.wikipedia.org/wiki/%CE%A5%CF%80%CE%AC%CF%81%CF%87%CE%B5%CE%B9_%CE%98%CE%B5%CF%8C%CF%82,_%CF%84%CE%BF_%CF%8C%CE%BD%CE%BF%CE%BC%CE%AC_%CF%84%CE%B7%CF%82_%CE%B5%CE%AF%CE%BD%CE%B1%CE%B9_%CE%A0%CE%B5%CF%84%CF%81%CE%BF%CF%8D%CE%BD%CE%B9%CE%B1"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el.wikipedia.org/wiki/%CE%92%CF%81%CE%B1%CE%B2%CE%B5%CE%AF%CE%BF_Lux" TargetMode="External"/><Relationship Id="rId4" Type="http://schemas.openxmlformats.org/officeDocument/2006/relationships/hyperlink" Target="https://el.wikipedia.org/wiki/%CE%A7%CF%81%CF%85%CF%83%CE%AE_%CE%86%CF%81%CE%BA%CF%84%CE%BF%CF%8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7%CE%BD%CF%89%CE%BC%CE%AD%CE%BD%CE%B5%CF%82_%CE%A0%CE%BF%CE%BB%CE%B9%CF%84%CE%B5%CE%AF%CE%B5%CF%82_%CE%91%CE%BC%CE%B5%CF%81%CE%B9%CE%BA%CE%AE%CF%82" TargetMode="External"/><Relationship Id="rId13" Type="http://schemas.openxmlformats.org/officeDocument/2006/relationships/hyperlink" Target="https://el.wikipedia.org/wiki/%CE%9D%CE%B1%CE%B6%CE%B9%CF%83%CF%84%CE%B9%CE%BA%CE%AE_%CE%93%CE%B5%CF%81%CE%BC%CE%B1%CE%BD%CE%AF%CE%B1" TargetMode="External"/><Relationship Id="rId18" Type="http://schemas.openxmlformats.org/officeDocument/2006/relationships/hyperlink" Target="https://el.wikipedia.org/wiki/%CE%A0%CF%85%CE%BB%CE%AC%CE%B4%CE%B7%CF%82" TargetMode="External"/><Relationship Id="rId3" Type="http://schemas.openxmlformats.org/officeDocument/2006/relationships/hyperlink" Target="https://el.wikipedia.org/wiki/%CE%9A%CE%B1%CE%B8%CE%B5%CF%83%CF%84%CF%8E%CF%82_%CF%84%CE%B7%CF%82_4%CE%B7%CF%82_%CE%91%CF%85%CE%B3%CE%BF%CF%8D%CF%83%CF%84%CE%BF%CF%85" TargetMode="External"/><Relationship Id="rId21" Type="http://schemas.openxmlformats.org/officeDocument/2006/relationships/hyperlink" Target="https://el.wikipedia.org/wiki/%CE%9A%CE%BF%CE%BC%CE%BC%CE%BF%CF%85%CE%BD%CE%B9%CF%83%CE%BC%CF%8C%CF%82" TargetMode="External"/><Relationship Id="rId7" Type="http://schemas.openxmlformats.org/officeDocument/2006/relationships/hyperlink" Target="https://el.wikipedia.org/wiki/%CE%97%CE%BD%CF%89%CE%BC%CE%AD%CE%BD%CE%BF_%CE%92%CE%B1%CF%83%CE%AF%CE%BB%CE%B5%CE%B9%CE%BF" TargetMode="External"/><Relationship Id="rId12" Type="http://schemas.openxmlformats.org/officeDocument/2006/relationships/hyperlink" Target="https://el.wikipedia.org/wiki/%CE%9C%CE%B9%CE%BA%CF%81%CE%AC_%CE%91%CF%83%CE%AF%CE%B1" TargetMode="External"/><Relationship Id="rId17" Type="http://schemas.openxmlformats.org/officeDocument/2006/relationships/hyperlink" Target="https://el.wikipedia.org/wiki/%CE%97%CE%BB%CE%AD%CE%BA%CF%84%CF%81%CE%B1_(%CE%BC%CF%85%CE%B8%CE%BF%CE%BB%CE%BF%CE%B3%CE%AF%CE%B1)" TargetMode="External"/><Relationship Id="rId2" Type="http://schemas.openxmlformats.org/officeDocument/2006/relationships/hyperlink" Target="https://el.wikipedia.org/wiki/%CE%95%CE%BB%CE%BB%CE%AC%CE%B4%CE%B1" TargetMode="External"/><Relationship Id="rId16" Type="http://schemas.openxmlformats.org/officeDocument/2006/relationships/hyperlink" Target="https://el.wikipedia.org/wiki/%CE%9F%CF%81%CE%AD%CF%83%CF%84%CE%B7%CF%82" TargetMode="External"/><Relationship Id="rId20" Type="http://schemas.openxmlformats.org/officeDocument/2006/relationships/hyperlink" Target="https://el.wikipedia.org/wiki/%CE%A0%CE%BF%CF%81%CE%BD%CE%B5%CE%AF%CE%B1" TargetMode="External"/><Relationship Id="rId1" Type="http://schemas.openxmlformats.org/officeDocument/2006/relationships/slideLayout" Target="../slideLayouts/slideLayout2.xml"/><Relationship Id="rId6" Type="http://schemas.openxmlformats.org/officeDocument/2006/relationships/hyperlink" Target="https://el.wikipedia.org/wiki/%CE%95%CE%BB%CE%BB%CE%B7%CE%BD%CE%B9%CE%BA%CF%8C%CF%82_%CE%B5%CE%BC%CF%86%CF%8D%CE%BB%CE%B9%CE%BF%CF%82_%CF%80%CF%8C%CE%BB%CE%B5%CE%BC%CE%BF%CF%82_(1946%E2%80%931949)" TargetMode="External"/><Relationship Id="rId11" Type="http://schemas.openxmlformats.org/officeDocument/2006/relationships/hyperlink" Target="https://el.wikipedia.org/wiki/%CE%A0%CF%81%CF%8C%CF%83%CF%86%CF%85%CE%B3%CE%B1%CF%82" TargetMode="External"/><Relationship Id="rId5" Type="http://schemas.openxmlformats.org/officeDocument/2006/relationships/hyperlink" Target="https://el.wikipedia.org/wiki/%CE%9A%CE%B1%CF%84%CE%BF%CF%87%CE%AE_%CF%84%CE%B7%CF%82_%CE%95%CE%BB%CE%BB%CE%AC%CE%B4%CE%B1%CF%82_1941-1944" TargetMode="External"/><Relationship Id="rId15" Type="http://schemas.openxmlformats.org/officeDocument/2006/relationships/hyperlink" Target="https://el.wikipedia.org/wiki/%CE%91%CE%AF%CE%B3%CE%B9%CF%83%CE%B8%CE%BF%CF%82" TargetMode="External"/><Relationship Id="rId10" Type="http://schemas.openxmlformats.org/officeDocument/2006/relationships/hyperlink" Target="https://el.wikipedia.org/wiki/%CE%91%CE%B3%CE%B1%CE%BC%CE%AD%CE%BC%CE%BD%CE%BF%CE%BD%CE%B1%CF%82" TargetMode="External"/><Relationship Id="rId19" Type="http://schemas.openxmlformats.org/officeDocument/2006/relationships/hyperlink" Target="https://el.wikipedia.org/wiki/%CE%A7%CF%81%CF%85%CF%83%CF%8C%CE%B8%CE%B5%CE%BC%CE%B9%CF%82_(%CF%84%CE%BF%CF%85_%CE%91%CE%B3%CE%B1%CE%BC%CE%AD%CE%BC%CE%BD%CE%BF%CE%BD%CE%B1)" TargetMode="External"/><Relationship Id="rId4" Type="http://schemas.openxmlformats.org/officeDocument/2006/relationships/hyperlink" Target="https://el.wikipedia.org/wiki/%CE%95%CE%BB%CE%BB%CE%B7%CE%BD%CE%BF%CF%8A%CF%84%CE%B1%CE%BB%CE%B9%CE%BA%CF%8C%CF%82_%CE%A0%CF%8C%CE%BB%CE%B5%CE%BC%CE%BF%CF%82" TargetMode="External"/><Relationship Id="rId9" Type="http://schemas.openxmlformats.org/officeDocument/2006/relationships/hyperlink" Target="https://el.wikipedia.org/wiki/%CE%91%CF%84%CF%81%CE%B5%CE%AF%CE%B4%CE%B5%CF%82" TargetMode="External"/><Relationship Id="rId14" Type="http://schemas.openxmlformats.org/officeDocument/2006/relationships/hyperlink" Target="https://el.wikipedia.org/wiki/%CE%9A%CE%BB%CF%85%CF%84%CE%B1%CE%B9%CE%BC%CE%BD%CE%AE%CF%83%CF%84%CF%81%CE%B1" TargetMode="External"/><Relationship Id="rId2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A3%CF%85%CE%BC%CE%B2%CE%BF%CE%BB%CE%B9%CF%83%CE%BC%CF%8C%CF%82"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el.wikipedia.org/wiki/%CE%95%CE%BB%CE%BB%CE%B7%CE%BD%CE%B9%CE%BA%CF%8C%CF%82_%CE%B5%CE%BC%CF%86%CF%8D%CE%BB%CE%B9%CE%BF%CF%82_%CF%80%CF%8C%CE%BB%CE%B5%CE%BC%CE%BF%CF%82_(1946%E2%80%93194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9C%CE%B9%CE%BB%CE%AC%CE%BD%CE%BF" TargetMode="External"/><Relationship Id="rId13" Type="http://schemas.openxmlformats.org/officeDocument/2006/relationships/hyperlink" Target="https://el.wikipedia.org/wiki/%CE%9C%CE%B1%CE%B3%CE%B9%CE%BA%CF%8C%CF%82_%CF%81%CE%B5%CE%B1%CE%BB%CE%B9%CF%83%CE%BC%CF%8C%CF%82" TargetMode="External"/><Relationship Id="rId3" Type="http://schemas.openxmlformats.org/officeDocument/2006/relationships/hyperlink" Target="https://el.wikipedia.org/wiki/%CE%95%CE%BC%CE%AF%CF%81_%CE%9A%CE%BF%CF%85%CF%83%CF%84%CE%BF%CF%85%CF%81%CE%AF%CF%84%CF%83%CE%B1" TargetMode="External"/><Relationship Id="rId7" Type="http://schemas.openxmlformats.org/officeDocument/2006/relationships/hyperlink" Target="https://el.wikipedia.org/wiki/%CE%A3%CE%BA%CF%8C%CF%80%CE%B9%CE%B1" TargetMode="External"/><Relationship Id="rId12" Type="http://schemas.openxmlformats.org/officeDocument/2006/relationships/hyperlink" Target="https://el.wikipedia.org/wiki/%CE%A4%CE%B7%CE%BB%CE%B5%CE%BA%CE%AF%CE%BD%CE%B7%CF%83%CE%B7"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el.wikipedia.org/wiki/%CE%A3%CE%B1%CF%81%CE%AC%CE%B3%CE%B5%CE%B2%CE%BF" TargetMode="External"/><Relationship Id="rId11" Type="http://schemas.openxmlformats.org/officeDocument/2006/relationships/hyperlink" Target="https://el.wikipedia.org/wiki/%CE%92%CF%81%CE%B1%CE%B2%CE%B5%CE%AF%CE%B1_%CE%91%CE%BC%CE%B5%CF%81%CE%B9%CE%BA%CE%B1%CE%BD%CE%B9%CE%BA%CE%AE%CF%82_%CE%91%CE%BA%CE%B1%CE%B4%CE%B7%CE%BC%CE%AF%CE%B1%CF%82_%CE%9A%CE%B9%CE%BD%CE%B7%CE%BC%CE%B1%CF%84%CE%BF%CE%B3%CF%81%CE%AC%CF%86%CE%BF%CF%85_1989" TargetMode="External"/><Relationship Id="rId5" Type="http://schemas.openxmlformats.org/officeDocument/2006/relationships/hyperlink" Target="https://el.wikipedia.org/wiki/%CE%A3%CE%B5%CF%81%CE%B2%CE%BF%CE%BA%CF%81%CE%BF%CE%B1%CF%84%CE%B9%CE%BA%CE%AE_%CE%B3%CE%BB%CF%8E%CF%83%CF%83%CE%B1" TargetMode="External"/><Relationship Id="rId10" Type="http://schemas.openxmlformats.org/officeDocument/2006/relationships/hyperlink" Target="https://el.wikipedia.org/wiki/%CE%8C%CF%83%CE%BA%CE%B1%CF%81_%CE%9A%CE%B1%CE%BB%CF%8D%CF%84%CE%B5%CF%81%CE%B7%CF%82_%CE%9E%CE%B5%CE%BD%CF%8C%CE%B3%CE%BB%CF%89%CF%83%CF%83%CE%B7%CF%82_%CE%A4%CE%B1%CE%B9%CE%BD%CE%AF%CE%B1%CF%82" TargetMode="External"/><Relationship Id="rId4" Type="http://schemas.openxmlformats.org/officeDocument/2006/relationships/hyperlink" Target="https://el.wikipedia.org/wiki/%CE%A1%CE%BF%CE%BC%CE%B1%CE%BD%CE%AF_%CE%B3%CE%BB%CF%8E%CF%83%CF%83%CE%B1" TargetMode="External"/><Relationship Id="rId9" Type="http://schemas.openxmlformats.org/officeDocument/2006/relationships/hyperlink" Target="https://el.wikipedia.org/wiki/%CE%A3%CE%BF%CF%83%CE%B9%CE%B1%CE%BB%CE%B9%CF%83%CF%84%CE%B9%CE%BA%CE%AE_%CE%9F%CE%BC%CE%BF%CF%83%CF%80%CE%BF%CE%BD%CE%B4%CE%B9%CE%B1%CE%BA%CE%AE_%CE%94%CE%B7%CE%BC%CE%BF%CE%BA%CF%81%CE%B1%CF%84%CE%AF%CE%B1_%CF%84%CE%B7%CF%82_%CE%93%CE%B9%CE%BF%CF%85%CE%B3%CE%BA%CE%BF%CF%83%CE%BB%CE%B1%CE%B2%CE%AF%CE%B1%CF%8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2800" b="1" dirty="0"/>
              <a:t>Γενεαλογίες του Βαλκανικού </a:t>
            </a:r>
            <a:r>
              <a:rPr lang="el-GR" sz="2800" b="1" dirty="0" smtClean="0"/>
              <a:t>σινεμά και δημόσια ανθρωπολογία. </a:t>
            </a:r>
            <a:r>
              <a:rPr lang="el-GR" sz="2800" b="1" dirty="0"/>
              <a:t>Ο κινηματογράφος ως εθνογραφία και πολιτισμική κριτική</a:t>
            </a:r>
            <a:endParaRPr lang="el-GR" sz="2800" dirty="0"/>
          </a:p>
        </p:txBody>
      </p:sp>
      <p:sp>
        <p:nvSpPr>
          <p:cNvPr id="3" name="2 - Υπότιτλος"/>
          <p:cNvSpPr>
            <a:spLocks noGrp="1"/>
          </p:cNvSpPr>
          <p:nvPr>
            <p:ph type="subTitle" idx="1"/>
          </p:nvPr>
        </p:nvSpPr>
        <p:spPr/>
        <p:txBody>
          <a:bodyPr>
            <a:normAutofit fontScale="92500" lnSpcReduction="20000"/>
          </a:bodyPr>
          <a:lstStyle/>
          <a:p>
            <a:r>
              <a:rPr lang="el-GR" dirty="0" smtClean="0"/>
              <a:t>Φ. </a:t>
            </a:r>
            <a:r>
              <a:rPr lang="el-GR" dirty="0" err="1" smtClean="0"/>
              <a:t>Τσιμπιρίδου</a:t>
            </a:r>
            <a:r>
              <a:rPr lang="el-GR" dirty="0" smtClean="0"/>
              <a:t>, Πανεπιστήμιο Μακεδονίας</a:t>
            </a:r>
          </a:p>
          <a:p>
            <a:r>
              <a:rPr lang="el-GR" dirty="0" smtClean="0"/>
              <a:t>Φλώρινα, Πανόραμα Βαλκανικού Κινηματογράφου, 14-18/11/2025</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b="1" dirty="0" smtClean="0"/>
              <a:t>Πριν τη Βροχή (1994) -</a:t>
            </a:r>
            <a:r>
              <a:rPr lang="el-GR" sz="1800" dirty="0" err="1" smtClean="0"/>
              <a:t>Μίλτσο</a:t>
            </a:r>
            <a:r>
              <a:rPr lang="el-GR" sz="1800" dirty="0" smtClean="0"/>
              <a:t> </a:t>
            </a:r>
            <a:r>
              <a:rPr lang="el-GR" sz="1800" dirty="0" err="1" smtClean="0"/>
              <a:t>Μαντσεφσκι</a:t>
            </a:r>
            <a:r>
              <a:rPr lang="el-GR" sz="1800" dirty="0" smtClean="0"/>
              <a:t> (Βόρεια Μακεδονία)</a:t>
            </a:r>
            <a:br>
              <a:rPr lang="el-GR" sz="1800" dirty="0" smtClean="0"/>
            </a:br>
            <a:r>
              <a:rPr lang="el-GR" sz="2000" b="1" dirty="0" smtClean="0"/>
              <a:t> αριστούργημα για την αγάπη, το μίσος, τον πόλεμο και τον κύκλο της βίας.</a:t>
            </a:r>
            <a:r>
              <a:rPr lang="el-GR" dirty="0" smtClean="0"/>
              <a:t/>
            </a:r>
            <a:br>
              <a:rPr lang="el-GR" dirty="0" smtClean="0"/>
            </a:br>
            <a:endParaRPr lang="el-GR" dirty="0"/>
          </a:p>
        </p:txBody>
      </p:sp>
      <p:pic>
        <p:nvPicPr>
          <p:cNvPr id="20482" name="Picture 2" descr="C:\Users\user\Documents\βαλκανικο σινεμα\Πριν_από_τη_βροχή_(αφίσα).jpg"/>
          <p:cNvPicPr>
            <a:picLocks noGrp="1" noChangeAspect="1" noChangeArrowheads="1"/>
          </p:cNvPicPr>
          <p:nvPr>
            <p:ph idx="1"/>
          </p:nvPr>
        </p:nvPicPr>
        <p:blipFill>
          <a:blip r:embed="rId2"/>
          <a:srcRect/>
          <a:stretch>
            <a:fillRect/>
          </a:stretch>
        </p:blipFill>
        <p:spPr bwMode="auto">
          <a:xfrm>
            <a:off x="137290" y="1500174"/>
            <a:ext cx="4978053" cy="5214974"/>
          </a:xfrm>
          <a:prstGeom prst="rect">
            <a:avLst/>
          </a:prstGeom>
          <a:noFill/>
        </p:spPr>
      </p:pic>
      <p:sp>
        <p:nvSpPr>
          <p:cNvPr id="7" name="6 - Ορθογώνιο"/>
          <p:cNvSpPr/>
          <p:nvPr/>
        </p:nvSpPr>
        <p:spPr>
          <a:xfrm>
            <a:off x="4500562" y="1071546"/>
            <a:ext cx="4357718" cy="5909310"/>
          </a:xfrm>
          <a:prstGeom prst="rect">
            <a:avLst/>
          </a:prstGeom>
        </p:spPr>
        <p:txBody>
          <a:bodyPr wrap="square">
            <a:spAutoFit/>
          </a:bodyPr>
          <a:lstStyle/>
          <a:p>
            <a:r>
              <a:rPr lang="el-GR" dirty="0" smtClean="0"/>
              <a:t>Όταν ένα μυστηριώδες περιστατικό στα μυθικά βουνά της Μακεδονίας ξεφεύγει από κάθε έλεγχο, απειλεί να ξεκινήσει έναν εμφύλιο πόλεμο και φέρνει κοντά έναν σιωπηλό νεαρό μοναχό, έναν Λονδρέζο </a:t>
            </a:r>
            <a:r>
              <a:rPr lang="el-GR" dirty="0" err="1" smtClean="0"/>
              <a:t>μοντέρ</a:t>
            </a:r>
            <a:r>
              <a:rPr lang="el-GR" dirty="0" smtClean="0"/>
              <a:t> εικόνων και έναν απογοητευμένο πολεμικό φωτογράφο σε αυτή την τραγική ιστορία ερωτευμένων που είναι γραφτό να είναι μαζί. Αφηγημένη σε τρία μέρη και συνδεδεμένη με χαρακτήρες και γεγονότα, η ταινία "Πριν τη Βροχή" εξερευνά την ασυμβίβαστη φύση του πολέμου καθώς καταστρέφει τις ζωές των ανυποψίαστων και αναγκάζει τους αθώους να πάρουν θέση. Η κυκλικότητα της βίας που φαίνεται σε μια ιστορία που γυρίζει γύρω από τον εαυτό της. Αυτή η ταινία έχει έναν μοναδικό τρόπο αφήγησης. Η δομή της πλοκής είναι μη γραμμική και περιγράφει τέλεια τη φιλοσοφία αυτής της ταινίας - έναν ατελείωτο κύκλο.</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all" dirty="0" smtClean="0"/>
              <a:t>Τα Όμορφα Χωριά Όμορφα Καίγονται (</a:t>
            </a:r>
            <a:r>
              <a:rPr lang="en-US" cap="all" dirty="0" err="1" smtClean="0"/>
              <a:t>Lepa</a:t>
            </a:r>
            <a:r>
              <a:rPr lang="en-US" cap="all" dirty="0" smtClean="0"/>
              <a:t> </a:t>
            </a:r>
            <a:r>
              <a:rPr lang="en-US" cap="all" dirty="0" err="1" smtClean="0"/>
              <a:t>Sela</a:t>
            </a:r>
            <a:r>
              <a:rPr lang="en-US" cap="all" dirty="0" smtClean="0"/>
              <a:t> </a:t>
            </a:r>
            <a:r>
              <a:rPr lang="en-US" cap="all" dirty="0" err="1" smtClean="0"/>
              <a:t>Lepo</a:t>
            </a:r>
            <a:r>
              <a:rPr lang="en-US" cap="all" dirty="0" smtClean="0"/>
              <a:t> Gore)</a:t>
            </a:r>
            <a:br>
              <a:rPr lang="en-US" cap="all" dirty="0" smtClean="0"/>
            </a:br>
            <a:endParaRPr lang="el-GR" dirty="0"/>
          </a:p>
        </p:txBody>
      </p:sp>
      <p:pic>
        <p:nvPicPr>
          <p:cNvPr id="22530" name="Picture 2" descr="C:\Users\user\Documents\βαλκανικο σινεμα\e9e897649b8945e5b66f572a62765473.jpg"/>
          <p:cNvPicPr>
            <a:picLocks noGrp="1" noChangeAspect="1" noChangeArrowheads="1"/>
          </p:cNvPicPr>
          <p:nvPr>
            <p:ph idx="1"/>
          </p:nvPr>
        </p:nvPicPr>
        <p:blipFill>
          <a:blip r:embed="rId2"/>
          <a:srcRect/>
          <a:stretch>
            <a:fillRect/>
          </a:stretch>
        </p:blipFill>
        <p:spPr bwMode="auto">
          <a:xfrm>
            <a:off x="571472" y="1643050"/>
            <a:ext cx="3240590" cy="4525963"/>
          </a:xfrm>
          <a:prstGeom prst="rect">
            <a:avLst/>
          </a:prstGeom>
          <a:noFill/>
        </p:spPr>
      </p:pic>
      <p:sp>
        <p:nvSpPr>
          <p:cNvPr id="5" name="4 - Ορθογώνιο"/>
          <p:cNvSpPr/>
          <p:nvPr/>
        </p:nvSpPr>
        <p:spPr>
          <a:xfrm>
            <a:off x="4286248" y="1857364"/>
            <a:ext cx="2574905" cy="3139321"/>
          </a:xfrm>
          <a:prstGeom prst="rect">
            <a:avLst/>
          </a:prstGeom>
        </p:spPr>
        <p:txBody>
          <a:bodyPr wrap="square">
            <a:spAutoFit/>
          </a:bodyPr>
          <a:lstStyle/>
          <a:p>
            <a:r>
              <a:rPr lang="el-GR" b="1" dirty="0" smtClean="0"/>
              <a:t>1996, σε σκηνοθεσία </a:t>
            </a:r>
            <a:r>
              <a:rPr lang="el-GR" b="1" dirty="0" err="1" smtClean="0"/>
              <a:t>Σριντιάν</a:t>
            </a:r>
            <a:r>
              <a:rPr lang="el-GR" b="1" dirty="0" smtClean="0"/>
              <a:t> </a:t>
            </a:r>
            <a:r>
              <a:rPr lang="el-GR" b="1" dirty="0" err="1" smtClean="0"/>
              <a:t>Ντραγκόγεβιτς</a:t>
            </a:r>
            <a:endParaRPr lang="el-GR" b="1" dirty="0" smtClean="0"/>
          </a:p>
          <a:p>
            <a:r>
              <a:rPr lang="el-GR" b="1" dirty="0" smtClean="0"/>
              <a:t>  Η ΙΣΤΟΡΙΑ</a:t>
            </a:r>
            <a:br>
              <a:rPr lang="el-GR" b="1" dirty="0" smtClean="0"/>
            </a:br>
            <a:r>
              <a:rPr lang="el-GR" dirty="0" smtClean="0"/>
              <a:t>Η φιλία ενός Σέρβου και ενός μουσουλμάνου δοκιμάζεται στον εμφύλιο πόλεμο της Βοσνίας, όταν και οι δύο συμμετέχουν σε επιχειρήσεις γενοκτονίας.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b="1" dirty="0" smtClean="0"/>
              <a:t>Σύνορα, όρια, ταυτότητες, χιούμορ, ειρωνεία : </a:t>
            </a:r>
            <a:r>
              <a:rPr lang="el-GR" sz="3100" b="1" dirty="0" err="1" smtClean="0"/>
              <a:t>Ετσι</a:t>
            </a:r>
            <a:r>
              <a:rPr lang="el-GR" sz="3100" b="1" dirty="0" smtClean="0"/>
              <a:t> παράγεται πολιτισμική κριτική 10 χρόνια αργότερα</a:t>
            </a:r>
            <a:br>
              <a:rPr lang="el-GR" sz="3100" b="1" dirty="0" smtClean="0"/>
            </a:br>
            <a:r>
              <a:rPr lang="el-GR" sz="3100" b="1" dirty="0" smtClean="0"/>
              <a:t>Αλβανία, χώρα φυγής μεταναστών</a:t>
            </a:r>
            <a:endParaRPr lang="el-GR" dirty="0"/>
          </a:p>
        </p:txBody>
      </p:sp>
      <p:pic>
        <p:nvPicPr>
          <p:cNvPr id="23554" name="Picture 2" descr="C:\Users\user\Documents\βαλκανικο σινεμα\East_West_East_-_The_Final_Sprint.jpg"/>
          <p:cNvPicPr>
            <a:picLocks noGrp="1" noChangeAspect="1" noChangeArrowheads="1"/>
          </p:cNvPicPr>
          <p:nvPr>
            <p:ph idx="1"/>
          </p:nvPr>
        </p:nvPicPr>
        <p:blipFill>
          <a:blip r:embed="rId2"/>
          <a:srcRect/>
          <a:stretch>
            <a:fillRect/>
          </a:stretch>
        </p:blipFill>
        <p:spPr bwMode="auto">
          <a:xfrm>
            <a:off x="273465" y="2143116"/>
            <a:ext cx="4155659" cy="2428892"/>
          </a:xfrm>
          <a:prstGeom prst="rect">
            <a:avLst/>
          </a:prstGeom>
          <a:noFill/>
        </p:spPr>
      </p:pic>
      <p:sp>
        <p:nvSpPr>
          <p:cNvPr id="6" name="5 - Ορθογώνιο"/>
          <p:cNvSpPr/>
          <p:nvPr/>
        </p:nvSpPr>
        <p:spPr>
          <a:xfrm>
            <a:off x="4429124" y="2285992"/>
            <a:ext cx="3929090" cy="3139321"/>
          </a:xfrm>
          <a:prstGeom prst="rect">
            <a:avLst/>
          </a:prstGeom>
        </p:spPr>
        <p:txBody>
          <a:bodyPr wrap="square">
            <a:spAutoFit/>
          </a:bodyPr>
          <a:lstStyle/>
          <a:p>
            <a:r>
              <a:rPr lang="el-GR" dirty="0" smtClean="0"/>
              <a:t>Το «</a:t>
            </a:r>
            <a:r>
              <a:rPr lang="el-GR" dirty="0" err="1" smtClean="0"/>
              <a:t>East</a:t>
            </a:r>
            <a:r>
              <a:rPr lang="el-GR" dirty="0" smtClean="0"/>
              <a:t> </a:t>
            </a:r>
            <a:r>
              <a:rPr lang="el-GR" dirty="0" err="1" smtClean="0"/>
              <a:t>West</a:t>
            </a:r>
            <a:r>
              <a:rPr lang="el-GR" dirty="0" smtClean="0"/>
              <a:t> </a:t>
            </a:r>
            <a:r>
              <a:rPr lang="el-GR" dirty="0" err="1" smtClean="0"/>
              <a:t>East</a:t>
            </a:r>
            <a:r>
              <a:rPr lang="en-US" dirty="0" smtClean="0"/>
              <a:t>- The Final Sprint</a:t>
            </a:r>
            <a:r>
              <a:rPr lang="el-GR" dirty="0" smtClean="0"/>
              <a:t>» είναι μια αλβανική ταινία του 2009 με τίτλο </a:t>
            </a:r>
            <a:r>
              <a:rPr lang="el-GR" dirty="0" err="1" smtClean="0"/>
              <a:t>East</a:t>
            </a:r>
            <a:r>
              <a:rPr lang="el-GR" dirty="0" smtClean="0"/>
              <a:t>, </a:t>
            </a:r>
            <a:r>
              <a:rPr lang="el-GR" dirty="0" err="1" smtClean="0"/>
              <a:t>West</a:t>
            </a:r>
            <a:r>
              <a:rPr lang="el-GR" dirty="0" smtClean="0"/>
              <a:t>, </a:t>
            </a:r>
            <a:r>
              <a:rPr lang="el-GR" dirty="0" err="1" smtClean="0"/>
              <a:t>East</a:t>
            </a:r>
            <a:r>
              <a:rPr lang="el-GR" dirty="0" smtClean="0"/>
              <a:t>: </a:t>
            </a:r>
            <a:r>
              <a:rPr lang="el-GR" dirty="0" err="1" smtClean="0"/>
              <a:t>The</a:t>
            </a:r>
            <a:r>
              <a:rPr lang="el-GR" dirty="0" smtClean="0"/>
              <a:t> </a:t>
            </a:r>
            <a:r>
              <a:rPr lang="el-GR" dirty="0" err="1" smtClean="0"/>
              <a:t>Final</a:t>
            </a:r>
            <a:r>
              <a:rPr lang="el-GR" dirty="0" smtClean="0"/>
              <a:t> </a:t>
            </a:r>
            <a:r>
              <a:rPr lang="el-GR" dirty="0" err="1" smtClean="0"/>
              <a:t>Sprint</a:t>
            </a:r>
            <a:r>
              <a:rPr lang="el-GR" dirty="0" smtClean="0"/>
              <a:t>, σε σκηνοθεσία </a:t>
            </a:r>
            <a:r>
              <a:rPr lang="el-GR" dirty="0" err="1" smtClean="0"/>
              <a:t>Gjergj</a:t>
            </a:r>
            <a:r>
              <a:rPr lang="el-GR" dirty="0" smtClean="0"/>
              <a:t> </a:t>
            </a:r>
            <a:r>
              <a:rPr lang="el-GR" dirty="0" err="1" smtClean="0"/>
              <a:t>Xhuvani</a:t>
            </a:r>
            <a:r>
              <a:rPr lang="el-GR" dirty="0" smtClean="0"/>
              <a:t>. Η μαύρη κωμωδία αφορά μια αλβανική ερασιτεχνική ομάδα ποδηλασίας που εγκλωβίζεται στην Ιταλία το 1991, στις αρχές της πτώσης του κομμουνισμού, και πρέπει να βρει έναν τρόπο να επιστρέψει στην πατρίδα της, η οποία βιώνει σημαντικές πολιτικές αλλαγές.</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Ελλάδα, χώρα υποδοχής μεταναστών </a:t>
            </a:r>
            <a:endParaRPr lang="el-GR" dirty="0"/>
          </a:p>
        </p:txBody>
      </p:sp>
      <p:pic>
        <p:nvPicPr>
          <p:cNvPr id="24578" name="Picture 2" descr="C:\Users\user\Documents\βαλκανικο σινεμα\AKADHMIA-PLATONOS-POSTER-1.jpg"/>
          <p:cNvPicPr>
            <a:picLocks noGrp="1" noChangeAspect="1" noChangeArrowheads="1"/>
          </p:cNvPicPr>
          <p:nvPr>
            <p:ph idx="1"/>
          </p:nvPr>
        </p:nvPicPr>
        <p:blipFill>
          <a:blip r:embed="rId2" cstate="print"/>
          <a:srcRect/>
          <a:stretch>
            <a:fillRect/>
          </a:stretch>
        </p:blipFill>
        <p:spPr bwMode="auto">
          <a:xfrm>
            <a:off x="428596" y="1500174"/>
            <a:ext cx="3065851" cy="4525963"/>
          </a:xfrm>
          <a:prstGeom prst="rect">
            <a:avLst/>
          </a:prstGeom>
          <a:noFill/>
        </p:spPr>
      </p:pic>
      <p:sp>
        <p:nvSpPr>
          <p:cNvPr id="5" name="4 - Ορθογώνιο"/>
          <p:cNvSpPr/>
          <p:nvPr/>
        </p:nvSpPr>
        <p:spPr>
          <a:xfrm>
            <a:off x="3571868" y="1714488"/>
            <a:ext cx="5286412" cy="4770537"/>
          </a:xfrm>
          <a:prstGeom prst="rect">
            <a:avLst/>
          </a:prstGeom>
        </p:spPr>
        <p:txBody>
          <a:bodyPr wrap="square">
            <a:spAutoFit/>
          </a:bodyPr>
          <a:lstStyle/>
          <a:p>
            <a:r>
              <a:rPr lang="el-GR" sz="1600" dirty="0" smtClean="0"/>
              <a:t>Κάθε πρωί, ο Σταύρος σηκώνει τα μεταλλικά στόρια του ψιλικατζίδικου, κρεμάει τις αθλητικές εφημερίδες και τακτοποιεί τις καρέκλες όπου θα κάτσει με τους φίλους του όλη τη μέρα. Απέναντι, στο πεζοδρόμιο, ο σκύλος ενός απ’ αυτούς, ο Πατριώτης, γαυγίζει σ’ όποιον Αλβανό περνάει, πράγμα που τους κάνει ιδιαίτερα υπερήφανους. Μέσα στο ψιλικατζίδικο, η μητέρα του Σταύρου, στα πρόθυρα του </a:t>
            </a:r>
            <a:r>
              <a:rPr lang="el-GR" sz="1600" dirty="0" err="1" smtClean="0"/>
              <a:t>Αλτσχάιμερ</a:t>
            </a:r>
            <a:r>
              <a:rPr lang="el-GR" sz="1600" dirty="0" smtClean="0"/>
              <a:t>, λαγοκοιμάται στην πολυθρόνα της. Αυτή η ρουτίνα ταρακουνιέται ξαφνικά τη μέρα που η γηραιά κυρία πέφτει στην αγκαλιά ενός Αλβανού εργάτη αποκαλώντας τον “Γιέ μου”, στα αλβανικά!</a:t>
            </a:r>
            <a:br>
              <a:rPr lang="el-GR" sz="1600" dirty="0" smtClean="0"/>
            </a:br>
            <a:r>
              <a:rPr lang="el-GR" sz="1600" dirty="0" smtClean="0"/>
              <a:t>Ο Φίλιππος </a:t>
            </a:r>
            <a:r>
              <a:rPr lang="el-GR" sz="1600" dirty="0" err="1" smtClean="0"/>
              <a:t>Τσίτος</a:t>
            </a:r>
            <a:r>
              <a:rPr lang="el-GR" sz="1600" dirty="0" smtClean="0"/>
              <a:t> σκηνοθετεί  (2009) τους γεμάτους προκαταλήψεις </a:t>
            </a:r>
            <a:r>
              <a:rPr lang="el-GR" sz="1600" dirty="0" err="1" smtClean="0"/>
              <a:t>ήρωές</a:t>
            </a:r>
            <a:r>
              <a:rPr lang="el-GR" sz="1600" dirty="0" smtClean="0"/>
              <a:t> του μ’ ένα μείγμα κριτικής ματιάς και κατανόησης, ελαφρότητας και απελπισίας, παίρνοντας </a:t>
            </a:r>
            <a:r>
              <a:rPr lang="el-GR" sz="1600" dirty="0" err="1" smtClean="0"/>
              <a:t>απ΄τους</a:t>
            </a:r>
            <a:r>
              <a:rPr lang="el-GR" sz="1600" dirty="0" smtClean="0"/>
              <a:t> ηθοποιούς του και, κυρίως, έναν απαράμιλλο Αντώνη </a:t>
            </a:r>
            <a:r>
              <a:rPr lang="el-GR" sz="1600" dirty="0" err="1" smtClean="0"/>
              <a:t>Καφετζόπουλο</a:t>
            </a:r>
            <a:r>
              <a:rPr lang="el-GR" sz="1600" dirty="0" smtClean="0"/>
              <a:t>, αξιοσημείωτες ερμηνείες. Η ταινία απέσπασε τρία βραβεία στο Φεστιβάλ του Λοκάρνο: Ανδρικής Ερμηνείας (Αντώνης </a:t>
            </a:r>
            <a:r>
              <a:rPr lang="el-GR" sz="1600" dirty="0" err="1" smtClean="0"/>
              <a:t>Καφετζόπουλος</a:t>
            </a:r>
            <a:r>
              <a:rPr lang="el-GR" sz="1600" dirty="0" smtClean="0"/>
              <a:t>), Οικουμενικό Βραβείο και Βραβείο Νεότητας.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b="1" dirty="0" smtClean="0"/>
              <a:t>3</a:t>
            </a:r>
            <a:r>
              <a:rPr lang="el-GR" sz="2000" b="1" baseline="30000" dirty="0" smtClean="0"/>
              <a:t>η</a:t>
            </a:r>
            <a:r>
              <a:rPr lang="el-GR" sz="2000" b="1" dirty="0" smtClean="0"/>
              <a:t> φάση: νεοφιλελεύθερη </a:t>
            </a:r>
            <a:r>
              <a:rPr lang="el-GR" sz="2000" b="1" dirty="0" err="1" smtClean="0"/>
              <a:t>αποικιακότητα</a:t>
            </a:r>
            <a:r>
              <a:rPr lang="el-GR" sz="2000" b="1" dirty="0" smtClean="0"/>
              <a:t> παγκοσμιοποίησης, φτωχοποίησης, μετανάστευσης και νέων περιφράξεων</a:t>
            </a:r>
            <a:br>
              <a:rPr lang="el-GR" sz="2000" b="1" dirty="0" smtClean="0"/>
            </a:br>
            <a:endParaRPr lang="el-GR" dirty="0"/>
          </a:p>
        </p:txBody>
      </p:sp>
      <p:sp>
        <p:nvSpPr>
          <p:cNvPr id="3" name="2 - Θέση περιεχομένου"/>
          <p:cNvSpPr>
            <a:spLocks noGrp="1"/>
          </p:cNvSpPr>
          <p:nvPr>
            <p:ph idx="1"/>
          </p:nvPr>
        </p:nvSpPr>
        <p:spPr/>
        <p:txBody>
          <a:bodyPr/>
          <a:lstStyle/>
          <a:p>
            <a:r>
              <a:rPr lang="el-GR" b="1" dirty="0" smtClean="0"/>
              <a:t>- Όταν οι άνδρες τσαλακώνονται, γυναίκες και θηλυκότητες πρωταγωνιστούν, ενώ η πατριαρχία  αναδεικνύεται πληθυντικά.</a:t>
            </a:r>
          </a:p>
          <a:p>
            <a:r>
              <a:rPr lang="en-US" u="sng" dirty="0" smtClean="0">
                <a:hlinkClick r:id="rId2"/>
              </a:rPr>
              <a:t>Kristina </a:t>
            </a:r>
            <a:r>
              <a:rPr lang="en-US" u="sng" dirty="0" err="1" smtClean="0">
                <a:hlinkClick r:id="rId2"/>
              </a:rPr>
              <a:t>Grozeva</a:t>
            </a:r>
            <a:r>
              <a:rPr lang="en-US" dirty="0" smtClean="0"/>
              <a:t> and </a:t>
            </a:r>
            <a:r>
              <a:rPr lang="en-US" u="sng" dirty="0" err="1" smtClean="0">
                <a:hlinkClick r:id="rId3" tooltip="Petar Valchanov"/>
              </a:rPr>
              <a:t>Petar</a:t>
            </a:r>
            <a:r>
              <a:rPr lang="en-US" u="sng" dirty="0" smtClean="0">
                <a:hlinkClick r:id="rId3" tooltip="Petar Valchanov"/>
              </a:rPr>
              <a:t> </a:t>
            </a:r>
            <a:r>
              <a:rPr lang="en-US" u="sng" dirty="0" err="1" smtClean="0">
                <a:hlinkClick r:id="rId3" tooltip="Petar Valchanov"/>
              </a:rPr>
              <a:t>Valchanov</a:t>
            </a:r>
            <a:endParaRPr lang="el-GR" u="sng" dirty="0" smtClean="0"/>
          </a:p>
          <a:p>
            <a:r>
              <a:rPr lang="el-GR" b="1" dirty="0" smtClean="0"/>
              <a:t>Πάνος Κούτρας</a:t>
            </a:r>
          </a:p>
          <a:p>
            <a:r>
              <a:rPr lang="el-GR" b="1" dirty="0" err="1" smtClean="0"/>
              <a:t>Τεόνα</a:t>
            </a:r>
            <a:r>
              <a:rPr lang="el-GR" b="1" dirty="0" smtClean="0"/>
              <a:t> </a:t>
            </a:r>
            <a:r>
              <a:rPr lang="el-GR" b="1" dirty="0" err="1" smtClean="0"/>
              <a:t>Στρούγκαρ</a:t>
            </a:r>
            <a:r>
              <a:rPr lang="el-GR" b="1" dirty="0" smtClean="0"/>
              <a:t> </a:t>
            </a:r>
            <a:r>
              <a:rPr lang="el-GR" b="1" dirty="0" err="1" smtClean="0"/>
              <a:t>Μίτεβσκα</a:t>
            </a:r>
            <a:endParaRPr lang="el-GR" dirty="0" smtClean="0"/>
          </a:p>
          <a:p>
            <a:r>
              <a:rPr lang="el-GR" b="1" dirty="0" smtClean="0"/>
              <a:t>Ασημίνα Προέδρου</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1800" dirty="0" err="1" smtClean="0"/>
              <a:t>Aferim</a:t>
            </a:r>
            <a:r>
              <a:rPr lang="en-US" sz="1800" dirty="0" smtClean="0"/>
              <a:t>!, 2015</a:t>
            </a:r>
            <a:r>
              <a:rPr lang="el-GR" sz="1800" dirty="0" smtClean="0"/>
              <a:t> (Είναι ταινία πέρασμα στην 3</a:t>
            </a:r>
            <a:r>
              <a:rPr lang="el-GR" sz="1800" baseline="30000" dirty="0" smtClean="0"/>
              <a:t>η</a:t>
            </a:r>
            <a:r>
              <a:rPr lang="el-GR" sz="1800" dirty="0" smtClean="0"/>
              <a:t> φάση ;)</a:t>
            </a:r>
            <a:br>
              <a:rPr lang="el-GR" sz="1800" dirty="0" smtClean="0"/>
            </a:br>
            <a:r>
              <a:rPr lang="el-GR" sz="1800" dirty="0" smtClean="0"/>
              <a:t>το γκροτέσκο του Ρουμάνικου σινεμά/ για το παλίμψηστο ρατσισμού, σεξισμού, φτώχειας, κοινωνικού αποκλεισμού </a:t>
            </a:r>
            <a:r>
              <a:rPr lang="en-US" sz="1800" dirty="0" smtClean="0"/>
              <a:t> </a:t>
            </a:r>
            <a:endParaRPr lang="el-GR" sz="1800" dirty="0"/>
          </a:p>
        </p:txBody>
      </p:sp>
      <p:pic>
        <p:nvPicPr>
          <p:cNvPr id="25602" name="Picture 2" descr="C:\Users\user\Documents\βαλκανικο σινεμα\MV5BNTgxNjA5MDkzNF5BMl5BanBnXkFtZTgwMTUyNzA5NDE@._V1_.jpg"/>
          <p:cNvPicPr>
            <a:picLocks noGrp="1" noChangeAspect="1" noChangeArrowheads="1"/>
          </p:cNvPicPr>
          <p:nvPr>
            <p:ph idx="1"/>
          </p:nvPr>
        </p:nvPicPr>
        <p:blipFill>
          <a:blip r:embed="rId2" cstate="print"/>
          <a:srcRect/>
          <a:stretch>
            <a:fillRect/>
          </a:stretch>
        </p:blipFill>
        <p:spPr bwMode="auto">
          <a:xfrm>
            <a:off x="500034" y="1785926"/>
            <a:ext cx="3168554" cy="4525963"/>
          </a:xfrm>
          <a:prstGeom prst="rect">
            <a:avLst/>
          </a:prstGeom>
          <a:noFill/>
        </p:spPr>
      </p:pic>
      <p:sp>
        <p:nvSpPr>
          <p:cNvPr id="6" name="5 - Ορθογώνιο"/>
          <p:cNvSpPr/>
          <p:nvPr/>
        </p:nvSpPr>
        <p:spPr>
          <a:xfrm>
            <a:off x="3714744" y="1428736"/>
            <a:ext cx="4572032" cy="5078313"/>
          </a:xfrm>
          <a:prstGeom prst="rect">
            <a:avLst/>
          </a:prstGeom>
        </p:spPr>
        <p:txBody>
          <a:bodyPr wrap="square">
            <a:spAutoFit/>
          </a:bodyPr>
          <a:lstStyle/>
          <a:p>
            <a:r>
              <a:rPr lang="el-GR" dirty="0" smtClean="0"/>
              <a:t>Το 2015 έφυγε από το φεστιβάλ του Βερολίνου με την Αργυρή Άρκτο ανά χείρας ο σκηνοθέτης της ταινίας «</a:t>
            </a:r>
            <a:r>
              <a:rPr lang="el-GR" dirty="0" err="1" smtClean="0"/>
              <a:t>Aferim</a:t>
            </a:r>
            <a:r>
              <a:rPr lang="el-GR" dirty="0" smtClean="0"/>
              <a:t>!», </a:t>
            </a:r>
            <a:r>
              <a:rPr lang="el-GR" b="1" dirty="0" err="1" smtClean="0"/>
              <a:t>Radu</a:t>
            </a:r>
            <a:r>
              <a:rPr lang="el-GR" b="1" dirty="0" smtClean="0"/>
              <a:t> </a:t>
            </a:r>
            <a:r>
              <a:rPr lang="el-GR" b="1" dirty="0" err="1" smtClean="0"/>
              <a:t>Jude</a:t>
            </a:r>
            <a:r>
              <a:rPr lang="el-GR" dirty="0" smtClean="0"/>
              <a:t>, με μια ταινία που μπορεί να εντάχθηκε στο «Νέο Κύμα», αλλά στην πραγματικότητα λίγα μοιράστηκε μ’ αυτό. Δεν αφηγήθηκε μια ιστορία που να εκτυλίσσεται στη Ρουμανία του σήμερα, αλλά στη Ρουμανία των μέσων του 18 ου αιώνα. Ένας ντόπιος αστυνομικός με το γιο του κυνηγάνε ένα «</a:t>
            </a:r>
            <a:r>
              <a:rPr lang="el-GR" dirty="0" err="1" smtClean="0"/>
              <a:t>Ρομά</a:t>
            </a:r>
            <a:r>
              <a:rPr lang="el-GR" dirty="0" smtClean="0"/>
              <a:t>» σκλάβο που το έσκασε απ’ το αφεντικό του, αφού πρώτα ξάφρισε ένα σεβαστό ποσό. Με όχημα ένα ιδιότυπο γουέστερν, γερές δόσεις μαύρου χιούμορ και ασπρόμαυρη φωτογραφία ο </a:t>
            </a:r>
            <a:r>
              <a:rPr lang="el-GR" dirty="0" err="1" smtClean="0"/>
              <a:t>Radu</a:t>
            </a:r>
            <a:r>
              <a:rPr lang="el-GR" dirty="0" smtClean="0"/>
              <a:t> </a:t>
            </a:r>
            <a:r>
              <a:rPr lang="el-GR" dirty="0" err="1" smtClean="0"/>
              <a:t>Jude</a:t>
            </a:r>
            <a:r>
              <a:rPr lang="el-GR" dirty="0" smtClean="0"/>
              <a:t> παραδίδει μια ιστορία σε ευθύ διάλογο με το ρατσισμό του σήμερα και αποδεικνύει ότι δυστυχώς, δύο αιώνες μετά, ο ρατσισμός μόνο χρώμα άλλαξε, όχι τρόπο να κοιτάζει.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i="1" dirty="0" smtClean="0"/>
              <a:t>The Lesson</a:t>
            </a:r>
            <a:r>
              <a:rPr lang="en-US" dirty="0" smtClean="0"/>
              <a:t> (</a:t>
            </a:r>
            <a:r>
              <a:rPr lang="en-US" u="sng" dirty="0" smtClean="0">
                <a:hlinkClick r:id="rId2" tooltip="Bulgarian language"/>
              </a:rPr>
              <a:t>Bulgarian</a:t>
            </a:r>
            <a:r>
              <a:rPr lang="en-US" dirty="0" smtClean="0"/>
              <a:t>: </a:t>
            </a:r>
            <a:r>
              <a:rPr lang="bg-BG" b="1" dirty="0" smtClean="0"/>
              <a:t>Урок</a:t>
            </a:r>
            <a:r>
              <a:rPr lang="en-US" dirty="0" smtClean="0"/>
              <a:t>, </a:t>
            </a:r>
            <a:r>
              <a:rPr lang="en-US" dirty="0" err="1" smtClean="0"/>
              <a:t>translit</a:t>
            </a:r>
            <a:r>
              <a:rPr lang="en-US" dirty="0" smtClean="0"/>
              <a:t>. </a:t>
            </a:r>
            <a:r>
              <a:rPr lang="en-US" i="1" dirty="0" err="1" smtClean="0"/>
              <a:t>Urok</a:t>
            </a:r>
            <a:r>
              <a:rPr lang="en-US" dirty="0" smtClean="0"/>
              <a:t>) is a 2014</a:t>
            </a:r>
            <a:endParaRPr lang="el-GR" dirty="0"/>
          </a:p>
        </p:txBody>
      </p:sp>
      <p:pic>
        <p:nvPicPr>
          <p:cNvPr id="26625" name="Picture 1" descr="C:\Users\user\Documents\βαλκανικο σινεμα\The_Lesson_(2014_Bulgarian_film).jpg"/>
          <p:cNvPicPr>
            <a:picLocks noGrp="1" noChangeAspect="1" noChangeArrowheads="1"/>
          </p:cNvPicPr>
          <p:nvPr>
            <p:ph idx="1"/>
          </p:nvPr>
        </p:nvPicPr>
        <p:blipFill>
          <a:blip r:embed="rId3"/>
          <a:srcRect/>
          <a:stretch>
            <a:fillRect/>
          </a:stretch>
        </p:blipFill>
        <p:spPr bwMode="auto">
          <a:xfrm>
            <a:off x="642910" y="2000240"/>
            <a:ext cx="2459540" cy="3643338"/>
          </a:xfrm>
          <a:prstGeom prst="rect">
            <a:avLst/>
          </a:prstGeom>
          <a:noFill/>
        </p:spPr>
      </p:pic>
      <p:sp>
        <p:nvSpPr>
          <p:cNvPr id="6" name="5 - Ορθογώνιο"/>
          <p:cNvSpPr/>
          <p:nvPr/>
        </p:nvSpPr>
        <p:spPr>
          <a:xfrm>
            <a:off x="3571868" y="1571612"/>
            <a:ext cx="4572000" cy="4524315"/>
          </a:xfrm>
          <a:prstGeom prst="rect">
            <a:avLst/>
          </a:prstGeom>
        </p:spPr>
        <p:txBody>
          <a:bodyPr>
            <a:spAutoFit/>
          </a:bodyPr>
          <a:lstStyle/>
          <a:p>
            <a:r>
              <a:rPr lang="el-GR" dirty="0" smtClean="0"/>
              <a:t>Μια δασκάλα γυμνασίου με μια μικρή κόρη αντιμετωπίζει αρκετές πιέσεις στη ζωή της: ένας από τους μαθητές της είναι μικροκλέφτης, ο πατέρας της έχει πάει με μια πολύ νεότερη γυναίκα μετά τον θάνατο της γυναίκας του και ο σύζυγός της είναι ένας άνεργος μέθυσος που έχει σπαταλήσει τα κέρδη της, υποτίθεται ότι προσπαθεί να επισκευάσει ένα χαλασμένο τροχόσπιτο αντί να κάνει τις πληρωμές του στεγαστικού δανείου για το σπίτι τους. Όλα έχουν γίνει υπερβολικά, καθώς η τράπεζα είναι μη συνεργάσιμη, περιφρονητική και άκαμπτη όσον αφορά την κατάστασή της, οπότε καταφεύγει σε δραστικά μέτρα για να σώσει το σπίτι της από την κατάσχεση.</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u="sng" dirty="0" smtClean="0">
                <a:hlinkClick r:id="rId2"/>
              </a:rPr>
              <a:t>Xenia (2014)</a:t>
            </a:r>
            <a:r>
              <a:rPr lang="el-GR" u="sng" dirty="0" smtClean="0">
                <a:hlinkClick r:id="rId2"/>
              </a:rPr>
              <a:t> Πάνος Κούτρας</a:t>
            </a:r>
            <a:r>
              <a:rPr lang="en-US" u="sng" dirty="0" smtClean="0">
                <a:hlinkClick r:id="rId2"/>
              </a:rPr>
              <a:t/>
            </a:r>
            <a:br>
              <a:rPr lang="en-US" u="sng" dirty="0" smtClean="0">
                <a:hlinkClick r:id="rId2"/>
              </a:rPr>
            </a:br>
            <a:endParaRPr lang="el-GR" dirty="0"/>
          </a:p>
        </p:txBody>
      </p:sp>
      <p:pic>
        <p:nvPicPr>
          <p:cNvPr id="30722" name="Picture 2" descr="C:\Users\user\Documents\βαλκανικο σινεμα\xenia-2014-01.jpg"/>
          <p:cNvPicPr>
            <a:picLocks noGrp="1" noChangeAspect="1" noChangeArrowheads="1"/>
          </p:cNvPicPr>
          <p:nvPr>
            <p:ph idx="1"/>
          </p:nvPr>
        </p:nvPicPr>
        <p:blipFill>
          <a:blip r:embed="rId3"/>
          <a:srcRect/>
          <a:stretch>
            <a:fillRect/>
          </a:stretch>
        </p:blipFill>
        <p:spPr bwMode="auto">
          <a:xfrm>
            <a:off x="714348" y="1571612"/>
            <a:ext cx="3169058" cy="4525963"/>
          </a:xfrm>
          <a:prstGeom prst="rect">
            <a:avLst/>
          </a:prstGeom>
          <a:noFill/>
        </p:spPr>
      </p:pic>
      <p:sp>
        <p:nvSpPr>
          <p:cNvPr id="5" name="4 - Ορθογώνιο"/>
          <p:cNvSpPr/>
          <p:nvPr/>
        </p:nvSpPr>
        <p:spPr>
          <a:xfrm>
            <a:off x="4143372" y="1714488"/>
            <a:ext cx="4786346" cy="5078313"/>
          </a:xfrm>
          <a:prstGeom prst="rect">
            <a:avLst/>
          </a:prstGeom>
        </p:spPr>
        <p:txBody>
          <a:bodyPr wrap="square">
            <a:spAutoFit/>
          </a:bodyPr>
          <a:lstStyle/>
          <a:p>
            <a:r>
              <a:rPr lang="el-GR" dirty="0" smtClean="0"/>
              <a:t>Ο </a:t>
            </a:r>
            <a:r>
              <a:rPr lang="el-GR" dirty="0" err="1" smtClean="0"/>
              <a:t>Ντάνι</a:t>
            </a:r>
            <a:r>
              <a:rPr lang="el-GR" dirty="0" smtClean="0"/>
              <a:t> και ο αδελφός του, Οδυσσέας, 16 και 18 ετών, μετά τον θάνατο της </a:t>
            </a:r>
            <a:r>
              <a:rPr lang="el-GR" dirty="0" err="1" smtClean="0"/>
              <a:t>Αλβανής</a:t>
            </a:r>
            <a:r>
              <a:rPr lang="el-GR" dirty="0" smtClean="0"/>
              <a:t> μητέρας τους, ξεκινούν ένα ταξίδι από την Κρήτη μέχρι τη Θεσσαλονίκη, με σκοπό να βρουν τον Έλληνα πατέρα τους που τους εγκατέλειψε όταν ήταν ακόμη παιδιά. Ξένοι στην ίδια τους τη χώρα, είναι αποφασισμένοι να τον πείσουν να τους αναγνωρίσει, προκειμένου να αποκτήσουν την ελληνική ιθαγένεια, αλλά και να συμμετάσχουν σε ένα τηλεοπτικό </a:t>
            </a:r>
            <a:r>
              <a:rPr lang="el-GR" dirty="0" err="1" smtClean="0"/>
              <a:t>talent</a:t>
            </a:r>
            <a:r>
              <a:rPr lang="el-GR" dirty="0" smtClean="0"/>
              <a:t> </a:t>
            </a:r>
            <a:r>
              <a:rPr lang="el-GR" dirty="0" err="1" smtClean="0"/>
              <a:t>show</a:t>
            </a:r>
            <a:r>
              <a:rPr lang="el-GR" dirty="0" smtClean="0"/>
              <a:t> που θα τους εξασφαλίσει μια καλύτερη ζωή. Στη διαδρομή θα έρθουν αντιμέτωποι με όλα όσα τους ενώνουν, την αγριότητα της εφηβείας, ένα όνειρο που πρέπει πάση θυσία να γίνει πραγματικότητα και μια Ελλάδα που αρνείται να τους </a:t>
            </a:r>
            <a:r>
              <a:rPr lang="el-GR" dirty="0" err="1" smtClean="0"/>
              <a:t>ακολουθήσει.Ο</a:t>
            </a:r>
            <a:r>
              <a:rPr lang="el-GR" dirty="0" smtClean="0"/>
              <a:t> δημιουργός της «</a:t>
            </a:r>
            <a:r>
              <a:rPr lang="el-GR" dirty="0" err="1" smtClean="0"/>
              <a:t>Στρέλλας</a:t>
            </a:r>
            <a:r>
              <a:rPr lang="el-GR" dirty="0" smtClean="0"/>
              <a:t>» υπογράφει ένα </a:t>
            </a:r>
            <a:r>
              <a:rPr lang="el-GR" dirty="0" err="1" smtClean="0"/>
              <a:t>αλμοδοβαρικό</a:t>
            </a:r>
            <a:r>
              <a:rPr lang="el-GR" dirty="0" smtClean="0"/>
              <a:t>, κοινωνικά επίκαιρο και τρυφερά συγκινητικό </a:t>
            </a:r>
            <a:r>
              <a:rPr lang="el-GR" dirty="0" err="1" smtClean="0"/>
              <a:t>road</a:t>
            </a:r>
            <a:r>
              <a:rPr lang="el-GR" dirty="0" smtClean="0"/>
              <a:t> </a:t>
            </a:r>
            <a:r>
              <a:rPr lang="el-GR" dirty="0" err="1" smtClean="0"/>
              <a:t>movie</a:t>
            </a:r>
            <a:r>
              <a:rPr lang="el-GR" dirty="0" smtClean="0"/>
              <a:t> (2014)</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Τεόνα</a:t>
            </a:r>
            <a:r>
              <a:rPr lang="el-GR" b="1" dirty="0" smtClean="0"/>
              <a:t> </a:t>
            </a:r>
            <a:r>
              <a:rPr lang="el-GR" b="1" dirty="0" err="1" smtClean="0"/>
              <a:t>Στρούγκαρ</a:t>
            </a:r>
            <a:r>
              <a:rPr lang="el-GR" b="1" dirty="0" smtClean="0"/>
              <a:t> </a:t>
            </a:r>
            <a:r>
              <a:rPr lang="el-GR" b="1" dirty="0" err="1" smtClean="0"/>
              <a:t>Μίτεβσκα</a:t>
            </a:r>
            <a:r>
              <a:rPr lang="el-GR" b="1" dirty="0" smtClean="0"/>
              <a:t>:</a:t>
            </a:r>
            <a:r>
              <a:rPr lang="el-GR" b="1" i="1" dirty="0" smtClean="0"/>
              <a:t> Υπάρχει Θεός, το όνομά της είναι </a:t>
            </a:r>
            <a:r>
              <a:rPr lang="el-GR" b="1" i="1" dirty="0" err="1" smtClean="0"/>
              <a:t>Πετρούνια</a:t>
            </a:r>
            <a:endParaRPr lang="el-GR" dirty="0"/>
          </a:p>
        </p:txBody>
      </p:sp>
      <p:pic>
        <p:nvPicPr>
          <p:cNvPr id="31746" name="Picture 2" descr="C:\Users\user\Documents\βαλκανικο σινεμα\god-exists-her-name-is-petrunya.jpg"/>
          <p:cNvPicPr>
            <a:picLocks noGrp="1" noChangeAspect="1" noChangeArrowheads="1"/>
          </p:cNvPicPr>
          <p:nvPr>
            <p:ph idx="1"/>
          </p:nvPr>
        </p:nvPicPr>
        <p:blipFill>
          <a:blip r:embed="rId2"/>
          <a:srcRect/>
          <a:stretch>
            <a:fillRect/>
          </a:stretch>
        </p:blipFill>
        <p:spPr bwMode="auto">
          <a:xfrm>
            <a:off x="357158" y="2357430"/>
            <a:ext cx="5722053" cy="3223423"/>
          </a:xfrm>
          <a:prstGeom prst="rect">
            <a:avLst/>
          </a:prstGeom>
          <a:noFill/>
        </p:spPr>
      </p:pic>
      <p:sp>
        <p:nvSpPr>
          <p:cNvPr id="6" name="5 - Ορθογώνιο"/>
          <p:cNvSpPr/>
          <p:nvPr/>
        </p:nvSpPr>
        <p:spPr>
          <a:xfrm>
            <a:off x="6072198" y="1785926"/>
            <a:ext cx="2928958" cy="4801314"/>
          </a:xfrm>
          <a:prstGeom prst="rect">
            <a:avLst/>
          </a:prstGeom>
        </p:spPr>
        <p:txBody>
          <a:bodyPr wrap="square">
            <a:spAutoFit/>
          </a:bodyPr>
          <a:lstStyle/>
          <a:p>
            <a:r>
              <a:rPr lang="el-GR" dirty="0" smtClean="0"/>
              <a:t>Είναι μία διεθνής συμπαραγωγή εταιρειών από τη Βόρεια Μακεδονία, το Βέλγιο, τη Σλοβενία, την Κροατία και τη Γαλλία.</a:t>
            </a:r>
            <a:r>
              <a:rPr lang="el-GR" baseline="30000" dirty="0" smtClean="0">
                <a:hlinkClick r:id="rId3"/>
              </a:rPr>
              <a:t>[6]</a:t>
            </a:r>
            <a:endParaRPr lang="el-GR" dirty="0" smtClean="0"/>
          </a:p>
          <a:p>
            <a:r>
              <a:rPr lang="el-GR" dirty="0" smtClean="0"/>
              <a:t>Αφηγείται την ιστορία μιας γυναίκας που κερδίζει σε έναν τοπικό διαγωνισμό, αλλά επειδή συνήθως προορίζεται για άνδρες, εξοστρακίζεται από αυτόν.</a:t>
            </a:r>
          </a:p>
          <a:p>
            <a:r>
              <a:rPr lang="el-GR" dirty="0" smtClean="0"/>
              <a:t>Επιλέχθηκε για να διαγωνιστεί για τη </a:t>
            </a:r>
            <a:r>
              <a:rPr lang="el-GR" u="sng" dirty="0" smtClean="0">
                <a:hlinkClick r:id="rId4" tooltip="Χρυσή Άρκτος"/>
              </a:rPr>
              <a:t>Χρυσή Άρκτο</a:t>
            </a:r>
            <a:r>
              <a:rPr lang="el-GR" dirty="0" smtClean="0"/>
              <a:t> στο 69ο Διεθνές Φεστιβάλ Κινηματογράφου του Βερολίνου</a:t>
            </a:r>
            <a:r>
              <a:rPr lang="el-GR" baseline="30000" dirty="0" smtClean="0">
                <a:hlinkClick r:id="rId3"/>
              </a:rPr>
              <a:t>[7]</a:t>
            </a:r>
            <a:r>
              <a:rPr lang="el-GR" dirty="0" smtClean="0"/>
              <a:t> και κέρδισε το </a:t>
            </a:r>
            <a:r>
              <a:rPr lang="el-GR" u="sng" dirty="0" smtClean="0">
                <a:hlinkClick r:id="rId5" tooltip="Βραβείο Lux"/>
              </a:rPr>
              <a:t>βραβείο </a:t>
            </a:r>
            <a:r>
              <a:rPr lang="el-GR" u="sng" dirty="0" err="1" smtClean="0">
                <a:hlinkClick r:id="rId5" tooltip="Βραβείο Lux"/>
              </a:rPr>
              <a:t>Lux</a:t>
            </a:r>
            <a:r>
              <a:rPr lang="el-GR" dirty="0" smtClean="0"/>
              <a:t>.</a:t>
            </a:r>
            <a:r>
              <a:rPr lang="el-GR" baseline="30000" dirty="0" smtClean="0">
                <a:hlinkClick r:id="rId3"/>
              </a:rPr>
              <a:t>[8]</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Πίσω από τις θημωνιές, Ασημίνα Προέδρου 2020</a:t>
            </a:r>
            <a:endParaRPr lang="el-GR" dirty="0"/>
          </a:p>
        </p:txBody>
      </p:sp>
      <p:pic>
        <p:nvPicPr>
          <p:cNvPr id="32770" name="Picture 2" descr="C:\Users\user\Documents\βαλκανικο σινεμα\Πίσω_από_τις_θημωνιές_(αφίσα).jpg"/>
          <p:cNvPicPr>
            <a:picLocks noGrp="1" noChangeAspect="1" noChangeArrowheads="1"/>
          </p:cNvPicPr>
          <p:nvPr>
            <p:ph idx="1"/>
          </p:nvPr>
        </p:nvPicPr>
        <p:blipFill>
          <a:blip r:embed="rId2"/>
          <a:srcRect/>
          <a:stretch>
            <a:fillRect/>
          </a:stretch>
        </p:blipFill>
        <p:spPr bwMode="auto">
          <a:xfrm>
            <a:off x="928662" y="2000240"/>
            <a:ext cx="1905000" cy="2720340"/>
          </a:xfrm>
          <a:prstGeom prst="rect">
            <a:avLst/>
          </a:prstGeom>
          <a:noFill/>
        </p:spPr>
      </p:pic>
      <p:sp>
        <p:nvSpPr>
          <p:cNvPr id="6" name="5 - Ορθογώνιο"/>
          <p:cNvSpPr/>
          <p:nvPr/>
        </p:nvSpPr>
        <p:spPr>
          <a:xfrm>
            <a:off x="3214678" y="1571612"/>
            <a:ext cx="5214974" cy="5078313"/>
          </a:xfrm>
          <a:prstGeom prst="rect">
            <a:avLst/>
          </a:prstGeom>
        </p:spPr>
        <p:txBody>
          <a:bodyPr wrap="square">
            <a:spAutoFit/>
          </a:bodyPr>
          <a:lstStyle/>
          <a:p>
            <a:r>
              <a:rPr lang="el-GR" dirty="0" smtClean="0"/>
              <a:t>Πρωταγωνιστές της σκηνοθέτριας είναι τα μέλη μιας οικογένειας σε ένα χωριό της Βόρειας Ελλάδας, κοντά στα σύνορα, τα οποία έρχονται σε σύγκρουση, όταν διαδοχικά τραυματικά γεγονότα οδηγούν τις σχέσεις τους στα άκρα. Ο πατέρας (καταφεύγει στην παρανομία για να ξεχρεώσει, η μητέρα βρίσκεται εγκλωβισμένη μεταξύ της πυγμής του άντρα της και του χριστιανικού συντηρητισμού, ενώ η κόρη (μάχεται να βρει τη φωνή της, διεκδικώντας μια αργοπορημένη χειραφέτηση.</a:t>
            </a:r>
          </a:p>
          <a:p>
            <a:r>
              <a:rPr lang="el-GR" dirty="0" smtClean="0"/>
              <a:t>Το παλίμψηστο των κυριαρχιών ως σύμπλεγμα πατριαρχίας με συγκεκριμένα χαρακτηριστικά στη βορειοελλαδική επαρχία και δίπλα στα σύνορα, εμπλουτίζεται με την παρουσία προσφύγων και μεταναστών που συνωστίζονται στα σύνορα, προκαλώντας τους ντόπιους άλλοτε για παράνομες ευκαιρίες πλουτισμού και άλλοτε για πρακτικές αλληλεγγύης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Γενεαλογία του βαλκανικού σινεμά σε 3 φάσεις </a:t>
            </a:r>
            <a:endParaRPr lang="el-GR" dirty="0"/>
          </a:p>
        </p:txBody>
      </p:sp>
      <p:sp>
        <p:nvSpPr>
          <p:cNvPr id="3" name="2 - Θέση περιεχομένου"/>
          <p:cNvSpPr>
            <a:spLocks noGrp="1"/>
          </p:cNvSpPr>
          <p:nvPr>
            <p:ph idx="1"/>
          </p:nvPr>
        </p:nvSpPr>
        <p:spPr/>
        <p:txBody>
          <a:bodyPr>
            <a:normAutofit/>
          </a:bodyPr>
          <a:lstStyle/>
          <a:p>
            <a:r>
              <a:rPr lang="el-GR" b="1" dirty="0" smtClean="0"/>
              <a:t>1</a:t>
            </a:r>
            <a:r>
              <a:rPr lang="el-GR" b="1" baseline="30000" dirty="0" smtClean="0"/>
              <a:t>η</a:t>
            </a:r>
            <a:r>
              <a:rPr lang="el-GR" b="1" dirty="0" smtClean="0"/>
              <a:t> φάση: Εθνικές </a:t>
            </a:r>
            <a:r>
              <a:rPr lang="el-GR" b="1" dirty="0" err="1" smtClean="0"/>
              <a:t>δυστοπίες</a:t>
            </a:r>
            <a:r>
              <a:rPr lang="el-GR" b="1" dirty="0" smtClean="0"/>
              <a:t> ή σοσιαλιστικές αγκυλώσεις</a:t>
            </a:r>
          </a:p>
          <a:p>
            <a:r>
              <a:rPr lang="el-GR" b="1" dirty="0" smtClean="0"/>
              <a:t>2</a:t>
            </a:r>
            <a:r>
              <a:rPr lang="el-GR" b="1" baseline="30000" dirty="0" smtClean="0"/>
              <a:t>η</a:t>
            </a:r>
            <a:r>
              <a:rPr lang="el-GR" b="1" dirty="0" smtClean="0"/>
              <a:t> φάση: </a:t>
            </a:r>
            <a:r>
              <a:rPr lang="el-GR" b="1" dirty="0" err="1" smtClean="0"/>
              <a:t>Μετασοσιαλιστική</a:t>
            </a:r>
            <a:r>
              <a:rPr lang="el-GR" b="1" dirty="0" smtClean="0"/>
              <a:t> συνθήκη: από τους αντιμαχόμενους εθνικισμούς στα σύνορα, τη μετανάστευση και τη συμβίωση</a:t>
            </a:r>
            <a:endParaRPr lang="el-GR" dirty="0" smtClean="0"/>
          </a:p>
          <a:p>
            <a:r>
              <a:rPr lang="el-GR" b="1" dirty="0" smtClean="0"/>
              <a:t> 3</a:t>
            </a:r>
            <a:r>
              <a:rPr lang="el-GR" b="1" baseline="30000" dirty="0" smtClean="0"/>
              <a:t>η</a:t>
            </a:r>
            <a:r>
              <a:rPr lang="el-GR" b="1" dirty="0" smtClean="0"/>
              <a:t> φάση : νεοφιλελεύθερη </a:t>
            </a:r>
            <a:r>
              <a:rPr lang="el-GR" b="1" dirty="0" err="1" smtClean="0"/>
              <a:t>αποικιακότητα</a:t>
            </a:r>
            <a:r>
              <a:rPr lang="el-GR" b="1" dirty="0" smtClean="0"/>
              <a:t> παγκοσμιοποίησης, φτωχοποίησης, μετανάστευσης και περιφράξεων. </a:t>
            </a:r>
            <a:endParaRPr lang="el-GR" dirty="0" smtClean="0"/>
          </a:p>
          <a:p>
            <a:endParaRPr lang="el-GR" dirty="0" smtClean="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Συμπερασματικά </a:t>
            </a:r>
            <a:endParaRPr lang="el-GR" dirty="0"/>
          </a:p>
        </p:txBody>
      </p:sp>
      <p:sp>
        <p:nvSpPr>
          <p:cNvPr id="3" name="2 - Θέση περιεχομένου"/>
          <p:cNvSpPr>
            <a:spLocks noGrp="1"/>
          </p:cNvSpPr>
          <p:nvPr>
            <p:ph idx="1"/>
          </p:nvPr>
        </p:nvSpPr>
        <p:spPr/>
        <p:txBody>
          <a:bodyPr>
            <a:normAutofit fontScale="47500" lnSpcReduction="20000"/>
          </a:bodyPr>
          <a:lstStyle/>
          <a:p>
            <a:pPr lvl="0"/>
            <a:r>
              <a:rPr lang="el-GR" dirty="0" smtClean="0"/>
              <a:t>Συνοψίζοντας πάνω στη γενεαλογία του δικού μου βαλκανικού </a:t>
            </a:r>
            <a:r>
              <a:rPr lang="en-US" dirty="0" smtClean="0"/>
              <a:t>survey</a:t>
            </a:r>
            <a:r>
              <a:rPr lang="el-GR" dirty="0" smtClean="0"/>
              <a:t>, θα έλεγα το βαλκανικό σινεμά επειδή συνδυάζει τις  2 δυνατότητες (βλ. πραγματολογικά δεδομένα οπτικής καταγραφής από τη μια και σχόλια πολιτισμικής κριτικής από εγχώριους κυρίως δημιουργούς) κάνει το είδος αυτό απαραίτητο, προνομιακό παρατηρητή της περιοχής. Οι τρεις φάσεις μας δείχνουν μια σαφή μετάβαση και ωρίμαση από την έμφαση στην ιστορία, την ιδεολογία και την αρσενική (χαρισματική και τοξική </a:t>
            </a:r>
            <a:r>
              <a:rPr lang="el-GR" dirty="0" err="1" smtClean="0"/>
              <a:t>αρρενοπώτητα</a:t>
            </a:r>
            <a:r>
              <a:rPr lang="el-GR" dirty="0" smtClean="0"/>
              <a:t>) της </a:t>
            </a:r>
            <a:r>
              <a:rPr lang="el-GR" dirty="0" err="1" smtClean="0"/>
              <a:t>νεωτερικότητας</a:t>
            </a:r>
            <a:r>
              <a:rPr lang="el-GR" dirty="0" smtClean="0"/>
              <a:t>, στην </a:t>
            </a:r>
            <a:r>
              <a:rPr lang="el-GR" b="1" dirty="0" smtClean="0"/>
              <a:t>αποθέωση και η αποκαθήλωση του ηγεμονικού ανδρισμού εν μέσω συγκρούσεων και την επικράτηση πλέον της γυναικείας και </a:t>
            </a:r>
            <a:r>
              <a:rPr lang="el-GR" b="1" dirty="0" err="1" smtClean="0"/>
              <a:t>κουηρ</a:t>
            </a:r>
            <a:r>
              <a:rPr lang="el-GR" b="1" dirty="0" smtClean="0"/>
              <a:t> λοξής ματιάς εντός της νεοφιλελεύθερης συνθήκης </a:t>
            </a:r>
            <a:r>
              <a:rPr lang="el-GR" dirty="0" smtClean="0"/>
              <a:t> φτωχοποίησης, μετανάστευσης, ερημοποίησης κ νέων περιφράξεων στην ευρύτερη περιοχή των Βαλκανίων.  </a:t>
            </a:r>
          </a:p>
          <a:p>
            <a:pPr lvl="0"/>
            <a:r>
              <a:rPr lang="el-GR" dirty="0" smtClean="0"/>
              <a:t>Αναδεικνύεται έτσι η σημασία της δημιουργικής/ευρηματικής θηλυκότητας/ες που κινούνται εντός του παλίμψηστου κυριαρχιών ρατσισμού, σεξισμού και αποικιακών τεχνολογιών σε μοτίβα πατριαρχίας τα οποία ρυμουλκού  ως μήτρα </a:t>
            </a:r>
            <a:r>
              <a:rPr lang="el-GR" dirty="0" err="1" smtClean="0"/>
              <a:t>αποικιακότητας</a:t>
            </a:r>
            <a:r>
              <a:rPr lang="el-GR" dirty="0" smtClean="0"/>
              <a:t> πληθυντικά και </a:t>
            </a:r>
            <a:r>
              <a:rPr lang="el-GR" dirty="0" err="1" smtClean="0"/>
              <a:t>διαθεματικά</a:t>
            </a:r>
            <a:r>
              <a:rPr lang="el-GR" dirty="0" smtClean="0"/>
              <a:t> τις περιφράξεις, τις εξορύξεις, τις απαγορεύσεις, παράγουν βία και </a:t>
            </a:r>
            <a:r>
              <a:rPr lang="el-GR" dirty="0" err="1" smtClean="0"/>
              <a:t>θανατοπολιτική</a:t>
            </a:r>
            <a:r>
              <a:rPr lang="el-GR" dirty="0" smtClean="0"/>
              <a:t> με ανδρικό πρόσωπο κυριαρχίας σε αντίστιξη με τις ρωγμές που δημιουργεί η φροντίδα ως σημαίνον συνυφασμένο με τη θηλυκότητα.  Και σε αυτή τη φάση βρισκόμαστε τώρα, με όλο και περισσότερες λοξές, θηλυκές, </a:t>
            </a:r>
            <a:r>
              <a:rPr lang="el-GR" dirty="0" err="1" smtClean="0"/>
              <a:t>κουήρ</a:t>
            </a:r>
            <a:r>
              <a:rPr lang="el-GR" dirty="0" smtClean="0"/>
              <a:t> ματιές, μένει να δούμε και να αφουγκραστούμε την τάση.</a:t>
            </a:r>
            <a:endParaRPr lang="en-US" dirty="0" smtClean="0"/>
          </a:p>
          <a:p>
            <a:pPr lvl="0"/>
            <a:endParaRPr lang="el-GR" dirty="0" smtClean="0"/>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Δημόσιος </a:t>
            </a:r>
            <a:r>
              <a:rPr lang="el-GR" dirty="0" err="1" smtClean="0"/>
              <a:t>αναστοχασμός</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Ο τρόπος για να αξιοποιηθεί αυτό το είδος γνώσης είναι κατά τη γνώμη μου οι συντονισμένες διοργανώσεις δημόσιων προβολών (βλ κατηγορίες όπως </a:t>
            </a:r>
            <a:r>
              <a:rPr lang="en-US" dirty="0" smtClean="0"/>
              <a:t>Balkan survey </a:t>
            </a:r>
            <a:r>
              <a:rPr lang="el-GR" dirty="0" smtClean="0"/>
              <a:t>στο </a:t>
            </a:r>
            <a:r>
              <a:rPr lang="en-US" dirty="0" smtClean="0"/>
              <a:t>TIFF</a:t>
            </a:r>
            <a:r>
              <a:rPr lang="el-GR" dirty="0" smtClean="0"/>
              <a:t>,  πανόραμα ή φεστιβάλ βαλκανικού σινεμά εδώ στη Φλώρινα) που μπορεί να ειδωθούν και ως νέα πεδία διδασκαλίας με τις κοινωνικές επιστήμες σε πιο δημόσιο ρόλο. </a:t>
            </a:r>
          </a:p>
          <a:p>
            <a:r>
              <a:rPr lang="el-GR" dirty="0" smtClean="0"/>
              <a:t>Στην εποχή μας όπου η εικόνα αποτελεί μέσο μάθησης το να πολλαπλασιάζονται τέτοια θεματικά φεστιβάλ γύρω από τα βορειοελλαδικά σύνορα, συνιστά πρώτα από όλα προνόμιο και πλούτο γνώσης, ιδίως όταν το εγχείρημα γίνεται με συνέργειες (βλ. συνεργασία με πανεπιστήμια στη διδασκαλία και την έρευνα και γενικότερα την εκπαίδευση ή τους δήμους, τις περιφέρειες και τις πρωτοβουλίες πολιτών για πολιτικές πολιτισμού).</a:t>
            </a:r>
          </a:p>
          <a:p>
            <a:r>
              <a:rPr lang="el-GR" dirty="0" smtClean="0"/>
              <a:t> Έτσι και επιπρόσθετα τέτοια εγχειρήματα αφενός βγάζουν εμάς έξω από τα πανεπιστήμια, αφετέρου φέρνουμε εντός τις δημιουργικές λοξές και κριτικές ματιές και </a:t>
            </a:r>
            <a:r>
              <a:rPr lang="el-GR" dirty="0" err="1" smtClean="0"/>
              <a:t>πολυμεσικούς</a:t>
            </a:r>
            <a:r>
              <a:rPr lang="el-GR" dirty="0" smtClean="0"/>
              <a:t> τρόπους εκπαίδευσης. Ο πολλαπλασιασμός και ο διάλογος με άλλα φεστιβάλ δεν είναι ανταγωνισμός  αλλά πλούτος. Μακάρι να συνομιλήσουμε και με άλλα ομόλογά τους από την άλλη μεριά των συνόρων   βλ. </a:t>
            </a:r>
            <a:r>
              <a:rPr lang="el-GR" dirty="0" err="1" smtClean="0"/>
              <a:t>Manaki</a:t>
            </a:r>
            <a:r>
              <a:rPr lang="el-GR" dirty="0" smtClean="0"/>
              <a:t> </a:t>
            </a:r>
            <a:r>
              <a:rPr lang="el-GR" dirty="0" err="1" smtClean="0"/>
              <a:t>Brothers</a:t>
            </a:r>
            <a:r>
              <a:rPr lang="el-GR" dirty="0" smtClean="0"/>
              <a:t> </a:t>
            </a:r>
            <a:r>
              <a:rPr lang="el-GR" dirty="0" err="1" smtClean="0"/>
              <a:t>Film</a:t>
            </a:r>
            <a:r>
              <a:rPr lang="el-GR" dirty="0" smtClean="0"/>
              <a:t> </a:t>
            </a:r>
            <a:r>
              <a:rPr lang="el-GR" dirty="0" err="1" smtClean="0"/>
              <a:t>Festival</a:t>
            </a:r>
            <a:r>
              <a:rPr lang="el-GR" b="1" dirty="0" smtClean="0"/>
              <a:t>, </a:t>
            </a:r>
            <a:r>
              <a:rPr lang="en-US" b="1" dirty="0" smtClean="0"/>
              <a:t>Bitola since</a:t>
            </a:r>
            <a:r>
              <a:rPr lang="el-GR" b="1" dirty="0" smtClean="0"/>
              <a:t> 1979, ανταλλάσσοντας  εμπειρίες και γενεαλογίες βαλκανικών περιηγήσεων.</a:t>
            </a:r>
            <a:endParaRPr lang="el-GR" dirty="0" smtClean="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Κινηματογράφος, πολιτισμικές σπουδές και δημόσια ανθρωπολογία</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Αυτό γιατί οι δημιουργοί και θεατές ή </a:t>
            </a:r>
            <a:r>
              <a:rPr lang="el-GR" dirty="0" err="1" smtClean="0"/>
              <a:t>στοχευμένα</a:t>
            </a:r>
            <a:r>
              <a:rPr lang="el-GR" dirty="0" smtClean="0"/>
              <a:t> κοινά γνώσης βλ. πανεπιστήμια, μέσω του σινεμά μοιραζόμαστε διαδοχικά και παράλληλα </a:t>
            </a:r>
            <a:r>
              <a:rPr lang="el-GR" dirty="0" err="1" smtClean="0"/>
              <a:t>μετα</a:t>
            </a:r>
            <a:r>
              <a:rPr lang="el-GR" dirty="0" smtClean="0"/>
              <a:t>-οθωμανικές, εθνικές και </a:t>
            </a:r>
            <a:r>
              <a:rPr lang="el-GR" dirty="0" err="1" smtClean="0"/>
              <a:t>μετα</a:t>
            </a:r>
            <a:r>
              <a:rPr lang="el-GR" dirty="0" smtClean="0"/>
              <a:t>-σοσιαλιστικές κληρονομιές, βιώνοντας προκλήσεις τόσο από τις θετικές προσδοκίες της </a:t>
            </a:r>
            <a:r>
              <a:rPr lang="el-GR" dirty="0" err="1" smtClean="0"/>
              <a:t>νεωτερικότητας</a:t>
            </a:r>
            <a:r>
              <a:rPr lang="el-GR" dirty="0" smtClean="0"/>
              <a:t> (βλ. χειραφέτηση υποκειμένων, εκσυγχρονισμός, πρόοδος κλπ) όσο και από το σκοτεινό της πρόσωπο (βλ. </a:t>
            </a:r>
            <a:r>
              <a:rPr lang="el-GR" dirty="0" err="1" smtClean="0"/>
              <a:t>αποικιακότητες</a:t>
            </a:r>
            <a:r>
              <a:rPr lang="el-GR" dirty="0" smtClean="0"/>
              <a:t> του καπιταλισμού, της αποικιοκρατίας και της πατριαρχίας) με τις πολλαπλές τεχνολογίες περιφράξεως, εξορύξεως, υπαγωγής, ανισότητας, ανελευθερίας, επί των πόρων, των σωμάτων, των ειδών, των τοπικών γνώσεων κλπ. </a:t>
            </a:r>
          </a:p>
          <a:p>
            <a:r>
              <a:rPr lang="el-GR" dirty="0" smtClean="0"/>
              <a:t>Μπροστά στη λαίλαπα του νεοφιλελευθερισμού, ο κινηματογράφος, η δημόσια ανθρωπολογία, οι πολιτισμικές σπουδές, οι σπουδές φύλου είναι τα πεδία καταγραφής και δημιουργικής κριτικής που σε συνεργασία και με τους τοπικούς φορείς, ανοίγουν δρόμους αυτογνωσίας επί τόπου και στον κόσμο </a:t>
            </a:r>
            <a:r>
              <a:rPr lang="el-GR" dirty="0" err="1" smtClean="0"/>
              <a:t>συνδημιουργούν</a:t>
            </a:r>
            <a:r>
              <a:rPr lang="el-GR" dirty="0" smtClean="0"/>
              <a:t> πολιτικές και πρακτικές </a:t>
            </a:r>
            <a:r>
              <a:rPr lang="el-GR" dirty="0" err="1" smtClean="0"/>
              <a:t>ευζειν</a:t>
            </a:r>
            <a:r>
              <a:rPr lang="el-GR" dirty="0" smtClean="0"/>
              <a:t> που υπερβαίνουν τα σκοτεινά πρόσωπα του εκσυγχρονισμού. </a:t>
            </a:r>
          </a:p>
          <a:p>
            <a:r>
              <a:rPr lang="el-GR" dirty="0" smtClean="0"/>
              <a:t>Και αυτό είναι ελπιδοφόρο και σπουδαίο μήνυμα για παραγωγή γνώσης </a:t>
            </a:r>
            <a:r>
              <a:rPr lang="en-US" dirty="0" smtClean="0"/>
              <a:t>extra </a:t>
            </a:r>
            <a:r>
              <a:rPr lang="en-US" dirty="0" err="1" smtClean="0"/>
              <a:t>muros</a:t>
            </a:r>
            <a:r>
              <a:rPr lang="en-US" dirty="0" smtClean="0"/>
              <a:t> academia</a:t>
            </a:r>
            <a:r>
              <a:rPr lang="el-GR" dirty="0" smtClean="0"/>
              <a:t>.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1</a:t>
            </a:r>
            <a:r>
              <a:rPr lang="el-GR" b="1" baseline="30000" dirty="0" smtClean="0"/>
              <a:t>η</a:t>
            </a:r>
            <a:r>
              <a:rPr lang="el-GR" b="1" dirty="0" smtClean="0"/>
              <a:t> φάση: Εθνικές </a:t>
            </a:r>
            <a:r>
              <a:rPr lang="el-GR" b="1" dirty="0" err="1" smtClean="0"/>
              <a:t>δυστοπίες</a:t>
            </a:r>
            <a:r>
              <a:rPr lang="el-GR" b="1" dirty="0" smtClean="0"/>
              <a:t> ή σοσιαλιστικές αγκυλώσεις</a:t>
            </a:r>
            <a:endParaRPr lang="el-GR" dirty="0"/>
          </a:p>
        </p:txBody>
      </p:sp>
      <p:sp>
        <p:nvSpPr>
          <p:cNvPr id="3" name="2 - Θέση περιεχομένου"/>
          <p:cNvSpPr>
            <a:spLocks noGrp="1"/>
          </p:cNvSpPr>
          <p:nvPr>
            <p:ph idx="1"/>
          </p:nvPr>
        </p:nvSpPr>
        <p:spPr/>
        <p:txBody>
          <a:bodyPr/>
          <a:lstStyle/>
          <a:p>
            <a:r>
              <a:rPr lang="el-GR" dirty="0" smtClean="0"/>
              <a:t>Η ιστορία, η ιδεολογία και η αρσενική (χαρισματική και τοξική </a:t>
            </a:r>
            <a:r>
              <a:rPr lang="el-GR" dirty="0" err="1" smtClean="0"/>
              <a:t>αρρενοπώτητα</a:t>
            </a:r>
            <a:r>
              <a:rPr lang="el-GR" dirty="0" smtClean="0"/>
              <a:t>) της </a:t>
            </a:r>
            <a:r>
              <a:rPr lang="el-GR" dirty="0" err="1" smtClean="0"/>
              <a:t>νεωτερικότητας</a:t>
            </a:r>
            <a:endParaRPr lang="el-GR" dirty="0" smtClean="0"/>
          </a:p>
          <a:p>
            <a:r>
              <a:rPr lang="el-GR" dirty="0" smtClean="0"/>
              <a:t>Θόδωρος Αγγελόπουλος</a:t>
            </a:r>
          </a:p>
          <a:p>
            <a:r>
              <a:rPr lang="el-GR" dirty="0" err="1" smtClean="0"/>
              <a:t>Εμίρ</a:t>
            </a:r>
            <a:r>
              <a:rPr lang="el-GR" dirty="0" smtClean="0"/>
              <a:t> </a:t>
            </a:r>
            <a:r>
              <a:rPr lang="el-GR" dirty="0" err="1" smtClean="0"/>
              <a:t>Κουστουρίτσα</a:t>
            </a:r>
            <a:endParaRPr lang="el-GR" dirty="0" smtClean="0"/>
          </a:p>
          <a:p>
            <a:r>
              <a:rPr lang="el-GR" dirty="0" err="1" smtClean="0"/>
              <a:t>Γκόραν</a:t>
            </a:r>
            <a:r>
              <a:rPr lang="el-GR" dirty="0" smtClean="0"/>
              <a:t> </a:t>
            </a:r>
            <a:r>
              <a:rPr lang="el-GR" dirty="0" err="1" smtClean="0"/>
              <a:t>Πασκάλιεβιτς</a:t>
            </a:r>
            <a:endParaRPr lang="el-GR"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Θόδωρος Αγγελόπουλος: ιστορία και κοινωνικές ταυτότητες </a:t>
            </a:r>
            <a:endParaRPr lang="el-GR" dirty="0"/>
          </a:p>
        </p:txBody>
      </p:sp>
      <p:sp>
        <p:nvSpPr>
          <p:cNvPr id="3" name="2 - Θέση περιεχομένου"/>
          <p:cNvSpPr>
            <a:spLocks noGrp="1"/>
          </p:cNvSpPr>
          <p:nvPr>
            <p:ph idx="1"/>
          </p:nvPr>
        </p:nvSpPr>
        <p:spPr>
          <a:xfrm>
            <a:off x="3214678" y="1643050"/>
            <a:ext cx="5472122" cy="4483113"/>
          </a:xfrm>
        </p:spPr>
        <p:txBody>
          <a:bodyPr>
            <a:normAutofit fontScale="25000" lnSpcReduction="20000"/>
          </a:bodyPr>
          <a:lstStyle/>
          <a:p>
            <a:r>
              <a:rPr lang="el-GR" sz="4800" dirty="0" smtClean="0"/>
              <a:t>Η ταινία  (1975) παρακολουθεί ένα μπουλούκι ταξιδεύει στην </a:t>
            </a:r>
            <a:r>
              <a:rPr lang="el-GR" sz="4800" dirty="0" smtClean="0">
                <a:hlinkClick r:id="rId2" tooltip="Ελλάδα"/>
              </a:rPr>
              <a:t>Ελλάδα</a:t>
            </a:r>
            <a:r>
              <a:rPr lang="el-GR" sz="4800" dirty="0" smtClean="0"/>
              <a:t> παρουσιάζοντας την </a:t>
            </a:r>
            <a:r>
              <a:rPr lang="el-GR" sz="4800" i="1" dirty="0" smtClean="0"/>
              <a:t>Γκόλφω.</a:t>
            </a:r>
            <a:endParaRPr lang="el-GR" sz="4800" dirty="0" smtClean="0"/>
          </a:p>
          <a:p>
            <a:r>
              <a:rPr lang="el-GR" sz="4800" dirty="0" smtClean="0"/>
              <a:t>Σε πρώτο επίπεδο, η ταινία δείχνει τα μέλη του θιάσου να προετοιμάζουν, να κάνουν πρόβες, να προωθούν και να παίζουν το θεατρικό έργο, ένα βουκολικό δράμα αγάπης, προδοσίας και θανάτου.</a:t>
            </a:r>
          </a:p>
          <a:p>
            <a:r>
              <a:rPr lang="el-GR" sz="4800" dirty="0" smtClean="0"/>
              <a:t>Σε δεύτερο επίπεδο, η ταινία επικεντρώνεται στα ιστορικά γεγονότα μεταξύ 1939-1952, καθώς βιώνονται από τον περιπλανώμενο θίασο, και το πώς επηρεάζουν τις κοινότητες, που επισκέπτονται: ο τελευταίος χρόνος της </a:t>
            </a:r>
            <a:r>
              <a:rPr lang="el-GR" sz="4800" dirty="0" smtClean="0">
                <a:hlinkClick r:id="rId3" tooltip="Καθεστώς της 4ης Αυγούστου"/>
              </a:rPr>
              <a:t>δικτατορίας του Μεταξά</a:t>
            </a:r>
            <a:r>
              <a:rPr lang="el-GR" sz="4800" dirty="0" smtClean="0"/>
              <a:t>, ο πόλεμος με τους </a:t>
            </a:r>
            <a:r>
              <a:rPr lang="el-GR" sz="4800" dirty="0" smtClean="0">
                <a:hlinkClick r:id="rId4" tooltip="Ελληνοϊταλικός Πόλεμος"/>
              </a:rPr>
              <a:t>Ιταλούς</a:t>
            </a:r>
            <a:r>
              <a:rPr lang="el-GR" sz="4800" dirty="0" smtClean="0"/>
              <a:t>, η </a:t>
            </a:r>
            <a:r>
              <a:rPr lang="el-GR" sz="4800" dirty="0" smtClean="0">
                <a:hlinkClick r:id="rId5" tooltip="Κατοχή της Ελλάδας 1941-1944"/>
              </a:rPr>
              <a:t>Κατοχή</a:t>
            </a:r>
            <a:r>
              <a:rPr lang="el-GR" sz="4800" dirty="0" smtClean="0"/>
              <a:t>, η Απελευθέρωση, ο </a:t>
            </a:r>
            <a:r>
              <a:rPr lang="el-GR" sz="4800" dirty="0" smtClean="0">
                <a:hlinkClick r:id="rId6" tooltip="Ελληνικός εμφύλιος πόλεμος (1946–1949)"/>
              </a:rPr>
              <a:t>Εμφύλιος</a:t>
            </a:r>
            <a:r>
              <a:rPr lang="el-GR" sz="4800" dirty="0" smtClean="0"/>
              <a:t> και η </a:t>
            </a:r>
            <a:r>
              <a:rPr lang="el-GR" sz="4800" dirty="0" smtClean="0">
                <a:hlinkClick r:id="rId7" tooltip="Ηνωμένο Βασίλειο"/>
              </a:rPr>
              <a:t>βρετανική</a:t>
            </a:r>
            <a:r>
              <a:rPr lang="el-GR" sz="4800" dirty="0" smtClean="0"/>
              <a:t> και </a:t>
            </a:r>
            <a:r>
              <a:rPr lang="el-GR" sz="4800" dirty="0" smtClean="0">
                <a:hlinkClick r:id="rId8" tooltip="Ηνωμένες Πολιτείες Αμερικής"/>
              </a:rPr>
              <a:t>αμερικανική</a:t>
            </a:r>
            <a:r>
              <a:rPr lang="el-GR" sz="4800" dirty="0" smtClean="0"/>
              <a:t> παρέμβαση στα ελληνικά εσωτερικά θέματα.</a:t>
            </a:r>
          </a:p>
          <a:p>
            <a:r>
              <a:rPr lang="el-GR" sz="4800" dirty="0" smtClean="0"/>
              <a:t>Σε επόμενο στάδιο, οι χαρακτήρες ζουν το δικό τους δράμα ζήλιας και προδοσίας, με ρίζες στον αρχαίο μύθο του </a:t>
            </a:r>
            <a:r>
              <a:rPr lang="el-GR" sz="4800" dirty="0" smtClean="0">
                <a:hlinkClick r:id="rId9" tooltip="Ατρείδες"/>
              </a:rPr>
              <a:t>οίκου του Ατρέα</a:t>
            </a:r>
            <a:r>
              <a:rPr lang="el-GR" sz="4800" dirty="0" smtClean="0"/>
              <a:t>. Ο </a:t>
            </a:r>
            <a:r>
              <a:rPr lang="el-GR" sz="4800" dirty="0" smtClean="0">
                <a:hlinkClick r:id="rId10" tooltip="Αγαμέμνονας"/>
              </a:rPr>
              <a:t>Αγαμέμνων</a:t>
            </a:r>
            <a:r>
              <a:rPr lang="el-GR" sz="4800" dirty="0" smtClean="0"/>
              <a:t>, Έλληνας </a:t>
            </a:r>
            <a:r>
              <a:rPr lang="el-GR" sz="4800" dirty="0" smtClean="0">
                <a:hlinkClick r:id="rId11" tooltip="Πρόσφυγας"/>
              </a:rPr>
              <a:t>πρόσφυγας</a:t>
            </a:r>
            <a:r>
              <a:rPr lang="el-GR" sz="4800" dirty="0" smtClean="0"/>
              <a:t> από τη </a:t>
            </a:r>
            <a:r>
              <a:rPr lang="el-GR" sz="4800" dirty="0" smtClean="0">
                <a:hlinkClick r:id="rId12" tooltip="Μικρά Ασία"/>
              </a:rPr>
              <a:t>Μικρά Ασία</a:t>
            </a:r>
            <a:r>
              <a:rPr lang="el-GR" sz="4800" dirty="0" smtClean="0"/>
              <a:t>, πάει στον πόλεμο κατά των Ιταλών το 1940, μπαίνει στην αντίσταση εναντίον των </a:t>
            </a:r>
            <a:r>
              <a:rPr lang="el-GR" sz="4800" dirty="0" smtClean="0">
                <a:hlinkClick r:id="rId13" tooltip="Ναζιστική Γερμανία"/>
              </a:rPr>
              <a:t>Γερμανών</a:t>
            </a:r>
            <a:r>
              <a:rPr lang="el-GR" sz="4800" dirty="0" smtClean="0"/>
              <a:t> και εκτελείται, αφότου προδίδεται από την </a:t>
            </a:r>
            <a:r>
              <a:rPr lang="el-GR" sz="4800" dirty="0" smtClean="0">
                <a:hlinkClick r:id="rId14" tooltip="Κλυταιμνήστρα"/>
              </a:rPr>
              <a:t>Κλυταιμνήστρα</a:t>
            </a:r>
            <a:r>
              <a:rPr lang="el-GR" sz="4800" dirty="0" smtClean="0"/>
              <a:t> και τον </a:t>
            </a:r>
            <a:r>
              <a:rPr lang="el-GR" sz="4800" dirty="0" smtClean="0">
                <a:hlinkClick r:id="rId15" tooltip="Αίγισθος"/>
              </a:rPr>
              <a:t>Αίγισθο</a:t>
            </a:r>
            <a:r>
              <a:rPr lang="el-GR" sz="4800" dirty="0" smtClean="0"/>
              <a:t>. Ο Αίγισθος, εραστής της </a:t>
            </a:r>
            <a:r>
              <a:rPr lang="el-GR" sz="4800" dirty="0" err="1" smtClean="0"/>
              <a:t>Κλυταινμήστρας</a:t>
            </a:r>
            <a:r>
              <a:rPr lang="el-GR" sz="4800" dirty="0" smtClean="0"/>
              <a:t>, είναι πληροφοριοδότης και συνεργάτης των Γερμανών κατακτητών. Ο </a:t>
            </a:r>
            <a:r>
              <a:rPr lang="el-GR" sz="4800" dirty="0" smtClean="0">
                <a:hlinkClick r:id="rId16" tooltip="Ορέστης"/>
              </a:rPr>
              <a:t>Ορέστης</a:t>
            </a:r>
            <a:r>
              <a:rPr lang="el-GR" sz="4800" dirty="0" smtClean="0"/>
              <a:t>, γιος του Αγαμέμνονα και της Κλυταιμνήστρας, πολεμά με τους αριστερούς και εκδικείται τον θάνατο του πατέρα του σκοτώνοντας την Κλυταιμνήστρα και τον Αίγισθο. Συλλαμβάνεται το 1949 για τη δράση του ως αντάρτης και εκτελείται στη φυλακή το 1951. Η </a:t>
            </a:r>
            <a:r>
              <a:rPr lang="el-GR" sz="4800" dirty="0" smtClean="0">
                <a:hlinkClick r:id="rId17" tooltip="Ηλέκτρα (μυθολογία)"/>
              </a:rPr>
              <a:t>Ηλέκτρα</a:t>
            </a:r>
            <a:r>
              <a:rPr lang="el-GR" sz="4800" dirty="0" smtClean="0"/>
              <a:t>, η αδερφή του, βοηθά τους αριστερούς και τον αδερφό της στην εκδίκηση της προδοσίας της μητέρας τους. Συνεχίζει να εργάζεται στον θίασο και έχει σχέση με τον </a:t>
            </a:r>
            <a:r>
              <a:rPr lang="el-GR" sz="4800" dirty="0" err="1" smtClean="0">
                <a:hlinkClick r:id="rId18" tooltip="Πυλάδης"/>
              </a:rPr>
              <a:t>Πυλάδη</a:t>
            </a:r>
            <a:r>
              <a:rPr lang="el-GR" sz="4800" dirty="0" smtClean="0"/>
              <a:t>. Η </a:t>
            </a:r>
            <a:r>
              <a:rPr lang="el-GR" sz="4800" dirty="0" smtClean="0">
                <a:hlinkClick r:id="rId19" tooltip="Χρυσόθεμις (του Αγαμέμνονα)"/>
              </a:rPr>
              <a:t>Χρυσόθεμις</a:t>
            </a:r>
            <a:r>
              <a:rPr lang="el-GR" sz="4800" dirty="0" smtClean="0"/>
              <a:t>, η μικρότερη αδερφή της Ηλέκτρας, συνεργάζεται με τους Γερμανούς, γίνεται </a:t>
            </a:r>
            <a:r>
              <a:rPr lang="el-GR" sz="4800" dirty="0" smtClean="0">
                <a:hlinkClick r:id="rId20" tooltip="Πορνεία"/>
              </a:rPr>
              <a:t>πόρνη</a:t>
            </a:r>
            <a:r>
              <a:rPr lang="el-GR" sz="4800" dirty="0" smtClean="0"/>
              <a:t> στην Κατοχή, τάσσεται στο πλευρό των Βρετανών κατά την Απελευθέρωση και αργότερα παντρεύεται έναν Αμερικάνο. Ο </a:t>
            </a:r>
            <a:r>
              <a:rPr lang="el-GR" sz="4800" dirty="0" err="1" smtClean="0"/>
              <a:t>Πυλάδης</a:t>
            </a:r>
            <a:r>
              <a:rPr lang="el-GR" sz="4800" dirty="0" smtClean="0"/>
              <a:t>, στενός φίλος του Ορέστη, είναι </a:t>
            </a:r>
            <a:r>
              <a:rPr lang="el-GR" sz="4800" dirty="0" smtClean="0">
                <a:hlinkClick r:id="rId21" tooltip="Κομμουνισμός"/>
              </a:rPr>
              <a:t>κομουνιστής</a:t>
            </a:r>
            <a:r>
              <a:rPr lang="el-GR" sz="4800" dirty="0" smtClean="0"/>
              <a:t>, που έχει εξοριστεί από το καθεστώς του Μεταξά, ενώνεται με τους αντάρτες και συλλαμβάνεται και εξορίζεται ξανά. Τελικά, αναγκάζεται να υπογράψει δήλωση αποκήρυξης της Αριστεράς, αφότου βασανίζεται από τους δεξιούς, και αποφυλακίζεται το 1950.</a:t>
            </a:r>
          </a:p>
          <a:p>
            <a:endParaRPr lang="el-GR" dirty="0"/>
          </a:p>
        </p:txBody>
      </p:sp>
      <p:pic>
        <p:nvPicPr>
          <p:cNvPr id="4" name="4 - Θέση περιεχομένου" descr="Ο Θίασος"/>
          <p:cNvPicPr>
            <a:picLocks/>
          </p:cNvPicPr>
          <p:nvPr/>
        </p:nvPicPr>
        <p:blipFill>
          <a:blip r:embed="rId22"/>
          <a:srcRect/>
          <a:stretch>
            <a:fillRect/>
          </a:stretch>
        </p:blipFill>
        <p:spPr bwMode="auto">
          <a:xfrm>
            <a:off x="714348" y="1643050"/>
            <a:ext cx="2214578" cy="35004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Θόδωρος Αγγελόπουλος: δομικός συμβολισμός</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3" descr="C:\Users\user\Documents\βαλκανικο σινεμα\Voyage-to-Cythera-51.jpg"/>
          <p:cNvPicPr>
            <a:picLocks noChangeAspect="1" noChangeArrowheads="1"/>
          </p:cNvPicPr>
          <p:nvPr/>
        </p:nvPicPr>
        <p:blipFill>
          <a:blip r:embed="rId2"/>
          <a:srcRect/>
          <a:stretch>
            <a:fillRect/>
          </a:stretch>
        </p:blipFill>
        <p:spPr bwMode="auto">
          <a:xfrm>
            <a:off x="571472" y="1714488"/>
            <a:ext cx="2702484" cy="4000528"/>
          </a:xfrm>
          <a:prstGeom prst="rect">
            <a:avLst/>
          </a:prstGeom>
          <a:noFill/>
        </p:spPr>
      </p:pic>
      <p:sp>
        <p:nvSpPr>
          <p:cNvPr id="5" name="4 - Ορθογώνιο"/>
          <p:cNvSpPr/>
          <p:nvPr/>
        </p:nvSpPr>
        <p:spPr>
          <a:xfrm>
            <a:off x="3286116" y="2143116"/>
            <a:ext cx="5143536" cy="3693319"/>
          </a:xfrm>
          <a:prstGeom prst="rect">
            <a:avLst/>
          </a:prstGeom>
        </p:spPr>
        <p:txBody>
          <a:bodyPr wrap="square">
            <a:spAutoFit/>
          </a:bodyPr>
          <a:lstStyle/>
          <a:p>
            <a:r>
              <a:rPr lang="el-GR" dirty="0" smtClean="0"/>
              <a:t>Η ταινία (1984), γενικά, είναι γεμάτη από </a:t>
            </a:r>
            <a:r>
              <a:rPr lang="el-GR" dirty="0" smtClean="0">
                <a:hlinkClick r:id="rId3" tooltip="Συμβολισμός"/>
              </a:rPr>
              <a:t>συμβολισμούς</a:t>
            </a:r>
            <a:r>
              <a:rPr lang="el-GR" dirty="0" smtClean="0"/>
              <a:t>, που έχουν να δηλώσουν τόσο την ελληνική πραγματικότητα της εποχής της ταινίας, όσο και της εποχής του </a:t>
            </a:r>
            <a:r>
              <a:rPr lang="el-GR" dirty="0" smtClean="0">
                <a:hlinkClick r:id="rId4" tooltip="Ελληνικός εμφύλιος πόλεμος (1946–1949)"/>
              </a:rPr>
              <a:t>εμφυλίου</a:t>
            </a:r>
            <a:r>
              <a:rPr lang="el-GR" dirty="0" smtClean="0"/>
              <a:t>. Όχι μόνο ένας πολιτικός σχολιασμός αυτών των εποχών και των ανθρώπων τους, αλλά και βαθύτερων προσωπικών ανθρώπινων αρχών, όπως το δέσιμο του με τη γη, ο αυτοπροσδιορισμός του στον χώρο/τόπο και τον χρόνο αλλά και ανάμεσα στους ανθρώπους και τις αξίες τους. Υπαρξιακή αναζήτηση μέσα στη ζωή του ατόμου που οι συγκυρίες δε τον έχουν δέσει με σταθερές και αποξενώνεται όσο και απομονώνεται.</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Εμίρ</a:t>
            </a:r>
            <a:r>
              <a:rPr lang="el-GR" b="1" dirty="0" smtClean="0"/>
              <a:t> </a:t>
            </a:r>
            <a:r>
              <a:rPr lang="el-GR" b="1" dirty="0" err="1" smtClean="0"/>
              <a:t>Κουστουρίτσα</a:t>
            </a:r>
            <a:r>
              <a:rPr lang="el-GR" b="1" dirty="0" smtClean="0"/>
              <a:t>/</a:t>
            </a:r>
            <a:r>
              <a:rPr lang="en-US" dirty="0" err="1" smtClean="0"/>
              <a:t>Goran</a:t>
            </a:r>
            <a:r>
              <a:rPr lang="en-US" dirty="0" smtClean="0"/>
              <a:t> </a:t>
            </a:r>
            <a:r>
              <a:rPr lang="en-US" dirty="0" err="1" smtClean="0"/>
              <a:t>Paskaljević</a:t>
            </a:r>
            <a:endParaRPr lang="el-GR" dirty="0"/>
          </a:p>
        </p:txBody>
      </p:sp>
      <p:pic>
        <p:nvPicPr>
          <p:cNvPr id="16386" name="Picture 2" descr="C:\Users\user\Documents\βαλκανικο σινεμα\father-4-820x530.jpg"/>
          <p:cNvPicPr>
            <a:picLocks noGrp="1" noChangeAspect="1" noChangeArrowheads="1"/>
          </p:cNvPicPr>
          <p:nvPr>
            <p:ph idx="1"/>
          </p:nvPr>
        </p:nvPicPr>
        <p:blipFill>
          <a:blip r:embed="rId2"/>
          <a:srcRect/>
          <a:stretch>
            <a:fillRect/>
          </a:stretch>
        </p:blipFill>
        <p:spPr bwMode="auto">
          <a:xfrm>
            <a:off x="285720" y="3786190"/>
            <a:ext cx="4062443" cy="2625725"/>
          </a:xfrm>
          <a:prstGeom prst="rect">
            <a:avLst/>
          </a:prstGeom>
          <a:noFill/>
        </p:spPr>
      </p:pic>
      <p:pic>
        <p:nvPicPr>
          <p:cNvPr id="16387" name="Picture 3" descr="C:\Users\user\Documents\βαλκανικο σινεμα\MV5BNWEzODBjZWMtZmM1MC00ZDFkLTljNjktOWU0YWU1MWU3OWM2XkEyXkFqcGc@._V1_QL75_UX389_.jpg"/>
          <p:cNvPicPr>
            <a:picLocks noChangeAspect="1" noChangeArrowheads="1"/>
          </p:cNvPicPr>
          <p:nvPr/>
        </p:nvPicPr>
        <p:blipFill>
          <a:blip r:embed="rId3"/>
          <a:srcRect/>
          <a:stretch>
            <a:fillRect/>
          </a:stretch>
        </p:blipFill>
        <p:spPr bwMode="auto">
          <a:xfrm>
            <a:off x="4786314" y="2071678"/>
            <a:ext cx="4215122" cy="2362202"/>
          </a:xfrm>
          <a:prstGeom prst="rect">
            <a:avLst/>
          </a:prstGeom>
          <a:noFill/>
        </p:spPr>
      </p:pic>
      <p:sp>
        <p:nvSpPr>
          <p:cNvPr id="6" name="5 - Ορθογώνιο"/>
          <p:cNvSpPr/>
          <p:nvPr/>
        </p:nvSpPr>
        <p:spPr>
          <a:xfrm>
            <a:off x="214282" y="2071679"/>
            <a:ext cx="4000528" cy="646331"/>
          </a:xfrm>
          <a:prstGeom prst="rect">
            <a:avLst/>
          </a:prstGeom>
        </p:spPr>
        <p:txBody>
          <a:bodyPr wrap="square">
            <a:spAutoFit/>
          </a:bodyPr>
          <a:lstStyle/>
          <a:p>
            <a:endParaRPr lang="en-US" dirty="0" smtClean="0"/>
          </a:p>
          <a:p>
            <a:endParaRPr lang="el-GR" dirty="0"/>
          </a:p>
        </p:txBody>
      </p:sp>
      <p:sp>
        <p:nvSpPr>
          <p:cNvPr id="7" name="6 - Ορθογώνιο"/>
          <p:cNvSpPr/>
          <p:nvPr/>
        </p:nvSpPr>
        <p:spPr>
          <a:xfrm flipH="1">
            <a:off x="4643438" y="4721662"/>
            <a:ext cx="4286280" cy="2031325"/>
          </a:xfrm>
          <a:prstGeom prst="rect">
            <a:avLst/>
          </a:prstGeom>
        </p:spPr>
        <p:txBody>
          <a:bodyPr wrap="square">
            <a:spAutoFit/>
          </a:bodyPr>
          <a:lstStyle/>
          <a:p>
            <a:r>
              <a:rPr lang="en-US" dirty="0" smtClean="0"/>
              <a:t>Time of Miracles (1989):</a:t>
            </a:r>
            <a:r>
              <a:rPr lang="el-GR" dirty="0" smtClean="0"/>
              <a:t> Τον Σεπτέμβριο του 1945, μια πυρκαγιά κατακαίει το σχολείο και οι νέες κομμουνιστικές αρχές μπαίνουν στην εκκλησία, κρεμούν τη σημαία του Κομμουνιστικού Κόμματος και ζωγραφίζουν πάνω σε τοιχογραφίες - οι οποίες ως εκ θαύματος αποκαθίστανται.</a:t>
            </a:r>
            <a:endParaRPr lang="en-US" dirty="0"/>
          </a:p>
        </p:txBody>
      </p:sp>
      <p:sp>
        <p:nvSpPr>
          <p:cNvPr id="8" name="7 - Ορθογώνιο"/>
          <p:cNvSpPr/>
          <p:nvPr/>
        </p:nvSpPr>
        <p:spPr>
          <a:xfrm>
            <a:off x="214282" y="1214422"/>
            <a:ext cx="4500594" cy="2308324"/>
          </a:xfrm>
          <a:prstGeom prst="rect">
            <a:avLst/>
          </a:prstGeom>
        </p:spPr>
        <p:txBody>
          <a:bodyPr wrap="square">
            <a:spAutoFit/>
          </a:bodyPr>
          <a:lstStyle/>
          <a:p>
            <a:r>
              <a:rPr lang="el-GR" dirty="0" smtClean="0"/>
              <a:t/>
            </a:r>
            <a:br>
              <a:rPr lang="el-GR" dirty="0" smtClean="0"/>
            </a:br>
            <a:r>
              <a:rPr lang="en-US" dirty="0" smtClean="0"/>
              <a:t>“</a:t>
            </a:r>
            <a:r>
              <a:rPr lang="el-GR" dirty="0" smtClean="0"/>
              <a:t>Ο μπαμπάς λείπει σε ταξίδι για δουλειές</a:t>
            </a:r>
            <a:r>
              <a:rPr lang="en-US" dirty="0" smtClean="0"/>
              <a:t>”</a:t>
            </a:r>
            <a:r>
              <a:rPr lang="el-GR" dirty="0" smtClean="0"/>
              <a:t> (</a:t>
            </a:r>
            <a:r>
              <a:rPr lang="el-GR" dirty="0" err="1" smtClean="0"/>
              <a:t>Otac</a:t>
            </a:r>
            <a:r>
              <a:rPr lang="el-GR" dirty="0" smtClean="0"/>
              <a:t> </a:t>
            </a:r>
            <a:r>
              <a:rPr lang="el-GR" dirty="0" err="1" smtClean="0"/>
              <a:t>na</a:t>
            </a:r>
            <a:r>
              <a:rPr lang="el-GR" dirty="0" smtClean="0"/>
              <a:t> </a:t>
            </a:r>
            <a:r>
              <a:rPr lang="el-GR" dirty="0" err="1" smtClean="0"/>
              <a:t>službenom</a:t>
            </a:r>
            <a:r>
              <a:rPr lang="el-GR" dirty="0" smtClean="0"/>
              <a:t> </a:t>
            </a:r>
            <a:r>
              <a:rPr lang="el-GR" dirty="0" err="1" smtClean="0"/>
              <a:t>putu</a:t>
            </a:r>
            <a:r>
              <a:rPr lang="el-GR" dirty="0" smtClean="0"/>
              <a:t>, 1985)</a:t>
            </a:r>
          </a:p>
          <a:p>
            <a:r>
              <a:rPr lang="el-GR" dirty="0" smtClean="0"/>
              <a:t>Γιουγκοσλαβία, 1952. Ο μπαμπάς έχει πέσει στη δυσμένεια του καθεστώτος και βρίσκεται εκτοπισμένος σε στρατόπεδο εργασίας. Στον μικρό του γιο, τον </a:t>
            </a:r>
            <a:r>
              <a:rPr lang="el-GR" dirty="0" err="1" smtClean="0"/>
              <a:t>Μάλικ</a:t>
            </a:r>
            <a:r>
              <a:rPr lang="el-GR" dirty="0" smtClean="0"/>
              <a:t>, λένε πως ο μπαμπάς λείπει σε ταξίδι για δουλειές.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Εμίρ</a:t>
            </a:r>
            <a:r>
              <a:rPr lang="el-GR" b="1" dirty="0" smtClean="0"/>
              <a:t> </a:t>
            </a:r>
            <a:r>
              <a:rPr lang="el-GR" b="1" dirty="0" err="1" smtClean="0"/>
              <a:t>Κουστουρίτσα</a:t>
            </a:r>
            <a:r>
              <a:rPr lang="el-GR" b="1" dirty="0" smtClean="0"/>
              <a:t>: </a:t>
            </a:r>
            <a:r>
              <a:rPr lang="el-GR" b="1" dirty="0" err="1" smtClean="0"/>
              <a:t>βαλκανισμός</a:t>
            </a:r>
            <a:r>
              <a:rPr lang="el-GR" b="1" dirty="0" smtClean="0"/>
              <a:t>, </a:t>
            </a:r>
            <a:r>
              <a:rPr lang="el-GR" b="1" dirty="0" err="1" smtClean="0"/>
              <a:t>μάγευση</a:t>
            </a:r>
            <a:r>
              <a:rPr lang="el-GR" b="1" dirty="0" smtClean="0"/>
              <a:t> και </a:t>
            </a:r>
            <a:r>
              <a:rPr lang="el-GR" b="1" dirty="0" err="1" smtClean="0"/>
              <a:t>απομάγευση</a:t>
            </a:r>
            <a:endParaRPr lang="el-GR" dirty="0"/>
          </a:p>
        </p:txBody>
      </p:sp>
      <p:pic>
        <p:nvPicPr>
          <p:cNvPr id="18434" name="Picture 2" descr="C:\Users\user\Documents\βαλκανικο σινεμα\okerostont_5470120.jpg"/>
          <p:cNvPicPr>
            <a:picLocks noGrp="1" noChangeAspect="1" noChangeArrowheads="1"/>
          </p:cNvPicPr>
          <p:nvPr>
            <p:ph idx="1"/>
          </p:nvPr>
        </p:nvPicPr>
        <p:blipFill>
          <a:blip r:embed="rId2"/>
          <a:srcRect/>
          <a:stretch>
            <a:fillRect/>
          </a:stretch>
        </p:blipFill>
        <p:spPr bwMode="auto">
          <a:xfrm>
            <a:off x="245933" y="2285992"/>
            <a:ext cx="3968877" cy="4071965"/>
          </a:xfrm>
          <a:prstGeom prst="rect">
            <a:avLst/>
          </a:prstGeom>
          <a:noFill/>
        </p:spPr>
      </p:pic>
      <p:sp>
        <p:nvSpPr>
          <p:cNvPr id="8" name="7 - Ορθογώνιο"/>
          <p:cNvSpPr/>
          <p:nvPr/>
        </p:nvSpPr>
        <p:spPr>
          <a:xfrm>
            <a:off x="4286248" y="1500174"/>
            <a:ext cx="4857752" cy="5078313"/>
          </a:xfrm>
          <a:prstGeom prst="rect">
            <a:avLst/>
          </a:prstGeom>
        </p:spPr>
        <p:txBody>
          <a:bodyPr wrap="square">
            <a:spAutoFit/>
          </a:bodyPr>
          <a:lstStyle/>
          <a:p>
            <a:r>
              <a:rPr lang="el-GR" dirty="0" smtClean="0"/>
              <a:t>Σερβική αστυνομική ταινία φαντασίας του σκηνοθέτη </a:t>
            </a:r>
            <a:r>
              <a:rPr lang="el-GR" dirty="0" err="1" smtClean="0">
                <a:hlinkClick r:id="rId3" tooltip="Εμίρ Κουστουρίτσα"/>
              </a:rPr>
              <a:t>Εμίρ</a:t>
            </a:r>
            <a:r>
              <a:rPr lang="el-GR" dirty="0" smtClean="0">
                <a:hlinkClick r:id="rId3" tooltip="Εμίρ Κουστουρίτσα"/>
              </a:rPr>
              <a:t> </a:t>
            </a:r>
            <a:r>
              <a:rPr lang="el-GR" dirty="0" err="1" smtClean="0">
                <a:hlinkClick r:id="rId3" tooltip="Εμίρ Κουστουρίτσα"/>
              </a:rPr>
              <a:t>Κουστουρίτσα</a:t>
            </a:r>
            <a:r>
              <a:rPr lang="el-GR" dirty="0" smtClean="0"/>
              <a:t>, που γυρίστηκε το 1988. Γυρισμένη σε </a:t>
            </a:r>
            <a:r>
              <a:rPr lang="el-GR" dirty="0" err="1" smtClean="0">
                <a:hlinkClick r:id="rId4" tooltip="Ρομανί γλώσσα"/>
              </a:rPr>
              <a:t>ρομνί</a:t>
            </a:r>
            <a:r>
              <a:rPr lang="el-GR" dirty="0" smtClean="0"/>
              <a:t> και </a:t>
            </a:r>
            <a:r>
              <a:rPr lang="el-GR" dirty="0" smtClean="0">
                <a:hlinkClick r:id="rId5" tooltip="Σερβοκροατική γλώσσα"/>
              </a:rPr>
              <a:t>σερβοκροατική γλώσσα</a:t>
            </a:r>
            <a:r>
              <a:rPr lang="el-GR" dirty="0" smtClean="0"/>
              <a:t>, η ταινία θεωρείται ευρέως μια από τις καλύτερες ταινίες του </a:t>
            </a:r>
            <a:r>
              <a:rPr lang="el-GR" dirty="0" err="1" smtClean="0"/>
              <a:t>Κουστουρίτσα</a:t>
            </a:r>
            <a:r>
              <a:rPr lang="el-GR" dirty="0" smtClean="0"/>
              <a:t>, η οποία γυρίστηκε στο </a:t>
            </a:r>
            <a:r>
              <a:rPr lang="el-GR" dirty="0" smtClean="0">
                <a:hlinkClick r:id="rId6" tooltip="Σαράγεβο"/>
              </a:rPr>
              <a:t>Σαράγεβο</a:t>
            </a:r>
            <a:r>
              <a:rPr lang="el-GR" dirty="0" smtClean="0"/>
              <a:t>, τα </a:t>
            </a:r>
            <a:r>
              <a:rPr lang="el-GR" dirty="0" smtClean="0">
                <a:hlinkClick r:id="rId7" tooltip="Σκόπια"/>
              </a:rPr>
              <a:t>Σκόπια</a:t>
            </a:r>
            <a:r>
              <a:rPr lang="el-GR" dirty="0" smtClean="0"/>
              <a:t> και το </a:t>
            </a:r>
            <a:r>
              <a:rPr lang="el-GR" dirty="0" smtClean="0">
                <a:hlinkClick r:id="rId8" tooltip="Μιλάνο"/>
              </a:rPr>
              <a:t>Μιλάνο</a:t>
            </a:r>
            <a:r>
              <a:rPr lang="el-GR" dirty="0" smtClean="0"/>
              <a:t>, από την εταιρεία Φόρουμ Σαράγεβο. Η ταινία είχε επιλεγεί για τα εκπροσωπήσει τη </a:t>
            </a:r>
            <a:r>
              <a:rPr lang="el-GR" dirty="0" smtClean="0">
                <a:hlinkClick r:id="rId9" tooltip="Σοσιαλιστική Ομοσπονδιακή Δημοκρατία της Γιουγκοσλαβίας"/>
              </a:rPr>
              <a:t>Γιουγκοσλαβία</a:t>
            </a:r>
            <a:r>
              <a:rPr lang="el-GR" dirty="0" smtClean="0"/>
              <a:t> ως </a:t>
            </a:r>
            <a:r>
              <a:rPr lang="el-GR" dirty="0" smtClean="0">
                <a:hlinkClick r:id="rId10" tooltip="Όσκαρ Καλύτερης Ξενόγλωσσης Ταινίας"/>
              </a:rPr>
              <a:t>καλύτερη ξενόγλωσση ταινία</a:t>
            </a:r>
            <a:r>
              <a:rPr lang="el-GR" dirty="0" smtClean="0"/>
              <a:t> στα </a:t>
            </a:r>
            <a:r>
              <a:rPr lang="el-GR" dirty="0" smtClean="0">
                <a:hlinkClick r:id="rId11" tooltip="Βραβεία Αμερικανικής Ακαδημίας Κινηματογράφου 1989"/>
              </a:rPr>
              <a:t>62α βραβεία </a:t>
            </a:r>
            <a:r>
              <a:rPr lang="el-GR" dirty="0" err="1" smtClean="0">
                <a:hlinkClick r:id="rId11" tooltip="Βραβεία Αμερικανικής Ακαδημίας Κινηματογράφου 1989"/>
              </a:rPr>
              <a:t>όσκαρ</a:t>
            </a:r>
            <a:r>
              <a:rPr lang="el-GR" dirty="0" smtClean="0"/>
              <a:t>, αλλά δεν έγινε δεκτή ως υποψηφιότητα.  Η ταινία περιστρέφεται γύρω από τον </a:t>
            </a:r>
            <a:r>
              <a:rPr lang="el-GR" dirty="0" err="1" smtClean="0"/>
              <a:t>Περχάν</a:t>
            </a:r>
            <a:r>
              <a:rPr lang="el-GR" dirty="0" smtClean="0"/>
              <a:t>, έναν έφηβο </a:t>
            </a:r>
            <a:r>
              <a:rPr lang="el-GR" dirty="0" err="1" smtClean="0"/>
              <a:t>Ρομά</a:t>
            </a:r>
            <a:r>
              <a:rPr lang="el-GR" dirty="0" smtClean="0"/>
              <a:t> με </a:t>
            </a:r>
            <a:r>
              <a:rPr lang="el-GR" dirty="0" smtClean="0">
                <a:hlinkClick r:id="rId12" tooltip="Τηλεκίνηση"/>
              </a:rPr>
              <a:t>τηλεκινητικές</a:t>
            </a:r>
            <a:r>
              <a:rPr lang="el-GR" dirty="0" smtClean="0"/>
              <a:t> δυνάμεις και το πέρασμα του από την παιδική ηλικία έως την ενηλικίωση που ξεκινά από ένα μικρό χωριό στη Γιουγκοσλαβία και καταλήγει στον εγκληματικό υπόκοσμο του Μιλάνου. Η ταινία ασχολείται με τον </a:t>
            </a:r>
            <a:r>
              <a:rPr lang="el-GR" dirty="0" smtClean="0">
                <a:hlinkClick r:id="rId13" tooltip="Μαγικός ρεαλισμός"/>
              </a:rPr>
              <a:t>μαγικό ρεαλισμό</a:t>
            </a:r>
            <a:r>
              <a:rPr lang="el-GR"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2</a:t>
            </a:r>
            <a:r>
              <a:rPr lang="el-GR" sz="2200" b="1" baseline="30000" dirty="0" smtClean="0"/>
              <a:t>η</a:t>
            </a:r>
            <a:r>
              <a:rPr lang="el-GR" sz="2200" b="1" dirty="0" smtClean="0"/>
              <a:t> φάση: </a:t>
            </a:r>
            <a:r>
              <a:rPr lang="el-GR" sz="2200" b="1" dirty="0" err="1" smtClean="0"/>
              <a:t>Μετασοσιαλιστική</a:t>
            </a:r>
            <a:r>
              <a:rPr lang="el-GR" sz="2200" b="1" dirty="0" smtClean="0"/>
              <a:t> συνθήκη: από τους αντιμαχόμενους εθνικισμούς στα σύνορα, τη μετανάστευση και τη συμβίωση</a:t>
            </a:r>
            <a:br>
              <a:rPr lang="el-GR" sz="2200" b="1" dirty="0" smtClean="0"/>
            </a:br>
            <a:endParaRPr lang="el-GR" dirty="0"/>
          </a:p>
        </p:txBody>
      </p:sp>
      <p:sp>
        <p:nvSpPr>
          <p:cNvPr id="3" name="2 - Θέση περιεχομένου"/>
          <p:cNvSpPr>
            <a:spLocks noGrp="1"/>
          </p:cNvSpPr>
          <p:nvPr>
            <p:ph idx="1"/>
          </p:nvPr>
        </p:nvSpPr>
        <p:spPr/>
        <p:txBody>
          <a:bodyPr/>
          <a:lstStyle/>
          <a:p>
            <a:r>
              <a:rPr lang="el-GR" b="1" dirty="0" smtClean="0"/>
              <a:t>-Η αποθέωση και η αποκαθήλωση του ηγεμονικού ανδρισμού </a:t>
            </a:r>
          </a:p>
          <a:p>
            <a:r>
              <a:rPr lang="el-GR" dirty="0" err="1" smtClean="0"/>
              <a:t>Μίλτσο</a:t>
            </a:r>
            <a:r>
              <a:rPr lang="el-GR" dirty="0" smtClean="0"/>
              <a:t> </a:t>
            </a:r>
            <a:r>
              <a:rPr lang="el-GR" dirty="0" err="1" smtClean="0"/>
              <a:t>Μαντσεφσκι</a:t>
            </a:r>
            <a:endParaRPr lang="el-GR" dirty="0" smtClean="0"/>
          </a:p>
          <a:p>
            <a:r>
              <a:rPr lang="el-GR" b="1" dirty="0" err="1" smtClean="0"/>
              <a:t>Σριντιάν</a:t>
            </a:r>
            <a:r>
              <a:rPr lang="el-GR" b="1" dirty="0" smtClean="0"/>
              <a:t> </a:t>
            </a:r>
            <a:r>
              <a:rPr lang="el-GR" b="1" dirty="0" err="1" smtClean="0"/>
              <a:t>Ντραγκόγεβιτς</a:t>
            </a:r>
            <a:endParaRPr lang="el-GR" b="1" dirty="0" smtClean="0"/>
          </a:p>
          <a:p>
            <a:r>
              <a:rPr lang="el-GR" dirty="0" err="1" smtClean="0"/>
              <a:t>Gjergj</a:t>
            </a:r>
            <a:r>
              <a:rPr lang="el-GR" dirty="0" smtClean="0"/>
              <a:t> </a:t>
            </a:r>
            <a:r>
              <a:rPr lang="el-GR" dirty="0" err="1" smtClean="0"/>
              <a:t>Xhuvani</a:t>
            </a:r>
            <a:endParaRPr lang="el-GR" dirty="0" smtClean="0"/>
          </a:p>
          <a:p>
            <a:r>
              <a:rPr lang="el-GR" dirty="0" smtClean="0"/>
              <a:t>Φίλιππος </a:t>
            </a:r>
            <a:r>
              <a:rPr lang="el-GR" dirty="0" err="1" smtClean="0"/>
              <a:t>Τσίτος</a:t>
            </a:r>
            <a:endParaRPr lang="el-GR" b="1" dirty="0" smtClean="0"/>
          </a:p>
          <a:p>
            <a:endParaRPr lang="el-GR" dirty="0" smtClean="0"/>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1699</Words>
  <Application>Microsoft Office PowerPoint</Application>
  <PresentationFormat>Προβολή στην οθόνη (4:3)</PresentationFormat>
  <Paragraphs>70</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Γενεαλογίες του Βαλκανικού σινεμά και δημόσια ανθρωπολογία. Ο κινηματογράφος ως εθνογραφία και πολιτισμική κριτική</vt:lpstr>
      <vt:lpstr>Γενεαλογία του βαλκανικού σινεμά σε 3 φάσεις </vt:lpstr>
      <vt:lpstr>Κινηματογράφος, πολιτισμικές σπουδές και δημόσια ανθρωπολογία</vt:lpstr>
      <vt:lpstr>1η φάση: Εθνικές δυστοπίες ή σοσιαλιστικές αγκυλώσεις</vt:lpstr>
      <vt:lpstr>Θόδωρος Αγγελόπουλος: ιστορία και κοινωνικές ταυτότητες </vt:lpstr>
      <vt:lpstr>Θόδωρος Αγγελόπουλος: δομικός συμβολισμός</vt:lpstr>
      <vt:lpstr>Εμίρ Κουστουρίτσα/Goran Paskaljević</vt:lpstr>
      <vt:lpstr>Εμίρ Κουστουρίτσα: βαλκανισμός, μάγευση και απομάγευση</vt:lpstr>
      <vt:lpstr>2η φάση: Μετασοσιαλιστική συνθήκη: από τους αντιμαχόμενους εθνικισμούς στα σύνορα, τη μετανάστευση και τη συμβίωση </vt:lpstr>
      <vt:lpstr>Πριν τη Βροχή (1994) -Μίλτσο Μαντσεφσκι (Βόρεια Μακεδονία)  αριστούργημα για την αγάπη, το μίσος, τον πόλεμο και τον κύκλο της βίας. </vt:lpstr>
      <vt:lpstr>Τα Όμορφα Χωριά Όμορφα Καίγονται (Lepa Sela Lepo Gore) </vt:lpstr>
      <vt:lpstr>Σύνορα, όρια, ταυτότητες, χιούμορ, ειρωνεία : Ετσι παράγεται πολιτισμική κριτική 10 χρόνια αργότερα Αλβανία, χώρα φυγής μεταναστών</vt:lpstr>
      <vt:lpstr>Ελλάδα, χώρα υποδοχής μεταναστών </vt:lpstr>
      <vt:lpstr>3η φάση: νεοφιλελεύθερη αποικιακότητα παγκοσμιοποίησης, φτωχοποίησης, μετανάστευσης και νέων περιφράξεων </vt:lpstr>
      <vt:lpstr>Aferim!, 2015 (Είναι ταινία πέρασμα στην 3η φάση ;) το γκροτέσκο του Ρουμάνικου σινεμά/ για το παλίμψηστο ρατσισμού, σεξισμού, φτώχειας, κοινωνικού αποκλεισμού  </vt:lpstr>
      <vt:lpstr>The Lesson (Bulgarian: Урок, translit. Urok) is a 2014</vt:lpstr>
      <vt:lpstr>Xenia (2014) Πάνος Κούτρας </vt:lpstr>
      <vt:lpstr>Τεόνα Στρούγκαρ Μίτεβσκα: Υπάρχει Θεός, το όνομά της είναι Πετρούνια</vt:lpstr>
      <vt:lpstr>Πίσω από τις θημωνιές, Ασημίνα Προέδρου 2020</vt:lpstr>
      <vt:lpstr>Συμπερασματικά </vt:lpstr>
      <vt:lpstr>Δημόσιος αναστοχασμός</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Γενεαλογίες του Βαλκανικού σινεμά. Ο κινηματογράφος ως εθνογραφία και πολιτισμική κριτική</dc:title>
  <dc:creator>user</dc:creator>
  <cp:lastModifiedBy>user</cp:lastModifiedBy>
  <cp:revision>2</cp:revision>
  <dcterms:created xsi:type="dcterms:W3CDTF">2025-11-12T15:15:08Z</dcterms:created>
  <dcterms:modified xsi:type="dcterms:W3CDTF">2025-11-18T16:10:00Z</dcterms:modified>
</cp:coreProperties>
</file>