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7" r:id="rId1"/>
  </p:sldMasterIdLst>
  <p:notesMasterIdLst>
    <p:notesMasterId r:id="rId32"/>
  </p:notesMasterIdLst>
  <p:handoutMasterIdLst>
    <p:handoutMasterId r:id="rId33"/>
  </p:handoutMasterIdLst>
  <p:sldIdLst>
    <p:sldId id="256" r:id="rId2"/>
    <p:sldId id="296" r:id="rId3"/>
    <p:sldId id="298" r:id="rId4"/>
    <p:sldId id="300" r:id="rId5"/>
    <p:sldId id="301" r:id="rId6"/>
    <p:sldId id="303" r:id="rId7"/>
    <p:sldId id="304" r:id="rId8"/>
    <p:sldId id="307" r:id="rId9"/>
    <p:sldId id="308" r:id="rId10"/>
    <p:sldId id="309" r:id="rId11"/>
    <p:sldId id="310" r:id="rId12"/>
    <p:sldId id="311" r:id="rId13"/>
    <p:sldId id="312" r:id="rId14"/>
    <p:sldId id="313" r:id="rId15"/>
    <p:sldId id="314" r:id="rId16"/>
    <p:sldId id="315" r:id="rId17"/>
    <p:sldId id="317" r:id="rId18"/>
    <p:sldId id="319" r:id="rId19"/>
    <p:sldId id="320" r:id="rId20"/>
    <p:sldId id="321" r:id="rId21"/>
    <p:sldId id="323" r:id="rId22"/>
    <p:sldId id="325" r:id="rId23"/>
    <p:sldId id="327" r:id="rId24"/>
    <p:sldId id="330" r:id="rId25"/>
    <p:sldId id="331" r:id="rId26"/>
    <p:sldId id="333" r:id="rId27"/>
    <p:sldId id="335" r:id="rId28"/>
    <p:sldId id="336" r:id="rId29"/>
    <p:sldId id="337" r:id="rId30"/>
    <p:sldId id="295"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7147" autoAdjust="0"/>
  </p:normalViewPr>
  <p:slideViewPr>
    <p:cSldViewPr snapToGrid="0">
      <p:cViewPr varScale="1">
        <p:scale>
          <a:sx n="68" d="100"/>
          <a:sy n="68" d="100"/>
        </p:scale>
        <p:origin x="1572" y="60"/>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4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6C8F5F-D824-4EC0-B27A-08FF29E5999C}"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6A9642BC-81A9-42A9-9D79-6927D4878655}">
      <dgm:prSet custT="1"/>
      <dgm:spPr/>
      <dgm:t>
        <a:bodyPr/>
        <a:lstStyle/>
        <a:p>
          <a:pPr rtl="0">
            <a:lnSpc>
              <a:spcPct val="100000"/>
            </a:lnSpc>
          </a:pPr>
          <a:r>
            <a:rPr lang="el-GR" sz="2600" dirty="0"/>
            <a:t>Παραγωγή υλικών αγαθών</a:t>
          </a:r>
          <a:endParaRPr lang="en-US" sz="2600" dirty="0"/>
        </a:p>
      </dgm:t>
    </dgm:pt>
    <dgm:pt modelId="{2548F4A4-1CE5-41C4-9AEC-57940495455F}" type="parTrans" cxnId="{A43ECC9B-1FF2-4D71-82DA-CD3AF664DB68}">
      <dgm:prSet/>
      <dgm:spPr/>
      <dgm:t>
        <a:bodyPr/>
        <a:lstStyle/>
        <a:p>
          <a:endParaRPr lang="en-US"/>
        </a:p>
      </dgm:t>
    </dgm:pt>
    <dgm:pt modelId="{E61F41A1-E70C-4503-90CE-573B3E6F5E46}" type="sibTrans" cxnId="{A43ECC9B-1FF2-4D71-82DA-CD3AF664DB68}">
      <dgm:prSet/>
      <dgm:spPr/>
      <dgm:t>
        <a:bodyPr/>
        <a:lstStyle/>
        <a:p>
          <a:endParaRPr lang="en-US"/>
        </a:p>
      </dgm:t>
    </dgm:pt>
    <dgm:pt modelId="{4C08BB7C-68D5-423A-8162-9C1293794440}">
      <dgm:prSet custT="1"/>
      <dgm:spPr/>
      <dgm:t>
        <a:bodyPr/>
        <a:lstStyle/>
        <a:p>
          <a:pPr rtl="0">
            <a:lnSpc>
              <a:spcPct val="100000"/>
            </a:lnSpc>
          </a:pPr>
          <a:r>
            <a:rPr lang="el-GR" sz="2600" dirty="0"/>
            <a:t>Παραγωγή άυλων υπηρεσιών</a:t>
          </a:r>
          <a:endParaRPr lang="en-US" sz="2600" dirty="0"/>
        </a:p>
      </dgm:t>
    </dgm:pt>
    <dgm:pt modelId="{1798BBFB-592B-441D-BD74-3B6135E970E9}" type="parTrans" cxnId="{AF407A7A-162A-424F-93D1-3C5AF592769B}">
      <dgm:prSet/>
      <dgm:spPr/>
      <dgm:t>
        <a:bodyPr/>
        <a:lstStyle/>
        <a:p>
          <a:endParaRPr lang="en-US"/>
        </a:p>
      </dgm:t>
    </dgm:pt>
    <dgm:pt modelId="{CD37A28E-E59D-4500-AF0E-1D470754CFF2}" type="sibTrans" cxnId="{AF407A7A-162A-424F-93D1-3C5AF592769B}">
      <dgm:prSet/>
      <dgm:spPr/>
      <dgm:t>
        <a:bodyPr/>
        <a:lstStyle/>
        <a:p>
          <a:endParaRPr lang="en-US"/>
        </a:p>
      </dgm:t>
    </dgm:pt>
    <dgm:pt modelId="{1F8FEE0C-2E6E-4AA1-95EE-30CF6BC78E0F}">
      <dgm:prSet custT="1"/>
      <dgm:spPr/>
      <dgm:t>
        <a:bodyPr/>
        <a:lstStyle/>
        <a:p>
          <a:pPr rtl="0">
            <a:lnSpc>
              <a:spcPct val="100000"/>
            </a:lnSpc>
          </a:pPr>
          <a:r>
            <a:rPr lang="el-GR" sz="2600" dirty="0"/>
            <a:t>Διοίκηση παραγωγής</a:t>
          </a:r>
          <a:endParaRPr lang="en-US" sz="2600" dirty="0"/>
        </a:p>
      </dgm:t>
    </dgm:pt>
    <dgm:pt modelId="{5844B398-170F-4493-BD86-AD68FC791B2E}" type="parTrans" cxnId="{7B6D6CC4-5F6B-4214-9B6A-ACE21E6309B1}">
      <dgm:prSet/>
      <dgm:spPr/>
      <dgm:t>
        <a:bodyPr/>
        <a:lstStyle/>
        <a:p>
          <a:endParaRPr lang="en-US"/>
        </a:p>
      </dgm:t>
    </dgm:pt>
    <dgm:pt modelId="{77DFE1F1-8D1E-4B5A-9889-11C0CC63E719}" type="sibTrans" cxnId="{7B6D6CC4-5F6B-4214-9B6A-ACE21E6309B1}">
      <dgm:prSet/>
      <dgm:spPr/>
      <dgm:t>
        <a:bodyPr/>
        <a:lstStyle/>
        <a:p>
          <a:endParaRPr lang="en-US"/>
        </a:p>
      </dgm:t>
    </dgm:pt>
    <dgm:pt modelId="{14635ECB-7FDB-4BD5-B23A-DCB34C79BD38}">
      <dgm:prSet custT="1"/>
      <dgm:spPr/>
      <dgm:t>
        <a:bodyPr/>
        <a:lstStyle/>
        <a:p>
          <a:pPr rtl="0">
            <a:lnSpc>
              <a:spcPct val="100000"/>
            </a:lnSpc>
            <a:spcAft>
              <a:spcPts val="0"/>
            </a:spcAft>
          </a:pPr>
          <a:r>
            <a:rPr lang="el-GR" sz="2600" dirty="0"/>
            <a:t>Διοίκηση επιχειρησιακών λειτουργιών στον τομέα των υπηρεσιών</a:t>
          </a:r>
          <a:endParaRPr lang="en-US" sz="2600" dirty="0"/>
        </a:p>
      </dgm:t>
    </dgm:pt>
    <dgm:pt modelId="{C22AB8AF-F4E5-4197-B2E6-6AB970EC959C}" type="parTrans" cxnId="{EF1D42A4-5917-4F12-B542-15ACF03C39A9}">
      <dgm:prSet/>
      <dgm:spPr/>
      <dgm:t>
        <a:bodyPr/>
        <a:lstStyle/>
        <a:p>
          <a:endParaRPr lang="en-US"/>
        </a:p>
      </dgm:t>
    </dgm:pt>
    <dgm:pt modelId="{A314F026-04F7-4C70-BBFD-528D9F8E1DC1}" type="sibTrans" cxnId="{EF1D42A4-5917-4F12-B542-15ACF03C39A9}">
      <dgm:prSet/>
      <dgm:spPr/>
      <dgm:t>
        <a:bodyPr/>
        <a:lstStyle/>
        <a:p>
          <a:endParaRPr lang="en-US"/>
        </a:p>
      </dgm:t>
    </dgm:pt>
    <dgm:pt modelId="{CD4D2BAB-B9EC-4B03-8F52-A9031477E84F}" type="pres">
      <dgm:prSet presAssocID="{E66C8F5F-D824-4EC0-B27A-08FF29E5999C}" presName="Name0" presStyleCnt="0">
        <dgm:presLayoutVars>
          <dgm:dir/>
          <dgm:animLvl val="lvl"/>
          <dgm:resizeHandles val="exact"/>
        </dgm:presLayoutVars>
      </dgm:prSet>
      <dgm:spPr/>
    </dgm:pt>
    <dgm:pt modelId="{53EF9BA8-F646-4F9A-923C-FD4947FCEF90}" type="pres">
      <dgm:prSet presAssocID="{1F8FEE0C-2E6E-4AA1-95EE-30CF6BC78E0F}" presName="linNode" presStyleCnt="0"/>
      <dgm:spPr/>
    </dgm:pt>
    <dgm:pt modelId="{9BEEEE66-C98F-4F15-A8BA-C4EB4E2E04E5}" type="pres">
      <dgm:prSet presAssocID="{1F8FEE0C-2E6E-4AA1-95EE-30CF6BC78E0F}" presName="parentText" presStyleLbl="node1" presStyleIdx="0" presStyleCnt="2" custScaleX="135793" custScaleY="40070">
        <dgm:presLayoutVars>
          <dgm:chMax val="1"/>
          <dgm:bulletEnabled val="1"/>
        </dgm:presLayoutVars>
      </dgm:prSet>
      <dgm:spPr/>
    </dgm:pt>
    <dgm:pt modelId="{534ECDBF-31B5-46C8-A877-FCA2565671DC}" type="pres">
      <dgm:prSet presAssocID="{1F8FEE0C-2E6E-4AA1-95EE-30CF6BC78E0F}" presName="descendantText" presStyleLbl="alignAccFollowNode1" presStyleIdx="0" presStyleCnt="2" custScaleY="40070">
        <dgm:presLayoutVars>
          <dgm:bulletEnabled val="1"/>
        </dgm:presLayoutVars>
      </dgm:prSet>
      <dgm:spPr/>
    </dgm:pt>
    <dgm:pt modelId="{E58BA549-DA6A-4A35-BB02-CDA7897F67BC}" type="pres">
      <dgm:prSet presAssocID="{77DFE1F1-8D1E-4B5A-9889-11C0CC63E719}" presName="sp" presStyleCnt="0"/>
      <dgm:spPr/>
    </dgm:pt>
    <dgm:pt modelId="{CE3AAC19-154E-41AC-A5A4-69221098C1CE}" type="pres">
      <dgm:prSet presAssocID="{14635ECB-7FDB-4BD5-B23A-DCB34C79BD38}" presName="linNode" presStyleCnt="0"/>
      <dgm:spPr/>
    </dgm:pt>
    <dgm:pt modelId="{898AEE7E-4590-401E-8570-159BAA8F65EC}" type="pres">
      <dgm:prSet presAssocID="{14635ECB-7FDB-4BD5-B23A-DCB34C79BD38}" presName="parentText" presStyleLbl="node1" presStyleIdx="1" presStyleCnt="2" custScaleX="135793" custScaleY="46104">
        <dgm:presLayoutVars>
          <dgm:chMax val="1"/>
          <dgm:bulletEnabled val="1"/>
        </dgm:presLayoutVars>
      </dgm:prSet>
      <dgm:spPr/>
    </dgm:pt>
    <dgm:pt modelId="{C3405DCE-EAA0-43CD-85D0-E0131CFCDE09}" type="pres">
      <dgm:prSet presAssocID="{14635ECB-7FDB-4BD5-B23A-DCB34C79BD38}" presName="descendantText" presStyleLbl="alignAccFollowNode1" presStyleIdx="1" presStyleCnt="2" custScaleY="40070">
        <dgm:presLayoutVars>
          <dgm:bulletEnabled val="1"/>
        </dgm:presLayoutVars>
      </dgm:prSet>
      <dgm:spPr/>
    </dgm:pt>
  </dgm:ptLst>
  <dgm:cxnLst>
    <dgm:cxn modelId="{AF407A7A-162A-424F-93D1-3C5AF592769B}" srcId="{14635ECB-7FDB-4BD5-B23A-DCB34C79BD38}" destId="{4C08BB7C-68D5-423A-8162-9C1293794440}" srcOrd="0" destOrd="0" parTransId="{1798BBFB-592B-441D-BD74-3B6135E970E9}" sibTransId="{CD37A28E-E59D-4500-AF0E-1D470754CFF2}"/>
    <dgm:cxn modelId="{6F721C8F-B3E7-478B-801A-9F629C07BB5D}" type="presOf" srcId="{E66C8F5F-D824-4EC0-B27A-08FF29E5999C}" destId="{CD4D2BAB-B9EC-4B03-8F52-A9031477E84F}" srcOrd="0" destOrd="0" presId="urn:microsoft.com/office/officeart/2005/8/layout/vList5"/>
    <dgm:cxn modelId="{A43ECC9B-1FF2-4D71-82DA-CD3AF664DB68}" srcId="{1F8FEE0C-2E6E-4AA1-95EE-30CF6BC78E0F}" destId="{6A9642BC-81A9-42A9-9D79-6927D4878655}" srcOrd="0" destOrd="0" parTransId="{2548F4A4-1CE5-41C4-9AEC-57940495455F}" sibTransId="{E61F41A1-E70C-4503-90CE-573B3E6F5E46}"/>
    <dgm:cxn modelId="{08E909A2-CF17-4A4E-A048-90F8F5846B67}" type="presOf" srcId="{1F8FEE0C-2E6E-4AA1-95EE-30CF6BC78E0F}" destId="{9BEEEE66-C98F-4F15-A8BA-C4EB4E2E04E5}" srcOrd="0" destOrd="0" presId="urn:microsoft.com/office/officeart/2005/8/layout/vList5"/>
    <dgm:cxn modelId="{6BC99DA2-1198-4130-8C55-DBF6D90CB24F}" type="presOf" srcId="{4C08BB7C-68D5-423A-8162-9C1293794440}" destId="{C3405DCE-EAA0-43CD-85D0-E0131CFCDE09}" srcOrd="0" destOrd="0" presId="urn:microsoft.com/office/officeart/2005/8/layout/vList5"/>
    <dgm:cxn modelId="{EF1D42A4-5917-4F12-B542-15ACF03C39A9}" srcId="{E66C8F5F-D824-4EC0-B27A-08FF29E5999C}" destId="{14635ECB-7FDB-4BD5-B23A-DCB34C79BD38}" srcOrd="1" destOrd="0" parTransId="{C22AB8AF-F4E5-4197-B2E6-6AB970EC959C}" sibTransId="{A314F026-04F7-4C70-BBFD-528D9F8E1DC1}"/>
    <dgm:cxn modelId="{F34E10A7-5FAB-4219-B4F3-F6EDFCC02189}" type="presOf" srcId="{14635ECB-7FDB-4BD5-B23A-DCB34C79BD38}" destId="{898AEE7E-4590-401E-8570-159BAA8F65EC}" srcOrd="0" destOrd="0" presId="urn:microsoft.com/office/officeart/2005/8/layout/vList5"/>
    <dgm:cxn modelId="{7B6D6CC4-5F6B-4214-9B6A-ACE21E6309B1}" srcId="{E66C8F5F-D824-4EC0-B27A-08FF29E5999C}" destId="{1F8FEE0C-2E6E-4AA1-95EE-30CF6BC78E0F}" srcOrd="0" destOrd="0" parTransId="{5844B398-170F-4493-BD86-AD68FC791B2E}" sibTransId="{77DFE1F1-8D1E-4B5A-9889-11C0CC63E719}"/>
    <dgm:cxn modelId="{9634BDCF-6A9E-4872-A849-111FFDC0564F}" type="presOf" srcId="{6A9642BC-81A9-42A9-9D79-6927D4878655}" destId="{534ECDBF-31B5-46C8-A877-FCA2565671DC}" srcOrd="0" destOrd="0" presId="urn:microsoft.com/office/officeart/2005/8/layout/vList5"/>
    <dgm:cxn modelId="{3E8C0358-F288-4B4E-BDA5-88C642F6D96C}" type="presParOf" srcId="{CD4D2BAB-B9EC-4B03-8F52-A9031477E84F}" destId="{53EF9BA8-F646-4F9A-923C-FD4947FCEF90}" srcOrd="0" destOrd="0" presId="urn:microsoft.com/office/officeart/2005/8/layout/vList5"/>
    <dgm:cxn modelId="{3CAA779F-EA4C-4EF0-A0BD-931AFEBB6AAF}" type="presParOf" srcId="{53EF9BA8-F646-4F9A-923C-FD4947FCEF90}" destId="{9BEEEE66-C98F-4F15-A8BA-C4EB4E2E04E5}" srcOrd="0" destOrd="0" presId="urn:microsoft.com/office/officeart/2005/8/layout/vList5"/>
    <dgm:cxn modelId="{381A79AE-E15C-4F57-8BBB-32A7992986B8}" type="presParOf" srcId="{53EF9BA8-F646-4F9A-923C-FD4947FCEF90}" destId="{534ECDBF-31B5-46C8-A877-FCA2565671DC}" srcOrd="1" destOrd="0" presId="urn:microsoft.com/office/officeart/2005/8/layout/vList5"/>
    <dgm:cxn modelId="{792C8B33-FFF7-4607-875D-9CFAC603FF0B}" type="presParOf" srcId="{CD4D2BAB-B9EC-4B03-8F52-A9031477E84F}" destId="{E58BA549-DA6A-4A35-BB02-CDA7897F67BC}" srcOrd="1" destOrd="0" presId="urn:microsoft.com/office/officeart/2005/8/layout/vList5"/>
    <dgm:cxn modelId="{BE1B35B4-EFF4-412B-B858-F279EC51CF03}" type="presParOf" srcId="{CD4D2BAB-B9EC-4B03-8F52-A9031477E84F}" destId="{CE3AAC19-154E-41AC-A5A4-69221098C1CE}" srcOrd="2" destOrd="0" presId="urn:microsoft.com/office/officeart/2005/8/layout/vList5"/>
    <dgm:cxn modelId="{8793422B-005D-4628-8FB5-D05607C561E1}" type="presParOf" srcId="{CE3AAC19-154E-41AC-A5A4-69221098C1CE}" destId="{898AEE7E-4590-401E-8570-159BAA8F65EC}" srcOrd="0" destOrd="0" presId="urn:microsoft.com/office/officeart/2005/8/layout/vList5"/>
    <dgm:cxn modelId="{29BE2D27-8C49-4A88-BB75-DA4CED2C3554}" type="presParOf" srcId="{CE3AAC19-154E-41AC-A5A4-69221098C1CE}" destId="{C3405DCE-EAA0-43CD-85D0-E0131CFCDE0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E7EE75-89A2-496A-93BD-FAF809BAD55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A13057E-9C30-42B3-8EC4-41F6309A965D}">
      <dgm:prSet/>
      <dgm:spPr/>
      <dgm:t>
        <a:bodyPr/>
        <a:lstStyle/>
        <a:p>
          <a:pPr rtl="0"/>
          <a:r>
            <a:rPr lang="el-GR" b="1" dirty="0"/>
            <a:t>Στρατηγικοί παράγοντες</a:t>
          </a:r>
          <a:endParaRPr lang="en-US" dirty="0"/>
        </a:p>
      </dgm:t>
    </dgm:pt>
    <dgm:pt modelId="{8C856A1D-B630-4F82-AF40-7A629B53CC4B}" type="parTrans" cxnId="{E9171382-5AD7-43AE-BFE6-BDB95114C816}">
      <dgm:prSet/>
      <dgm:spPr/>
      <dgm:t>
        <a:bodyPr/>
        <a:lstStyle/>
        <a:p>
          <a:endParaRPr lang="en-US"/>
        </a:p>
      </dgm:t>
    </dgm:pt>
    <dgm:pt modelId="{285FB32F-0640-46A4-9DC6-05C1E13776C5}" type="sibTrans" cxnId="{E9171382-5AD7-43AE-BFE6-BDB95114C816}">
      <dgm:prSet/>
      <dgm:spPr/>
      <dgm:t>
        <a:bodyPr/>
        <a:lstStyle/>
        <a:p>
          <a:endParaRPr lang="en-US"/>
        </a:p>
      </dgm:t>
    </dgm:pt>
    <dgm:pt modelId="{51600D10-CA21-4A6A-801C-136F36F717D4}">
      <dgm:prSet/>
      <dgm:spPr/>
      <dgm:t>
        <a:bodyPr/>
        <a:lstStyle/>
        <a:p>
          <a:pPr rtl="0">
            <a:lnSpc>
              <a:spcPct val="100000"/>
            </a:lnSpc>
          </a:pPr>
          <a:r>
            <a:rPr lang="el-GR" dirty="0"/>
            <a:t>Μέγεθος</a:t>
          </a:r>
          <a:endParaRPr lang="en-US" dirty="0"/>
        </a:p>
      </dgm:t>
    </dgm:pt>
    <dgm:pt modelId="{1AC93F18-3D24-4E6A-AC8B-65D4C1687C27}" type="parTrans" cxnId="{AA6E7F47-0B65-465B-B99E-CEC95AC3E141}">
      <dgm:prSet/>
      <dgm:spPr/>
      <dgm:t>
        <a:bodyPr/>
        <a:lstStyle/>
        <a:p>
          <a:endParaRPr lang="en-US"/>
        </a:p>
      </dgm:t>
    </dgm:pt>
    <dgm:pt modelId="{9BE1BB3E-B271-40C2-9F6B-F977113BB910}" type="sibTrans" cxnId="{AA6E7F47-0B65-465B-B99E-CEC95AC3E141}">
      <dgm:prSet/>
      <dgm:spPr/>
      <dgm:t>
        <a:bodyPr/>
        <a:lstStyle/>
        <a:p>
          <a:endParaRPr lang="en-US"/>
        </a:p>
      </dgm:t>
    </dgm:pt>
    <dgm:pt modelId="{D029C6B5-FA59-489E-A081-96FB6E129321}">
      <dgm:prSet/>
      <dgm:spPr/>
      <dgm:t>
        <a:bodyPr/>
        <a:lstStyle/>
        <a:p>
          <a:pPr rtl="0">
            <a:lnSpc>
              <a:spcPct val="100000"/>
            </a:lnSpc>
          </a:pPr>
          <a:r>
            <a:rPr lang="el-GR" dirty="0"/>
            <a:t>Εύρος εργασιών</a:t>
          </a:r>
          <a:endParaRPr lang="en-US" dirty="0"/>
        </a:p>
      </dgm:t>
    </dgm:pt>
    <dgm:pt modelId="{BEFBF0F4-DD12-4591-9649-A0DBCC037C3A}" type="parTrans" cxnId="{7F5715CA-94F4-42E4-A6A0-41DE3C496E85}">
      <dgm:prSet/>
      <dgm:spPr/>
      <dgm:t>
        <a:bodyPr/>
        <a:lstStyle/>
        <a:p>
          <a:endParaRPr lang="en-US"/>
        </a:p>
      </dgm:t>
    </dgm:pt>
    <dgm:pt modelId="{DAA0FCF5-B62B-45E4-BC99-CCD13BDE96D6}" type="sibTrans" cxnId="{7F5715CA-94F4-42E4-A6A0-41DE3C496E85}">
      <dgm:prSet/>
      <dgm:spPr/>
      <dgm:t>
        <a:bodyPr/>
        <a:lstStyle/>
        <a:p>
          <a:endParaRPr lang="en-US"/>
        </a:p>
      </dgm:t>
    </dgm:pt>
    <dgm:pt modelId="{8C5E3D1F-036A-4CE9-BABD-AD13573F94AD}">
      <dgm:prSet/>
      <dgm:spPr/>
      <dgm:t>
        <a:bodyPr/>
        <a:lstStyle/>
        <a:p>
          <a:pPr rtl="0">
            <a:lnSpc>
              <a:spcPct val="100000"/>
            </a:lnSpc>
          </a:pPr>
          <a:r>
            <a:rPr lang="el-GR" dirty="0"/>
            <a:t>Τεχνολογική εμπειρογνωμοσύνη</a:t>
          </a:r>
          <a:endParaRPr lang="en-US" dirty="0"/>
        </a:p>
      </dgm:t>
    </dgm:pt>
    <dgm:pt modelId="{1D99FAE9-BE09-4F53-A286-09754C8E31BF}" type="parTrans" cxnId="{D0EDE44E-047D-49C0-93C9-0D920CD6A1A9}">
      <dgm:prSet/>
      <dgm:spPr/>
      <dgm:t>
        <a:bodyPr/>
        <a:lstStyle/>
        <a:p>
          <a:endParaRPr lang="en-US"/>
        </a:p>
      </dgm:t>
    </dgm:pt>
    <dgm:pt modelId="{EAE71040-2A2F-4049-8341-28581944E8CF}" type="sibTrans" cxnId="{D0EDE44E-047D-49C0-93C9-0D920CD6A1A9}">
      <dgm:prSet/>
      <dgm:spPr/>
      <dgm:t>
        <a:bodyPr/>
        <a:lstStyle/>
        <a:p>
          <a:endParaRPr lang="en-US"/>
        </a:p>
      </dgm:t>
    </dgm:pt>
    <dgm:pt modelId="{4BA34FC4-0B70-4F25-ADFB-96B24318227C}">
      <dgm:prSet/>
      <dgm:spPr/>
      <dgm:t>
        <a:bodyPr/>
        <a:lstStyle/>
        <a:p>
          <a:pPr rtl="0">
            <a:lnSpc>
              <a:spcPct val="100000"/>
            </a:lnSpc>
          </a:pPr>
          <a:r>
            <a:rPr lang="el-GR" dirty="0"/>
            <a:t>Φύση προϊόντος</a:t>
          </a:r>
          <a:endParaRPr lang="en-US" dirty="0"/>
        </a:p>
      </dgm:t>
    </dgm:pt>
    <dgm:pt modelId="{859DB48A-FA2C-490A-96BE-7E328F9F23BF}" type="parTrans" cxnId="{4F679506-05B3-4885-92DD-083096807C2A}">
      <dgm:prSet/>
      <dgm:spPr/>
      <dgm:t>
        <a:bodyPr/>
        <a:lstStyle/>
        <a:p>
          <a:endParaRPr lang="en-US"/>
        </a:p>
      </dgm:t>
    </dgm:pt>
    <dgm:pt modelId="{220E4449-95FD-4D7E-A069-88DFE2F67481}" type="sibTrans" cxnId="{4F679506-05B3-4885-92DD-083096807C2A}">
      <dgm:prSet/>
      <dgm:spPr/>
      <dgm:t>
        <a:bodyPr/>
        <a:lstStyle/>
        <a:p>
          <a:endParaRPr lang="en-US"/>
        </a:p>
      </dgm:t>
    </dgm:pt>
    <dgm:pt modelId="{0836EA4D-5656-43D5-8275-14302A1344BF}">
      <dgm:prSet/>
      <dgm:spPr/>
      <dgm:t>
        <a:bodyPr/>
        <a:lstStyle/>
        <a:p>
          <a:pPr rtl="0">
            <a:lnSpc>
              <a:spcPct val="100000"/>
            </a:lnSpc>
          </a:pPr>
          <a:r>
            <a:rPr lang="el-GR" dirty="0"/>
            <a:t>Φθηνότεροι πόροι</a:t>
          </a:r>
          <a:endParaRPr lang="en-US" dirty="0"/>
        </a:p>
      </dgm:t>
    </dgm:pt>
    <dgm:pt modelId="{1655F721-34DC-44D3-984D-F56E2E6E0EE1}" type="parTrans" cxnId="{212B160A-B679-43E6-9D93-F44D50ACE1F1}">
      <dgm:prSet/>
      <dgm:spPr/>
      <dgm:t>
        <a:bodyPr/>
        <a:lstStyle/>
        <a:p>
          <a:endParaRPr lang="en-US"/>
        </a:p>
      </dgm:t>
    </dgm:pt>
    <dgm:pt modelId="{4F7ADFA9-C12F-45BE-BB9D-F4387C727DB3}" type="sibTrans" cxnId="{212B160A-B679-43E6-9D93-F44D50ACE1F1}">
      <dgm:prSet/>
      <dgm:spPr/>
      <dgm:t>
        <a:bodyPr/>
        <a:lstStyle/>
        <a:p>
          <a:endParaRPr lang="en-US"/>
        </a:p>
      </dgm:t>
    </dgm:pt>
    <dgm:pt modelId="{034A3FB6-1897-4F3E-98E2-B00EB542C1A8}">
      <dgm:prSet/>
      <dgm:spPr/>
      <dgm:t>
        <a:bodyPr/>
        <a:lstStyle/>
        <a:p>
          <a:pPr rtl="0"/>
          <a:r>
            <a:rPr lang="el-GR" b="1" dirty="0"/>
            <a:t>Άλλοι παράγοντες</a:t>
          </a:r>
          <a:endParaRPr lang="en-US" dirty="0"/>
        </a:p>
      </dgm:t>
    </dgm:pt>
    <dgm:pt modelId="{5CEB3062-E53F-45DB-9AD8-B3481B323784}" type="parTrans" cxnId="{D20B0FBD-1790-4814-9F1E-B11FB6100E75}">
      <dgm:prSet/>
      <dgm:spPr/>
      <dgm:t>
        <a:bodyPr/>
        <a:lstStyle/>
        <a:p>
          <a:endParaRPr lang="en-US"/>
        </a:p>
      </dgm:t>
    </dgm:pt>
    <dgm:pt modelId="{75E3168A-E5E2-4A03-9B38-4D7AC8D41F0D}" type="sibTrans" cxnId="{D20B0FBD-1790-4814-9F1E-B11FB6100E75}">
      <dgm:prSet/>
      <dgm:spPr/>
      <dgm:t>
        <a:bodyPr/>
        <a:lstStyle/>
        <a:p>
          <a:endParaRPr lang="en-US"/>
        </a:p>
      </dgm:t>
    </dgm:pt>
    <dgm:pt modelId="{9BC6279B-2273-4DBC-BD0C-73A046D92B83}">
      <dgm:prSet/>
      <dgm:spPr/>
      <dgm:t>
        <a:bodyPr/>
        <a:lstStyle/>
        <a:p>
          <a:pPr rtl="0">
            <a:lnSpc>
              <a:spcPct val="100000"/>
            </a:lnSpc>
          </a:pPr>
          <a:r>
            <a:rPr lang="el-GR" dirty="0"/>
            <a:t>Έλεγχος</a:t>
          </a:r>
          <a:endParaRPr lang="en-US" dirty="0"/>
        </a:p>
      </dgm:t>
    </dgm:pt>
    <dgm:pt modelId="{947FEA0A-6EE4-4D71-B46B-EB520B4C6FB1}" type="parTrans" cxnId="{D393BB2F-229E-4C5F-A807-14B731C806D9}">
      <dgm:prSet/>
      <dgm:spPr/>
      <dgm:t>
        <a:bodyPr/>
        <a:lstStyle/>
        <a:p>
          <a:endParaRPr lang="en-US"/>
        </a:p>
      </dgm:t>
    </dgm:pt>
    <dgm:pt modelId="{F65029AC-A797-4607-9193-55EEE3AEED47}" type="sibTrans" cxnId="{D393BB2F-229E-4C5F-A807-14B731C806D9}">
      <dgm:prSet/>
      <dgm:spPr/>
      <dgm:t>
        <a:bodyPr/>
        <a:lstStyle/>
        <a:p>
          <a:endParaRPr lang="en-US"/>
        </a:p>
      </dgm:t>
    </dgm:pt>
    <dgm:pt modelId="{F11AAA14-A3B8-4B01-9B67-F398A8C09ED0}">
      <dgm:prSet/>
      <dgm:spPr/>
      <dgm:t>
        <a:bodyPr/>
        <a:lstStyle/>
        <a:p>
          <a:pPr rtl="0">
            <a:lnSpc>
              <a:spcPct val="100000"/>
            </a:lnSpc>
          </a:pPr>
          <a:r>
            <a:rPr lang="el-GR" dirty="0"/>
            <a:t>Κίνδυνος</a:t>
          </a:r>
          <a:endParaRPr lang="en-US" dirty="0"/>
        </a:p>
      </dgm:t>
    </dgm:pt>
    <dgm:pt modelId="{B0C569E1-BB1A-4628-9D51-41A309D5B410}" type="parTrans" cxnId="{589D5C74-6248-4D16-BBF0-7DEBC12EAD48}">
      <dgm:prSet/>
      <dgm:spPr/>
      <dgm:t>
        <a:bodyPr/>
        <a:lstStyle/>
        <a:p>
          <a:endParaRPr lang="en-US"/>
        </a:p>
      </dgm:t>
    </dgm:pt>
    <dgm:pt modelId="{62969A95-26CC-4B32-83EC-BF366AD271FA}" type="sibTrans" cxnId="{589D5C74-6248-4D16-BBF0-7DEBC12EAD48}">
      <dgm:prSet/>
      <dgm:spPr/>
      <dgm:t>
        <a:bodyPr/>
        <a:lstStyle/>
        <a:p>
          <a:endParaRPr lang="en-US"/>
        </a:p>
      </dgm:t>
    </dgm:pt>
    <dgm:pt modelId="{AA95C1EE-6512-44DF-85E8-C11396792D76}">
      <dgm:prSet/>
      <dgm:spPr/>
      <dgm:t>
        <a:bodyPr/>
        <a:lstStyle/>
        <a:p>
          <a:pPr rtl="0">
            <a:lnSpc>
              <a:spcPct val="100000"/>
            </a:lnSpc>
          </a:pPr>
          <a:r>
            <a:rPr lang="el-GR" dirty="0"/>
            <a:t>Επενδύσεις</a:t>
          </a:r>
          <a:endParaRPr lang="en-US" dirty="0"/>
        </a:p>
      </dgm:t>
    </dgm:pt>
    <dgm:pt modelId="{50B06CA3-D22B-43CE-884B-A4C2B97C5C81}" type="parTrans" cxnId="{F4790CC5-5EFD-4C69-86FB-73957D209276}">
      <dgm:prSet/>
      <dgm:spPr/>
      <dgm:t>
        <a:bodyPr/>
        <a:lstStyle/>
        <a:p>
          <a:endParaRPr lang="en-US"/>
        </a:p>
      </dgm:t>
    </dgm:pt>
    <dgm:pt modelId="{7736D141-87A4-488E-8AB1-C19B9C5E2FD5}" type="sibTrans" cxnId="{F4790CC5-5EFD-4C69-86FB-73957D209276}">
      <dgm:prSet/>
      <dgm:spPr/>
      <dgm:t>
        <a:bodyPr/>
        <a:lstStyle/>
        <a:p>
          <a:endParaRPr lang="en-US"/>
        </a:p>
      </dgm:t>
    </dgm:pt>
    <dgm:pt modelId="{193C583C-0CFA-4374-B91B-6978600920EC}">
      <dgm:prSet/>
      <dgm:spPr/>
      <dgm:t>
        <a:bodyPr/>
        <a:lstStyle/>
        <a:p>
          <a:pPr rtl="0">
            <a:lnSpc>
              <a:spcPct val="100000"/>
            </a:lnSpc>
          </a:pPr>
          <a:r>
            <a:rPr lang="el-GR" dirty="0"/>
            <a:t>Ευελιξία</a:t>
          </a:r>
          <a:endParaRPr lang="en-US" dirty="0"/>
        </a:p>
      </dgm:t>
    </dgm:pt>
    <dgm:pt modelId="{28E33A50-AA84-4783-89B5-F7D0D0F77CDD}" type="parTrans" cxnId="{36876DE0-4FFD-49BF-8BE6-9B35B0A739C5}">
      <dgm:prSet/>
      <dgm:spPr/>
      <dgm:t>
        <a:bodyPr/>
        <a:lstStyle/>
        <a:p>
          <a:endParaRPr lang="en-US"/>
        </a:p>
      </dgm:t>
    </dgm:pt>
    <dgm:pt modelId="{7E48CB0F-2D49-41D0-8D88-58965A0D7E8C}" type="sibTrans" cxnId="{36876DE0-4FFD-49BF-8BE6-9B35B0A739C5}">
      <dgm:prSet/>
      <dgm:spPr/>
      <dgm:t>
        <a:bodyPr/>
        <a:lstStyle/>
        <a:p>
          <a:endParaRPr lang="en-US"/>
        </a:p>
      </dgm:t>
    </dgm:pt>
    <dgm:pt modelId="{55C2B8CB-D969-4AD2-9D3D-238308FC78FD}" type="pres">
      <dgm:prSet presAssocID="{66E7EE75-89A2-496A-93BD-FAF809BAD558}" presName="Name0" presStyleCnt="0">
        <dgm:presLayoutVars>
          <dgm:dir/>
          <dgm:animLvl val="lvl"/>
          <dgm:resizeHandles val="exact"/>
        </dgm:presLayoutVars>
      </dgm:prSet>
      <dgm:spPr/>
    </dgm:pt>
    <dgm:pt modelId="{C90E3934-6C0A-4963-8C8C-0A66985371E3}" type="pres">
      <dgm:prSet presAssocID="{6A13057E-9C30-42B3-8EC4-41F6309A965D}" presName="composite" presStyleCnt="0"/>
      <dgm:spPr/>
    </dgm:pt>
    <dgm:pt modelId="{76A3786F-224A-4E82-B9EB-A6E9339CDF4B}" type="pres">
      <dgm:prSet presAssocID="{6A13057E-9C30-42B3-8EC4-41F6309A965D}" presName="parTx" presStyleLbl="alignNode1" presStyleIdx="0" presStyleCnt="2">
        <dgm:presLayoutVars>
          <dgm:chMax val="0"/>
          <dgm:chPref val="0"/>
          <dgm:bulletEnabled val="1"/>
        </dgm:presLayoutVars>
      </dgm:prSet>
      <dgm:spPr/>
    </dgm:pt>
    <dgm:pt modelId="{105576E7-DA5D-4CD6-B770-F68C791EEBDD}" type="pres">
      <dgm:prSet presAssocID="{6A13057E-9C30-42B3-8EC4-41F6309A965D}" presName="desTx" presStyleLbl="alignAccFollowNode1" presStyleIdx="0" presStyleCnt="2">
        <dgm:presLayoutVars>
          <dgm:bulletEnabled val="1"/>
        </dgm:presLayoutVars>
      </dgm:prSet>
      <dgm:spPr/>
    </dgm:pt>
    <dgm:pt modelId="{582A75E3-DF5F-4419-BF94-F4359A4C4AC4}" type="pres">
      <dgm:prSet presAssocID="{285FB32F-0640-46A4-9DC6-05C1E13776C5}" presName="space" presStyleCnt="0"/>
      <dgm:spPr/>
    </dgm:pt>
    <dgm:pt modelId="{7E84C8C2-95CC-4208-9E9C-075A7C63C512}" type="pres">
      <dgm:prSet presAssocID="{034A3FB6-1897-4F3E-98E2-B00EB542C1A8}" presName="composite" presStyleCnt="0"/>
      <dgm:spPr/>
    </dgm:pt>
    <dgm:pt modelId="{8A8E9ED1-E9FA-4D03-B7BA-FA2799FCD4A0}" type="pres">
      <dgm:prSet presAssocID="{034A3FB6-1897-4F3E-98E2-B00EB542C1A8}" presName="parTx" presStyleLbl="alignNode1" presStyleIdx="1" presStyleCnt="2">
        <dgm:presLayoutVars>
          <dgm:chMax val="0"/>
          <dgm:chPref val="0"/>
          <dgm:bulletEnabled val="1"/>
        </dgm:presLayoutVars>
      </dgm:prSet>
      <dgm:spPr/>
    </dgm:pt>
    <dgm:pt modelId="{95DB54A5-A521-4522-8C27-1FFE4881E570}" type="pres">
      <dgm:prSet presAssocID="{034A3FB6-1897-4F3E-98E2-B00EB542C1A8}" presName="desTx" presStyleLbl="alignAccFollowNode1" presStyleIdx="1" presStyleCnt="2">
        <dgm:presLayoutVars>
          <dgm:bulletEnabled val="1"/>
        </dgm:presLayoutVars>
      </dgm:prSet>
      <dgm:spPr/>
    </dgm:pt>
  </dgm:ptLst>
  <dgm:cxnLst>
    <dgm:cxn modelId="{4F679506-05B3-4885-92DD-083096807C2A}" srcId="{6A13057E-9C30-42B3-8EC4-41F6309A965D}" destId="{4BA34FC4-0B70-4F25-ADFB-96B24318227C}" srcOrd="3" destOrd="0" parTransId="{859DB48A-FA2C-490A-96BE-7E328F9F23BF}" sibTransId="{220E4449-95FD-4D7E-A069-88DFE2F67481}"/>
    <dgm:cxn modelId="{963D7D09-B5E4-4D3F-B353-1D87E35B657C}" type="presOf" srcId="{6A13057E-9C30-42B3-8EC4-41F6309A965D}" destId="{76A3786F-224A-4E82-B9EB-A6E9339CDF4B}" srcOrd="0" destOrd="0" presId="urn:microsoft.com/office/officeart/2005/8/layout/hList1"/>
    <dgm:cxn modelId="{212B160A-B679-43E6-9D93-F44D50ACE1F1}" srcId="{6A13057E-9C30-42B3-8EC4-41F6309A965D}" destId="{0836EA4D-5656-43D5-8275-14302A1344BF}" srcOrd="4" destOrd="0" parTransId="{1655F721-34DC-44D3-984D-F56E2E6E0EE1}" sibTransId="{4F7ADFA9-C12F-45BE-BB9D-F4387C727DB3}"/>
    <dgm:cxn modelId="{F5916312-651D-40B9-9637-9E02F94D2C67}" type="presOf" srcId="{AA95C1EE-6512-44DF-85E8-C11396792D76}" destId="{95DB54A5-A521-4522-8C27-1FFE4881E570}" srcOrd="0" destOrd="2" presId="urn:microsoft.com/office/officeart/2005/8/layout/hList1"/>
    <dgm:cxn modelId="{7B1E1619-AA7E-4E91-8DF3-ACA646804AC9}" type="presOf" srcId="{8C5E3D1F-036A-4CE9-BABD-AD13573F94AD}" destId="{105576E7-DA5D-4CD6-B770-F68C791EEBDD}" srcOrd="0" destOrd="2" presId="urn:microsoft.com/office/officeart/2005/8/layout/hList1"/>
    <dgm:cxn modelId="{D393BB2F-229E-4C5F-A807-14B731C806D9}" srcId="{034A3FB6-1897-4F3E-98E2-B00EB542C1A8}" destId="{9BC6279B-2273-4DBC-BD0C-73A046D92B83}" srcOrd="0" destOrd="0" parTransId="{947FEA0A-6EE4-4D71-B46B-EB520B4C6FB1}" sibTransId="{F65029AC-A797-4607-9193-55EEE3AEED47}"/>
    <dgm:cxn modelId="{610EB430-1376-4D6A-B353-245287EDD20B}" type="presOf" srcId="{D029C6B5-FA59-489E-A081-96FB6E129321}" destId="{105576E7-DA5D-4CD6-B770-F68C791EEBDD}" srcOrd="0" destOrd="1" presId="urn:microsoft.com/office/officeart/2005/8/layout/hList1"/>
    <dgm:cxn modelId="{B7B4F043-59E8-4089-B45F-4F05349B1674}" type="presOf" srcId="{034A3FB6-1897-4F3E-98E2-B00EB542C1A8}" destId="{8A8E9ED1-E9FA-4D03-B7BA-FA2799FCD4A0}" srcOrd="0" destOrd="0" presId="urn:microsoft.com/office/officeart/2005/8/layout/hList1"/>
    <dgm:cxn modelId="{15BC0146-C300-49ED-8279-2B4A5706EB94}" type="presOf" srcId="{193C583C-0CFA-4374-B91B-6978600920EC}" destId="{95DB54A5-A521-4522-8C27-1FFE4881E570}" srcOrd="0" destOrd="3" presId="urn:microsoft.com/office/officeart/2005/8/layout/hList1"/>
    <dgm:cxn modelId="{84176B67-9884-44A1-8CAB-8216D5BE7BD7}" type="presOf" srcId="{51600D10-CA21-4A6A-801C-136F36F717D4}" destId="{105576E7-DA5D-4CD6-B770-F68C791EEBDD}" srcOrd="0" destOrd="0" presId="urn:microsoft.com/office/officeart/2005/8/layout/hList1"/>
    <dgm:cxn modelId="{AA6E7F47-0B65-465B-B99E-CEC95AC3E141}" srcId="{6A13057E-9C30-42B3-8EC4-41F6309A965D}" destId="{51600D10-CA21-4A6A-801C-136F36F717D4}" srcOrd="0" destOrd="0" parTransId="{1AC93F18-3D24-4E6A-AC8B-65D4C1687C27}" sibTransId="{9BE1BB3E-B271-40C2-9F6B-F977113BB910}"/>
    <dgm:cxn modelId="{D0EDE44E-047D-49C0-93C9-0D920CD6A1A9}" srcId="{6A13057E-9C30-42B3-8EC4-41F6309A965D}" destId="{8C5E3D1F-036A-4CE9-BABD-AD13573F94AD}" srcOrd="2" destOrd="0" parTransId="{1D99FAE9-BE09-4F53-A286-09754C8E31BF}" sibTransId="{EAE71040-2A2F-4049-8341-28581944E8CF}"/>
    <dgm:cxn modelId="{15624B6F-AC18-42F9-B224-60DB421161AD}" type="presOf" srcId="{0836EA4D-5656-43D5-8275-14302A1344BF}" destId="{105576E7-DA5D-4CD6-B770-F68C791EEBDD}" srcOrd="0" destOrd="4" presId="urn:microsoft.com/office/officeart/2005/8/layout/hList1"/>
    <dgm:cxn modelId="{589D5C74-6248-4D16-BBF0-7DEBC12EAD48}" srcId="{034A3FB6-1897-4F3E-98E2-B00EB542C1A8}" destId="{F11AAA14-A3B8-4B01-9B67-F398A8C09ED0}" srcOrd="1" destOrd="0" parTransId="{B0C569E1-BB1A-4628-9D51-41A309D5B410}" sibTransId="{62969A95-26CC-4B32-83EC-BF366AD271FA}"/>
    <dgm:cxn modelId="{E9171382-5AD7-43AE-BFE6-BDB95114C816}" srcId="{66E7EE75-89A2-496A-93BD-FAF809BAD558}" destId="{6A13057E-9C30-42B3-8EC4-41F6309A965D}" srcOrd="0" destOrd="0" parTransId="{8C856A1D-B630-4F82-AF40-7A629B53CC4B}" sibTransId="{285FB32F-0640-46A4-9DC6-05C1E13776C5}"/>
    <dgm:cxn modelId="{8AD2E484-3338-4DD1-ADCD-A38ED59F20B4}" type="presOf" srcId="{9BC6279B-2273-4DBC-BD0C-73A046D92B83}" destId="{95DB54A5-A521-4522-8C27-1FFE4881E570}" srcOrd="0" destOrd="0" presId="urn:microsoft.com/office/officeart/2005/8/layout/hList1"/>
    <dgm:cxn modelId="{76C8F587-8EF5-4031-85CA-A64B3E016353}" type="presOf" srcId="{F11AAA14-A3B8-4B01-9B67-F398A8C09ED0}" destId="{95DB54A5-A521-4522-8C27-1FFE4881E570}" srcOrd="0" destOrd="1" presId="urn:microsoft.com/office/officeart/2005/8/layout/hList1"/>
    <dgm:cxn modelId="{1D0EF68F-4D00-43E1-AFA5-1072AEB1EF61}" type="presOf" srcId="{4BA34FC4-0B70-4F25-ADFB-96B24318227C}" destId="{105576E7-DA5D-4CD6-B770-F68C791EEBDD}" srcOrd="0" destOrd="3" presId="urn:microsoft.com/office/officeart/2005/8/layout/hList1"/>
    <dgm:cxn modelId="{CF8897AE-C15F-46D1-8621-A4FD3CF1C824}" type="presOf" srcId="{66E7EE75-89A2-496A-93BD-FAF809BAD558}" destId="{55C2B8CB-D969-4AD2-9D3D-238308FC78FD}" srcOrd="0" destOrd="0" presId="urn:microsoft.com/office/officeart/2005/8/layout/hList1"/>
    <dgm:cxn modelId="{D20B0FBD-1790-4814-9F1E-B11FB6100E75}" srcId="{66E7EE75-89A2-496A-93BD-FAF809BAD558}" destId="{034A3FB6-1897-4F3E-98E2-B00EB542C1A8}" srcOrd="1" destOrd="0" parTransId="{5CEB3062-E53F-45DB-9AD8-B3481B323784}" sibTransId="{75E3168A-E5E2-4A03-9B38-4D7AC8D41F0D}"/>
    <dgm:cxn modelId="{F4790CC5-5EFD-4C69-86FB-73957D209276}" srcId="{034A3FB6-1897-4F3E-98E2-B00EB542C1A8}" destId="{AA95C1EE-6512-44DF-85E8-C11396792D76}" srcOrd="2" destOrd="0" parTransId="{50B06CA3-D22B-43CE-884B-A4C2B97C5C81}" sibTransId="{7736D141-87A4-488E-8AB1-C19B9C5E2FD5}"/>
    <dgm:cxn modelId="{7F5715CA-94F4-42E4-A6A0-41DE3C496E85}" srcId="{6A13057E-9C30-42B3-8EC4-41F6309A965D}" destId="{D029C6B5-FA59-489E-A081-96FB6E129321}" srcOrd="1" destOrd="0" parTransId="{BEFBF0F4-DD12-4591-9649-A0DBCC037C3A}" sibTransId="{DAA0FCF5-B62B-45E4-BC99-CCD13BDE96D6}"/>
    <dgm:cxn modelId="{36876DE0-4FFD-49BF-8BE6-9B35B0A739C5}" srcId="{034A3FB6-1897-4F3E-98E2-B00EB542C1A8}" destId="{193C583C-0CFA-4374-B91B-6978600920EC}" srcOrd="3" destOrd="0" parTransId="{28E33A50-AA84-4783-89B5-F7D0D0F77CDD}" sibTransId="{7E48CB0F-2D49-41D0-8D88-58965A0D7E8C}"/>
    <dgm:cxn modelId="{28297610-38A0-4FB8-A4DC-72F07E74AC91}" type="presParOf" srcId="{55C2B8CB-D969-4AD2-9D3D-238308FC78FD}" destId="{C90E3934-6C0A-4963-8C8C-0A66985371E3}" srcOrd="0" destOrd="0" presId="urn:microsoft.com/office/officeart/2005/8/layout/hList1"/>
    <dgm:cxn modelId="{8613EF3A-57A1-4BD9-AE34-090316AF4914}" type="presParOf" srcId="{C90E3934-6C0A-4963-8C8C-0A66985371E3}" destId="{76A3786F-224A-4E82-B9EB-A6E9339CDF4B}" srcOrd="0" destOrd="0" presId="urn:microsoft.com/office/officeart/2005/8/layout/hList1"/>
    <dgm:cxn modelId="{C00967D5-15BE-40E4-8383-15FC09781E60}" type="presParOf" srcId="{C90E3934-6C0A-4963-8C8C-0A66985371E3}" destId="{105576E7-DA5D-4CD6-B770-F68C791EEBDD}" srcOrd="1" destOrd="0" presId="urn:microsoft.com/office/officeart/2005/8/layout/hList1"/>
    <dgm:cxn modelId="{E22B8EE3-386F-47DD-A1BE-BAAB417FEE7F}" type="presParOf" srcId="{55C2B8CB-D969-4AD2-9D3D-238308FC78FD}" destId="{582A75E3-DF5F-4419-BF94-F4359A4C4AC4}" srcOrd="1" destOrd="0" presId="urn:microsoft.com/office/officeart/2005/8/layout/hList1"/>
    <dgm:cxn modelId="{B1432FF2-1ECE-426F-BEF2-F28BFC195348}" type="presParOf" srcId="{55C2B8CB-D969-4AD2-9D3D-238308FC78FD}" destId="{7E84C8C2-95CC-4208-9E9C-075A7C63C512}" srcOrd="2" destOrd="0" presId="urn:microsoft.com/office/officeart/2005/8/layout/hList1"/>
    <dgm:cxn modelId="{FD7351B8-A927-48D1-9A00-32C7CF36D338}" type="presParOf" srcId="{7E84C8C2-95CC-4208-9E9C-075A7C63C512}" destId="{8A8E9ED1-E9FA-4D03-B7BA-FA2799FCD4A0}" srcOrd="0" destOrd="0" presId="urn:microsoft.com/office/officeart/2005/8/layout/hList1"/>
    <dgm:cxn modelId="{D91572F3-C5F1-4FF2-92F2-4190AA7894AC}" type="presParOf" srcId="{7E84C8C2-95CC-4208-9E9C-075A7C63C512}" destId="{95DB54A5-A521-4522-8C27-1FFE4881E57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8090F74-AF4D-4399-8C21-837B93C2E5ED}" type="doc">
      <dgm:prSet loTypeId="urn:microsoft.com/office/officeart/2009/3/layout/HorizontalOrganizationChart" loCatId="hierarchy" qsTypeId="urn:microsoft.com/office/officeart/2005/8/quickstyle/simple1" qsCatId="simple" csTypeId="urn:microsoft.com/office/officeart/2005/8/colors/colorful1#49" csCatId="colorful" phldr="1"/>
      <dgm:spPr/>
      <dgm:t>
        <a:bodyPr/>
        <a:lstStyle/>
        <a:p>
          <a:endParaRPr lang="en-US"/>
        </a:p>
      </dgm:t>
    </dgm:pt>
    <dgm:pt modelId="{CEAE0D96-DEE9-4865-9DF3-BDF5BE95BDE5}">
      <dgm:prSet custT="1"/>
      <dgm:spPr/>
      <dgm:t>
        <a:bodyPr/>
        <a:lstStyle/>
        <a:p>
          <a:pPr rtl="0"/>
          <a:r>
            <a:rPr lang="el-GR" sz="2600" dirty="0"/>
            <a:t>Απόφαση για την τοποθεσία</a:t>
          </a:r>
          <a:endParaRPr lang="en-US" sz="2600" dirty="0"/>
        </a:p>
      </dgm:t>
    </dgm:pt>
    <dgm:pt modelId="{5587825E-A67A-415E-ADCB-8B875B033AB1}" type="parTrans" cxnId="{F84F0F82-DDEC-4946-B8CD-146E45718EB2}">
      <dgm:prSet/>
      <dgm:spPr/>
      <dgm:t>
        <a:bodyPr/>
        <a:lstStyle/>
        <a:p>
          <a:endParaRPr lang="en-US"/>
        </a:p>
      </dgm:t>
    </dgm:pt>
    <dgm:pt modelId="{FA554B73-BD0D-4B83-8D15-A66EDC3C3291}" type="sibTrans" cxnId="{F84F0F82-DDEC-4946-B8CD-146E45718EB2}">
      <dgm:prSet/>
      <dgm:spPr/>
      <dgm:t>
        <a:bodyPr/>
        <a:lstStyle/>
        <a:p>
          <a:endParaRPr lang="en-US"/>
        </a:p>
      </dgm:t>
    </dgm:pt>
    <dgm:pt modelId="{7D10E077-18DF-47B6-B193-DA7ABF647CA1}">
      <dgm:prSet custT="1"/>
      <dgm:spPr/>
      <dgm:t>
        <a:bodyPr/>
        <a:lstStyle/>
        <a:p>
          <a:pPr marL="87313" indent="0" algn="l" rtl="0"/>
          <a:r>
            <a:rPr lang="el-GR" sz="2400" dirty="0"/>
            <a:t>Θέματα που σχετίζονται με τη χώρα</a:t>
          </a:r>
          <a:endParaRPr lang="en-US" sz="2400" dirty="0"/>
        </a:p>
      </dgm:t>
    </dgm:pt>
    <dgm:pt modelId="{2633A04C-33C9-46BF-B42C-5F10B46DA8B0}" type="parTrans" cxnId="{F7F4E7B9-3963-41F1-9C4C-4ABD9DE120EB}">
      <dgm:prSet/>
      <dgm:spPr/>
      <dgm:t>
        <a:bodyPr/>
        <a:lstStyle/>
        <a:p>
          <a:endParaRPr lang="en-US"/>
        </a:p>
      </dgm:t>
    </dgm:pt>
    <dgm:pt modelId="{92BDB0D4-F84D-45E6-BC01-8DB82C52BA6C}" type="sibTrans" cxnId="{F7F4E7B9-3963-41F1-9C4C-4ABD9DE120EB}">
      <dgm:prSet/>
      <dgm:spPr/>
      <dgm:t>
        <a:bodyPr/>
        <a:lstStyle/>
        <a:p>
          <a:endParaRPr lang="en-US"/>
        </a:p>
      </dgm:t>
    </dgm:pt>
    <dgm:pt modelId="{FE5D5467-B10B-4AA1-801B-67A8FF210EE0}">
      <dgm:prSet custT="1"/>
      <dgm:spPr/>
      <dgm:t>
        <a:bodyPr/>
        <a:lstStyle/>
        <a:p>
          <a:pPr marL="87313" indent="0" algn="l" rtl="0"/>
          <a:r>
            <a:rPr lang="el-GR" sz="2400" dirty="0"/>
            <a:t>Θέματα που σχετίζονται με το προϊόν</a:t>
          </a:r>
          <a:endParaRPr lang="en-US" sz="2400" dirty="0"/>
        </a:p>
      </dgm:t>
    </dgm:pt>
    <dgm:pt modelId="{1E257035-7BD2-4173-8057-499F77FC8A54}" type="parTrans" cxnId="{6196DBA4-FA15-41AF-BD56-77AA6BD72B83}">
      <dgm:prSet/>
      <dgm:spPr/>
      <dgm:t>
        <a:bodyPr/>
        <a:lstStyle/>
        <a:p>
          <a:endParaRPr lang="en-US"/>
        </a:p>
      </dgm:t>
    </dgm:pt>
    <dgm:pt modelId="{C30D1A6B-9F1B-4F4D-8A2B-F7E69976C639}" type="sibTrans" cxnId="{6196DBA4-FA15-41AF-BD56-77AA6BD72B83}">
      <dgm:prSet/>
      <dgm:spPr/>
      <dgm:t>
        <a:bodyPr/>
        <a:lstStyle/>
        <a:p>
          <a:endParaRPr lang="en-US"/>
        </a:p>
      </dgm:t>
    </dgm:pt>
    <dgm:pt modelId="{505166A8-114D-4A50-A857-B56FA5D4811E}">
      <dgm:prSet custT="1"/>
      <dgm:spPr/>
      <dgm:t>
        <a:bodyPr/>
        <a:lstStyle/>
        <a:p>
          <a:pPr marL="87313" indent="0" algn="l" rtl="0"/>
          <a:r>
            <a:rPr lang="el-GR" sz="2400" dirty="0"/>
            <a:t>Κυβερνητικές πολιτικές</a:t>
          </a:r>
          <a:endParaRPr lang="en-US" sz="2400" dirty="0"/>
        </a:p>
      </dgm:t>
    </dgm:pt>
    <dgm:pt modelId="{00301502-32FB-4193-B66D-80BD4FF7FE62}" type="parTrans" cxnId="{4E057355-AA16-4CF8-A321-EC890462CD6B}">
      <dgm:prSet/>
      <dgm:spPr/>
      <dgm:t>
        <a:bodyPr/>
        <a:lstStyle/>
        <a:p>
          <a:endParaRPr lang="en-US"/>
        </a:p>
      </dgm:t>
    </dgm:pt>
    <dgm:pt modelId="{BA10A05B-BCCE-45ED-A836-F35309896F4F}" type="sibTrans" cxnId="{4E057355-AA16-4CF8-A321-EC890462CD6B}">
      <dgm:prSet/>
      <dgm:spPr/>
      <dgm:t>
        <a:bodyPr/>
        <a:lstStyle/>
        <a:p>
          <a:endParaRPr lang="en-US"/>
        </a:p>
      </dgm:t>
    </dgm:pt>
    <dgm:pt modelId="{3DB31557-8164-4800-836C-3091C445F115}">
      <dgm:prSet custT="1"/>
      <dgm:spPr/>
      <dgm:t>
        <a:bodyPr/>
        <a:lstStyle/>
        <a:p>
          <a:pPr marL="87313" indent="0" algn="l" rtl="0"/>
          <a:r>
            <a:rPr lang="el-GR" sz="2400" dirty="0" err="1"/>
            <a:t>Οργανωσιακά</a:t>
          </a:r>
          <a:r>
            <a:rPr lang="el-GR" sz="2400" dirty="0"/>
            <a:t> θέματα</a:t>
          </a:r>
          <a:endParaRPr lang="en-US" sz="2400" dirty="0"/>
        </a:p>
      </dgm:t>
    </dgm:pt>
    <dgm:pt modelId="{4B215186-A278-4854-BA2A-569EC09F1C8A}" type="parTrans" cxnId="{0F340805-1CCE-40B3-8ED6-9CC50E9F72B9}">
      <dgm:prSet/>
      <dgm:spPr/>
      <dgm:t>
        <a:bodyPr/>
        <a:lstStyle/>
        <a:p>
          <a:endParaRPr lang="en-US"/>
        </a:p>
      </dgm:t>
    </dgm:pt>
    <dgm:pt modelId="{D3B52475-9B6C-4367-B467-02435AF7D57D}" type="sibTrans" cxnId="{0F340805-1CCE-40B3-8ED6-9CC50E9F72B9}">
      <dgm:prSet/>
      <dgm:spPr/>
      <dgm:t>
        <a:bodyPr/>
        <a:lstStyle/>
        <a:p>
          <a:endParaRPr lang="en-US"/>
        </a:p>
      </dgm:t>
    </dgm:pt>
    <dgm:pt modelId="{EE0303D1-A8EE-4B1F-924C-67242E9BDD17}" type="pres">
      <dgm:prSet presAssocID="{58090F74-AF4D-4399-8C21-837B93C2E5ED}" presName="hierChild1" presStyleCnt="0">
        <dgm:presLayoutVars>
          <dgm:orgChart val="1"/>
          <dgm:chPref val="1"/>
          <dgm:dir/>
          <dgm:animOne val="branch"/>
          <dgm:animLvl val="lvl"/>
          <dgm:resizeHandles/>
        </dgm:presLayoutVars>
      </dgm:prSet>
      <dgm:spPr/>
    </dgm:pt>
    <dgm:pt modelId="{93DD29F5-D4C8-4496-95A1-1B7B236EAB70}" type="pres">
      <dgm:prSet presAssocID="{CEAE0D96-DEE9-4865-9DF3-BDF5BE95BDE5}" presName="hierRoot1" presStyleCnt="0">
        <dgm:presLayoutVars>
          <dgm:hierBranch val="init"/>
        </dgm:presLayoutVars>
      </dgm:prSet>
      <dgm:spPr/>
    </dgm:pt>
    <dgm:pt modelId="{D4658C21-21E8-45E0-838D-A985AD4ABC54}" type="pres">
      <dgm:prSet presAssocID="{CEAE0D96-DEE9-4865-9DF3-BDF5BE95BDE5}" presName="rootComposite1" presStyleCnt="0"/>
      <dgm:spPr/>
    </dgm:pt>
    <dgm:pt modelId="{307F25D0-B6C2-4AD9-8630-8595384BC3D2}" type="pres">
      <dgm:prSet presAssocID="{CEAE0D96-DEE9-4865-9DF3-BDF5BE95BDE5}" presName="rootText1" presStyleLbl="node0" presStyleIdx="0" presStyleCnt="1" custScaleX="91272">
        <dgm:presLayoutVars>
          <dgm:chPref val="3"/>
        </dgm:presLayoutVars>
      </dgm:prSet>
      <dgm:spPr/>
    </dgm:pt>
    <dgm:pt modelId="{31DF33E5-8C36-4CD8-9120-EED94513FE9D}" type="pres">
      <dgm:prSet presAssocID="{CEAE0D96-DEE9-4865-9DF3-BDF5BE95BDE5}" presName="rootConnector1" presStyleLbl="node1" presStyleIdx="0" presStyleCnt="0"/>
      <dgm:spPr/>
    </dgm:pt>
    <dgm:pt modelId="{250BE5A1-199C-4186-B984-3B5E1EA4C740}" type="pres">
      <dgm:prSet presAssocID="{CEAE0D96-DEE9-4865-9DF3-BDF5BE95BDE5}" presName="hierChild2" presStyleCnt="0"/>
      <dgm:spPr/>
    </dgm:pt>
    <dgm:pt modelId="{7DBE7C0C-325B-42A9-BB72-8C2A220199C1}" type="pres">
      <dgm:prSet presAssocID="{2633A04C-33C9-46BF-B42C-5F10B46DA8B0}" presName="Name64" presStyleLbl="parChTrans1D2" presStyleIdx="0" presStyleCnt="4"/>
      <dgm:spPr/>
    </dgm:pt>
    <dgm:pt modelId="{B71B5C9D-F657-4D8D-98D3-851B94299A9C}" type="pres">
      <dgm:prSet presAssocID="{7D10E077-18DF-47B6-B193-DA7ABF647CA1}" presName="hierRoot2" presStyleCnt="0">
        <dgm:presLayoutVars>
          <dgm:hierBranch val="init"/>
        </dgm:presLayoutVars>
      </dgm:prSet>
      <dgm:spPr/>
    </dgm:pt>
    <dgm:pt modelId="{F1A47BC6-E8B3-4493-9DAC-EC2AD1A792F3}" type="pres">
      <dgm:prSet presAssocID="{7D10E077-18DF-47B6-B193-DA7ABF647CA1}" presName="rootComposite" presStyleCnt="0"/>
      <dgm:spPr/>
    </dgm:pt>
    <dgm:pt modelId="{652A19B2-2612-4011-9EC9-3CB023E0BBE9}" type="pres">
      <dgm:prSet presAssocID="{7D10E077-18DF-47B6-B193-DA7ABF647CA1}" presName="rootText" presStyleLbl="node2" presStyleIdx="0" presStyleCnt="4" custScaleX="148906">
        <dgm:presLayoutVars>
          <dgm:chPref val="3"/>
        </dgm:presLayoutVars>
      </dgm:prSet>
      <dgm:spPr/>
    </dgm:pt>
    <dgm:pt modelId="{442E3A28-8566-4420-9D42-776C02A64195}" type="pres">
      <dgm:prSet presAssocID="{7D10E077-18DF-47B6-B193-DA7ABF647CA1}" presName="rootConnector" presStyleLbl="node2" presStyleIdx="0" presStyleCnt="4"/>
      <dgm:spPr/>
    </dgm:pt>
    <dgm:pt modelId="{FA6BE33E-3E8F-4BC7-8996-76A52D1981BF}" type="pres">
      <dgm:prSet presAssocID="{7D10E077-18DF-47B6-B193-DA7ABF647CA1}" presName="hierChild4" presStyleCnt="0"/>
      <dgm:spPr/>
    </dgm:pt>
    <dgm:pt modelId="{6C8824CE-F477-4819-8994-F80272DF32F9}" type="pres">
      <dgm:prSet presAssocID="{7D10E077-18DF-47B6-B193-DA7ABF647CA1}" presName="hierChild5" presStyleCnt="0"/>
      <dgm:spPr/>
    </dgm:pt>
    <dgm:pt modelId="{A97904C4-2ED1-4C82-8810-E21F2C4FFBF0}" type="pres">
      <dgm:prSet presAssocID="{1E257035-7BD2-4173-8057-499F77FC8A54}" presName="Name64" presStyleLbl="parChTrans1D2" presStyleIdx="1" presStyleCnt="4"/>
      <dgm:spPr/>
    </dgm:pt>
    <dgm:pt modelId="{F215DA6B-7539-49D2-88D5-C1B7F3684001}" type="pres">
      <dgm:prSet presAssocID="{FE5D5467-B10B-4AA1-801B-67A8FF210EE0}" presName="hierRoot2" presStyleCnt="0">
        <dgm:presLayoutVars>
          <dgm:hierBranch val="init"/>
        </dgm:presLayoutVars>
      </dgm:prSet>
      <dgm:spPr/>
    </dgm:pt>
    <dgm:pt modelId="{8D63BD40-ED15-4BA9-B198-05BFD686D206}" type="pres">
      <dgm:prSet presAssocID="{FE5D5467-B10B-4AA1-801B-67A8FF210EE0}" presName="rootComposite" presStyleCnt="0"/>
      <dgm:spPr/>
    </dgm:pt>
    <dgm:pt modelId="{22BB9580-FF36-40AC-9A11-28479603F700}" type="pres">
      <dgm:prSet presAssocID="{FE5D5467-B10B-4AA1-801B-67A8FF210EE0}" presName="rootText" presStyleLbl="node2" presStyleIdx="1" presStyleCnt="4" custScaleX="148906" custLinFactNeighborY="-6835">
        <dgm:presLayoutVars>
          <dgm:chPref val="3"/>
        </dgm:presLayoutVars>
      </dgm:prSet>
      <dgm:spPr/>
    </dgm:pt>
    <dgm:pt modelId="{EE172ED1-37C8-425C-984D-C5E310249CDA}" type="pres">
      <dgm:prSet presAssocID="{FE5D5467-B10B-4AA1-801B-67A8FF210EE0}" presName="rootConnector" presStyleLbl="node2" presStyleIdx="1" presStyleCnt="4"/>
      <dgm:spPr/>
    </dgm:pt>
    <dgm:pt modelId="{025B765E-93CD-4964-86F7-FC84FC51E2F4}" type="pres">
      <dgm:prSet presAssocID="{FE5D5467-B10B-4AA1-801B-67A8FF210EE0}" presName="hierChild4" presStyleCnt="0"/>
      <dgm:spPr/>
    </dgm:pt>
    <dgm:pt modelId="{269EE028-1380-4FD5-8DD9-B2712F7D065E}" type="pres">
      <dgm:prSet presAssocID="{FE5D5467-B10B-4AA1-801B-67A8FF210EE0}" presName="hierChild5" presStyleCnt="0"/>
      <dgm:spPr/>
    </dgm:pt>
    <dgm:pt modelId="{2B19D794-48C2-4E62-9886-32C5C5B621C2}" type="pres">
      <dgm:prSet presAssocID="{00301502-32FB-4193-B66D-80BD4FF7FE62}" presName="Name64" presStyleLbl="parChTrans1D2" presStyleIdx="2" presStyleCnt="4"/>
      <dgm:spPr/>
    </dgm:pt>
    <dgm:pt modelId="{480260BA-7FEB-4163-87D2-E56B88D84544}" type="pres">
      <dgm:prSet presAssocID="{505166A8-114D-4A50-A857-B56FA5D4811E}" presName="hierRoot2" presStyleCnt="0">
        <dgm:presLayoutVars>
          <dgm:hierBranch val="init"/>
        </dgm:presLayoutVars>
      </dgm:prSet>
      <dgm:spPr/>
    </dgm:pt>
    <dgm:pt modelId="{3D8B7F94-587D-4562-AB61-BE1F0999E418}" type="pres">
      <dgm:prSet presAssocID="{505166A8-114D-4A50-A857-B56FA5D4811E}" presName="rootComposite" presStyleCnt="0"/>
      <dgm:spPr/>
    </dgm:pt>
    <dgm:pt modelId="{3262594F-7E2E-48BD-8A59-C0D5D3B0D02B}" type="pres">
      <dgm:prSet presAssocID="{505166A8-114D-4A50-A857-B56FA5D4811E}" presName="rootText" presStyleLbl="node2" presStyleIdx="2" presStyleCnt="4" custScaleX="148906" custLinFactNeighborY="-13670">
        <dgm:presLayoutVars>
          <dgm:chPref val="3"/>
        </dgm:presLayoutVars>
      </dgm:prSet>
      <dgm:spPr/>
    </dgm:pt>
    <dgm:pt modelId="{8407FB86-3000-4AA7-AA4E-183135EF274A}" type="pres">
      <dgm:prSet presAssocID="{505166A8-114D-4A50-A857-B56FA5D4811E}" presName="rootConnector" presStyleLbl="node2" presStyleIdx="2" presStyleCnt="4"/>
      <dgm:spPr/>
    </dgm:pt>
    <dgm:pt modelId="{7F65D41B-945D-42B4-B0D9-0D14749527EC}" type="pres">
      <dgm:prSet presAssocID="{505166A8-114D-4A50-A857-B56FA5D4811E}" presName="hierChild4" presStyleCnt="0"/>
      <dgm:spPr/>
    </dgm:pt>
    <dgm:pt modelId="{CD3839DD-4AFB-4E83-AF99-E7755BD7EE49}" type="pres">
      <dgm:prSet presAssocID="{505166A8-114D-4A50-A857-B56FA5D4811E}" presName="hierChild5" presStyleCnt="0"/>
      <dgm:spPr/>
    </dgm:pt>
    <dgm:pt modelId="{665CB7C1-FBA9-4767-86D9-E03586F27767}" type="pres">
      <dgm:prSet presAssocID="{4B215186-A278-4854-BA2A-569EC09F1C8A}" presName="Name64" presStyleLbl="parChTrans1D2" presStyleIdx="3" presStyleCnt="4"/>
      <dgm:spPr/>
    </dgm:pt>
    <dgm:pt modelId="{B1ED89E7-3AE6-4652-81A6-0E7DB01C24B0}" type="pres">
      <dgm:prSet presAssocID="{3DB31557-8164-4800-836C-3091C445F115}" presName="hierRoot2" presStyleCnt="0">
        <dgm:presLayoutVars>
          <dgm:hierBranch val="init"/>
        </dgm:presLayoutVars>
      </dgm:prSet>
      <dgm:spPr/>
    </dgm:pt>
    <dgm:pt modelId="{8D282230-9BFC-48D2-9E77-25CDEC9E7118}" type="pres">
      <dgm:prSet presAssocID="{3DB31557-8164-4800-836C-3091C445F115}" presName="rootComposite" presStyleCnt="0"/>
      <dgm:spPr/>
    </dgm:pt>
    <dgm:pt modelId="{E485EAC6-7DCF-4EF9-B74B-F99AB0C5CACE}" type="pres">
      <dgm:prSet presAssocID="{3DB31557-8164-4800-836C-3091C445F115}" presName="rootText" presStyleLbl="node2" presStyleIdx="3" presStyleCnt="4" custScaleX="148906" custLinFactNeighborY="-20505">
        <dgm:presLayoutVars>
          <dgm:chPref val="3"/>
        </dgm:presLayoutVars>
      </dgm:prSet>
      <dgm:spPr/>
    </dgm:pt>
    <dgm:pt modelId="{EB0DC6E5-DC53-43CE-A46F-B202FC50B14C}" type="pres">
      <dgm:prSet presAssocID="{3DB31557-8164-4800-836C-3091C445F115}" presName="rootConnector" presStyleLbl="node2" presStyleIdx="3" presStyleCnt="4"/>
      <dgm:spPr/>
    </dgm:pt>
    <dgm:pt modelId="{7BED6EAD-F3A3-4C74-959D-1BA9B2F45584}" type="pres">
      <dgm:prSet presAssocID="{3DB31557-8164-4800-836C-3091C445F115}" presName="hierChild4" presStyleCnt="0"/>
      <dgm:spPr/>
    </dgm:pt>
    <dgm:pt modelId="{2BA8B38B-D0E5-4474-BB67-14896BD93CCA}" type="pres">
      <dgm:prSet presAssocID="{3DB31557-8164-4800-836C-3091C445F115}" presName="hierChild5" presStyleCnt="0"/>
      <dgm:spPr/>
    </dgm:pt>
    <dgm:pt modelId="{C6B52567-4864-4CA5-A386-58D9DC0F8884}" type="pres">
      <dgm:prSet presAssocID="{CEAE0D96-DEE9-4865-9DF3-BDF5BE95BDE5}" presName="hierChild3" presStyleCnt="0"/>
      <dgm:spPr/>
    </dgm:pt>
  </dgm:ptLst>
  <dgm:cxnLst>
    <dgm:cxn modelId="{0F340805-1CCE-40B3-8ED6-9CC50E9F72B9}" srcId="{CEAE0D96-DEE9-4865-9DF3-BDF5BE95BDE5}" destId="{3DB31557-8164-4800-836C-3091C445F115}" srcOrd="3" destOrd="0" parTransId="{4B215186-A278-4854-BA2A-569EC09F1C8A}" sibTransId="{D3B52475-9B6C-4367-B467-02435AF7D57D}"/>
    <dgm:cxn modelId="{EF472046-7997-44DE-AC92-699ED2916452}" type="presOf" srcId="{FE5D5467-B10B-4AA1-801B-67A8FF210EE0}" destId="{22BB9580-FF36-40AC-9A11-28479603F700}" srcOrd="0" destOrd="0" presId="urn:microsoft.com/office/officeart/2009/3/layout/HorizontalOrganizationChart"/>
    <dgm:cxn modelId="{CEA3CE47-B61D-42AC-9A1E-A24AFA986242}" type="presOf" srcId="{7D10E077-18DF-47B6-B193-DA7ABF647CA1}" destId="{652A19B2-2612-4011-9EC9-3CB023E0BBE9}" srcOrd="0" destOrd="0" presId="urn:microsoft.com/office/officeart/2009/3/layout/HorizontalOrganizationChart"/>
    <dgm:cxn modelId="{BCC7976B-EC7E-402B-9D04-E3785955ABEE}" type="presOf" srcId="{4B215186-A278-4854-BA2A-569EC09F1C8A}" destId="{665CB7C1-FBA9-4767-86D9-E03586F27767}" srcOrd="0" destOrd="0" presId="urn:microsoft.com/office/officeart/2009/3/layout/HorizontalOrganizationChart"/>
    <dgm:cxn modelId="{4E057355-AA16-4CF8-A321-EC890462CD6B}" srcId="{CEAE0D96-DEE9-4865-9DF3-BDF5BE95BDE5}" destId="{505166A8-114D-4A50-A857-B56FA5D4811E}" srcOrd="2" destOrd="0" parTransId="{00301502-32FB-4193-B66D-80BD4FF7FE62}" sibTransId="{BA10A05B-BCCE-45ED-A836-F35309896F4F}"/>
    <dgm:cxn modelId="{F84F0F82-DDEC-4946-B8CD-146E45718EB2}" srcId="{58090F74-AF4D-4399-8C21-837B93C2E5ED}" destId="{CEAE0D96-DEE9-4865-9DF3-BDF5BE95BDE5}" srcOrd="0" destOrd="0" parTransId="{5587825E-A67A-415E-ADCB-8B875B033AB1}" sibTransId="{FA554B73-BD0D-4B83-8D15-A66EDC3C3291}"/>
    <dgm:cxn modelId="{EE1F8288-6ADF-4B64-941D-1700A140E385}" type="presOf" srcId="{7D10E077-18DF-47B6-B193-DA7ABF647CA1}" destId="{442E3A28-8566-4420-9D42-776C02A64195}" srcOrd="1" destOrd="0" presId="urn:microsoft.com/office/officeart/2009/3/layout/HorizontalOrganizationChart"/>
    <dgm:cxn modelId="{D04DE093-9BFC-4D38-A336-75DEC7657536}" type="presOf" srcId="{3DB31557-8164-4800-836C-3091C445F115}" destId="{E485EAC6-7DCF-4EF9-B74B-F99AB0C5CACE}" srcOrd="0" destOrd="0" presId="urn:microsoft.com/office/officeart/2009/3/layout/HorizontalOrganizationChart"/>
    <dgm:cxn modelId="{ADEA0298-29E2-4870-B4F6-3F6F39BD3272}" type="presOf" srcId="{3DB31557-8164-4800-836C-3091C445F115}" destId="{EB0DC6E5-DC53-43CE-A46F-B202FC50B14C}" srcOrd="1" destOrd="0" presId="urn:microsoft.com/office/officeart/2009/3/layout/HorizontalOrganizationChart"/>
    <dgm:cxn modelId="{85E3819F-D871-4EB7-94D0-1E087F1FD6D1}" type="presOf" srcId="{505166A8-114D-4A50-A857-B56FA5D4811E}" destId="{8407FB86-3000-4AA7-AA4E-183135EF274A}" srcOrd="1" destOrd="0" presId="urn:microsoft.com/office/officeart/2009/3/layout/HorizontalOrganizationChart"/>
    <dgm:cxn modelId="{A720C0A3-6776-4BB1-B9AA-3CDA56D9BFDE}" type="presOf" srcId="{505166A8-114D-4A50-A857-B56FA5D4811E}" destId="{3262594F-7E2E-48BD-8A59-C0D5D3B0D02B}" srcOrd="0" destOrd="0" presId="urn:microsoft.com/office/officeart/2009/3/layout/HorizontalOrganizationChart"/>
    <dgm:cxn modelId="{6196DBA4-FA15-41AF-BD56-77AA6BD72B83}" srcId="{CEAE0D96-DEE9-4865-9DF3-BDF5BE95BDE5}" destId="{FE5D5467-B10B-4AA1-801B-67A8FF210EE0}" srcOrd="1" destOrd="0" parTransId="{1E257035-7BD2-4173-8057-499F77FC8A54}" sibTransId="{C30D1A6B-9F1B-4F4D-8A2B-F7E69976C639}"/>
    <dgm:cxn modelId="{F06800A8-985B-4D7D-B9F0-CAC2730489BE}" type="presOf" srcId="{CEAE0D96-DEE9-4865-9DF3-BDF5BE95BDE5}" destId="{31DF33E5-8C36-4CD8-9120-EED94513FE9D}" srcOrd="1" destOrd="0" presId="urn:microsoft.com/office/officeart/2009/3/layout/HorizontalOrganizationChart"/>
    <dgm:cxn modelId="{A59416AB-8EA8-46D0-864A-DF965DFDA479}" type="presOf" srcId="{00301502-32FB-4193-B66D-80BD4FF7FE62}" destId="{2B19D794-48C2-4E62-9886-32C5C5B621C2}" srcOrd="0" destOrd="0" presId="urn:microsoft.com/office/officeart/2009/3/layout/HorizontalOrganizationChart"/>
    <dgm:cxn modelId="{F7F4E7B9-3963-41F1-9C4C-4ABD9DE120EB}" srcId="{CEAE0D96-DEE9-4865-9DF3-BDF5BE95BDE5}" destId="{7D10E077-18DF-47B6-B193-DA7ABF647CA1}" srcOrd="0" destOrd="0" parTransId="{2633A04C-33C9-46BF-B42C-5F10B46DA8B0}" sibTransId="{92BDB0D4-F84D-45E6-BC01-8DB82C52BA6C}"/>
    <dgm:cxn modelId="{13B59AC1-DB7A-4E09-AAA2-EB383C9334EA}" type="presOf" srcId="{2633A04C-33C9-46BF-B42C-5F10B46DA8B0}" destId="{7DBE7C0C-325B-42A9-BB72-8C2A220199C1}" srcOrd="0" destOrd="0" presId="urn:microsoft.com/office/officeart/2009/3/layout/HorizontalOrganizationChart"/>
    <dgm:cxn modelId="{5C1478C4-BEF8-46EE-93EF-6DBBF2A31196}" type="presOf" srcId="{FE5D5467-B10B-4AA1-801B-67A8FF210EE0}" destId="{EE172ED1-37C8-425C-984D-C5E310249CDA}" srcOrd="1" destOrd="0" presId="urn:microsoft.com/office/officeart/2009/3/layout/HorizontalOrganizationChart"/>
    <dgm:cxn modelId="{03AC33DB-BF18-413D-8528-9B0886D97BFE}" type="presOf" srcId="{CEAE0D96-DEE9-4865-9DF3-BDF5BE95BDE5}" destId="{307F25D0-B6C2-4AD9-8630-8595384BC3D2}" srcOrd="0" destOrd="0" presId="urn:microsoft.com/office/officeart/2009/3/layout/HorizontalOrganizationChart"/>
    <dgm:cxn modelId="{182F85E2-53D6-49C6-95BC-A72752A93DBA}" type="presOf" srcId="{1E257035-7BD2-4173-8057-499F77FC8A54}" destId="{A97904C4-2ED1-4C82-8810-E21F2C4FFBF0}" srcOrd="0" destOrd="0" presId="urn:microsoft.com/office/officeart/2009/3/layout/HorizontalOrganizationChart"/>
    <dgm:cxn modelId="{C86EA5EF-503C-4F20-921A-E9326CD2B570}" type="presOf" srcId="{58090F74-AF4D-4399-8C21-837B93C2E5ED}" destId="{EE0303D1-A8EE-4B1F-924C-67242E9BDD17}" srcOrd="0" destOrd="0" presId="urn:microsoft.com/office/officeart/2009/3/layout/HorizontalOrganizationChart"/>
    <dgm:cxn modelId="{4198CAF1-F0BE-4772-A41F-A4DD4D77E902}" type="presParOf" srcId="{EE0303D1-A8EE-4B1F-924C-67242E9BDD17}" destId="{93DD29F5-D4C8-4496-95A1-1B7B236EAB70}" srcOrd="0" destOrd="0" presId="urn:microsoft.com/office/officeart/2009/3/layout/HorizontalOrganizationChart"/>
    <dgm:cxn modelId="{42C5193A-84D2-46D2-972B-85EF1C4C6475}" type="presParOf" srcId="{93DD29F5-D4C8-4496-95A1-1B7B236EAB70}" destId="{D4658C21-21E8-45E0-838D-A985AD4ABC54}" srcOrd="0" destOrd="0" presId="urn:microsoft.com/office/officeart/2009/3/layout/HorizontalOrganizationChart"/>
    <dgm:cxn modelId="{B5CF3222-8038-47E7-B36B-5FB44DD4E9AF}" type="presParOf" srcId="{D4658C21-21E8-45E0-838D-A985AD4ABC54}" destId="{307F25D0-B6C2-4AD9-8630-8595384BC3D2}" srcOrd="0" destOrd="0" presId="urn:microsoft.com/office/officeart/2009/3/layout/HorizontalOrganizationChart"/>
    <dgm:cxn modelId="{0EF0963D-F7BF-4BDC-B253-F362056C7AD7}" type="presParOf" srcId="{D4658C21-21E8-45E0-838D-A985AD4ABC54}" destId="{31DF33E5-8C36-4CD8-9120-EED94513FE9D}" srcOrd="1" destOrd="0" presId="urn:microsoft.com/office/officeart/2009/3/layout/HorizontalOrganizationChart"/>
    <dgm:cxn modelId="{1DA42D32-8903-4378-ABAE-8F55625E942D}" type="presParOf" srcId="{93DD29F5-D4C8-4496-95A1-1B7B236EAB70}" destId="{250BE5A1-199C-4186-B984-3B5E1EA4C740}" srcOrd="1" destOrd="0" presId="urn:microsoft.com/office/officeart/2009/3/layout/HorizontalOrganizationChart"/>
    <dgm:cxn modelId="{699E50D5-25A0-4127-8025-75ADFD42FB58}" type="presParOf" srcId="{250BE5A1-199C-4186-B984-3B5E1EA4C740}" destId="{7DBE7C0C-325B-42A9-BB72-8C2A220199C1}" srcOrd="0" destOrd="0" presId="urn:microsoft.com/office/officeart/2009/3/layout/HorizontalOrganizationChart"/>
    <dgm:cxn modelId="{78FB7B2A-51A4-4754-96AE-CB841F064F51}" type="presParOf" srcId="{250BE5A1-199C-4186-B984-3B5E1EA4C740}" destId="{B71B5C9D-F657-4D8D-98D3-851B94299A9C}" srcOrd="1" destOrd="0" presId="urn:microsoft.com/office/officeart/2009/3/layout/HorizontalOrganizationChart"/>
    <dgm:cxn modelId="{E6E1924C-7619-41D8-AECB-76152560A142}" type="presParOf" srcId="{B71B5C9D-F657-4D8D-98D3-851B94299A9C}" destId="{F1A47BC6-E8B3-4493-9DAC-EC2AD1A792F3}" srcOrd="0" destOrd="0" presId="urn:microsoft.com/office/officeart/2009/3/layout/HorizontalOrganizationChart"/>
    <dgm:cxn modelId="{D2EF4322-C942-4885-B784-298F61BBD8AC}" type="presParOf" srcId="{F1A47BC6-E8B3-4493-9DAC-EC2AD1A792F3}" destId="{652A19B2-2612-4011-9EC9-3CB023E0BBE9}" srcOrd="0" destOrd="0" presId="urn:microsoft.com/office/officeart/2009/3/layout/HorizontalOrganizationChart"/>
    <dgm:cxn modelId="{CEE5DF33-B37A-4B11-B308-55F000584D31}" type="presParOf" srcId="{F1A47BC6-E8B3-4493-9DAC-EC2AD1A792F3}" destId="{442E3A28-8566-4420-9D42-776C02A64195}" srcOrd="1" destOrd="0" presId="urn:microsoft.com/office/officeart/2009/3/layout/HorizontalOrganizationChart"/>
    <dgm:cxn modelId="{380F39B2-D1C5-417D-A52C-E7CF35282AB3}" type="presParOf" srcId="{B71B5C9D-F657-4D8D-98D3-851B94299A9C}" destId="{FA6BE33E-3E8F-4BC7-8996-76A52D1981BF}" srcOrd="1" destOrd="0" presId="urn:microsoft.com/office/officeart/2009/3/layout/HorizontalOrganizationChart"/>
    <dgm:cxn modelId="{FA372AEA-7DE1-4C97-B49C-9783CC2FEC14}" type="presParOf" srcId="{B71B5C9D-F657-4D8D-98D3-851B94299A9C}" destId="{6C8824CE-F477-4819-8994-F80272DF32F9}" srcOrd="2" destOrd="0" presId="urn:microsoft.com/office/officeart/2009/3/layout/HorizontalOrganizationChart"/>
    <dgm:cxn modelId="{D1FAFFF7-018A-4112-A2DE-CE09DD382CF2}" type="presParOf" srcId="{250BE5A1-199C-4186-B984-3B5E1EA4C740}" destId="{A97904C4-2ED1-4C82-8810-E21F2C4FFBF0}" srcOrd="2" destOrd="0" presId="urn:microsoft.com/office/officeart/2009/3/layout/HorizontalOrganizationChart"/>
    <dgm:cxn modelId="{244C38EC-6356-4ACA-B026-CDBCECDFB982}" type="presParOf" srcId="{250BE5A1-199C-4186-B984-3B5E1EA4C740}" destId="{F215DA6B-7539-49D2-88D5-C1B7F3684001}" srcOrd="3" destOrd="0" presId="urn:microsoft.com/office/officeart/2009/3/layout/HorizontalOrganizationChart"/>
    <dgm:cxn modelId="{6CFE09BB-DF08-42A4-A55F-BADCAD5365EF}" type="presParOf" srcId="{F215DA6B-7539-49D2-88D5-C1B7F3684001}" destId="{8D63BD40-ED15-4BA9-B198-05BFD686D206}" srcOrd="0" destOrd="0" presId="urn:microsoft.com/office/officeart/2009/3/layout/HorizontalOrganizationChart"/>
    <dgm:cxn modelId="{5EE01C37-66B0-4AC6-B288-5666060ED026}" type="presParOf" srcId="{8D63BD40-ED15-4BA9-B198-05BFD686D206}" destId="{22BB9580-FF36-40AC-9A11-28479603F700}" srcOrd="0" destOrd="0" presId="urn:microsoft.com/office/officeart/2009/3/layout/HorizontalOrganizationChart"/>
    <dgm:cxn modelId="{8232558A-8F51-4481-BFD6-E18420DDC82E}" type="presParOf" srcId="{8D63BD40-ED15-4BA9-B198-05BFD686D206}" destId="{EE172ED1-37C8-425C-984D-C5E310249CDA}" srcOrd="1" destOrd="0" presId="urn:microsoft.com/office/officeart/2009/3/layout/HorizontalOrganizationChart"/>
    <dgm:cxn modelId="{EC7A1F20-775B-4A7E-8963-F978E2B7D536}" type="presParOf" srcId="{F215DA6B-7539-49D2-88D5-C1B7F3684001}" destId="{025B765E-93CD-4964-86F7-FC84FC51E2F4}" srcOrd="1" destOrd="0" presId="urn:microsoft.com/office/officeart/2009/3/layout/HorizontalOrganizationChart"/>
    <dgm:cxn modelId="{08CE1699-82AD-4436-B213-FC3390B5B171}" type="presParOf" srcId="{F215DA6B-7539-49D2-88D5-C1B7F3684001}" destId="{269EE028-1380-4FD5-8DD9-B2712F7D065E}" srcOrd="2" destOrd="0" presId="urn:microsoft.com/office/officeart/2009/3/layout/HorizontalOrganizationChart"/>
    <dgm:cxn modelId="{9EDB10EF-B1CE-4D67-9411-5932C9E6E7ED}" type="presParOf" srcId="{250BE5A1-199C-4186-B984-3B5E1EA4C740}" destId="{2B19D794-48C2-4E62-9886-32C5C5B621C2}" srcOrd="4" destOrd="0" presId="urn:microsoft.com/office/officeart/2009/3/layout/HorizontalOrganizationChart"/>
    <dgm:cxn modelId="{9FBB7C2B-0E2C-41A3-AD95-B71F0A4C01FE}" type="presParOf" srcId="{250BE5A1-199C-4186-B984-3B5E1EA4C740}" destId="{480260BA-7FEB-4163-87D2-E56B88D84544}" srcOrd="5" destOrd="0" presId="urn:microsoft.com/office/officeart/2009/3/layout/HorizontalOrganizationChart"/>
    <dgm:cxn modelId="{6B665867-011A-4397-8F03-9CE0BF8C0D35}" type="presParOf" srcId="{480260BA-7FEB-4163-87D2-E56B88D84544}" destId="{3D8B7F94-587D-4562-AB61-BE1F0999E418}" srcOrd="0" destOrd="0" presId="urn:microsoft.com/office/officeart/2009/3/layout/HorizontalOrganizationChart"/>
    <dgm:cxn modelId="{10306A5F-2327-45EB-AD9B-06CF8243C2D4}" type="presParOf" srcId="{3D8B7F94-587D-4562-AB61-BE1F0999E418}" destId="{3262594F-7E2E-48BD-8A59-C0D5D3B0D02B}" srcOrd="0" destOrd="0" presId="urn:microsoft.com/office/officeart/2009/3/layout/HorizontalOrganizationChart"/>
    <dgm:cxn modelId="{D6A7F5B4-48B0-4E9E-8BC1-738AE13863DA}" type="presParOf" srcId="{3D8B7F94-587D-4562-AB61-BE1F0999E418}" destId="{8407FB86-3000-4AA7-AA4E-183135EF274A}" srcOrd="1" destOrd="0" presId="urn:microsoft.com/office/officeart/2009/3/layout/HorizontalOrganizationChart"/>
    <dgm:cxn modelId="{B3C3A64C-2EAF-4F11-ACC0-35E0C2CF9C61}" type="presParOf" srcId="{480260BA-7FEB-4163-87D2-E56B88D84544}" destId="{7F65D41B-945D-42B4-B0D9-0D14749527EC}" srcOrd="1" destOrd="0" presId="urn:microsoft.com/office/officeart/2009/3/layout/HorizontalOrganizationChart"/>
    <dgm:cxn modelId="{B563C0D8-0D2A-46C1-827E-54C4D65C9CE1}" type="presParOf" srcId="{480260BA-7FEB-4163-87D2-E56B88D84544}" destId="{CD3839DD-4AFB-4E83-AF99-E7755BD7EE49}" srcOrd="2" destOrd="0" presId="urn:microsoft.com/office/officeart/2009/3/layout/HorizontalOrganizationChart"/>
    <dgm:cxn modelId="{8FDD4FAD-2986-4D2F-95F3-FFB0A2974D20}" type="presParOf" srcId="{250BE5A1-199C-4186-B984-3B5E1EA4C740}" destId="{665CB7C1-FBA9-4767-86D9-E03586F27767}" srcOrd="6" destOrd="0" presId="urn:microsoft.com/office/officeart/2009/3/layout/HorizontalOrganizationChart"/>
    <dgm:cxn modelId="{3F13942D-2AB5-4A9B-9B4C-4EE3DB869449}" type="presParOf" srcId="{250BE5A1-199C-4186-B984-3B5E1EA4C740}" destId="{B1ED89E7-3AE6-4652-81A6-0E7DB01C24B0}" srcOrd="7" destOrd="0" presId="urn:microsoft.com/office/officeart/2009/3/layout/HorizontalOrganizationChart"/>
    <dgm:cxn modelId="{40FCD33A-6978-400B-B0B1-7F25B88A7151}" type="presParOf" srcId="{B1ED89E7-3AE6-4652-81A6-0E7DB01C24B0}" destId="{8D282230-9BFC-48D2-9E77-25CDEC9E7118}" srcOrd="0" destOrd="0" presId="urn:microsoft.com/office/officeart/2009/3/layout/HorizontalOrganizationChart"/>
    <dgm:cxn modelId="{BF87617C-EB01-4BC9-8537-E87DC8C0BA07}" type="presParOf" srcId="{8D282230-9BFC-48D2-9E77-25CDEC9E7118}" destId="{E485EAC6-7DCF-4EF9-B74B-F99AB0C5CACE}" srcOrd="0" destOrd="0" presId="urn:microsoft.com/office/officeart/2009/3/layout/HorizontalOrganizationChart"/>
    <dgm:cxn modelId="{CC598A30-552F-4AFB-B348-A8C606C3E0C7}" type="presParOf" srcId="{8D282230-9BFC-48D2-9E77-25CDEC9E7118}" destId="{EB0DC6E5-DC53-43CE-A46F-B202FC50B14C}" srcOrd="1" destOrd="0" presId="urn:microsoft.com/office/officeart/2009/3/layout/HorizontalOrganizationChart"/>
    <dgm:cxn modelId="{503818C8-FFE8-48B9-BF05-68F554EDB474}" type="presParOf" srcId="{B1ED89E7-3AE6-4652-81A6-0E7DB01C24B0}" destId="{7BED6EAD-F3A3-4C74-959D-1BA9B2F45584}" srcOrd="1" destOrd="0" presId="urn:microsoft.com/office/officeart/2009/3/layout/HorizontalOrganizationChart"/>
    <dgm:cxn modelId="{644E0FA0-F1FF-4E89-BC29-919178ED5B0A}" type="presParOf" srcId="{B1ED89E7-3AE6-4652-81A6-0E7DB01C24B0}" destId="{2BA8B38B-D0E5-4474-BB67-14896BD93CCA}" srcOrd="2" destOrd="0" presId="urn:microsoft.com/office/officeart/2009/3/layout/HorizontalOrganizationChart"/>
    <dgm:cxn modelId="{ACAC6C91-D378-4671-BCDF-0EA918CB6C70}" type="presParOf" srcId="{93DD29F5-D4C8-4496-95A1-1B7B236EAB70}" destId="{C6B52567-4864-4CA5-A386-58D9DC0F8884}"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3BB9A34-6F86-4D7B-BA66-0FBA4C8C5356}" type="doc">
      <dgm:prSet loTypeId="urn:microsoft.com/office/officeart/2005/8/layout/list1" loCatId="list" qsTypeId="urn:microsoft.com/office/officeart/2005/8/quickstyle/3d2" qsCatId="3D" csTypeId="urn:microsoft.com/office/officeart/2005/8/colors/accent2_2" csCatId="accent2" phldr="1"/>
      <dgm:spPr/>
      <dgm:t>
        <a:bodyPr/>
        <a:lstStyle/>
        <a:p>
          <a:endParaRPr lang="en-US"/>
        </a:p>
      </dgm:t>
    </dgm:pt>
    <dgm:pt modelId="{67FBE525-75BB-4605-8026-75808A02DA39}">
      <dgm:prSet phldrT="[Text]" custT="1"/>
      <dgm:spPr>
        <a:scene3d>
          <a:camera prst="orthographicFront">
            <a:rot lat="0" lon="0" rev="0"/>
          </a:camera>
          <a:lightRig rig="contrasting" dir="t">
            <a:rot lat="0" lon="0" rev="1500000"/>
          </a:lightRig>
        </a:scene3d>
        <a:sp3d prstMaterial="metal">
          <a:bevelT w="88900" h="88900"/>
        </a:sp3d>
      </dgm:spPr>
      <dgm:t>
        <a:bodyPr/>
        <a:lstStyle/>
        <a:p>
          <a:r>
            <a:rPr lang="el-GR" sz="2800" b="1" dirty="0" err="1">
              <a:latin typeface="Arial" pitchFamily="34" charset="0"/>
              <a:ea typeface="Tahoma" pitchFamily="34" charset="0"/>
              <a:cs typeface="Arial" pitchFamily="34" charset="0"/>
            </a:rPr>
            <a:t>Οργανωσιακή</a:t>
          </a:r>
          <a:r>
            <a:rPr lang="el-GR" sz="2800" b="1" dirty="0">
              <a:latin typeface="Arial" pitchFamily="34" charset="0"/>
              <a:ea typeface="Tahoma" pitchFamily="34" charset="0"/>
              <a:cs typeface="Arial" pitchFamily="34" charset="0"/>
            </a:rPr>
            <a:t> δομή</a:t>
          </a:r>
          <a:endParaRPr lang="en-US" sz="2800" b="1" dirty="0"/>
        </a:p>
      </dgm:t>
    </dgm:pt>
    <dgm:pt modelId="{EB90CBCD-6352-4EF8-8F86-EBF1E2A961B3}" type="parTrans" cxnId="{D7DED586-4DD3-4C58-8C72-2F712196387E}">
      <dgm:prSet/>
      <dgm:spPr/>
      <dgm:t>
        <a:bodyPr/>
        <a:lstStyle/>
        <a:p>
          <a:endParaRPr lang="en-US"/>
        </a:p>
      </dgm:t>
    </dgm:pt>
    <dgm:pt modelId="{FAEAC485-CF39-48D6-A139-396E316A1940}" type="sibTrans" cxnId="{D7DED586-4DD3-4C58-8C72-2F712196387E}">
      <dgm:prSet/>
      <dgm:spPr/>
      <dgm:t>
        <a:bodyPr/>
        <a:lstStyle/>
        <a:p>
          <a:endParaRPr lang="en-US"/>
        </a:p>
      </dgm:t>
    </dgm:pt>
    <dgm:pt modelId="{2E51D4D8-2311-4DAA-8E00-7C751CEA6E61}">
      <dgm:prSet phldrT="[Text]" custT="1"/>
      <dgm:spPr>
        <a:scene3d>
          <a:camera prst="orthographicFront">
            <a:rot lat="0" lon="0" rev="0"/>
          </a:camera>
          <a:lightRig rig="contrasting" dir="t">
            <a:rot lat="0" lon="0" rev="1500000"/>
          </a:lightRig>
        </a:scene3d>
        <a:sp3d prstMaterial="metal">
          <a:bevelT w="88900" h="88900"/>
        </a:sp3d>
      </dgm:spPr>
      <dgm:t>
        <a:bodyPr/>
        <a:lstStyle/>
        <a:p>
          <a:r>
            <a:rPr lang="el-GR" sz="2800" b="1" dirty="0">
              <a:latin typeface="Arial" pitchFamily="34" charset="0"/>
              <a:ea typeface="Tahoma" pitchFamily="34" charset="0"/>
              <a:cs typeface="Arial" pitchFamily="34" charset="0"/>
            </a:rPr>
            <a:t>Διαχείριση αποθεμάτων</a:t>
          </a:r>
          <a:endParaRPr lang="en-US" sz="2800" b="1" dirty="0"/>
        </a:p>
      </dgm:t>
    </dgm:pt>
    <dgm:pt modelId="{EB10F533-28AC-4E16-90E2-0CCDE4E11826}" type="parTrans" cxnId="{39DD2713-982B-4B06-8038-AEE45941F46C}">
      <dgm:prSet/>
      <dgm:spPr/>
      <dgm:t>
        <a:bodyPr/>
        <a:lstStyle/>
        <a:p>
          <a:endParaRPr lang="en-US"/>
        </a:p>
      </dgm:t>
    </dgm:pt>
    <dgm:pt modelId="{2E598582-C524-47E7-8166-77F618882C53}" type="sibTrans" cxnId="{39DD2713-982B-4B06-8038-AEE45941F46C}">
      <dgm:prSet/>
      <dgm:spPr/>
      <dgm:t>
        <a:bodyPr/>
        <a:lstStyle/>
        <a:p>
          <a:endParaRPr lang="en-US"/>
        </a:p>
      </dgm:t>
    </dgm:pt>
    <dgm:pt modelId="{66FBE2A9-CC6C-4414-9094-F988BA3012EB}">
      <dgm:prSet phldrT="[Text]" custT="1"/>
      <dgm:spPr>
        <a:scene3d>
          <a:camera prst="orthographicFront">
            <a:rot lat="0" lon="0" rev="0"/>
          </a:camera>
          <a:lightRig rig="contrasting" dir="t">
            <a:rot lat="0" lon="0" rev="1500000"/>
          </a:lightRig>
        </a:scene3d>
        <a:sp3d prstMaterial="metal">
          <a:bevelT w="88900" h="88900"/>
        </a:sp3d>
      </dgm:spPr>
      <dgm:t>
        <a:bodyPr/>
        <a:lstStyle/>
        <a:p>
          <a:r>
            <a:rPr lang="el-GR" sz="2800" b="1" dirty="0">
              <a:latin typeface="Arial" pitchFamily="34" charset="0"/>
              <a:ea typeface="Tahoma" pitchFamily="34" charset="0"/>
              <a:cs typeface="Arial" pitchFamily="34" charset="0"/>
            </a:rPr>
            <a:t>Επιχειρηματική στρατηγική</a:t>
          </a:r>
          <a:endParaRPr lang="en-US" sz="2800" b="1" dirty="0"/>
        </a:p>
      </dgm:t>
    </dgm:pt>
    <dgm:pt modelId="{3BC7F4D8-B289-4083-8A60-E1A6AEDBB200}" type="sibTrans" cxnId="{D92A57F7-198A-4990-AD18-67AB28503788}">
      <dgm:prSet/>
      <dgm:spPr/>
      <dgm:t>
        <a:bodyPr/>
        <a:lstStyle/>
        <a:p>
          <a:endParaRPr lang="en-US"/>
        </a:p>
      </dgm:t>
    </dgm:pt>
    <dgm:pt modelId="{9EE7C823-6CBB-417A-97A4-A3D2F17EC01E}" type="parTrans" cxnId="{D92A57F7-198A-4990-AD18-67AB28503788}">
      <dgm:prSet/>
      <dgm:spPr/>
      <dgm:t>
        <a:bodyPr/>
        <a:lstStyle/>
        <a:p>
          <a:endParaRPr lang="en-US"/>
        </a:p>
      </dgm:t>
    </dgm:pt>
    <dgm:pt modelId="{97479800-11C2-48FA-A79A-A2C51CA83637}" type="pres">
      <dgm:prSet presAssocID="{B3BB9A34-6F86-4D7B-BA66-0FBA4C8C5356}" presName="linear" presStyleCnt="0">
        <dgm:presLayoutVars>
          <dgm:dir/>
          <dgm:animLvl val="lvl"/>
          <dgm:resizeHandles val="exact"/>
        </dgm:presLayoutVars>
      </dgm:prSet>
      <dgm:spPr/>
    </dgm:pt>
    <dgm:pt modelId="{5C166903-0EF3-4C69-B80C-3988D27432F5}" type="pres">
      <dgm:prSet presAssocID="{66FBE2A9-CC6C-4414-9094-F988BA3012EB}" presName="parentLin" presStyleCnt="0"/>
      <dgm:spPr/>
    </dgm:pt>
    <dgm:pt modelId="{DAC8A23B-1098-4747-A8AC-F31DC32355CD}" type="pres">
      <dgm:prSet presAssocID="{66FBE2A9-CC6C-4414-9094-F988BA3012EB}" presName="parentLeftMargin" presStyleLbl="node1" presStyleIdx="0" presStyleCnt="3"/>
      <dgm:spPr/>
    </dgm:pt>
    <dgm:pt modelId="{E8069000-F77A-4533-8BCB-8652CD99DC92}" type="pres">
      <dgm:prSet presAssocID="{66FBE2A9-CC6C-4414-9094-F988BA3012EB}" presName="parentText" presStyleLbl="node1" presStyleIdx="0" presStyleCnt="3" custScaleX="138737">
        <dgm:presLayoutVars>
          <dgm:chMax val="0"/>
          <dgm:bulletEnabled val="1"/>
        </dgm:presLayoutVars>
      </dgm:prSet>
      <dgm:spPr/>
    </dgm:pt>
    <dgm:pt modelId="{8A4CB93D-A57D-4159-B040-1DA6FA2281D8}" type="pres">
      <dgm:prSet presAssocID="{66FBE2A9-CC6C-4414-9094-F988BA3012EB}" presName="negativeSpace" presStyleCnt="0"/>
      <dgm:spPr/>
    </dgm:pt>
    <dgm:pt modelId="{FDE20CEF-A5F5-4A02-BFA3-C5815DB0BCCD}" type="pres">
      <dgm:prSet presAssocID="{66FBE2A9-CC6C-4414-9094-F988BA3012EB}" presName="childText" presStyleLbl="conFgAcc1" presStyleIdx="0" presStyleCnt="3">
        <dgm:presLayoutVars>
          <dgm:bulletEnabled val="1"/>
        </dgm:presLayoutVars>
      </dgm:prSet>
      <dgm:spPr/>
    </dgm:pt>
    <dgm:pt modelId="{6EFFD6F3-716A-4840-BDD6-15E430C3A334}" type="pres">
      <dgm:prSet presAssocID="{3BC7F4D8-B289-4083-8A60-E1A6AEDBB200}" presName="spaceBetweenRectangles" presStyleCnt="0"/>
      <dgm:spPr/>
    </dgm:pt>
    <dgm:pt modelId="{FBE7487F-7CB8-4201-85B4-FAE792999A0D}" type="pres">
      <dgm:prSet presAssocID="{67FBE525-75BB-4605-8026-75808A02DA39}" presName="parentLin" presStyleCnt="0"/>
      <dgm:spPr/>
    </dgm:pt>
    <dgm:pt modelId="{2BB24DDF-884F-4467-92E1-E20091EF7CB6}" type="pres">
      <dgm:prSet presAssocID="{67FBE525-75BB-4605-8026-75808A02DA39}" presName="parentLeftMargin" presStyleLbl="node1" presStyleIdx="0" presStyleCnt="3"/>
      <dgm:spPr/>
    </dgm:pt>
    <dgm:pt modelId="{AB5C7F6B-E331-4475-8DE1-E14075D545E5}" type="pres">
      <dgm:prSet presAssocID="{67FBE525-75BB-4605-8026-75808A02DA39}" presName="parentText" presStyleLbl="node1" presStyleIdx="1" presStyleCnt="3" custScaleX="138737">
        <dgm:presLayoutVars>
          <dgm:chMax val="0"/>
          <dgm:bulletEnabled val="1"/>
        </dgm:presLayoutVars>
      </dgm:prSet>
      <dgm:spPr/>
    </dgm:pt>
    <dgm:pt modelId="{1A2D53D3-76E3-44A8-A70E-9C83A35984A8}" type="pres">
      <dgm:prSet presAssocID="{67FBE525-75BB-4605-8026-75808A02DA39}" presName="negativeSpace" presStyleCnt="0"/>
      <dgm:spPr/>
    </dgm:pt>
    <dgm:pt modelId="{3BF07358-DF78-42D0-BB34-B3400E1F7480}" type="pres">
      <dgm:prSet presAssocID="{67FBE525-75BB-4605-8026-75808A02DA39}" presName="childText" presStyleLbl="conFgAcc1" presStyleIdx="1" presStyleCnt="3">
        <dgm:presLayoutVars>
          <dgm:bulletEnabled val="1"/>
        </dgm:presLayoutVars>
      </dgm:prSet>
      <dgm:spPr/>
    </dgm:pt>
    <dgm:pt modelId="{79AFD937-86F2-4732-BB1D-701B86A98E6D}" type="pres">
      <dgm:prSet presAssocID="{FAEAC485-CF39-48D6-A139-396E316A1940}" presName="spaceBetweenRectangles" presStyleCnt="0"/>
      <dgm:spPr/>
    </dgm:pt>
    <dgm:pt modelId="{D8CB7049-A422-4A4D-8FD7-31B2E299DAB1}" type="pres">
      <dgm:prSet presAssocID="{2E51D4D8-2311-4DAA-8E00-7C751CEA6E61}" presName="parentLin" presStyleCnt="0"/>
      <dgm:spPr/>
    </dgm:pt>
    <dgm:pt modelId="{EEFBE846-5BCE-4963-B2A4-E17C0A337198}" type="pres">
      <dgm:prSet presAssocID="{2E51D4D8-2311-4DAA-8E00-7C751CEA6E61}" presName="parentLeftMargin" presStyleLbl="node1" presStyleIdx="1" presStyleCnt="3"/>
      <dgm:spPr/>
    </dgm:pt>
    <dgm:pt modelId="{C4A4736C-920D-40B2-A7AB-3CFBD2F088CD}" type="pres">
      <dgm:prSet presAssocID="{2E51D4D8-2311-4DAA-8E00-7C751CEA6E61}" presName="parentText" presStyleLbl="node1" presStyleIdx="2" presStyleCnt="3" custScaleX="138737">
        <dgm:presLayoutVars>
          <dgm:chMax val="0"/>
          <dgm:bulletEnabled val="1"/>
        </dgm:presLayoutVars>
      </dgm:prSet>
      <dgm:spPr/>
    </dgm:pt>
    <dgm:pt modelId="{695672E5-6610-442D-88F5-F1E3EC44E565}" type="pres">
      <dgm:prSet presAssocID="{2E51D4D8-2311-4DAA-8E00-7C751CEA6E61}" presName="negativeSpace" presStyleCnt="0"/>
      <dgm:spPr/>
    </dgm:pt>
    <dgm:pt modelId="{6F5D3746-4784-455C-BBC1-E249EBC0BC02}" type="pres">
      <dgm:prSet presAssocID="{2E51D4D8-2311-4DAA-8E00-7C751CEA6E61}" presName="childText" presStyleLbl="conFgAcc1" presStyleIdx="2" presStyleCnt="3">
        <dgm:presLayoutVars>
          <dgm:bulletEnabled val="1"/>
        </dgm:presLayoutVars>
      </dgm:prSet>
      <dgm:spPr/>
    </dgm:pt>
  </dgm:ptLst>
  <dgm:cxnLst>
    <dgm:cxn modelId="{39DD2713-982B-4B06-8038-AEE45941F46C}" srcId="{B3BB9A34-6F86-4D7B-BA66-0FBA4C8C5356}" destId="{2E51D4D8-2311-4DAA-8E00-7C751CEA6E61}" srcOrd="2" destOrd="0" parTransId="{EB10F533-28AC-4E16-90E2-0CCDE4E11826}" sibTransId="{2E598582-C524-47E7-8166-77F618882C53}"/>
    <dgm:cxn modelId="{3160C219-6EAC-490C-9CB2-4A2AD89D538E}" type="presOf" srcId="{67FBE525-75BB-4605-8026-75808A02DA39}" destId="{AB5C7F6B-E331-4475-8DE1-E14075D545E5}" srcOrd="1" destOrd="0" presId="urn:microsoft.com/office/officeart/2005/8/layout/list1"/>
    <dgm:cxn modelId="{1C66FF37-8442-40A7-A21E-77152B474C08}" type="presOf" srcId="{B3BB9A34-6F86-4D7B-BA66-0FBA4C8C5356}" destId="{97479800-11C2-48FA-A79A-A2C51CA83637}" srcOrd="0" destOrd="0" presId="urn:microsoft.com/office/officeart/2005/8/layout/list1"/>
    <dgm:cxn modelId="{4AB10938-43C0-4A3D-80CA-F9E5321CEBEC}" type="presOf" srcId="{66FBE2A9-CC6C-4414-9094-F988BA3012EB}" destId="{E8069000-F77A-4533-8BCB-8652CD99DC92}" srcOrd="1" destOrd="0" presId="urn:microsoft.com/office/officeart/2005/8/layout/list1"/>
    <dgm:cxn modelId="{D9AB2D62-E35D-4EE4-A449-E6E65A1BAF67}" type="presOf" srcId="{2E51D4D8-2311-4DAA-8E00-7C751CEA6E61}" destId="{C4A4736C-920D-40B2-A7AB-3CFBD2F088CD}" srcOrd="1" destOrd="0" presId="urn:microsoft.com/office/officeart/2005/8/layout/list1"/>
    <dgm:cxn modelId="{D7DED586-4DD3-4C58-8C72-2F712196387E}" srcId="{B3BB9A34-6F86-4D7B-BA66-0FBA4C8C5356}" destId="{67FBE525-75BB-4605-8026-75808A02DA39}" srcOrd="1" destOrd="0" parTransId="{EB90CBCD-6352-4EF8-8F86-EBF1E2A961B3}" sibTransId="{FAEAC485-CF39-48D6-A139-396E316A1940}"/>
    <dgm:cxn modelId="{B20FC5AA-ED34-44AD-8E06-8EB9B5EAFAA2}" type="presOf" srcId="{2E51D4D8-2311-4DAA-8E00-7C751CEA6E61}" destId="{EEFBE846-5BCE-4963-B2A4-E17C0A337198}" srcOrd="0" destOrd="0" presId="urn:microsoft.com/office/officeart/2005/8/layout/list1"/>
    <dgm:cxn modelId="{B730C8AA-15A1-4B60-A74F-5BEEAEADF2A2}" type="presOf" srcId="{66FBE2A9-CC6C-4414-9094-F988BA3012EB}" destId="{DAC8A23B-1098-4747-A8AC-F31DC32355CD}" srcOrd="0" destOrd="0" presId="urn:microsoft.com/office/officeart/2005/8/layout/list1"/>
    <dgm:cxn modelId="{D92A57F7-198A-4990-AD18-67AB28503788}" srcId="{B3BB9A34-6F86-4D7B-BA66-0FBA4C8C5356}" destId="{66FBE2A9-CC6C-4414-9094-F988BA3012EB}" srcOrd="0" destOrd="0" parTransId="{9EE7C823-6CBB-417A-97A4-A3D2F17EC01E}" sibTransId="{3BC7F4D8-B289-4083-8A60-E1A6AEDBB200}"/>
    <dgm:cxn modelId="{986D61FE-5D7B-45E5-990E-636EEFD66C27}" type="presOf" srcId="{67FBE525-75BB-4605-8026-75808A02DA39}" destId="{2BB24DDF-884F-4467-92E1-E20091EF7CB6}" srcOrd="0" destOrd="0" presId="urn:microsoft.com/office/officeart/2005/8/layout/list1"/>
    <dgm:cxn modelId="{330505A4-E532-44F1-B6C3-0517D1F4E89A}" type="presParOf" srcId="{97479800-11C2-48FA-A79A-A2C51CA83637}" destId="{5C166903-0EF3-4C69-B80C-3988D27432F5}" srcOrd="0" destOrd="0" presId="urn:microsoft.com/office/officeart/2005/8/layout/list1"/>
    <dgm:cxn modelId="{43C78E61-1F9D-4638-91F1-77F39669516E}" type="presParOf" srcId="{5C166903-0EF3-4C69-B80C-3988D27432F5}" destId="{DAC8A23B-1098-4747-A8AC-F31DC32355CD}" srcOrd="0" destOrd="0" presId="urn:microsoft.com/office/officeart/2005/8/layout/list1"/>
    <dgm:cxn modelId="{20DF0578-7F5E-41AA-BDFB-7DEFBD87F061}" type="presParOf" srcId="{5C166903-0EF3-4C69-B80C-3988D27432F5}" destId="{E8069000-F77A-4533-8BCB-8652CD99DC92}" srcOrd="1" destOrd="0" presId="urn:microsoft.com/office/officeart/2005/8/layout/list1"/>
    <dgm:cxn modelId="{8E3DC9F5-874B-4811-AFE5-BD314F0F3F32}" type="presParOf" srcId="{97479800-11C2-48FA-A79A-A2C51CA83637}" destId="{8A4CB93D-A57D-4159-B040-1DA6FA2281D8}" srcOrd="1" destOrd="0" presId="urn:microsoft.com/office/officeart/2005/8/layout/list1"/>
    <dgm:cxn modelId="{A4D16AEA-255B-4957-9C83-450ABFFC6442}" type="presParOf" srcId="{97479800-11C2-48FA-A79A-A2C51CA83637}" destId="{FDE20CEF-A5F5-4A02-BFA3-C5815DB0BCCD}" srcOrd="2" destOrd="0" presId="urn:microsoft.com/office/officeart/2005/8/layout/list1"/>
    <dgm:cxn modelId="{1BFE0D16-E5EF-48B8-B1C8-5F2636365289}" type="presParOf" srcId="{97479800-11C2-48FA-A79A-A2C51CA83637}" destId="{6EFFD6F3-716A-4840-BDD6-15E430C3A334}" srcOrd="3" destOrd="0" presId="urn:microsoft.com/office/officeart/2005/8/layout/list1"/>
    <dgm:cxn modelId="{70516700-DEA4-4956-9CED-D383FECA5FB1}" type="presParOf" srcId="{97479800-11C2-48FA-A79A-A2C51CA83637}" destId="{FBE7487F-7CB8-4201-85B4-FAE792999A0D}" srcOrd="4" destOrd="0" presId="urn:microsoft.com/office/officeart/2005/8/layout/list1"/>
    <dgm:cxn modelId="{69627807-28D0-4F06-A011-A619D7F115DA}" type="presParOf" srcId="{FBE7487F-7CB8-4201-85B4-FAE792999A0D}" destId="{2BB24DDF-884F-4467-92E1-E20091EF7CB6}" srcOrd="0" destOrd="0" presId="urn:microsoft.com/office/officeart/2005/8/layout/list1"/>
    <dgm:cxn modelId="{A998E75A-DAA6-4EF2-8FF4-F3660DA50622}" type="presParOf" srcId="{FBE7487F-7CB8-4201-85B4-FAE792999A0D}" destId="{AB5C7F6B-E331-4475-8DE1-E14075D545E5}" srcOrd="1" destOrd="0" presId="urn:microsoft.com/office/officeart/2005/8/layout/list1"/>
    <dgm:cxn modelId="{AFB53163-B372-4FC0-B5FD-CD8CB5D05883}" type="presParOf" srcId="{97479800-11C2-48FA-A79A-A2C51CA83637}" destId="{1A2D53D3-76E3-44A8-A70E-9C83A35984A8}" srcOrd="5" destOrd="0" presId="urn:microsoft.com/office/officeart/2005/8/layout/list1"/>
    <dgm:cxn modelId="{8F1C1874-B4FA-45A5-A005-33F5E92F684A}" type="presParOf" srcId="{97479800-11C2-48FA-A79A-A2C51CA83637}" destId="{3BF07358-DF78-42D0-BB34-B3400E1F7480}" srcOrd="6" destOrd="0" presId="urn:microsoft.com/office/officeart/2005/8/layout/list1"/>
    <dgm:cxn modelId="{D4ACFA76-87E2-4114-8C8B-54E6459A2B88}" type="presParOf" srcId="{97479800-11C2-48FA-A79A-A2C51CA83637}" destId="{79AFD937-86F2-4732-BB1D-701B86A98E6D}" srcOrd="7" destOrd="0" presId="urn:microsoft.com/office/officeart/2005/8/layout/list1"/>
    <dgm:cxn modelId="{32D21C9B-D6F8-4F42-AF5A-6B43852C2334}" type="presParOf" srcId="{97479800-11C2-48FA-A79A-A2C51CA83637}" destId="{D8CB7049-A422-4A4D-8FD7-31B2E299DAB1}" srcOrd="8" destOrd="0" presId="urn:microsoft.com/office/officeart/2005/8/layout/list1"/>
    <dgm:cxn modelId="{CB9A7BB1-8AA7-4545-ABA0-EBEEF0881789}" type="presParOf" srcId="{D8CB7049-A422-4A4D-8FD7-31B2E299DAB1}" destId="{EEFBE846-5BCE-4963-B2A4-E17C0A337198}" srcOrd="0" destOrd="0" presId="urn:microsoft.com/office/officeart/2005/8/layout/list1"/>
    <dgm:cxn modelId="{0317C273-AAFF-4259-AA12-B9A0B950A1A0}" type="presParOf" srcId="{D8CB7049-A422-4A4D-8FD7-31B2E299DAB1}" destId="{C4A4736C-920D-40B2-A7AB-3CFBD2F088CD}" srcOrd="1" destOrd="0" presId="urn:microsoft.com/office/officeart/2005/8/layout/list1"/>
    <dgm:cxn modelId="{8A8AF097-BDA7-4F16-BBBF-827B8B7594F6}" type="presParOf" srcId="{97479800-11C2-48FA-A79A-A2C51CA83637}" destId="{695672E5-6610-442D-88F5-F1E3EC44E565}" srcOrd="9" destOrd="0" presId="urn:microsoft.com/office/officeart/2005/8/layout/list1"/>
    <dgm:cxn modelId="{9B49D9A3-D4E9-4829-A2AE-F098722B0529}" type="presParOf" srcId="{97479800-11C2-48FA-A79A-A2C51CA83637}" destId="{6F5D3746-4784-455C-BBC1-E249EBC0BC02}"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A9D4F73-2C13-4148-85C2-AB929F325D8B}" type="doc">
      <dgm:prSet loTypeId="urn:microsoft.com/office/officeart/2011/layout/CircleProcess" loCatId="process" qsTypeId="urn:microsoft.com/office/officeart/2005/8/quickstyle/simple1" qsCatId="simple" csTypeId="urn:microsoft.com/office/officeart/2005/8/colors/accent1_1" csCatId="accent1" phldr="1"/>
      <dgm:spPr/>
      <dgm:t>
        <a:bodyPr/>
        <a:lstStyle/>
        <a:p>
          <a:endParaRPr lang="en-US"/>
        </a:p>
      </dgm:t>
    </dgm:pt>
    <dgm:pt modelId="{FFD7FCCF-0F15-4A1C-8481-C1AB43183B29}">
      <dgm:prSet/>
      <dgm:spPr/>
      <dgm:t>
        <a:bodyPr/>
        <a:lstStyle/>
        <a:p>
          <a:pPr rtl="0"/>
          <a:r>
            <a:rPr lang="el-GR" dirty="0"/>
            <a:t>Πόροι</a:t>
          </a:r>
          <a:endParaRPr lang="en-US" dirty="0"/>
        </a:p>
      </dgm:t>
    </dgm:pt>
    <dgm:pt modelId="{2A99296C-CFC7-442B-A6DB-AF6C68158D80}" type="parTrans" cxnId="{DD969F92-77A5-445B-B35F-51A5741F452C}">
      <dgm:prSet/>
      <dgm:spPr/>
      <dgm:t>
        <a:bodyPr/>
        <a:lstStyle/>
        <a:p>
          <a:endParaRPr lang="en-US"/>
        </a:p>
      </dgm:t>
    </dgm:pt>
    <dgm:pt modelId="{B0D3167D-DAD5-455B-9695-C493E201C328}" type="sibTrans" cxnId="{DD969F92-77A5-445B-B35F-51A5741F452C}">
      <dgm:prSet/>
      <dgm:spPr/>
      <dgm:t>
        <a:bodyPr/>
        <a:lstStyle/>
        <a:p>
          <a:endParaRPr lang="en-US"/>
        </a:p>
      </dgm:t>
    </dgm:pt>
    <dgm:pt modelId="{2BBDDE2B-B4A2-400C-801E-8EE30C10E1F3}">
      <dgm:prSet/>
      <dgm:spPr/>
      <dgm:t>
        <a:bodyPr/>
        <a:lstStyle/>
        <a:p>
          <a:pPr rtl="0"/>
          <a:r>
            <a:rPr lang="el-GR" dirty="0"/>
            <a:t>Άυλο προϊόν</a:t>
          </a:r>
          <a:endParaRPr lang="en-US" dirty="0"/>
        </a:p>
      </dgm:t>
    </dgm:pt>
    <dgm:pt modelId="{D2526D4C-CB21-43C1-9781-A40EB785A01A}" type="parTrans" cxnId="{BC698091-FAD3-4836-8534-ECAF45C73404}">
      <dgm:prSet/>
      <dgm:spPr/>
      <dgm:t>
        <a:bodyPr/>
        <a:lstStyle/>
        <a:p>
          <a:endParaRPr lang="en-US"/>
        </a:p>
      </dgm:t>
    </dgm:pt>
    <dgm:pt modelId="{B1BCE4D7-2B47-4417-8938-9137598B9D2E}" type="sibTrans" cxnId="{BC698091-FAD3-4836-8534-ECAF45C73404}">
      <dgm:prSet/>
      <dgm:spPr/>
      <dgm:t>
        <a:bodyPr/>
        <a:lstStyle/>
        <a:p>
          <a:endParaRPr lang="en-US"/>
        </a:p>
      </dgm:t>
    </dgm:pt>
    <dgm:pt modelId="{991A7C90-3854-4F32-94F2-922A8F875749}">
      <dgm:prSet/>
      <dgm:spPr/>
      <dgm:t>
        <a:bodyPr/>
        <a:lstStyle/>
        <a:p>
          <a:pPr rtl="0"/>
          <a:r>
            <a:rPr lang="el-GR" dirty="0"/>
            <a:t>Ωφέλεια</a:t>
          </a:r>
          <a:endParaRPr lang="en-US" dirty="0"/>
        </a:p>
      </dgm:t>
    </dgm:pt>
    <dgm:pt modelId="{5D4A5B66-50BF-43B6-8837-FCD2C334E509}" type="parTrans" cxnId="{D3C9D34C-F860-44B0-9137-2FEE841782A0}">
      <dgm:prSet/>
      <dgm:spPr/>
      <dgm:t>
        <a:bodyPr/>
        <a:lstStyle/>
        <a:p>
          <a:endParaRPr lang="en-US"/>
        </a:p>
      </dgm:t>
    </dgm:pt>
    <dgm:pt modelId="{6ACEE7ED-831E-4F10-BF61-C79F68991089}" type="sibTrans" cxnId="{D3C9D34C-F860-44B0-9137-2FEE841782A0}">
      <dgm:prSet/>
      <dgm:spPr/>
      <dgm:t>
        <a:bodyPr/>
        <a:lstStyle/>
        <a:p>
          <a:endParaRPr lang="en-US"/>
        </a:p>
      </dgm:t>
    </dgm:pt>
    <dgm:pt modelId="{C904E5CD-B585-41CC-A51C-24871AF6CE6D}" type="pres">
      <dgm:prSet presAssocID="{CA9D4F73-2C13-4148-85C2-AB929F325D8B}" presName="Name0" presStyleCnt="0">
        <dgm:presLayoutVars>
          <dgm:chMax val="11"/>
          <dgm:chPref val="11"/>
          <dgm:dir/>
          <dgm:resizeHandles/>
        </dgm:presLayoutVars>
      </dgm:prSet>
      <dgm:spPr/>
    </dgm:pt>
    <dgm:pt modelId="{D6A9DB68-492B-437E-A0B4-5015C9F41F34}" type="pres">
      <dgm:prSet presAssocID="{991A7C90-3854-4F32-94F2-922A8F875749}" presName="Accent3" presStyleCnt="0"/>
      <dgm:spPr/>
    </dgm:pt>
    <dgm:pt modelId="{D46F8A79-ADAA-404F-A465-0235FDC2279A}" type="pres">
      <dgm:prSet presAssocID="{991A7C90-3854-4F32-94F2-922A8F875749}" presName="Accent" presStyleLbl="node1" presStyleIdx="0" presStyleCnt="3"/>
      <dgm:spPr/>
    </dgm:pt>
    <dgm:pt modelId="{8FB9DD86-CFD8-4AB0-9E6B-F58A77D3723D}" type="pres">
      <dgm:prSet presAssocID="{991A7C90-3854-4F32-94F2-922A8F875749}" presName="ParentBackground3" presStyleCnt="0"/>
      <dgm:spPr/>
    </dgm:pt>
    <dgm:pt modelId="{9FF89972-DB2B-4D76-85BD-67B23FE9820B}" type="pres">
      <dgm:prSet presAssocID="{991A7C90-3854-4F32-94F2-922A8F875749}" presName="ParentBackground" presStyleLbl="fgAcc1" presStyleIdx="0" presStyleCnt="3"/>
      <dgm:spPr/>
    </dgm:pt>
    <dgm:pt modelId="{C450664D-B86C-4D58-8E02-5DDD2CF6643F}" type="pres">
      <dgm:prSet presAssocID="{991A7C90-3854-4F32-94F2-922A8F875749}" presName="Parent3" presStyleLbl="revTx" presStyleIdx="0" presStyleCnt="0">
        <dgm:presLayoutVars>
          <dgm:chMax val="1"/>
          <dgm:chPref val="1"/>
          <dgm:bulletEnabled val="1"/>
        </dgm:presLayoutVars>
      </dgm:prSet>
      <dgm:spPr/>
    </dgm:pt>
    <dgm:pt modelId="{310F67E0-07C9-42AE-A49F-57D5221589C0}" type="pres">
      <dgm:prSet presAssocID="{2BBDDE2B-B4A2-400C-801E-8EE30C10E1F3}" presName="Accent2" presStyleCnt="0"/>
      <dgm:spPr/>
    </dgm:pt>
    <dgm:pt modelId="{91DC9539-DD82-4398-8E8A-CE2983148180}" type="pres">
      <dgm:prSet presAssocID="{2BBDDE2B-B4A2-400C-801E-8EE30C10E1F3}" presName="Accent" presStyleLbl="node1" presStyleIdx="1" presStyleCnt="3"/>
      <dgm:spPr/>
    </dgm:pt>
    <dgm:pt modelId="{2BD08867-08DB-4EE0-BECE-80DA7CA8747D}" type="pres">
      <dgm:prSet presAssocID="{2BBDDE2B-B4A2-400C-801E-8EE30C10E1F3}" presName="ParentBackground2" presStyleCnt="0"/>
      <dgm:spPr/>
    </dgm:pt>
    <dgm:pt modelId="{8524B3B5-E99E-42E5-8395-D3CE3C190BB7}" type="pres">
      <dgm:prSet presAssocID="{2BBDDE2B-B4A2-400C-801E-8EE30C10E1F3}" presName="ParentBackground" presStyleLbl="fgAcc1" presStyleIdx="1" presStyleCnt="3"/>
      <dgm:spPr/>
    </dgm:pt>
    <dgm:pt modelId="{2B521E2E-B6F2-44A5-B59B-2F14798B9C57}" type="pres">
      <dgm:prSet presAssocID="{2BBDDE2B-B4A2-400C-801E-8EE30C10E1F3}" presName="Parent2" presStyleLbl="revTx" presStyleIdx="0" presStyleCnt="0">
        <dgm:presLayoutVars>
          <dgm:chMax val="1"/>
          <dgm:chPref val="1"/>
          <dgm:bulletEnabled val="1"/>
        </dgm:presLayoutVars>
      </dgm:prSet>
      <dgm:spPr/>
    </dgm:pt>
    <dgm:pt modelId="{4A547201-AB40-4DDD-804E-56ED8805F5C3}" type="pres">
      <dgm:prSet presAssocID="{FFD7FCCF-0F15-4A1C-8481-C1AB43183B29}" presName="Accent1" presStyleCnt="0"/>
      <dgm:spPr/>
    </dgm:pt>
    <dgm:pt modelId="{D620659A-1D7A-47D1-887A-F3AA9AB9E21C}" type="pres">
      <dgm:prSet presAssocID="{FFD7FCCF-0F15-4A1C-8481-C1AB43183B29}" presName="Accent" presStyleLbl="node1" presStyleIdx="2" presStyleCnt="3"/>
      <dgm:spPr/>
    </dgm:pt>
    <dgm:pt modelId="{D58B18EF-58FF-45E9-98D6-FDF8BF54EA57}" type="pres">
      <dgm:prSet presAssocID="{FFD7FCCF-0F15-4A1C-8481-C1AB43183B29}" presName="ParentBackground1" presStyleCnt="0"/>
      <dgm:spPr/>
    </dgm:pt>
    <dgm:pt modelId="{260DD7AB-C6D4-4CB8-BFC9-222926D2415E}" type="pres">
      <dgm:prSet presAssocID="{FFD7FCCF-0F15-4A1C-8481-C1AB43183B29}" presName="ParentBackground" presStyleLbl="fgAcc1" presStyleIdx="2" presStyleCnt="3"/>
      <dgm:spPr/>
    </dgm:pt>
    <dgm:pt modelId="{C948E0E6-38ED-411E-BDD5-6599EFF9E634}" type="pres">
      <dgm:prSet presAssocID="{FFD7FCCF-0F15-4A1C-8481-C1AB43183B29}" presName="Parent1" presStyleLbl="revTx" presStyleIdx="0" presStyleCnt="0">
        <dgm:presLayoutVars>
          <dgm:chMax val="1"/>
          <dgm:chPref val="1"/>
          <dgm:bulletEnabled val="1"/>
        </dgm:presLayoutVars>
      </dgm:prSet>
      <dgm:spPr/>
    </dgm:pt>
  </dgm:ptLst>
  <dgm:cxnLst>
    <dgm:cxn modelId="{64381E22-1A82-467C-8265-3A86B2F3995F}" type="presOf" srcId="{2BBDDE2B-B4A2-400C-801E-8EE30C10E1F3}" destId="{8524B3B5-E99E-42E5-8395-D3CE3C190BB7}" srcOrd="0" destOrd="0" presId="urn:microsoft.com/office/officeart/2011/layout/CircleProcess"/>
    <dgm:cxn modelId="{544DA969-39B4-4631-8F85-463C143ECDCD}" type="presOf" srcId="{2BBDDE2B-B4A2-400C-801E-8EE30C10E1F3}" destId="{2B521E2E-B6F2-44A5-B59B-2F14798B9C57}" srcOrd="1" destOrd="0" presId="urn:microsoft.com/office/officeart/2011/layout/CircleProcess"/>
    <dgm:cxn modelId="{D3C9D34C-F860-44B0-9137-2FEE841782A0}" srcId="{CA9D4F73-2C13-4148-85C2-AB929F325D8B}" destId="{991A7C90-3854-4F32-94F2-922A8F875749}" srcOrd="2" destOrd="0" parTransId="{5D4A5B66-50BF-43B6-8837-FCD2C334E509}" sibTransId="{6ACEE7ED-831E-4F10-BF61-C79F68991089}"/>
    <dgm:cxn modelId="{3D1B3287-D2C6-4537-8CC1-D65C0F76D77C}" type="presOf" srcId="{CA9D4F73-2C13-4148-85C2-AB929F325D8B}" destId="{C904E5CD-B585-41CC-A51C-24871AF6CE6D}" srcOrd="0" destOrd="0" presId="urn:microsoft.com/office/officeart/2011/layout/CircleProcess"/>
    <dgm:cxn modelId="{BC698091-FAD3-4836-8534-ECAF45C73404}" srcId="{CA9D4F73-2C13-4148-85C2-AB929F325D8B}" destId="{2BBDDE2B-B4A2-400C-801E-8EE30C10E1F3}" srcOrd="1" destOrd="0" parTransId="{D2526D4C-CB21-43C1-9781-A40EB785A01A}" sibTransId="{B1BCE4D7-2B47-4417-8938-9137598B9D2E}"/>
    <dgm:cxn modelId="{DD969F92-77A5-445B-B35F-51A5741F452C}" srcId="{CA9D4F73-2C13-4148-85C2-AB929F325D8B}" destId="{FFD7FCCF-0F15-4A1C-8481-C1AB43183B29}" srcOrd="0" destOrd="0" parTransId="{2A99296C-CFC7-442B-A6DB-AF6C68158D80}" sibTransId="{B0D3167D-DAD5-455B-9695-C493E201C328}"/>
    <dgm:cxn modelId="{D3D3A7CD-EAAC-437C-8533-1FBA3AC5F5E8}" type="presOf" srcId="{FFD7FCCF-0F15-4A1C-8481-C1AB43183B29}" destId="{260DD7AB-C6D4-4CB8-BFC9-222926D2415E}" srcOrd="0" destOrd="0" presId="urn:microsoft.com/office/officeart/2011/layout/CircleProcess"/>
    <dgm:cxn modelId="{F3547ADF-A1B0-4464-BAAC-DBB57402F5DD}" type="presOf" srcId="{991A7C90-3854-4F32-94F2-922A8F875749}" destId="{C450664D-B86C-4D58-8E02-5DDD2CF6643F}" srcOrd="1" destOrd="0" presId="urn:microsoft.com/office/officeart/2011/layout/CircleProcess"/>
    <dgm:cxn modelId="{BBE8DFEE-09FF-4954-9C1B-03116DB0C524}" type="presOf" srcId="{FFD7FCCF-0F15-4A1C-8481-C1AB43183B29}" destId="{C948E0E6-38ED-411E-BDD5-6599EFF9E634}" srcOrd="1" destOrd="0" presId="urn:microsoft.com/office/officeart/2011/layout/CircleProcess"/>
    <dgm:cxn modelId="{29115AFB-593F-4A27-92D8-16C103D47C76}" type="presOf" srcId="{991A7C90-3854-4F32-94F2-922A8F875749}" destId="{9FF89972-DB2B-4D76-85BD-67B23FE9820B}" srcOrd="0" destOrd="0" presId="urn:microsoft.com/office/officeart/2011/layout/CircleProcess"/>
    <dgm:cxn modelId="{AE8470B1-B9CC-429B-B556-4377058321E7}" type="presParOf" srcId="{C904E5CD-B585-41CC-A51C-24871AF6CE6D}" destId="{D6A9DB68-492B-437E-A0B4-5015C9F41F34}" srcOrd="0" destOrd="0" presId="urn:microsoft.com/office/officeart/2011/layout/CircleProcess"/>
    <dgm:cxn modelId="{B0B78D12-9770-477B-BBB6-8D565811110D}" type="presParOf" srcId="{D6A9DB68-492B-437E-A0B4-5015C9F41F34}" destId="{D46F8A79-ADAA-404F-A465-0235FDC2279A}" srcOrd="0" destOrd="0" presId="urn:microsoft.com/office/officeart/2011/layout/CircleProcess"/>
    <dgm:cxn modelId="{1B1203F4-801F-43A9-BC22-793213528BFB}" type="presParOf" srcId="{C904E5CD-B585-41CC-A51C-24871AF6CE6D}" destId="{8FB9DD86-CFD8-4AB0-9E6B-F58A77D3723D}" srcOrd="1" destOrd="0" presId="urn:microsoft.com/office/officeart/2011/layout/CircleProcess"/>
    <dgm:cxn modelId="{904BF278-081C-4E4F-90E0-FCD5F497A932}" type="presParOf" srcId="{8FB9DD86-CFD8-4AB0-9E6B-F58A77D3723D}" destId="{9FF89972-DB2B-4D76-85BD-67B23FE9820B}" srcOrd="0" destOrd="0" presId="urn:microsoft.com/office/officeart/2011/layout/CircleProcess"/>
    <dgm:cxn modelId="{8F181E5D-D4AD-40D1-981C-FFF2BBC6B637}" type="presParOf" srcId="{C904E5CD-B585-41CC-A51C-24871AF6CE6D}" destId="{C450664D-B86C-4D58-8E02-5DDD2CF6643F}" srcOrd="2" destOrd="0" presId="urn:microsoft.com/office/officeart/2011/layout/CircleProcess"/>
    <dgm:cxn modelId="{344ACC9D-86F6-492E-B3F7-27258BA0E1F1}" type="presParOf" srcId="{C904E5CD-B585-41CC-A51C-24871AF6CE6D}" destId="{310F67E0-07C9-42AE-A49F-57D5221589C0}" srcOrd="3" destOrd="0" presId="urn:microsoft.com/office/officeart/2011/layout/CircleProcess"/>
    <dgm:cxn modelId="{2C0ACEE3-857C-42C1-810F-85E74DE2F176}" type="presParOf" srcId="{310F67E0-07C9-42AE-A49F-57D5221589C0}" destId="{91DC9539-DD82-4398-8E8A-CE2983148180}" srcOrd="0" destOrd="0" presId="urn:microsoft.com/office/officeart/2011/layout/CircleProcess"/>
    <dgm:cxn modelId="{2E65BB57-5D9B-4725-86BE-3F5817681B7B}" type="presParOf" srcId="{C904E5CD-B585-41CC-A51C-24871AF6CE6D}" destId="{2BD08867-08DB-4EE0-BECE-80DA7CA8747D}" srcOrd="4" destOrd="0" presId="urn:microsoft.com/office/officeart/2011/layout/CircleProcess"/>
    <dgm:cxn modelId="{A45ACFA0-953F-47FF-8401-478723D7E757}" type="presParOf" srcId="{2BD08867-08DB-4EE0-BECE-80DA7CA8747D}" destId="{8524B3B5-E99E-42E5-8395-D3CE3C190BB7}" srcOrd="0" destOrd="0" presId="urn:microsoft.com/office/officeart/2011/layout/CircleProcess"/>
    <dgm:cxn modelId="{4F27168C-46DE-4837-8C5A-AE9316E55017}" type="presParOf" srcId="{C904E5CD-B585-41CC-A51C-24871AF6CE6D}" destId="{2B521E2E-B6F2-44A5-B59B-2F14798B9C57}" srcOrd="5" destOrd="0" presId="urn:microsoft.com/office/officeart/2011/layout/CircleProcess"/>
    <dgm:cxn modelId="{9B66EB76-B417-42E0-9991-9A4CF45BA6BF}" type="presParOf" srcId="{C904E5CD-B585-41CC-A51C-24871AF6CE6D}" destId="{4A547201-AB40-4DDD-804E-56ED8805F5C3}" srcOrd="6" destOrd="0" presId="urn:microsoft.com/office/officeart/2011/layout/CircleProcess"/>
    <dgm:cxn modelId="{38185351-7FEF-441C-82D1-F0FF11AD3006}" type="presParOf" srcId="{4A547201-AB40-4DDD-804E-56ED8805F5C3}" destId="{D620659A-1D7A-47D1-887A-F3AA9AB9E21C}" srcOrd="0" destOrd="0" presId="urn:microsoft.com/office/officeart/2011/layout/CircleProcess"/>
    <dgm:cxn modelId="{F0E3A094-4D2C-4F06-9B56-071AA10E1B7A}" type="presParOf" srcId="{C904E5CD-B585-41CC-A51C-24871AF6CE6D}" destId="{D58B18EF-58FF-45E9-98D6-FDF8BF54EA57}" srcOrd="7" destOrd="0" presId="urn:microsoft.com/office/officeart/2011/layout/CircleProcess"/>
    <dgm:cxn modelId="{A28DA6C8-8C28-4E89-AE5F-1E7B30C9F329}" type="presParOf" srcId="{D58B18EF-58FF-45E9-98D6-FDF8BF54EA57}" destId="{260DD7AB-C6D4-4CB8-BFC9-222926D2415E}" srcOrd="0" destOrd="0" presId="urn:microsoft.com/office/officeart/2011/layout/CircleProcess"/>
    <dgm:cxn modelId="{41347AD1-E5B0-41C0-913A-C21D0AC8C105}" type="presParOf" srcId="{C904E5CD-B585-41CC-A51C-24871AF6CE6D}" destId="{C948E0E6-38ED-411E-BDD5-6599EFF9E634}"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F6FE0E4-ACA5-45A8-A89C-DA798ACA9DAA}" type="doc">
      <dgm:prSet loTypeId="urn:microsoft.com/office/officeart/2005/8/layout/vProcess5" loCatId="process" qsTypeId="urn:microsoft.com/office/officeart/2005/8/quickstyle/simple1" qsCatId="simple" csTypeId="urn:microsoft.com/office/officeart/2005/8/colors/accent2_2" csCatId="accent2" phldr="1"/>
      <dgm:spPr/>
      <dgm:t>
        <a:bodyPr/>
        <a:lstStyle/>
        <a:p>
          <a:endParaRPr lang="en-US"/>
        </a:p>
      </dgm:t>
    </dgm:pt>
    <dgm:pt modelId="{110AC013-733C-41B3-B304-CD5A415E3884}">
      <dgm:prSet custT="1"/>
      <dgm:spPr/>
      <dgm:t>
        <a:bodyPr/>
        <a:lstStyle/>
        <a:p>
          <a:pPr rtl="0"/>
          <a:r>
            <a:rPr lang="el-GR" sz="2600" b="1" dirty="0"/>
            <a:t>Κυβερνητικές ρυθμίσεις</a:t>
          </a:r>
          <a:endParaRPr lang="en-US" sz="2600" dirty="0"/>
        </a:p>
      </dgm:t>
    </dgm:pt>
    <dgm:pt modelId="{8F62FB77-C198-4234-B32B-17939AE0D761}" type="parTrans" cxnId="{25ED911F-5FF3-423A-BB0D-FCF1C4DF1F19}">
      <dgm:prSet/>
      <dgm:spPr/>
      <dgm:t>
        <a:bodyPr/>
        <a:lstStyle/>
        <a:p>
          <a:endParaRPr lang="en-US"/>
        </a:p>
      </dgm:t>
    </dgm:pt>
    <dgm:pt modelId="{7F159C8B-731A-4B80-B74F-F0A75C4377FB}" type="sibTrans" cxnId="{25ED911F-5FF3-423A-BB0D-FCF1C4DF1F19}">
      <dgm:prSet/>
      <dgm:spPr/>
      <dgm:t>
        <a:bodyPr/>
        <a:lstStyle/>
        <a:p>
          <a:endParaRPr lang="en-US"/>
        </a:p>
      </dgm:t>
    </dgm:pt>
    <dgm:pt modelId="{D1C6BE99-3F83-4C0B-B0AD-A188CEF6FFE4}">
      <dgm:prSet custT="1"/>
      <dgm:spPr/>
      <dgm:t>
        <a:bodyPr/>
        <a:lstStyle/>
        <a:p>
          <a:pPr rtl="0">
            <a:lnSpc>
              <a:spcPct val="100000"/>
            </a:lnSpc>
          </a:pPr>
          <a:r>
            <a:rPr lang="el-GR" sz="2400" b="1" dirty="0"/>
            <a:t>Απελευθέρωση και μείωση των φραγμών στο εμπόριο υπηρεσιών</a:t>
          </a:r>
          <a:endParaRPr lang="en-US" sz="2400" dirty="0"/>
        </a:p>
      </dgm:t>
    </dgm:pt>
    <dgm:pt modelId="{A9EA59FD-456B-411E-A41C-295D693C8B47}" type="parTrans" cxnId="{83E0D540-BB18-409B-87AD-318396704749}">
      <dgm:prSet/>
      <dgm:spPr/>
      <dgm:t>
        <a:bodyPr/>
        <a:lstStyle/>
        <a:p>
          <a:endParaRPr lang="en-US"/>
        </a:p>
      </dgm:t>
    </dgm:pt>
    <dgm:pt modelId="{CF967AFA-BD2B-4167-9A52-465729B25786}" type="sibTrans" cxnId="{83E0D540-BB18-409B-87AD-318396704749}">
      <dgm:prSet/>
      <dgm:spPr/>
      <dgm:t>
        <a:bodyPr/>
        <a:lstStyle/>
        <a:p>
          <a:endParaRPr lang="en-US"/>
        </a:p>
      </dgm:t>
    </dgm:pt>
    <dgm:pt modelId="{5004B840-606F-419A-BAE4-26A64578617D}">
      <dgm:prSet/>
      <dgm:spPr/>
      <dgm:t>
        <a:bodyPr/>
        <a:lstStyle/>
        <a:p>
          <a:pPr rtl="0">
            <a:lnSpc>
              <a:spcPct val="100000"/>
            </a:lnSpc>
          </a:pPr>
          <a:r>
            <a:rPr lang="el-GR" sz="2000" dirty="0"/>
            <a:t>Στρατηγικές συμμαχίες</a:t>
          </a:r>
          <a:r>
            <a:rPr lang="en-US" sz="2000" dirty="0"/>
            <a:t> </a:t>
          </a:r>
        </a:p>
      </dgm:t>
    </dgm:pt>
    <dgm:pt modelId="{BA025ACA-9E97-482B-8E70-E92ECC741970}" type="parTrans" cxnId="{30E9A280-7E17-4C51-8DB3-A7388110127E}">
      <dgm:prSet/>
      <dgm:spPr/>
      <dgm:t>
        <a:bodyPr/>
        <a:lstStyle/>
        <a:p>
          <a:endParaRPr lang="en-US"/>
        </a:p>
      </dgm:t>
    </dgm:pt>
    <dgm:pt modelId="{9CE1829A-9D91-456E-BE56-5DCC9E19C38F}" type="sibTrans" cxnId="{30E9A280-7E17-4C51-8DB3-A7388110127E}">
      <dgm:prSet/>
      <dgm:spPr/>
      <dgm:t>
        <a:bodyPr/>
        <a:lstStyle/>
        <a:p>
          <a:endParaRPr lang="en-US"/>
        </a:p>
      </dgm:t>
    </dgm:pt>
    <dgm:pt modelId="{69B1CAD7-D9B7-4C3A-A06D-FCA51E39B25C}">
      <dgm:prSet/>
      <dgm:spPr/>
      <dgm:t>
        <a:bodyPr/>
        <a:lstStyle/>
        <a:p>
          <a:pPr rtl="0">
            <a:lnSpc>
              <a:spcPct val="100000"/>
            </a:lnSpc>
          </a:pPr>
          <a:r>
            <a:rPr lang="el-GR" sz="2000" dirty="0"/>
            <a:t>Διασυνοριακές επενδύσεις</a:t>
          </a:r>
          <a:endParaRPr lang="en-US" sz="2000" dirty="0"/>
        </a:p>
      </dgm:t>
    </dgm:pt>
    <dgm:pt modelId="{4B43F14C-8AE0-481D-89FB-7C69A0AA0432}" type="parTrans" cxnId="{2C3AC39D-55A0-4EB4-9FA6-5866A3457772}">
      <dgm:prSet/>
      <dgm:spPr/>
      <dgm:t>
        <a:bodyPr/>
        <a:lstStyle/>
        <a:p>
          <a:endParaRPr lang="en-US"/>
        </a:p>
      </dgm:t>
    </dgm:pt>
    <dgm:pt modelId="{C9050F72-1393-417E-8EA0-A075E47881B4}" type="sibTrans" cxnId="{2C3AC39D-55A0-4EB4-9FA6-5866A3457772}">
      <dgm:prSet/>
      <dgm:spPr/>
      <dgm:t>
        <a:bodyPr/>
        <a:lstStyle/>
        <a:p>
          <a:endParaRPr lang="en-US"/>
        </a:p>
      </dgm:t>
    </dgm:pt>
    <dgm:pt modelId="{B2939187-D0EA-4F20-85C5-B53B17C3B21C}">
      <dgm:prSet/>
      <dgm:spPr/>
      <dgm:t>
        <a:bodyPr/>
        <a:lstStyle/>
        <a:p>
          <a:pPr rtl="0">
            <a:lnSpc>
              <a:spcPct val="100000"/>
            </a:lnSpc>
          </a:pPr>
          <a:r>
            <a:rPr lang="el-GR" sz="2000" dirty="0"/>
            <a:t>Νέες νεοφυείς επιχειρήσεις</a:t>
          </a:r>
          <a:r>
            <a:rPr lang="en-US" sz="2000" dirty="0"/>
            <a:t> </a:t>
          </a:r>
        </a:p>
      </dgm:t>
    </dgm:pt>
    <dgm:pt modelId="{EDADFAA0-F6A2-45E9-B007-E83469D64EB1}" type="parTrans" cxnId="{9BF7D8A2-C2B2-4704-B4EA-054B10E1F6D5}">
      <dgm:prSet/>
      <dgm:spPr/>
      <dgm:t>
        <a:bodyPr/>
        <a:lstStyle/>
        <a:p>
          <a:endParaRPr lang="en-US"/>
        </a:p>
      </dgm:t>
    </dgm:pt>
    <dgm:pt modelId="{B14CD16B-3259-4293-80A4-37C6EEB01FE4}" type="sibTrans" cxnId="{9BF7D8A2-C2B2-4704-B4EA-054B10E1F6D5}">
      <dgm:prSet/>
      <dgm:spPr/>
      <dgm:t>
        <a:bodyPr/>
        <a:lstStyle/>
        <a:p>
          <a:endParaRPr lang="en-US"/>
        </a:p>
      </dgm:t>
    </dgm:pt>
    <dgm:pt modelId="{6344965D-62EB-4FBE-8667-77E32885FAB3}" type="pres">
      <dgm:prSet presAssocID="{1F6FE0E4-ACA5-45A8-A89C-DA798ACA9DAA}" presName="outerComposite" presStyleCnt="0">
        <dgm:presLayoutVars>
          <dgm:chMax val="5"/>
          <dgm:dir/>
          <dgm:resizeHandles val="exact"/>
        </dgm:presLayoutVars>
      </dgm:prSet>
      <dgm:spPr/>
    </dgm:pt>
    <dgm:pt modelId="{53157946-BF25-45C7-BB1D-701592984A1D}" type="pres">
      <dgm:prSet presAssocID="{1F6FE0E4-ACA5-45A8-A89C-DA798ACA9DAA}" presName="dummyMaxCanvas" presStyleCnt="0">
        <dgm:presLayoutVars/>
      </dgm:prSet>
      <dgm:spPr/>
    </dgm:pt>
    <dgm:pt modelId="{E9A3D6B2-01AD-4B7D-88C2-8402959E0DAF}" type="pres">
      <dgm:prSet presAssocID="{1F6FE0E4-ACA5-45A8-A89C-DA798ACA9DAA}" presName="TwoNodes_1" presStyleLbl="node1" presStyleIdx="0" presStyleCnt="2" custScaleY="51526">
        <dgm:presLayoutVars>
          <dgm:bulletEnabled val="1"/>
        </dgm:presLayoutVars>
      </dgm:prSet>
      <dgm:spPr/>
    </dgm:pt>
    <dgm:pt modelId="{70BE00F0-93D6-4AC6-82EF-635D9128E027}" type="pres">
      <dgm:prSet presAssocID="{1F6FE0E4-ACA5-45A8-A89C-DA798ACA9DAA}" presName="TwoNodes_2" presStyleLbl="node1" presStyleIdx="1" presStyleCnt="2" custScaleX="105392" custScaleY="140274">
        <dgm:presLayoutVars>
          <dgm:bulletEnabled val="1"/>
        </dgm:presLayoutVars>
      </dgm:prSet>
      <dgm:spPr/>
    </dgm:pt>
    <dgm:pt modelId="{1EFFC586-3155-4F72-A7E9-AF5B1DE16FD9}" type="pres">
      <dgm:prSet presAssocID="{1F6FE0E4-ACA5-45A8-A89C-DA798ACA9DAA}" presName="TwoConn_1-2" presStyleLbl="fgAccFollowNode1" presStyleIdx="0" presStyleCnt="1">
        <dgm:presLayoutVars>
          <dgm:bulletEnabled val="1"/>
        </dgm:presLayoutVars>
      </dgm:prSet>
      <dgm:spPr/>
    </dgm:pt>
    <dgm:pt modelId="{4F390506-B546-457B-83C1-FCDC3FEE004D}" type="pres">
      <dgm:prSet presAssocID="{1F6FE0E4-ACA5-45A8-A89C-DA798ACA9DAA}" presName="TwoNodes_1_text" presStyleLbl="node1" presStyleIdx="1" presStyleCnt="2">
        <dgm:presLayoutVars>
          <dgm:bulletEnabled val="1"/>
        </dgm:presLayoutVars>
      </dgm:prSet>
      <dgm:spPr/>
    </dgm:pt>
    <dgm:pt modelId="{D430F43F-C001-445A-905E-460F06811711}" type="pres">
      <dgm:prSet presAssocID="{1F6FE0E4-ACA5-45A8-A89C-DA798ACA9DAA}" presName="TwoNodes_2_text" presStyleLbl="node1" presStyleIdx="1" presStyleCnt="2">
        <dgm:presLayoutVars>
          <dgm:bulletEnabled val="1"/>
        </dgm:presLayoutVars>
      </dgm:prSet>
      <dgm:spPr/>
    </dgm:pt>
  </dgm:ptLst>
  <dgm:cxnLst>
    <dgm:cxn modelId="{00F6B516-7758-4F33-84D8-417199C3FF44}" type="presOf" srcId="{110AC013-733C-41B3-B304-CD5A415E3884}" destId="{E9A3D6B2-01AD-4B7D-88C2-8402959E0DAF}" srcOrd="0" destOrd="0" presId="urn:microsoft.com/office/officeart/2005/8/layout/vProcess5"/>
    <dgm:cxn modelId="{25ED911F-5FF3-423A-BB0D-FCF1C4DF1F19}" srcId="{1F6FE0E4-ACA5-45A8-A89C-DA798ACA9DAA}" destId="{110AC013-733C-41B3-B304-CD5A415E3884}" srcOrd="0" destOrd="0" parTransId="{8F62FB77-C198-4234-B32B-17939AE0D761}" sibTransId="{7F159C8B-731A-4B80-B74F-F0A75C4377FB}"/>
    <dgm:cxn modelId="{83E0D540-BB18-409B-87AD-318396704749}" srcId="{1F6FE0E4-ACA5-45A8-A89C-DA798ACA9DAA}" destId="{D1C6BE99-3F83-4C0B-B0AD-A188CEF6FFE4}" srcOrd="1" destOrd="0" parTransId="{A9EA59FD-456B-411E-A41C-295D693C8B47}" sibTransId="{CF967AFA-BD2B-4167-9A52-465729B25786}"/>
    <dgm:cxn modelId="{07DE974A-0B00-4876-8B8B-59A6EA6A58AD}" type="presOf" srcId="{5004B840-606F-419A-BAE4-26A64578617D}" destId="{70BE00F0-93D6-4AC6-82EF-635D9128E027}" srcOrd="0" destOrd="1" presId="urn:microsoft.com/office/officeart/2005/8/layout/vProcess5"/>
    <dgm:cxn modelId="{132C8E55-CE8F-4C26-BB55-3ED4CF095E76}" type="presOf" srcId="{7F159C8B-731A-4B80-B74F-F0A75C4377FB}" destId="{1EFFC586-3155-4F72-A7E9-AF5B1DE16FD9}" srcOrd="0" destOrd="0" presId="urn:microsoft.com/office/officeart/2005/8/layout/vProcess5"/>
    <dgm:cxn modelId="{B36F017A-37AE-490F-A450-1BB15D6EBEF8}" type="presOf" srcId="{110AC013-733C-41B3-B304-CD5A415E3884}" destId="{4F390506-B546-457B-83C1-FCDC3FEE004D}" srcOrd="1" destOrd="0" presId="urn:microsoft.com/office/officeart/2005/8/layout/vProcess5"/>
    <dgm:cxn modelId="{30E9A280-7E17-4C51-8DB3-A7388110127E}" srcId="{D1C6BE99-3F83-4C0B-B0AD-A188CEF6FFE4}" destId="{5004B840-606F-419A-BAE4-26A64578617D}" srcOrd="0" destOrd="0" parTransId="{BA025ACA-9E97-482B-8E70-E92ECC741970}" sibTransId="{9CE1829A-9D91-456E-BE56-5DCC9E19C38F}"/>
    <dgm:cxn modelId="{7825D490-03AF-4B34-9F44-736AEFA42686}" type="presOf" srcId="{69B1CAD7-D9B7-4C3A-A06D-FCA51E39B25C}" destId="{70BE00F0-93D6-4AC6-82EF-635D9128E027}" srcOrd="0" destOrd="2" presId="urn:microsoft.com/office/officeart/2005/8/layout/vProcess5"/>
    <dgm:cxn modelId="{6433A894-9BC5-4272-9DE9-3A67DE55F7A9}" type="presOf" srcId="{D1C6BE99-3F83-4C0B-B0AD-A188CEF6FFE4}" destId="{70BE00F0-93D6-4AC6-82EF-635D9128E027}" srcOrd="0" destOrd="0" presId="urn:microsoft.com/office/officeart/2005/8/layout/vProcess5"/>
    <dgm:cxn modelId="{2C3AC39D-55A0-4EB4-9FA6-5866A3457772}" srcId="{D1C6BE99-3F83-4C0B-B0AD-A188CEF6FFE4}" destId="{69B1CAD7-D9B7-4C3A-A06D-FCA51E39B25C}" srcOrd="1" destOrd="0" parTransId="{4B43F14C-8AE0-481D-89FB-7C69A0AA0432}" sibTransId="{C9050F72-1393-417E-8EA0-A075E47881B4}"/>
    <dgm:cxn modelId="{025CCC9D-66F6-437E-8F30-05E690876A9D}" type="presOf" srcId="{69B1CAD7-D9B7-4C3A-A06D-FCA51E39B25C}" destId="{D430F43F-C001-445A-905E-460F06811711}" srcOrd="1" destOrd="2" presId="urn:microsoft.com/office/officeart/2005/8/layout/vProcess5"/>
    <dgm:cxn modelId="{9BF7D8A2-C2B2-4704-B4EA-054B10E1F6D5}" srcId="{D1C6BE99-3F83-4C0B-B0AD-A188CEF6FFE4}" destId="{B2939187-D0EA-4F20-85C5-B53B17C3B21C}" srcOrd="2" destOrd="0" parTransId="{EDADFAA0-F6A2-45E9-B007-E83469D64EB1}" sibTransId="{B14CD16B-3259-4293-80A4-37C6EEB01FE4}"/>
    <dgm:cxn modelId="{ECD174A3-AC58-4EDF-A24E-9D0C2123766F}" type="presOf" srcId="{5004B840-606F-419A-BAE4-26A64578617D}" destId="{D430F43F-C001-445A-905E-460F06811711}" srcOrd="1" destOrd="1" presId="urn:microsoft.com/office/officeart/2005/8/layout/vProcess5"/>
    <dgm:cxn modelId="{4ACEE8A6-1B88-4D7A-80D4-66E094CDF0E3}" type="presOf" srcId="{B2939187-D0EA-4F20-85C5-B53B17C3B21C}" destId="{70BE00F0-93D6-4AC6-82EF-635D9128E027}" srcOrd="0" destOrd="3" presId="urn:microsoft.com/office/officeart/2005/8/layout/vProcess5"/>
    <dgm:cxn modelId="{2DBCAEBC-25E6-4636-8F95-01E3B71D1C92}" type="presOf" srcId="{D1C6BE99-3F83-4C0B-B0AD-A188CEF6FFE4}" destId="{D430F43F-C001-445A-905E-460F06811711}" srcOrd="1" destOrd="0" presId="urn:microsoft.com/office/officeart/2005/8/layout/vProcess5"/>
    <dgm:cxn modelId="{6C42C1C1-9622-404D-8A42-1993F28B7009}" type="presOf" srcId="{B2939187-D0EA-4F20-85C5-B53B17C3B21C}" destId="{D430F43F-C001-445A-905E-460F06811711}" srcOrd="1" destOrd="3" presId="urn:microsoft.com/office/officeart/2005/8/layout/vProcess5"/>
    <dgm:cxn modelId="{8EABA9DF-C9BD-49D7-8936-B1E483E805ED}" type="presOf" srcId="{1F6FE0E4-ACA5-45A8-A89C-DA798ACA9DAA}" destId="{6344965D-62EB-4FBE-8667-77E32885FAB3}" srcOrd="0" destOrd="0" presId="urn:microsoft.com/office/officeart/2005/8/layout/vProcess5"/>
    <dgm:cxn modelId="{517E8C88-9805-4CEC-84F2-E6930C586E15}" type="presParOf" srcId="{6344965D-62EB-4FBE-8667-77E32885FAB3}" destId="{53157946-BF25-45C7-BB1D-701592984A1D}" srcOrd="0" destOrd="0" presId="urn:microsoft.com/office/officeart/2005/8/layout/vProcess5"/>
    <dgm:cxn modelId="{405E1517-7125-4544-A445-DD0DBB99590E}" type="presParOf" srcId="{6344965D-62EB-4FBE-8667-77E32885FAB3}" destId="{E9A3D6B2-01AD-4B7D-88C2-8402959E0DAF}" srcOrd="1" destOrd="0" presId="urn:microsoft.com/office/officeart/2005/8/layout/vProcess5"/>
    <dgm:cxn modelId="{E4BE8CE7-B4A9-48AB-BD9B-950AE2297A6E}" type="presParOf" srcId="{6344965D-62EB-4FBE-8667-77E32885FAB3}" destId="{70BE00F0-93D6-4AC6-82EF-635D9128E027}" srcOrd="2" destOrd="0" presId="urn:microsoft.com/office/officeart/2005/8/layout/vProcess5"/>
    <dgm:cxn modelId="{86A4BFA0-AA9E-4BD7-A50B-D0D69C1E0F2F}" type="presParOf" srcId="{6344965D-62EB-4FBE-8667-77E32885FAB3}" destId="{1EFFC586-3155-4F72-A7E9-AF5B1DE16FD9}" srcOrd="3" destOrd="0" presId="urn:microsoft.com/office/officeart/2005/8/layout/vProcess5"/>
    <dgm:cxn modelId="{0C94DB90-43A2-4306-999F-0A7433C13816}" type="presParOf" srcId="{6344965D-62EB-4FBE-8667-77E32885FAB3}" destId="{4F390506-B546-457B-83C1-FCDC3FEE004D}" srcOrd="4" destOrd="0" presId="urn:microsoft.com/office/officeart/2005/8/layout/vProcess5"/>
    <dgm:cxn modelId="{361569B9-FF07-4FA8-8080-B2D813B98C17}" type="presParOf" srcId="{6344965D-62EB-4FBE-8667-77E32885FAB3}" destId="{D430F43F-C001-445A-905E-460F06811711}"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4ECDBF-31B5-46C8-A877-FCA2565671DC}">
      <dsp:nvSpPr>
        <dsp:cNvPr id="0" name=""/>
        <dsp:cNvSpPr/>
      </dsp:nvSpPr>
      <dsp:spPr>
        <a:xfrm rot="5400000">
          <a:off x="5129258" y="-1159932"/>
          <a:ext cx="1534494" cy="4665154"/>
        </a:xfrm>
        <a:prstGeom prst="round2Same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155700" rtl="0">
            <a:lnSpc>
              <a:spcPct val="100000"/>
            </a:lnSpc>
            <a:spcBef>
              <a:spcPct val="0"/>
            </a:spcBef>
            <a:spcAft>
              <a:spcPct val="15000"/>
            </a:spcAft>
            <a:buChar char="•"/>
          </a:pPr>
          <a:r>
            <a:rPr lang="el-GR" sz="2600" kern="1200" dirty="0"/>
            <a:t>Παραγωγή υλικών αγαθών</a:t>
          </a:r>
          <a:endParaRPr lang="en-US" sz="2600" kern="1200" dirty="0"/>
        </a:p>
      </dsp:txBody>
      <dsp:txXfrm rot="-5400000">
        <a:off x="3563928" y="480306"/>
        <a:ext cx="4590246" cy="1384678"/>
      </dsp:txXfrm>
    </dsp:sp>
    <dsp:sp modelId="{9BEEEE66-C98F-4F15-A8BA-C4EB4E2E04E5}">
      <dsp:nvSpPr>
        <dsp:cNvPr id="0" name=""/>
        <dsp:cNvSpPr/>
      </dsp:nvSpPr>
      <dsp:spPr>
        <a:xfrm>
          <a:off x="517" y="213586"/>
          <a:ext cx="3563411" cy="1918117"/>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rtl="0">
            <a:lnSpc>
              <a:spcPct val="100000"/>
            </a:lnSpc>
            <a:spcBef>
              <a:spcPct val="0"/>
            </a:spcBef>
            <a:spcAft>
              <a:spcPct val="35000"/>
            </a:spcAft>
            <a:buNone/>
          </a:pPr>
          <a:r>
            <a:rPr lang="el-GR" sz="2600" kern="1200" dirty="0"/>
            <a:t>Διοίκηση παραγωγής</a:t>
          </a:r>
          <a:endParaRPr lang="en-US" sz="2600" kern="1200" dirty="0"/>
        </a:p>
      </dsp:txBody>
      <dsp:txXfrm>
        <a:off x="94152" y="307221"/>
        <a:ext cx="3376141" cy="1730847"/>
      </dsp:txXfrm>
    </dsp:sp>
    <dsp:sp modelId="{C3405DCE-EAA0-43CD-85D0-E0131CFCDE09}">
      <dsp:nvSpPr>
        <dsp:cNvPr id="0" name=""/>
        <dsp:cNvSpPr/>
      </dsp:nvSpPr>
      <dsp:spPr>
        <a:xfrm rot="5400000">
          <a:off x="5129258" y="1141952"/>
          <a:ext cx="1534494" cy="4665154"/>
        </a:xfrm>
        <a:prstGeom prst="round2SameRect">
          <a:avLst/>
        </a:prstGeom>
        <a:solidFill>
          <a:schemeClr val="accent2">
            <a:tint val="40000"/>
            <a:alpha val="90000"/>
            <a:hueOff val="-20761860"/>
            <a:satOff val="-5786"/>
            <a:lumOff val="128"/>
            <a:alphaOff val="0"/>
          </a:schemeClr>
        </a:solidFill>
        <a:ln w="15875" cap="flat" cmpd="sng" algn="ctr">
          <a:solidFill>
            <a:schemeClr val="accent2">
              <a:tint val="40000"/>
              <a:alpha val="90000"/>
              <a:hueOff val="-20761860"/>
              <a:satOff val="-5786"/>
              <a:lumOff val="1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155700" rtl="0">
            <a:lnSpc>
              <a:spcPct val="100000"/>
            </a:lnSpc>
            <a:spcBef>
              <a:spcPct val="0"/>
            </a:spcBef>
            <a:spcAft>
              <a:spcPct val="15000"/>
            </a:spcAft>
            <a:buChar char="•"/>
          </a:pPr>
          <a:r>
            <a:rPr lang="el-GR" sz="2600" kern="1200" dirty="0"/>
            <a:t>Παραγωγή άυλων υπηρεσιών</a:t>
          </a:r>
          <a:endParaRPr lang="en-US" sz="2600" kern="1200" dirty="0"/>
        </a:p>
      </dsp:txBody>
      <dsp:txXfrm rot="-5400000">
        <a:off x="3563928" y="2782190"/>
        <a:ext cx="4590246" cy="1384678"/>
      </dsp:txXfrm>
    </dsp:sp>
    <dsp:sp modelId="{898AEE7E-4590-401E-8570-159BAA8F65EC}">
      <dsp:nvSpPr>
        <dsp:cNvPr id="0" name=""/>
        <dsp:cNvSpPr/>
      </dsp:nvSpPr>
      <dsp:spPr>
        <a:xfrm>
          <a:off x="517" y="2371049"/>
          <a:ext cx="3563411" cy="2206960"/>
        </a:xfrm>
        <a:prstGeom prst="roundRect">
          <a:avLst/>
        </a:prstGeom>
        <a:solidFill>
          <a:schemeClr val="accent2">
            <a:hueOff val="-20388737"/>
            <a:satOff val="-51640"/>
            <a:lumOff val="862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rtl="0">
            <a:lnSpc>
              <a:spcPct val="100000"/>
            </a:lnSpc>
            <a:spcBef>
              <a:spcPct val="0"/>
            </a:spcBef>
            <a:spcAft>
              <a:spcPts val="0"/>
            </a:spcAft>
            <a:buNone/>
          </a:pPr>
          <a:r>
            <a:rPr lang="el-GR" sz="2600" kern="1200" dirty="0"/>
            <a:t>Διοίκηση επιχειρησιακών λειτουργιών στον τομέα των υπηρεσιών</a:t>
          </a:r>
          <a:endParaRPr lang="en-US" sz="2600" kern="1200" dirty="0"/>
        </a:p>
      </dsp:txBody>
      <dsp:txXfrm>
        <a:off x="108252" y="2478784"/>
        <a:ext cx="3347941" cy="19914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A3786F-224A-4E82-B9EB-A6E9339CDF4B}">
      <dsp:nvSpPr>
        <dsp:cNvPr id="0" name=""/>
        <dsp:cNvSpPr/>
      </dsp:nvSpPr>
      <dsp:spPr>
        <a:xfrm>
          <a:off x="40" y="50747"/>
          <a:ext cx="3845569" cy="991526"/>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rtl="0">
            <a:lnSpc>
              <a:spcPct val="90000"/>
            </a:lnSpc>
            <a:spcBef>
              <a:spcPct val="0"/>
            </a:spcBef>
            <a:spcAft>
              <a:spcPct val="35000"/>
            </a:spcAft>
            <a:buNone/>
          </a:pPr>
          <a:r>
            <a:rPr lang="el-GR" sz="2700" b="1" kern="1200" dirty="0"/>
            <a:t>Στρατηγικοί παράγοντες</a:t>
          </a:r>
          <a:endParaRPr lang="en-US" sz="2700" kern="1200" dirty="0"/>
        </a:p>
      </dsp:txBody>
      <dsp:txXfrm>
        <a:off x="40" y="50747"/>
        <a:ext cx="3845569" cy="991526"/>
      </dsp:txXfrm>
    </dsp:sp>
    <dsp:sp modelId="{105576E7-DA5D-4CD6-B770-F68C791EEBDD}">
      <dsp:nvSpPr>
        <dsp:cNvPr id="0" name=""/>
        <dsp:cNvSpPr/>
      </dsp:nvSpPr>
      <dsp:spPr>
        <a:xfrm>
          <a:off x="40" y="1042273"/>
          <a:ext cx="3845569" cy="311283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rtl="0">
            <a:lnSpc>
              <a:spcPct val="100000"/>
            </a:lnSpc>
            <a:spcBef>
              <a:spcPct val="0"/>
            </a:spcBef>
            <a:spcAft>
              <a:spcPct val="15000"/>
            </a:spcAft>
            <a:buChar char="•"/>
          </a:pPr>
          <a:r>
            <a:rPr lang="el-GR" sz="2700" kern="1200" dirty="0"/>
            <a:t>Μέγεθος</a:t>
          </a:r>
          <a:endParaRPr lang="en-US" sz="2700" kern="1200" dirty="0"/>
        </a:p>
        <a:p>
          <a:pPr marL="228600" lvl="1" indent="-228600" algn="l" defTabSz="1200150" rtl="0">
            <a:lnSpc>
              <a:spcPct val="100000"/>
            </a:lnSpc>
            <a:spcBef>
              <a:spcPct val="0"/>
            </a:spcBef>
            <a:spcAft>
              <a:spcPct val="15000"/>
            </a:spcAft>
            <a:buChar char="•"/>
          </a:pPr>
          <a:r>
            <a:rPr lang="el-GR" sz="2700" kern="1200" dirty="0"/>
            <a:t>Εύρος εργασιών</a:t>
          </a:r>
          <a:endParaRPr lang="en-US" sz="2700" kern="1200" dirty="0"/>
        </a:p>
        <a:p>
          <a:pPr marL="228600" lvl="1" indent="-228600" algn="l" defTabSz="1200150" rtl="0">
            <a:lnSpc>
              <a:spcPct val="100000"/>
            </a:lnSpc>
            <a:spcBef>
              <a:spcPct val="0"/>
            </a:spcBef>
            <a:spcAft>
              <a:spcPct val="15000"/>
            </a:spcAft>
            <a:buChar char="•"/>
          </a:pPr>
          <a:r>
            <a:rPr lang="el-GR" sz="2700" kern="1200" dirty="0"/>
            <a:t>Τεχνολογική εμπειρογνωμοσύνη</a:t>
          </a:r>
          <a:endParaRPr lang="en-US" sz="2700" kern="1200" dirty="0"/>
        </a:p>
        <a:p>
          <a:pPr marL="228600" lvl="1" indent="-228600" algn="l" defTabSz="1200150" rtl="0">
            <a:lnSpc>
              <a:spcPct val="100000"/>
            </a:lnSpc>
            <a:spcBef>
              <a:spcPct val="0"/>
            </a:spcBef>
            <a:spcAft>
              <a:spcPct val="15000"/>
            </a:spcAft>
            <a:buChar char="•"/>
          </a:pPr>
          <a:r>
            <a:rPr lang="el-GR" sz="2700" kern="1200" dirty="0"/>
            <a:t>Φύση προϊόντος</a:t>
          </a:r>
          <a:endParaRPr lang="en-US" sz="2700" kern="1200" dirty="0"/>
        </a:p>
        <a:p>
          <a:pPr marL="228600" lvl="1" indent="-228600" algn="l" defTabSz="1200150" rtl="0">
            <a:lnSpc>
              <a:spcPct val="100000"/>
            </a:lnSpc>
            <a:spcBef>
              <a:spcPct val="0"/>
            </a:spcBef>
            <a:spcAft>
              <a:spcPct val="15000"/>
            </a:spcAft>
            <a:buChar char="•"/>
          </a:pPr>
          <a:r>
            <a:rPr lang="el-GR" sz="2700" kern="1200" dirty="0"/>
            <a:t>Φθηνότεροι πόροι</a:t>
          </a:r>
          <a:endParaRPr lang="en-US" sz="2700" kern="1200" dirty="0"/>
        </a:p>
      </dsp:txBody>
      <dsp:txXfrm>
        <a:off x="40" y="1042273"/>
        <a:ext cx="3845569" cy="3112830"/>
      </dsp:txXfrm>
    </dsp:sp>
    <dsp:sp modelId="{8A8E9ED1-E9FA-4D03-B7BA-FA2799FCD4A0}">
      <dsp:nvSpPr>
        <dsp:cNvPr id="0" name=""/>
        <dsp:cNvSpPr/>
      </dsp:nvSpPr>
      <dsp:spPr>
        <a:xfrm>
          <a:off x="4383989" y="50747"/>
          <a:ext cx="3845569" cy="991526"/>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rtl="0">
            <a:lnSpc>
              <a:spcPct val="90000"/>
            </a:lnSpc>
            <a:spcBef>
              <a:spcPct val="0"/>
            </a:spcBef>
            <a:spcAft>
              <a:spcPct val="35000"/>
            </a:spcAft>
            <a:buNone/>
          </a:pPr>
          <a:r>
            <a:rPr lang="el-GR" sz="2700" b="1" kern="1200" dirty="0"/>
            <a:t>Άλλοι παράγοντες</a:t>
          </a:r>
          <a:endParaRPr lang="en-US" sz="2700" kern="1200" dirty="0"/>
        </a:p>
      </dsp:txBody>
      <dsp:txXfrm>
        <a:off x="4383989" y="50747"/>
        <a:ext cx="3845569" cy="991526"/>
      </dsp:txXfrm>
    </dsp:sp>
    <dsp:sp modelId="{95DB54A5-A521-4522-8C27-1FFE4881E570}">
      <dsp:nvSpPr>
        <dsp:cNvPr id="0" name=""/>
        <dsp:cNvSpPr/>
      </dsp:nvSpPr>
      <dsp:spPr>
        <a:xfrm>
          <a:off x="4383989" y="1042273"/>
          <a:ext cx="3845569" cy="311283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rtl="0">
            <a:lnSpc>
              <a:spcPct val="100000"/>
            </a:lnSpc>
            <a:spcBef>
              <a:spcPct val="0"/>
            </a:spcBef>
            <a:spcAft>
              <a:spcPct val="15000"/>
            </a:spcAft>
            <a:buChar char="•"/>
          </a:pPr>
          <a:r>
            <a:rPr lang="el-GR" sz="2700" kern="1200" dirty="0"/>
            <a:t>Έλεγχος</a:t>
          </a:r>
          <a:endParaRPr lang="en-US" sz="2700" kern="1200" dirty="0"/>
        </a:p>
        <a:p>
          <a:pPr marL="228600" lvl="1" indent="-228600" algn="l" defTabSz="1200150" rtl="0">
            <a:lnSpc>
              <a:spcPct val="100000"/>
            </a:lnSpc>
            <a:spcBef>
              <a:spcPct val="0"/>
            </a:spcBef>
            <a:spcAft>
              <a:spcPct val="15000"/>
            </a:spcAft>
            <a:buChar char="•"/>
          </a:pPr>
          <a:r>
            <a:rPr lang="el-GR" sz="2700" kern="1200" dirty="0"/>
            <a:t>Κίνδυνος</a:t>
          </a:r>
          <a:endParaRPr lang="en-US" sz="2700" kern="1200" dirty="0"/>
        </a:p>
        <a:p>
          <a:pPr marL="228600" lvl="1" indent="-228600" algn="l" defTabSz="1200150" rtl="0">
            <a:lnSpc>
              <a:spcPct val="100000"/>
            </a:lnSpc>
            <a:spcBef>
              <a:spcPct val="0"/>
            </a:spcBef>
            <a:spcAft>
              <a:spcPct val="15000"/>
            </a:spcAft>
            <a:buChar char="•"/>
          </a:pPr>
          <a:r>
            <a:rPr lang="el-GR" sz="2700" kern="1200" dirty="0"/>
            <a:t>Επενδύσεις</a:t>
          </a:r>
          <a:endParaRPr lang="en-US" sz="2700" kern="1200" dirty="0"/>
        </a:p>
        <a:p>
          <a:pPr marL="228600" lvl="1" indent="-228600" algn="l" defTabSz="1200150" rtl="0">
            <a:lnSpc>
              <a:spcPct val="100000"/>
            </a:lnSpc>
            <a:spcBef>
              <a:spcPct val="0"/>
            </a:spcBef>
            <a:spcAft>
              <a:spcPct val="15000"/>
            </a:spcAft>
            <a:buChar char="•"/>
          </a:pPr>
          <a:r>
            <a:rPr lang="el-GR" sz="2700" kern="1200" dirty="0"/>
            <a:t>Ευελιξία</a:t>
          </a:r>
          <a:endParaRPr lang="en-US" sz="2700" kern="1200" dirty="0"/>
        </a:p>
      </dsp:txBody>
      <dsp:txXfrm>
        <a:off x="4383989" y="1042273"/>
        <a:ext cx="3845569" cy="31128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5CB7C1-FBA9-4767-86D9-E03586F27767}">
      <dsp:nvSpPr>
        <dsp:cNvPr id="0" name=""/>
        <dsp:cNvSpPr/>
      </dsp:nvSpPr>
      <dsp:spPr>
        <a:xfrm>
          <a:off x="2948844" y="2395798"/>
          <a:ext cx="600744" cy="1749548"/>
        </a:xfrm>
        <a:custGeom>
          <a:avLst/>
          <a:gdLst/>
          <a:ahLst/>
          <a:cxnLst/>
          <a:rect l="0" t="0" r="0" b="0"/>
          <a:pathLst>
            <a:path>
              <a:moveTo>
                <a:pt x="0" y="0"/>
              </a:moveTo>
              <a:lnTo>
                <a:pt x="300372" y="0"/>
              </a:lnTo>
              <a:lnTo>
                <a:pt x="300372" y="1749548"/>
              </a:lnTo>
              <a:lnTo>
                <a:pt x="600744" y="1749548"/>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19D794-48C2-4E62-9886-32C5C5B621C2}">
      <dsp:nvSpPr>
        <dsp:cNvPr id="0" name=""/>
        <dsp:cNvSpPr/>
      </dsp:nvSpPr>
      <dsp:spPr>
        <a:xfrm>
          <a:off x="2948844" y="2395798"/>
          <a:ext cx="600744" cy="520564"/>
        </a:xfrm>
        <a:custGeom>
          <a:avLst/>
          <a:gdLst/>
          <a:ahLst/>
          <a:cxnLst/>
          <a:rect l="0" t="0" r="0" b="0"/>
          <a:pathLst>
            <a:path>
              <a:moveTo>
                <a:pt x="0" y="0"/>
              </a:moveTo>
              <a:lnTo>
                <a:pt x="300372" y="0"/>
              </a:lnTo>
              <a:lnTo>
                <a:pt x="300372" y="520564"/>
              </a:lnTo>
              <a:lnTo>
                <a:pt x="600744" y="520564"/>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7904C4-2ED1-4C82-8810-E21F2C4FFBF0}">
      <dsp:nvSpPr>
        <dsp:cNvPr id="0" name=""/>
        <dsp:cNvSpPr/>
      </dsp:nvSpPr>
      <dsp:spPr>
        <a:xfrm>
          <a:off x="2948844" y="1687379"/>
          <a:ext cx="600744" cy="708418"/>
        </a:xfrm>
        <a:custGeom>
          <a:avLst/>
          <a:gdLst/>
          <a:ahLst/>
          <a:cxnLst/>
          <a:rect l="0" t="0" r="0" b="0"/>
          <a:pathLst>
            <a:path>
              <a:moveTo>
                <a:pt x="0" y="708418"/>
              </a:moveTo>
              <a:lnTo>
                <a:pt x="300372" y="708418"/>
              </a:lnTo>
              <a:lnTo>
                <a:pt x="300372" y="0"/>
              </a:lnTo>
              <a:lnTo>
                <a:pt x="600744" y="0"/>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BE7C0C-325B-42A9-BB72-8C2A220199C1}">
      <dsp:nvSpPr>
        <dsp:cNvPr id="0" name=""/>
        <dsp:cNvSpPr/>
      </dsp:nvSpPr>
      <dsp:spPr>
        <a:xfrm>
          <a:off x="2948844" y="458396"/>
          <a:ext cx="600744" cy="1937401"/>
        </a:xfrm>
        <a:custGeom>
          <a:avLst/>
          <a:gdLst/>
          <a:ahLst/>
          <a:cxnLst/>
          <a:rect l="0" t="0" r="0" b="0"/>
          <a:pathLst>
            <a:path>
              <a:moveTo>
                <a:pt x="0" y="1937401"/>
              </a:moveTo>
              <a:lnTo>
                <a:pt x="300372" y="1937401"/>
              </a:lnTo>
              <a:lnTo>
                <a:pt x="300372" y="0"/>
              </a:lnTo>
              <a:lnTo>
                <a:pt x="600744" y="0"/>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7F25D0-B6C2-4AD9-8630-8595384BC3D2}">
      <dsp:nvSpPr>
        <dsp:cNvPr id="0" name=""/>
        <dsp:cNvSpPr/>
      </dsp:nvSpPr>
      <dsp:spPr>
        <a:xfrm>
          <a:off x="207285" y="1937730"/>
          <a:ext cx="2741558" cy="91613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rtl="0">
            <a:lnSpc>
              <a:spcPct val="90000"/>
            </a:lnSpc>
            <a:spcBef>
              <a:spcPct val="0"/>
            </a:spcBef>
            <a:spcAft>
              <a:spcPct val="35000"/>
            </a:spcAft>
            <a:buNone/>
          </a:pPr>
          <a:r>
            <a:rPr lang="el-GR" sz="2600" kern="1200" dirty="0"/>
            <a:t>Απόφαση για την τοποθεσία</a:t>
          </a:r>
          <a:endParaRPr lang="en-US" sz="2600" kern="1200" dirty="0"/>
        </a:p>
      </dsp:txBody>
      <dsp:txXfrm>
        <a:off x="207285" y="1937730"/>
        <a:ext cx="2741558" cy="916135"/>
      </dsp:txXfrm>
    </dsp:sp>
    <dsp:sp modelId="{652A19B2-2612-4011-9EC9-3CB023E0BBE9}">
      <dsp:nvSpPr>
        <dsp:cNvPr id="0" name=""/>
        <dsp:cNvSpPr/>
      </dsp:nvSpPr>
      <dsp:spPr>
        <a:xfrm>
          <a:off x="3549589" y="328"/>
          <a:ext cx="4472724" cy="916135"/>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87313" lvl="0" indent="0" algn="l" defTabSz="1066800" rtl="0">
            <a:lnSpc>
              <a:spcPct val="90000"/>
            </a:lnSpc>
            <a:spcBef>
              <a:spcPct val="0"/>
            </a:spcBef>
            <a:spcAft>
              <a:spcPct val="35000"/>
            </a:spcAft>
            <a:buNone/>
          </a:pPr>
          <a:r>
            <a:rPr lang="el-GR" sz="2400" kern="1200" dirty="0"/>
            <a:t>Θέματα που σχετίζονται με τη χώρα</a:t>
          </a:r>
          <a:endParaRPr lang="en-US" sz="2400" kern="1200" dirty="0"/>
        </a:p>
      </dsp:txBody>
      <dsp:txXfrm>
        <a:off x="3549589" y="328"/>
        <a:ext cx="4472724" cy="916135"/>
      </dsp:txXfrm>
    </dsp:sp>
    <dsp:sp modelId="{22BB9580-FF36-40AC-9A11-28479603F700}">
      <dsp:nvSpPr>
        <dsp:cNvPr id="0" name=""/>
        <dsp:cNvSpPr/>
      </dsp:nvSpPr>
      <dsp:spPr>
        <a:xfrm>
          <a:off x="3549589" y="1229311"/>
          <a:ext cx="4472724" cy="916135"/>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87313" lvl="0" indent="0" algn="l" defTabSz="1066800" rtl="0">
            <a:lnSpc>
              <a:spcPct val="90000"/>
            </a:lnSpc>
            <a:spcBef>
              <a:spcPct val="0"/>
            </a:spcBef>
            <a:spcAft>
              <a:spcPct val="35000"/>
            </a:spcAft>
            <a:buNone/>
          </a:pPr>
          <a:r>
            <a:rPr lang="el-GR" sz="2400" kern="1200" dirty="0"/>
            <a:t>Θέματα που σχετίζονται με το προϊόν</a:t>
          </a:r>
          <a:endParaRPr lang="en-US" sz="2400" kern="1200" dirty="0"/>
        </a:p>
      </dsp:txBody>
      <dsp:txXfrm>
        <a:off x="3549589" y="1229311"/>
        <a:ext cx="4472724" cy="916135"/>
      </dsp:txXfrm>
    </dsp:sp>
    <dsp:sp modelId="{3262594F-7E2E-48BD-8A59-C0D5D3B0D02B}">
      <dsp:nvSpPr>
        <dsp:cNvPr id="0" name=""/>
        <dsp:cNvSpPr/>
      </dsp:nvSpPr>
      <dsp:spPr>
        <a:xfrm>
          <a:off x="3549589" y="2458294"/>
          <a:ext cx="4472724" cy="916135"/>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87313" lvl="0" indent="0" algn="l" defTabSz="1066800" rtl="0">
            <a:lnSpc>
              <a:spcPct val="90000"/>
            </a:lnSpc>
            <a:spcBef>
              <a:spcPct val="0"/>
            </a:spcBef>
            <a:spcAft>
              <a:spcPct val="35000"/>
            </a:spcAft>
            <a:buNone/>
          </a:pPr>
          <a:r>
            <a:rPr lang="el-GR" sz="2400" kern="1200" dirty="0"/>
            <a:t>Κυβερνητικές πολιτικές</a:t>
          </a:r>
          <a:endParaRPr lang="en-US" sz="2400" kern="1200" dirty="0"/>
        </a:p>
      </dsp:txBody>
      <dsp:txXfrm>
        <a:off x="3549589" y="2458294"/>
        <a:ext cx="4472724" cy="916135"/>
      </dsp:txXfrm>
    </dsp:sp>
    <dsp:sp modelId="{E485EAC6-7DCF-4EF9-B74B-F99AB0C5CACE}">
      <dsp:nvSpPr>
        <dsp:cNvPr id="0" name=""/>
        <dsp:cNvSpPr/>
      </dsp:nvSpPr>
      <dsp:spPr>
        <a:xfrm>
          <a:off x="3549589" y="3687278"/>
          <a:ext cx="4472724" cy="916135"/>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87313" lvl="0" indent="0" algn="l" defTabSz="1066800" rtl="0">
            <a:lnSpc>
              <a:spcPct val="90000"/>
            </a:lnSpc>
            <a:spcBef>
              <a:spcPct val="0"/>
            </a:spcBef>
            <a:spcAft>
              <a:spcPct val="35000"/>
            </a:spcAft>
            <a:buNone/>
          </a:pPr>
          <a:r>
            <a:rPr lang="el-GR" sz="2400" kern="1200" dirty="0" err="1"/>
            <a:t>Οργανωσιακά</a:t>
          </a:r>
          <a:r>
            <a:rPr lang="el-GR" sz="2400" kern="1200" dirty="0"/>
            <a:t> θέματα</a:t>
          </a:r>
          <a:endParaRPr lang="en-US" sz="2400" kern="1200" dirty="0"/>
        </a:p>
      </dsp:txBody>
      <dsp:txXfrm>
        <a:off x="3549589" y="3687278"/>
        <a:ext cx="4472724" cy="9161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E20CEF-A5F5-4A02-BFA3-C5815DB0BCCD}">
      <dsp:nvSpPr>
        <dsp:cNvPr id="0" name=""/>
        <dsp:cNvSpPr/>
      </dsp:nvSpPr>
      <dsp:spPr>
        <a:xfrm>
          <a:off x="0" y="470670"/>
          <a:ext cx="7007442" cy="7812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E8069000-F77A-4533-8BCB-8652CD99DC92}">
      <dsp:nvSpPr>
        <dsp:cNvPr id="0" name=""/>
        <dsp:cNvSpPr/>
      </dsp:nvSpPr>
      <dsp:spPr>
        <a:xfrm>
          <a:off x="342844" y="13110"/>
          <a:ext cx="6659131" cy="915120"/>
        </a:xfrm>
        <a:prstGeom prst="round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185405" tIns="0" rIns="185405" bIns="0" numCol="1" spcCol="1270" anchor="ctr" anchorCtr="0">
          <a:noAutofit/>
        </a:bodyPr>
        <a:lstStyle/>
        <a:p>
          <a:pPr marL="0" lvl="0" indent="0" algn="l" defTabSz="1244600">
            <a:lnSpc>
              <a:spcPct val="90000"/>
            </a:lnSpc>
            <a:spcBef>
              <a:spcPct val="0"/>
            </a:spcBef>
            <a:spcAft>
              <a:spcPct val="35000"/>
            </a:spcAft>
            <a:buNone/>
          </a:pPr>
          <a:r>
            <a:rPr lang="el-GR" sz="2800" b="1" kern="1200" dirty="0">
              <a:latin typeface="Arial" pitchFamily="34" charset="0"/>
              <a:ea typeface="Tahoma" pitchFamily="34" charset="0"/>
              <a:cs typeface="Arial" pitchFamily="34" charset="0"/>
            </a:rPr>
            <a:t>Επιχειρηματική στρατηγική</a:t>
          </a:r>
          <a:endParaRPr lang="en-US" sz="2800" b="1" kern="1200" dirty="0"/>
        </a:p>
      </dsp:txBody>
      <dsp:txXfrm>
        <a:off x="387516" y="57782"/>
        <a:ext cx="6569787" cy="825776"/>
      </dsp:txXfrm>
    </dsp:sp>
    <dsp:sp modelId="{3BF07358-DF78-42D0-BB34-B3400E1F7480}">
      <dsp:nvSpPr>
        <dsp:cNvPr id="0" name=""/>
        <dsp:cNvSpPr/>
      </dsp:nvSpPr>
      <dsp:spPr>
        <a:xfrm>
          <a:off x="0" y="1876831"/>
          <a:ext cx="7007442" cy="7812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AB5C7F6B-E331-4475-8DE1-E14075D545E5}">
      <dsp:nvSpPr>
        <dsp:cNvPr id="0" name=""/>
        <dsp:cNvSpPr/>
      </dsp:nvSpPr>
      <dsp:spPr>
        <a:xfrm>
          <a:off x="342844" y="1419270"/>
          <a:ext cx="6659131" cy="915120"/>
        </a:xfrm>
        <a:prstGeom prst="round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185405" tIns="0" rIns="185405" bIns="0" numCol="1" spcCol="1270" anchor="ctr" anchorCtr="0">
          <a:noAutofit/>
        </a:bodyPr>
        <a:lstStyle/>
        <a:p>
          <a:pPr marL="0" lvl="0" indent="0" algn="l" defTabSz="1244600">
            <a:lnSpc>
              <a:spcPct val="90000"/>
            </a:lnSpc>
            <a:spcBef>
              <a:spcPct val="0"/>
            </a:spcBef>
            <a:spcAft>
              <a:spcPct val="35000"/>
            </a:spcAft>
            <a:buNone/>
          </a:pPr>
          <a:r>
            <a:rPr lang="el-GR" sz="2800" b="1" kern="1200" dirty="0" err="1">
              <a:latin typeface="Arial" pitchFamily="34" charset="0"/>
              <a:ea typeface="Tahoma" pitchFamily="34" charset="0"/>
              <a:cs typeface="Arial" pitchFamily="34" charset="0"/>
            </a:rPr>
            <a:t>Οργανωσιακή</a:t>
          </a:r>
          <a:r>
            <a:rPr lang="el-GR" sz="2800" b="1" kern="1200" dirty="0">
              <a:latin typeface="Arial" pitchFamily="34" charset="0"/>
              <a:ea typeface="Tahoma" pitchFamily="34" charset="0"/>
              <a:cs typeface="Arial" pitchFamily="34" charset="0"/>
            </a:rPr>
            <a:t> δομή</a:t>
          </a:r>
          <a:endParaRPr lang="en-US" sz="2800" b="1" kern="1200" dirty="0"/>
        </a:p>
      </dsp:txBody>
      <dsp:txXfrm>
        <a:off x="387516" y="1463942"/>
        <a:ext cx="6569787" cy="825776"/>
      </dsp:txXfrm>
    </dsp:sp>
    <dsp:sp modelId="{6F5D3746-4784-455C-BBC1-E249EBC0BC02}">
      <dsp:nvSpPr>
        <dsp:cNvPr id="0" name=""/>
        <dsp:cNvSpPr/>
      </dsp:nvSpPr>
      <dsp:spPr>
        <a:xfrm>
          <a:off x="0" y="3282991"/>
          <a:ext cx="7007442" cy="7812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C4A4736C-920D-40B2-A7AB-3CFBD2F088CD}">
      <dsp:nvSpPr>
        <dsp:cNvPr id="0" name=""/>
        <dsp:cNvSpPr/>
      </dsp:nvSpPr>
      <dsp:spPr>
        <a:xfrm>
          <a:off x="342844" y="2825431"/>
          <a:ext cx="6659131" cy="915120"/>
        </a:xfrm>
        <a:prstGeom prst="round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185405" tIns="0" rIns="185405" bIns="0" numCol="1" spcCol="1270" anchor="ctr" anchorCtr="0">
          <a:noAutofit/>
        </a:bodyPr>
        <a:lstStyle/>
        <a:p>
          <a:pPr marL="0" lvl="0" indent="0" algn="l" defTabSz="1244600">
            <a:lnSpc>
              <a:spcPct val="90000"/>
            </a:lnSpc>
            <a:spcBef>
              <a:spcPct val="0"/>
            </a:spcBef>
            <a:spcAft>
              <a:spcPct val="35000"/>
            </a:spcAft>
            <a:buNone/>
          </a:pPr>
          <a:r>
            <a:rPr lang="el-GR" sz="2800" b="1" kern="1200" dirty="0">
              <a:latin typeface="Arial" pitchFamily="34" charset="0"/>
              <a:ea typeface="Tahoma" pitchFamily="34" charset="0"/>
              <a:cs typeface="Arial" pitchFamily="34" charset="0"/>
            </a:rPr>
            <a:t>Διαχείριση αποθεμάτων</a:t>
          </a:r>
          <a:endParaRPr lang="en-US" sz="2800" b="1" kern="1200" dirty="0"/>
        </a:p>
      </dsp:txBody>
      <dsp:txXfrm>
        <a:off x="387516" y="2870103"/>
        <a:ext cx="6569787" cy="82577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6F8A79-ADAA-404F-A465-0235FDC2279A}">
      <dsp:nvSpPr>
        <dsp:cNvPr id="0" name=""/>
        <dsp:cNvSpPr/>
      </dsp:nvSpPr>
      <dsp:spPr>
        <a:xfrm>
          <a:off x="5629580" y="1074837"/>
          <a:ext cx="2455722" cy="2456176"/>
        </a:xfrm>
        <a:prstGeom prst="ellipse">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F89972-DB2B-4D76-85BD-67B23FE9820B}">
      <dsp:nvSpPr>
        <dsp:cNvPr id="0" name=""/>
        <dsp:cNvSpPr/>
      </dsp:nvSpPr>
      <dsp:spPr>
        <a:xfrm>
          <a:off x="5711117" y="1156724"/>
          <a:ext cx="2292646" cy="2292402"/>
        </a:xfrm>
        <a:prstGeom prst="ellipse">
          <a:avLst/>
        </a:prstGeom>
        <a:solidFill>
          <a:schemeClr val="accent1">
            <a:alpha val="90000"/>
            <a:tint val="4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rtl="0">
            <a:lnSpc>
              <a:spcPct val="90000"/>
            </a:lnSpc>
            <a:spcBef>
              <a:spcPct val="0"/>
            </a:spcBef>
            <a:spcAft>
              <a:spcPct val="35000"/>
            </a:spcAft>
            <a:buNone/>
          </a:pPr>
          <a:r>
            <a:rPr lang="el-GR" sz="2900" kern="1200" dirty="0"/>
            <a:t>Ωφέλεια</a:t>
          </a:r>
          <a:endParaRPr lang="en-US" sz="2900" kern="1200" dirty="0"/>
        </a:p>
      </dsp:txBody>
      <dsp:txXfrm>
        <a:off x="6038867" y="1484271"/>
        <a:ext cx="1637148" cy="1637307"/>
      </dsp:txXfrm>
    </dsp:sp>
    <dsp:sp modelId="{91DC9539-DD82-4398-8E8A-CE2983148180}">
      <dsp:nvSpPr>
        <dsp:cNvPr id="0" name=""/>
        <dsp:cNvSpPr/>
      </dsp:nvSpPr>
      <dsp:spPr>
        <a:xfrm rot="2700000">
          <a:off x="3094478" y="1077806"/>
          <a:ext cx="2449807" cy="2449807"/>
        </a:xfrm>
        <a:prstGeom prst="teardrop">
          <a:avLst>
            <a:gd name="adj" fmla="val 10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24B3B5-E99E-42E5-8395-D3CE3C190BB7}">
      <dsp:nvSpPr>
        <dsp:cNvPr id="0" name=""/>
        <dsp:cNvSpPr/>
      </dsp:nvSpPr>
      <dsp:spPr>
        <a:xfrm>
          <a:off x="3173058" y="1156724"/>
          <a:ext cx="2292646" cy="2292402"/>
        </a:xfrm>
        <a:prstGeom prst="ellipse">
          <a:avLst/>
        </a:prstGeom>
        <a:solidFill>
          <a:schemeClr val="accent1">
            <a:alpha val="90000"/>
            <a:tint val="4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rtl="0">
            <a:lnSpc>
              <a:spcPct val="90000"/>
            </a:lnSpc>
            <a:spcBef>
              <a:spcPct val="0"/>
            </a:spcBef>
            <a:spcAft>
              <a:spcPct val="35000"/>
            </a:spcAft>
            <a:buNone/>
          </a:pPr>
          <a:r>
            <a:rPr lang="el-GR" sz="2900" kern="1200" dirty="0"/>
            <a:t>Άυλο προϊόν</a:t>
          </a:r>
          <a:endParaRPr lang="en-US" sz="2900" kern="1200" dirty="0"/>
        </a:p>
      </dsp:txBody>
      <dsp:txXfrm>
        <a:off x="3500808" y="1484271"/>
        <a:ext cx="1637148" cy="1637307"/>
      </dsp:txXfrm>
    </dsp:sp>
    <dsp:sp modelId="{D620659A-1D7A-47D1-887A-F3AA9AB9E21C}">
      <dsp:nvSpPr>
        <dsp:cNvPr id="0" name=""/>
        <dsp:cNvSpPr/>
      </dsp:nvSpPr>
      <dsp:spPr>
        <a:xfrm rot="2700000">
          <a:off x="556419" y="1077806"/>
          <a:ext cx="2449807" cy="2449807"/>
        </a:xfrm>
        <a:prstGeom prst="teardrop">
          <a:avLst>
            <a:gd name="adj" fmla="val 10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0DD7AB-C6D4-4CB8-BFC9-222926D2415E}">
      <dsp:nvSpPr>
        <dsp:cNvPr id="0" name=""/>
        <dsp:cNvSpPr/>
      </dsp:nvSpPr>
      <dsp:spPr>
        <a:xfrm>
          <a:off x="634999" y="1156724"/>
          <a:ext cx="2292646" cy="2292402"/>
        </a:xfrm>
        <a:prstGeom prst="ellipse">
          <a:avLst/>
        </a:prstGeom>
        <a:solidFill>
          <a:schemeClr val="accent1">
            <a:alpha val="90000"/>
            <a:tint val="4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rtl="0">
            <a:lnSpc>
              <a:spcPct val="90000"/>
            </a:lnSpc>
            <a:spcBef>
              <a:spcPct val="0"/>
            </a:spcBef>
            <a:spcAft>
              <a:spcPct val="35000"/>
            </a:spcAft>
            <a:buNone/>
          </a:pPr>
          <a:r>
            <a:rPr lang="el-GR" sz="2900" kern="1200" dirty="0"/>
            <a:t>Πόροι</a:t>
          </a:r>
          <a:endParaRPr lang="en-US" sz="2900" kern="1200" dirty="0"/>
        </a:p>
      </dsp:txBody>
      <dsp:txXfrm>
        <a:off x="962748" y="1484271"/>
        <a:ext cx="1637148" cy="163730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A3D6B2-01AD-4B7D-88C2-8402959E0DAF}">
      <dsp:nvSpPr>
        <dsp:cNvPr id="0" name=""/>
        <dsp:cNvSpPr/>
      </dsp:nvSpPr>
      <dsp:spPr>
        <a:xfrm>
          <a:off x="-94294" y="274200"/>
          <a:ext cx="6995160" cy="997171"/>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el-GR" sz="2600" b="1" kern="1200" dirty="0"/>
            <a:t>Κυβερνητικές ρυθμίσεις</a:t>
          </a:r>
          <a:endParaRPr lang="en-US" sz="2600" kern="1200" dirty="0"/>
        </a:p>
      </dsp:txBody>
      <dsp:txXfrm>
        <a:off x="-65088" y="303406"/>
        <a:ext cx="5049850" cy="938759"/>
      </dsp:txXfrm>
    </dsp:sp>
    <dsp:sp modelId="{70BE00F0-93D6-4AC6-82EF-635D9128E027}">
      <dsp:nvSpPr>
        <dsp:cNvPr id="0" name=""/>
        <dsp:cNvSpPr/>
      </dsp:nvSpPr>
      <dsp:spPr>
        <a:xfrm>
          <a:off x="951555" y="1780780"/>
          <a:ext cx="7372339" cy="2714693"/>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100000"/>
            </a:lnSpc>
            <a:spcBef>
              <a:spcPct val="0"/>
            </a:spcBef>
            <a:spcAft>
              <a:spcPct val="35000"/>
            </a:spcAft>
            <a:buNone/>
          </a:pPr>
          <a:r>
            <a:rPr lang="el-GR" sz="2400" b="1" kern="1200" dirty="0"/>
            <a:t>Απελευθέρωση και μείωση των φραγμών στο εμπόριο υπηρεσιών</a:t>
          </a:r>
          <a:endParaRPr lang="en-US" sz="2400" kern="1200" dirty="0"/>
        </a:p>
        <a:p>
          <a:pPr marL="228600" lvl="1" indent="-228600" algn="l" defTabSz="889000" rtl="0">
            <a:lnSpc>
              <a:spcPct val="100000"/>
            </a:lnSpc>
            <a:spcBef>
              <a:spcPct val="0"/>
            </a:spcBef>
            <a:spcAft>
              <a:spcPct val="15000"/>
            </a:spcAft>
            <a:buChar char="•"/>
          </a:pPr>
          <a:r>
            <a:rPr lang="el-GR" sz="2000" kern="1200" dirty="0"/>
            <a:t>Στρατηγικές συμμαχίες</a:t>
          </a:r>
          <a:r>
            <a:rPr lang="en-US" sz="2000" kern="1200" dirty="0"/>
            <a:t> </a:t>
          </a:r>
        </a:p>
        <a:p>
          <a:pPr marL="228600" lvl="1" indent="-228600" algn="l" defTabSz="889000" rtl="0">
            <a:lnSpc>
              <a:spcPct val="100000"/>
            </a:lnSpc>
            <a:spcBef>
              <a:spcPct val="0"/>
            </a:spcBef>
            <a:spcAft>
              <a:spcPct val="15000"/>
            </a:spcAft>
            <a:buChar char="•"/>
          </a:pPr>
          <a:r>
            <a:rPr lang="el-GR" sz="2000" kern="1200" dirty="0"/>
            <a:t>Διασυνοριακές επενδύσεις</a:t>
          </a:r>
          <a:endParaRPr lang="en-US" sz="2000" kern="1200" dirty="0"/>
        </a:p>
        <a:p>
          <a:pPr marL="228600" lvl="1" indent="-228600" algn="l" defTabSz="889000" rtl="0">
            <a:lnSpc>
              <a:spcPct val="100000"/>
            </a:lnSpc>
            <a:spcBef>
              <a:spcPct val="0"/>
            </a:spcBef>
            <a:spcAft>
              <a:spcPct val="15000"/>
            </a:spcAft>
            <a:buChar char="•"/>
          </a:pPr>
          <a:r>
            <a:rPr lang="el-GR" sz="2000" kern="1200" dirty="0"/>
            <a:t>Νέες νεοφυείς επιχειρήσεις</a:t>
          </a:r>
          <a:r>
            <a:rPr lang="en-US" sz="2000" kern="1200" dirty="0"/>
            <a:t> </a:t>
          </a:r>
        </a:p>
      </dsp:txBody>
      <dsp:txXfrm>
        <a:off x="1031066" y="1860291"/>
        <a:ext cx="4586557" cy="2555671"/>
      </dsp:txXfrm>
    </dsp:sp>
    <dsp:sp modelId="{1EFFC586-3155-4F72-A7E9-AF5B1DE16FD9}">
      <dsp:nvSpPr>
        <dsp:cNvPr id="0" name=""/>
        <dsp:cNvSpPr/>
      </dsp:nvSpPr>
      <dsp:spPr>
        <a:xfrm>
          <a:off x="5642933" y="1326490"/>
          <a:ext cx="1257931" cy="1257931"/>
        </a:xfrm>
        <a:prstGeom prst="downArrow">
          <a:avLst>
            <a:gd name="adj1" fmla="val 55000"/>
            <a:gd name="adj2" fmla="val 45000"/>
          </a:avLst>
        </a:prstGeom>
        <a:solidFill>
          <a:schemeClr val="accent2">
            <a:alpha val="90000"/>
            <a:tint val="40000"/>
            <a:hueOff val="0"/>
            <a:satOff val="0"/>
            <a:lumOff val="0"/>
            <a:alphaOff val="0"/>
          </a:schemeClr>
        </a:solidFill>
        <a:ln w="15875"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925967" y="1326490"/>
        <a:ext cx="691863" cy="94659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4AA6DA8-59A4-4459-8298-BBF4D87D3E9E}" type="datetimeFigureOut">
              <a:rPr lang="en-US" smtClean="0"/>
              <a:pPr/>
              <a:t>9/23/2019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149BACE-01EE-4DE2-98CE-800782D456FC}" type="slidenum">
              <a:rPr lang="en-US" smtClean="0"/>
              <a:pPr/>
              <a:t>‹#›</a:t>
            </a:fld>
            <a:endParaRPr lang="en-US"/>
          </a:p>
        </p:txBody>
      </p:sp>
    </p:spTree>
    <p:extLst>
      <p:ext uri="{BB962C8B-B14F-4D97-AF65-F5344CB8AC3E}">
        <p14:creationId xmlns:p14="http://schemas.microsoft.com/office/powerpoint/2010/main" val="14267567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C4A2DF-DA49-4AB0-A3BF-CD2C467D0D7F}" type="datetimeFigureOut">
              <a:rPr lang="en-US" smtClean="0"/>
              <a:pPr/>
              <a:t>9/23/2019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095DCC-EE18-4545-A460-FEB7AB82EEA5}" type="slidenum">
              <a:rPr lang="en-US" smtClean="0"/>
              <a:pPr/>
              <a:t>‹#›</a:t>
            </a:fld>
            <a:endParaRPr lang="en-US"/>
          </a:p>
        </p:txBody>
      </p:sp>
    </p:spTree>
    <p:extLst>
      <p:ext uri="{BB962C8B-B14F-4D97-AF65-F5344CB8AC3E}">
        <p14:creationId xmlns:p14="http://schemas.microsoft.com/office/powerpoint/2010/main" val="313951453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095DCC-EE18-4545-A460-FEB7AB82EEA5}" type="slidenum">
              <a:rPr lang="en-US" smtClean="0"/>
              <a:pPr/>
              <a:t>1</a:t>
            </a:fld>
            <a:endParaRPr lang="en-US"/>
          </a:p>
        </p:txBody>
      </p:sp>
    </p:spTree>
    <p:extLst>
      <p:ext uri="{BB962C8B-B14F-4D97-AF65-F5344CB8AC3E}">
        <p14:creationId xmlns:p14="http://schemas.microsoft.com/office/powerpoint/2010/main" val="16540438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hangingPunct="0"/>
            <a:r>
              <a:rPr lang="en-US" sz="1200" kern="1200" dirty="0">
                <a:solidFill>
                  <a:schemeClr val="tx1"/>
                </a:solidFill>
                <a:latin typeface="Times New Roman" pitchFamily="18" charset="0"/>
                <a:ea typeface="+mn-ea"/>
                <a:cs typeface="Times New Roman" pitchFamily="18" charset="0"/>
              </a:rPr>
              <a:t>Several features of countries can influence the decision about where to locate an international facility.  </a:t>
            </a:r>
          </a:p>
          <a:p>
            <a:pPr marL="171450" indent="-171450" hangingPunct="0">
              <a:buFont typeface="Arial" panose="020B0604020202020204" pitchFamily="34" charset="0"/>
              <a:buChar char="•"/>
            </a:pPr>
            <a:r>
              <a:rPr lang="en-US" sz="1200" kern="1200" dirty="0">
                <a:solidFill>
                  <a:schemeClr val="tx1"/>
                </a:solidFill>
                <a:latin typeface="Times New Roman" pitchFamily="18" charset="0"/>
                <a:ea typeface="+mn-ea"/>
                <a:cs typeface="Times New Roman" pitchFamily="18" charset="0"/>
              </a:rPr>
              <a:t>Resource availability and cost constitute a primary determinant of whether an individual country is a suitable location for a facility. As suggested by the classical trade theories, countries that enjoy large, low-cost endowments of a factor of production will attract firms needing that factor of production. </a:t>
            </a:r>
          </a:p>
          <a:p>
            <a:pPr marL="171450" indent="-171450" hangingPunct="0">
              <a:buFont typeface="Arial" panose="020B0604020202020204" pitchFamily="34" charset="0"/>
              <a:buChar char="•"/>
            </a:pPr>
            <a:r>
              <a:rPr lang="en-US" sz="1200" kern="1200" dirty="0">
                <a:solidFill>
                  <a:schemeClr val="tx1"/>
                </a:solidFill>
                <a:latin typeface="Times New Roman" pitchFamily="18" charset="0"/>
                <a:ea typeface="+mn-ea"/>
                <a:cs typeface="Times New Roman" pitchFamily="18" charset="0"/>
              </a:rPr>
              <a:t>Infrastructure also affects the location of production facilities. Building a facility requires materials, equipment, suppliers, and contractors. Utilities will be necessary to operate the facility. In addition, employees, managers, and their families will need services.</a:t>
            </a:r>
          </a:p>
          <a:p>
            <a:pPr marL="171450" indent="-171450" hangingPunct="0">
              <a:buFont typeface="Arial" panose="020B0604020202020204" pitchFamily="34" charset="0"/>
              <a:buChar char="•"/>
            </a:pPr>
            <a:r>
              <a:rPr lang="en-US" sz="1200" kern="1200" dirty="0">
                <a:solidFill>
                  <a:schemeClr val="tx1"/>
                </a:solidFill>
                <a:latin typeface="Times New Roman" pitchFamily="18" charset="0"/>
                <a:ea typeface="+mn-ea"/>
                <a:cs typeface="Times New Roman" pitchFamily="18" charset="0"/>
              </a:rPr>
              <a:t>Country-of-origin effects also may play a role in locating a facility. Certain countries have “brand images” that affect product marketing. </a:t>
            </a:r>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10</a:t>
            </a:fld>
            <a:endParaRPr lang="en-US" dirty="0"/>
          </a:p>
        </p:txBody>
      </p:sp>
    </p:spTree>
    <p:extLst>
      <p:ext uri="{BB962C8B-B14F-4D97-AF65-F5344CB8AC3E}">
        <p14:creationId xmlns:p14="http://schemas.microsoft.com/office/powerpoint/2010/main" val="4177064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hangingPunct="0">
              <a:buFont typeface="Arial" panose="020B0604020202020204" pitchFamily="34" charset="0"/>
              <a:buChar char="•"/>
            </a:pPr>
            <a:r>
              <a:rPr lang="en-US" sz="1200" kern="1200" dirty="0">
                <a:solidFill>
                  <a:schemeClr val="tx1"/>
                </a:solidFill>
                <a:latin typeface="Times New Roman" pitchFamily="18" charset="0"/>
                <a:ea typeface="+mn-ea"/>
                <a:cs typeface="Times New Roman" pitchFamily="18" charset="0"/>
              </a:rPr>
              <a:t>Product-related characteristics also may influence the location decision. Among the more important of these are the product’s value-to-weight ratio and the required production technology.</a:t>
            </a:r>
          </a:p>
          <a:p>
            <a:pPr marL="171450" indent="-171450" hangingPunct="0">
              <a:buFont typeface="Arial" panose="020B0604020202020204" pitchFamily="34" charset="0"/>
              <a:buChar char="•"/>
            </a:pPr>
            <a:r>
              <a:rPr lang="en-US" sz="1200" kern="1200" dirty="0">
                <a:solidFill>
                  <a:schemeClr val="tx1"/>
                </a:solidFill>
                <a:latin typeface="Times New Roman" pitchFamily="18" charset="0"/>
                <a:ea typeface="+mn-ea"/>
                <a:cs typeface="Times New Roman" pitchFamily="18" charset="0"/>
              </a:rPr>
              <a:t>The product’s </a:t>
            </a:r>
            <a:r>
              <a:rPr lang="en-US" sz="1200" b="1" kern="1200" dirty="0">
                <a:solidFill>
                  <a:schemeClr val="tx1"/>
                </a:solidFill>
                <a:latin typeface="Times New Roman" pitchFamily="18" charset="0"/>
                <a:ea typeface="+mn-ea"/>
                <a:cs typeface="Times New Roman" pitchFamily="18" charset="0"/>
              </a:rPr>
              <a:t>value-to-weight ratio </a:t>
            </a:r>
            <a:r>
              <a:rPr lang="en-US" sz="1200" kern="1200" dirty="0">
                <a:solidFill>
                  <a:schemeClr val="tx1"/>
                </a:solidFill>
                <a:latin typeface="Times New Roman" pitchFamily="18" charset="0"/>
                <a:ea typeface="+mn-ea"/>
                <a:cs typeface="Times New Roman" pitchFamily="18" charset="0"/>
              </a:rPr>
              <a:t>affects the importance of transportation costs in the product’s delivered price. Goods with low value-to-weight ratios, such as iron ore, cement, coal, bulk chemicals, and agricultural goods, tend to be produced in multiple locations to minimize transportation costs. Conversely, goods with high value-to-weight ratios, such as microprocessors or diamonds, can be produced in a single location or handful of locations without loss of competitiveness.</a:t>
            </a:r>
          </a:p>
          <a:p>
            <a:pPr marL="171450" indent="-171450" hangingPunct="0">
              <a:buFont typeface="Arial" panose="020B0604020202020204" pitchFamily="34" charset="0"/>
              <a:buChar char="•"/>
            </a:pPr>
            <a:r>
              <a:rPr lang="en-US" sz="1200" kern="1200" dirty="0">
                <a:solidFill>
                  <a:schemeClr val="tx1"/>
                </a:solidFill>
                <a:latin typeface="Times New Roman" pitchFamily="18" charset="0"/>
                <a:ea typeface="+mn-ea"/>
                <a:cs typeface="Times New Roman" pitchFamily="18" charset="0"/>
              </a:rPr>
              <a:t>The </a:t>
            </a:r>
            <a:r>
              <a:rPr lang="en-US" sz="1200" b="1" kern="1200" dirty="0">
                <a:solidFill>
                  <a:schemeClr val="tx1"/>
                </a:solidFill>
                <a:latin typeface="Times New Roman" pitchFamily="18" charset="0"/>
                <a:ea typeface="+mn-ea"/>
                <a:cs typeface="Times New Roman" pitchFamily="18" charset="0"/>
              </a:rPr>
              <a:t>production technology </a:t>
            </a:r>
            <a:r>
              <a:rPr lang="en-US" sz="1200" kern="1200" dirty="0">
                <a:solidFill>
                  <a:schemeClr val="tx1"/>
                </a:solidFill>
                <a:latin typeface="Times New Roman" pitchFamily="18" charset="0"/>
                <a:ea typeface="+mn-ea"/>
                <a:cs typeface="Times New Roman" pitchFamily="18" charset="0"/>
              </a:rPr>
              <a:t>used to manufacture the good also may affect facility location. A firm must compare its expected product sales with the efficient size of a facility in the industry. If a firm’s sales are large relative to an efficient-sized facility, the firm is likely to operate many facilities in various locations. If its sales are small relative to an efficient-sized facility, the firm probably will utilize only one plant. </a:t>
            </a:r>
          </a:p>
          <a:p>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11</a:t>
            </a:fld>
            <a:endParaRPr lang="en-US" dirty="0"/>
          </a:p>
        </p:txBody>
      </p:sp>
    </p:spTree>
    <p:extLst>
      <p:ext uri="{BB962C8B-B14F-4D97-AF65-F5344CB8AC3E}">
        <p14:creationId xmlns:p14="http://schemas.microsoft.com/office/powerpoint/2010/main" val="32751046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hangingPunct="0">
              <a:buFont typeface="Arial" panose="020B0604020202020204" pitchFamily="34" charset="0"/>
              <a:buChar char="•"/>
            </a:pPr>
            <a:r>
              <a:rPr lang="en-US" dirty="0"/>
              <a:t>Government policies also may play a role in the location decision. Especially important are the stability of the political process, national trade policies, economic development incentives, and the existence of foreign trade zones.</a:t>
            </a:r>
          </a:p>
          <a:p>
            <a:pPr marL="171450" indent="-171450" hangingPunct="0">
              <a:buFont typeface="Arial" panose="020B0604020202020204" pitchFamily="34" charset="0"/>
              <a:buChar char="•"/>
            </a:pPr>
            <a:r>
              <a:rPr lang="en-US" dirty="0"/>
              <a:t>The stability of the political process within a country can clearly affect the desirability of locating a factory there. Firms like to know what the rules of the game are so they can make knowledgeable business decisions. Unforeseen changes in taxation policy, exchange rates, inflation, and labor laws are particularly troublesome to international firms.</a:t>
            </a:r>
          </a:p>
          <a:p>
            <a:pPr marL="171450" indent="-171450" hangingPunct="0">
              <a:buFont typeface="Arial" panose="020B0604020202020204" pitchFamily="34" charset="0"/>
              <a:buChar char="•"/>
            </a:pPr>
            <a:r>
              <a:rPr lang="en-US" dirty="0"/>
              <a:t>National trade policies also may affect the location decision. In order to serve its customers, a firm may be forced to locate a facility within a country that has high tariff walls and other trade barriers. </a:t>
            </a:r>
          </a:p>
          <a:p>
            <a:pPr marL="171450" indent="-171450" hangingPunct="0">
              <a:buFont typeface="Arial" panose="020B0604020202020204" pitchFamily="34" charset="0"/>
              <a:buChar char="•"/>
            </a:pPr>
            <a:r>
              <a:rPr lang="en-US" dirty="0"/>
              <a:t>Economic development incentives may influence the location decision. Communities eager to create jobs and add to the local tax base often seek to attract new factories by offering international firms inexpensive land, highway improvements, job-training programs, and discounted water and electric rates. </a:t>
            </a:r>
          </a:p>
          <a:p>
            <a:pPr marL="171450" indent="-171450" hangingPunct="0">
              <a:buFont typeface="Arial" panose="020B0604020202020204" pitchFamily="34" charset="0"/>
              <a:buChar char="•"/>
            </a:pPr>
            <a:r>
              <a:rPr lang="en-US" dirty="0"/>
              <a:t>An international firm may decide to locate in a foreign trade zone (or FTZ). This is a specially designated and controlled geographical area in which imported or exported goods receive preferential tariff treatment. The FTZ gives the firm greater flexibility regarding importing or exporting and creates avenues for lowering costs.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12</a:t>
            </a:fld>
            <a:endParaRPr lang="en-US" dirty="0"/>
          </a:p>
        </p:txBody>
      </p:sp>
    </p:spTree>
    <p:extLst>
      <p:ext uri="{BB962C8B-B14F-4D97-AF65-F5344CB8AC3E}">
        <p14:creationId xmlns:p14="http://schemas.microsoft.com/office/powerpoint/2010/main" val="18274096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hangingPunct="0"/>
            <a:r>
              <a:rPr lang="en-US" sz="1200" kern="1200" dirty="0">
                <a:solidFill>
                  <a:schemeClr val="tx1"/>
                </a:solidFill>
                <a:latin typeface="Times New Roman" pitchFamily="18" charset="0"/>
                <a:ea typeface="+mn-ea"/>
                <a:cs typeface="Times New Roman" pitchFamily="18" charset="0"/>
              </a:rPr>
              <a:t>An international firm’s business strategy and its organizational structure also may affect the location decision. Inventory management policies are important considerations as well.</a:t>
            </a:r>
          </a:p>
          <a:p>
            <a:pPr marL="171450" indent="-171450" hangingPunct="0">
              <a:buFont typeface="Arial" panose="020B0604020202020204" pitchFamily="34" charset="0"/>
              <a:buChar char="•"/>
            </a:pPr>
            <a:r>
              <a:rPr lang="en-US" sz="1200" b="1" kern="1200" dirty="0">
                <a:solidFill>
                  <a:schemeClr val="tx1"/>
                </a:solidFill>
                <a:latin typeface="Times New Roman" pitchFamily="18" charset="0"/>
                <a:ea typeface="+mn-ea"/>
                <a:cs typeface="Times New Roman" pitchFamily="18" charset="0"/>
              </a:rPr>
              <a:t>A firm’s business strategy </a:t>
            </a:r>
            <a:r>
              <a:rPr lang="en-US" sz="1200" kern="1200" dirty="0">
                <a:solidFill>
                  <a:schemeClr val="tx1"/>
                </a:solidFill>
                <a:latin typeface="Times New Roman" pitchFamily="18" charset="0"/>
                <a:ea typeface="+mn-ea"/>
                <a:cs typeface="Times New Roman" pitchFamily="18" charset="0"/>
              </a:rPr>
              <a:t>may affect its location decisions in various ways. A firm that adopts a cost leadership strategy must seek out low-cost locations, whereas a firm that focuses on product quality must locate facilities in areas that have adequate skilled labor and managerial talent</a:t>
            </a:r>
            <a:r>
              <a:rPr lang="en-US" dirty="0"/>
              <a:t>.</a:t>
            </a:r>
            <a:endParaRPr lang="en-US" sz="1200" kern="1200" dirty="0">
              <a:solidFill>
                <a:schemeClr val="tx1"/>
              </a:solidFill>
              <a:latin typeface="Times New Roman" pitchFamily="18" charset="0"/>
              <a:ea typeface="+mn-ea"/>
              <a:cs typeface="Times New Roman" pitchFamily="18" charset="0"/>
            </a:endParaRPr>
          </a:p>
          <a:p>
            <a:pPr marL="171450" indent="-171450" hangingPunct="0">
              <a:buFont typeface="Arial" panose="020B0604020202020204" pitchFamily="34" charset="0"/>
              <a:buChar char="•"/>
            </a:pPr>
            <a:r>
              <a:rPr lang="en-US" b="1" dirty="0"/>
              <a:t>The organizational structure </a:t>
            </a:r>
            <a:r>
              <a:rPr lang="en-US" dirty="0"/>
              <a:t>of a company will influence the location of its factories. For example, adoption of a global area structure decentralizes authority to area managers. These managers are likely to favor locating factories within their area to produce goods sold within the area. In contrast</a:t>
            </a:r>
            <a:r>
              <a:rPr lang="en-US" sz="1200" kern="1200" dirty="0">
                <a:solidFill>
                  <a:schemeClr val="tx1"/>
                </a:solidFill>
                <a:latin typeface="Times New Roman" pitchFamily="18" charset="0"/>
                <a:ea typeface="+mn-ea"/>
                <a:cs typeface="Times New Roman" pitchFamily="18" charset="0"/>
              </a:rPr>
              <a:t>, a firm having a global product structure will locate factories anywhere in the world to meet the firm’s cost and quality performance goals.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b="1" kern="1200" dirty="0">
                <a:solidFill>
                  <a:schemeClr val="tx1"/>
                </a:solidFill>
                <a:latin typeface="Times New Roman" pitchFamily="18" charset="0"/>
                <a:ea typeface="+mn-ea"/>
                <a:cs typeface="Times New Roman" pitchFamily="18" charset="0"/>
              </a:rPr>
              <a:t>A firm’s inventory management </a:t>
            </a:r>
            <a:r>
              <a:rPr lang="en-US" sz="1200" kern="1200" dirty="0">
                <a:solidFill>
                  <a:schemeClr val="tx1"/>
                </a:solidFill>
                <a:latin typeface="Times New Roman" pitchFamily="18" charset="0"/>
                <a:ea typeface="+mn-ea"/>
                <a:cs typeface="Times New Roman" pitchFamily="18" charset="0"/>
              </a:rPr>
              <a:t>policies are also affected by plant location decisions. Factory location affects the level of inventory that firms must hold because of the distances and transit times involved in shipping goods. Companies must balance the costs of maintaining inventory against the costs of running out of materials and/or finished goods. </a:t>
            </a:r>
          </a:p>
          <a:p>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13</a:t>
            </a:fld>
            <a:endParaRPr lang="en-US" dirty="0"/>
          </a:p>
        </p:txBody>
      </p:sp>
    </p:spTree>
    <p:extLst>
      <p:ext uri="{BB962C8B-B14F-4D97-AF65-F5344CB8AC3E}">
        <p14:creationId xmlns:p14="http://schemas.microsoft.com/office/powerpoint/2010/main" val="3848231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a:solidFill>
                  <a:schemeClr val="tx1"/>
                </a:solidFill>
                <a:latin typeface="Times New Roman" pitchFamily="18" charset="0"/>
                <a:ea typeface="+mn-ea"/>
                <a:cs typeface="Times New Roman" pitchFamily="18" charset="0"/>
              </a:rPr>
              <a:t>Regardless of the location of an international firm’s factories, its operations management must address issues of </a:t>
            </a:r>
            <a:r>
              <a:rPr lang="en-US" sz="1200" b="1" kern="1200" dirty="0">
                <a:solidFill>
                  <a:schemeClr val="tx1"/>
                </a:solidFill>
                <a:latin typeface="Times New Roman" pitchFamily="18" charset="0"/>
                <a:ea typeface="+mn-ea"/>
                <a:cs typeface="Times New Roman" pitchFamily="18" charset="0"/>
              </a:rPr>
              <a:t>international logistics</a:t>
            </a:r>
            <a:r>
              <a:rPr lang="en-US" sz="1200" kern="1200" dirty="0">
                <a:solidFill>
                  <a:schemeClr val="tx1"/>
                </a:solidFill>
                <a:latin typeface="Times New Roman" pitchFamily="18" charset="0"/>
                <a:ea typeface="+mn-ea"/>
                <a:cs typeface="Times New Roman" pitchFamily="18" charset="0"/>
              </a:rPr>
              <a:t>. International logistics is the management of the flow of materials, parts, supplies, and other resources from suppliers to the firm; the flow of materials, parts, supplies, and other resources within and between units of the firm itself; and the flow of finished products, services, and goods from the firm to customers.</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a:solidFill>
                  <a:schemeClr val="tx1"/>
                </a:solidFill>
                <a:latin typeface="Times New Roman" pitchFamily="18" charset="0"/>
                <a:ea typeface="+mn-ea"/>
                <a:cs typeface="Times New Roman" pitchFamily="18" charset="0"/>
              </a:rPr>
              <a:t>The first two sets of activities usually are called </a:t>
            </a:r>
            <a:r>
              <a:rPr lang="en-US" sz="1200" b="0" i="1" kern="1200" dirty="0">
                <a:solidFill>
                  <a:schemeClr val="tx1"/>
                </a:solidFill>
                <a:latin typeface="Times New Roman" pitchFamily="18" charset="0"/>
                <a:ea typeface="+mn-ea"/>
                <a:cs typeface="Times New Roman" pitchFamily="18" charset="0"/>
              </a:rPr>
              <a:t>materials management</a:t>
            </a:r>
            <a:r>
              <a:rPr lang="en-US" sz="1200" kern="1200" dirty="0">
                <a:solidFill>
                  <a:schemeClr val="tx1"/>
                </a:solidFill>
                <a:latin typeface="Times New Roman" pitchFamily="18" charset="0"/>
                <a:ea typeface="+mn-ea"/>
                <a:cs typeface="Times New Roman" pitchFamily="18" charset="0"/>
              </a:rPr>
              <a:t>, and the third set often is called </a:t>
            </a:r>
            <a:r>
              <a:rPr lang="en-US" sz="1200" i="1" kern="1200" dirty="0">
                <a:solidFill>
                  <a:schemeClr val="tx1"/>
                </a:solidFill>
                <a:latin typeface="Times New Roman" pitchFamily="18" charset="0"/>
                <a:ea typeface="+mn-ea"/>
                <a:cs typeface="Times New Roman" pitchFamily="18" charset="0"/>
              </a:rPr>
              <a:t>physical distribution</a:t>
            </a:r>
            <a:r>
              <a:rPr lang="en-US" sz="1200" kern="1200" dirty="0">
                <a:solidFill>
                  <a:schemeClr val="tx1"/>
                </a:solidFill>
                <a:latin typeface="Times New Roman" pitchFamily="18" charset="0"/>
                <a:ea typeface="+mn-ea"/>
                <a:cs typeface="Times New Roman" pitchFamily="18" charset="0"/>
              </a:rPr>
              <a:t>, or, more simply, </a:t>
            </a:r>
            <a:r>
              <a:rPr lang="en-US" sz="1200" i="1" kern="1200" dirty="0">
                <a:solidFill>
                  <a:schemeClr val="tx1"/>
                </a:solidFill>
                <a:latin typeface="Times New Roman" pitchFamily="18" charset="0"/>
                <a:ea typeface="+mn-ea"/>
                <a:cs typeface="Times New Roman" pitchFamily="18" charset="0"/>
              </a:rPr>
              <a:t>distribution</a:t>
            </a:r>
            <a:r>
              <a:rPr lang="en-US" sz="1200" kern="1200" dirty="0">
                <a:solidFill>
                  <a:schemeClr val="tx1"/>
                </a:solidFill>
                <a:latin typeface="Times New Roman" pitchFamily="18" charset="0"/>
                <a:ea typeface="+mn-ea"/>
                <a:cs typeface="Times New Roman" pitchFamily="18" charset="0"/>
              </a:rPr>
              <a:t>. Since the topic of distribution issues </a:t>
            </a:r>
            <a:r>
              <a:rPr lang="en-US" dirty="0"/>
              <a:t>is </a:t>
            </a:r>
            <a:r>
              <a:rPr lang="en-US" sz="1200" kern="1200" dirty="0">
                <a:solidFill>
                  <a:schemeClr val="tx1"/>
                </a:solidFill>
                <a:latin typeface="Times New Roman" pitchFamily="18" charset="0"/>
                <a:ea typeface="+mn-ea"/>
                <a:cs typeface="Times New Roman" pitchFamily="18" charset="0"/>
              </a:rPr>
              <a:t>discussed in Chapter 16, the focus here is on the materials management area of logistics.</a:t>
            </a:r>
          </a:p>
          <a:p>
            <a:pPr marL="0" marR="0" indent="0" algn="l" defTabSz="914400" rtl="0" eaLnBrk="1" fontAlgn="auto" latinLnBrk="0" hangingPunct="1">
              <a:lnSpc>
                <a:spcPct val="100000"/>
              </a:lnSpc>
              <a:spcBef>
                <a:spcPts val="0"/>
              </a:spcBef>
              <a:spcAft>
                <a:spcPts val="600"/>
              </a:spcAft>
              <a:buClrTx/>
              <a:buSzTx/>
              <a:buFontTx/>
              <a:buNone/>
              <a:tabLst/>
              <a:defRPr/>
            </a:pPr>
            <a:endParaRPr lang="en-US" sz="1200" kern="1200" dirty="0">
              <a:solidFill>
                <a:schemeClr val="tx1"/>
              </a:solidFill>
              <a:latin typeface="Times New Roman" pitchFamily="18" charset="0"/>
              <a:ea typeface="+mn-ea"/>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14</a:t>
            </a:fld>
            <a:endParaRPr lang="en-US" dirty="0"/>
          </a:p>
        </p:txBody>
      </p:sp>
    </p:spTree>
    <p:extLst>
      <p:ext uri="{BB962C8B-B14F-4D97-AF65-F5344CB8AC3E}">
        <p14:creationId xmlns:p14="http://schemas.microsoft.com/office/powerpoint/2010/main" val="38946844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hangingPunct="0"/>
            <a:r>
              <a:rPr lang="en-US" sz="1200" kern="1200" dirty="0">
                <a:solidFill>
                  <a:schemeClr val="tx1"/>
                </a:solidFill>
                <a:latin typeface="Times New Roman" pitchFamily="18" charset="0"/>
                <a:ea typeface="+mn-ea"/>
                <a:cs typeface="Times New Roman" pitchFamily="18" charset="0"/>
              </a:rPr>
              <a:t>Three basic factors differentiate domestic and international materials management functions. </a:t>
            </a:r>
          </a:p>
          <a:p>
            <a:pPr marL="171450" indent="-171450" hangingPunct="0">
              <a:buFont typeface="Arial" panose="020B0604020202020204" pitchFamily="34" charset="0"/>
              <a:buChar char="•"/>
            </a:pPr>
            <a:r>
              <a:rPr lang="en-US" sz="1200" kern="1200" dirty="0">
                <a:solidFill>
                  <a:schemeClr val="tx1"/>
                </a:solidFill>
                <a:latin typeface="Times New Roman" pitchFamily="18" charset="0"/>
                <a:ea typeface="+mn-ea"/>
                <a:cs typeface="Times New Roman" pitchFamily="18" charset="0"/>
              </a:rPr>
              <a:t>The first is simply the distance involved in shipping. </a:t>
            </a:r>
            <a:r>
              <a:rPr lang="en-US" sz="1200" b="1" kern="1200" dirty="0">
                <a:solidFill>
                  <a:schemeClr val="tx1"/>
                </a:solidFill>
                <a:latin typeface="Times New Roman" pitchFamily="18" charset="0"/>
                <a:ea typeface="+mn-ea"/>
                <a:cs typeface="Times New Roman" pitchFamily="18" charset="0"/>
              </a:rPr>
              <a:t>Shipments</a:t>
            </a:r>
            <a:r>
              <a:rPr lang="en-US" sz="1200" kern="1200" dirty="0">
                <a:solidFill>
                  <a:schemeClr val="tx1"/>
                </a:solidFill>
                <a:latin typeface="Times New Roman" pitchFamily="18" charset="0"/>
                <a:ea typeface="+mn-ea"/>
                <a:cs typeface="Times New Roman" pitchFamily="18" charset="0"/>
              </a:rPr>
              <a:t> within even the largest countries seldom travel more than a couple of thousand miles, and many shipments travel much less. </a:t>
            </a:r>
          </a:p>
          <a:p>
            <a:pPr marL="171450" indent="-171450" hangingPunct="0">
              <a:buFont typeface="Arial" panose="020B0604020202020204" pitchFamily="34" charset="0"/>
              <a:buChar char="•"/>
            </a:pPr>
            <a:r>
              <a:rPr lang="en-US" sz="1200" kern="1200" dirty="0">
                <a:solidFill>
                  <a:schemeClr val="tx1"/>
                </a:solidFill>
                <a:latin typeface="Times New Roman" pitchFamily="18" charset="0"/>
                <a:ea typeface="+mn-ea"/>
                <a:cs typeface="Times New Roman" pitchFamily="18" charset="0"/>
              </a:rPr>
              <a:t>The second basic difference between domestic and international materials management functions is the sheer number of </a:t>
            </a:r>
            <a:r>
              <a:rPr lang="en-US" sz="1200" b="1" kern="1200" dirty="0">
                <a:solidFill>
                  <a:schemeClr val="tx1"/>
                </a:solidFill>
                <a:latin typeface="Times New Roman" pitchFamily="18" charset="0"/>
                <a:ea typeface="+mn-ea"/>
                <a:cs typeface="Times New Roman" pitchFamily="18" charset="0"/>
              </a:rPr>
              <a:t>transport modes </a:t>
            </a:r>
            <a:r>
              <a:rPr lang="en-US" sz="1200" kern="1200" dirty="0">
                <a:solidFill>
                  <a:schemeClr val="tx1"/>
                </a:solidFill>
                <a:latin typeface="Times New Roman" pitchFamily="18" charset="0"/>
                <a:ea typeface="+mn-ea"/>
                <a:cs typeface="Times New Roman" pitchFamily="18" charset="0"/>
              </a:rPr>
              <a:t>that are likely to be involved. Shipments within the same country often use only a single mode of transportation, such as truck or rail. However, shipments that cross national boundaries, and especially shipments traveling great distances, almost certainly involve multiple modes of transportation.</a:t>
            </a:r>
          </a:p>
          <a:p>
            <a:pPr marL="171450" indent="-171450">
              <a:buFont typeface="Arial" panose="020B0604020202020204" pitchFamily="34" charset="0"/>
              <a:buChar char="•"/>
            </a:pPr>
            <a:r>
              <a:rPr lang="en-US" sz="1200" kern="1200" dirty="0">
                <a:solidFill>
                  <a:schemeClr val="tx1"/>
                </a:solidFill>
                <a:latin typeface="Times New Roman" pitchFamily="18" charset="0"/>
                <a:ea typeface="+mn-ea"/>
                <a:cs typeface="Times New Roman" pitchFamily="18" charset="0"/>
              </a:rPr>
              <a:t>Third, the </a:t>
            </a:r>
            <a:r>
              <a:rPr lang="en-US" sz="1200" b="1" kern="1200" dirty="0">
                <a:solidFill>
                  <a:schemeClr val="tx1"/>
                </a:solidFill>
                <a:latin typeface="Times New Roman" pitchFamily="18" charset="0"/>
                <a:ea typeface="+mn-ea"/>
                <a:cs typeface="Times New Roman" pitchFamily="18" charset="0"/>
              </a:rPr>
              <a:t>regulatory context </a:t>
            </a:r>
            <a:r>
              <a:rPr lang="en-US" sz="1200" kern="1200" dirty="0">
                <a:solidFill>
                  <a:schemeClr val="tx1"/>
                </a:solidFill>
                <a:latin typeface="Times New Roman" pitchFamily="18" charset="0"/>
                <a:ea typeface="+mn-ea"/>
                <a:cs typeface="Times New Roman" pitchFamily="18" charset="0"/>
              </a:rPr>
              <a:t>for international materials management is much more complex than for domestic materials management. Most countries regulate many aspects of their internal transportation systems—price, safety, packaging, and so on. Shipments that cross through several countries are subject to the regulations of each of those countries. Although various economic trade agreements have streamlined international shipping guidelines and procedures, transporting goods across national boundaries is still complex and often involves much red tape.</a:t>
            </a:r>
            <a:endParaRPr lang="en-US" dirty="0"/>
          </a:p>
          <a:p>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15</a:t>
            </a:fld>
            <a:endParaRPr lang="en-US" dirty="0"/>
          </a:p>
        </p:txBody>
      </p:sp>
    </p:spTree>
    <p:extLst>
      <p:ext uri="{BB962C8B-B14F-4D97-AF65-F5344CB8AC3E}">
        <p14:creationId xmlns:p14="http://schemas.microsoft.com/office/powerpoint/2010/main" val="42793775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hangingPunct="0">
              <a:buFont typeface="Arial" panose="020B0604020202020204" pitchFamily="34" charset="0"/>
              <a:buNone/>
            </a:pPr>
            <a:r>
              <a:rPr lang="en-US" sz="1200" kern="1200" dirty="0">
                <a:solidFill>
                  <a:schemeClr val="tx1"/>
                </a:solidFill>
                <a:latin typeface="Times New Roman" pitchFamily="18" charset="0"/>
                <a:ea typeface="+mn-ea"/>
                <a:cs typeface="Times New Roman" pitchFamily="18" charset="0"/>
              </a:rPr>
              <a:t>Seemingly simple logistics and materials management issues often become much more complex in an international context. </a:t>
            </a:r>
          </a:p>
          <a:p>
            <a:pPr marL="171450" indent="-171450" hangingPunct="0">
              <a:buFont typeface="Arial" panose="020B0604020202020204" pitchFamily="34" charset="0"/>
              <a:buChar char="•"/>
            </a:pPr>
            <a:r>
              <a:rPr lang="en-US" sz="1200" kern="1200" dirty="0">
                <a:solidFill>
                  <a:schemeClr val="tx1"/>
                </a:solidFill>
                <a:latin typeface="Times New Roman" pitchFamily="18" charset="0"/>
                <a:ea typeface="+mn-ea"/>
                <a:cs typeface="Times New Roman" pitchFamily="18" charset="0"/>
              </a:rPr>
              <a:t>Packaging protects goods in transit, makes the goods easier to handle, and facilitates sale of the goods at their final destination. International shipping affects packaging decisions because of the use of multiple modes of transportation, as well as the </a:t>
            </a:r>
            <a:r>
              <a:rPr lang="en-US" dirty="0"/>
              <a:t>variety of </a:t>
            </a:r>
            <a:r>
              <a:rPr lang="en-US" sz="1200" kern="1200" dirty="0">
                <a:solidFill>
                  <a:schemeClr val="tx1"/>
                </a:solidFill>
                <a:latin typeface="Times New Roman" pitchFamily="18" charset="0"/>
                <a:ea typeface="+mn-ea"/>
                <a:cs typeface="Times New Roman" pitchFamily="18" charset="0"/>
              </a:rPr>
              <a:t>conditions that will be encountered</a:t>
            </a:r>
          </a:p>
          <a:p>
            <a:pPr marL="171450" indent="-171450" hangingPunct="0">
              <a:buFont typeface="Arial" panose="020B0604020202020204" pitchFamily="34" charset="0"/>
              <a:buChar char="•"/>
            </a:pPr>
            <a:r>
              <a:rPr lang="en-US" sz="1200" kern="1200" dirty="0">
                <a:solidFill>
                  <a:schemeClr val="tx1"/>
                </a:solidFill>
                <a:latin typeface="Times New Roman" pitchFamily="18" charset="0"/>
                <a:ea typeface="+mn-ea"/>
                <a:cs typeface="Times New Roman" pitchFamily="18" charset="0"/>
              </a:rPr>
              <a:t>Logistical considerations can influence the decision of where to locate a factory. The costs of production may be lower in a domestic factory than in a foreign factory, but the firm also must consider </a:t>
            </a:r>
            <a:r>
              <a:rPr lang="en-US" dirty="0"/>
              <a:t>the following </a:t>
            </a:r>
            <a:r>
              <a:rPr lang="en-US" sz="1200" kern="1200" dirty="0">
                <a:solidFill>
                  <a:schemeClr val="tx1"/>
                </a:solidFill>
                <a:latin typeface="Times New Roman" pitchFamily="18" charset="0"/>
                <a:ea typeface="+mn-ea"/>
                <a:cs typeface="Times New Roman" pitchFamily="18" charset="0"/>
              </a:rPr>
              <a:t>materials management costs: packaging, warehousing, transporting, and distributing its goods, as well as its inventory carrying costs and those of its foreign customers. </a:t>
            </a:r>
          </a:p>
          <a:p>
            <a:pPr marL="171450" indent="-171450" hangingPunct="0">
              <a:buFont typeface="Arial" panose="020B0604020202020204" pitchFamily="34" charset="0"/>
              <a:buChar char="•"/>
            </a:pPr>
            <a:r>
              <a:rPr lang="en-US" dirty="0"/>
              <a:t>Information technology (IT) has </a:t>
            </a:r>
            <a:r>
              <a:rPr lang="en-US" sz="1200" kern="1200" dirty="0">
                <a:solidFill>
                  <a:schemeClr val="tx1"/>
                </a:solidFill>
                <a:latin typeface="Times New Roman" pitchFamily="18" charset="0"/>
                <a:ea typeface="+mn-ea"/>
                <a:cs typeface="Times New Roman" pitchFamily="18" charset="0"/>
              </a:rPr>
              <a:t>allowed companies to reengineer the logistics process and rethink the supplier-customer relationship. Successful firms use IT to boost their productivity and improve the satisfaction of their customers. Furthermore, investments in IT can substitute for investments in inventory and warehousing capacity, thus reducing capital costs and improving rates of return on assets. </a:t>
            </a:r>
          </a:p>
          <a:p>
            <a:pPr hangingPunct="0"/>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16</a:t>
            </a:fld>
            <a:endParaRPr lang="en-US" dirty="0"/>
          </a:p>
        </p:txBody>
      </p:sp>
    </p:spTree>
    <p:extLst>
      <p:ext uri="{BB962C8B-B14F-4D97-AF65-F5344CB8AC3E}">
        <p14:creationId xmlns:p14="http://schemas.microsoft.com/office/powerpoint/2010/main" val="1456935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dirty="0"/>
              <a:t>The service sector</a:t>
            </a:r>
            <a:r>
              <a:rPr lang="en-US" baseline="0" dirty="0"/>
              <a:t> has emerged as an increasingly important part of many national economies, especially those of developed countries. For example, the service sector accounts for almost three-fourths of the U.S. gross domestic product and is the source of most new jobs in the United States. It should come as no surprise that services are becoming a more integral part of international trade and the global economy. </a:t>
            </a:r>
          </a:p>
          <a:p>
            <a:pPr marL="171450" indent="-171450">
              <a:buFont typeface="Arial" panose="020B0604020202020204" pitchFamily="34" charset="0"/>
              <a:buChar char="•"/>
            </a:pPr>
            <a:r>
              <a:rPr lang="en-US" dirty="0"/>
              <a:t>An international service business is a firm that transforms resources into an intangible output that creates utility for its customers.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17</a:t>
            </a:fld>
            <a:endParaRPr lang="en-US" dirty="0"/>
          </a:p>
        </p:txBody>
      </p:sp>
    </p:spTree>
    <p:extLst>
      <p:ext uri="{BB962C8B-B14F-4D97-AF65-F5344CB8AC3E}">
        <p14:creationId xmlns:p14="http://schemas.microsoft.com/office/powerpoint/2010/main" val="18902403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hangingPunct="0"/>
            <a:r>
              <a:rPr lang="en-US" sz="1200" kern="1200" dirty="0">
                <a:solidFill>
                  <a:schemeClr val="tx1"/>
                </a:solidFill>
                <a:latin typeface="Times New Roman" pitchFamily="18" charset="0"/>
                <a:ea typeface="+mn-ea"/>
                <a:cs typeface="Times New Roman" pitchFamily="18" charset="0"/>
              </a:rPr>
              <a:t>Services have unique characteristics that create special challenges for firms that want to </a:t>
            </a:r>
            <a:r>
              <a:rPr lang="en-US" dirty="0"/>
              <a:t>sell them </a:t>
            </a:r>
            <a:r>
              <a:rPr lang="en-US" sz="1200" kern="1200" dirty="0">
                <a:solidFill>
                  <a:schemeClr val="tx1"/>
                </a:solidFill>
                <a:latin typeface="Times New Roman" pitchFamily="18" charset="0"/>
                <a:ea typeface="+mn-ea"/>
                <a:cs typeface="Times New Roman" pitchFamily="18" charset="0"/>
              </a:rPr>
              <a:t>in the international marketplace. </a:t>
            </a:r>
          </a:p>
          <a:p>
            <a:pPr marL="171450" indent="-171450" hangingPunct="0">
              <a:buFont typeface="Arial" panose="020B0604020202020204" pitchFamily="34" charset="0"/>
              <a:buChar char="•"/>
            </a:pPr>
            <a:r>
              <a:rPr lang="en-US" sz="1200" b="1" kern="1200" dirty="0">
                <a:solidFill>
                  <a:schemeClr val="tx1"/>
                </a:solidFill>
                <a:latin typeface="Times New Roman" pitchFamily="18" charset="0"/>
                <a:ea typeface="+mn-ea"/>
                <a:cs typeface="Times New Roman" pitchFamily="18" charset="0"/>
              </a:rPr>
              <a:t>Services Are Intangible.</a:t>
            </a:r>
            <a:r>
              <a:rPr lang="en-US" sz="1200" kern="1200" dirty="0">
                <a:solidFill>
                  <a:schemeClr val="tx1"/>
                </a:solidFill>
                <a:latin typeface="Times New Roman" pitchFamily="18" charset="0"/>
                <a:ea typeface="+mn-ea"/>
                <a:cs typeface="Times New Roman" pitchFamily="18" charset="0"/>
              </a:rPr>
              <a:t>  A consumer who goes to an accountant to obtain financial advice leaves with intangible knowledge that cannot be held or seen. Because of this intangibility, assessing a service’s value or quality often is more difficult than assessing the value or quality of a good.</a:t>
            </a:r>
          </a:p>
          <a:p>
            <a:pPr marL="171450" indent="-171450" hangingPunct="0">
              <a:buFont typeface="Arial" panose="020B0604020202020204" pitchFamily="34" charset="0"/>
              <a:buChar char="•"/>
            </a:pPr>
            <a:r>
              <a:rPr lang="en-US" sz="1200" b="1" kern="1200" dirty="0">
                <a:solidFill>
                  <a:schemeClr val="tx1"/>
                </a:solidFill>
                <a:latin typeface="Times New Roman" pitchFamily="18" charset="0"/>
                <a:ea typeface="+mn-ea"/>
                <a:cs typeface="Times New Roman" pitchFamily="18" charset="0"/>
              </a:rPr>
              <a:t>Services Generally Are Not Storable. </a:t>
            </a:r>
            <a:r>
              <a:rPr lang="en-US" sz="1200" kern="1200" dirty="0">
                <a:solidFill>
                  <a:schemeClr val="tx1"/>
                </a:solidFill>
                <a:latin typeface="Times New Roman" pitchFamily="18" charset="0"/>
                <a:ea typeface="+mn-ea"/>
                <a:cs typeface="Times New Roman" pitchFamily="18" charset="0"/>
              </a:rPr>
              <a:t>Often they cannot be created ahead of time and inventoried or saved for future usage. Therefore, service businesses use capacity planning to decide how many customers a firm will be able to serve at a given time. Failure to provide sufficient capacity often means permanently lost sales, whereas provision of too much capacity raises costs and lowers profits.</a:t>
            </a:r>
          </a:p>
          <a:p>
            <a:pPr marL="171450" indent="-171450" hangingPunct="0">
              <a:buFont typeface="Arial" panose="020B0604020202020204" pitchFamily="34" charset="0"/>
              <a:buChar char="•"/>
            </a:pPr>
            <a:r>
              <a:rPr lang="en-US" sz="1200" b="1" kern="1200" dirty="0">
                <a:solidFill>
                  <a:schemeClr val="tx1"/>
                </a:solidFill>
                <a:latin typeface="Times New Roman" pitchFamily="18" charset="0"/>
                <a:ea typeface="+mn-ea"/>
                <a:cs typeface="Times New Roman" pitchFamily="18" charset="0"/>
              </a:rPr>
              <a:t>Services Often Require Customer Participation. </a:t>
            </a:r>
            <a:r>
              <a:rPr lang="en-US" sz="1200" kern="1200" dirty="0">
                <a:solidFill>
                  <a:schemeClr val="tx1"/>
                </a:solidFill>
                <a:latin typeface="Times New Roman" pitchFamily="18" charset="0"/>
                <a:ea typeface="+mn-ea"/>
                <a:cs typeface="Times New Roman" pitchFamily="18" charset="0"/>
              </a:rPr>
              <a:t>International services such as tourism cannot occur without the physical presence of the customer. Because of customer involvement in the delivery of the service, many service providers need to customize the product to meet the purchaser’s needs.</a:t>
            </a:r>
          </a:p>
          <a:p>
            <a:pPr marL="171450" indent="-171450" hangingPunct="0">
              <a:buFont typeface="Arial" panose="020B0604020202020204" pitchFamily="34" charset="0"/>
              <a:buChar char="•"/>
            </a:pPr>
            <a:r>
              <a:rPr lang="en-US" sz="1200" b="1" kern="1200" dirty="0">
                <a:solidFill>
                  <a:schemeClr val="tx1"/>
                </a:solidFill>
                <a:latin typeface="Times New Roman" pitchFamily="18" charset="0"/>
                <a:ea typeface="+mn-ea"/>
                <a:cs typeface="Times New Roman" pitchFamily="18" charset="0"/>
              </a:rPr>
              <a:t>Many Services Are Tied to the Purchase of Other Products. </a:t>
            </a:r>
            <a:r>
              <a:rPr lang="en-US" sz="1200" kern="1200" dirty="0">
                <a:solidFill>
                  <a:schemeClr val="tx1"/>
                </a:solidFill>
                <a:latin typeface="Times New Roman" pitchFamily="18" charset="0"/>
                <a:ea typeface="+mn-ea"/>
                <a:cs typeface="Times New Roman" pitchFamily="18" charset="0"/>
              </a:rPr>
              <a:t>Many firms offer </a:t>
            </a:r>
            <a:r>
              <a:rPr lang="en-US" sz="1200" b="1" kern="1200" dirty="0">
                <a:solidFill>
                  <a:schemeClr val="tx1"/>
                </a:solidFill>
                <a:latin typeface="Times New Roman" pitchFamily="18" charset="0"/>
                <a:ea typeface="+mn-ea"/>
                <a:cs typeface="Times New Roman" pitchFamily="18" charset="0"/>
              </a:rPr>
              <a:t>product-support services</a:t>
            </a:r>
            <a:r>
              <a:rPr lang="en-US" sz="1200" kern="1200" dirty="0">
                <a:solidFill>
                  <a:schemeClr val="tx1"/>
                </a:solidFill>
                <a:latin typeface="Times New Roman" pitchFamily="18" charset="0"/>
                <a:ea typeface="+mn-ea"/>
                <a:cs typeface="Times New Roman" pitchFamily="18" charset="0"/>
              </a:rPr>
              <a:t>—assistance with operating, maintaining, and/or repairing products for customers. Such services may be critical to the sale of the related product.</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18</a:t>
            </a:fld>
            <a:endParaRPr lang="en-US" dirty="0"/>
          </a:p>
        </p:txBody>
      </p:sp>
    </p:spTree>
    <p:extLst>
      <p:ext uri="{BB962C8B-B14F-4D97-AF65-F5344CB8AC3E}">
        <p14:creationId xmlns:p14="http://schemas.microsoft.com/office/powerpoint/2010/main" val="16358580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marR="0" indent="-171450" algn="l" defTabSz="914400" rtl="0" eaLnBrk="1" fontAlgn="auto" latinLnBrk="0" hangingPunct="0">
              <a:lnSpc>
                <a:spcPct val="100000"/>
              </a:lnSpc>
              <a:spcBef>
                <a:spcPts val="0"/>
              </a:spcBef>
              <a:spcAft>
                <a:spcPts val="600"/>
              </a:spcAft>
              <a:buClrTx/>
              <a:buSzTx/>
              <a:buFont typeface="Arial" panose="020B0604020202020204" pitchFamily="34" charset="0"/>
              <a:buChar char="•"/>
              <a:tabLst/>
              <a:defRPr/>
            </a:pPr>
            <a:r>
              <a:rPr lang="en-US" dirty="0"/>
              <a:t>The role of government is a</a:t>
            </a:r>
            <a:r>
              <a:rPr lang="en-US" sz="1200" kern="1200" dirty="0">
                <a:solidFill>
                  <a:schemeClr val="tx1"/>
                </a:solidFill>
                <a:latin typeface="Times New Roman" pitchFamily="18" charset="0"/>
                <a:ea typeface="+mn-ea"/>
                <a:cs typeface="Times New Roman" pitchFamily="18" charset="0"/>
              </a:rPr>
              <a:t>n important dimension of the international services market. </a:t>
            </a:r>
            <a:r>
              <a:rPr lang="en-US" dirty="0"/>
              <a:t>Many governments seek to protect local professionals and to uphold domestic standards and credentials are upheld by restricting the ability of foreigners to practice such professions as law, accounting, and medicine. Furthermore, government regulations often stipulate which firms are allowed to enter service markets and the prices they may charge.</a:t>
            </a:r>
          </a:p>
          <a:p>
            <a:pPr marL="171450" marR="0" indent="-171450" algn="l" defTabSz="914400" rtl="0" eaLnBrk="1" fontAlgn="auto" latinLnBrk="0" hangingPunct="0">
              <a:lnSpc>
                <a:spcPct val="100000"/>
              </a:lnSpc>
              <a:spcBef>
                <a:spcPts val="0"/>
              </a:spcBef>
              <a:spcAft>
                <a:spcPts val="600"/>
              </a:spcAft>
              <a:buClrTx/>
              <a:buSzTx/>
              <a:buFont typeface="Arial" panose="020B0604020202020204" pitchFamily="34" charset="0"/>
              <a:buChar char="•"/>
              <a:tabLst/>
              <a:defRPr/>
            </a:pPr>
            <a:r>
              <a:rPr lang="en-US" dirty="0"/>
              <a:t>The past decade has seen a reduction in domestic and international regulation of many service industries. Continued reductions in barriers to service trade is a high priority of the World Trade Organization. Deregulation and reduced trade barriers have created opportunities for firms in industries such as banking and telecommunications and spurred them to aggressively seek new domestic markets and expand their operations to foreign markets. These changes have also triggered numerous strategic alliances, cross-border investments, and new start-up companies in every corner of the globe.</a:t>
            </a:r>
          </a:p>
          <a:p>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19</a:t>
            </a:fld>
            <a:endParaRPr lang="en-US" dirty="0"/>
          </a:p>
        </p:txBody>
      </p:sp>
    </p:spTree>
    <p:extLst>
      <p:ext uri="{BB962C8B-B14F-4D97-AF65-F5344CB8AC3E}">
        <p14:creationId xmlns:p14="http://schemas.microsoft.com/office/powerpoint/2010/main" val="2185170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2</a:t>
            </a:fld>
            <a:endParaRPr lang="en-US" dirty="0"/>
          </a:p>
        </p:txBody>
      </p:sp>
    </p:spTree>
    <p:extLst>
      <p:ext uri="{BB962C8B-B14F-4D97-AF65-F5344CB8AC3E}">
        <p14:creationId xmlns:p14="http://schemas.microsoft.com/office/powerpoint/2010/main" val="6038299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hangingPunct="0">
              <a:buFont typeface="Arial" panose="020B0604020202020204" pitchFamily="34" charset="0"/>
              <a:buNone/>
            </a:pPr>
            <a:r>
              <a:rPr lang="en-US" dirty="0"/>
              <a:t>The actual management of international service operations involves a number of basic issues, including capacity planning, location planning, facilities design and layout, and operations scheduling.</a:t>
            </a:r>
          </a:p>
          <a:p>
            <a:pPr marL="171450" indent="-171450" hangingPunct="0">
              <a:buFont typeface="Arial" panose="020B0604020202020204" pitchFamily="34" charset="0"/>
              <a:buChar char="•"/>
            </a:pPr>
            <a:r>
              <a:rPr lang="en-US" dirty="0"/>
              <a:t>Capacity planning is deciding how many customers the firm will be able to serve at one time. Because of the close customer involvement in the purchase of services, capacity planning affects the quality of the services provided to customers.</a:t>
            </a:r>
          </a:p>
          <a:p>
            <a:pPr marL="171450" indent="-171450" hangingPunct="0">
              <a:buFont typeface="Arial" panose="020B0604020202020204" pitchFamily="34" charset="0"/>
              <a:buChar char="•"/>
            </a:pPr>
            <a:r>
              <a:rPr lang="en-US" dirty="0"/>
              <a:t>Location planning is important for international service operations. By definition most service providers must be close to the customers they plan to serve (exceptions might be information providers that rely on electronic communication). Indeed, most international service operations involve setting up branch offices in each foreign market and then staffing each office with locals.</a:t>
            </a:r>
          </a:p>
          <a:p>
            <a:pPr marL="171450" indent="-171450" hangingPunct="0">
              <a:buFont typeface="Arial" panose="020B0604020202020204" pitchFamily="34" charset="0"/>
              <a:buChar char="•"/>
            </a:pPr>
            <a:r>
              <a:rPr lang="en-US" dirty="0"/>
              <a:t>International service facilities also must be carefully designed. At times, firms operating internationally may highlight their foreign identity or blend their home country heritage with the local culture. At other times, firms may chose to downplay their foreign identity.</a:t>
            </a:r>
          </a:p>
          <a:p>
            <a:pPr marL="171450" indent="-171450" hangingPunct="0">
              <a:buFont typeface="Arial" panose="020B0604020202020204" pitchFamily="34" charset="0"/>
              <a:buChar char="•"/>
            </a:pPr>
            <a:r>
              <a:rPr lang="en-US" dirty="0"/>
              <a:t>Finally, international service firms must schedule their operations to best meet the needs of their customers.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20</a:t>
            </a:fld>
            <a:endParaRPr lang="en-US" dirty="0"/>
          </a:p>
        </p:txBody>
      </p:sp>
    </p:spTree>
    <p:extLst>
      <p:ext uri="{BB962C8B-B14F-4D97-AF65-F5344CB8AC3E}">
        <p14:creationId xmlns:p14="http://schemas.microsoft.com/office/powerpoint/2010/main" val="25730350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dirty="0"/>
              <a:t>A key consideration in operations management for many international firms is </a:t>
            </a:r>
            <a:r>
              <a:rPr lang="en-US" b="1" dirty="0"/>
              <a:t>productivity</a:t>
            </a:r>
            <a:r>
              <a:rPr lang="en-US" dirty="0"/>
              <a:t>. At its simplest level, productivity is an economic measure of efficiency that summarizes the value of outputs relative to the value of the inputs used to create them.</a:t>
            </a:r>
          </a:p>
          <a:p>
            <a:pPr marL="171450" indent="-171450">
              <a:buFont typeface="Arial" panose="020B0604020202020204" pitchFamily="34" charset="0"/>
              <a:buChar char="•"/>
            </a:pPr>
            <a:r>
              <a:rPr lang="en-US" dirty="0"/>
              <a:t>Productivity is important for various reasons. For one thing, it helps determine a firm’s overall success and contributes to its long-term survival. For another, productivity contributes directly to the overall standard of living within a particular country. If the firms within a country are especially productive, the country’s citizens will have more products and services to consume. Moreover, the firm’s goods and services can be exported to other countries, thereby bringing additional revenues back into the country of origin. Each of these factors positively impacts gross domestic product and benefits the whole country.</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21</a:t>
            </a:fld>
            <a:endParaRPr lang="en-US" dirty="0"/>
          </a:p>
        </p:txBody>
      </p:sp>
    </p:spTree>
    <p:extLst>
      <p:ext uri="{BB962C8B-B14F-4D97-AF65-F5344CB8AC3E}">
        <p14:creationId xmlns:p14="http://schemas.microsoft.com/office/powerpoint/2010/main" val="7502552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hangingPunct="0"/>
            <a:r>
              <a:rPr lang="en-US" sz="1200" kern="1200" dirty="0">
                <a:solidFill>
                  <a:schemeClr val="tx1"/>
                </a:solidFill>
                <a:latin typeface="Times New Roman" pitchFamily="18" charset="0"/>
                <a:ea typeface="+mn-ea"/>
                <a:cs typeface="Times New Roman" pitchFamily="18" charset="0"/>
              </a:rPr>
              <a:t>Regardless of where a firm operates, one of its fundamental goals must be to continue to enhance its productivity. There are several general strategies that a firm can pursue in its efforts to maintain and/or boost productivity.</a:t>
            </a:r>
          </a:p>
          <a:p>
            <a:pPr marL="171450" indent="-171450" hangingPunct="0">
              <a:buFont typeface="Arial" panose="020B0604020202020204" pitchFamily="34" charset="0"/>
              <a:buChar char="•"/>
            </a:pPr>
            <a:r>
              <a:rPr lang="en-US" sz="1200" kern="1200" dirty="0">
                <a:solidFill>
                  <a:schemeClr val="tx1"/>
                </a:solidFill>
                <a:latin typeface="Times New Roman" pitchFamily="18" charset="0"/>
                <a:ea typeface="+mn-ea"/>
                <a:cs typeface="Times New Roman" pitchFamily="18" charset="0"/>
              </a:rPr>
              <a:t>The starting point in improving productivity is often to invest more heavily in research and development. Through R&amp;D, firms identify new products, new uses for existing products, and new methods for making products. These outcomes contribute directly to higher productivity.</a:t>
            </a:r>
          </a:p>
          <a:p>
            <a:pPr marL="171450" indent="-171450" hangingPunct="0">
              <a:buFont typeface="Arial" panose="020B0604020202020204" pitchFamily="34" charset="0"/>
              <a:buChar char="•"/>
            </a:pPr>
            <a:r>
              <a:rPr lang="en-US" sz="1200" kern="1200" dirty="0">
                <a:solidFill>
                  <a:schemeClr val="tx1"/>
                </a:solidFill>
                <a:latin typeface="Times New Roman" pitchFamily="18" charset="0"/>
                <a:ea typeface="+mn-ea"/>
                <a:cs typeface="Times New Roman" pitchFamily="18" charset="0"/>
              </a:rPr>
              <a:t>Another important way to increase productivity is to improve operations. This is where control comes in; a firm seeking to increase productivity needs to examine how it does things and then look for ways to do them more efficiently. Replacing outmoded equipment, automating selected tasks, training workers, and simplifying manufacturing processes are all ways to improve operations and boost productivity.</a:t>
            </a:r>
          </a:p>
          <a:p>
            <a:pPr marL="171450" indent="-171450" hangingPunct="0">
              <a:buFont typeface="Arial" panose="020B0604020202020204" pitchFamily="34" charset="0"/>
              <a:buChar char="•"/>
            </a:pPr>
            <a:r>
              <a:rPr lang="en-US" sz="1200" kern="1200" dirty="0">
                <a:solidFill>
                  <a:schemeClr val="tx1"/>
                </a:solidFill>
                <a:latin typeface="Times New Roman" pitchFamily="18" charset="0"/>
                <a:ea typeface="+mn-ea"/>
                <a:cs typeface="Times New Roman" pitchFamily="18" charset="0"/>
              </a:rPr>
              <a:t>Finally, productivity can be improved by increasing employee involvement. The idea is that if managers give employees more say in how they do their jobs, those employees will become more motivated to work and more committed to the firm’s goals. Further, because they are the ones actually doing the jobs, the employees probably have more insights than anyone else into how to do the jobs better. Increased involvement is generally operationalized through the use of self-managed teams.</a:t>
            </a:r>
          </a:p>
          <a:p>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22</a:t>
            </a:fld>
            <a:endParaRPr lang="en-US" dirty="0"/>
          </a:p>
        </p:txBody>
      </p:sp>
    </p:spTree>
    <p:extLst>
      <p:ext uri="{BB962C8B-B14F-4D97-AF65-F5344CB8AC3E}">
        <p14:creationId xmlns:p14="http://schemas.microsoft.com/office/powerpoint/2010/main" val="1258053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dirty="0"/>
              <a:t>The American Society for Quality has defined </a:t>
            </a:r>
            <a:r>
              <a:rPr lang="en-US" b="1" dirty="0"/>
              <a:t>quality</a:t>
            </a:r>
            <a:r>
              <a:rPr lang="en-US" dirty="0"/>
              <a:t> as the totality of features and characteristics of a product or service that bear on its ability to satisfy stated or implied needs. Quality has become such a significant competitive issue in most industries that control strategies invariably have quality as a central focus. </a:t>
            </a:r>
          </a:p>
          <a:p>
            <a:pPr marL="171450" indent="-171450">
              <a:buFont typeface="Arial" panose="020B0604020202020204" pitchFamily="34" charset="0"/>
              <a:buChar char="•"/>
            </a:pPr>
            <a:r>
              <a:rPr lang="en-US" dirty="0"/>
              <a:t>The International Organization for Standardization (ISO) has been working to develop and refine an international set of quality guidelines. The ISO 9000 standards cover such areas as product testing, employee training, record keeping, supplier relations, and repair polices and procedures. </a:t>
            </a:r>
          </a:p>
          <a:p>
            <a:pPr marL="171450" indent="-171450">
              <a:buFont typeface="Arial" panose="020B0604020202020204" pitchFamily="34" charset="0"/>
              <a:buChar char="•"/>
            </a:pPr>
            <a:r>
              <a:rPr lang="en-US" dirty="0"/>
              <a:t>Quality is of vital importance in the world of global business for several reasons. First, many firms today compete on the basis of quality. Firms whose products or services have a poor reputation for quality are unlikely to succeed. Second, quality is important because it is directly linked with productivity. Higher quality means increased productivity because of fewer defects and fewer resources devoted to quality control itself. Finally, higher quality helps firms develop and maintain customer loyalty. Customers who buy products and services that fulfill quality expectations are more likely to buy again from the same firm.</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23</a:t>
            </a:fld>
            <a:endParaRPr lang="en-US" dirty="0"/>
          </a:p>
        </p:txBody>
      </p:sp>
    </p:spTree>
    <p:extLst>
      <p:ext uri="{BB962C8B-B14F-4D97-AF65-F5344CB8AC3E}">
        <p14:creationId xmlns:p14="http://schemas.microsoft.com/office/powerpoint/2010/main" val="14734358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hangingPunct="0">
              <a:buFont typeface="Arial" panose="020B0604020202020204" pitchFamily="34" charset="0"/>
              <a:buChar char="•"/>
            </a:pPr>
            <a:r>
              <a:rPr lang="en-US" sz="1200" kern="1200" dirty="0">
                <a:solidFill>
                  <a:schemeClr val="tx1"/>
                </a:solidFill>
                <a:latin typeface="Times New Roman" pitchFamily="18" charset="0"/>
                <a:ea typeface="+mn-ea"/>
                <a:cs typeface="Times New Roman" pitchFamily="18" charset="0"/>
              </a:rPr>
              <a:t>Because of the increasing importance of quality, firms worldwide are using total quality management (TQM) to improve their products and services. TQM is an integrated effort to systematically and continuously improve the quality of an organization’s products and/or services. </a:t>
            </a:r>
          </a:p>
          <a:p>
            <a:pPr marL="171450" indent="-171450" hangingPunct="0">
              <a:buFont typeface="Arial" panose="020B0604020202020204" pitchFamily="34" charset="0"/>
              <a:buChar char="•"/>
            </a:pPr>
            <a:r>
              <a:rPr lang="en-US" dirty="0"/>
              <a:t>TQM must begin with a strategic commitment to quality. Then, TQM progr</a:t>
            </a:r>
            <a:r>
              <a:rPr lang="en-US" sz="1200" kern="1200" dirty="0">
                <a:solidFill>
                  <a:schemeClr val="tx1"/>
                </a:solidFill>
                <a:latin typeface="Times New Roman" pitchFamily="18" charset="0"/>
                <a:ea typeface="+mn-ea"/>
                <a:cs typeface="Times New Roman" pitchFamily="18" charset="0"/>
              </a:rPr>
              <a:t>ams rely on four operational components to implement quality improvement. </a:t>
            </a:r>
            <a:r>
              <a:rPr lang="en-US" sz="1200" i="1" kern="1200" dirty="0">
                <a:solidFill>
                  <a:schemeClr val="tx1"/>
                </a:solidFill>
                <a:latin typeface="Times New Roman" pitchFamily="18" charset="0"/>
                <a:ea typeface="+mn-ea"/>
                <a:cs typeface="Times New Roman" pitchFamily="18" charset="0"/>
              </a:rPr>
              <a:t>Employee involvement</a:t>
            </a:r>
            <a:r>
              <a:rPr lang="en-US" sz="1200" kern="1200" dirty="0">
                <a:solidFill>
                  <a:schemeClr val="tx1"/>
                </a:solidFill>
                <a:latin typeface="Times New Roman" pitchFamily="18" charset="0"/>
                <a:ea typeface="+mn-ea"/>
                <a:cs typeface="Times New Roman" pitchFamily="18" charset="0"/>
              </a:rPr>
              <a:t> is a critical requirement in quality improvement. All employees must participate in helping to accomplish the firm’s quality-related objectives. </a:t>
            </a:r>
            <a:r>
              <a:rPr lang="en-US" sz="1200" i="1" kern="1200" dirty="0">
                <a:solidFill>
                  <a:schemeClr val="tx1"/>
                </a:solidFill>
                <a:latin typeface="Times New Roman" pitchFamily="18" charset="0"/>
                <a:ea typeface="+mn-ea"/>
                <a:cs typeface="Times New Roman" pitchFamily="18" charset="0"/>
              </a:rPr>
              <a:t>Materials</a:t>
            </a:r>
            <a:r>
              <a:rPr lang="en-US" sz="1200" kern="1200" dirty="0">
                <a:solidFill>
                  <a:schemeClr val="tx1"/>
                </a:solidFill>
                <a:latin typeface="Times New Roman" pitchFamily="18" charset="0"/>
                <a:ea typeface="+mn-ea"/>
                <a:cs typeface="Times New Roman" pitchFamily="18" charset="0"/>
              </a:rPr>
              <a:t> also must be scrutinized. Firms can improve product quality by acquiring parts and materials from suppliers whose commitment to quality matches their own. The firm also must be willing to invest in new </a:t>
            </a:r>
            <a:r>
              <a:rPr lang="en-US" sz="1200" i="1" kern="1200" dirty="0">
                <a:solidFill>
                  <a:schemeClr val="tx1"/>
                </a:solidFill>
                <a:latin typeface="Times New Roman" pitchFamily="18" charset="0"/>
                <a:ea typeface="+mn-ea"/>
                <a:cs typeface="Times New Roman" pitchFamily="18" charset="0"/>
              </a:rPr>
              <a:t>technology</a:t>
            </a:r>
            <a:r>
              <a:rPr lang="en-US" sz="1200" kern="1200" dirty="0">
                <a:solidFill>
                  <a:schemeClr val="tx1"/>
                </a:solidFill>
                <a:latin typeface="Times New Roman" pitchFamily="18" charset="0"/>
                <a:ea typeface="+mn-ea"/>
                <a:cs typeface="Times New Roman" pitchFamily="18" charset="0"/>
              </a:rPr>
              <a:t> to become more efficient and to achieve higher-quality manufacturing processes. Finally, the firm must be willing to adopt new and improved </a:t>
            </a:r>
            <a:r>
              <a:rPr lang="en-US" sz="1200" i="1" kern="1200" dirty="0">
                <a:solidFill>
                  <a:schemeClr val="tx1"/>
                </a:solidFill>
                <a:latin typeface="Times New Roman" pitchFamily="18" charset="0"/>
                <a:ea typeface="+mn-ea"/>
                <a:cs typeface="Times New Roman" pitchFamily="18" charset="0"/>
              </a:rPr>
              <a:t>methods</a:t>
            </a:r>
            <a:r>
              <a:rPr lang="en-US" sz="1200" kern="1200" dirty="0">
                <a:solidFill>
                  <a:schemeClr val="tx1"/>
                </a:solidFill>
                <a:latin typeface="Times New Roman" pitchFamily="18" charset="0"/>
                <a:ea typeface="+mn-ea"/>
                <a:cs typeface="Times New Roman" pitchFamily="18" charset="0"/>
              </a:rPr>
              <a:t> of getting work done.</a:t>
            </a:r>
          </a:p>
          <a:p>
            <a:pPr marL="171450" indent="-171450" hangingPunct="0">
              <a:buFont typeface="Arial" panose="020B0604020202020204" pitchFamily="34" charset="0"/>
              <a:buChar char="•"/>
            </a:pPr>
            <a:endParaRPr lang="en-US" sz="1200" kern="1200" dirty="0">
              <a:solidFill>
                <a:schemeClr val="tx1"/>
              </a:solidFill>
              <a:latin typeface="Times New Roman" pitchFamily="18" charset="0"/>
              <a:ea typeface="+mn-ea"/>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24</a:t>
            </a:fld>
            <a:endParaRPr lang="en-US" dirty="0"/>
          </a:p>
        </p:txBody>
      </p:sp>
    </p:spTree>
    <p:extLst>
      <p:ext uri="{BB962C8B-B14F-4D97-AF65-F5344CB8AC3E}">
        <p14:creationId xmlns:p14="http://schemas.microsoft.com/office/powerpoint/2010/main" val="25829474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hangingPunct="0"/>
            <a:r>
              <a:rPr lang="en-US" dirty="0"/>
              <a:t>Firms using TQM have a variety of tools and techniques from which they can draw, including statistical process control and benchmarking. </a:t>
            </a:r>
          </a:p>
          <a:p>
            <a:pPr marL="171450" indent="-171450" hangingPunct="0">
              <a:buFont typeface="Arial" panose="020B0604020202020204" pitchFamily="34" charset="0"/>
              <a:buChar char="•"/>
            </a:pPr>
            <a:r>
              <a:rPr lang="en-US" b="1" dirty="0"/>
              <a:t>Statistical process control </a:t>
            </a:r>
            <a:r>
              <a:rPr lang="en-US" dirty="0"/>
              <a:t>is a family of mathematically based tools for monitoring and controlling quality. Its basic purposes are to define the target level of quality, specify an acceptable range of deviation, and ensure that product quality is hitting the target.</a:t>
            </a:r>
          </a:p>
          <a:p>
            <a:pPr marL="171450" indent="-171450" hangingPunct="0">
              <a:buFont typeface="Arial" panose="020B0604020202020204" pitchFamily="34" charset="0"/>
              <a:buChar char="•"/>
            </a:pPr>
            <a:r>
              <a:rPr lang="en-US" dirty="0"/>
              <a:t>Another important TQM technique is </a:t>
            </a:r>
            <a:r>
              <a:rPr lang="en-US" b="1" dirty="0"/>
              <a:t>benchmarking</a:t>
            </a:r>
            <a:r>
              <a:rPr lang="en-US" dirty="0"/>
              <a:t>. Benchmarking is the process of legally and ethically studying how other firms do something in a high-quality way and then either imitating or improving on their methods.</a:t>
            </a:r>
          </a:p>
          <a:p>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25</a:t>
            </a:fld>
            <a:endParaRPr lang="en-US" dirty="0"/>
          </a:p>
        </p:txBody>
      </p:sp>
    </p:spTree>
    <p:extLst>
      <p:ext uri="{BB962C8B-B14F-4D97-AF65-F5344CB8AC3E}">
        <p14:creationId xmlns:p14="http://schemas.microsoft.com/office/powerpoint/2010/main" val="35338088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dirty="0"/>
              <a:t>An increasingly important aspect of operations in international business involves information. </a:t>
            </a:r>
            <a:r>
              <a:rPr lang="en-US" b="1" dirty="0"/>
              <a:t>Information</a:t>
            </a:r>
            <a:r>
              <a:rPr lang="en-US" dirty="0"/>
              <a:t> is data in a form that is of value to a manager in making decisions and performing related tasks.</a:t>
            </a:r>
          </a:p>
          <a:p>
            <a:pPr marL="171450" indent="-171450">
              <a:buFont typeface="Arial" panose="020B0604020202020204" pitchFamily="34" charset="0"/>
              <a:buChar char="•"/>
            </a:pPr>
            <a:r>
              <a:rPr lang="en-US" dirty="0"/>
              <a:t>Information is vitally important to any firm. Managers use it in every phase of their work because it is necessary to the decision-making process. Information allows managers to understand and interact with their firm’s business environment. Managers also use information to determine how to respond to the environment. They gather and process information to help them set strategic goals, map out strategic plans, and implement those strategic plans. Finally, information is an important part of the control process itself, as managers monitor and assess how well they are meeting their goals and executing their plans.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26</a:t>
            </a:fld>
            <a:endParaRPr lang="en-US" dirty="0"/>
          </a:p>
        </p:txBody>
      </p:sp>
    </p:spTree>
    <p:extLst>
      <p:ext uri="{BB962C8B-B14F-4D97-AF65-F5344CB8AC3E}">
        <p14:creationId xmlns:p14="http://schemas.microsoft.com/office/powerpoint/2010/main" val="11860794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importance of information management (IM) depends on the type of strategy and organization design the firm uses. </a:t>
            </a:r>
          </a:p>
          <a:p>
            <a:pPr marL="171450" indent="-171450">
              <a:buFont typeface="Arial" panose="020B0604020202020204" pitchFamily="34" charset="0"/>
              <a:buChar char="•"/>
            </a:pPr>
            <a:r>
              <a:rPr lang="en-US" dirty="0"/>
              <a:t>When using a </a:t>
            </a:r>
            <a:r>
              <a:rPr lang="en-US" i="1" dirty="0"/>
              <a:t>related diversification</a:t>
            </a:r>
            <a:r>
              <a:rPr lang="en-US" dirty="0"/>
              <a:t> strategy, communication among the various parts of the firm is essential. Effective IM will help the firm capitalize on the potential synergies of that strategy. On the other hand, if a firm is using a strategy of </a:t>
            </a:r>
            <a:r>
              <a:rPr lang="en-US" i="1" dirty="0"/>
              <a:t>unrelated diversification</a:t>
            </a:r>
            <a:r>
              <a:rPr lang="en-US" dirty="0"/>
              <a:t>, its IM needs will be quite different. In this case, communication among the various businesses within the firm will be far less important. </a:t>
            </a:r>
          </a:p>
          <a:p>
            <a:pPr marL="171450" indent="-171450">
              <a:buFont typeface="Arial" panose="020B0604020202020204" pitchFamily="34" charset="0"/>
              <a:buChar char="•"/>
            </a:pPr>
            <a:r>
              <a:rPr lang="en-US" dirty="0"/>
              <a:t>If the firm is highly </a:t>
            </a:r>
            <a:r>
              <a:rPr lang="en-US" i="1" dirty="0"/>
              <a:t>centralized</a:t>
            </a:r>
            <a:r>
              <a:rPr lang="en-US" dirty="0"/>
              <a:t>, information systems are vital for top managers, so they can maintain the control they seek from using this particular design. If the firm is using a </a:t>
            </a:r>
            <a:r>
              <a:rPr lang="en-US" i="1" dirty="0"/>
              <a:t>decentralized</a:t>
            </a:r>
            <a:r>
              <a:rPr lang="en-US" dirty="0"/>
              <a:t> form of organization design, top management will expect managers from various divisions and units to report somewhat less information.</a:t>
            </a:r>
          </a:p>
          <a:p>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27</a:t>
            </a:fld>
            <a:endParaRPr lang="en-US" dirty="0"/>
          </a:p>
        </p:txBody>
      </p:sp>
    </p:spTree>
    <p:extLst>
      <p:ext uri="{BB962C8B-B14F-4D97-AF65-F5344CB8AC3E}">
        <p14:creationId xmlns:p14="http://schemas.microsoft.com/office/powerpoint/2010/main" val="40614387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hangingPunct="0">
              <a:buFont typeface="Arial" panose="020B0604020202020204" pitchFamily="34" charset="0"/>
              <a:buChar char="•"/>
            </a:pPr>
            <a:r>
              <a:rPr lang="en-US" sz="1200" kern="1200" dirty="0">
                <a:solidFill>
                  <a:schemeClr val="tx1"/>
                </a:solidFill>
                <a:latin typeface="Times New Roman" pitchFamily="18" charset="0"/>
                <a:ea typeface="+mn-ea"/>
                <a:cs typeface="Times New Roman" pitchFamily="18" charset="0"/>
              </a:rPr>
              <a:t>Firms increasingly are working to develop integrated information systems to more effectively manage their information. An </a:t>
            </a:r>
            <a:r>
              <a:rPr lang="en-US" sz="1200" b="1" kern="1200" dirty="0">
                <a:solidFill>
                  <a:schemeClr val="tx1"/>
                </a:solidFill>
                <a:latin typeface="Times New Roman" pitchFamily="18" charset="0"/>
                <a:ea typeface="+mn-ea"/>
                <a:cs typeface="Times New Roman" pitchFamily="18" charset="0"/>
              </a:rPr>
              <a:t>information system </a:t>
            </a:r>
            <a:r>
              <a:rPr lang="en-US" sz="1200" kern="1200" dirty="0">
                <a:solidFill>
                  <a:schemeClr val="tx1"/>
                </a:solidFill>
                <a:latin typeface="Times New Roman" pitchFamily="18" charset="0"/>
                <a:ea typeface="+mn-ea"/>
                <a:cs typeface="Times New Roman" pitchFamily="18" charset="0"/>
              </a:rPr>
              <a:t>is a methodology created by a firm to gather, assemble, and provide data </a:t>
            </a:r>
            <a:r>
              <a:rPr lang="en-US" dirty="0"/>
              <a:t>that is </a:t>
            </a:r>
            <a:r>
              <a:rPr lang="en-US" sz="1200" kern="1200" dirty="0">
                <a:solidFill>
                  <a:schemeClr val="tx1"/>
                </a:solidFill>
                <a:latin typeface="Times New Roman" pitchFamily="18" charset="0"/>
                <a:ea typeface="+mn-ea"/>
                <a:cs typeface="Times New Roman" pitchFamily="18" charset="0"/>
              </a:rPr>
              <a:t>useful to managers. </a:t>
            </a:r>
          </a:p>
          <a:p>
            <a:pPr marL="171450" indent="-171450" hangingPunct="0">
              <a:buFont typeface="Arial" panose="020B0604020202020204" pitchFamily="34" charset="0"/>
              <a:buChar char="•"/>
            </a:pPr>
            <a:r>
              <a:rPr lang="en-US" sz="1200" kern="1200" dirty="0">
                <a:solidFill>
                  <a:schemeClr val="tx1"/>
                </a:solidFill>
                <a:latin typeface="Times New Roman" pitchFamily="18" charset="0"/>
                <a:ea typeface="+mn-ea"/>
                <a:cs typeface="Times New Roman" pitchFamily="18" charset="0"/>
              </a:rPr>
              <a:t>Larger firms today almost always use computerized systems to manage their information. International firms use information systems to link their operations. That way, managers in any part of the world can access information and communicate with counterparts from any of the firm’s operations. The sheer size of this undertaking, however, along with computer software and hardware limitations, makes it difficult for firms to achieve true global integration of their information systems. Thus, most firms develop information subsystems for specific functional operations or divisions.</a:t>
            </a:r>
          </a:p>
          <a:p>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28</a:t>
            </a:fld>
            <a:endParaRPr lang="en-US" dirty="0"/>
          </a:p>
        </p:txBody>
      </p:sp>
    </p:spTree>
    <p:extLst>
      <p:ext uri="{BB962C8B-B14F-4D97-AF65-F5344CB8AC3E}">
        <p14:creationId xmlns:p14="http://schemas.microsoft.com/office/powerpoint/2010/main" val="625891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b="1" kern="1200" dirty="0">
                <a:solidFill>
                  <a:schemeClr val="tx1"/>
                </a:solidFill>
                <a:latin typeface="Times New Roman" pitchFamily="18" charset="0"/>
                <a:ea typeface="+mn-ea"/>
                <a:cs typeface="Times New Roman" pitchFamily="18" charset="0"/>
              </a:rPr>
              <a:t>Operations management </a:t>
            </a:r>
            <a:r>
              <a:rPr lang="en-US" sz="1200" kern="1200" dirty="0">
                <a:solidFill>
                  <a:schemeClr val="tx1"/>
                </a:solidFill>
                <a:latin typeface="Times New Roman" pitchFamily="18" charset="0"/>
                <a:ea typeface="+mn-ea"/>
                <a:cs typeface="Times New Roman" pitchFamily="18" charset="0"/>
              </a:rPr>
              <a:t>is the set of activities an organization uses to transform different kinds of inputs (materials, labor, and so on) into final goods and services. </a:t>
            </a:r>
            <a:r>
              <a:rPr lang="en-US" sz="1200" b="1" kern="1200" dirty="0">
                <a:solidFill>
                  <a:schemeClr val="tx1"/>
                </a:solidFill>
                <a:latin typeface="Times New Roman" pitchFamily="18" charset="0"/>
                <a:ea typeface="+mn-ea"/>
                <a:cs typeface="Times New Roman" pitchFamily="18" charset="0"/>
              </a:rPr>
              <a:t>International operations management</a:t>
            </a:r>
            <a:r>
              <a:rPr lang="en-US" sz="1200" kern="1200" dirty="0">
                <a:solidFill>
                  <a:schemeClr val="tx1"/>
                </a:solidFill>
                <a:latin typeface="Times New Roman" pitchFamily="18" charset="0"/>
                <a:ea typeface="+mn-ea"/>
                <a:cs typeface="Times New Roman" pitchFamily="18" charset="0"/>
              </a:rPr>
              <a:t> refers to the transformation-related activities of an international firm.</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a:solidFill>
                  <a:schemeClr val="tx1"/>
                </a:solidFill>
                <a:latin typeface="Times New Roman" pitchFamily="18" charset="0"/>
                <a:ea typeface="+mn-ea"/>
                <a:cs typeface="Times New Roman" pitchFamily="18" charset="0"/>
              </a:rPr>
              <a:t>Figure 17.1 illustrates the international operations management process. As shown, a firm’s strategic context provides a necessary backdrop against which it develops and then manages its operations functions. Flowing directly from the strategic context is the question of standardized versus customized production. The positioning of a firm along this continuum in turn helps dictate the appropriate strategies and tactics for other parts of the operations management process. The next part of international operations management is the activities and processes connected with the acquisition of the resources the firm needs to produce the goods or services it intends to sell. Location decisions—where to build factories and other facilities—are also important. In addition, international operations managers are concerned with logistics and materials management—the efficient movement of materials into, within, and out of the firm.</a:t>
            </a:r>
          </a:p>
          <a:p>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3</a:t>
            </a:fld>
            <a:endParaRPr lang="en-US" dirty="0"/>
          </a:p>
        </p:txBody>
      </p:sp>
    </p:spTree>
    <p:extLst>
      <p:ext uri="{BB962C8B-B14F-4D97-AF65-F5344CB8AC3E}">
        <p14:creationId xmlns:p14="http://schemas.microsoft.com/office/powerpoint/2010/main" val="2917903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hangingPunct="0">
              <a:buFont typeface="Arial" panose="020B0604020202020204" pitchFamily="34" charset="0"/>
              <a:buChar char="•"/>
            </a:pPr>
            <a:r>
              <a:rPr lang="en-US" sz="1200" kern="1200" dirty="0">
                <a:solidFill>
                  <a:schemeClr val="tx1"/>
                </a:solidFill>
                <a:latin typeface="Times New Roman" pitchFamily="18" charset="0"/>
                <a:ea typeface="+mn-ea"/>
                <a:cs typeface="Times New Roman" pitchFamily="18" charset="0"/>
              </a:rPr>
              <a:t>The central role of operations management is to create the potential for achieving superior value for the firm. That is, operations management is a value-adding activity intended to create or add new value to the organization’s inputs in ways that directly impact outputs. </a:t>
            </a:r>
          </a:p>
          <a:p>
            <a:pPr marL="171450" indent="-171450" hangingPunct="0">
              <a:buFont typeface="Arial" panose="020B0604020202020204" pitchFamily="34" charset="0"/>
              <a:buChar char="•"/>
            </a:pPr>
            <a:r>
              <a:rPr lang="en-US" sz="1200" kern="1200" dirty="0">
                <a:solidFill>
                  <a:schemeClr val="tx1"/>
                </a:solidFill>
                <a:latin typeface="Times New Roman" pitchFamily="18" charset="0"/>
                <a:ea typeface="+mn-ea"/>
                <a:cs typeface="Times New Roman" pitchFamily="18" charset="0"/>
              </a:rPr>
              <a:t>International operations management must be aligned closely with a firm’s </a:t>
            </a:r>
            <a:r>
              <a:rPr lang="en-US" sz="1200" i="1" kern="1200" dirty="0">
                <a:solidFill>
                  <a:schemeClr val="tx1"/>
                </a:solidFill>
                <a:latin typeface="Times New Roman" pitchFamily="18" charset="0"/>
                <a:ea typeface="+mn-ea"/>
                <a:cs typeface="Times New Roman" pitchFamily="18" charset="0"/>
              </a:rPr>
              <a:t>business strategy</a:t>
            </a:r>
            <a:r>
              <a:rPr lang="en-US" sz="1200" kern="1200" dirty="0">
                <a:solidFill>
                  <a:schemeClr val="tx1"/>
                </a:solidFill>
                <a:latin typeface="Times New Roman" pitchFamily="18" charset="0"/>
                <a:ea typeface="+mn-ea"/>
                <a:cs typeface="Times New Roman" pitchFamily="18" charset="0"/>
              </a:rPr>
              <a:t>. </a:t>
            </a:r>
            <a:r>
              <a:rPr lang="en-US" dirty="0"/>
              <a:t>Indeed, the business strategy set by top managers at the firm’s corporate and regional levels will affect all facets of the planning and implementing of operations management activities, such as supply chain management strategies, location decisions, facilities design, and logistics management. </a:t>
            </a:r>
            <a:r>
              <a:rPr lang="en-US" sz="1200" kern="1200" dirty="0">
                <a:solidFill>
                  <a:schemeClr val="tx1"/>
                </a:solidFill>
                <a:latin typeface="Times New Roman" pitchFamily="18" charset="0"/>
                <a:ea typeface="+mn-ea"/>
                <a:cs typeface="Times New Roman" pitchFamily="18" charset="0"/>
              </a:rPr>
              <a:t> </a:t>
            </a:r>
          </a:p>
          <a:p>
            <a:pPr marL="171450" indent="-171450" hangingPunct="0">
              <a:buFont typeface="Arial" panose="020B0604020202020204" pitchFamily="34" charset="0"/>
              <a:buChar char="•"/>
            </a:pPr>
            <a:r>
              <a:rPr lang="en-US" sz="1200" i="1" kern="1200" dirty="0">
                <a:solidFill>
                  <a:schemeClr val="tx1"/>
                </a:solidFill>
                <a:latin typeface="Times New Roman" pitchFamily="18" charset="0"/>
                <a:ea typeface="+mn-ea"/>
                <a:cs typeface="Times New Roman" pitchFamily="18" charset="0"/>
              </a:rPr>
              <a:t>Production processes and technologies </a:t>
            </a:r>
            <a:r>
              <a:rPr lang="en-US" sz="1200" kern="1200" dirty="0">
                <a:solidFill>
                  <a:schemeClr val="tx1"/>
                </a:solidFill>
                <a:latin typeface="Times New Roman" pitchFamily="18" charset="0"/>
                <a:ea typeface="+mn-ea"/>
                <a:cs typeface="Times New Roman" pitchFamily="18" charset="0"/>
              </a:rPr>
              <a:t>also affect the firm’s choices. If the firm uses standardized </a:t>
            </a:r>
            <a:r>
              <a:rPr lang="en-US" dirty="0"/>
              <a:t>systems </a:t>
            </a:r>
            <a:r>
              <a:rPr lang="en-US" sz="1200" kern="1200" dirty="0">
                <a:solidFill>
                  <a:schemeClr val="tx1"/>
                </a:solidFill>
                <a:latin typeface="Times New Roman" pitchFamily="18" charset="0"/>
                <a:ea typeface="+mn-ea"/>
                <a:cs typeface="Times New Roman" pitchFamily="18" charset="0"/>
              </a:rPr>
              <a:t>in every market where it does business, then its operations should be globally integrated. </a:t>
            </a:r>
            <a:r>
              <a:rPr lang="en-US" dirty="0"/>
              <a:t>I</a:t>
            </a:r>
            <a:r>
              <a:rPr lang="en-US" sz="1200" kern="1200" dirty="0">
                <a:solidFill>
                  <a:schemeClr val="tx1"/>
                </a:solidFill>
                <a:latin typeface="Times New Roman" pitchFamily="18" charset="0"/>
                <a:ea typeface="+mn-ea"/>
                <a:cs typeface="Times New Roman" pitchFamily="18" charset="0"/>
              </a:rPr>
              <a:t>f a firm uses a unique operations system in each market, global integration is not only unnecessary but also likely to be impossible. </a:t>
            </a:r>
          </a:p>
          <a:p>
            <a:pPr hangingPunct="0"/>
            <a:r>
              <a:rPr lang="en-US" sz="1200" kern="1200" dirty="0">
                <a:solidFill>
                  <a:schemeClr val="tx1"/>
                </a:solidFill>
                <a:latin typeface="Times New Roman" pitchFamily="18" charset="0"/>
                <a:ea typeface="+mn-ea"/>
                <a:cs typeface="Times New Roman" pitchFamily="18" charset="0"/>
              </a:rPr>
              <a:t> </a:t>
            </a:r>
          </a:p>
          <a:p>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4</a:t>
            </a:fld>
            <a:endParaRPr lang="en-US" dirty="0"/>
          </a:p>
        </p:txBody>
      </p:sp>
    </p:spTree>
    <p:extLst>
      <p:ext uri="{BB962C8B-B14F-4D97-AF65-F5344CB8AC3E}">
        <p14:creationId xmlns:p14="http://schemas.microsoft.com/office/powerpoint/2010/main" val="3320431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hangingPunct="0"/>
            <a:r>
              <a:rPr lang="en-US" sz="1200" kern="1200" dirty="0">
                <a:solidFill>
                  <a:schemeClr val="tx1"/>
                </a:solidFill>
                <a:latin typeface="Times New Roman" pitchFamily="18" charset="0"/>
                <a:ea typeface="+mn-ea"/>
                <a:cs typeface="Times New Roman" pitchFamily="18" charset="0"/>
              </a:rPr>
              <a:t>International operations management presents one of the most complex and challenging set of tasks managers face today. The basic complexities inherent in operations management stem from the production problem itself—where and how to produce various goods and services. Operations managers typically must decide important and complex issues in three areas:</a:t>
            </a:r>
          </a:p>
          <a:p>
            <a:pPr marL="228600" indent="-228600" hangingPunct="0">
              <a:buFont typeface="+mj-lt"/>
              <a:buAutoNum type="arabicPeriod"/>
            </a:pPr>
            <a:r>
              <a:rPr lang="en-US" sz="1200" u="sng" kern="1200" dirty="0">
                <a:solidFill>
                  <a:schemeClr val="tx1"/>
                </a:solidFill>
                <a:latin typeface="Times New Roman" pitchFamily="18" charset="0"/>
                <a:ea typeface="+mn-ea"/>
                <a:cs typeface="Times New Roman" pitchFamily="18" charset="0"/>
              </a:rPr>
              <a:t>Resources</a:t>
            </a:r>
            <a:r>
              <a:rPr lang="en-US" sz="1200" kern="1200" dirty="0">
                <a:solidFill>
                  <a:schemeClr val="tx1"/>
                </a:solidFill>
                <a:latin typeface="Times New Roman" pitchFamily="18" charset="0"/>
                <a:ea typeface="+mn-ea"/>
                <a:cs typeface="Times New Roman" pitchFamily="18" charset="0"/>
              </a:rPr>
              <a:t>: Managers must decide where and how to obtain the resources the firm needs to produce its products. Key decisions relate to supply chain management and vertical integration. </a:t>
            </a:r>
          </a:p>
          <a:p>
            <a:pPr marL="228600" indent="-228600" hangingPunct="0">
              <a:buFont typeface="+mj-lt"/>
              <a:buAutoNum type="arabicPeriod"/>
            </a:pPr>
            <a:r>
              <a:rPr lang="en-US" sz="1200" u="sng" kern="1200" dirty="0">
                <a:solidFill>
                  <a:schemeClr val="tx1"/>
                </a:solidFill>
                <a:latin typeface="Times New Roman" pitchFamily="18" charset="0"/>
                <a:ea typeface="+mn-ea"/>
                <a:cs typeface="Times New Roman" pitchFamily="18" charset="0"/>
              </a:rPr>
              <a:t>Location</a:t>
            </a:r>
            <a:r>
              <a:rPr lang="en-US" sz="1200" kern="1200" dirty="0">
                <a:solidFill>
                  <a:schemeClr val="tx1"/>
                </a:solidFill>
                <a:latin typeface="Times New Roman" pitchFamily="18" charset="0"/>
                <a:ea typeface="+mn-ea"/>
                <a:cs typeface="Times New Roman" pitchFamily="18" charset="0"/>
              </a:rPr>
              <a:t>: Managers must decide where to build administrative facilities, sales offices, and plants, how to design them, and so on. </a:t>
            </a:r>
          </a:p>
          <a:p>
            <a:pPr marL="228600" indent="-228600" hangingPunct="0">
              <a:buFont typeface="+mj-lt"/>
              <a:buAutoNum type="arabicPeriod"/>
            </a:pPr>
            <a:r>
              <a:rPr lang="en-US" sz="1200" u="sng" kern="1200" dirty="0">
                <a:solidFill>
                  <a:schemeClr val="tx1"/>
                </a:solidFill>
                <a:latin typeface="Times New Roman" pitchFamily="18" charset="0"/>
                <a:ea typeface="+mn-ea"/>
                <a:cs typeface="Times New Roman" pitchFamily="18" charset="0"/>
              </a:rPr>
              <a:t>Logistics</a:t>
            </a:r>
            <a:r>
              <a:rPr lang="en-US" sz="1200" kern="1200" dirty="0">
                <a:solidFill>
                  <a:schemeClr val="tx1"/>
                </a:solidFill>
                <a:latin typeface="Times New Roman" pitchFamily="18" charset="0"/>
                <a:ea typeface="+mn-ea"/>
                <a:cs typeface="Times New Roman" pitchFamily="18" charset="0"/>
              </a:rPr>
              <a:t>: Managers must decide on modes of transportation and methods of inventory control.</a:t>
            </a:r>
          </a:p>
          <a:p>
            <a:pPr hangingPunct="0"/>
            <a:r>
              <a:rPr lang="en-US" sz="1200" kern="1200" dirty="0">
                <a:solidFill>
                  <a:schemeClr val="tx1"/>
                </a:solidFill>
                <a:latin typeface="Times New Roman" pitchFamily="18" charset="0"/>
                <a:ea typeface="+mn-ea"/>
                <a:cs typeface="Times New Roman" pitchFamily="18" charset="0"/>
              </a:rPr>
              <a:t>All firms, whether domestic or international, must address these issues. However, resolving them is far more complicated for international firms. </a:t>
            </a:r>
          </a:p>
          <a:p>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5</a:t>
            </a:fld>
            <a:endParaRPr lang="en-US" dirty="0"/>
          </a:p>
        </p:txBody>
      </p:sp>
    </p:spTree>
    <p:extLst>
      <p:ext uri="{BB962C8B-B14F-4D97-AF65-F5344CB8AC3E}">
        <p14:creationId xmlns:p14="http://schemas.microsoft.com/office/powerpoint/2010/main" val="10298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dirty="0"/>
              <a:t>The o</a:t>
            </a:r>
            <a:r>
              <a:rPr lang="en-US" sz="1200" kern="1200" dirty="0">
                <a:solidFill>
                  <a:schemeClr val="tx1"/>
                </a:solidFill>
                <a:latin typeface="Times New Roman" pitchFamily="18" charset="0"/>
                <a:ea typeface="+mn-ea"/>
                <a:cs typeface="Times New Roman" pitchFamily="18" charset="0"/>
              </a:rPr>
              <a:t>perations management decisions, processes, and issues that involve the creation of tangible goods are called </a:t>
            </a:r>
            <a:r>
              <a:rPr lang="en-US" sz="1200" b="1" kern="1200" dirty="0">
                <a:solidFill>
                  <a:schemeClr val="tx1"/>
                </a:solidFill>
                <a:latin typeface="Times New Roman" pitchFamily="18" charset="0"/>
                <a:ea typeface="+mn-ea"/>
                <a:cs typeface="Times New Roman" pitchFamily="18" charset="0"/>
              </a:rPr>
              <a:t>production management</a:t>
            </a:r>
            <a:r>
              <a:rPr lang="en-US" dirty="0"/>
              <a:t>. T</a:t>
            </a:r>
            <a:r>
              <a:rPr lang="en-US" sz="1200" kern="1200" dirty="0">
                <a:solidFill>
                  <a:schemeClr val="tx1"/>
                </a:solidFill>
                <a:latin typeface="Times New Roman" pitchFamily="18" charset="0"/>
                <a:ea typeface="+mn-ea"/>
                <a:cs typeface="Times New Roman" pitchFamily="18" charset="0"/>
              </a:rPr>
              <a:t>hose involving the creation of intangible services are called </a:t>
            </a:r>
            <a:r>
              <a:rPr lang="en-US" sz="1200" b="1" kern="1200" dirty="0">
                <a:solidFill>
                  <a:schemeClr val="tx1"/>
                </a:solidFill>
                <a:latin typeface="Times New Roman" pitchFamily="18" charset="0"/>
                <a:ea typeface="+mn-ea"/>
                <a:cs typeface="Times New Roman" pitchFamily="18" charset="0"/>
              </a:rPr>
              <a:t>service operations management</a:t>
            </a:r>
            <a:r>
              <a:rPr lang="en-US" sz="1200" kern="1200" dirty="0">
                <a:solidFill>
                  <a:schemeClr val="tx1"/>
                </a:solidFill>
                <a:latin typeface="Times New Roman" pitchFamily="18" charset="0"/>
                <a:ea typeface="+mn-ea"/>
                <a:cs typeface="Times New Roman" pitchFamily="18" charset="0"/>
              </a:rPr>
              <a:t>. This section focuses on production management. Service operations management is addressed later in the chapter.</a:t>
            </a:r>
          </a:p>
          <a:p>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6</a:t>
            </a:fld>
            <a:endParaRPr lang="en-US" dirty="0"/>
          </a:p>
        </p:txBody>
      </p:sp>
    </p:spTree>
    <p:extLst>
      <p:ext uri="{BB962C8B-B14F-4D97-AF65-F5344CB8AC3E}">
        <p14:creationId xmlns:p14="http://schemas.microsoft.com/office/powerpoint/2010/main" val="3734917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171450" indent="-171450" hangingPunct="0">
              <a:buFont typeface="Arial" panose="020B0604020202020204" pitchFamily="34" charset="0"/>
              <a:buChar char="•"/>
            </a:pPr>
            <a:r>
              <a:rPr lang="en-US" sz="1200" kern="1200" dirty="0">
                <a:solidFill>
                  <a:schemeClr val="tx1"/>
                </a:solidFill>
                <a:latin typeface="Times New Roman" pitchFamily="18" charset="0"/>
                <a:ea typeface="+mn-ea"/>
                <a:cs typeface="Times New Roman" pitchFamily="18" charset="0"/>
              </a:rPr>
              <a:t>Because the production of most manufactured goods requires a variety of raw materials, parts, and other resources, the first issue an international production manager faces is deciding how to acquire those inputs. </a:t>
            </a:r>
            <a:r>
              <a:rPr lang="en-US" sz="1200" b="1" kern="1200" dirty="0">
                <a:solidFill>
                  <a:schemeClr val="tx1"/>
                </a:solidFill>
                <a:latin typeface="Times New Roman" pitchFamily="18" charset="0"/>
                <a:ea typeface="+mn-ea"/>
                <a:cs typeface="Times New Roman" pitchFamily="18" charset="0"/>
              </a:rPr>
              <a:t>Supply chain management </a:t>
            </a:r>
            <a:r>
              <a:rPr lang="en-US" sz="1200" kern="1200" dirty="0">
                <a:solidFill>
                  <a:schemeClr val="tx1"/>
                </a:solidFill>
                <a:latin typeface="Times New Roman" pitchFamily="18" charset="0"/>
                <a:ea typeface="+mn-ea"/>
                <a:cs typeface="Times New Roman" pitchFamily="18" charset="0"/>
              </a:rPr>
              <a:t>is the set of processes and steps a firm uses to acquire the various resources it needs to create its products (other common terms for this activity include </a:t>
            </a:r>
            <a:r>
              <a:rPr lang="en-US" sz="1200" i="1" kern="1200" dirty="0">
                <a:solidFill>
                  <a:schemeClr val="tx1"/>
                </a:solidFill>
                <a:latin typeface="Times New Roman" pitchFamily="18" charset="0"/>
                <a:ea typeface="+mn-ea"/>
                <a:cs typeface="Times New Roman" pitchFamily="18" charset="0"/>
              </a:rPr>
              <a:t>sourcing</a:t>
            </a:r>
            <a:r>
              <a:rPr lang="en-US" sz="1200" kern="1200" dirty="0">
                <a:solidFill>
                  <a:schemeClr val="tx1"/>
                </a:solidFill>
                <a:latin typeface="Times New Roman" pitchFamily="18" charset="0"/>
                <a:ea typeface="+mn-ea"/>
                <a:cs typeface="Times New Roman" pitchFamily="18" charset="0"/>
              </a:rPr>
              <a:t> and </a:t>
            </a:r>
            <a:r>
              <a:rPr lang="en-US" sz="1200" i="1" kern="1200" dirty="0">
                <a:solidFill>
                  <a:schemeClr val="tx1"/>
                </a:solidFill>
                <a:latin typeface="Times New Roman" pitchFamily="18" charset="0"/>
                <a:ea typeface="+mn-ea"/>
                <a:cs typeface="Times New Roman" pitchFamily="18" charset="0"/>
              </a:rPr>
              <a:t>procuring</a:t>
            </a:r>
            <a:r>
              <a:rPr lang="en-US" sz="1200" kern="1200" dirty="0">
                <a:solidFill>
                  <a:schemeClr val="tx1"/>
                </a:solidFill>
                <a:latin typeface="Times New Roman" pitchFamily="18" charset="0"/>
                <a:ea typeface="+mn-ea"/>
                <a:cs typeface="Times New Roman" pitchFamily="18" charset="0"/>
              </a:rPr>
              <a:t>). Supply chain management clearly affects product cost, product quality, and internal demands for capital. Because of these impacts, most international firms approach supply chain management as a strategic issue to be carefully planned and implemented by top management.</a:t>
            </a:r>
          </a:p>
          <a:p>
            <a:pPr marL="171450" indent="-171450" hangingPunct="0">
              <a:buFont typeface="Arial" panose="020B0604020202020204" pitchFamily="34" charset="0"/>
              <a:buChar char="•"/>
            </a:pPr>
            <a:r>
              <a:rPr lang="en-US" sz="1200" kern="1200" dirty="0">
                <a:solidFill>
                  <a:schemeClr val="tx1"/>
                </a:solidFill>
                <a:latin typeface="Times New Roman" pitchFamily="18" charset="0"/>
                <a:ea typeface="+mn-ea"/>
                <a:cs typeface="Times New Roman" pitchFamily="18" charset="0"/>
              </a:rPr>
              <a:t>The first step in developing a supply chain management strategy is to determine the appropriate degree of vertical integration. Vertical integration is the extent to which a firm either provides its own resources or obtains them from other sources.  At one extreme, firms that practice relatively high levels of vertical integration are engaged in every step of the operations management process as goods are developed, transformed, packaged, and sold to customers. Various units within the firm can be seen as suppliers to other units within the firm, which can be viewed as the customers of the supplying units. At the other extreme, firms that have little vertical integration are involved in only one step or just a few steps in the production chain. They may buy their inputs and component parts from other suppliers, perform one operation or transformation, and then sell their outputs to other firms or consumers.</a:t>
            </a:r>
          </a:p>
          <a:p>
            <a:pPr marL="171450" indent="-171450" hangingPunct="0">
              <a:buFont typeface="Arial" panose="020B0604020202020204" pitchFamily="34" charset="0"/>
              <a:buChar char="•"/>
            </a:pPr>
            <a:r>
              <a:rPr lang="en-US" sz="1200" kern="1200" dirty="0">
                <a:solidFill>
                  <a:schemeClr val="tx1"/>
                </a:solidFill>
                <a:latin typeface="Times New Roman" pitchFamily="18" charset="0"/>
                <a:ea typeface="+mn-ea"/>
                <a:cs typeface="Times New Roman" pitchFamily="18" charset="0"/>
              </a:rPr>
              <a:t>The extent of a firm’s vertical integration is the result of a series of supply chain management decisions made by production managers. In deciding how to acquire the components necessary to manufacture a firm’s products, its production managers have two choices: The firm can make the inputs itself, or it can buy them from outside suppliers. This choice is called the </a:t>
            </a:r>
            <a:r>
              <a:rPr lang="en-US" sz="1200" b="1" kern="1200" dirty="0">
                <a:solidFill>
                  <a:schemeClr val="tx1"/>
                </a:solidFill>
                <a:latin typeface="Times New Roman" pitchFamily="18" charset="0"/>
                <a:ea typeface="+mn-ea"/>
                <a:cs typeface="Times New Roman" pitchFamily="18" charset="0"/>
              </a:rPr>
              <a:t>make-or-buy decision</a:t>
            </a:r>
            <a:r>
              <a:rPr lang="en-US" sz="1200" kern="1200" dirty="0">
                <a:solidFill>
                  <a:schemeClr val="tx1"/>
                </a:solidFill>
                <a:latin typeface="Times New Roman" pitchFamily="18" charset="0"/>
                <a:ea typeface="+mn-ea"/>
                <a:cs typeface="Times New Roman" pitchFamily="18" charset="0"/>
              </a:rPr>
              <a:t>. </a:t>
            </a:r>
          </a:p>
          <a:p>
            <a:pPr marL="171450" indent="-171450" hangingPunct="0">
              <a:buFont typeface="Arial" panose="020B0604020202020204" pitchFamily="34" charset="0"/>
              <a:buChar char="•"/>
            </a:pPr>
            <a:endParaRPr lang="en-US" sz="1200" kern="1200" dirty="0">
              <a:solidFill>
                <a:schemeClr val="tx1"/>
              </a:solidFill>
              <a:latin typeface="Times New Roman" pitchFamily="18" charset="0"/>
              <a:ea typeface="+mn-ea"/>
              <a:cs typeface="Times New Roman" pitchFamily="18" charset="0"/>
            </a:endParaRPr>
          </a:p>
          <a:p>
            <a:pPr marL="171450" indent="-171450" hangingPunct="0">
              <a:buFont typeface="Arial" panose="020B0604020202020204" pitchFamily="34" charset="0"/>
              <a:buChar char="•"/>
            </a:pPr>
            <a:endParaRPr lang="en-US" sz="1200" kern="1200" dirty="0">
              <a:solidFill>
                <a:schemeClr val="tx1"/>
              </a:solidFill>
              <a:latin typeface="Times New Roman" pitchFamily="18" charset="0"/>
              <a:ea typeface="+mn-ea"/>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7</a:t>
            </a:fld>
            <a:endParaRPr lang="en-US" dirty="0"/>
          </a:p>
        </p:txBody>
      </p:sp>
    </p:spTree>
    <p:extLst>
      <p:ext uri="{BB962C8B-B14F-4D97-AF65-F5344CB8AC3E}">
        <p14:creationId xmlns:p14="http://schemas.microsoft.com/office/powerpoint/2010/main" val="713343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171450" indent="-171450" hangingPunct="0">
              <a:buFont typeface="Arial" panose="020B0604020202020204" pitchFamily="34" charset="0"/>
              <a:buChar char="•"/>
            </a:pPr>
            <a:r>
              <a:rPr lang="en-US" dirty="0"/>
              <a:t>The make-or-buy decision can be influenced by a </a:t>
            </a:r>
            <a:r>
              <a:rPr lang="en-US" b="1" dirty="0"/>
              <a:t>firm’s size, scope of operations, and technological</a:t>
            </a:r>
            <a:r>
              <a:rPr lang="en-US" b="1" baseline="0" dirty="0"/>
              <a:t> </a:t>
            </a:r>
            <a:r>
              <a:rPr lang="en-US" b="1" dirty="0"/>
              <a:t>expertise and by the nature of its product</a:t>
            </a:r>
            <a:r>
              <a:rPr lang="en-US" dirty="0"/>
              <a:t>.</a:t>
            </a:r>
          </a:p>
          <a:p>
            <a:pPr marL="171450" indent="-171450" hangingPunct="0">
              <a:buFont typeface="Arial" panose="020B0604020202020204" pitchFamily="34" charset="0"/>
              <a:buChar char="•"/>
            </a:pPr>
            <a:r>
              <a:rPr lang="en-US" dirty="0"/>
              <a:t>All else being equal, a firm will choose to make or buy simply on the basis of whether it can </a:t>
            </a:r>
            <a:r>
              <a:rPr lang="en-US" b="1" dirty="0"/>
              <a:t>obtain the resource cheaper </a:t>
            </a:r>
            <a:r>
              <a:rPr lang="en-US" dirty="0"/>
              <a:t>by making it internally or by buying it from an external supplier.</a:t>
            </a:r>
          </a:p>
          <a:p>
            <a:pPr marL="171450" indent="-171450" hangingPunct="0">
              <a:buFont typeface="Arial" panose="020B0604020202020204" pitchFamily="34" charset="0"/>
              <a:buChar char="•"/>
            </a:pPr>
            <a:r>
              <a:rPr lang="en-US" dirty="0"/>
              <a:t>In addition to these strategic considerations, other factors may play a role with respect to the make-or-buy decision. In particular, international firms typically must make trade-offs between costs and control, risk, investment, and flexibility.</a:t>
            </a:r>
          </a:p>
          <a:p>
            <a:pPr marL="171450" indent="-171450" hangingPunct="0">
              <a:buFont typeface="Arial" panose="020B0604020202020204" pitchFamily="34" charset="0"/>
              <a:buChar char="•"/>
            </a:pPr>
            <a:r>
              <a:rPr lang="en-US" b="1" dirty="0"/>
              <a:t>Control</a:t>
            </a:r>
            <a:r>
              <a:rPr lang="en-US" dirty="0"/>
              <a:t>:</a:t>
            </a:r>
            <a:r>
              <a:rPr lang="en-US" baseline="0" dirty="0"/>
              <a:t> </a:t>
            </a:r>
            <a:r>
              <a:rPr lang="en-US" dirty="0"/>
              <a:t>Making a component has the advantage of increasing the firm’s control over product quality, delivery schedules, design changes, and costs. A firm that buys from external suppliers may become overly dependent on those suppliers. Another issue of control relates to the ability to enforce contracts with outside suppliers. Buying a component from an external supplier has the advantage of reducing the firm’s financial and operating risks. </a:t>
            </a:r>
          </a:p>
          <a:p>
            <a:pPr marL="171450" indent="-171450" hangingPunct="0">
              <a:buFont typeface="Arial" panose="020B0604020202020204" pitchFamily="34" charset="0"/>
              <a:buChar char="•"/>
            </a:pPr>
            <a:r>
              <a:rPr lang="en-US" b="1" dirty="0"/>
              <a:t>Risk:</a:t>
            </a:r>
            <a:r>
              <a:rPr lang="en-US" dirty="0"/>
              <a:t> Buying a component from an external supplier has the advantage of reducing the firm’s financial and operating risks.</a:t>
            </a:r>
          </a:p>
          <a:p>
            <a:pPr marL="171450" indent="-171450" hangingPunct="0">
              <a:buFont typeface="Arial" panose="020B0604020202020204" pitchFamily="34" charset="0"/>
              <a:buChar char="•"/>
            </a:pPr>
            <a:r>
              <a:rPr lang="en-US" b="1" dirty="0"/>
              <a:t>Investments in Facilities, Technology, and People </a:t>
            </a:r>
            <a:r>
              <a:rPr lang="en-US" dirty="0"/>
              <a:t>Buying from others lowers the firm’s level of investment. By not having to build a new factory or learn a new technology, a firm can free up capital for other productive uses.</a:t>
            </a:r>
          </a:p>
          <a:p>
            <a:pPr marL="171450" indent="-171450" hangingPunct="0">
              <a:buFont typeface="Arial" panose="020B0604020202020204" pitchFamily="34" charset="0"/>
              <a:buChar char="•"/>
            </a:pPr>
            <a:r>
              <a:rPr lang="en-US" b="1" dirty="0"/>
              <a:t>Flexibility:</a:t>
            </a:r>
            <a:r>
              <a:rPr lang="en-US" dirty="0"/>
              <a:t> A firm that buys rather than makes retains the flexibility to change suppliers as circumstances dictate. This is particularly helpful in cases in which technology is evolving rapidly or delivered costs can change as a result of inflation or exchange rate fluctuations.</a:t>
            </a:r>
          </a:p>
          <a:p>
            <a:pPr hangingPunct="0"/>
            <a:endParaRPr lang="en-US" dirty="0"/>
          </a:p>
          <a:p>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8</a:t>
            </a:fld>
            <a:endParaRPr lang="en-US" dirty="0"/>
          </a:p>
        </p:txBody>
      </p:sp>
    </p:spTree>
    <p:extLst>
      <p:ext uri="{BB962C8B-B14F-4D97-AF65-F5344CB8AC3E}">
        <p14:creationId xmlns:p14="http://schemas.microsoft.com/office/powerpoint/2010/main" val="33644571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kern="1200" dirty="0">
                <a:solidFill>
                  <a:schemeClr val="tx1"/>
                </a:solidFill>
                <a:latin typeface="Times New Roman" pitchFamily="18" charset="0"/>
                <a:ea typeface="+mn-ea"/>
                <a:cs typeface="Times New Roman" pitchFamily="18" charset="0"/>
              </a:rPr>
              <a:t>An international firm that chooses to make inputs rather than buy them faces another decision: Where should it locate its production facilities? In reaching a location decision, the firm must consider country-related</a:t>
            </a:r>
            <a:r>
              <a:rPr lang="en-US" sz="1200" kern="1200" baseline="0" dirty="0">
                <a:solidFill>
                  <a:schemeClr val="tx1"/>
                </a:solidFill>
                <a:latin typeface="Times New Roman" pitchFamily="18" charset="0"/>
                <a:ea typeface="+mn-ea"/>
                <a:cs typeface="Times New Roman" pitchFamily="18" charset="0"/>
              </a:rPr>
              <a:t> issues, product-related issues, government policies, and organizational issues.</a:t>
            </a:r>
            <a:endParaRPr lang="en-US" sz="1200" kern="1200" dirty="0">
              <a:solidFill>
                <a:schemeClr val="tx1"/>
              </a:solidFill>
              <a:latin typeface="Times New Roman" pitchFamily="18" charset="0"/>
              <a:ea typeface="+mn-ea"/>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9</a:t>
            </a:fld>
            <a:endParaRPr lang="en-US" dirty="0"/>
          </a:p>
        </p:txBody>
      </p:sp>
    </p:spTree>
    <p:extLst>
      <p:ext uri="{BB962C8B-B14F-4D97-AF65-F5344CB8AC3E}">
        <p14:creationId xmlns:p14="http://schemas.microsoft.com/office/powerpoint/2010/main" val="1781271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77078" y="758952"/>
            <a:ext cx="8216348" cy="3566160"/>
          </a:xfrm>
        </p:spPr>
        <p:txBody>
          <a:bodyPr anchor="b">
            <a:normAutofit/>
          </a:bodyPr>
          <a:lstStyle>
            <a:lvl1pPr algn="l">
              <a:lnSpc>
                <a:spcPct val="85000"/>
              </a:lnSpc>
              <a:defRPr sz="8000" spc="-50" baseline="0">
                <a:solidFill>
                  <a:srgbClr val="CC3300"/>
                </a:solidFill>
              </a:defRPr>
            </a:lvl1pPr>
          </a:lstStyle>
          <a:p>
            <a:r>
              <a:rPr lang="en-US"/>
              <a:t>Click to edit Master title style</a:t>
            </a:r>
            <a:endParaRPr lang="en-US" dirty="0"/>
          </a:p>
        </p:txBody>
      </p:sp>
      <p:sp>
        <p:nvSpPr>
          <p:cNvPr id="3" name="Subtitle 2"/>
          <p:cNvSpPr>
            <a:spLocks noGrp="1"/>
          </p:cNvSpPr>
          <p:nvPr>
            <p:ph type="subTitle" idx="1"/>
          </p:nvPr>
        </p:nvSpPr>
        <p:spPr>
          <a:xfrm>
            <a:off x="500890" y="4618578"/>
            <a:ext cx="8216348" cy="1143000"/>
          </a:xfrm>
        </p:spPr>
        <p:txBody>
          <a:bodyPr lIns="91440" rIns="91440">
            <a:normAutofit/>
          </a:bodyPr>
          <a:lstStyle>
            <a:lvl1pPr marL="0" indent="0" algn="l">
              <a:buNone/>
              <a:defRPr sz="2400" b="1" cap="all" spc="200" baseline="0">
                <a:solidFill>
                  <a:schemeClr val="tx1"/>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l-GR" b="1" dirty="0" err="1"/>
              <a:t>Διοικηση</a:t>
            </a:r>
            <a:r>
              <a:rPr lang="el-GR" b="1" dirty="0"/>
              <a:t> </a:t>
            </a:r>
            <a:r>
              <a:rPr lang="el-GR" b="1" dirty="0" err="1"/>
              <a:t>Διεθνων</a:t>
            </a:r>
            <a:r>
              <a:rPr lang="el-GR" b="1" dirty="0"/>
              <a:t> </a:t>
            </a:r>
            <a:r>
              <a:rPr lang="el-GR" b="1" dirty="0" err="1"/>
              <a:t>Επιχειρησιακων</a:t>
            </a:r>
            <a:r>
              <a:rPr lang="el-GR" b="1" dirty="0"/>
              <a:t> </a:t>
            </a:r>
            <a:r>
              <a:rPr lang="el-GR" b="1" dirty="0" err="1"/>
              <a:t>Λειτουργιων</a:t>
            </a:r>
            <a:endParaRPr lang="en-US" dirty="0"/>
          </a:p>
        </p:txBody>
      </p:sp>
      <p:sp>
        <p:nvSpPr>
          <p:cNvPr id="6" name="Slide Number Placeholder 5"/>
          <p:cNvSpPr>
            <a:spLocks noGrp="1"/>
          </p:cNvSpPr>
          <p:nvPr>
            <p:ph type="sldNum" sz="quarter" idx="12"/>
          </p:nvPr>
        </p:nvSpPr>
        <p:spPr/>
        <p:txBody>
          <a:bodyPr/>
          <a:lstStyle/>
          <a:p>
            <a:r>
              <a:rPr lang="el-GR" dirty="0"/>
              <a:t>Κεφάλαιο 17-</a:t>
            </a:r>
            <a:fld id="{D57F1E4F-1CFF-5643-939E-217C01CDF565}" type="slidenum">
              <a:rPr lang="en-US" smtClean="0"/>
              <a:pPr/>
              <a:t>‹#›</a:t>
            </a:fld>
            <a:endParaRPr lang="en-US" dirty="0"/>
          </a:p>
        </p:txBody>
      </p:sp>
      <p:cxnSp>
        <p:nvCxnSpPr>
          <p:cNvPr id="9" name="Straight Connector 8"/>
          <p:cNvCxnSpPr/>
          <p:nvPr/>
        </p:nvCxnSpPr>
        <p:spPr>
          <a:xfrm>
            <a:off x="477078" y="4463562"/>
            <a:ext cx="8240160" cy="28925"/>
          </a:xfrm>
          <a:prstGeom prst="line">
            <a:avLst/>
          </a:prstGeom>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78131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l-GR" dirty="0" err="1"/>
              <a:t>Διοικηση</a:t>
            </a:r>
            <a:r>
              <a:rPr lang="el-GR" dirty="0"/>
              <a:t> </a:t>
            </a:r>
            <a:r>
              <a:rPr lang="el-GR" dirty="0" err="1"/>
              <a:t>Διεθνων</a:t>
            </a:r>
            <a:r>
              <a:rPr lang="el-GR" dirty="0"/>
              <a:t> </a:t>
            </a:r>
            <a:r>
              <a:rPr lang="el-GR" dirty="0" err="1"/>
              <a:t>Επιχειρησιακων</a:t>
            </a:r>
            <a:r>
              <a:rPr lang="el-GR" dirty="0"/>
              <a:t> </a:t>
            </a:r>
            <a:r>
              <a:rPr lang="el-GR" dirty="0" err="1"/>
              <a:t>Λειτουργιων</a:t>
            </a:r>
            <a:endParaRPr lang="en-US" dirty="0"/>
          </a:p>
        </p:txBody>
      </p:sp>
      <p:sp>
        <p:nvSpPr>
          <p:cNvPr id="6" name="Slide Number Placeholder 5"/>
          <p:cNvSpPr>
            <a:spLocks noGrp="1"/>
          </p:cNvSpPr>
          <p:nvPr>
            <p:ph type="sldNum" sz="quarter" idx="12"/>
          </p:nvPr>
        </p:nvSpPr>
        <p:spPr/>
        <p:txBody>
          <a:bodyPr/>
          <a:lstStyle/>
          <a:p>
            <a:r>
              <a:rPr lang="el-GR" dirty="0"/>
              <a:t>Κεφάλαιο 17-</a:t>
            </a:r>
            <a:r>
              <a:rPr lang="en-US" dirty="0"/>
              <a:t> </a:t>
            </a:r>
            <a:fld id="{D57F1E4F-1CFF-5643-939E-217C01CDF565}" type="slidenum">
              <a:rPr lang="en-US" smtClean="0"/>
              <a:pPr/>
              <a:t>‹#›</a:t>
            </a:fld>
            <a:endParaRPr lang="en-US" dirty="0"/>
          </a:p>
        </p:txBody>
      </p:sp>
    </p:spTree>
    <p:extLst>
      <p:ext uri="{BB962C8B-B14F-4D97-AF65-F5344CB8AC3E}">
        <p14:creationId xmlns:p14="http://schemas.microsoft.com/office/powerpoint/2010/main" val="2974255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l-GR" dirty="0" err="1"/>
              <a:t>Διοικηση</a:t>
            </a:r>
            <a:r>
              <a:rPr lang="el-GR" dirty="0"/>
              <a:t> </a:t>
            </a:r>
            <a:r>
              <a:rPr lang="el-GR" dirty="0" err="1"/>
              <a:t>Διεθνων</a:t>
            </a:r>
            <a:r>
              <a:rPr lang="el-GR" dirty="0"/>
              <a:t> </a:t>
            </a:r>
            <a:r>
              <a:rPr lang="el-GR" dirty="0" err="1"/>
              <a:t>Επιχειρησιακων</a:t>
            </a:r>
            <a:r>
              <a:rPr lang="el-GR" dirty="0"/>
              <a:t> </a:t>
            </a:r>
            <a:r>
              <a:rPr lang="el-GR" dirty="0" err="1"/>
              <a:t>Λειτουργιων</a:t>
            </a:r>
            <a:endParaRPr lang="en-US" dirty="0"/>
          </a:p>
        </p:txBody>
      </p:sp>
      <p:sp>
        <p:nvSpPr>
          <p:cNvPr id="6" name="Slide Number Placeholder 5"/>
          <p:cNvSpPr>
            <a:spLocks noGrp="1"/>
          </p:cNvSpPr>
          <p:nvPr>
            <p:ph type="sldNum" sz="quarter" idx="12"/>
          </p:nvPr>
        </p:nvSpPr>
        <p:spPr/>
        <p:txBody>
          <a:bodyPr/>
          <a:lstStyle/>
          <a:p>
            <a:r>
              <a:rPr lang="el-GR" dirty="0"/>
              <a:t>Κεφάλαιο 17-</a:t>
            </a:r>
            <a:r>
              <a:rPr lang="en-US" dirty="0"/>
              <a:t> </a:t>
            </a:r>
            <a:fld id="{D57F1E4F-1CFF-5643-939E-217C01CDF565}" type="slidenum">
              <a:rPr lang="en-US" smtClean="0"/>
              <a:pPr/>
              <a:t>‹#›</a:t>
            </a:fld>
            <a:endParaRPr lang="en-US" dirty="0"/>
          </a:p>
        </p:txBody>
      </p:sp>
    </p:spTree>
    <p:extLst>
      <p:ext uri="{BB962C8B-B14F-4D97-AF65-F5344CB8AC3E}">
        <p14:creationId xmlns:p14="http://schemas.microsoft.com/office/powerpoint/2010/main" val="4111221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905001"/>
            <a:ext cx="8229600" cy="2209800"/>
          </a:xfrm>
        </p:spPr>
        <p:txBody>
          <a:bodyPr/>
          <a:lstStyle/>
          <a:p>
            <a:r>
              <a:rPr lang="en-US"/>
              <a:t>Click to edit Master 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l-GR" dirty="0" err="1"/>
              <a:t>Διοικηση</a:t>
            </a:r>
            <a:r>
              <a:rPr lang="el-GR" dirty="0"/>
              <a:t> </a:t>
            </a:r>
            <a:r>
              <a:rPr lang="el-GR" dirty="0" err="1"/>
              <a:t>Διεθνων</a:t>
            </a:r>
            <a:r>
              <a:rPr lang="el-GR" dirty="0"/>
              <a:t> </a:t>
            </a:r>
            <a:r>
              <a:rPr lang="el-GR" dirty="0" err="1"/>
              <a:t>Επιχειρησιακων</a:t>
            </a:r>
            <a:r>
              <a:rPr lang="el-GR" dirty="0"/>
              <a:t> </a:t>
            </a:r>
            <a:r>
              <a:rPr lang="el-GR" dirty="0" err="1"/>
              <a:t>Λειτουργιων</a:t>
            </a:r>
            <a:endParaRPr lang="en-US" dirty="0"/>
          </a:p>
        </p:txBody>
      </p:sp>
      <p:sp>
        <p:nvSpPr>
          <p:cNvPr id="6" name="Slide Number Placeholder 5"/>
          <p:cNvSpPr>
            <a:spLocks noGrp="1"/>
          </p:cNvSpPr>
          <p:nvPr>
            <p:ph type="sldNum" sz="quarter" idx="12"/>
          </p:nvPr>
        </p:nvSpPr>
        <p:spPr/>
        <p:txBody>
          <a:bodyPr/>
          <a:lstStyle>
            <a:lvl1pPr marL="0" marR="0" indent="0" algn="r" defTabSz="457200" rtl="0" eaLnBrk="1" fontAlgn="auto" latinLnBrk="0" hangingPunct="1">
              <a:lnSpc>
                <a:spcPct val="100000"/>
              </a:lnSpc>
              <a:spcBef>
                <a:spcPts val="0"/>
              </a:spcBef>
              <a:spcAft>
                <a:spcPts val="0"/>
              </a:spcAft>
              <a:buClrTx/>
              <a:buSzTx/>
              <a:buFontTx/>
              <a:buNone/>
              <a:tabLst/>
              <a:defRPr/>
            </a:lvl1pPr>
          </a:lstStyle>
          <a:p>
            <a:r>
              <a:rPr lang="el-GR" dirty="0"/>
              <a:t>Κεφάλαιο 17-</a:t>
            </a:r>
            <a:r>
              <a:rPr lang="en-US" dirty="0"/>
              <a:t> </a:t>
            </a:r>
            <a:fld id="{D57F1E4F-1CFF-5643-939E-217C01CDF565}" type="slidenum">
              <a:rPr lang="en-US" smtClean="0"/>
              <a:pPr/>
              <a:t>‹#›</a:t>
            </a:fld>
            <a:endParaRPr lang="en-US" dirty="0"/>
          </a:p>
        </p:txBody>
      </p:sp>
    </p:spTree>
    <p:extLst>
      <p:ext uri="{BB962C8B-B14F-4D97-AF65-F5344CB8AC3E}">
        <p14:creationId xmlns:p14="http://schemas.microsoft.com/office/powerpoint/2010/main" val="17962864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905001"/>
            <a:ext cx="8229600" cy="2209800"/>
          </a:xfrm>
        </p:spPr>
        <p:txBody>
          <a:bodyPr/>
          <a:lstStyle/>
          <a:p>
            <a:r>
              <a:rPr lang="en-US"/>
              <a:t>Click to edit Master 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l-GR" dirty="0" err="1"/>
              <a:t>Διοικηση</a:t>
            </a:r>
            <a:r>
              <a:rPr lang="el-GR" dirty="0"/>
              <a:t> </a:t>
            </a:r>
            <a:r>
              <a:rPr lang="el-GR" dirty="0" err="1"/>
              <a:t>Διεθνων</a:t>
            </a:r>
            <a:r>
              <a:rPr lang="el-GR" dirty="0"/>
              <a:t> </a:t>
            </a:r>
            <a:r>
              <a:rPr lang="el-GR" dirty="0" err="1"/>
              <a:t>Επιχειρησιακων</a:t>
            </a:r>
            <a:r>
              <a:rPr lang="el-GR" dirty="0"/>
              <a:t> </a:t>
            </a:r>
            <a:r>
              <a:rPr lang="el-GR" dirty="0" err="1"/>
              <a:t>Λειτουργιων</a:t>
            </a:r>
            <a:endParaRPr lang="en-US" dirty="0"/>
          </a:p>
        </p:txBody>
      </p:sp>
      <p:sp>
        <p:nvSpPr>
          <p:cNvPr id="6" name="Slide Number Placeholder 5"/>
          <p:cNvSpPr>
            <a:spLocks noGrp="1"/>
          </p:cNvSpPr>
          <p:nvPr>
            <p:ph type="sldNum" sz="quarter" idx="12"/>
          </p:nvPr>
        </p:nvSpPr>
        <p:spPr/>
        <p:txBody>
          <a:bodyPr/>
          <a:lstStyle>
            <a:lvl1pPr marL="0" marR="0" indent="0" algn="r" defTabSz="457200" rtl="0" eaLnBrk="1" fontAlgn="auto" latinLnBrk="0" hangingPunct="1">
              <a:lnSpc>
                <a:spcPct val="100000"/>
              </a:lnSpc>
              <a:spcBef>
                <a:spcPts val="0"/>
              </a:spcBef>
              <a:spcAft>
                <a:spcPts val="0"/>
              </a:spcAft>
              <a:buClrTx/>
              <a:buSzTx/>
              <a:buFontTx/>
              <a:buNone/>
              <a:tabLst/>
              <a:defRPr/>
            </a:lvl1pPr>
          </a:lstStyle>
          <a:p>
            <a:r>
              <a:rPr lang="el-GR" dirty="0"/>
              <a:t>Κεφάλαιο 17-</a:t>
            </a:r>
            <a:r>
              <a:rPr lang="en-US" dirty="0"/>
              <a:t> </a:t>
            </a:r>
            <a:fld id="{D57F1E4F-1CFF-5643-939E-217C01CDF565}" type="slidenum">
              <a:rPr lang="en-US" smtClean="0"/>
              <a:pPr/>
              <a:t>‹#›</a:t>
            </a:fld>
            <a:endParaRPr lang="en-US" dirty="0"/>
          </a:p>
        </p:txBody>
      </p:sp>
    </p:spTree>
    <p:extLst>
      <p:ext uri="{BB962C8B-B14F-4D97-AF65-F5344CB8AC3E}">
        <p14:creationId xmlns:p14="http://schemas.microsoft.com/office/powerpoint/2010/main" val="17962864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905001"/>
            <a:ext cx="8229600" cy="2209800"/>
          </a:xfrm>
        </p:spPr>
        <p:txBody>
          <a:bodyPr/>
          <a:lstStyle/>
          <a:p>
            <a:r>
              <a:rPr lang="en-US"/>
              <a:t>Click to edit Master 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l-GR" dirty="0" err="1"/>
              <a:t>Διοικηση</a:t>
            </a:r>
            <a:r>
              <a:rPr lang="el-GR" dirty="0"/>
              <a:t> </a:t>
            </a:r>
            <a:r>
              <a:rPr lang="el-GR" dirty="0" err="1"/>
              <a:t>Διεθνων</a:t>
            </a:r>
            <a:r>
              <a:rPr lang="el-GR" dirty="0"/>
              <a:t> </a:t>
            </a:r>
            <a:r>
              <a:rPr lang="el-GR" dirty="0" err="1"/>
              <a:t>Επιχειρησιακων</a:t>
            </a:r>
            <a:r>
              <a:rPr lang="el-GR" dirty="0"/>
              <a:t> </a:t>
            </a:r>
            <a:r>
              <a:rPr lang="el-GR" dirty="0" err="1"/>
              <a:t>Λειτουργιων</a:t>
            </a:r>
            <a:endParaRPr lang="en-US" dirty="0"/>
          </a:p>
        </p:txBody>
      </p:sp>
      <p:sp>
        <p:nvSpPr>
          <p:cNvPr id="6" name="Slide Number Placeholder 5"/>
          <p:cNvSpPr>
            <a:spLocks noGrp="1"/>
          </p:cNvSpPr>
          <p:nvPr>
            <p:ph type="sldNum" sz="quarter" idx="12"/>
          </p:nvPr>
        </p:nvSpPr>
        <p:spPr/>
        <p:txBody>
          <a:bodyPr/>
          <a:lstStyle/>
          <a:p>
            <a:r>
              <a:rPr lang="el-GR" dirty="0"/>
              <a:t>Κεφάλαιο 17-</a:t>
            </a:r>
            <a:r>
              <a:rPr lang="en-US" dirty="0"/>
              <a:t> </a:t>
            </a:r>
            <a:fld id="{D57F1E4F-1CFF-5643-939E-217C01CDF565}" type="slidenum">
              <a:rPr lang="en-US" smtClean="0"/>
              <a:pPr/>
              <a:t>‹#›</a:t>
            </a:fld>
            <a:endParaRPr lang="en-US" dirty="0"/>
          </a:p>
        </p:txBody>
      </p:sp>
    </p:spTree>
    <p:extLst>
      <p:ext uri="{BB962C8B-B14F-4D97-AF65-F5344CB8AC3E}">
        <p14:creationId xmlns:p14="http://schemas.microsoft.com/office/powerpoint/2010/main" val="17962864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905001"/>
            <a:ext cx="8229600" cy="2209800"/>
          </a:xfrm>
        </p:spPr>
        <p:txBody>
          <a:bodyPr/>
          <a:lstStyle/>
          <a:p>
            <a:r>
              <a:rPr lang="en-US"/>
              <a:t>Click to edit Master 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l-GR" dirty="0" err="1"/>
              <a:t>Διοικηση</a:t>
            </a:r>
            <a:r>
              <a:rPr lang="el-GR" dirty="0"/>
              <a:t> </a:t>
            </a:r>
            <a:r>
              <a:rPr lang="el-GR" dirty="0" err="1"/>
              <a:t>Διεθνων</a:t>
            </a:r>
            <a:r>
              <a:rPr lang="el-GR" dirty="0"/>
              <a:t> </a:t>
            </a:r>
            <a:r>
              <a:rPr lang="el-GR" dirty="0" err="1"/>
              <a:t>Επιχειρησιακων</a:t>
            </a:r>
            <a:r>
              <a:rPr lang="el-GR" dirty="0"/>
              <a:t> </a:t>
            </a:r>
            <a:r>
              <a:rPr lang="el-GR" dirty="0" err="1"/>
              <a:t>Λειτουργιων</a:t>
            </a:r>
            <a:endParaRPr lang="en-US" dirty="0"/>
          </a:p>
        </p:txBody>
      </p:sp>
      <p:sp>
        <p:nvSpPr>
          <p:cNvPr id="6" name="Slide Number Placeholder 5"/>
          <p:cNvSpPr>
            <a:spLocks noGrp="1"/>
          </p:cNvSpPr>
          <p:nvPr>
            <p:ph type="sldNum" sz="quarter" idx="12"/>
          </p:nvPr>
        </p:nvSpPr>
        <p:spPr/>
        <p:txBody>
          <a:bodyPr/>
          <a:lstStyle>
            <a:lvl1pPr marL="0" marR="0" indent="0" algn="r" defTabSz="457200" rtl="0" eaLnBrk="1" fontAlgn="auto" latinLnBrk="0" hangingPunct="1">
              <a:lnSpc>
                <a:spcPct val="100000"/>
              </a:lnSpc>
              <a:spcBef>
                <a:spcPts val="0"/>
              </a:spcBef>
              <a:spcAft>
                <a:spcPts val="0"/>
              </a:spcAft>
              <a:buClrTx/>
              <a:buSzTx/>
              <a:buFontTx/>
              <a:buNone/>
              <a:tabLst/>
              <a:defRPr/>
            </a:lvl1pPr>
          </a:lstStyle>
          <a:p>
            <a:r>
              <a:rPr lang="el-GR" dirty="0"/>
              <a:t>Κεφάλαιο 17-</a:t>
            </a:r>
            <a:r>
              <a:rPr lang="en-US" dirty="0"/>
              <a:t> </a:t>
            </a:r>
            <a:fld id="{D57F1E4F-1CFF-5643-939E-217C01CDF565}" type="slidenum">
              <a:rPr lang="en-US" smtClean="0"/>
              <a:pPr/>
              <a:t>‹#›</a:t>
            </a:fld>
            <a:endParaRPr lang="en-US" dirty="0"/>
          </a:p>
        </p:txBody>
      </p:sp>
    </p:spTree>
    <p:extLst>
      <p:ext uri="{BB962C8B-B14F-4D97-AF65-F5344CB8AC3E}">
        <p14:creationId xmlns:p14="http://schemas.microsoft.com/office/powerpoint/2010/main" val="17962864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905001"/>
            <a:ext cx="8229600" cy="2209800"/>
          </a:xfrm>
        </p:spPr>
        <p:txBody>
          <a:bodyPr/>
          <a:lstStyle/>
          <a:p>
            <a:r>
              <a:rPr lang="en-US"/>
              <a:t>Click to edit Master 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l-GR" dirty="0" err="1"/>
              <a:t>Διοικηση</a:t>
            </a:r>
            <a:r>
              <a:rPr lang="el-GR" dirty="0"/>
              <a:t> </a:t>
            </a:r>
            <a:r>
              <a:rPr lang="el-GR" dirty="0" err="1"/>
              <a:t>Διεθνων</a:t>
            </a:r>
            <a:r>
              <a:rPr lang="el-GR" dirty="0"/>
              <a:t> </a:t>
            </a:r>
            <a:r>
              <a:rPr lang="el-GR" dirty="0" err="1"/>
              <a:t>Επιχειρησιακων</a:t>
            </a:r>
            <a:r>
              <a:rPr lang="el-GR" dirty="0"/>
              <a:t> </a:t>
            </a:r>
            <a:r>
              <a:rPr lang="el-GR" dirty="0" err="1"/>
              <a:t>Λειτουργιων</a:t>
            </a:r>
            <a:endParaRPr lang="en-US" dirty="0"/>
          </a:p>
        </p:txBody>
      </p:sp>
      <p:sp>
        <p:nvSpPr>
          <p:cNvPr id="6" name="Slide Number Placeholder 5"/>
          <p:cNvSpPr>
            <a:spLocks noGrp="1"/>
          </p:cNvSpPr>
          <p:nvPr>
            <p:ph type="sldNum" sz="quarter" idx="12"/>
          </p:nvPr>
        </p:nvSpPr>
        <p:spPr/>
        <p:txBody>
          <a:bodyPr/>
          <a:lstStyle>
            <a:lvl1pPr marL="0" marR="0" indent="0" algn="r" defTabSz="457200" rtl="0" eaLnBrk="1" fontAlgn="auto" latinLnBrk="0" hangingPunct="1">
              <a:lnSpc>
                <a:spcPct val="100000"/>
              </a:lnSpc>
              <a:spcBef>
                <a:spcPts val="0"/>
              </a:spcBef>
              <a:spcAft>
                <a:spcPts val="0"/>
              </a:spcAft>
              <a:buClrTx/>
              <a:buSzTx/>
              <a:buFontTx/>
              <a:buNone/>
              <a:tabLst/>
              <a:defRPr/>
            </a:lvl1pPr>
          </a:lstStyle>
          <a:p>
            <a:r>
              <a:rPr lang="el-GR" dirty="0"/>
              <a:t>Κεφάλαιο 17-</a:t>
            </a:r>
            <a:r>
              <a:rPr lang="en-US" dirty="0"/>
              <a:t> </a:t>
            </a:r>
            <a:fld id="{D57F1E4F-1CFF-5643-939E-217C01CDF565}" type="slidenum">
              <a:rPr lang="en-US" smtClean="0"/>
              <a:pPr/>
              <a:t>‹#›</a:t>
            </a:fld>
            <a:endParaRPr lang="en-US" dirty="0"/>
          </a:p>
        </p:txBody>
      </p:sp>
    </p:spTree>
    <p:extLst>
      <p:ext uri="{BB962C8B-B14F-4D97-AF65-F5344CB8AC3E}">
        <p14:creationId xmlns:p14="http://schemas.microsoft.com/office/powerpoint/2010/main" val="17962864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905001"/>
            <a:ext cx="8229600" cy="2209800"/>
          </a:xfrm>
        </p:spPr>
        <p:txBody>
          <a:bodyPr/>
          <a:lstStyle/>
          <a:p>
            <a:r>
              <a:rPr lang="en-US"/>
              <a:t>Click to edit Master 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l-GR" dirty="0" err="1"/>
              <a:t>Διοικηση</a:t>
            </a:r>
            <a:r>
              <a:rPr lang="el-GR" dirty="0"/>
              <a:t> </a:t>
            </a:r>
            <a:r>
              <a:rPr lang="el-GR" dirty="0" err="1"/>
              <a:t>Διεθνων</a:t>
            </a:r>
            <a:r>
              <a:rPr lang="el-GR" dirty="0"/>
              <a:t> </a:t>
            </a:r>
            <a:r>
              <a:rPr lang="el-GR" dirty="0" err="1"/>
              <a:t>Επιχειρησιακων</a:t>
            </a:r>
            <a:r>
              <a:rPr lang="el-GR" dirty="0"/>
              <a:t> </a:t>
            </a:r>
            <a:r>
              <a:rPr lang="el-GR" dirty="0" err="1"/>
              <a:t>Λειτουργιων</a:t>
            </a:r>
            <a:endParaRPr lang="en-US" dirty="0"/>
          </a:p>
        </p:txBody>
      </p:sp>
      <p:sp>
        <p:nvSpPr>
          <p:cNvPr id="6" name="Slide Number Placeholder 5"/>
          <p:cNvSpPr>
            <a:spLocks noGrp="1"/>
          </p:cNvSpPr>
          <p:nvPr>
            <p:ph type="sldNum" sz="quarter" idx="12"/>
          </p:nvPr>
        </p:nvSpPr>
        <p:spPr/>
        <p:txBody>
          <a:bodyPr/>
          <a:lstStyle>
            <a:lvl1pPr marL="0" marR="0" indent="0" algn="r" defTabSz="457200" rtl="0" eaLnBrk="1" fontAlgn="auto" latinLnBrk="0" hangingPunct="1">
              <a:lnSpc>
                <a:spcPct val="100000"/>
              </a:lnSpc>
              <a:spcBef>
                <a:spcPts val="0"/>
              </a:spcBef>
              <a:spcAft>
                <a:spcPts val="0"/>
              </a:spcAft>
              <a:buClrTx/>
              <a:buSzTx/>
              <a:buFontTx/>
              <a:buNone/>
              <a:tabLst/>
              <a:defRPr/>
            </a:lvl1pPr>
          </a:lstStyle>
          <a:p>
            <a:r>
              <a:rPr lang="el-GR" dirty="0"/>
              <a:t>Κεφάλαιο 17-</a:t>
            </a:r>
            <a:r>
              <a:rPr lang="en-US" dirty="0"/>
              <a:t> </a:t>
            </a:r>
            <a:fld id="{D57F1E4F-1CFF-5643-939E-217C01CDF565}" type="slidenum">
              <a:rPr lang="en-US" smtClean="0"/>
              <a:pPr/>
              <a:t>‹#›</a:t>
            </a:fld>
            <a:endParaRPr lang="en-US" dirty="0"/>
          </a:p>
        </p:txBody>
      </p:sp>
    </p:spTree>
    <p:extLst>
      <p:ext uri="{BB962C8B-B14F-4D97-AF65-F5344CB8AC3E}">
        <p14:creationId xmlns:p14="http://schemas.microsoft.com/office/powerpoint/2010/main" val="1796286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33595"/>
            <a:ext cx="8229600" cy="914400"/>
          </a:xfrm>
        </p:spPr>
        <p:txBody>
          <a:bodyPr>
            <a:normAutofit/>
          </a:bodyPr>
          <a:lstStyle>
            <a:lvl1pPr>
              <a:defRPr sz="3000"/>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457200" indent="-457200">
              <a:buClr>
                <a:srgbClr val="CC3300"/>
              </a:buClr>
              <a:buFont typeface="Wingdings" panose="05000000000000000000" pitchFamily="2" charset="2"/>
              <a:buChar char="q"/>
              <a:defRPr/>
            </a:lvl1pPr>
            <a:lvl2pPr>
              <a:buClr>
                <a:schemeClr val="accent1"/>
              </a:buClr>
              <a:defRPr/>
            </a:lvl2pPr>
            <a:lvl3pPr>
              <a:buClr>
                <a:srgbClr val="002060"/>
              </a:buClr>
              <a:defRPr/>
            </a:lvl3pPr>
            <a:lvl4pPr>
              <a:buClr>
                <a:srgbClr val="002060"/>
              </a:buClr>
              <a:defRPr/>
            </a:lvl4pPr>
            <a:lvl5pPr>
              <a:buClr>
                <a:srgbClr val="002060"/>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l-GR" b="1" dirty="0" err="1"/>
              <a:t>Διοικηση</a:t>
            </a:r>
            <a:r>
              <a:rPr lang="el-GR" b="1" dirty="0"/>
              <a:t> </a:t>
            </a:r>
            <a:r>
              <a:rPr lang="el-GR" b="1" dirty="0" err="1"/>
              <a:t>Διεθνων</a:t>
            </a:r>
            <a:r>
              <a:rPr lang="el-GR" b="1" dirty="0"/>
              <a:t> </a:t>
            </a:r>
            <a:r>
              <a:rPr lang="el-GR" b="1" dirty="0" err="1"/>
              <a:t>Επιχειρησιακων</a:t>
            </a:r>
            <a:r>
              <a:rPr lang="el-GR" b="1" dirty="0"/>
              <a:t> </a:t>
            </a:r>
            <a:r>
              <a:rPr lang="el-GR" b="1" dirty="0" err="1"/>
              <a:t>Λειτουργιων</a:t>
            </a:r>
            <a:endParaRPr lang="en-US" dirty="0"/>
          </a:p>
        </p:txBody>
      </p:sp>
      <p:sp>
        <p:nvSpPr>
          <p:cNvPr id="6" name="Slide Number Placeholder 5"/>
          <p:cNvSpPr>
            <a:spLocks noGrp="1"/>
          </p:cNvSpPr>
          <p:nvPr>
            <p:ph type="sldNum" sz="quarter" idx="12"/>
          </p:nvPr>
        </p:nvSpPr>
        <p:spPr/>
        <p:txBody>
          <a:bodyPr/>
          <a:lstStyle/>
          <a:p>
            <a:r>
              <a:rPr lang="en-US" dirty="0"/>
              <a:t> </a:t>
            </a:r>
            <a:r>
              <a:rPr lang="el-GR" dirty="0"/>
              <a:t>Κεφάλαιο 17-</a:t>
            </a:r>
            <a:fld id="{D57F1E4F-1CFF-5643-939E-217C01CDF565}" type="slidenum">
              <a:rPr lang="en-US" smtClean="0"/>
              <a:pPr/>
              <a:t>‹#›</a:t>
            </a:fld>
            <a:endParaRPr lang="en-US" dirty="0"/>
          </a:p>
        </p:txBody>
      </p:sp>
    </p:spTree>
    <p:extLst>
      <p:ext uri="{BB962C8B-B14F-4D97-AF65-F5344CB8AC3E}">
        <p14:creationId xmlns:p14="http://schemas.microsoft.com/office/powerpoint/2010/main" val="3129659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77078" y="758952"/>
            <a:ext cx="8229600" cy="3566160"/>
          </a:xfrm>
        </p:spPr>
        <p:txBody>
          <a:bodyPr anchor="b" anchorCtr="0">
            <a:normAutofit/>
          </a:bodyPr>
          <a:lstStyle>
            <a:lvl1pPr>
              <a:lnSpc>
                <a:spcPct val="85000"/>
              </a:lnSpc>
              <a:defRPr sz="8000" b="1">
                <a:solidFill>
                  <a:srgbClr val="CC3300"/>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6021" y="4630044"/>
            <a:ext cx="8229600" cy="1143000"/>
          </a:xfrm>
        </p:spPr>
        <p:txBody>
          <a:bodyPr lIns="91440" rIns="91440" anchor="t" anchorCtr="0">
            <a:normAutofit/>
          </a:bodyPr>
          <a:lstStyle>
            <a:lvl1pPr marL="0" indent="0">
              <a:buNone/>
              <a:defRPr sz="2400" b="1" cap="all" spc="200" baseline="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l-GR" dirty="0" err="1"/>
              <a:t>Διοικηση</a:t>
            </a:r>
            <a:r>
              <a:rPr lang="el-GR" dirty="0"/>
              <a:t> </a:t>
            </a:r>
            <a:r>
              <a:rPr lang="el-GR" dirty="0" err="1"/>
              <a:t>Διεθνων</a:t>
            </a:r>
            <a:r>
              <a:rPr lang="el-GR" dirty="0"/>
              <a:t> </a:t>
            </a:r>
            <a:r>
              <a:rPr lang="el-GR" dirty="0" err="1"/>
              <a:t>Επιχειρησιακων</a:t>
            </a:r>
            <a:r>
              <a:rPr lang="el-GR" dirty="0"/>
              <a:t> </a:t>
            </a:r>
            <a:r>
              <a:rPr lang="el-GR" dirty="0" err="1"/>
              <a:t>Λειτουργιων</a:t>
            </a:r>
            <a:endParaRPr lang="en-US" dirty="0"/>
          </a:p>
        </p:txBody>
      </p:sp>
      <p:sp>
        <p:nvSpPr>
          <p:cNvPr id="6" name="Slide Number Placeholder 5"/>
          <p:cNvSpPr>
            <a:spLocks noGrp="1"/>
          </p:cNvSpPr>
          <p:nvPr>
            <p:ph type="sldNum" sz="quarter" idx="12"/>
          </p:nvPr>
        </p:nvSpPr>
        <p:spPr/>
        <p:txBody>
          <a:bodyPr/>
          <a:lstStyle/>
          <a:p>
            <a:r>
              <a:rPr lang="el-GR" dirty="0"/>
              <a:t>Κεφάλαιο 17-</a:t>
            </a:r>
            <a:r>
              <a:rPr lang="en-US" dirty="0"/>
              <a:t> </a:t>
            </a:r>
            <a:fld id="{D57F1E4F-1CFF-5643-939E-217C01CDF565}" type="slidenum">
              <a:rPr lang="en-US" smtClean="0"/>
              <a:pPr/>
              <a:t>‹#›</a:t>
            </a:fld>
            <a:endParaRPr lang="en-US" dirty="0"/>
          </a:p>
        </p:txBody>
      </p:sp>
      <p:cxnSp>
        <p:nvCxnSpPr>
          <p:cNvPr id="9" name="Straight Connector 8"/>
          <p:cNvCxnSpPr/>
          <p:nvPr/>
        </p:nvCxnSpPr>
        <p:spPr>
          <a:xfrm>
            <a:off x="456021" y="4462669"/>
            <a:ext cx="8250657" cy="29818"/>
          </a:xfrm>
          <a:prstGeom prst="line">
            <a:avLst/>
          </a:prstGeom>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18256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463826" y="286604"/>
            <a:ext cx="8242852" cy="914400"/>
          </a:xfrm>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sz="half" idx="1"/>
          </p:nvPr>
        </p:nvSpPr>
        <p:spPr>
          <a:xfrm>
            <a:off x="463826" y="1578042"/>
            <a:ext cx="4062454" cy="4504706"/>
          </a:xfrm>
          <a:ln>
            <a:solidFill>
              <a:srgbClr val="CC3300"/>
            </a:solidFill>
          </a:ln>
        </p:spPr>
        <p:txBody>
          <a:bodyPr/>
          <a:lstStyle>
            <a:lvl1pPr marL="457200" indent="-457200">
              <a:buClr>
                <a:srgbClr val="CC3300"/>
              </a:buClr>
              <a:buFont typeface="Wingdings" panose="05000000000000000000" pitchFamily="2" charset="2"/>
              <a:buChar char="q"/>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578042"/>
            <a:ext cx="4043238" cy="4504706"/>
          </a:xfrm>
          <a:ln>
            <a:solidFill>
              <a:srgbClr val="CC3300"/>
            </a:solidFill>
          </a:ln>
        </p:spPr>
        <p:txBody>
          <a:bodyPr/>
          <a:lstStyle>
            <a:lvl1pPr marL="457200" indent="-457200">
              <a:buClr>
                <a:srgbClr val="CC3300"/>
              </a:buClr>
              <a:buFont typeface="Wingdings" panose="05000000000000000000" pitchFamily="2" charset="2"/>
              <a:buChar char="q"/>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l-GR" dirty="0" err="1"/>
              <a:t>Διοικηση</a:t>
            </a:r>
            <a:r>
              <a:rPr lang="el-GR" dirty="0"/>
              <a:t> </a:t>
            </a:r>
            <a:r>
              <a:rPr lang="el-GR" dirty="0" err="1"/>
              <a:t>Διεθνων</a:t>
            </a:r>
            <a:r>
              <a:rPr lang="el-GR" dirty="0"/>
              <a:t> </a:t>
            </a:r>
            <a:r>
              <a:rPr lang="el-GR" dirty="0" err="1"/>
              <a:t>Επιχειρησιακων</a:t>
            </a:r>
            <a:r>
              <a:rPr lang="el-GR" dirty="0"/>
              <a:t> </a:t>
            </a:r>
            <a:r>
              <a:rPr lang="el-GR" dirty="0" err="1"/>
              <a:t>Λειτουργιων</a:t>
            </a:r>
            <a:endParaRPr lang="en-US" dirty="0"/>
          </a:p>
        </p:txBody>
      </p:sp>
      <p:sp>
        <p:nvSpPr>
          <p:cNvPr id="7" name="Slide Number Placeholder 6"/>
          <p:cNvSpPr>
            <a:spLocks noGrp="1"/>
          </p:cNvSpPr>
          <p:nvPr>
            <p:ph type="sldNum" sz="quarter" idx="12"/>
          </p:nvPr>
        </p:nvSpPr>
        <p:spPr/>
        <p:txBody>
          <a:bodyPr/>
          <a:lstStyle/>
          <a:p>
            <a:r>
              <a:rPr lang="el-GR" dirty="0"/>
              <a:t>Κεφάλαιο 17-</a:t>
            </a:r>
            <a:r>
              <a:rPr lang="en-US" dirty="0"/>
              <a:t> </a:t>
            </a:r>
            <a:fld id="{D57F1E4F-1CFF-5643-939E-217C01CDF565}" type="slidenum">
              <a:rPr lang="en-US" smtClean="0"/>
              <a:pPr/>
              <a:t>‹#›</a:t>
            </a:fld>
            <a:endParaRPr lang="en-US" dirty="0"/>
          </a:p>
        </p:txBody>
      </p:sp>
    </p:spTree>
    <p:extLst>
      <p:ext uri="{BB962C8B-B14F-4D97-AF65-F5344CB8AC3E}">
        <p14:creationId xmlns:p14="http://schemas.microsoft.com/office/powerpoint/2010/main" val="2655103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477078" y="286604"/>
            <a:ext cx="8229600" cy="914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7078" y="1527527"/>
            <a:ext cx="4049202" cy="736282"/>
          </a:xfrm>
        </p:spPr>
        <p:style>
          <a:lnRef idx="2">
            <a:schemeClr val="accent2"/>
          </a:lnRef>
          <a:fillRef idx="1">
            <a:schemeClr val="lt1"/>
          </a:fillRef>
          <a:effectRef idx="0">
            <a:schemeClr val="accent2"/>
          </a:effectRef>
          <a:fontRef idx="none"/>
        </p:style>
        <p:txBody>
          <a:bodyPr lIns="91440" rIns="91440" anchor="ctr">
            <a:normAutofit/>
          </a:bodyPr>
          <a:lstStyle>
            <a:lvl1pPr marL="0" indent="0">
              <a:buNone/>
              <a:defRPr sz="2000" b="1" cap="all" baseline="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77078" y="2387078"/>
            <a:ext cx="4049202" cy="3761929"/>
          </a:xfrm>
        </p:spPr>
        <p:style>
          <a:lnRef idx="2">
            <a:schemeClr val="accent2"/>
          </a:lnRef>
          <a:fillRef idx="1">
            <a:schemeClr val="lt1"/>
          </a:fillRef>
          <a:effectRef idx="0">
            <a:schemeClr val="accent2"/>
          </a:effectRef>
          <a:fontRef idx="none"/>
        </p:style>
        <p:txBody>
          <a:bodyPr/>
          <a:lstStyle>
            <a:lvl1pPr marL="91440" indent="-91440">
              <a:buClr>
                <a:srgbClr val="C00000"/>
              </a:buClr>
              <a:buFont typeface="Wingdings" panose="05000000000000000000" pitchFamily="2" charset="2"/>
              <a:buChar char="q"/>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63440" y="1544779"/>
            <a:ext cx="4043238" cy="736282"/>
          </a:xfrm>
        </p:spPr>
        <p:style>
          <a:lnRef idx="2">
            <a:schemeClr val="accent2"/>
          </a:lnRef>
          <a:fillRef idx="1">
            <a:schemeClr val="lt1"/>
          </a:fillRef>
          <a:effectRef idx="0">
            <a:schemeClr val="accent2"/>
          </a:effectRef>
          <a:fontRef idx="none"/>
        </p:style>
        <p:txBody>
          <a:bodyPr lIns="91440" rIns="91440" anchor="ctr">
            <a:normAutofit/>
          </a:bodyPr>
          <a:lstStyle>
            <a:lvl1pPr marL="0" indent="0">
              <a:buNone/>
              <a:defRPr sz="2000" b="1" cap="all" baseline="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63440" y="2387078"/>
            <a:ext cx="4043238" cy="3761929"/>
          </a:xfrm>
        </p:spPr>
        <p:style>
          <a:lnRef idx="2">
            <a:schemeClr val="accent2"/>
          </a:lnRef>
          <a:fillRef idx="1">
            <a:schemeClr val="lt1"/>
          </a:fillRef>
          <a:effectRef idx="0">
            <a:schemeClr val="accent2"/>
          </a:effectRef>
          <a:fontRef idx="none"/>
        </p:style>
        <p:txBody>
          <a:bodyPr/>
          <a:lstStyle>
            <a:lvl1pPr marL="91440" indent="-91440">
              <a:buClr>
                <a:srgbClr val="C00000"/>
              </a:buClr>
              <a:buFont typeface="Wingdings" panose="05000000000000000000" pitchFamily="2" charset="2"/>
              <a:buChar char="q"/>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l-GR" dirty="0" err="1"/>
              <a:t>Διοικηση</a:t>
            </a:r>
            <a:r>
              <a:rPr lang="el-GR" dirty="0"/>
              <a:t> </a:t>
            </a:r>
            <a:r>
              <a:rPr lang="el-GR" dirty="0" err="1"/>
              <a:t>Διεθνων</a:t>
            </a:r>
            <a:r>
              <a:rPr lang="el-GR" dirty="0"/>
              <a:t> </a:t>
            </a:r>
            <a:r>
              <a:rPr lang="el-GR" dirty="0" err="1"/>
              <a:t>Επιχειρησιακων</a:t>
            </a:r>
            <a:r>
              <a:rPr lang="el-GR" dirty="0"/>
              <a:t> </a:t>
            </a:r>
            <a:r>
              <a:rPr lang="el-GR" dirty="0" err="1"/>
              <a:t>Λειτουργιων</a:t>
            </a:r>
            <a:endParaRPr lang="en-US" dirty="0"/>
          </a:p>
        </p:txBody>
      </p:sp>
      <p:sp>
        <p:nvSpPr>
          <p:cNvPr id="9" name="Slide Number Placeholder 8"/>
          <p:cNvSpPr>
            <a:spLocks noGrp="1"/>
          </p:cNvSpPr>
          <p:nvPr>
            <p:ph type="sldNum" sz="quarter" idx="12"/>
          </p:nvPr>
        </p:nvSpPr>
        <p:spPr/>
        <p:txBody>
          <a:bodyPr/>
          <a:lstStyle/>
          <a:p>
            <a:r>
              <a:rPr lang="el-GR" dirty="0"/>
              <a:t>Κεφάλαιο 17-</a:t>
            </a:r>
            <a:r>
              <a:rPr lang="en-US" dirty="0"/>
              <a:t> </a:t>
            </a:r>
            <a:fld id="{D57F1E4F-1CFF-5643-939E-217C01CDF565}" type="slidenum">
              <a:rPr lang="en-US" smtClean="0"/>
              <a:pPr/>
              <a:t>‹#›</a:t>
            </a:fld>
            <a:endParaRPr lang="en-US" dirty="0"/>
          </a:p>
        </p:txBody>
      </p:sp>
    </p:spTree>
    <p:extLst>
      <p:ext uri="{BB962C8B-B14F-4D97-AF65-F5344CB8AC3E}">
        <p14:creationId xmlns:p14="http://schemas.microsoft.com/office/powerpoint/2010/main" val="933364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l-GR" dirty="0" err="1"/>
              <a:t>Διοικηση</a:t>
            </a:r>
            <a:r>
              <a:rPr lang="el-GR" dirty="0"/>
              <a:t> </a:t>
            </a:r>
            <a:r>
              <a:rPr lang="el-GR" dirty="0" err="1"/>
              <a:t>Διεθνων</a:t>
            </a:r>
            <a:r>
              <a:rPr lang="el-GR" dirty="0"/>
              <a:t> </a:t>
            </a:r>
            <a:r>
              <a:rPr lang="el-GR" dirty="0" err="1"/>
              <a:t>Επιχειρησιακων</a:t>
            </a:r>
            <a:r>
              <a:rPr lang="el-GR" dirty="0"/>
              <a:t> </a:t>
            </a:r>
            <a:r>
              <a:rPr lang="el-GR" dirty="0" err="1"/>
              <a:t>Λειτουργιων</a:t>
            </a:r>
            <a:endParaRPr lang="en-US" dirty="0"/>
          </a:p>
        </p:txBody>
      </p:sp>
      <p:sp>
        <p:nvSpPr>
          <p:cNvPr id="5" name="Slide Number Placeholder 4"/>
          <p:cNvSpPr>
            <a:spLocks noGrp="1"/>
          </p:cNvSpPr>
          <p:nvPr>
            <p:ph type="sldNum" sz="quarter" idx="12"/>
          </p:nvPr>
        </p:nvSpPr>
        <p:spPr/>
        <p:txBody>
          <a:bodyPr/>
          <a:lstStyle/>
          <a:p>
            <a:r>
              <a:rPr lang="el-GR" dirty="0"/>
              <a:t>Κεφάλαιο 17-</a:t>
            </a:r>
            <a:r>
              <a:rPr lang="en-US" dirty="0"/>
              <a:t> </a:t>
            </a:r>
            <a:fld id="{D57F1E4F-1CFF-5643-939E-217C01CDF565}" type="slidenum">
              <a:rPr lang="en-US" smtClean="0"/>
              <a:pPr/>
              <a:t>‹#›</a:t>
            </a:fld>
            <a:endParaRPr lang="en-US" dirty="0"/>
          </a:p>
        </p:txBody>
      </p:sp>
    </p:spTree>
    <p:extLst>
      <p:ext uri="{BB962C8B-B14F-4D97-AF65-F5344CB8AC3E}">
        <p14:creationId xmlns:p14="http://schemas.microsoft.com/office/powerpoint/2010/main" val="3426677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l-GR" dirty="0" err="1"/>
              <a:t>Διοικηση</a:t>
            </a:r>
            <a:r>
              <a:rPr lang="el-GR" dirty="0"/>
              <a:t> </a:t>
            </a:r>
            <a:r>
              <a:rPr lang="el-GR" dirty="0" err="1"/>
              <a:t>Διεθνων</a:t>
            </a:r>
            <a:r>
              <a:rPr lang="el-GR" dirty="0"/>
              <a:t> </a:t>
            </a:r>
            <a:r>
              <a:rPr lang="el-GR" dirty="0" err="1"/>
              <a:t>Επιχειρησιακων</a:t>
            </a:r>
            <a:r>
              <a:rPr lang="el-GR" dirty="0"/>
              <a:t> </a:t>
            </a:r>
            <a:r>
              <a:rPr lang="el-GR" dirty="0" err="1"/>
              <a:t>Λειτουργιων</a:t>
            </a:r>
            <a:endParaRPr lang="en-US" dirty="0"/>
          </a:p>
        </p:txBody>
      </p:sp>
      <p:sp>
        <p:nvSpPr>
          <p:cNvPr id="9" name="Slide Number Placeholder 8"/>
          <p:cNvSpPr>
            <a:spLocks noGrp="1"/>
          </p:cNvSpPr>
          <p:nvPr>
            <p:ph type="sldNum" sz="quarter" idx="12"/>
          </p:nvPr>
        </p:nvSpPr>
        <p:spPr/>
        <p:txBody>
          <a:bodyPr/>
          <a:lstStyle/>
          <a:p>
            <a:r>
              <a:rPr lang="el-GR" dirty="0"/>
              <a:t>Κεφάλαιο 17-</a:t>
            </a:r>
            <a:r>
              <a:rPr lang="en-US" dirty="0"/>
              <a:t> </a:t>
            </a:r>
            <a:fld id="{D57F1E4F-1CFF-5643-939E-217C01CDF565}" type="slidenum">
              <a:rPr lang="en-US" smtClean="0"/>
              <a:pPr/>
              <a:t>‹#›</a:t>
            </a:fld>
            <a:endParaRPr lang="en-US" dirty="0"/>
          </a:p>
        </p:txBody>
      </p:sp>
    </p:spTree>
    <p:extLst>
      <p:ext uri="{BB962C8B-B14F-4D97-AF65-F5344CB8AC3E}">
        <p14:creationId xmlns:p14="http://schemas.microsoft.com/office/powerpoint/2010/main" val="1996415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9" name="Rectangle 8"/>
          <p:cNvSpPr/>
          <p:nvPr/>
        </p:nvSpPr>
        <p:spPr>
          <a:xfrm>
            <a:off x="3030053" y="0"/>
            <a:ext cx="48006" cy="6858000"/>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2400" b="1">
                <a:solidFill>
                  <a:srgbClr val="8A001A"/>
                </a:solidFill>
              </a:defRPr>
            </a:lvl1pPr>
          </a:lstStyle>
          <a:p>
            <a:r>
              <a:rPr lang="en-US"/>
              <a:t>Click to edit Master title style</a:t>
            </a:r>
            <a:endParaRPr lang="en-US" dirty="0"/>
          </a:p>
        </p:txBody>
      </p:sp>
      <p:sp>
        <p:nvSpPr>
          <p:cNvPr id="3" name="Content Placeholder 2"/>
          <p:cNvSpPr>
            <a:spLocks noGrp="1"/>
          </p:cNvSpPr>
          <p:nvPr>
            <p:ph idx="1"/>
          </p:nvPr>
        </p:nvSpPr>
        <p:spPr>
          <a:xfrm>
            <a:off x="3428734" y="14132"/>
            <a:ext cx="5330952" cy="62910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b="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endParaRPr lang="en-US" dirty="0"/>
          </a:p>
        </p:txBody>
      </p:sp>
      <p:sp>
        <p:nvSpPr>
          <p:cNvPr id="6" name="Footer Placeholder 5"/>
          <p:cNvSpPr>
            <a:spLocks noGrp="1"/>
          </p:cNvSpPr>
          <p:nvPr>
            <p:ph type="ftr" sz="quarter" idx="11"/>
          </p:nvPr>
        </p:nvSpPr>
        <p:spPr>
          <a:xfrm>
            <a:off x="3428734" y="6439259"/>
            <a:ext cx="3486150" cy="365125"/>
          </a:xfrm>
        </p:spPr>
        <p:txBody>
          <a:bodyPr/>
          <a:lstStyle>
            <a:lvl1pPr algn="l">
              <a:defRPr b="1">
                <a:solidFill>
                  <a:schemeClr val="tx1"/>
                </a:solidFill>
              </a:defRPr>
            </a:lvl1pPr>
          </a:lstStyle>
          <a:p>
            <a:r>
              <a:rPr lang="el-GR" dirty="0" err="1"/>
              <a:t>Διοικηση</a:t>
            </a:r>
            <a:r>
              <a:rPr lang="el-GR" dirty="0"/>
              <a:t> </a:t>
            </a:r>
            <a:r>
              <a:rPr lang="el-GR" dirty="0" err="1"/>
              <a:t>Διεθνων</a:t>
            </a:r>
            <a:r>
              <a:rPr lang="el-GR" dirty="0"/>
              <a:t> </a:t>
            </a:r>
            <a:r>
              <a:rPr lang="el-GR" dirty="0" err="1"/>
              <a:t>Επιχειρησιακων</a:t>
            </a:r>
            <a:r>
              <a:rPr lang="el-GR" dirty="0"/>
              <a:t> </a:t>
            </a:r>
            <a:r>
              <a:rPr lang="el-GR" dirty="0" err="1"/>
              <a:t>Λειτουργιων</a:t>
            </a:r>
            <a:endParaRPr lang="en-US" dirty="0"/>
          </a:p>
        </p:txBody>
      </p:sp>
      <p:sp>
        <p:nvSpPr>
          <p:cNvPr id="7" name="Slide Number Placeholder 6"/>
          <p:cNvSpPr>
            <a:spLocks noGrp="1"/>
          </p:cNvSpPr>
          <p:nvPr>
            <p:ph type="sldNum" sz="quarter" idx="12"/>
          </p:nvPr>
        </p:nvSpPr>
        <p:spPr>
          <a:xfrm>
            <a:off x="7425343" y="6459786"/>
            <a:ext cx="1334343" cy="365125"/>
          </a:xfrm>
        </p:spPr>
        <p:txBody>
          <a:bodyPr/>
          <a:lstStyle>
            <a:lvl1pPr>
              <a:defRPr b="1">
                <a:solidFill>
                  <a:schemeClr val="tx1"/>
                </a:solidFill>
              </a:defRPr>
            </a:lvl1pPr>
          </a:lstStyle>
          <a:p>
            <a:r>
              <a:rPr lang="el-GR" dirty="0"/>
              <a:t>Κεφάλαιο 17-</a:t>
            </a:r>
            <a:fld id="{D57F1E4F-1CFF-5643-939E-217C01CDF565}" type="slidenum">
              <a:rPr lang="en-US" smtClean="0"/>
              <a:pPr/>
              <a:t>‹#›</a:t>
            </a:fld>
            <a:endParaRPr lang="en-US" dirty="0"/>
          </a:p>
        </p:txBody>
      </p:sp>
    </p:spTree>
    <p:extLst>
      <p:ext uri="{BB962C8B-B14F-4D97-AF65-F5344CB8AC3E}">
        <p14:creationId xmlns:p14="http://schemas.microsoft.com/office/powerpoint/2010/main" val="3701477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8" name="Rectangle 7"/>
          <p:cNvSpPr/>
          <p:nvPr/>
        </p:nvSpPr>
        <p:spPr>
          <a:xfrm>
            <a:off x="0" y="6361042"/>
            <a:ext cx="9141631" cy="4969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381" y="6310669"/>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2" y="-1"/>
            <a:ext cx="9143989" cy="6310669"/>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l-GR" dirty="0" err="1"/>
              <a:t>Διοικηση</a:t>
            </a:r>
            <a:r>
              <a:rPr lang="el-GR" dirty="0"/>
              <a:t> </a:t>
            </a:r>
            <a:r>
              <a:rPr lang="el-GR" dirty="0" err="1"/>
              <a:t>Διεθνων</a:t>
            </a:r>
            <a:r>
              <a:rPr lang="el-GR" dirty="0"/>
              <a:t> </a:t>
            </a:r>
            <a:r>
              <a:rPr lang="el-GR" dirty="0" err="1"/>
              <a:t>Επιχειρησιακων</a:t>
            </a:r>
            <a:r>
              <a:rPr lang="el-GR" dirty="0"/>
              <a:t> </a:t>
            </a:r>
            <a:r>
              <a:rPr lang="el-GR" dirty="0" err="1"/>
              <a:t>Λειτουργιων</a:t>
            </a:r>
            <a:endParaRPr lang="en-US" dirty="0"/>
          </a:p>
        </p:txBody>
      </p:sp>
      <p:sp>
        <p:nvSpPr>
          <p:cNvPr id="7" name="Slide Number Placeholder 6"/>
          <p:cNvSpPr>
            <a:spLocks noGrp="1"/>
          </p:cNvSpPr>
          <p:nvPr>
            <p:ph type="sldNum" sz="quarter" idx="12"/>
          </p:nvPr>
        </p:nvSpPr>
        <p:spPr/>
        <p:txBody>
          <a:bodyPr/>
          <a:lstStyle/>
          <a:p>
            <a:r>
              <a:rPr lang="el-GR" dirty="0"/>
              <a:t>Κεφάλαιο 17-</a:t>
            </a:r>
            <a:r>
              <a:rPr lang="en-US" dirty="0"/>
              <a:t> </a:t>
            </a:r>
            <a:fld id="{D57F1E4F-1CFF-5643-939E-217C01CDF565}" type="slidenum">
              <a:rPr lang="en-US" smtClean="0"/>
              <a:pPr/>
              <a:t>‹#›</a:t>
            </a:fld>
            <a:endParaRPr lang="en-US" dirty="0"/>
          </a:p>
        </p:txBody>
      </p:sp>
    </p:spTree>
    <p:extLst>
      <p:ext uri="{BB962C8B-B14F-4D97-AF65-F5344CB8AC3E}">
        <p14:creationId xmlns:p14="http://schemas.microsoft.com/office/powerpoint/2010/main" val="4009425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457200" y="233595"/>
            <a:ext cx="8229600" cy="9144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509630"/>
            <a:ext cx="8229600" cy="4791596"/>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l-GR" dirty="0" err="1"/>
              <a:t>Διοικηση</a:t>
            </a:r>
            <a:r>
              <a:rPr lang="el-GR" dirty="0"/>
              <a:t> </a:t>
            </a:r>
            <a:r>
              <a:rPr lang="el-GR" dirty="0" err="1"/>
              <a:t>Διεθνων</a:t>
            </a:r>
            <a:r>
              <a:rPr lang="el-GR" dirty="0"/>
              <a:t> </a:t>
            </a:r>
            <a:r>
              <a:rPr lang="el-GR" dirty="0" err="1"/>
              <a:t>Επιχειρησιακων</a:t>
            </a:r>
            <a:r>
              <a:rPr lang="el-GR" dirty="0"/>
              <a:t> </a:t>
            </a:r>
            <a:r>
              <a:rPr lang="el-GR" dirty="0" err="1"/>
              <a:t>Λειτουργιων</a:t>
            </a:r>
            <a:endParaRPr lang="en-US" dirty="0"/>
          </a:p>
        </p:txBody>
      </p:sp>
      <p:sp>
        <p:nvSpPr>
          <p:cNvPr id="6" name="Slide Number Placeholder 5"/>
          <p:cNvSpPr>
            <a:spLocks noGrp="1"/>
          </p:cNvSpPr>
          <p:nvPr>
            <p:ph type="sldNum" sz="quarter" idx="4"/>
          </p:nvPr>
        </p:nvSpPr>
        <p:spPr>
          <a:xfrm>
            <a:off x="7425344" y="6459786"/>
            <a:ext cx="1261456" cy="365125"/>
          </a:xfrm>
          <a:prstGeom prst="rect">
            <a:avLst/>
          </a:prstGeom>
        </p:spPr>
        <p:txBody>
          <a:bodyPr vert="horz" lIns="91440" tIns="45720" rIns="91440" bIns="45720" rtlCol="0" anchor="ctr"/>
          <a:lstStyle>
            <a:lvl1pPr algn="r">
              <a:defRPr sz="1050">
                <a:solidFill>
                  <a:srgbClr val="FFFFFF"/>
                </a:solidFill>
              </a:defRPr>
            </a:lvl1pPr>
          </a:lstStyle>
          <a:p>
            <a:r>
              <a:rPr lang="el-GR" dirty="0"/>
              <a:t>Κεφάλαιο 17-</a:t>
            </a:r>
            <a:r>
              <a:rPr lang="en-US" dirty="0"/>
              <a:t> </a:t>
            </a:r>
            <a:fld id="{D57F1E4F-1CFF-5643-939E-217C01CDF565}" type="slidenum">
              <a:rPr lang="en-US" smtClean="0"/>
              <a:pPr/>
              <a:t>‹#›</a:t>
            </a:fld>
            <a:endParaRPr lang="en-US" dirty="0"/>
          </a:p>
        </p:txBody>
      </p:sp>
      <p:cxnSp>
        <p:nvCxnSpPr>
          <p:cNvPr id="10" name="Straight Connector 9"/>
          <p:cNvCxnSpPr/>
          <p:nvPr/>
        </p:nvCxnSpPr>
        <p:spPr>
          <a:xfrm flipV="1">
            <a:off x="442133" y="1313749"/>
            <a:ext cx="8244667" cy="15063"/>
          </a:xfrm>
          <a:prstGeom prst="line">
            <a:avLst/>
          </a:prstGeom>
          <a:ln>
            <a:solidFill>
              <a:srgbClr val="CC33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9725686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Lst>
  <p:hf hdr="0" dt="0"/>
  <p:txStyles>
    <p:titleStyle>
      <a:lvl1pPr algn="l" defTabSz="914400" rtl="0" eaLnBrk="1" latinLnBrk="0" hangingPunct="1">
        <a:lnSpc>
          <a:spcPct val="85000"/>
        </a:lnSpc>
        <a:spcBef>
          <a:spcPct val="0"/>
        </a:spcBef>
        <a:buNone/>
        <a:defRPr sz="3200" b="1" kern="1200" spc="-50" baseline="0">
          <a:solidFill>
            <a:srgbClr val="8A001A"/>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q"/>
        <a:defRPr sz="2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q"/>
        <a:defRPr sz="28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q"/>
        <a:defRPr sz="28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q"/>
        <a:defRPr sz="28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half" idx="2"/>
          </p:nvPr>
        </p:nvSpPr>
        <p:spPr/>
        <p:txBody>
          <a:bodyPr/>
          <a:lstStyle/>
          <a:p>
            <a:r>
              <a:rPr lang="en-US"/>
              <a:t>Griffin &amp; Pustay</a:t>
            </a:r>
          </a:p>
          <a:p>
            <a:endParaRPr lang="en-US" dirty="0"/>
          </a:p>
        </p:txBody>
      </p:sp>
      <p:pic>
        <p:nvPicPr>
          <p:cNvPr id="5" name="Picture 4" descr="Screen Shot 2013-10-27 at 11.32.17 PM.png"/>
          <p:cNvPicPr>
            <a:picLocks/>
          </p:cNvPicPr>
          <p:nvPr/>
        </p:nvPicPr>
        <p:blipFill rotWithShape="1">
          <a:blip r:embed="rId3">
            <a:extLst>
              <a:ext uri="{28A0092B-C50C-407E-A947-70E740481C1C}">
                <a14:useLocalDpi xmlns:a14="http://schemas.microsoft.com/office/drawing/2010/main" val="0"/>
              </a:ext>
            </a:extLst>
          </a:blip>
          <a:srcRect t="27330"/>
          <a:stretch/>
        </p:blipFill>
        <p:spPr>
          <a:xfrm>
            <a:off x="3377697" y="2332653"/>
            <a:ext cx="5330952" cy="3949274"/>
          </a:xfrm>
          <a:prstGeom prst="rect">
            <a:avLst/>
          </a:prstGeom>
        </p:spPr>
      </p:pic>
      <p:sp>
        <p:nvSpPr>
          <p:cNvPr id="13" name="Slide Number Placeholder 12"/>
          <p:cNvSpPr>
            <a:spLocks noGrp="1"/>
          </p:cNvSpPr>
          <p:nvPr>
            <p:ph type="sldNum" sz="quarter" idx="12"/>
          </p:nvPr>
        </p:nvSpPr>
        <p:spPr/>
        <p:txBody>
          <a:bodyPr/>
          <a:lstStyle/>
          <a:p>
            <a:r>
              <a:rPr lang="el-GR" dirty="0"/>
              <a:t>Κεφάλαιο 17-</a:t>
            </a:r>
            <a:fld id="{D57F1E4F-1CFF-5643-939E-217C01CDF565}" type="slidenum">
              <a:rPr lang="en-US" smtClean="0"/>
              <a:pPr/>
              <a:t>1</a:t>
            </a:fld>
            <a:endParaRPr lang="en-US" dirty="0"/>
          </a:p>
        </p:txBody>
      </p:sp>
      <p:sp>
        <p:nvSpPr>
          <p:cNvPr id="9" name="Title 14"/>
          <p:cNvSpPr>
            <a:spLocks noGrp="1"/>
          </p:cNvSpPr>
          <p:nvPr>
            <p:ph type="title"/>
          </p:nvPr>
        </p:nvSpPr>
        <p:spPr>
          <a:xfrm>
            <a:off x="342900" y="594359"/>
            <a:ext cx="3085834" cy="2286000"/>
          </a:xfrm>
        </p:spPr>
        <p:txBody>
          <a:bodyPr>
            <a:normAutofit/>
          </a:bodyPr>
          <a:lstStyle/>
          <a:p>
            <a:pPr>
              <a:lnSpc>
                <a:spcPct val="100000"/>
              </a:lnSpc>
            </a:pPr>
            <a:r>
              <a:rPr lang="el-GR" sz="2000" b="0" dirty="0"/>
              <a:t>Διεθνείς</a:t>
            </a:r>
            <a:br>
              <a:rPr lang="el-GR" sz="2000" b="0" dirty="0"/>
            </a:br>
            <a:r>
              <a:rPr lang="el-GR" sz="2000" b="0" dirty="0"/>
              <a:t>Επιχειρήσεις και Επιχειρηματικότητα</a:t>
            </a:r>
            <a:br>
              <a:rPr lang="el-GR" sz="2000" b="0" dirty="0"/>
            </a:br>
            <a:br>
              <a:rPr lang="en-US" sz="2000" b="0" dirty="0">
                <a:solidFill>
                  <a:srgbClr val="8A001A"/>
                </a:solidFill>
              </a:rPr>
            </a:br>
            <a:r>
              <a:rPr lang="en-US" sz="1600" b="0" dirty="0">
                <a:solidFill>
                  <a:srgbClr val="8A001A"/>
                </a:solidFill>
              </a:rPr>
              <a:t>8</a:t>
            </a:r>
            <a:r>
              <a:rPr lang="el-GR" sz="1600" b="0" baseline="30000" dirty="0">
                <a:solidFill>
                  <a:srgbClr val="8A001A"/>
                </a:solidFill>
              </a:rPr>
              <a:t>η</a:t>
            </a:r>
            <a:r>
              <a:rPr lang="el-GR" sz="1600" b="0" dirty="0">
                <a:solidFill>
                  <a:srgbClr val="8A001A"/>
                </a:solidFill>
              </a:rPr>
              <a:t> Έκδοση</a:t>
            </a:r>
            <a:br>
              <a:rPr lang="el-GR" sz="1600" b="0" dirty="0">
                <a:solidFill>
                  <a:srgbClr val="8A001A"/>
                </a:solidFill>
              </a:rPr>
            </a:br>
            <a:endParaRPr lang="en-US" sz="1600" b="0" dirty="0">
              <a:solidFill>
                <a:srgbClr val="8A001A"/>
              </a:solidFill>
            </a:endParaRPr>
          </a:p>
        </p:txBody>
      </p:sp>
      <p:sp>
        <p:nvSpPr>
          <p:cNvPr id="10" name="Rectangle 9"/>
          <p:cNvSpPr/>
          <p:nvPr/>
        </p:nvSpPr>
        <p:spPr>
          <a:xfrm>
            <a:off x="3428734" y="342900"/>
            <a:ext cx="5545449" cy="1754326"/>
          </a:xfrm>
          <a:prstGeom prst="rect">
            <a:avLst/>
          </a:prstGeom>
          <a:solidFill>
            <a:schemeClr val="bg1"/>
          </a:solidFill>
        </p:spPr>
        <p:txBody>
          <a:bodyPr wrap="square">
            <a:spAutoFit/>
          </a:bodyPr>
          <a:lstStyle/>
          <a:p>
            <a:pPr>
              <a:lnSpc>
                <a:spcPct val="250000"/>
              </a:lnSpc>
            </a:pPr>
            <a:r>
              <a:rPr lang="el-GR" sz="2400" spc="-50" dirty="0">
                <a:latin typeface="+mj-lt"/>
                <a:ea typeface="+mj-ea"/>
                <a:cs typeface="+mj-cs"/>
              </a:rPr>
              <a:t>ΚΕΦΑΛΑΙΟ 1</a:t>
            </a:r>
            <a:r>
              <a:rPr lang="en-US" sz="2400" spc="-50" dirty="0">
                <a:latin typeface="+mj-lt"/>
                <a:ea typeface="+mj-ea"/>
                <a:cs typeface="+mj-cs"/>
              </a:rPr>
              <a:t>7</a:t>
            </a:r>
            <a:endParaRPr lang="el-GR" sz="2400" spc="-50" dirty="0">
              <a:latin typeface="+mj-lt"/>
              <a:ea typeface="+mj-ea"/>
              <a:cs typeface="+mj-cs"/>
            </a:endParaRPr>
          </a:p>
          <a:p>
            <a:r>
              <a:rPr lang="el-GR" sz="2400" b="1" spc="-50" dirty="0">
                <a:solidFill>
                  <a:srgbClr val="8A001A"/>
                </a:solidFill>
                <a:latin typeface="+mj-lt"/>
                <a:ea typeface="+mj-ea"/>
                <a:cs typeface="+mj-cs"/>
              </a:rPr>
              <a:t>Διοίκηση Διεθνών Επιχειρησιακών Λειτουργιών</a:t>
            </a:r>
          </a:p>
        </p:txBody>
      </p:sp>
      <p:pic>
        <p:nvPicPr>
          <p:cNvPr id="7" name="Εικόνα 6" descr="Εικόνα που περιέχει κτίριο&#10;&#10;Περιγραφή που δημιουργήθηκε αυτόματα">
            <a:extLst>
              <a:ext uri="{FF2B5EF4-FFF2-40B4-BE49-F238E27FC236}">
                <a16:creationId xmlns:a16="http://schemas.microsoft.com/office/drawing/2014/main" id="{57DBA131-4CDD-4718-BE63-EF36BE3CF5D0}"/>
              </a:ext>
            </a:extLst>
          </p:cNvPr>
          <p:cNvPicPr>
            <a:picLocks noChangeAspect="1"/>
          </p:cNvPicPr>
          <p:nvPr/>
        </p:nvPicPr>
        <p:blipFill>
          <a:blip r:embed="rId4"/>
          <a:stretch>
            <a:fillRect/>
          </a:stretch>
        </p:blipFill>
        <p:spPr>
          <a:xfrm>
            <a:off x="465931" y="3606800"/>
            <a:ext cx="1961428" cy="2852986"/>
          </a:xfrm>
          <a:prstGeom prst="rect">
            <a:avLst/>
          </a:prstGeom>
        </p:spPr>
      </p:pic>
      <p:pic>
        <p:nvPicPr>
          <p:cNvPr id="11" name="Εικόνα 10">
            <a:extLst>
              <a:ext uri="{FF2B5EF4-FFF2-40B4-BE49-F238E27FC236}">
                <a16:creationId xmlns:a16="http://schemas.microsoft.com/office/drawing/2014/main" id="{1E36185B-A788-41F7-BBAF-8E9BA510379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4417" y="154673"/>
            <a:ext cx="839210" cy="810527"/>
          </a:xfrm>
          <a:prstGeom prst="rect">
            <a:avLst/>
          </a:prstGeom>
        </p:spPr>
      </p:pic>
    </p:spTree>
    <p:extLst>
      <p:ext uri="{BB962C8B-B14F-4D97-AF65-F5344CB8AC3E}">
        <p14:creationId xmlns:p14="http://schemas.microsoft.com/office/powerpoint/2010/main" val="3184932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199" y="246121"/>
            <a:ext cx="8336071" cy="914400"/>
          </a:xfrm>
        </p:spPr>
        <p:txBody>
          <a:bodyPr>
            <a:noAutofit/>
          </a:bodyPr>
          <a:lstStyle/>
          <a:p>
            <a:pPr>
              <a:lnSpc>
                <a:spcPct val="100000"/>
              </a:lnSpc>
            </a:pPr>
            <a:r>
              <a:rPr lang="el-GR" sz="2700" dirty="0">
                <a:solidFill>
                  <a:srgbClr val="0070C0"/>
                </a:solidFill>
              </a:rPr>
              <a:t>Αποφάσεις Σχετικές με την Τοποθεσία Εγκατάστασης</a:t>
            </a:r>
            <a:r>
              <a:rPr lang="en-US" sz="2700" dirty="0">
                <a:solidFill>
                  <a:srgbClr val="0070C0"/>
                </a:solidFill>
              </a:rPr>
              <a:t>: </a:t>
            </a:r>
            <a:r>
              <a:rPr lang="el-GR" sz="2700" dirty="0">
                <a:solidFill>
                  <a:srgbClr val="006600"/>
                </a:solidFill>
              </a:rPr>
              <a:t>Θέματα Σχετικά με τη Χώρα</a:t>
            </a:r>
            <a:endParaRPr lang="en-US" sz="2700" dirty="0">
              <a:solidFill>
                <a:srgbClr val="006600"/>
              </a:solidFill>
            </a:endParaRPr>
          </a:p>
        </p:txBody>
      </p:sp>
      <p:sp>
        <p:nvSpPr>
          <p:cNvPr id="2" name="Content Placeholder 1"/>
          <p:cNvSpPr>
            <a:spLocks noGrp="1"/>
          </p:cNvSpPr>
          <p:nvPr>
            <p:ph idx="1"/>
          </p:nvPr>
        </p:nvSpPr>
        <p:spPr/>
        <p:txBody>
          <a:bodyPr>
            <a:normAutofit/>
          </a:bodyPr>
          <a:lstStyle/>
          <a:p>
            <a:pPr>
              <a:lnSpc>
                <a:spcPct val="100000"/>
              </a:lnSpc>
            </a:pPr>
            <a:r>
              <a:rPr lang="el-GR" sz="2600" dirty="0"/>
              <a:t>Διαθεσιμότητα και κόστος των πόρων</a:t>
            </a:r>
          </a:p>
          <a:p>
            <a:pPr>
              <a:lnSpc>
                <a:spcPct val="100000"/>
              </a:lnSpc>
            </a:pPr>
            <a:r>
              <a:rPr lang="el-GR" sz="2600" dirty="0"/>
              <a:t>Υποδομές</a:t>
            </a:r>
          </a:p>
          <a:p>
            <a:pPr>
              <a:lnSpc>
                <a:spcPct val="100000"/>
              </a:lnSpc>
            </a:pPr>
            <a:r>
              <a:rPr lang="el-GR" sz="2600" dirty="0"/>
              <a:t>Επιδράσεις της χώρας προέλευσης </a:t>
            </a:r>
            <a:endParaRPr lang="en-US" sz="2600" dirty="0"/>
          </a:p>
        </p:txBody>
      </p:sp>
      <p:sp>
        <p:nvSpPr>
          <p:cNvPr id="16" name="Footer Placeholder 15"/>
          <p:cNvSpPr>
            <a:spLocks noGrp="1"/>
          </p:cNvSpPr>
          <p:nvPr>
            <p:ph type="ftr" sz="quarter" idx="11"/>
          </p:nvPr>
        </p:nvSpPr>
        <p:spPr/>
        <p:txBody>
          <a:bodyPr/>
          <a:lstStyle/>
          <a:p>
            <a:r>
              <a:rPr lang="el-GR" dirty="0" err="1"/>
              <a:t>Διοικηση</a:t>
            </a:r>
            <a:r>
              <a:rPr lang="el-GR" dirty="0"/>
              <a:t> </a:t>
            </a:r>
            <a:r>
              <a:rPr lang="el-GR" dirty="0" err="1"/>
              <a:t>Διεθνων</a:t>
            </a:r>
            <a:r>
              <a:rPr lang="el-GR" dirty="0"/>
              <a:t> </a:t>
            </a:r>
            <a:r>
              <a:rPr lang="el-GR" dirty="0" err="1"/>
              <a:t>Επιχειρησιακων</a:t>
            </a:r>
            <a:r>
              <a:rPr lang="el-GR" dirty="0"/>
              <a:t> </a:t>
            </a:r>
            <a:r>
              <a:rPr lang="el-GR" dirty="0" err="1"/>
              <a:t>Λειτουργιων</a:t>
            </a:r>
            <a:endParaRPr lang="en-US" dirty="0"/>
          </a:p>
        </p:txBody>
      </p:sp>
      <p:sp>
        <p:nvSpPr>
          <p:cNvPr id="17" name="Slide Number Placeholder 16"/>
          <p:cNvSpPr>
            <a:spLocks noGrp="1"/>
          </p:cNvSpPr>
          <p:nvPr>
            <p:ph type="sldNum" sz="quarter" idx="12"/>
          </p:nvPr>
        </p:nvSpPr>
        <p:spPr>
          <a:xfrm>
            <a:off x="7244862" y="6459786"/>
            <a:ext cx="1441938" cy="365125"/>
          </a:xfrm>
        </p:spPr>
        <p:txBody>
          <a:bodyPr/>
          <a:lstStyle/>
          <a:p>
            <a:r>
              <a:rPr lang="en-US" dirty="0"/>
              <a:t> </a:t>
            </a:r>
            <a:r>
              <a:rPr lang="el-GR" dirty="0"/>
              <a:t>Κεφάλαιο 17-</a:t>
            </a:r>
            <a:fld id="{D57F1E4F-1CFF-5643-939E-217C01CDF565}" type="slidenum">
              <a:rPr lang="en-US" smtClean="0"/>
              <a:pPr/>
              <a:t>10</a:t>
            </a:fld>
            <a:endParaRPr lang="en-US" dirty="0"/>
          </a:p>
        </p:txBody>
      </p:sp>
      <p:pic>
        <p:nvPicPr>
          <p:cNvPr id="7" name="Εικόνα 6">
            <a:extLst>
              <a:ext uri="{FF2B5EF4-FFF2-40B4-BE49-F238E27FC236}">
                <a16:creationId xmlns:a16="http://schemas.microsoft.com/office/drawing/2014/main" id="{7532212B-F4F4-407E-9CCB-37A9C010CE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37293161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199" y="233595"/>
            <a:ext cx="8423753" cy="914400"/>
          </a:xfrm>
        </p:spPr>
        <p:txBody>
          <a:bodyPr>
            <a:noAutofit/>
          </a:bodyPr>
          <a:lstStyle/>
          <a:p>
            <a:pPr>
              <a:lnSpc>
                <a:spcPct val="100000"/>
              </a:lnSpc>
            </a:pPr>
            <a:r>
              <a:rPr lang="el-GR" sz="2700" dirty="0">
                <a:solidFill>
                  <a:srgbClr val="0070C0"/>
                </a:solidFill>
              </a:rPr>
              <a:t>Αποφάσεις Σχετικές με την Τοποθεσία Εγκατάστασης</a:t>
            </a:r>
            <a:r>
              <a:rPr lang="en-US" sz="2700" dirty="0">
                <a:solidFill>
                  <a:srgbClr val="0070C0"/>
                </a:solidFill>
              </a:rPr>
              <a:t>: </a:t>
            </a:r>
            <a:r>
              <a:rPr lang="el-GR" sz="2700" dirty="0">
                <a:solidFill>
                  <a:srgbClr val="006600"/>
                </a:solidFill>
              </a:rPr>
              <a:t>Θέματα Σχετικά με το Προϊόν</a:t>
            </a:r>
            <a:endParaRPr lang="en-US" sz="2700" dirty="0">
              <a:solidFill>
                <a:srgbClr val="006600"/>
              </a:solidFill>
            </a:endParaRPr>
          </a:p>
        </p:txBody>
      </p:sp>
      <p:sp>
        <p:nvSpPr>
          <p:cNvPr id="2" name="Content Placeholder 1"/>
          <p:cNvSpPr>
            <a:spLocks noGrp="1"/>
          </p:cNvSpPr>
          <p:nvPr>
            <p:ph idx="1"/>
          </p:nvPr>
        </p:nvSpPr>
        <p:spPr/>
        <p:txBody>
          <a:bodyPr>
            <a:normAutofit/>
          </a:bodyPr>
          <a:lstStyle/>
          <a:p>
            <a:pPr>
              <a:lnSpc>
                <a:spcPct val="100000"/>
              </a:lnSpc>
            </a:pPr>
            <a:r>
              <a:rPr lang="el-GR" sz="2600" dirty="0"/>
              <a:t>Λόγος της αξίας προς το βάρος του προϊόντος </a:t>
            </a:r>
          </a:p>
          <a:p>
            <a:pPr>
              <a:lnSpc>
                <a:spcPct val="100000"/>
              </a:lnSpc>
            </a:pPr>
            <a:r>
              <a:rPr lang="el-GR" sz="2600" dirty="0"/>
              <a:t>Τεχνολογία παραγωγής</a:t>
            </a:r>
            <a:endParaRPr lang="en-US" sz="2600" dirty="0"/>
          </a:p>
        </p:txBody>
      </p:sp>
      <p:sp>
        <p:nvSpPr>
          <p:cNvPr id="16" name="Footer Placeholder 15"/>
          <p:cNvSpPr>
            <a:spLocks noGrp="1"/>
          </p:cNvSpPr>
          <p:nvPr>
            <p:ph type="ftr" sz="quarter" idx="11"/>
          </p:nvPr>
        </p:nvSpPr>
        <p:spPr/>
        <p:txBody>
          <a:bodyPr/>
          <a:lstStyle/>
          <a:p>
            <a:r>
              <a:rPr lang="el-GR" dirty="0" err="1"/>
              <a:t>Διοικηση</a:t>
            </a:r>
            <a:r>
              <a:rPr lang="el-GR" dirty="0"/>
              <a:t> </a:t>
            </a:r>
            <a:r>
              <a:rPr lang="el-GR" dirty="0" err="1"/>
              <a:t>Διεθνων</a:t>
            </a:r>
            <a:r>
              <a:rPr lang="el-GR" dirty="0"/>
              <a:t> </a:t>
            </a:r>
            <a:r>
              <a:rPr lang="el-GR" dirty="0" err="1"/>
              <a:t>Επιχειρησιακων</a:t>
            </a:r>
            <a:r>
              <a:rPr lang="el-GR" dirty="0"/>
              <a:t> </a:t>
            </a:r>
            <a:r>
              <a:rPr lang="el-GR" dirty="0" err="1"/>
              <a:t>Λειτουργιων</a:t>
            </a:r>
            <a:endParaRPr lang="en-US" dirty="0"/>
          </a:p>
        </p:txBody>
      </p:sp>
      <p:sp>
        <p:nvSpPr>
          <p:cNvPr id="17" name="Slide Number Placeholder 16"/>
          <p:cNvSpPr>
            <a:spLocks noGrp="1"/>
          </p:cNvSpPr>
          <p:nvPr>
            <p:ph type="sldNum" sz="quarter" idx="12"/>
          </p:nvPr>
        </p:nvSpPr>
        <p:spPr/>
        <p:txBody>
          <a:bodyPr/>
          <a:lstStyle/>
          <a:p>
            <a:r>
              <a:rPr lang="el-GR" dirty="0"/>
              <a:t>Κεφάλαιο 17-</a:t>
            </a:r>
            <a:fld id="{D57F1E4F-1CFF-5643-939E-217C01CDF565}" type="slidenum">
              <a:rPr lang="en-US" smtClean="0"/>
              <a:pPr/>
              <a:t>11</a:t>
            </a:fld>
            <a:endParaRPr lang="en-US" dirty="0"/>
          </a:p>
        </p:txBody>
      </p:sp>
      <p:pic>
        <p:nvPicPr>
          <p:cNvPr id="7" name="Εικόνα 6">
            <a:extLst>
              <a:ext uri="{FF2B5EF4-FFF2-40B4-BE49-F238E27FC236}">
                <a16:creationId xmlns:a16="http://schemas.microsoft.com/office/drawing/2014/main" id="{0D419EA0-1F15-4EE0-8383-FC3A474EBB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209483652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pPr>
              <a:lnSpc>
                <a:spcPct val="100000"/>
              </a:lnSpc>
            </a:pPr>
            <a:r>
              <a:rPr lang="el-GR" sz="3200" dirty="0">
                <a:solidFill>
                  <a:srgbClr val="0070C0"/>
                </a:solidFill>
              </a:rPr>
              <a:t>Αποφάσεις Σχετικές με την Τοποθεσία Εγκατάστασης</a:t>
            </a:r>
            <a:r>
              <a:rPr lang="en-US" sz="3200" dirty="0">
                <a:solidFill>
                  <a:srgbClr val="0070C0"/>
                </a:solidFill>
              </a:rPr>
              <a:t>: </a:t>
            </a:r>
            <a:r>
              <a:rPr lang="el-GR" sz="3200" dirty="0">
                <a:solidFill>
                  <a:srgbClr val="006600"/>
                </a:solidFill>
              </a:rPr>
              <a:t>Κυβερνητικές Πολιτικές</a:t>
            </a:r>
            <a:endParaRPr lang="en-US" dirty="0">
              <a:solidFill>
                <a:srgbClr val="006600"/>
              </a:solidFill>
            </a:endParaRPr>
          </a:p>
        </p:txBody>
      </p:sp>
      <p:sp>
        <p:nvSpPr>
          <p:cNvPr id="5" name="Content Placeholder 4"/>
          <p:cNvSpPr>
            <a:spLocks noGrp="1"/>
          </p:cNvSpPr>
          <p:nvPr>
            <p:ph idx="1"/>
          </p:nvPr>
        </p:nvSpPr>
        <p:spPr/>
        <p:txBody>
          <a:bodyPr>
            <a:normAutofit/>
          </a:bodyPr>
          <a:lstStyle/>
          <a:p>
            <a:pPr>
              <a:lnSpc>
                <a:spcPct val="100000"/>
              </a:lnSpc>
            </a:pPr>
            <a:r>
              <a:rPr lang="el-GR" sz="2600" dirty="0"/>
              <a:t>Σταθερότητα πολιτικών διαδικασιών</a:t>
            </a:r>
          </a:p>
          <a:p>
            <a:pPr>
              <a:lnSpc>
                <a:spcPct val="100000"/>
              </a:lnSpc>
            </a:pPr>
            <a:r>
              <a:rPr lang="el-GR" sz="2600" dirty="0"/>
              <a:t>Εθνικές πολιτικές για το εμπόριο</a:t>
            </a:r>
          </a:p>
          <a:p>
            <a:pPr>
              <a:lnSpc>
                <a:spcPct val="100000"/>
              </a:lnSpc>
            </a:pPr>
            <a:r>
              <a:rPr lang="el-GR" sz="2600" dirty="0"/>
              <a:t>Κίνητρα οικονομικής ανάπτυξης</a:t>
            </a:r>
          </a:p>
          <a:p>
            <a:pPr>
              <a:lnSpc>
                <a:spcPct val="100000"/>
              </a:lnSpc>
            </a:pPr>
            <a:r>
              <a:rPr lang="el-GR" sz="2600" dirty="0"/>
              <a:t>Ύπαρξη ζωνών εξωτερικού εμπορίου </a:t>
            </a:r>
            <a:endParaRPr lang="en-US" sz="2600" dirty="0"/>
          </a:p>
        </p:txBody>
      </p:sp>
      <p:sp>
        <p:nvSpPr>
          <p:cNvPr id="19" name="Footer Placeholder 18"/>
          <p:cNvSpPr>
            <a:spLocks noGrp="1"/>
          </p:cNvSpPr>
          <p:nvPr>
            <p:ph type="ftr" sz="quarter" idx="11"/>
          </p:nvPr>
        </p:nvSpPr>
        <p:spPr/>
        <p:txBody>
          <a:bodyPr/>
          <a:lstStyle/>
          <a:p>
            <a:r>
              <a:rPr lang="el-GR" dirty="0" err="1"/>
              <a:t>Διοικηση</a:t>
            </a:r>
            <a:r>
              <a:rPr lang="el-GR" dirty="0"/>
              <a:t> </a:t>
            </a:r>
            <a:r>
              <a:rPr lang="el-GR" dirty="0" err="1"/>
              <a:t>Διεθνων</a:t>
            </a:r>
            <a:r>
              <a:rPr lang="el-GR" dirty="0"/>
              <a:t> </a:t>
            </a:r>
            <a:r>
              <a:rPr lang="el-GR" dirty="0" err="1"/>
              <a:t>Επιχειρησιακων</a:t>
            </a:r>
            <a:r>
              <a:rPr lang="el-GR" dirty="0"/>
              <a:t> </a:t>
            </a:r>
            <a:r>
              <a:rPr lang="el-GR" dirty="0" err="1"/>
              <a:t>Λειτουργιων</a:t>
            </a:r>
            <a:endParaRPr lang="en-US" dirty="0"/>
          </a:p>
        </p:txBody>
      </p:sp>
      <p:sp>
        <p:nvSpPr>
          <p:cNvPr id="20" name="Slide Number Placeholder 19"/>
          <p:cNvSpPr>
            <a:spLocks noGrp="1"/>
          </p:cNvSpPr>
          <p:nvPr>
            <p:ph type="sldNum" sz="quarter" idx="12"/>
          </p:nvPr>
        </p:nvSpPr>
        <p:spPr/>
        <p:txBody>
          <a:bodyPr/>
          <a:lstStyle/>
          <a:p>
            <a:r>
              <a:rPr lang="el-GR" dirty="0"/>
              <a:t>Κεφάλαιο 17-</a:t>
            </a:r>
            <a:fld id="{D57F1E4F-1CFF-5643-939E-217C01CDF565}" type="slidenum">
              <a:rPr lang="en-US" smtClean="0"/>
              <a:pPr/>
              <a:t>12</a:t>
            </a:fld>
            <a:endParaRPr lang="en-US" dirty="0"/>
          </a:p>
        </p:txBody>
      </p:sp>
      <p:pic>
        <p:nvPicPr>
          <p:cNvPr id="7" name="Εικόνα 6">
            <a:extLst>
              <a:ext uri="{FF2B5EF4-FFF2-40B4-BE49-F238E27FC236}">
                <a16:creationId xmlns:a16="http://schemas.microsoft.com/office/drawing/2014/main" id="{0057A6E9-EAAD-4D88-8EEA-F89E1C3839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46301972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lnSpc>
                <a:spcPct val="100000"/>
              </a:lnSpc>
            </a:pPr>
            <a:r>
              <a:rPr lang="el-GR" sz="3000" dirty="0">
                <a:solidFill>
                  <a:srgbClr val="0070C0"/>
                </a:solidFill>
              </a:rPr>
              <a:t>Αποφάσεις Σχετικές με την Τοποθεσία Εγκατάστασης</a:t>
            </a:r>
            <a:r>
              <a:rPr lang="en-US" sz="3000" dirty="0">
                <a:solidFill>
                  <a:srgbClr val="0070C0"/>
                </a:solidFill>
              </a:rPr>
              <a:t>: </a:t>
            </a:r>
            <a:r>
              <a:rPr lang="el-GR" sz="3000" dirty="0" err="1">
                <a:solidFill>
                  <a:srgbClr val="006600"/>
                </a:solidFill>
              </a:rPr>
              <a:t>Οργανωσιακά</a:t>
            </a:r>
            <a:r>
              <a:rPr lang="el-GR" sz="3000" dirty="0">
                <a:solidFill>
                  <a:srgbClr val="006600"/>
                </a:solidFill>
              </a:rPr>
              <a:t> Θέματα</a:t>
            </a:r>
            <a:endParaRPr lang="en-US" sz="3000" dirty="0">
              <a:solidFill>
                <a:srgbClr val="006600"/>
              </a:solidFill>
            </a:endParaRPr>
          </a:p>
        </p:txBody>
      </p:sp>
      <p:graphicFrame>
        <p:nvGraphicFramePr>
          <p:cNvPr id="7" name="Diagram 6"/>
          <p:cNvGraphicFramePr/>
          <p:nvPr>
            <p:extLst>
              <p:ext uri="{D42A27DB-BD31-4B8C-83A1-F6EECF244321}">
                <p14:modId xmlns:p14="http://schemas.microsoft.com/office/powerpoint/2010/main" val="1918313665"/>
              </p:ext>
            </p:extLst>
          </p:nvPr>
        </p:nvGraphicFramePr>
        <p:xfrm>
          <a:off x="1109423" y="1752753"/>
          <a:ext cx="7007442" cy="40773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Footer Placeholder 10"/>
          <p:cNvSpPr>
            <a:spLocks noGrp="1"/>
          </p:cNvSpPr>
          <p:nvPr>
            <p:ph type="ftr" sz="quarter" idx="11"/>
          </p:nvPr>
        </p:nvSpPr>
        <p:spPr/>
        <p:txBody>
          <a:bodyPr/>
          <a:lstStyle/>
          <a:p>
            <a:r>
              <a:rPr lang="el-GR" dirty="0" err="1"/>
              <a:t>Διοικηση</a:t>
            </a:r>
            <a:r>
              <a:rPr lang="el-GR" dirty="0"/>
              <a:t> </a:t>
            </a:r>
            <a:r>
              <a:rPr lang="el-GR" dirty="0" err="1"/>
              <a:t>Διεθνων</a:t>
            </a:r>
            <a:r>
              <a:rPr lang="el-GR" dirty="0"/>
              <a:t> </a:t>
            </a:r>
            <a:r>
              <a:rPr lang="el-GR" dirty="0" err="1"/>
              <a:t>Επιχειρησιακων</a:t>
            </a:r>
            <a:r>
              <a:rPr lang="el-GR" dirty="0"/>
              <a:t> </a:t>
            </a:r>
            <a:r>
              <a:rPr lang="el-GR" dirty="0" err="1"/>
              <a:t>Λειτουργιων</a:t>
            </a:r>
            <a:endParaRPr lang="en-US" dirty="0"/>
          </a:p>
        </p:txBody>
      </p:sp>
      <p:sp>
        <p:nvSpPr>
          <p:cNvPr id="12" name="Slide Number Placeholder 11"/>
          <p:cNvSpPr>
            <a:spLocks noGrp="1"/>
          </p:cNvSpPr>
          <p:nvPr>
            <p:ph type="sldNum" sz="quarter" idx="12"/>
          </p:nvPr>
        </p:nvSpPr>
        <p:spPr/>
        <p:txBody>
          <a:bodyPr/>
          <a:lstStyle/>
          <a:p>
            <a:r>
              <a:rPr lang="el-GR" dirty="0"/>
              <a:t>Κεφάλαιο 17-</a:t>
            </a:r>
            <a:fld id="{D57F1E4F-1CFF-5643-939E-217C01CDF565}" type="slidenum">
              <a:rPr lang="en-US" smtClean="0"/>
              <a:pPr/>
              <a:t>13</a:t>
            </a:fld>
            <a:endParaRPr lang="en-US" dirty="0"/>
          </a:p>
        </p:txBody>
      </p:sp>
      <p:pic>
        <p:nvPicPr>
          <p:cNvPr id="8" name="Εικόνα 7">
            <a:extLst>
              <a:ext uri="{FF2B5EF4-FFF2-40B4-BE49-F238E27FC236}">
                <a16:creationId xmlns:a16="http://schemas.microsoft.com/office/drawing/2014/main" id="{FFCF2B72-461C-4FFB-B1C9-1DD333CB1D9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249409689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lnSpc>
                <a:spcPct val="100000"/>
              </a:lnSpc>
            </a:pPr>
            <a:r>
              <a:rPr lang="el-GR" sz="3000" dirty="0">
                <a:solidFill>
                  <a:srgbClr val="0070C0"/>
                </a:solidFill>
              </a:rPr>
              <a:t>Διεθνής Εφοδιαστική Διαχείριση και Διαχείριση Υλικών</a:t>
            </a:r>
            <a:endParaRPr lang="en-US" sz="3000" dirty="0">
              <a:solidFill>
                <a:srgbClr val="0070C0"/>
              </a:solidFill>
            </a:endParaRPr>
          </a:p>
        </p:txBody>
      </p:sp>
      <p:sp>
        <p:nvSpPr>
          <p:cNvPr id="21" name="Footer Placeholder 20"/>
          <p:cNvSpPr>
            <a:spLocks noGrp="1"/>
          </p:cNvSpPr>
          <p:nvPr>
            <p:ph type="ftr" sz="quarter" idx="11"/>
          </p:nvPr>
        </p:nvSpPr>
        <p:spPr/>
        <p:txBody>
          <a:bodyPr/>
          <a:lstStyle/>
          <a:p>
            <a:r>
              <a:rPr lang="el-GR" dirty="0" err="1"/>
              <a:t>Διοικηση</a:t>
            </a:r>
            <a:r>
              <a:rPr lang="el-GR" dirty="0"/>
              <a:t> </a:t>
            </a:r>
            <a:r>
              <a:rPr lang="el-GR" dirty="0" err="1"/>
              <a:t>Διεθνων</a:t>
            </a:r>
            <a:r>
              <a:rPr lang="el-GR" dirty="0"/>
              <a:t> </a:t>
            </a:r>
            <a:r>
              <a:rPr lang="el-GR" dirty="0" err="1"/>
              <a:t>Επιχειρησιακων</a:t>
            </a:r>
            <a:r>
              <a:rPr lang="el-GR" dirty="0"/>
              <a:t> </a:t>
            </a:r>
            <a:r>
              <a:rPr lang="el-GR" dirty="0" err="1"/>
              <a:t>Λειτουργιων</a:t>
            </a:r>
            <a:endParaRPr lang="en-US" dirty="0"/>
          </a:p>
        </p:txBody>
      </p:sp>
      <p:sp>
        <p:nvSpPr>
          <p:cNvPr id="23" name="Slide Number Placeholder 22"/>
          <p:cNvSpPr>
            <a:spLocks noGrp="1"/>
          </p:cNvSpPr>
          <p:nvPr>
            <p:ph type="sldNum" sz="quarter" idx="12"/>
          </p:nvPr>
        </p:nvSpPr>
        <p:spPr/>
        <p:txBody>
          <a:bodyPr/>
          <a:lstStyle/>
          <a:p>
            <a:r>
              <a:rPr lang="el-GR" dirty="0"/>
              <a:t>Κεφάλαιο 17-</a:t>
            </a:r>
            <a:fld id="{D57F1E4F-1CFF-5643-939E-217C01CDF565}" type="slidenum">
              <a:rPr lang="en-US" smtClean="0"/>
              <a:pPr/>
              <a:t>14</a:t>
            </a:fld>
            <a:endParaRPr lang="en-US" dirty="0"/>
          </a:p>
        </p:txBody>
      </p:sp>
      <p:grpSp>
        <p:nvGrpSpPr>
          <p:cNvPr id="48" name="Group 47"/>
          <p:cNvGrpSpPr/>
          <p:nvPr/>
        </p:nvGrpSpPr>
        <p:grpSpPr>
          <a:xfrm>
            <a:off x="479288" y="1501124"/>
            <a:ext cx="8207512" cy="4623021"/>
            <a:chOff x="479288" y="1501124"/>
            <a:chExt cx="8493914" cy="4623021"/>
          </a:xfrm>
        </p:grpSpPr>
        <p:sp>
          <p:nvSpPr>
            <p:cNvPr id="41" name="Curved Down Arrow 40"/>
            <p:cNvSpPr/>
            <p:nvPr/>
          </p:nvSpPr>
          <p:spPr>
            <a:xfrm>
              <a:off x="2844388" y="2438400"/>
              <a:ext cx="1137062" cy="548351"/>
            </a:xfrm>
            <a:prstGeom prst="curvedDownArrow">
              <a:avLst>
                <a:gd name="adj1" fmla="val 25000"/>
                <a:gd name="adj2" fmla="val 85019"/>
                <a:gd name="adj3" fmla="val 562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4" name="Group 33"/>
            <p:cNvGrpSpPr/>
            <p:nvPr/>
          </p:nvGrpSpPr>
          <p:grpSpPr>
            <a:xfrm>
              <a:off x="479288" y="1501124"/>
              <a:ext cx="8493914" cy="3890538"/>
              <a:chOff x="428877" y="1458097"/>
              <a:chExt cx="8268875" cy="2438137"/>
            </a:xfrm>
          </p:grpSpPr>
          <p:sp>
            <p:nvSpPr>
              <p:cNvPr id="26" name="Rounded Rectangle 25"/>
              <p:cNvSpPr/>
              <p:nvPr/>
            </p:nvSpPr>
            <p:spPr>
              <a:xfrm>
                <a:off x="3471994" y="2795816"/>
                <a:ext cx="2362200" cy="11004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a:t>Τελικά προϊόντα, υπηρεσίες και αγαθά </a:t>
                </a:r>
                <a:endParaRPr lang="en-US" sz="2000" dirty="0"/>
              </a:p>
            </p:txBody>
          </p:sp>
          <p:sp>
            <p:nvSpPr>
              <p:cNvPr id="31" name="Rounded Rectangle 30"/>
              <p:cNvSpPr/>
              <p:nvPr/>
            </p:nvSpPr>
            <p:spPr>
              <a:xfrm>
                <a:off x="428877" y="1458097"/>
                <a:ext cx="2520612" cy="459036"/>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600" dirty="0"/>
                  <a:t>Προμηθευτές</a:t>
                </a:r>
                <a:endParaRPr lang="en-US" sz="2600" dirty="0"/>
              </a:p>
            </p:txBody>
          </p:sp>
          <p:sp>
            <p:nvSpPr>
              <p:cNvPr id="32" name="Rounded Rectangle 31"/>
              <p:cNvSpPr/>
              <p:nvPr/>
            </p:nvSpPr>
            <p:spPr>
              <a:xfrm>
                <a:off x="3071581" y="2328274"/>
                <a:ext cx="2992740" cy="459036"/>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el-GR" sz="2600" dirty="0"/>
                  <a:t>Επιχείρηση</a:t>
                </a:r>
                <a:endParaRPr lang="en-US" sz="2600" dirty="0"/>
              </a:p>
            </p:txBody>
          </p:sp>
          <p:sp>
            <p:nvSpPr>
              <p:cNvPr id="33" name="Rounded Rectangle 32"/>
              <p:cNvSpPr/>
              <p:nvPr/>
            </p:nvSpPr>
            <p:spPr>
              <a:xfrm>
                <a:off x="6335552" y="2755563"/>
                <a:ext cx="2362200" cy="459036"/>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600" dirty="0"/>
                  <a:t>Πελάτες</a:t>
                </a:r>
                <a:endParaRPr lang="en-US" sz="2600" dirty="0"/>
              </a:p>
            </p:txBody>
          </p:sp>
          <p:sp>
            <p:nvSpPr>
              <p:cNvPr id="5" name="Rounded Rectangle 4"/>
              <p:cNvSpPr/>
              <p:nvPr/>
            </p:nvSpPr>
            <p:spPr>
              <a:xfrm>
                <a:off x="504596" y="1924983"/>
                <a:ext cx="2362200" cy="11435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a:t>Υλικά, εξαρτήματα, προμήθειες και άλλοι πόροι </a:t>
                </a:r>
                <a:endParaRPr lang="en-US" sz="2000" dirty="0"/>
              </a:p>
            </p:txBody>
          </p:sp>
        </p:grpSp>
        <p:sp>
          <p:nvSpPr>
            <p:cNvPr id="40" name="Bent-Up Arrow 39"/>
            <p:cNvSpPr/>
            <p:nvPr/>
          </p:nvSpPr>
          <p:spPr>
            <a:xfrm>
              <a:off x="6031712" y="4303977"/>
              <a:ext cx="1816888" cy="792319"/>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Curved Down Arrow 41"/>
            <p:cNvSpPr/>
            <p:nvPr/>
          </p:nvSpPr>
          <p:spPr>
            <a:xfrm>
              <a:off x="3981450" y="2373583"/>
              <a:ext cx="952500" cy="548351"/>
            </a:xfrm>
            <a:prstGeom prst="curvedDownArrow">
              <a:avLst/>
            </a:prstGeom>
            <a:ln>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Curved Down Arrow 43"/>
            <p:cNvSpPr/>
            <p:nvPr/>
          </p:nvSpPr>
          <p:spPr>
            <a:xfrm>
              <a:off x="5079212" y="2351741"/>
              <a:ext cx="952500" cy="548351"/>
            </a:xfrm>
            <a:prstGeom prst="curvedDownArrow">
              <a:avLst/>
            </a:prstGeom>
            <a:ln>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6" name="Rounded Rectangular Callout 45"/>
            <p:cNvSpPr/>
            <p:nvPr/>
          </p:nvSpPr>
          <p:spPr>
            <a:xfrm>
              <a:off x="3193914" y="1501124"/>
              <a:ext cx="3074188" cy="732484"/>
            </a:xfrm>
            <a:prstGeom prst="wedgeRoundRectCallout">
              <a:avLst>
                <a:gd name="adj1" fmla="val -19990"/>
                <a:gd name="adj2" fmla="val 7276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a:t>Διαχείριση υλικών</a:t>
              </a:r>
              <a:endParaRPr lang="en-US" sz="2000" dirty="0"/>
            </a:p>
          </p:txBody>
        </p:sp>
        <p:sp>
          <p:nvSpPr>
            <p:cNvPr id="47" name="Rounded Rectangular Callout 46"/>
            <p:cNvSpPr/>
            <p:nvPr/>
          </p:nvSpPr>
          <p:spPr>
            <a:xfrm>
              <a:off x="6146664" y="5391661"/>
              <a:ext cx="2826538" cy="732484"/>
            </a:xfrm>
            <a:prstGeom prst="wedgeRoundRectCallout">
              <a:avLst>
                <a:gd name="adj1" fmla="val -19270"/>
                <a:gd name="adj2" fmla="val -7259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a:t>Φυσική διανομή</a:t>
              </a:r>
              <a:endParaRPr lang="en-US" sz="2000" dirty="0"/>
            </a:p>
          </p:txBody>
        </p:sp>
      </p:grpSp>
      <p:pic>
        <p:nvPicPr>
          <p:cNvPr id="18" name="Εικόνα 17">
            <a:extLst>
              <a:ext uri="{FF2B5EF4-FFF2-40B4-BE49-F238E27FC236}">
                <a16:creationId xmlns:a16="http://schemas.microsoft.com/office/drawing/2014/main" id="{D5EF3832-AAC4-46C5-AE61-CB7C500D00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124511738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lnSpc>
                <a:spcPct val="100000"/>
              </a:lnSpc>
            </a:pPr>
            <a:r>
              <a:rPr lang="el-GR" dirty="0">
                <a:solidFill>
                  <a:srgbClr val="0070C0"/>
                </a:solidFill>
              </a:rPr>
              <a:t>Διεθνής Εφοδιαστική Διαχείριση και Διαχείριση Υλικών</a:t>
            </a:r>
            <a:endParaRPr lang="en-US" dirty="0">
              <a:solidFill>
                <a:srgbClr val="0070C0"/>
              </a:solidFill>
            </a:endParaRPr>
          </a:p>
        </p:txBody>
      </p:sp>
      <p:sp>
        <p:nvSpPr>
          <p:cNvPr id="5" name="Content Placeholder 4"/>
          <p:cNvSpPr>
            <a:spLocks noGrp="1"/>
          </p:cNvSpPr>
          <p:nvPr>
            <p:ph idx="1"/>
          </p:nvPr>
        </p:nvSpPr>
        <p:spPr/>
        <p:txBody>
          <a:bodyPr>
            <a:normAutofit/>
          </a:bodyPr>
          <a:lstStyle/>
          <a:p>
            <a:pPr>
              <a:lnSpc>
                <a:spcPct val="100000"/>
              </a:lnSpc>
              <a:spcAft>
                <a:spcPts val="600"/>
              </a:spcAft>
            </a:pPr>
            <a:r>
              <a:rPr lang="el-GR" sz="2600" b="1" dirty="0"/>
              <a:t>Διαχείριση υλικών σε εγχώριο και διεθνές επίπεδο</a:t>
            </a:r>
            <a:endParaRPr lang="en-US" sz="2600" b="1" dirty="0">
              <a:solidFill>
                <a:schemeClr val="tx1"/>
              </a:solidFill>
            </a:endParaRPr>
          </a:p>
          <a:p>
            <a:pPr marL="627063" lvl="1" indent="-427038">
              <a:lnSpc>
                <a:spcPct val="100000"/>
              </a:lnSpc>
            </a:pPr>
            <a:r>
              <a:rPr lang="el-GR" sz="2600" dirty="0"/>
              <a:t>Αποστολές</a:t>
            </a:r>
            <a:endParaRPr lang="en-US" sz="2600" dirty="0"/>
          </a:p>
          <a:p>
            <a:pPr marL="627063" lvl="1" indent="-427038">
              <a:lnSpc>
                <a:spcPct val="100000"/>
              </a:lnSpc>
            </a:pPr>
            <a:r>
              <a:rPr lang="el-GR" sz="2600" dirty="0"/>
              <a:t>Τρόποι μεταφοράς</a:t>
            </a:r>
            <a:r>
              <a:rPr lang="en-US" sz="2600" dirty="0"/>
              <a:t> </a:t>
            </a:r>
          </a:p>
          <a:p>
            <a:pPr marL="627063" lvl="1" indent="-427038">
              <a:lnSpc>
                <a:spcPct val="100000"/>
              </a:lnSpc>
            </a:pPr>
            <a:r>
              <a:rPr lang="el-GR" sz="2600" dirty="0"/>
              <a:t>Ρυθμιστικό πλαίσιο</a:t>
            </a:r>
            <a:r>
              <a:rPr lang="en-US" sz="2600" dirty="0"/>
              <a:t>  </a:t>
            </a:r>
          </a:p>
          <a:p>
            <a:pPr marL="0" indent="0">
              <a:lnSpc>
                <a:spcPct val="100000"/>
              </a:lnSpc>
              <a:buNone/>
            </a:pPr>
            <a:endParaRPr lang="en-US" sz="2600" dirty="0"/>
          </a:p>
        </p:txBody>
      </p:sp>
      <p:sp>
        <p:nvSpPr>
          <p:cNvPr id="13" name="Footer Placeholder 12"/>
          <p:cNvSpPr>
            <a:spLocks noGrp="1"/>
          </p:cNvSpPr>
          <p:nvPr>
            <p:ph type="ftr" sz="quarter" idx="11"/>
          </p:nvPr>
        </p:nvSpPr>
        <p:spPr/>
        <p:txBody>
          <a:bodyPr/>
          <a:lstStyle/>
          <a:p>
            <a:r>
              <a:rPr lang="el-GR" dirty="0" err="1"/>
              <a:t>Διοικηση</a:t>
            </a:r>
            <a:r>
              <a:rPr lang="el-GR" dirty="0"/>
              <a:t> </a:t>
            </a:r>
            <a:r>
              <a:rPr lang="el-GR" dirty="0" err="1"/>
              <a:t>Διεθνων</a:t>
            </a:r>
            <a:r>
              <a:rPr lang="el-GR" dirty="0"/>
              <a:t> </a:t>
            </a:r>
            <a:r>
              <a:rPr lang="el-GR" dirty="0" err="1"/>
              <a:t>Επιχειρησιακων</a:t>
            </a:r>
            <a:r>
              <a:rPr lang="el-GR" dirty="0"/>
              <a:t> </a:t>
            </a:r>
            <a:r>
              <a:rPr lang="el-GR" dirty="0" err="1"/>
              <a:t>Λειτουργιων</a:t>
            </a:r>
            <a:endParaRPr lang="en-US" dirty="0"/>
          </a:p>
        </p:txBody>
      </p:sp>
      <p:sp>
        <p:nvSpPr>
          <p:cNvPr id="16" name="Slide Number Placeholder 15"/>
          <p:cNvSpPr>
            <a:spLocks noGrp="1"/>
          </p:cNvSpPr>
          <p:nvPr>
            <p:ph type="sldNum" sz="quarter" idx="12"/>
          </p:nvPr>
        </p:nvSpPr>
        <p:spPr/>
        <p:txBody>
          <a:bodyPr/>
          <a:lstStyle/>
          <a:p>
            <a:r>
              <a:rPr lang="el-GR" dirty="0"/>
              <a:t>Κεφάλαιο 17-</a:t>
            </a:r>
            <a:fld id="{D57F1E4F-1CFF-5643-939E-217C01CDF565}" type="slidenum">
              <a:rPr lang="en-US" smtClean="0"/>
              <a:pPr/>
              <a:t>15</a:t>
            </a:fld>
            <a:endParaRPr lang="en-US" dirty="0"/>
          </a:p>
        </p:txBody>
      </p:sp>
      <p:pic>
        <p:nvPicPr>
          <p:cNvPr id="7" name="Εικόνα 6">
            <a:extLst>
              <a:ext uri="{FF2B5EF4-FFF2-40B4-BE49-F238E27FC236}">
                <a16:creationId xmlns:a16="http://schemas.microsoft.com/office/drawing/2014/main" id="{3D605149-2734-4425-A8CD-0FFCD29D27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1199885689"/>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lnSpc>
                <a:spcPct val="100000"/>
              </a:lnSpc>
            </a:pPr>
            <a:r>
              <a:rPr lang="el-GR" dirty="0">
                <a:solidFill>
                  <a:srgbClr val="0070C0"/>
                </a:solidFill>
              </a:rPr>
              <a:t>Διεθνής Εφοδιαστική Διαχείριση και Διαχείριση Υλικών</a:t>
            </a:r>
            <a:endParaRPr lang="en-US" dirty="0"/>
          </a:p>
        </p:txBody>
      </p:sp>
      <p:sp>
        <p:nvSpPr>
          <p:cNvPr id="2" name="Content Placeholder 1"/>
          <p:cNvSpPr>
            <a:spLocks noGrp="1"/>
          </p:cNvSpPr>
          <p:nvPr>
            <p:ph idx="1"/>
          </p:nvPr>
        </p:nvSpPr>
        <p:spPr/>
        <p:txBody>
          <a:bodyPr>
            <a:normAutofit/>
          </a:bodyPr>
          <a:lstStyle/>
          <a:p>
            <a:pPr>
              <a:lnSpc>
                <a:spcPct val="100000"/>
              </a:lnSpc>
              <a:spcAft>
                <a:spcPts val="600"/>
              </a:spcAft>
            </a:pPr>
            <a:r>
              <a:rPr lang="el-GR" sz="2600" b="1" dirty="0"/>
              <a:t>Ζητήματα εφοδιαστικής διαχείρισης</a:t>
            </a:r>
            <a:r>
              <a:rPr lang="en-US" sz="2600" b="1" dirty="0"/>
              <a:t> </a:t>
            </a:r>
          </a:p>
          <a:p>
            <a:pPr marL="627063" lvl="1" indent="-427038">
              <a:lnSpc>
                <a:spcPct val="100000"/>
              </a:lnSpc>
            </a:pPr>
            <a:r>
              <a:rPr lang="el-GR" sz="2600" dirty="0"/>
              <a:t>Συσκευασία</a:t>
            </a:r>
            <a:endParaRPr lang="en-US" sz="2600" dirty="0"/>
          </a:p>
          <a:p>
            <a:pPr marL="627063" lvl="1" indent="-427038">
              <a:lnSpc>
                <a:spcPct val="100000"/>
              </a:lnSpc>
            </a:pPr>
            <a:r>
              <a:rPr lang="el-GR" sz="2600" dirty="0"/>
              <a:t>Τοποθεσία εργοστασίου</a:t>
            </a:r>
            <a:r>
              <a:rPr lang="en-US" sz="2600" dirty="0"/>
              <a:t> </a:t>
            </a:r>
          </a:p>
          <a:p>
            <a:pPr marL="627063" lvl="1" indent="-427038">
              <a:lnSpc>
                <a:spcPct val="100000"/>
              </a:lnSpc>
            </a:pPr>
            <a:r>
              <a:rPr lang="el-GR" sz="2600" dirty="0"/>
              <a:t>Τεχνολογία πληροφοριών</a:t>
            </a:r>
            <a:r>
              <a:rPr lang="en-US" sz="2600" dirty="0"/>
              <a:t> </a:t>
            </a:r>
          </a:p>
          <a:p>
            <a:pPr>
              <a:lnSpc>
                <a:spcPct val="100000"/>
              </a:lnSpc>
            </a:pPr>
            <a:endParaRPr lang="en-US" sz="2600" dirty="0"/>
          </a:p>
        </p:txBody>
      </p:sp>
      <p:sp>
        <p:nvSpPr>
          <p:cNvPr id="10" name="Footer Placeholder 9"/>
          <p:cNvSpPr>
            <a:spLocks noGrp="1"/>
          </p:cNvSpPr>
          <p:nvPr>
            <p:ph type="ftr" sz="quarter" idx="11"/>
          </p:nvPr>
        </p:nvSpPr>
        <p:spPr/>
        <p:txBody>
          <a:bodyPr/>
          <a:lstStyle/>
          <a:p>
            <a:r>
              <a:rPr lang="el-GR" dirty="0" err="1"/>
              <a:t>Διοικηση</a:t>
            </a:r>
            <a:r>
              <a:rPr lang="el-GR" dirty="0"/>
              <a:t> </a:t>
            </a:r>
            <a:r>
              <a:rPr lang="el-GR" dirty="0" err="1"/>
              <a:t>Διεθνων</a:t>
            </a:r>
            <a:r>
              <a:rPr lang="el-GR" dirty="0"/>
              <a:t> </a:t>
            </a:r>
            <a:r>
              <a:rPr lang="el-GR" dirty="0" err="1"/>
              <a:t>Επιχειρησιακων</a:t>
            </a:r>
            <a:r>
              <a:rPr lang="el-GR" dirty="0"/>
              <a:t> </a:t>
            </a:r>
            <a:r>
              <a:rPr lang="el-GR" dirty="0" err="1"/>
              <a:t>Λειτουργιων</a:t>
            </a:r>
            <a:endParaRPr lang="en-US" dirty="0"/>
          </a:p>
        </p:txBody>
      </p:sp>
      <p:sp>
        <p:nvSpPr>
          <p:cNvPr id="11" name="Slide Number Placeholder 10"/>
          <p:cNvSpPr>
            <a:spLocks noGrp="1"/>
          </p:cNvSpPr>
          <p:nvPr>
            <p:ph type="sldNum" sz="quarter" idx="12"/>
          </p:nvPr>
        </p:nvSpPr>
        <p:spPr/>
        <p:txBody>
          <a:bodyPr/>
          <a:lstStyle/>
          <a:p>
            <a:r>
              <a:rPr lang="el-GR" dirty="0"/>
              <a:t>Κεφάλαιο 17-</a:t>
            </a:r>
            <a:fld id="{D57F1E4F-1CFF-5643-939E-217C01CDF565}" type="slidenum">
              <a:rPr lang="en-US" smtClean="0"/>
              <a:pPr/>
              <a:t>16</a:t>
            </a:fld>
            <a:endParaRPr lang="en-US" dirty="0"/>
          </a:p>
        </p:txBody>
      </p:sp>
      <p:pic>
        <p:nvPicPr>
          <p:cNvPr id="7" name="Εικόνα 6">
            <a:extLst>
              <a:ext uri="{FF2B5EF4-FFF2-40B4-BE49-F238E27FC236}">
                <a16:creationId xmlns:a16="http://schemas.microsoft.com/office/drawing/2014/main" id="{B4AFD4E7-C6A1-4B43-8A24-6907749B9C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4249356300"/>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100000"/>
              </a:lnSpc>
            </a:pPr>
            <a:r>
              <a:rPr lang="el-GR" dirty="0"/>
              <a:t>Επιχειρησιακές Λειτουργίες στις Διεθνείς Υπηρεσίες</a:t>
            </a:r>
            <a:endParaRPr lang="en-US" dirty="0">
              <a:solidFill>
                <a:srgbClr val="0070C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28808290"/>
              </p:ext>
            </p:extLst>
          </p:nvPr>
        </p:nvGraphicFramePr>
        <p:xfrm>
          <a:off x="209550" y="1509630"/>
          <a:ext cx="8134350" cy="46054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Footer Placeholder 9"/>
          <p:cNvSpPr>
            <a:spLocks noGrp="1"/>
          </p:cNvSpPr>
          <p:nvPr>
            <p:ph type="ftr" sz="quarter" idx="11"/>
          </p:nvPr>
        </p:nvSpPr>
        <p:spPr/>
        <p:txBody>
          <a:bodyPr/>
          <a:lstStyle/>
          <a:p>
            <a:r>
              <a:rPr lang="el-GR" dirty="0" err="1"/>
              <a:t>Διοικηση</a:t>
            </a:r>
            <a:r>
              <a:rPr lang="el-GR" dirty="0"/>
              <a:t> </a:t>
            </a:r>
            <a:r>
              <a:rPr lang="el-GR" dirty="0" err="1"/>
              <a:t>Διεθνων</a:t>
            </a:r>
            <a:r>
              <a:rPr lang="el-GR" dirty="0"/>
              <a:t> </a:t>
            </a:r>
            <a:r>
              <a:rPr lang="el-GR" dirty="0" err="1"/>
              <a:t>Επιχειρησιακων</a:t>
            </a:r>
            <a:r>
              <a:rPr lang="el-GR" dirty="0"/>
              <a:t> </a:t>
            </a:r>
            <a:r>
              <a:rPr lang="el-GR" dirty="0" err="1"/>
              <a:t>Λειτουργιων</a:t>
            </a:r>
            <a:endParaRPr lang="en-US" dirty="0"/>
          </a:p>
        </p:txBody>
      </p:sp>
      <p:sp>
        <p:nvSpPr>
          <p:cNvPr id="11" name="Slide Number Placeholder 10"/>
          <p:cNvSpPr>
            <a:spLocks noGrp="1"/>
          </p:cNvSpPr>
          <p:nvPr>
            <p:ph type="sldNum" sz="quarter" idx="12"/>
          </p:nvPr>
        </p:nvSpPr>
        <p:spPr/>
        <p:txBody>
          <a:bodyPr/>
          <a:lstStyle/>
          <a:p>
            <a:r>
              <a:rPr lang="el-GR" dirty="0"/>
              <a:t>Κεφάλαιο 17-</a:t>
            </a:r>
            <a:fld id="{D57F1E4F-1CFF-5643-939E-217C01CDF565}" type="slidenum">
              <a:rPr lang="en-US" smtClean="0"/>
              <a:pPr/>
              <a:t>17</a:t>
            </a:fld>
            <a:endParaRPr lang="en-US" dirty="0"/>
          </a:p>
        </p:txBody>
      </p:sp>
      <p:pic>
        <p:nvPicPr>
          <p:cNvPr id="6" name="Εικόνα 5">
            <a:extLst>
              <a:ext uri="{FF2B5EF4-FFF2-40B4-BE49-F238E27FC236}">
                <a16:creationId xmlns:a16="http://schemas.microsoft.com/office/drawing/2014/main" id="{99EE48F0-8B26-4E02-A09B-59834AC5A24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1975608871"/>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lnSpc>
                <a:spcPct val="100000"/>
              </a:lnSpc>
            </a:pPr>
            <a:r>
              <a:rPr lang="el-GR" dirty="0">
                <a:solidFill>
                  <a:srgbClr val="0070C0"/>
                </a:solidFill>
              </a:rPr>
              <a:t>Χαρακτηριστικά των Διεθνών Υπηρεσιών</a:t>
            </a:r>
            <a:endParaRPr lang="en-US" dirty="0">
              <a:solidFill>
                <a:srgbClr val="0070C0"/>
              </a:solidFill>
            </a:endParaRPr>
          </a:p>
        </p:txBody>
      </p:sp>
      <p:sp>
        <p:nvSpPr>
          <p:cNvPr id="2" name="Content Placeholder 1"/>
          <p:cNvSpPr>
            <a:spLocks noGrp="1"/>
          </p:cNvSpPr>
          <p:nvPr>
            <p:ph idx="1"/>
          </p:nvPr>
        </p:nvSpPr>
        <p:spPr/>
        <p:txBody>
          <a:bodyPr>
            <a:normAutofit/>
          </a:bodyPr>
          <a:lstStyle/>
          <a:p>
            <a:pPr>
              <a:lnSpc>
                <a:spcPct val="100000"/>
              </a:lnSpc>
            </a:pPr>
            <a:r>
              <a:rPr lang="el-GR" sz="2600" dirty="0">
                <a:solidFill>
                  <a:schemeClr val="tx1"/>
                </a:solidFill>
              </a:rPr>
              <a:t>Είναι άυλες.</a:t>
            </a:r>
            <a:endParaRPr lang="en-US" sz="2600" dirty="0">
              <a:solidFill>
                <a:schemeClr val="tx1"/>
              </a:solidFill>
            </a:endParaRPr>
          </a:p>
          <a:p>
            <a:pPr>
              <a:lnSpc>
                <a:spcPct val="100000"/>
              </a:lnSpc>
            </a:pPr>
            <a:r>
              <a:rPr lang="el-GR" sz="2600" dirty="0">
                <a:solidFill>
                  <a:schemeClr val="tx1"/>
                </a:solidFill>
              </a:rPr>
              <a:t>Δεν αποθηκεύονται.</a:t>
            </a:r>
            <a:endParaRPr lang="en-US" sz="2600" dirty="0">
              <a:solidFill>
                <a:schemeClr val="tx1"/>
              </a:solidFill>
            </a:endParaRPr>
          </a:p>
          <a:p>
            <a:pPr>
              <a:lnSpc>
                <a:spcPct val="100000"/>
              </a:lnSpc>
            </a:pPr>
            <a:r>
              <a:rPr lang="el-GR" sz="2600" dirty="0">
                <a:solidFill>
                  <a:schemeClr val="tx1"/>
                </a:solidFill>
              </a:rPr>
              <a:t>Απαιτούν τη συμμετοχή του πελάτη.</a:t>
            </a:r>
            <a:endParaRPr lang="en-US" sz="2600" dirty="0">
              <a:solidFill>
                <a:schemeClr val="tx1"/>
              </a:solidFill>
            </a:endParaRPr>
          </a:p>
          <a:p>
            <a:pPr>
              <a:lnSpc>
                <a:spcPct val="100000"/>
              </a:lnSpc>
              <a:spcAft>
                <a:spcPts val="800"/>
              </a:spcAft>
            </a:pPr>
            <a:r>
              <a:rPr lang="el-GR" sz="2600" dirty="0">
                <a:solidFill>
                  <a:schemeClr val="tx1"/>
                </a:solidFill>
              </a:rPr>
              <a:t>Συνδέονται με την αγορά άλλων προϊόντων.</a:t>
            </a:r>
            <a:endParaRPr lang="en-US" sz="2600" dirty="0">
              <a:solidFill>
                <a:schemeClr val="tx1"/>
              </a:solidFill>
            </a:endParaRPr>
          </a:p>
          <a:p>
            <a:pPr marL="627063" lvl="1" indent="-427038">
              <a:lnSpc>
                <a:spcPct val="100000"/>
              </a:lnSpc>
            </a:pPr>
            <a:r>
              <a:rPr lang="el-GR" sz="2600" dirty="0">
                <a:solidFill>
                  <a:schemeClr val="tx1"/>
                </a:solidFill>
              </a:rPr>
              <a:t>Υπηρεσίες υποστήριξης προϊόντων</a:t>
            </a:r>
            <a:endParaRPr lang="en-US" sz="2600" dirty="0"/>
          </a:p>
        </p:txBody>
      </p:sp>
      <p:sp>
        <p:nvSpPr>
          <p:cNvPr id="15" name="Footer Placeholder 14"/>
          <p:cNvSpPr>
            <a:spLocks noGrp="1"/>
          </p:cNvSpPr>
          <p:nvPr>
            <p:ph type="ftr" sz="quarter" idx="11"/>
          </p:nvPr>
        </p:nvSpPr>
        <p:spPr/>
        <p:txBody>
          <a:bodyPr/>
          <a:lstStyle/>
          <a:p>
            <a:r>
              <a:rPr lang="el-GR" dirty="0" err="1"/>
              <a:t>Διοικηση</a:t>
            </a:r>
            <a:r>
              <a:rPr lang="el-GR" dirty="0"/>
              <a:t> </a:t>
            </a:r>
            <a:r>
              <a:rPr lang="el-GR" dirty="0" err="1"/>
              <a:t>Διεθνων</a:t>
            </a:r>
            <a:r>
              <a:rPr lang="el-GR" dirty="0"/>
              <a:t> </a:t>
            </a:r>
            <a:r>
              <a:rPr lang="el-GR" dirty="0" err="1"/>
              <a:t>Επιχειρησιακων</a:t>
            </a:r>
            <a:r>
              <a:rPr lang="el-GR" dirty="0"/>
              <a:t> </a:t>
            </a:r>
            <a:r>
              <a:rPr lang="el-GR" dirty="0" err="1"/>
              <a:t>Λειτουργιων</a:t>
            </a:r>
            <a:endParaRPr lang="en-US" dirty="0"/>
          </a:p>
        </p:txBody>
      </p:sp>
      <p:sp>
        <p:nvSpPr>
          <p:cNvPr id="16" name="Slide Number Placeholder 15"/>
          <p:cNvSpPr>
            <a:spLocks noGrp="1"/>
          </p:cNvSpPr>
          <p:nvPr>
            <p:ph type="sldNum" sz="quarter" idx="12"/>
          </p:nvPr>
        </p:nvSpPr>
        <p:spPr/>
        <p:txBody>
          <a:bodyPr/>
          <a:lstStyle/>
          <a:p>
            <a:r>
              <a:rPr lang="el-GR" dirty="0"/>
              <a:t>Κεφάλαιο 17-</a:t>
            </a:r>
            <a:fld id="{D57F1E4F-1CFF-5643-939E-217C01CDF565}" type="slidenum">
              <a:rPr lang="en-US" smtClean="0"/>
              <a:pPr/>
              <a:t>18</a:t>
            </a:fld>
            <a:endParaRPr lang="en-US" dirty="0"/>
          </a:p>
        </p:txBody>
      </p:sp>
      <p:pic>
        <p:nvPicPr>
          <p:cNvPr id="7" name="Εικόνα 6">
            <a:extLst>
              <a:ext uri="{FF2B5EF4-FFF2-40B4-BE49-F238E27FC236}">
                <a16:creationId xmlns:a16="http://schemas.microsoft.com/office/drawing/2014/main" id="{C066C52B-85D3-4968-87B3-C2333ACF8B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1903045349"/>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lnSpc>
                <a:spcPct val="100000"/>
              </a:lnSpc>
            </a:pPr>
            <a:r>
              <a:rPr lang="el-GR" dirty="0">
                <a:solidFill>
                  <a:srgbClr val="0070C0"/>
                </a:solidFill>
              </a:rPr>
              <a:t>Ο Ρόλος της Κυβέρνησης στο Διεθνές Εμπόριο των Υπηρεσιών</a:t>
            </a:r>
            <a:endParaRPr lang="en-US" dirty="0">
              <a:solidFill>
                <a:srgbClr val="0070C0"/>
              </a:solidFill>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531497641"/>
              </p:ext>
            </p:extLst>
          </p:nvPr>
        </p:nvGraphicFramePr>
        <p:xfrm>
          <a:off x="457200" y="1509630"/>
          <a:ext cx="8229600" cy="43006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Footer Placeholder 9"/>
          <p:cNvSpPr>
            <a:spLocks noGrp="1"/>
          </p:cNvSpPr>
          <p:nvPr>
            <p:ph type="ftr" sz="quarter" idx="11"/>
          </p:nvPr>
        </p:nvSpPr>
        <p:spPr/>
        <p:txBody>
          <a:bodyPr/>
          <a:lstStyle/>
          <a:p>
            <a:r>
              <a:rPr lang="el-GR" dirty="0" err="1"/>
              <a:t>Διοικηση</a:t>
            </a:r>
            <a:r>
              <a:rPr lang="el-GR" dirty="0"/>
              <a:t> </a:t>
            </a:r>
            <a:r>
              <a:rPr lang="el-GR" dirty="0" err="1"/>
              <a:t>Διεθνων</a:t>
            </a:r>
            <a:r>
              <a:rPr lang="el-GR" dirty="0"/>
              <a:t> </a:t>
            </a:r>
            <a:r>
              <a:rPr lang="el-GR" dirty="0" err="1"/>
              <a:t>Επιχειρησιακων</a:t>
            </a:r>
            <a:r>
              <a:rPr lang="el-GR" dirty="0"/>
              <a:t> </a:t>
            </a:r>
            <a:r>
              <a:rPr lang="el-GR" dirty="0" err="1"/>
              <a:t>Λειτουργιων</a:t>
            </a:r>
            <a:endParaRPr lang="en-US" dirty="0"/>
          </a:p>
        </p:txBody>
      </p:sp>
      <p:sp>
        <p:nvSpPr>
          <p:cNvPr id="11" name="Slide Number Placeholder 10"/>
          <p:cNvSpPr>
            <a:spLocks noGrp="1"/>
          </p:cNvSpPr>
          <p:nvPr>
            <p:ph type="sldNum" sz="quarter" idx="12"/>
          </p:nvPr>
        </p:nvSpPr>
        <p:spPr/>
        <p:txBody>
          <a:bodyPr/>
          <a:lstStyle/>
          <a:p>
            <a:r>
              <a:rPr lang="el-GR" dirty="0"/>
              <a:t>Κεφάλαιο 17-</a:t>
            </a:r>
            <a:fld id="{D57F1E4F-1CFF-5643-939E-217C01CDF565}" type="slidenum">
              <a:rPr lang="en-US" smtClean="0"/>
              <a:pPr/>
              <a:t>19</a:t>
            </a:fld>
            <a:endParaRPr lang="en-US" dirty="0"/>
          </a:p>
        </p:txBody>
      </p:sp>
      <p:pic>
        <p:nvPicPr>
          <p:cNvPr id="7" name="Εικόνα 6">
            <a:extLst>
              <a:ext uri="{FF2B5EF4-FFF2-40B4-BE49-F238E27FC236}">
                <a16:creationId xmlns:a16="http://schemas.microsoft.com/office/drawing/2014/main" id="{6B0E67B2-F047-4168-A47E-B5CFEED6D9A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187361369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Μαθησιακοί Στόχοι</a:t>
            </a:r>
            <a:endParaRPr lang="en-US" dirty="0"/>
          </a:p>
        </p:txBody>
      </p:sp>
      <p:sp>
        <p:nvSpPr>
          <p:cNvPr id="3" name="Content Placeholder 2"/>
          <p:cNvSpPr>
            <a:spLocks noGrp="1"/>
          </p:cNvSpPr>
          <p:nvPr>
            <p:ph idx="1"/>
          </p:nvPr>
        </p:nvSpPr>
        <p:spPr>
          <a:xfrm>
            <a:off x="457199" y="1509630"/>
            <a:ext cx="8423754" cy="4791596"/>
          </a:xfrm>
        </p:spPr>
        <p:txBody>
          <a:bodyPr>
            <a:noAutofit/>
          </a:bodyPr>
          <a:lstStyle/>
          <a:p>
            <a:pPr>
              <a:lnSpc>
                <a:spcPct val="100000"/>
              </a:lnSpc>
            </a:pPr>
            <a:r>
              <a:rPr lang="el-GR" sz="1900" dirty="0"/>
              <a:t>Να περιγράψετε τη φύση της διοίκησης διεθνών επιχειρησιακών λειτουργιών. </a:t>
            </a:r>
          </a:p>
          <a:p>
            <a:pPr>
              <a:lnSpc>
                <a:spcPct val="100000"/>
              </a:lnSpc>
            </a:pPr>
            <a:r>
              <a:rPr lang="el-GR" sz="1900" dirty="0"/>
              <a:t>Να αναλύσετε τη διοίκηση της εφοδιαστικής αλυσίδας και τις αποφάσεις κάθετης ολοκλήρωσης που αντιμετωπίζουν τα ανώτατα στελέχη των διεθνών επιχειρησιακών λειτουργιών. </a:t>
            </a:r>
          </a:p>
          <a:p>
            <a:pPr>
              <a:lnSpc>
                <a:spcPct val="100000"/>
              </a:lnSpc>
            </a:pPr>
            <a:r>
              <a:rPr lang="el-GR" sz="1900" dirty="0"/>
              <a:t>Να αναλύσετε την έννοια της παραγωγικότητας και να συζητήσετε πώς οι διεθνείς επιχειρήσεις προσπαθούν να τη βελτιώσουν. </a:t>
            </a:r>
          </a:p>
          <a:p>
            <a:pPr>
              <a:lnSpc>
                <a:spcPct val="100000"/>
              </a:lnSpc>
            </a:pPr>
            <a:r>
              <a:rPr lang="el-GR" sz="1900" dirty="0"/>
              <a:t>Να εξηγήσετε τον τρόπο με τον οποίο οι επιχειρήσεις ελέγχουν την ποιότητα και προσεγγίζουν τη διοίκηση της ολικής ποιότητας στις διεθνείς επιχειρήσεις. </a:t>
            </a:r>
          </a:p>
          <a:p>
            <a:pPr>
              <a:lnSpc>
                <a:spcPct val="100000"/>
              </a:lnSpc>
            </a:pPr>
            <a:r>
              <a:rPr lang="el-GR" sz="1900" dirty="0"/>
              <a:t>Να αναλύσετε πώς οι διεθνείς επιχειρήσεις ελέγχουν τις πληροφορίες που χρειάζονται τα διευθυντικά στελέχη τους για να λαμβάνουν αποτελεσματικές αποφάσεις.</a:t>
            </a:r>
          </a:p>
        </p:txBody>
      </p:sp>
      <p:sp>
        <p:nvSpPr>
          <p:cNvPr id="18" name="Footer Placeholder 17"/>
          <p:cNvSpPr>
            <a:spLocks noGrp="1"/>
          </p:cNvSpPr>
          <p:nvPr>
            <p:ph type="ftr" sz="quarter" idx="11"/>
          </p:nvPr>
        </p:nvSpPr>
        <p:spPr/>
        <p:txBody>
          <a:bodyPr/>
          <a:lstStyle/>
          <a:p>
            <a:r>
              <a:rPr lang="el-GR" dirty="0" err="1"/>
              <a:t>Διοικηση</a:t>
            </a:r>
            <a:r>
              <a:rPr lang="el-GR" dirty="0"/>
              <a:t> </a:t>
            </a:r>
            <a:r>
              <a:rPr lang="el-GR" dirty="0" err="1"/>
              <a:t>Διεθνων</a:t>
            </a:r>
            <a:r>
              <a:rPr lang="el-GR" dirty="0"/>
              <a:t> </a:t>
            </a:r>
            <a:r>
              <a:rPr lang="el-GR" dirty="0" err="1"/>
              <a:t>Επιχειρησιακων</a:t>
            </a:r>
            <a:r>
              <a:rPr lang="el-GR" dirty="0"/>
              <a:t> </a:t>
            </a:r>
            <a:r>
              <a:rPr lang="el-GR" dirty="0" err="1"/>
              <a:t>Λειτουργιων</a:t>
            </a:r>
            <a:endParaRPr lang="en-US" dirty="0"/>
          </a:p>
        </p:txBody>
      </p:sp>
      <p:sp>
        <p:nvSpPr>
          <p:cNvPr id="19" name="Slide Number Placeholder 18"/>
          <p:cNvSpPr>
            <a:spLocks noGrp="1"/>
          </p:cNvSpPr>
          <p:nvPr>
            <p:ph type="sldNum" sz="quarter" idx="12"/>
          </p:nvPr>
        </p:nvSpPr>
        <p:spPr/>
        <p:txBody>
          <a:bodyPr/>
          <a:lstStyle/>
          <a:p>
            <a:r>
              <a:rPr lang="en-US" dirty="0"/>
              <a:t> </a:t>
            </a:r>
            <a:r>
              <a:rPr lang="el-GR" dirty="0"/>
              <a:t>Κεφάλαιο 17-</a:t>
            </a:r>
            <a:fld id="{D57F1E4F-1CFF-5643-939E-217C01CDF565}" type="slidenum">
              <a:rPr lang="en-US" smtClean="0"/>
              <a:pPr/>
              <a:t>2</a:t>
            </a:fld>
            <a:endParaRPr lang="en-US" dirty="0"/>
          </a:p>
        </p:txBody>
      </p:sp>
      <p:pic>
        <p:nvPicPr>
          <p:cNvPr id="6" name="Εικόνα 5">
            <a:extLst>
              <a:ext uri="{FF2B5EF4-FFF2-40B4-BE49-F238E27FC236}">
                <a16:creationId xmlns:a16="http://schemas.microsoft.com/office/drawing/2014/main" id="{BF96EF22-0A6A-43C3-A9AD-B6FAF2930A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31204151"/>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lnSpc>
                <a:spcPct val="100000"/>
              </a:lnSpc>
            </a:pPr>
            <a:r>
              <a:rPr lang="el-GR" dirty="0">
                <a:solidFill>
                  <a:srgbClr val="0070C0"/>
                </a:solidFill>
              </a:rPr>
              <a:t>Διοίκηση Επιχειρησιακών Λειτουργιών στις Υπηρεσίες</a:t>
            </a:r>
            <a:endParaRPr lang="en-US" dirty="0">
              <a:solidFill>
                <a:srgbClr val="0070C0"/>
              </a:solidFill>
            </a:endParaRPr>
          </a:p>
        </p:txBody>
      </p:sp>
      <p:sp>
        <p:nvSpPr>
          <p:cNvPr id="2" name="Content Placeholder 1"/>
          <p:cNvSpPr>
            <a:spLocks noGrp="1"/>
          </p:cNvSpPr>
          <p:nvPr>
            <p:ph idx="1"/>
          </p:nvPr>
        </p:nvSpPr>
        <p:spPr/>
        <p:txBody>
          <a:bodyPr>
            <a:normAutofit/>
          </a:bodyPr>
          <a:lstStyle/>
          <a:p>
            <a:pPr>
              <a:lnSpc>
                <a:spcPct val="100000"/>
              </a:lnSpc>
            </a:pPr>
            <a:r>
              <a:rPr lang="el-GR" sz="2600" dirty="0"/>
              <a:t>Σχεδιασμός παραγωγικής ικανότητας</a:t>
            </a:r>
          </a:p>
          <a:p>
            <a:pPr>
              <a:lnSpc>
                <a:spcPct val="100000"/>
              </a:lnSpc>
            </a:pPr>
            <a:r>
              <a:rPr lang="el-GR" sz="2600" dirty="0"/>
              <a:t>Σχεδιασμός τοποθεσίας εγκατάστασης</a:t>
            </a:r>
          </a:p>
          <a:p>
            <a:pPr>
              <a:lnSpc>
                <a:spcPct val="100000"/>
              </a:lnSpc>
            </a:pPr>
            <a:r>
              <a:rPr lang="el-GR" sz="2600" dirty="0"/>
              <a:t>Σχεδιασμός και διάταξη των εγκαταστάσεων</a:t>
            </a:r>
          </a:p>
          <a:p>
            <a:pPr>
              <a:lnSpc>
                <a:spcPct val="100000"/>
              </a:lnSpc>
            </a:pPr>
            <a:r>
              <a:rPr lang="el-GR" sz="2600" dirty="0"/>
              <a:t>Προγραμματισμός επιχειρησιακών λειτουργιών</a:t>
            </a:r>
            <a:endParaRPr lang="en-US" sz="2600" dirty="0"/>
          </a:p>
        </p:txBody>
      </p:sp>
      <p:sp>
        <p:nvSpPr>
          <p:cNvPr id="16" name="Footer Placeholder 15"/>
          <p:cNvSpPr>
            <a:spLocks noGrp="1"/>
          </p:cNvSpPr>
          <p:nvPr>
            <p:ph type="ftr" sz="quarter" idx="11"/>
          </p:nvPr>
        </p:nvSpPr>
        <p:spPr/>
        <p:txBody>
          <a:bodyPr/>
          <a:lstStyle/>
          <a:p>
            <a:r>
              <a:rPr lang="el-GR" dirty="0" err="1"/>
              <a:t>Διοικηση</a:t>
            </a:r>
            <a:r>
              <a:rPr lang="el-GR" dirty="0"/>
              <a:t> </a:t>
            </a:r>
            <a:r>
              <a:rPr lang="el-GR" dirty="0" err="1"/>
              <a:t>Διεθνων</a:t>
            </a:r>
            <a:r>
              <a:rPr lang="el-GR" dirty="0"/>
              <a:t> </a:t>
            </a:r>
            <a:r>
              <a:rPr lang="el-GR" dirty="0" err="1"/>
              <a:t>Επιχειρησιακων</a:t>
            </a:r>
            <a:r>
              <a:rPr lang="el-GR" dirty="0"/>
              <a:t> </a:t>
            </a:r>
            <a:r>
              <a:rPr lang="el-GR" dirty="0" err="1"/>
              <a:t>Λειτουργιων</a:t>
            </a:r>
            <a:endParaRPr lang="en-US" dirty="0"/>
          </a:p>
        </p:txBody>
      </p:sp>
      <p:sp>
        <p:nvSpPr>
          <p:cNvPr id="17" name="Slide Number Placeholder 16"/>
          <p:cNvSpPr>
            <a:spLocks noGrp="1"/>
          </p:cNvSpPr>
          <p:nvPr>
            <p:ph type="sldNum" sz="quarter" idx="12"/>
          </p:nvPr>
        </p:nvSpPr>
        <p:spPr>
          <a:xfrm>
            <a:off x="7244862" y="6459786"/>
            <a:ext cx="1441938" cy="365125"/>
          </a:xfrm>
        </p:spPr>
        <p:txBody>
          <a:bodyPr/>
          <a:lstStyle/>
          <a:p>
            <a:r>
              <a:rPr lang="en-US" dirty="0"/>
              <a:t> </a:t>
            </a:r>
            <a:r>
              <a:rPr lang="el-GR" dirty="0"/>
              <a:t>Κεφάλαιο 17-</a:t>
            </a:r>
            <a:fld id="{D57F1E4F-1CFF-5643-939E-217C01CDF565}" type="slidenum">
              <a:rPr lang="en-US" smtClean="0"/>
              <a:pPr/>
              <a:t>20</a:t>
            </a:fld>
            <a:endParaRPr lang="en-US" dirty="0"/>
          </a:p>
        </p:txBody>
      </p:sp>
      <p:pic>
        <p:nvPicPr>
          <p:cNvPr id="7" name="Εικόνα 6">
            <a:extLst>
              <a:ext uri="{FF2B5EF4-FFF2-40B4-BE49-F238E27FC236}">
                <a16:creationId xmlns:a16="http://schemas.microsoft.com/office/drawing/2014/main" id="{3819EF41-003B-4195-B9F6-5806DD034B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130401593"/>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pPr>
              <a:lnSpc>
                <a:spcPct val="100000"/>
              </a:lnSpc>
            </a:pPr>
            <a:r>
              <a:rPr lang="el-GR" dirty="0"/>
              <a:t>Διοίκηση Παραγωγικότητας στις Διεθνείς Επιχειρήσεις</a:t>
            </a:r>
            <a:endParaRPr lang="en-US" dirty="0"/>
          </a:p>
        </p:txBody>
      </p:sp>
      <p:sp>
        <p:nvSpPr>
          <p:cNvPr id="2" name="Content Placeholder 1"/>
          <p:cNvSpPr>
            <a:spLocks noGrp="1"/>
          </p:cNvSpPr>
          <p:nvPr>
            <p:ph idx="1"/>
          </p:nvPr>
        </p:nvSpPr>
        <p:spPr/>
        <p:txBody>
          <a:bodyPr>
            <a:normAutofit/>
          </a:bodyPr>
          <a:lstStyle/>
          <a:p>
            <a:pPr>
              <a:lnSpc>
                <a:spcPct val="100000"/>
              </a:lnSpc>
              <a:spcAft>
                <a:spcPts val="600"/>
              </a:spcAft>
            </a:pPr>
            <a:r>
              <a:rPr lang="el-GR" sz="2600" b="1" dirty="0"/>
              <a:t>Σημασία της παραγωγικότητας</a:t>
            </a:r>
            <a:endParaRPr lang="en-US" sz="2600" b="1" dirty="0"/>
          </a:p>
          <a:p>
            <a:pPr marL="627063" lvl="1" indent="-427038">
              <a:lnSpc>
                <a:spcPct val="100000"/>
              </a:lnSpc>
            </a:pPr>
            <a:r>
              <a:rPr lang="el-GR" sz="2600" dirty="0"/>
              <a:t>Βοηθάει στον προσδιορισμό της συνολικής επιτυχίας μιας επιχείρησης.</a:t>
            </a:r>
          </a:p>
          <a:p>
            <a:pPr marL="627063" lvl="1" indent="-427038">
              <a:lnSpc>
                <a:spcPct val="100000"/>
              </a:lnSpc>
            </a:pPr>
            <a:r>
              <a:rPr lang="el-GR" sz="2600" dirty="0"/>
              <a:t>Συμβάλλει στη μακροχρόνια επιβίωση μιας επιχείρησης.</a:t>
            </a:r>
          </a:p>
          <a:p>
            <a:pPr marL="627063" lvl="1" indent="-427038">
              <a:lnSpc>
                <a:spcPct val="100000"/>
              </a:lnSpc>
            </a:pPr>
            <a:r>
              <a:rPr lang="el-GR" sz="2600" dirty="0"/>
              <a:t>Συμβάλλει άμεσα στο γενικό βιοτικό επίπεδο μιας ορισμένης χώρας.</a:t>
            </a:r>
            <a:endParaRPr lang="en-US" sz="2600" dirty="0"/>
          </a:p>
        </p:txBody>
      </p:sp>
      <p:sp>
        <p:nvSpPr>
          <p:cNvPr id="10" name="Footer Placeholder 9"/>
          <p:cNvSpPr>
            <a:spLocks noGrp="1"/>
          </p:cNvSpPr>
          <p:nvPr>
            <p:ph type="ftr" sz="quarter" idx="11"/>
          </p:nvPr>
        </p:nvSpPr>
        <p:spPr/>
        <p:txBody>
          <a:bodyPr/>
          <a:lstStyle/>
          <a:p>
            <a:r>
              <a:rPr lang="el-GR" dirty="0" err="1"/>
              <a:t>Διοικηση</a:t>
            </a:r>
            <a:r>
              <a:rPr lang="el-GR" dirty="0"/>
              <a:t> </a:t>
            </a:r>
            <a:r>
              <a:rPr lang="el-GR" dirty="0" err="1"/>
              <a:t>Διεθνων</a:t>
            </a:r>
            <a:r>
              <a:rPr lang="el-GR" dirty="0"/>
              <a:t> </a:t>
            </a:r>
            <a:r>
              <a:rPr lang="el-GR" dirty="0" err="1"/>
              <a:t>Επιχειρησιακων</a:t>
            </a:r>
            <a:r>
              <a:rPr lang="el-GR" dirty="0"/>
              <a:t> </a:t>
            </a:r>
            <a:r>
              <a:rPr lang="el-GR" dirty="0" err="1"/>
              <a:t>Λειτουργιων</a:t>
            </a:r>
            <a:endParaRPr lang="en-US" dirty="0"/>
          </a:p>
        </p:txBody>
      </p:sp>
      <p:sp>
        <p:nvSpPr>
          <p:cNvPr id="11" name="Slide Number Placeholder 10"/>
          <p:cNvSpPr>
            <a:spLocks noGrp="1"/>
          </p:cNvSpPr>
          <p:nvPr>
            <p:ph type="sldNum" sz="quarter" idx="12"/>
          </p:nvPr>
        </p:nvSpPr>
        <p:spPr/>
        <p:txBody>
          <a:bodyPr/>
          <a:lstStyle/>
          <a:p>
            <a:r>
              <a:rPr lang="el-GR" dirty="0"/>
              <a:t>Κεφάλαιο 17-</a:t>
            </a:r>
            <a:fld id="{D57F1E4F-1CFF-5643-939E-217C01CDF565}" type="slidenum">
              <a:rPr lang="en-US" smtClean="0"/>
              <a:pPr/>
              <a:t>21</a:t>
            </a:fld>
            <a:endParaRPr lang="en-US" dirty="0"/>
          </a:p>
        </p:txBody>
      </p:sp>
      <p:pic>
        <p:nvPicPr>
          <p:cNvPr id="6" name="Εικόνα 5">
            <a:extLst>
              <a:ext uri="{FF2B5EF4-FFF2-40B4-BE49-F238E27FC236}">
                <a16:creationId xmlns:a16="http://schemas.microsoft.com/office/drawing/2014/main" id="{A65BD460-AA1B-4243-9557-7A89A7C7BA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2623639326"/>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pPr>
              <a:lnSpc>
                <a:spcPct val="100000"/>
              </a:lnSpc>
            </a:pPr>
            <a:r>
              <a:rPr lang="el-GR" dirty="0"/>
              <a:t>Διοίκηση Παραγωγικότητας στις Διεθνείς Επιχειρήσεις</a:t>
            </a:r>
            <a:endParaRPr lang="en-US" dirty="0"/>
          </a:p>
        </p:txBody>
      </p:sp>
      <p:sp>
        <p:nvSpPr>
          <p:cNvPr id="2" name="Content Placeholder 1"/>
          <p:cNvSpPr>
            <a:spLocks noGrp="1"/>
          </p:cNvSpPr>
          <p:nvPr>
            <p:ph idx="1"/>
          </p:nvPr>
        </p:nvSpPr>
        <p:spPr/>
        <p:txBody>
          <a:bodyPr>
            <a:normAutofit/>
          </a:bodyPr>
          <a:lstStyle/>
          <a:p>
            <a:pPr>
              <a:lnSpc>
                <a:spcPct val="100000"/>
              </a:lnSpc>
              <a:spcAft>
                <a:spcPts val="600"/>
              </a:spcAft>
            </a:pPr>
            <a:r>
              <a:rPr lang="el-GR" sz="2600" b="1" dirty="0"/>
              <a:t>Διατήρηση και αύξηση παραγωγικότητας</a:t>
            </a:r>
            <a:endParaRPr lang="en-US" sz="2600" b="1" dirty="0"/>
          </a:p>
          <a:p>
            <a:pPr marL="627063" lvl="1" indent="-427038">
              <a:lnSpc>
                <a:spcPct val="100000"/>
              </a:lnSpc>
            </a:pPr>
            <a:r>
              <a:rPr lang="el-GR" sz="2600" dirty="0"/>
              <a:t>Αύξηση έρευνας και ανάπτυξης</a:t>
            </a:r>
            <a:endParaRPr lang="en-US" sz="2600" dirty="0"/>
          </a:p>
          <a:p>
            <a:pPr marL="627063" lvl="1" indent="-427038">
              <a:lnSpc>
                <a:spcPct val="100000"/>
              </a:lnSpc>
            </a:pPr>
            <a:r>
              <a:rPr lang="el-GR" sz="2600" dirty="0"/>
              <a:t>Βελτίωση επιχειρησιακών λειτουργιών</a:t>
            </a:r>
            <a:endParaRPr lang="en-US" sz="2600" dirty="0"/>
          </a:p>
          <a:p>
            <a:pPr marL="627063" lvl="1" indent="-427038">
              <a:lnSpc>
                <a:spcPct val="100000"/>
              </a:lnSpc>
            </a:pPr>
            <a:r>
              <a:rPr lang="el-GR" sz="2600" dirty="0"/>
              <a:t>Αύξηση της συμμετοχής των εργαζομένων</a:t>
            </a:r>
            <a:endParaRPr lang="en-US" sz="2600" dirty="0"/>
          </a:p>
        </p:txBody>
      </p:sp>
      <p:sp>
        <p:nvSpPr>
          <p:cNvPr id="12" name="Footer Placeholder 11"/>
          <p:cNvSpPr>
            <a:spLocks noGrp="1"/>
          </p:cNvSpPr>
          <p:nvPr>
            <p:ph type="ftr" sz="quarter" idx="11"/>
          </p:nvPr>
        </p:nvSpPr>
        <p:spPr/>
        <p:txBody>
          <a:bodyPr/>
          <a:lstStyle/>
          <a:p>
            <a:r>
              <a:rPr lang="el-GR" dirty="0" err="1"/>
              <a:t>Διοικηση</a:t>
            </a:r>
            <a:r>
              <a:rPr lang="el-GR" dirty="0"/>
              <a:t> </a:t>
            </a:r>
            <a:r>
              <a:rPr lang="el-GR" dirty="0" err="1"/>
              <a:t>Διεθνων</a:t>
            </a:r>
            <a:r>
              <a:rPr lang="el-GR" dirty="0"/>
              <a:t> </a:t>
            </a:r>
            <a:r>
              <a:rPr lang="el-GR" dirty="0" err="1"/>
              <a:t>Επιχειρησιακων</a:t>
            </a:r>
            <a:r>
              <a:rPr lang="el-GR" dirty="0"/>
              <a:t> </a:t>
            </a:r>
            <a:r>
              <a:rPr lang="el-GR" dirty="0" err="1"/>
              <a:t>Λειτουργιων</a:t>
            </a:r>
            <a:endParaRPr lang="en-US" dirty="0"/>
          </a:p>
        </p:txBody>
      </p:sp>
      <p:sp>
        <p:nvSpPr>
          <p:cNvPr id="13" name="Slide Number Placeholder 12"/>
          <p:cNvSpPr>
            <a:spLocks noGrp="1"/>
          </p:cNvSpPr>
          <p:nvPr>
            <p:ph type="sldNum" sz="quarter" idx="12"/>
          </p:nvPr>
        </p:nvSpPr>
        <p:spPr/>
        <p:txBody>
          <a:bodyPr/>
          <a:lstStyle/>
          <a:p>
            <a:r>
              <a:rPr lang="el-GR" dirty="0"/>
              <a:t>Κεφάλαιο 17-</a:t>
            </a:r>
            <a:fld id="{D57F1E4F-1CFF-5643-939E-217C01CDF565}" type="slidenum">
              <a:rPr lang="en-US" smtClean="0"/>
              <a:pPr/>
              <a:t>22</a:t>
            </a:fld>
            <a:endParaRPr lang="en-US" dirty="0"/>
          </a:p>
        </p:txBody>
      </p:sp>
      <p:pic>
        <p:nvPicPr>
          <p:cNvPr id="6" name="Εικόνα 5">
            <a:extLst>
              <a:ext uri="{FF2B5EF4-FFF2-40B4-BE49-F238E27FC236}">
                <a16:creationId xmlns:a16="http://schemas.microsoft.com/office/drawing/2014/main" id="{FA05A395-024D-4FAF-9827-6793DD5D1D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480465599"/>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pPr>
              <a:lnSpc>
                <a:spcPct val="100000"/>
              </a:lnSpc>
            </a:pPr>
            <a:r>
              <a:rPr lang="el-GR" dirty="0"/>
              <a:t>Διοίκηση Ποιότητας στις Διεθνείς Επιχειρήσεις </a:t>
            </a:r>
            <a:endParaRPr lang="en-US" dirty="0"/>
          </a:p>
        </p:txBody>
      </p:sp>
      <p:sp>
        <p:nvSpPr>
          <p:cNvPr id="2" name="Content Placeholder 1"/>
          <p:cNvSpPr>
            <a:spLocks noGrp="1"/>
          </p:cNvSpPr>
          <p:nvPr>
            <p:ph idx="1"/>
          </p:nvPr>
        </p:nvSpPr>
        <p:spPr/>
        <p:txBody>
          <a:bodyPr>
            <a:normAutofit fontScale="92500" lnSpcReduction="20000"/>
          </a:bodyPr>
          <a:lstStyle/>
          <a:p>
            <a:pPr>
              <a:lnSpc>
                <a:spcPct val="110000"/>
              </a:lnSpc>
              <a:spcAft>
                <a:spcPts val="600"/>
              </a:spcAft>
            </a:pPr>
            <a:r>
              <a:rPr lang="el-GR" b="1" dirty="0"/>
              <a:t>Διεθνής Οργανισμός Τυποποίησης</a:t>
            </a:r>
            <a:r>
              <a:rPr lang="en-US" b="1" dirty="0"/>
              <a:t>(ISO)</a:t>
            </a:r>
          </a:p>
          <a:p>
            <a:pPr marL="627063" lvl="1" indent="-427038">
              <a:lnSpc>
                <a:spcPct val="110000"/>
              </a:lnSpc>
            </a:pPr>
            <a:r>
              <a:rPr lang="el-GR" dirty="0"/>
              <a:t>Έλεγχος προϊόντων</a:t>
            </a:r>
          </a:p>
          <a:p>
            <a:pPr marL="627063" lvl="1" indent="-427038">
              <a:lnSpc>
                <a:spcPct val="110000"/>
              </a:lnSpc>
            </a:pPr>
            <a:r>
              <a:rPr lang="el-GR" dirty="0"/>
              <a:t>Κατάρτιση εργαζομένων</a:t>
            </a:r>
          </a:p>
          <a:p>
            <a:pPr marL="627063" lvl="1" indent="-427038">
              <a:lnSpc>
                <a:spcPct val="110000"/>
              </a:lnSpc>
            </a:pPr>
            <a:r>
              <a:rPr lang="el-GR" dirty="0"/>
              <a:t>Τήρηση αρχείων</a:t>
            </a:r>
          </a:p>
          <a:p>
            <a:pPr marL="627063" lvl="1" indent="-427038">
              <a:lnSpc>
                <a:spcPct val="110000"/>
              </a:lnSpc>
            </a:pPr>
            <a:r>
              <a:rPr lang="el-GR" dirty="0"/>
              <a:t>Σχέσεις με προμηθευτές</a:t>
            </a:r>
          </a:p>
          <a:p>
            <a:pPr marL="627063" lvl="1" indent="-427038">
              <a:lnSpc>
                <a:spcPct val="110000"/>
              </a:lnSpc>
            </a:pPr>
            <a:r>
              <a:rPr lang="el-GR" dirty="0"/>
              <a:t>Πολιτικές επισκευών</a:t>
            </a:r>
            <a:endParaRPr lang="en-US" dirty="0"/>
          </a:p>
          <a:p>
            <a:pPr>
              <a:lnSpc>
                <a:spcPct val="110000"/>
              </a:lnSpc>
              <a:spcAft>
                <a:spcPts val="600"/>
              </a:spcAft>
            </a:pPr>
            <a:r>
              <a:rPr lang="el-GR" b="1" dirty="0"/>
              <a:t>Σημασία της ποιότητας</a:t>
            </a:r>
            <a:endParaRPr lang="en-US" b="1" dirty="0"/>
          </a:p>
          <a:p>
            <a:pPr marL="714375" lvl="1" indent="-514350">
              <a:lnSpc>
                <a:spcPct val="110000"/>
              </a:lnSpc>
            </a:pPr>
            <a:r>
              <a:rPr lang="el-GR" dirty="0"/>
              <a:t>Ανταγωνισμός</a:t>
            </a:r>
            <a:endParaRPr lang="en-US" dirty="0"/>
          </a:p>
          <a:p>
            <a:pPr marL="714375" lvl="1" indent="-514350">
              <a:lnSpc>
                <a:spcPct val="110000"/>
              </a:lnSpc>
            </a:pPr>
            <a:r>
              <a:rPr lang="el-GR" dirty="0"/>
              <a:t>Παραγωγικότητα</a:t>
            </a:r>
            <a:endParaRPr lang="en-US" dirty="0"/>
          </a:p>
          <a:p>
            <a:pPr marL="714375" lvl="1" indent="-514350">
              <a:lnSpc>
                <a:spcPct val="110000"/>
              </a:lnSpc>
            </a:pPr>
            <a:r>
              <a:rPr lang="el-GR" dirty="0"/>
              <a:t>Εμπιστοσύνη πελάτων</a:t>
            </a:r>
            <a:endParaRPr lang="en-US" dirty="0"/>
          </a:p>
          <a:p>
            <a:pPr>
              <a:lnSpc>
                <a:spcPct val="110000"/>
              </a:lnSpc>
            </a:pPr>
            <a:endParaRPr lang="en-US" dirty="0"/>
          </a:p>
        </p:txBody>
      </p:sp>
      <p:sp>
        <p:nvSpPr>
          <p:cNvPr id="10" name="Footer Placeholder 9"/>
          <p:cNvSpPr>
            <a:spLocks noGrp="1"/>
          </p:cNvSpPr>
          <p:nvPr>
            <p:ph type="ftr" sz="quarter" idx="11"/>
          </p:nvPr>
        </p:nvSpPr>
        <p:spPr/>
        <p:txBody>
          <a:bodyPr/>
          <a:lstStyle/>
          <a:p>
            <a:r>
              <a:rPr lang="el-GR" dirty="0" err="1"/>
              <a:t>Διοικηση</a:t>
            </a:r>
            <a:r>
              <a:rPr lang="el-GR" dirty="0"/>
              <a:t> </a:t>
            </a:r>
            <a:r>
              <a:rPr lang="el-GR" dirty="0" err="1"/>
              <a:t>Διεθνων</a:t>
            </a:r>
            <a:r>
              <a:rPr lang="el-GR" dirty="0"/>
              <a:t> </a:t>
            </a:r>
            <a:r>
              <a:rPr lang="el-GR" dirty="0" err="1"/>
              <a:t>Επιχειρησιακων</a:t>
            </a:r>
            <a:r>
              <a:rPr lang="el-GR" dirty="0"/>
              <a:t> </a:t>
            </a:r>
            <a:r>
              <a:rPr lang="el-GR" dirty="0" err="1"/>
              <a:t>Λειτουργιων</a:t>
            </a:r>
            <a:endParaRPr lang="en-US" dirty="0"/>
          </a:p>
        </p:txBody>
      </p:sp>
      <p:sp>
        <p:nvSpPr>
          <p:cNvPr id="11" name="Slide Number Placeholder 10"/>
          <p:cNvSpPr>
            <a:spLocks noGrp="1"/>
          </p:cNvSpPr>
          <p:nvPr>
            <p:ph type="sldNum" sz="quarter" idx="12"/>
          </p:nvPr>
        </p:nvSpPr>
        <p:spPr/>
        <p:txBody>
          <a:bodyPr/>
          <a:lstStyle/>
          <a:p>
            <a:r>
              <a:rPr lang="el-GR" dirty="0"/>
              <a:t>Κεφάλαιο 17-</a:t>
            </a:r>
            <a:fld id="{D57F1E4F-1CFF-5643-939E-217C01CDF565}" type="slidenum">
              <a:rPr lang="en-US" smtClean="0"/>
              <a:pPr/>
              <a:t>23</a:t>
            </a:fld>
            <a:endParaRPr lang="en-US" dirty="0"/>
          </a:p>
        </p:txBody>
      </p:sp>
      <p:pic>
        <p:nvPicPr>
          <p:cNvPr id="6" name="Εικόνα 5">
            <a:extLst>
              <a:ext uri="{FF2B5EF4-FFF2-40B4-BE49-F238E27FC236}">
                <a16:creationId xmlns:a16="http://schemas.microsoft.com/office/drawing/2014/main" id="{935E4157-22AD-4A7E-84DD-92A09C78DF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2545450346"/>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lnSpc>
                <a:spcPct val="100000"/>
              </a:lnSpc>
            </a:pPr>
            <a:r>
              <a:rPr lang="el-GR" sz="3000" dirty="0"/>
              <a:t>Διοίκηση Ποιότητας στις Διεθνείς Επιχειρήσεις </a:t>
            </a:r>
            <a:endParaRPr lang="en-US" sz="3000" dirty="0"/>
          </a:p>
        </p:txBody>
      </p:sp>
      <p:sp>
        <p:nvSpPr>
          <p:cNvPr id="16" name="Footer Placeholder 15"/>
          <p:cNvSpPr>
            <a:spLocks noGrp="1"/>
          </p:cNvSpPr>
          <p:nvPr>
            <p:ph type="ftr" sz="quarter" idx="11"/>
          </p:nvPr>
        </p:nvSpPr>
        <p:spPr/>
        <p:txBody>
          <a:bodyPr/>
          <a:lstStyle/>
          <a:p>
            <a:r>
              <a:rPr lang="el-GR" dirty="0" err="1"/>
              <a:t>Διοικηση</a:t>
            </a:r>
            <a:r>
              <a:rPr lang="el-GR" dirty="0"/>
              <a:t> </a:t>
            </a:r>
            <a:r>
              <a:rPr lang="el-GR" dirty="0" err="1"/>
              <a:t>Διεθνων</a:t>
            </a:r>
            <a:r>
              <a:rPr lang="el-GR" dirty="0"/>
              <a:t> </a:t>
            </a:r>
            <a:r>
              <a:rPr lang="el-GR" dirty="0" err="1"/>
              <a:t>Επιχειρησιακων</a:t>
            </a:r>
            <a:r>
              <a:rPr lang="el-GR" dirty="0"/>
              <a:t> </a:t>
            </a:r>
            <a:r>
              <a:rPr lang="el-GR" dirty="0" err="1"/>
              <a:t>Λειτουργιων</a:t>
            </a:r>
            <a:endParaRPr lang="en-US" dirty="0"/>
          </a:p>
        </p:txBody>
      </p:sp>
      <p:sp>
        <p:nvSpPr>
          <p:cNvPr id="18" name="Slide Number Placeholder 17"/>
          <p:cNvSpPr>
            <a:spLocks noGrp="1"/>
          </p:cNvSpPr>
          <p:nvPr>
            <p:ph type="sldNum" sz="quarter" idx="12"/>
          </p:nvPr>
        </p:nvSpPr>
        <p:spPr/>
        <p:txBody>
          <a:bodyPr/>
          <a:lstStyle/>
          <a:p>
            <a:r>
              <a:rPr lang="el-GR" dirty="0"/>
              <a:t>Κεφάλαιο 17-</a:t>
            </a:r>
            <a:fld id="{D57F1E4F-1CFF-5643-939E-217C01CDF565}" type="slidenum">
              <a:rPr lang="en-US" smtClean="0"/>
              <a:pPr/>
              <a:t>24</a:t>
            </a:fld>
            <a:endParaRPr lang="en-US" dirty="0"/>
          </a:p>
        </p:txBody>
      </p:sp>
      <p:pic>
        <p:nvPicPr>
          <p:cNvPr id="2" name="Picture 1"/>
          <p:cNvPicPr>
            <a:picLocks noChangeAspect="1"/>
          </p:cNvPicPr>
          <p:nvPr/>
        </p:nvPicPr>
        <p:blipFill>
          <a:blip r:embed="rId3"/>
          <a:stretch>
            <a:fillRect/>
          </a:stretch>
        </p:blipFill>
        <p:spPr>
          <a:xfrm>
            <a:off x="519998" y="1885816"/>
            <a:ext cx="8154107" cy="3086367"/>
          </a:xfrm>
          <a:prstGeom prst="rect">
            <a:avLst/>
          </a:prstGeom>
        </p:spPr>
      </p:pic>
      <p:pic>
        <p:nvPicPr>
          <p:cNvPr id="3" name="Picture 2"/>
          <p:cNvPicPr>
            <a:picLocks noChangeAspect="1"/>
          </p:cNvPicPr>
          <p:nvPr/>
        </p:nvPicPr>
        <p:blipFill>
          <a:blip r:embed="rId4"/>
          <a:stretch>
            <a:fillRect/>
          </a:stretch>
        </p:blipFill>
        <p:spPr>
          <a:xfrm>
            <a:off x="570102" y="5268912"/>
            <a:ext cx="6155546" cy="441092"/>
          </a:xfrm>
          <a:prstGeom prst="rect">
            <a:avLst/>
          </a:prstGeom>
        </p:spPr>
      </p:pic>
      <p:pic>
        <p:nvPicPr>
          <p:cNvPr id="7" name="Εικόνα 6">
            <a:extLst>
              <a:ext uri="{FF2B5EF4-FFF2-40B4-BE49-F238E27FC236}">
                <a16:creationId xmlns:a16="http://schemas.microsoft.com/office/drawing/2014/main" id="{588CC29C-A465-45C2-8F38-062615CBB3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4101645704"/>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100000"/>
              </a:lnSpc>
            </a:pPr>
            <a:r>
              <a:rPr lang="el-GR" dirty="0"/>
              <a:t>Διοίκηση Ποιότητας στις Διεθνείς Επιχειρήσεις </a:t>
            </a:r>
            <a:endParaRPr lang="en-US" dirty="0"/>
          </a:p>
        </p:txBody>
      </p:sp>
      <p:sp>
        <p:nvSpPr>
          <p:cNvPr id="3" name="Content Placeholder 2"/>
          <p:cNvSpPr>
            <a:spLocks noGrp="1"/>
          </p:cNvSpPr>
          <p:nvPr>
            <p:ph idx="1"/>
          </p:nvPr>
        </p:nvSpPr>
        <p:spPr/>
        <p:txBody>
          <a:bodyPr>
            <a:normAutofit/>
          </a:bodyPr>
          <a:lstStyle/>
          <a:p>
            <a:pPr>
              <a:lnSpc>
                <a:spcPct val="100000"/>
              </a:lnSpc>
              <a:spcAft>
                <a:spcPts val="600"/>
              </a:spcAft>
            </a:pPr>
            <a:r>
              <a:rPr lang="el-GR" sz="2600" b="1" dirty="0"/>
              <a:t>Τεχνικές διοίκησης ολικής ποιότητας</a:t>
            </a:r>
            <a:endParaRPr lang="en-US" sz="2600" b="1" dirty="0"/>
          </a:p>
          <a:p>
            <a:pPr marL="627063" lvl="1" indent="-427038">
              <a:lnSpc>
                <a:spcPct val="100000"/>
              </a:lnSpc>
            </a:pPr>
            <a:r>
              <a:rPr lang="el-GR" sz="2600" dirty="0"/>
              <a:t>Στατιστικός έλεγχος διαδικασιών</a:t>
            </a:r>
            <a:endParaRPr lang="en-US" sz="2600" dirty="0"/>
          </a:p>
          <a:p>
            <a:pPr marL="627063" lvl="1" indent="-427038">
              <a:lnSpc>
                <a:spcPct val="100000"/>
              </a:lnSpc>
            </a:pPr>
            <a:r>
              <a:rPr lang="el-GR" sz="2600" dirty="0"/>
              <a:t>Συγκριτική αξιολόγηση</a:t>
            </a:r>
            <a:endParaRPr lang="en-US" sz="2600" dirty="0"/>
          </a:p>
        </p:txBody>
      </p:sp>
      <p:sp>
        <p:nvSpPr>
          <p:cNvPr id="11" name="Footer Placeholder 10"/>
          <p:cNvSpPr>
            <a:spLocks noGrp="1"/>
          </p:cNvSpPr>
          <p:nvPr>
            <p:ph type="ftr" sz="quarter" idx="11"/>
          </p:nvPr>
        </p:nvSpPr>
        <p:spPr/>
        <p:txBody>
          <a:bodyPr/>
          <a:lstStyle/>
          <a:p>
            <a:r>
              <a:rPr lang="el-GR" dirty="0" err="1"/>
              <a:t>Διοικηση</a:t>
            </a:r>
            <a:r>
              <a:rPr lang="el-GR" dirty="0"/>
              <a:t> </a:t>
            </a:r>
            <a:r>
              <a:rPr lang="el-GR" dirty="0" err="1"/>
              <a:t>Διεθνων</a:t>
            </a:r>
            <a:r>
              <a:rPr lang="el-GR" dirty="0"/>
              <a:t> </a:t>
            </a:r>
            <a:r>
              <a:rPr lang="el-GR" dirty="0" err="1"/>
              <a:t>Επιχειρησιακων</a:t>
            </a:r>
            <a:r>
              <a:rPr lang="el-GR" dirty="0"/>
              <a:t> </a:t>
            </a:r>
            <a:r>
              <a:rPr lang="el-GR" dirty="0" err="1"/>
              <a:t>Λειτουργιων</a:t>
            </a:r>
            <a:endParaRPr lang="en-US" dirty="0"/>
          </a:p>
        </p:txBody>
      </p:sp>
      <p:sp>
        <p:nvSpPr>
          <p:cNvPr id="13" name="Slide Number Placeholder 12"/>
          <p:cNvSpPr>
            <a:spLocks noGrp="1"/>
          </p:cNvSpPr>
          <p:nvPr>
            <p:ph type="sldNum" sz="quarter" idx="12"/>
          </p:nvPr>
        </p:nvSpPr>
        <p:spPr/>
        <p:txBody>
          <a:bodyPr/>
          <a:lstStyle/>
          <a:p>
            <a:r>
              <a:rPr lang="el-GR" dirty="0"/>
              <a:t>Κεφάλαιο 17-</a:t>
            </a:r>
            <a:fld id="{D57F1E4F-1CFF-5643-939E-217C01CDF565}" type="slidenum">
              <a:rPr lang="en-US" smtClean="0"/>
              <a:pPr/>
              <a:t>25</a:t>
            </a:fld>
            <a:endParaRPr lang="en-US" dirty="0"/>
          </a:p>
        </p:txBody>
      </p:sp>
      <p:pic>
        <p:nvPicPr>
          <p:cNvPr id="6" name="Εικόνα 5">
            <a:extLst>
              <a:ext uri="{FF2B5EF4-FFF2-40B4-BE49-F238E27FC236}">
                <a16:creationId xmlns:a16="http://schemas.microsoft.com/office/drawing/2014/main" id="{0227C76A-995B-47B2-A77E-4DA552005F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873371239"/>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pPr>
              <a:lnSpc>
                <a:spcPct val="100000"/>
              </a:lnSpc>
            </a:pPr>
            <a:r>
              <a:rPr lang="el-GR" dirty="0"/>
              <a:t>Διοίκηση των Πληροφοριών σε Διεθνείς Επιχειρήσεις </a:t>
            </a:r>
            <a:endParaRPr lang="en-US" dirty="0"/>
          </a:p>
        </p:txBody>
      </p:sp>
      <p:sp>
        <p:nvSpPr>
          <p:cNvPr id="2" name="Content Placeholder 1"/>
          <p:cNvSpPr>
            <a:spLocks noGrp="1"/>
          </p:cNvSpPr>
          <p:nvPr>
            <p:ph idx="1"/>
          </p:nvPr>
        </p:nvSpPr>
        <p:spPr/>
        <p:txBody>
          <a:bodyPr>
            <a:normAutofit/>
          </a:bodyPr>
          <a:lstStyle/>
          <a:p>
            <a:pPr>
              <a:lnSpc>
                <a:spcPct val="100000"/>
              </a:lnSpc>
            </a:pPr>
            <a:r>
              <a:rPr lang="el-GR" sz="2600" dirty="0"/>
              <a:t>Κατανόηση περιβάλλοντος, αλληλεπίδραση με αυτό και ανταπόκριση</a:t>
            </a:r>
            <a:endParaRPr lang="en-US" sz="2600" dirty="0"/>
          </a:p>
          <a:p>
            <a:pPr>
              <a:lnSpc>
                <a:spcPct val="100000"/>
              </a:lnSpc>
            </a:pPr>
            <a:r>
              <a:rPr lang="el-GR" sz="2600" dirty="0"/>
              <a:t>Καθορισμός στρατηγικών στόχων</a:t>
            </a:r>
            <a:endParaRPr lang="en-US" sz="2600" dirty="0"/>
          </a:p>
          <a:p>
            <a:pPr>
              <a:lnSpc>
                <a:spcPct val="100000"/>
              </a:lnSpc>
            </a:pPr>
            <a:r>
              <a:rPr lang="el-GR" sz="2600" dirty="0"/>
              <a:t>Χάραξη και εφαρμογή στρατηγικών σχεδίων</a:t>
            </a:r>
          </a:p>
          <a:p>
            <a:pPr>
              <a:lnSpc>
                <a:spcPct val="100000"/>
              </a:lnSpc>
            </a:pPr>
            <a:r>
              <a:rPr lang="el-GR" sz="2600" dirty="0"/>
              <a:t>Ικανοποίηση στόχων και υλοποίηση σχεδίων</a:t>
            </a:r>
            <a:endParaRPr lang="en-US" sz="2600" dirty="0"/>
          </a:p>
        </p:txBody>
      </p:sp>
      <p:sp>
        <p:nvSpPr>
          <p:cNvPr id="10" name="Footer Placeholder 9"/>
          <p:cNvSpPr>
            <a:spLocks noGrp="1"/>
          </p:cNvSpPr>
          <p:nvPr>
            <p:ph type="ftr" sz="quarter" idx="11"/>
          </p:nvPr>
        </p:nvSpPr>
        <p:spPr/>
        <p:txBody>
          <a:bodyPr/>
          <a:lstStyle/>
          <a:p>
            <a:r>
              <a:rPr lang="el-GR" dirty="0" err="1"/>
              <a:t>Διοικηση</a:t>
            </a:r>
            <a:r>
              <a:rPr lang="el-GR" dirty="0"/>
              <a:t> </a:t>
            </a:r>
            <a:r>
              <a:rPr lang="el-GR" dirty="0" err="1"/>
              <a:t>Διεθνων</a:t>
            </a:r>
            <a:r>
              <a:rPr lang="el-GR" dirty="0"/>
              <a:t> </a:t>
            </a:r>
            <a:r>
              <a:rPr lang="el-GR" dirty="0" err="1"/>
              <a:t>Επιχειρησιακων</a:t>
            </a:r>
            <a:r>
              <a:rPr lang="el-GR" dirty="0"/>
              <a:t> </a:t>
            </a:r>
            <a:r>
              <a:rPr lang="el-GR" dirty="0" err="1"/>
              <a:t>Λειτουργιων</a:t>
            </a:r>
            <a:endParaRPr lang="en-US" dirty="0"/>
          </a:p>
        </p:txBody>
      </p:sp>
      <p:sp>
        <p:nvSpPr>
          <p:cNvPr id="11" name="Slide Number Placeholder 10"/>
          <p:cNvSpPr>
            <a:spLocks noGrp="1"/>
          </p:cNvSpPr>
          <p:nvPr>
            <p:ph type="sldNum" sz="quarter" idx="12"/>
          </p:nvPr>
        </p:nvSpPr>
        <p:spPr/>
        <p:txBody>
          <a:bodyPr/>
          <a:lstStyle/>
          <a:p>
            <a:r>
              <a:rPr lang="el-GR" dirty="0"/>
              <a:t>Κεφάλαιο 17-</a:t>
            </a:r>
            <a:fld id="{D57F1E4F-1CFF-5643-939E-217C01CDF565}" type="slidenum">
              <a:rPr lang="en-US" smtClean="0"/>
              <a:pPr/>
              <a:t>26</a:t>
            </a:fld>
            <a:endParaRPr lang="en-US" dirty="0"/>
          </a:p>
        </p:txBody>
      </p:sp>
      <p:pic>
        <p:nvPicPr>
          <p:cNvPr id="6" name="Εικόνα 5">
            <a:extLst>
              <a:ext uri="{FF2B5EF4-FFF2-40B4-BE49-F238E27FC236}">
                <a16:creationId xmlns:a16="http://schemas.microsoft.com/office/drawing/2014/main" id="{2E61F0DD-14CC-4321-A5A4-BD9C6AA09B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1325973171"/>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lnSpc>
                <a:spcPct val="100000"/>
              </a:lnSpc>
            </a:pPr>
            <a:r>
              <a:rPr lang="el-GR" dirty="0"/>
              <a:t>Διοίκηση των Πληροφοριών σε Διεθνείς Επιχειρήσεις </a:t>
            </a:r>
            <a:endParaRPr lang="en-US" dirty="0"/>
          </a:p>
        </p:txBody>
      </p:sp>
      <p:sp>
        <p:nvSpPr>
          <p:cNvPr id="2" name="Content Placeholder 1"/>
          <p:cNvSpPr>
            <a:spLocks noGrp="1"/>
          </p:cNvSpPr>
          <p:nvPr>
            <p:ph idx="1"/>
          </p:nvPr>
        </p:nvSpPr>
        <p:spPr/>
        <p:txBody>
          <a:bodyPr>
            <a:normAutofit/>
          </a:bodyPr>
          <a:lstStyle/>
          <a:p>
            <a:pPr>
              <a:lnSpc>
                <a:spcPct val="100000"/>
              </a:lnSpc>
            </a:pPr>
            <a:r>
              <a:rPr lang="el-GR" sz="2600" dirty="0"/>
              <a:t>Συσχετισμένη έναντι ασυσχέτιστης διαφοροποίησης</a:t>
            </a:r>
            <a:endParaRPr lang="en-US" sz="2600" dirty="0"/>
          </a:p>
          <a:p>
            <a:pPr>
              <a:lnSpc>
                <a:spcPct val="100000"/>
              </a:lnSpc>
            </a:pPr>
            <a:r>
              <a:rPr lang="el-GR" sz="2600" dirty="0"/>
              <a:t>Κεντρικός έναντι αποκεντρωμένου σχεδιασμού</a:t>
            </a:r>
            <a:endParaRPr lang="en-US" sz="2600" dirty="0"/>
          </a:p>
        </p:txBody>
      </p:sp>
      <p:sp>
        <p:nvSpPr>
          <p:cNvPr id="21" name="Footer Placeholder 20"/>
          <p:cNvSpPr>
            <a:spLocks noGrp="1"/>
          </p:cNvSpPr>
          <p:nvPr>
            <p:ph type="ftr" sz="quarter" idx="11"/>
          </p:nvPr>
        </p:nvSpPr>
        <p:spPr/>
        <p:txBody>
          <a:bodyPr/>
          <a:lstStyle/>
          <a:p>
            <a:r>
              <a:rPr lang="el-GR" dirty="0" err="1"/>
              <a:t>Διοικηση</a:t>
            </a:r>
            <a:r>
              <a:rPr lang="el-GR" dirty="0"/>
              <a:t> </a:t>
            </a:r>
            <a:r>
              <a:rPr lang="el-GR" dirty="0" err="1"/>
              <a:t>Διεθνων</a:t>
            </a:r>
            <a:r>
              <a:rPr lang="el-GR" dirty="0"/>
              <a:t> </a:t>
            </a:r>
            <a:r>
              <a:rPr lang="el-GR" dirty="0" err="1"/>
              <a:t>Επιχειρησιακων</a:t>
            </a:r>
            <a:r>
              <a:rPr lang="el-GR" dirty="0"/>
              <a:t> </a:t>
            </a:r>
            <a:r>
              <a:rPr lang="el-GR" dirty="0" err="1"/>
              <a:t>Λειτουργιων</a:t>
            </a:r>
            <a:endParaRPr lang="en-US" dirty="0"/>
          </a:p>
        </p:txBody>
      </p:sp>
      <p:sp>
        <p:nvSpPr>
          <p:cNvPr id="22" name="Slide Number Placeholder 21"/>
          <p:cNvSpPr>
            <a:spLocks noGrp="1"/>
          </p:cNvSpPr>
          <p:nvPr>
            <p:ph type="sldNum" sz="quarter" idx="12"/>
          </p:nvPr>
        </p:nvSpPr>
        <p:spPr/>
        <p:txBody>
          <a:bodyPr/>
          <a:lstStyle/>
          <a:p>
            <a:r>
              <a:rPr lang="el-GR" dirty="0"/>
              <a:t>Κεφάλαιο 17-</a:t>
            </a:r>
            <a:fld id="{D57F1E4F-1CFF-5643-939E-217C01CDF565}" type="slidenum">
              <a:rPr lang="en-US" smtClean="0"/>
              <a:pPr/>
              <a:t>27</a:t>
            </a:fld>
            <a:endParaRPr lang="en-US" dirty="0"/>
          </a:p>
        </p:txBody>
      </p:sp>
      <p:pic>
        <p:nvPicPr>
          <p:cNvPr id="7" name="Εικόνα 6">
            <a:extLst>
              <a:ext uri="{FF2B5EF4-FFF2-40B4-BE49-F238E27FC236}">
                <a16:creationId xmlns:a16="http://schemas.microsoft.com/office/drawing/2014/main" id="{C7F9102C-039D-4D02-A7EA-847E393F14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3272274409"/>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lnSpc>
                <a:spcPct val="100000"/>
              </a:lnSpc>
            </a:pPr>
            <a:r>
              <a:rPr lang="el-GR" dirty="0"/>
              <a:t>Διοίκηση των Πληροφοριών σε Διεθνείς Επιχειρήσεις </a:t>
            </a:r>
            <a:endParaRPr lang="en-US" dirty="0"/>
          </a:p>
        </p:txBody>
      </p:sp>
      <p:sp>
        <p:nvSpPr>
          <p:cNvPr id="2" name="Content Placeholder 1"/>
          <p:cNvSpPr>
            <a:spLocks noGrp="1"/>
          </p:cNvSpPr>
          <p:nvPr>
            <p:ph idx="1"/>
          </p:nvPr>
        </p:nvSpPr>
        <p:spPr/>
        <p:txBody>
          <a:bodyPr>
            <a:normAutofit/>
          </a:bodyPr>
          <a:lstStyle/>
          <a:p>
            <a:pPr>
              <a:lnSpc>
                <a:spcPct val="100000"/>
              </a:lnSpc>
              <a:spcAft>
                <a:spcPts val="600"/>
              </a:spcAft>
            </a:pPr>
            <a:r>
              <a:rPr lang="el-GR" sz="2600" b="1" dirty="0"/>
              <a:t>Σύστημα πληροφοριών</a:t>
            </a:r>
            <a:endParaRPr lang="en-US" sz="2600" b="1" dirty="0"/>
          </a:p>
          <a:p>
            <a:pPr marL="627063" lvl="1" indent="-427038">
              <a:lnSpc>
                <a:spcPct val="100000"/>
              </a:lnSpc>
            </a:pPr>
            <a:r>
              <a:rPr lang="el-GR" sz="2600" dirty="0"/>
              <a:t>Συγκέντρωση δεδομένων </a:t>
            </a:r>
          </a:p>
          <a:p>
            <a:pPr marL="627063" lvl="1" indent="-427038">
              <a:lnSpc>
                <a:spcPct val="100000"/>
              </a:lnSpc>
            </a:pPr>
            <a:r>
              <a:rPr lang="el-GR" sz="2600" dirty="0"/>
              <a:t>Συνδυασμός δεδομένων </a:t>
            </a:r>
          </a:p>
          <a:p>
            <a:pPr marL="627063" lvl="1" indent="-427038">
              <a:lnSpc>
                <a:spcPct val="100000"/>
              </a:lnSpc>
            </a:pPr>
            <a:r>
              <a:rPr lang="el-GR" sz="2600" dirty="0"/>
              <a:t>Παροχή δεδομένων </a:t>
            </a:r>
            <a:endParaRPr lang="en-US" sz="2600" dirty="0"/>
          </a:p>
        </p:txBody>
      </p:sp>
      <p:sp>
        <p:nvSpPr>
          <p:cNvPr id="15" name="Footer Placeholder 14"/>
          <p:cNvSpPr>
            <a:spLocks noGrp="1"/>
          </p:cNvSpPr>
          <p:nvPr>
            <p:ph type="ftr" sz="quarter" idx="11"/>
          </p:nvPr>
        </p:nvSpPr>
        <p:spPr/>
        <p:txBody>
          <a:bodyPr/>
          <a:lstStyle/>
          <a:p>
            <a:r>
              <a:rPr lang="el-GR" dirty="0" err="1"/>
              <a:t>Διοικηση</a:t>
            </a:r>
            <a:r>
              <a:rPr lang="el-GR" dirty="0"/>
              <a:t> </a:t>
            </a:r>
            <a:r>
              <a:rPr lang="el-GR" dirty="0" err="1"/>
              <a:t>Διεθνων</a:t>
            </a:r>
            <a:r>
              <a:rPr lang="el-GR" dirty="0"/>
              <a:t> </a:t>
            </a:r>
            <a:r>
              <a:rPr lang="el-GR" dirty="0" err="1"/>
              <a:t>Επιχειρησιακων</a:t>
            </a:r>
            <a:r>
              <a:rPr lang="el-GR" dirty="0"/>
              <a:t> </a:t>
            </a:r>
            <a:r>
              <a:rPr lang="el-GR" dirty="0" err="1"/>
              <a:t>Λειτουργιων</a:t>
            </a:r>
            <a:endParaRPr lang="en-US" dirty="0"/>
          </a:p>
        </p:txBody>
      </p:sp>
      <p:sp>
        <p:nvSpPr>
          <p:cNvPr id="16" name="Slide Number Placeholder 15"/>
          <p:cNvSpPr>
            <a:spLocks noGrp="1"/>
          </p:cNvSpPr>
          <p:nvPr>
            <p:ph type="sldNum" sz="quarter" idx="12"/>
          </p:nvPr>
        </p:nvSpPr>
        <p:spPr/>
        <p:txBody>
          <a:bodyPr/>
          <a:lstStyle/>
          <a:p>
            <a:r>
              <a:rPr lang="el-GR" dirty="0"/>
              <a:t>Κεφάλαιο 17-</a:t>
            </a:r>
            <a:fld id="{D57F1E4F-1CFF-5643-939E-217C01CDF565}" type="slidenum">
              <a:rPr lang="en-US" smtClean="0"/>
              <a:pPr/>
              <a:t>28</a:t>
            </a:fld>
            <a:endParaRPr lang="en-US" dirty="0"/>
          </a:p>
        </p:txBody>
      </p:sp>
      <p:pic>
        <p:nvPicPr>
          <p:cNvPr id="7" name="Εικόνα 6">
            <a:extLst>
              <a:ext uri="{FF2B5EF4-FFF2-40B4-BE49-F238E27FC236}">
                <a16:creationId xmlns:a16="http://schemas.microsoft.com/office/drawing/2014/main" id="{44F6D123-1062-4DF5-AB6E-DEFE3CD785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296997394"/>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Ερωτήσεις Ανασκόπησης</a:t>
            </a:r>
            <a:endParaRPr lang="en-US" dirty="0"/>
          </a:p>
        </p:txBody>
      </p:sp>
      <p:sp>
        <p:nvSpPr>
          <p:cNvPr id="3" name="Content Placeholder 2"/>
          <p:cNvSpPr>
            <a:spLocks noGrp="1"/>
          </p:cNvSpPr>
          <p:nvPr>
            <p:ph idx="1"/>
          </p:nvPr>
        </p:nvSpPr>
        <p:spPr/>
        <p:txBody>
          <a:bodyPr>
            <a:noAutofit/>
          </a:bodyPr>
          <a:lstStyle/>
          <a:p>
            <a:pPr>
              <a:lnSpc>
                <a:spcPct val="100000"/>
              </a:lnSpc>
              <a:spcBef>
                <a:spcPts val="1000"/>
              </a:spcBef>
            </a:pPr>
            <a:r>
              <a:rPr lang="el-GR" sz="1900" dirty="0"/>
              <a:t>Πώς επηρεάζει η εταιρική στρατηγική μιας επιχείρησης τη διοίκηση των επιχειρηματικών της δραστηριοτήτων; </a:t>
            </a:r>
          </a:p>
          <a:p>
            <a:pPr>
              <a:lnSpc>
                <a:spcPct val="100000"/>
              </a:lnSpc>
              <a:spcBef>
                <a:spcPts val="1000"/>
              </a:spcBef>
            </a:pPr>
            <a:r>
              <a:rPr lang="el-GR" sz="1900" dirty="0"/>
              <a:t>Σε τι διαφέρουν η διοίκηση παραγωγής και η διοίκηση επιχειρησιακών λειτουργιών στον τομέα των υπηρεσιών; </a:t>
            </a:r>
          </a:p>
          <a:p>
            <a:pPr>
              <a:lnSpc>
                <a:spcPct val="100000"/>
              </a:lnSpc>
              <a:spcBef>
                <a:spcPts val="1000"/>
              </a:spcBef>
            </a:pPr>
            <a:r>
              <a:rPr lang="el-GR" sz="1900" dirty="0"/>
              <a:t>Τι είναι η διοίκηση της εφοδιαστικής αλυσίδας; Τι είναι κάθετη ολοκλήρωση; </a:t>
            </a:r>
          </a:p>
          <a:p>
            <a:pPr>
              <a:lnSpc>
                <a:spcPct val="100000"/>
              </a:lnSpc>
              <a:spcBef>
                <a:spcPts val="1000"/>
              </a:spcBef>
            </a:pPr>
            <a:r>
              <a:rPr lang="el-GR" sz="1900" dirty="0"/>
              <a:t>Ποιο βασικό σύνολο παραγόντων πρέπει να εξετάσει μια επιχείρηση για την επιλογή της τοποθεσίας ενός εργοστασίου;</a:t>
            </a:r>
          </a:p>
          <a:p>
            <a:pPr>
              <a:lnSpc>
                <a:spcPct val="100000"/>
              </a:lnSpc>
              <a:spcBef>
                <a:spcPts val="1000"/>
              </a:spcBef>
            </a:pPr>
            <a:r>
              <a:rPr lang="el-GR" sz="1900" dirty="0"/>
              <a:t>Ποιοι βασικοί παράγοντες πρέπει να αντιμετωπιστούν κατά τη διοίκηση διεθνών επιχειρησιακών λειτουργιών στον τομέα των υπηρεσιών; </a:t>
            </a:r>
          </a:p>
          <a:p>
            <a:pPr>
              <a:lnSpc>
                <a:spcPct val="100000"/>
              </a:lnSpc>
              <a:spcBef>
                <a:spcPts val="1000"/>
              </a:spcBef>
            </a:pPr>
            <a:r>
              <a:rPr lang="el-GR" sz="1900" dirty="0"/>
              <a:t>Γιατί είναι σημαντικό για τους οργανισμούς να ελέγχουν την παραγωγικότητα; </a:t>
            </a:r>
          </a:p>
          <a:p>
            <a:pPr>
              <a:lnSpc>
                <a:spcPct val="100000"/>
              </a:lnSpc>
              <a:spcBef>
                <a:spcPts val="1000"/>
              </a:spcBef>
            </a:pPr>
            <a:endParaRPr lang="el-GR" sz="1900" dirty="0"/>
          </a:p>
        </p:txBody>
      </p:sp>
      <p:sp>
        <p:nvSpPr>
          <p:cNvPr id="4" name="Footer Placeholder 3"/>
          <p:cNvSpPr>
            <a:spLocks noGrp="1"/>
          </p:cNvSpPr>
          <p:nvPr>
            <p:ph type="ftr" sz="quarter" idx="11"/>
          </p:nvPr>
        </p:nvSpPr>
        <p:spPr/>
        <p:txBody>
          <a:bodyPr/>
          <a:lstStyle/>
          <a:p>
            <a:r>
              <a:rPr lang="el-GR" dirty="0" err="1"/>
              <a:t>Διοικηση</a:t>
            </a:r>
            <a:r>
              <a:rPr lang="el-GR" dirty="0"/>
              <a:t> </a:t>
            </a:r>
            <a:r>
              <a:rPr lang="el-GR" dirty="0" err="1"/>
              <a:t>Διεθνων</a:t>
            </a:r>
            <a:r>
              <a:rPr lang="el-GR" dirty="0"/>
              <a:t> </a:t>
            </a:r>
            <a:r>
              <a:rPr lang="el-GR" dirty="0" err="1"/>
              <a:t>Επιχειρησιακων</a:t>
            </a:r>
            <a:r>
              <a:rPr lang="el-GR" dirty="0"/>
              <a:t> </a:t>
            </a:r>
            <a:r>
              <a:rPr lang="el-GR" dirty="0" err="1"/>
              <a:t>Λειτουργιων</a:t>
            </a:r>
            <a:endParaRPr lang="en-US" dirty="0"/>
          </a:p>
        </p:txBody>
      </p:sp>
      <p:sp>
        <p:nvSpPr>
          <p:cNvPr id="5" name="Slide Number Placeholder 4"/>
          <p:cNvSpPr>
            <a:spLocks noGrp="1"/>
          </p:cNvSpPr>
          <p:nvPr>
            <p:ph type="sldNum" sz="quarter" idx="12"/>
          </p:nvPr>
        </p:nvSpPr>
        <p:spPr>
          <a:xfrm>
            <a:off x="7326923" y="6459786"/>
            <a:ext cx="1359877" cy="398214"/>
          </a:xfrm>
        </p:spPr>
        <p:txBody>
          <a:bodyPr/>
          <a:lstStyle/>
          <a:p>
            <a:r>
              <a:rPr lang="en-US" dirty="0"/>
              <a:t> </a:t>
            </a:r>
            <a:r>
              <a:rPr lang="el-GR" dirty="0"/>
              <a:t>Κεφάλαιο 17-</a:t>
            </a:r>
            <a:fld id="{D57F1E4F-1CFF-5643-939E-217C01CDF565}" type="slidenum">
              <a:rPr lang="en-US" smtClean="0"/>
              <a:pPr/>
              <a:t>29</a:t>
            </a:fld>
            <a:endParaRPr lang="en-US" dirty="0"/>
          </a:p>
        </p:txBody>
      </p:sp>
      <p:pic>
        <p:nvPicPr>
          <p:cNvPr id="6" name="Εικόνα 5">
            <a:extLst>
              <a:ext uri="{FF2B5EF4-FFF2-40B4-BE49-F238E27FC236}">
                <a16:creationId xmlns:a16="http://schemas.microsoft.com/office/drawing/2014/main" id="{78DC72D2-AC0B-4EC4-BDF1-1ACC79E4EA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3912710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pPr>
              <a:lnSpc>
                <a:spcPct val="100000"/>
              </a:lnSpc>
            </a:pPr>
            <a:r>
              <a:rPr lang="el-GR" sz="3000" dirty="0"/>
              <a:t>Η Φύση της Διοίκησης Διεθνών Επιχειρησιακών Λειτουργιών </a:t>
            </a:r>
            <a:endParaRPr lang="en-US" sz="3000" dirty="0"/>
          </a:p>
        </p:txBody>
      </p:sp>
      <p:sp>
        <p:nvSpPr>
          <p:cNvPr id="10" name="Footer Placeholder 9"/>
          <p:cNvSpPr>
            <a:spLocks noGrp="1"/>
          </p:cNvSpPr>
          <p:nvPr>
            <p:ph type="ftr" sz="quarter" idx="11"/>
          </p:nvPr>
        </p:nvSpPr>
        <p:spPr/>
        <p:txBody>
          <a:bodyPr/>
          <a:lstStyle/>
          <a:p>
            <a:r>
              <a:rPr lang="el-GR" dirty="0" err="1"/>
              <a:t>Διοικηση</a:t>
            </a:r>
            <a:r>
              <a:rPr lang="el-GR" dirty="0"/>
              <a:t> </a:t>
            </a:r>
            <a:r>
              <a:rPr lang="el-GR" dirty="0" err="1"/>
              <a:t>Διεθνων</a:t>
            </a:r>
            <a:r>
              <a:rPr lang="el-GR" dirty="0"/>
              <a:t> </a:t>
            </a:r>
            <a:r>
              <a:rPr lang="el-GR" dirty="0" err="1"/>
              <a:t>Επιχειρησιακων</a:t>
            </a:r>
            <a:r>
              <a:rPr lang="el-GR" dirty="0"/>
              <a:t> </a:t>
            </a:r>
            <a:r>
              <a:rPr lang="el-GR" dirty="0" err="1"/>
              <a:t>Λειτουργιων</a:t>
            </a:r>
            <a:endParaRPr lang="en-US" dirty="0"/>
          </a:p>
        </p:txBody>
      </p:sp>
      <p:sp>
        <p:nvSpPr>
          <p:cNvPr id="11" name="Slide Number Placeholder 10"/>
          <p:cNvSpPr>
            <a:spLocks noGrp="1"/>
          </p:cNvSpPr>
          <p:nvPr>
            <p:ph type="sldNum" sz="quarter" idx="12"/>
          </p:nvPr>
        </p:nvSpPr>
        <p:spPr/>
        <p:txBody>
          <a:bodyPr/>
          <a:lstStyle/>
          <a:p>
            <a:r>
              <a:rPr lang="el-GR" dirty="0"/>
              <a:t>Κεφάλαιο 17-</a:t>
            </a:r>
            <a:fld id="{D57F1E4F-1CFF-5643-939E-217C01CDF565}" type="slidenum">
              <a:rPr lang="en-US" smtClean="0"/>
              <a:pPr/>
              <a:t>3</a:t>
            </a:fld>
            <a:endParaRPr lang="en-US" dirty="0"/>
          </a:p>
        </p:txBody>
      </p:sp>
      <p:pic>
        <p:nvPicPr>
          <p:cNvPr id="2" name="Picture 1"/>
          <p:cNvPicPr>
            <a:picLocks noChangeAspect="1"/>
          </p:cNvPicPr>
          <p:nvPr/>
        </p:nvPicPr>
        <p:blipFill>
          <a:blip r:embed="rId3"/>
          <a:stretch>
            <a:fillRect/>
          </a:stretch>
        </p:blipFill>
        <p:spPr>
          <a:xfrm>
            <a:off x="693084" y="1432725"/>
            <a:ext cx="7757832" cy="4541914"/>
          </a:xfrm>
          <a:prstGeom prst="rect">
            <a:avLst/>
          </a:prstGeom>
        </p:spPr>
      </p:pic>
      <p:pic>
        <p:nvPicPr>
          <p:cNvPr id="4" name="Picture 3"/>
          <p:cNvPicPr>
            <a:picLocks noChangeAspect="1"/>
          </p:cNvPicPr>
          <p:nvPr/>
        </p:nvPicPr>
        <p:blipFill>
          <a:blip r:embed="rId4"/>
          <a:stretch>
            <a:fillRect/>
          </a:stretch>
        </p:blipFill>
        <p:spPr>
          <a:xfrm>
            <a:off x="875956" y="5886957"/>
            <a:ext cx="6599492" cy="327688"/>
          </a:xfrm>
          <a:prstGeom prst="rect">
            <a:avLst/>
          </a:prstGeom>
        </p:spPr>
      </p:pic>
      <p:pic>
        <p:nvPicPr>
          <p:cNvPr id="8" name="Εικόνα 7">
            <a:extLst>
              <a:ext uri="{FF2B5EF4-FFF2-40B4-BE49-F238E27FC236}">
                <a16:creationId xmlns:a16="http://schemas.microsoft.com/office/drawing/2014/main" id="{E4637740-A734-45A0-805B-6B89612C78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1463788799"/>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r>
              <a:rPr lang="el-GR" dirty="0" err="1"/>
              <a:t>Διοικηση</a:t>
            </a:r>
            <a:r>
              <a:rPr lang="el-GR" dirty="0"/>
              <a:t> </a:t>
            </a:r>
            <a:r>
              <a:rPr lang="el-GR" dirty="0" err="1"/>
              <a:t>Διεθνων</a:t>
            </a:r>
            <a:r>
              <a:rPr lang="el-GR" dirty="0"/>
              <a:t> </a:t>
            </a:r>
            <a:r>
              <a:rPr lang="el-GR" dirty="0" err="1"/>
              <a:t>Επιχειρησιακων</a:t>
            </a:r>
            <a:r>
              <a:rPr lang="el-GR" dirty="0"/>
              <a:t> </a:t>
            </a:r>
            <a:r>
              <a:rPr lang="el-GR" dirty="0" err="1"/>
              <a:t>Λειτουργιων</a:t>
            </a:r>
            <a:endParaRPr lang="en-US" dirty="0"/>
          </a:p>
        </p:txBody>
      </p:sp>
      <p:sp>
        <p:nvSpPr>
          <p:cNvPr id="8" name="Slide Number Placeholder 7"/>
          <p:cNvSpPr>
            <a:spLocks noGrp="1"/>
          </p:cNvSpPr>
          <p:nvPr>
            <p:ph type="sldNum" sz="quarter" idx="12"/>
          </p:nvPr>
        </p:nvSpPr>
        <p:spPr/>
        <p:txBody>
          <a:bodyPr/>
          <a:lstStyle/>
          <a:p>
            <a:r>
              <a:rPr lang="el-GR" dirty="0"/>
              <a:t>Κεφάλαιο 17-</a:t>
            </a:r>
            <a:fld id="{D57F1E4F-1CFF-5643-939E-217C01CDF565}" type="slidenum">
              <a:rPr lang="en-US" smtClean="0"/>
              <a:pPr/>
              <a:t>30</a:t>
            </a:fld>
            <a:endParaRPr lang="en-US" dirty="0"/>
          </a:p>
        </p:txBody>
      </p:sp>
      <p:pic>
        <p:nvPicPr>
          <p:cNvPr id="5" name="Εικόνα 4">
            <a:extLst>
              <a:ext uri="{FF2B5EF4-FFF2-40B4-BE49-F238E27FC236}">
                <a16:creationId xmlns:a16="http://schemas.microsoft.com/office/drawing/2014/main" id="{0F8E2AF5-279B-45F8-8500-F46D6759BF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
        <p:nvSpPr>
          <p:cNvPr id="6" name="TextBox 5">
            <a:extLst>
              <a:ext uri="{FF2B5EF4-FFF2-40B4-BE49-F238E27FC236}">
                <a16:creationId xmlns:a16="http://schemas.microsoft.com/office/drawing/2014/main" id="{B3EA9DEE-D436-42E5-ABA0-02101E97D365}"/>
              </a:ext>
            </a:extLst>
          </p:cNvPr>
          <p:cNvSpPr txBox="1"/>
          <p:nvPr/>
        </p:nvSpPr>
        <p:spPr>
          <a:xfrm>
            <a:off x="986710" y="1503436"/>
            <a:ext cx="7172960" cy="2215991"/>
          </a:xfrm>
          <a:prstGeom prst="rect">
            <a:avLst/>
          </a:prstGeom>
          <a:noFill/>
          <a:ln>
            <a:solidFill>
              <a:schemeClr val="tx1"/>
            </a:solidFill>
          </a:ln>
        </p:spPr>
        <p:txBody>
          <a:bodyPr wrap="square" rtlCol="0">
            <a:spAutoFit/>
          </a:bodyPr>
          <a:lstStyle/>
          <a:p>
            <a:pPr>
              <a:lnSpc>
                <a:spcPct val="150000"/>
              </a:lnSpc>
            </a:pPr>
            <a:r>
              <a:rPr lang="el-GR" sz="1200" b="1" dirty="0"/>
              <a:t>Σημείωση της αγγλικής έκδοσης των διαφανειών</a:t>
            </a:r>
            <a:endParaRPr lang="el-GR" sz="1200" dirty="0"/>
          </a:p>
          <a:p>
            <a:r>
              <a:rPr lang="el-GR" sz="1200" dirty="0"/>
              <a:t>Το παρόν έργο προστατεύεται από νόμους πνευματικών δικαιωμάτων των Ηνωμένων Πολιτειών και παρέχεται αποκλειστικά για χρήση από διδάσκοντες κατά τη διδασκαλία των μαθημάτων τους και την αξιολόγηση της εκμάθησης των φοιτητών.</a:t>
            </a:r>
            <a:r>
              <a:rPr lang="en-US" sz="1200" dirty="0"/>
              <a:t> </a:t>
            </a:r>
            <a:r>
              <a:rPr lang="el-GR" sz="1200" dirty="0"/>
              <a:t>Η διάδοση ή πώληση οποιουδήποτε μέρους αυτού του έργου (συμπεριλαμβανομένης της δημοσίευσης στον Παγκόσμιο Ιστό) καταστρέφει την ακεραιότητα του έργου και δεν επιτρέπεται. Το περιεχόμενο του έργου δεν θα πρέπει ποτέ να διατίθεται στους φοιτητές, παρά μόνο στους διδάσκοντες που χρησιμοποιούν το συνοδευτικό κείμενο στα μαθήματά τους. Όλοι οι αποδέκτες αυτού του έργου αναμένεται να συμμορφώνονται με αυτούς τους περιορισμούς και να σέβονται τους προβλεπόμενους παιδαγωγικούς σκοπούς και τις ανάγκες των άλλων διδασκόντων που βασίζονται σε αυτήν την ύλη.</a:t>
            </a:r>
          </a:p>
        </p:txBody>
      </p:sp>
      <p:pic>
        <p:nvPicPr>
          <p:cNvPr id="9" name="Picture 2">
            <a:extLst>
              <a:ext uri="{FF2B5EF4-FFF2-40B4-BE49-F238E27FC236}">
                <a16:creationId xmlns:a16="http://schemas.microsoft.com/office/drawing/2014/main" id="{77545EEC-22A1-4FD2-AE71-310A8753F7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4594" y="327262"/>
            <a:ext cx="1014810" cy="1014810"/>
          </a:xfrm>
          <a:prstGeom prst="rect">
            <a:avLst/>
          </a:prstGeom>
        </p:spPr>
      </p:pic>
      <p:pic>
        <p:nvPicPr>
          <p:cNvPr id="10" name="Εικόνα 9">
            <a:extLst>
              <a:ext uri="{FF2B5EF4-FFF2-40B4-BE49-F238E27FC236}">
                <a16:creationId xmlns:a16="http://schemas.microsoft.com/office/drawing/2014/main" id="{AE3B2B30-4B10-4911-86EB-1001D1D039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405" y="4632066"/>
            <a:ext cx="1433188" cy="1384204"/>
          </a:xfrm>
          <a:prstGeom prst="rect">
            <a:avLst/>
          </a:prstGeom>
        </p:spPr>
      </p:pic>
      <p:sp>
        <p:nvSpPr>
          <p:cNvPr id="12" name="TextBox 11">
            <a:extLst>
              <a:ext uri="{FF2B5EF4-FFF2-40B4-BE49-F238E27FC236}">
                <a16:creationId xmlns:a16="http://schemas.microsoft.com/office/drawing/2014/main" id="{91E61367-48CD-4A27-B7FC-C944EE57FC3F}"/>
              </a:ext>
            </a:extLst>
          </p:cNvPr>
          <p:cNvSpPr txBox="1"/>
          <p:nvPr/>
        </p:nvSpPr>
        <p:spPr>
          <a:xfrm>
            <a:off x="1766194" y="4216240"/>
            <a:ext cx="5611610" cy="276999"/>
          </a:xfrm>
          <a:prstGeom prst="rect">
            <a:avLst/>
          </a:prstGeom>
          <a:noFill/>
        </p:spPr>
        <p:txBody>
          <a:bodyPr wrap="square" rtlCol="0">
            <a:spAutoFit/>
          </a:bodyPr>
          <a:lstStyle/>
          <a:p>
            <a:r>
              <a:rPr lang="el-GR" sz="1200" b="1" dirty="0"/>
              <a:t>Αποκλειστικότητα για την ελληνική γλώσσα: ΕΚΔΟΣΕΙΣ ΤΖΙΟΛΑ</a:t>
            </a:r>
          </a:p>
        </p:txBody>
      </p:sp>
    </p:spTree>
    <p:extLst>
      <p:ext uri="{BB962C8B-B14F-4D97-AF65-F5344CB8AC3E}">
        <p14:creationId xmlns:p14="http://schemas.microsoft.com/office/powerpoint/2010/main" val="2612417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lnSpc>
                <a:spcPct val="100000"/>
              </a:lnSpc>
            </a:pPr>
            <a:r>
              <a:rPr lang="el-GR" dirty="0">
                <a:solidFill>
                  <a:srgbClr val="0070C0"/>
                </a:solidFill>
              </a:rPr>
              <a:t>Το Στρατηγικό Πλαίσιο της Διοίκησης Διεθνών Επιχειρησιακών Λειτουργιών</a:t>
            </a:r>
            <a:endParaRPr lang="en-US" dirty="0">
              <a:solidFill>
                <a:srgbClr val="0070C0"/>
              </a:solidFill>
            </a:endParaRPr>
          </a:p>
        </p:txBody>
      </p:sp>
      <p:sp>
        <p:nvSpPr>
          <p:cNvPr id="5" name="Content Placeholder 4"/>
          <p:cNvSpPr>
            <a:spLocks noGrp="1"/>
          </p:cNvSpPr>
          <p:nvPr>
            <p:ph idx="1"/>
          </p:nvPr>
        </p:nvSpPr>
        <p:spPr/>
        <p:txBody>
          <a:bodyPr>
            <a:normAutofit/>
          </a:bodyPr>
          <a:lstStyle/>
          <a:p>
            <a:pPr>
              <a:lnSpc>
                <a:spcPct val="100000"/>
              </a:lnSpc>
            </a:pPr>
            <a:r>
              <a:rPr lang="el-GR" sz="2600" dirty="0"/>
              <a:t>Υψηλότερη αξία</a:t>
            </a:r>
            <a:endParaRPr lang="en-US" sz="2600" dirty="0"/>
          </a:p>
          <a:p>
            <a:pPr>
              <a:lnSpc>
                <a:spcPct val="100000"/>
              </a:lnSpc>
            </a:pPr>
            <a:r>
              <a:rPr lang="el-GR" sz="2600" dirty="0"/>
              <a:t>Επιχειρηματική στρατηγική</a:t>
            </a:r>
          </a:p>
          <a:p>
            <a:pPr>
              <a:lnSpc>
                <a:spcPct val="100000"/>
              </a:lnSpc>
            </a:pPr>
            <a:r>
              <a:rPr lang="el-GR" sz="2600" dirty="0"/>
              <a:t>Διαδικασίες παραγωγής</a:t>
            </a:r>
            <a:endParaRPr lang="en-US" sz="2600" dirty="0"/>
          </a:p>
          <a:p>
            <a:pPr>
              <a:lnSpc>
                <a:spcPct val="100000"/>
              </a:lnSpc>
            </a:pPr>
            <a:r>
              <a:rPr lang="el-GR" sz="2600" dirty="0"/>
              <a:t>Τεχνολογίες παραγωγής</a:t>
            </a:r>
            <a:endParaRPr lang="en-US" sz="2600" dirty="0"/>
          </a:p>
          <a:p>
            <a:pPr>
              <a:lnSpc>
                <a:spcPct val="100000"/>
              </a:lnSpc>
            </a:pPr>
            <a:endParaRPr lang="en-US" sz="2600" dirty="0"/>
          </a:p>
        </p:txBody>
      </p:sp>
      <p:sp>
        <p:nvSpPr>
          <p:cNvPr id="10" name="Footer Placeholder 9"/>
          <p:cNvSpPr>
            <a:spLocks noGrp="1"/>
          </p:cNvSpPr>
          <p:nvPr>
            <p:ph type="ftr" sz="quarter" idx="11"/>
          </p:nvPr>
        </p:nvSpPr>
        <p:spPr/>
        <p:txBody>
          <a:bodyPr/>
          <a:lstStyle/>
          <a:p>
            <a:r>
              <a:rPr lang="el-GR" dirty="0" err="1"/>
              <a:t>Διοικηση</a:t>
            </a:r>
            <a:r>
              <a:rPr lang="el-GR" dirty="0"/>
              <a:t> </a:t>
            </a:r>
            <a:r>
              <a:rPr lang="el-GR" dirty="0" err="1"/>
              <a:t>Διεθνων</a:t>
            </a:r>
            <a:r>
              <a:rPr lang="el-GR" dirty="0"/>
              <a:t> </a:t>
            </a:r>
            <a:r>
              <a:rPr lang="el-GR" dirty="0" err="1"/>
              <a:t>Επιχειρησιακων</a:t>
            </a:r>
            <a:r>
              <a:rPr lang="el-GR" dirty="0"/>
              <a:t> </a:t>
            </a:r>
            <a:r>
              <a:rPr lang="el-GR" dirty="0" err="1"/>
              <a:t>Λειτουργιων</a:t>
            </a:r>
            <a:endParaRPr lang="en-US" dirty="0"/>
          </a:p>
        </p:txBody>
      </p:sp>
      <p:sp>
        <p:nvSpPr>
          <p:cNvPr id="11" name="Slide Number Placeholder 10"/>
          <p:cNvSpPr>
            <a:spLocks noGrp="1"/>
          </p:cNvSpPr>
          <p:nvPr>
            <p:ph type="sldNum" sz="quarter" idx="12"/>
          </p:nvPr>
        </p:nvSpPr>
        <p:spPr/>
        <p:txBody>
          <a:bodyPr/>
          <a:lstStyle/>
          <a:p>
            <a:r>
              <a:rPr lang="el-GR" dirty="0"/>
              <a:t>Κεφάλαιο 17-</a:t>
            </a:r>
            <a:fld id="{D57F1E4F-1CFF-5643-939E-217C01CDF565}" type="slidenum">
              <a:rPr lang="en-US" smtClean="0"/>
              <a:pPr/>
              <a:t>4</a:t>
            </a:fld>
            <a:endParaRPr lang="en-US" dirty="0"/>
          </a:p>
        </p:txBody>
      </p:sp>
      <p:pic>
        <p:nvPicPr>
          <p:cNvPr id="7" name="Εικόνα 6">
            <a:extLst>
              <a:ext uri="{FF2B5EF4-FFF2-40B4-BE49-F238E27FC236}">
                <a16:creationId xmlns:a16="http://schemas.microsoft.com/office/drawing/2014/main" id="{71506F19-1A20-4917-8A98-924A811939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38944231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lnSpc>
                <a:spcPct val="100000"/>
              </a:lnSpc>
            </a:pPr>
            <a:r>
              <a:rPr lang="el-GR" dirty="0">
                <a:solidFill>
                  <a:srgbClr val="0070C0"/>
                </a:solidFill>
              </a:rPr>
              <a:t>Περιπλοκότητες της Διοίκησης Διεθνών Επιχειρησιακών Λειτουργιών</a:t>
            </a:r>
            <a:endParaRPr lang="en-US" dirty="0">
              <a:solidFill>
                <a:srgbClr val="0070C0"/>
              </a:solidFill>
            </a:endParaRPr>
          </a:p>
        </p:txBody>
      </p:sp>
      <p:sp>
        <p:nvSpPr>
          <p:cNvPr id="2" name="Content Placeholder 1"/>
          <p:cNvSpPr>
            <a:spLocks noGrp="1"/>
          </p:cNvSpPr>
          <p:nvPr>
            <p:ph idx="1"/>
          </p:nvPr>
        </p:nvSpPr>
        <p:spPr/>
        <p:txBody>
          <a:bodyPr>
            <a:normAutofit/>
          </a:bodyPr>
          <a:lstStyle/>
          <a:p>
            <a:pPr>
              <a:lnSpc>
                <a:spcPct val="100000"/>
              </a:lnSpc>
            </a:pPr>
            <a:r>
              <a:rPr lang="el-GR" sz="2600" dirty="0"/>
              <a:t>Πόροι</a:t>
            </a:r>
            <a:endParaRPr lang="en-US" sz="2600" dirty="0"/>
          </a:p>
          <a:p>
            <a:pPr>
              <a:lnSpc>
                <a:spcPct val="100000"/>
              </a:lnSpc>
            </a:pPr>
            <a:r>
              <a:rPr lang="el-GR" sz="2600" dirty="0"/>
              <a:t>Τοποθεσία</a:t>
            </a:r>
            <a:endParaRPr lang="en-US" sz="2600" dirty="0"/>
          </a:p>
          <a:p>
            <a:pPr>
              <a:lnSpc>
                <a:spcPct val="100000"/>
              </a:lnSpc>
            </a:pPr>
            <a:r>
              <a:rPr lang="el-GR" sz="2600" dirty="0"/>
              <a:t>Συστήματα εφοδιασμού</a:t>
            </a:r>
            <a:endParaRPr lang="en-US" sz="2600" dirty="0"/>
          </a:p>
          <a:p>
            <a:pPr>
              <a:lnSpc>
                <a:spcPct val="100000"/>
              </a:lnSpc>
            </a:pPr>
            <a:endParaRPr lang="en-US" sz="2600" dirty="0"/>
          </a:p>
        </p:txBody>
      </p:sp>
      <p:sp>
        <p:nvSpPr>
          <p:cNvPr id="16" name="Footer Placeholder 15"/>
          <p:cNvSpPr>
            <a:spLocks noGrp="1"/>
          </p:cNvSpPr>
          <p:nvPr>
            <p:ph type="ftr" sz="quarter" idx="11"/>
          </p:nvPr>
        </p:nvSpPr>
        <p:spPr/>
        <p:txBody>
          <a:bodyPr/>
          <a:lstStyle/>
          <a:p>
            <a:r>
              <a:rPr lang="el-GR" dirty="0" err="1"/>
              <a:t>Διοικηση</a:t>
            </a:r>
            <a:r>
              <a:rPr lang="el-GR" dirty="0"/>
              <a:t> </a:t>
            </a:r>
            <a:r>
              <a:rPr lang="el-GR" dirty="0" err="1"/>
              <a:t>Διεθνων</a:t>
            </a:r>
            <a:r>
              <a:rPr lang="el-GR" dirty="0"/>
              <a:t> </a:t>
            </a:r>
            <a:r>
              <a:rPr lang="el-GR" dirty="0" err="1"/>
              <a:t>Επιχειρησιακων</a:t>
            </a:r>
            <a:r>
              <a:rPr lang="el-GR" dirty="0"/>
              <a:t> </a:t>
            </a:r>
            <a:r>
              <a:rPr lang="el-GR" dirty="0" err="1"/>
              <a:t>Λειτουργιων</a:t>
            </a:r>
            <a:endParaRPr lang="en-US" dirty="0"/>
          </a:p>
        </p:txBody>
      </p:sp>
      <p:sp>
        <p:nvSpPr>
          <p:cNvPr id="17" name="Slide Number Placeholder 16"/>
          <p:cNvSpPr>
            <a:spLocks noGrp="1"/>
          </p:cNvSpPr>
          <p:nvPr>
            <p:ph type="sldNum" sz="quarter" idx="12"/>
          </p:nvPr>
        </p:nvSpPr>
        <p:spPr/>
        <p:txBody>
          <a:bodyPr/>
          <a:lstStyle/>
          <a:p>
            <a:r>
              <a:rPr lang="el-GR" dirty="0"/>
              <a:t>Κεφάλαιο 17-</a:t>
            </a:r>
            <a:fld id="{D57F1E4F-1CFF-5643-939E-217C01CDF565}" type="slidenum">
              <a:rPr lang="en-US" smtClean="0"/>
              <a:pPr/>
              <a:t>5</a:t>
            </a:fld>
            <a:endParaRPr lang="en-US" dirty="0"/>
          </a:p>
        </p:txBody>
      </p:sp>
      <p:pic>
        <p:nvPicPr>
          <p:cNvPr id="7" name="Εικόνα 6">
            <a:extLst>
              <a:ext uri="{FF2B5EF4-FFF2-40B4-BE49-F238E27FC236}">
                <a16:creationId xmlns:a16="http://schemas.microsoft.com/office/drawing/2014/main" id="{4F02001C-DF39-485B-BE1E-7502142B60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229947791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l-GR" dirty="0"/>
              <a:t>Διοίκηση Παραγωγής </a:t>
            </a: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079366609"/>
              </p:ext>
            </p:extLst>
          </p:nvPr>
        </p:nvGraphicFramePr>
        <p:xfrm>
          <a:off x="457200" y="1509630"/>
          <a:ext cx="8229600" cy="47915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Footer Placeholder 9"/>
          <p:cNvSpPr>
            <a:spLocks noGrp="1"/>
          </p:cNvSpPr>
          <p:nvPr>
            <p:ph type="ftr" sz="quarter" idx="11"/>
          </p:nvPr>
        </p:nvSpPr>
        <p:spPr/>
        <p:txBody>
          <a:bodyPr/>
          <a:lstStyle/>
          <a:p>
            <a:r>
              <a:rPr lang="el-GR" dirty="0" err="1"/>
              <a:t>Διοικηση</a:t>
            </a:r>
            <a:r>
              <a:rPr lang="el-GR" dirty="0"/>
              <a:t> </a:t>
            </a:r>
            <a:r>
              <a:rPr lang="el-GR" dirty="0" err="1"/>
              <a:t>Διεθνων</a:t>
            </a:r>
            <a:r>
              <a:rPr lang="el-GR" dirty="0"/>
              <a:t> </a:t>
            </a:r>
            <a:r>
              <a:rPr lang="el-GR" dirty="0" err="1"/>
              <a:t>Επιχειρησιακων</a:t>
            </a:r>
            <a:r>
              <a:rPr lang="el-GR" dirty="0"/>
              <a:t> </a:t>
            </a:r>
            <a:r>
              <a:rPr lang="el-GR" dirty="0" err="1"/>
              <a:t>Λειτουργιων</a:t>
            </a:r>
            <a:endParaRPr lang="en-US" dirty="0"/>
          </a:p>
        </p:txBody>
      </p:sp>
      <p:sp>
        <p:nvSpPr>
          <p:cNvPr id="11" name="Slide Number Placeholder 10"/>
          <p:cNvSpPr>
            <a:spLocks noGrp="1"/>
          </p:cNvSpPr>
          <p:nvPr>
            <p:ph type="sldNum" sz="quarter" idx="12"/>
          </p:nvPr>
        </p:nvSpPr>
        <p:spPr/>
        <p:txBody>
          <a:bodyPr/>
          <a:lstStyle/>
          <a:p>
            <a:r>
              <a:rPr lang="el-GR" dirty="0"/>
              <a:t>Κεφάλαιο 17-</a:t>
            </a:r>
            <a:fld id="{D57F1E4F-1CFF-5643-939E-217C01CDF565}" type="slidenum">
              <a:rPr lang="en-US" smtClean="0"/>
              <a:pPr/>
              <a:t>6</a:t>
            </a:fld>
            <a:endParaRPr lang="en-US" dirty="0"/>
          </a:p>
        </p:txBody>
      </p:sp>
      <p:pic>
        <p:nvPicPr>
          <p:cNvPr id="6" name="Εικόνα 5">
            <a:extLst>
              <a:ext uri="{FF2B5EF4-FFF2-40B4-BE49-F238E27FC236}">
                <a16:creationId xmlns:a16="http://schemas.microsoft.com/office/drawing/2014/main" id="{38C31E25-A1E2-460E-A6B7-AA0C5EB2A81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187424012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lnSpc>
                <a:spcPct val="100000"/>
              </a:lnSpc>
            </a:pPr>
            <a:r>
              <a:rPr lang="el-GR" dirty="0">
                <a:solidFill>
                  <a:srgbClr val="0070C0"/>
                </a:solidFill>
              </a:rPr>
              <a:t>Διοίκηση Εφοδιαστικής Αλυσίδας και Κάθετη Ολοκλήρωση</a:t>
            </a:r>
            <a:endParaRPr lang="en-US" dirty="0">
              <a:solidFill>
                <a:srgbClr val="0070C0"/>
              </a:solidFill>
            </a:endParaRPr>
          </a:p>
        </p:txBody>
      </p:sp>
      <p:sp>
        <p:nvSpPr>
          <p:cNvPr id="5" name="Content Placeholder 4"/>
          <p:cNvSpPr>
            <a:spLocks noGrp="1"/>
          </p:cNvSpPr>
          <p:nvPr>
            <p:ph idx="1"/>
          </p:nvPr>
        </p:nvSpPr>
        <p:spPr/>
        <p:txBody>
          <a:bodyPr>
            <a:normAutofit/>
          </a:bodyPr>
          <a:lstStyle/>
          <a:p>
            <a:pPr>
              <a:lnSpc>
                <a:spcPct val="100000"/>
              </a:lnSpc>
              <a:spcAft>
                <a:spcPts val="600"/>
              </a:spcAft>
            </a:pPr>
            <a:r>
              <a:rPr lang="el-GR" sz="2600" b="1" dirty="0"/>
              <a:t>Επίδραση της διοίκησης εφοδιαστικής αλυσίδας</a:t>
            </a:r>
            <a:r>
              <a:rPr lang="en-US" sz="2600" b="1" dirty="0"/>
              <a:t> </a:t>
            </a:r>
          </a:p>
          <a:p>
            <a:pPr marL="627063" lvl="1" indent="-427038">
              <a:lnSpc>
                <a:spcPct val="100000"/>
              </a:lnSpc>
            </a:pPr>
            <a:r>
              <a:rPr lang="el-GR" sz="2600" dirty="0"/>
              <a:t>Κόστος προϊόντος</a:t>
            </a:r>
            <a:r>
              <a:rPr lang="en-US" sz="2600" dirty="0"/>
              <a:t> </a:t>
            </a:r>
          </a:p>
          <a:p>
            <a:pPr marL="627063" lvl="1" indent="-427038">
              <a:lnSpc>
                <a:spcPct val="100000"/>
              </a:lnSpc>
            </a:pPr>
            <a:r>
              <a:rPr lang="el-GR" sz="2600" dirty="0"/>
              <a:t>Ποιότητα προϊόντος</a:t>
            </a:r>
            <a:endParaRPr lang="en-US" sz="2600" dirty="0"/>
          </a:p>
          <a:p>
            <a:pPr marL="627063" lvl="1" indent="-427038">
              <a:lnSpc>
                <a:spcPct val="100000"/>
              </a:lnSpc>
            </a:pPr>
            <a:r>
              <a:rPr lang="el-GR" sz="2600" dirty="0"/>
              <a:t>Εσωτερικές απαιτήσεις σε κεφάλαια</a:t>
            </a:r>
            <a:endParaRPr lang="en-US" sz="2600" dirty="0"/>
          </a:p>
          <a:p>
            <a:pPr>
              <a:lnSpc>
                <a:spcPct val="100000"/>
              </a:lnSpc>
              <a:spcAft>
                <a:spcPts val="600"/>
              </a:spcAft>
            </a:pPr>
            <a:r>
              <a:rPr lang="el-GR" sz="2600" b="1" dirty="0"/>
              <a:t>Στρατηγική διοίκησης εφοδιαστικής αλυσίδας</a:t>
            </a:r>
            <a:endParaRPr lang="en-US" sz="2600" b="1" dirty="0"/>
          </a:p>
          <a:p>
            <a:pPr marL="627063" lvl="1" indent="-427038">
              <a:lnSpc>
                <a:spcPct val="100000"/>
              </a:lnSpc>
            </a:pPr>
            <a:r>
              <a:rPr lang="el-GR" sz="2600" dirty="0"/>
              <a:t>Κάθετη ολοκλήρωση</a:t>
            </a:r>
            <a:endParaRPr lang="en-US" sz="2600" dirty="0"/>
          </a:p>
          <a:p>
            <a:pPr marL="627063" lvl="1" indent="-427038">
              <a:lnSpc>
                <a:spcPct val="100000"/>
              </a:lnSpc>
            </a:pPr>
            <a:r>
              <a:rPr lang="el-GR" sz="2600" dirty="0"/>
              <a:t>Απόφαση </a:t>
            </a:r>
            <a:r>
              <a:rPr lang="el-GR" sz="2600" dirty="0" err="1"/>
              <a:t>ιδιοπαραγωγής</a:t>
            </a:r>
            <a:r>
              <a:rPr lang="el-GR" sz="2600" dirty="0"/>
              <a:t> ή αγοράς</a:t>
            </a:r>
            <a:endParaRPr lang="en-US" sz="2600" dirty="0"/>
          </a:p>
        </p:txBody>
      </p:sp>
      <p:sp>
        <p:nvSpPr>
          <p:cNvPr id="10" name="Footer Placeholder 9"/>
          <p:cNvSpPr>
            <a:spLocks noGrp="1"/>
          </p:cNvSpPr>
          <p:nvPr>
            <p:ph type="ftr" sz="quarter" idx="11"/>
          </p:nvPr>
        </p:nvSpPr>
        <p:spPr/>
        <p:txBody>
          <a:bodyPr/>
          <a:lstStyle/>
          <a:p>
            <a:r>
              <a:rPr lang="el-GR" dirty="0" err="1"/>
              <a:t>Διοικηση</a:t>
            </a:r>
            <a:r>
              <a:rPr lang="el-GR" dirty="0"/>
              <a:t> </a:t>
            </a:r>
            <a:r>
              <a:rPr lang="el-GR" dirty="0" err="1"/>
              <a:t>Διεθνων</a:t>
            </a:r>
            <a:r>
              <a:rPr lang="el-GR" dirty="0"/>
              <a:t> </a:t>
            </a:r>
            <a:r>
              <a:rPr lang="el-GR" dirty="0" err="1"/>
              <a:t>Επιχειρησιακων</a:t>
            </a:r>
            <a:r>
              <a:rPr lang="el-GR" dirty="0"/>
              <a:t> </a:t>
            </a:r>
            <a:r>
              <a:rPr lang="el-GR" dirty="0" err="1"/>
              <a:t>Λειτουργιων</a:t>
            </a:r>
            <a:endParaRPr lang="en-US" dirty="0"/>
          </a:p>
        </p:txBody>
      </p:sp>
      <p:sp>
        <p:nvSpPr>
          <p:cNvPr id="11" name="Slide Number Placeholder 10"/>
          <p:cNvSpPr>
            <a:spLocks noGrp="1"/>
          </p:cNvSpPr>
          <p:nvPr>
            <p:ph type="sldNum" sz="quarter" idx="12"/>
          </p:nvPr>
        </p:nvSpPr>
        <p:spPr/>
        <p:txBody>
          <a:bodyPr/>
          <a:lstStyle/>
          <a:p>
            <a:r>
              <a:rPr lang="el-GR" dirty="0"/>
              <a:t>Κεφάλαιο 17-</a:t>
            </a:r>
            <a:fld id="{D57F1E4F-1CFF-5643-939E-217C01CDF565}" type="slidenum">
              <a:rPr lang="en-US" smtClean="0"/>
              <a:pPr/>
              <a:t>7</a:t>
            </a:fld>
            <a:endParaRPr lang="en-US" dirty="0"/>
          </a:p>
        </p:txBody>
      </p:sp>
      <p:pic>
        <p:nvPicPr>
          <p:cNvPr id="7" name="Εικόνα 6">
            <a:extLst>
              <a:ext uri="{FF2B5EF4-FFF2-40B4-BE49-F238E27FC236}">
                <a16:creationId xmlns:a16="http://schemas.microsoft.com/office/drawing/2014/main" id="{3ACA761B-2565-42BE-A6BB-B152BDEF5E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279778786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lnSpc>
                <a:spcPct val="100000"/>
              </a:lnSpc>
            </a:pPr>
            <a:r>
              <a:rPr lang="el-GR" dirty="0">
                <a:solidFill>
                  <a:srgbClr val="0070C0"/>
                </a:solidFill>
              </a:rPr>
              <a:t>Διοίκηση Εφοδιαστικής Αλυσίδας και Κάθετη Ολοκλήρωση</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756791617"/>
              </p:ext>
            </p:extLst>
          </p:nvPr>
        </p:nvGraphicFramePr>
        <p:xfrm>
          <a:off x="457200" y="2094937"/>
          <a:ext cx="8229600" cy="42058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Footer Placeholder 14"/>
          <p:cNvSpPr>
            <a:spLocks noGrp="1"/>
          </p:cNvSpPr>
          <p:nvPr>
            <p:ph type="ftr" sz="quarter" idx="11"/>
          </p:nvPr>
        </p:nvSpPr>
        <p:spPr/>
        <p:txBody>
          <a:bodyPr/>
          <a:lstStyle/>
          <a:p>
            <a:r>
              <a:rPr lang="el-GR" dirty="0" err="1"/>
              <a:t>Διοικηση</a:t>
            </a:r>
            <a:r>
              <a:rPr lang="el-GR" dirty="0"/>
              <a:t> </a:t>
            </a:r>
            <a:r>
              <a:rPr lang="el-GR" dirty="0" err="1"/>
              <a:t>Διεθνων</a:t>
            </a:r>
            <a:r>
              <a:rPr lang="el-GR" dirty="0"/>
              <a:t> </a:t>
            </a:r>
            <a:r>
              <a:rPr lang="el-GR" dirty="0" err="1"/>
              <a:t>Επιχειρησιακων</a:t>
            </a:r>
            <a:r>
              <a:rPr lang="el-GR" dirty="0"/>
              <a:t> </a:t>
            </a:r>
            <a:r>
              <a:rPr lang="el-GR" dirty="0" err="1"/>
              <a:t>Λειτουργιων</a:t>
            </a:r>
            <a:endParaRPr lang="en-US" dirty="0"/>
          </a:p>
        </p:txBody>
      </p:sp>
      <p:sp>
        <p:nvSpPr>
          <p:cNvPr id="16" name="Slide Number Placeholder 15"/>
          <p:cNvSpPr>
            <a:spLocks noGrp="1"/>
          </p:cNvSpPr>
          <p:nvPr>
            <p:ph type="sldNum" sz="quarter" idx="12"/>
          </p:nvPr>
        </p:nvSpPr>
        <p:spPr/>
        <p:txBody>
          <a:bodyPr/>
          <a:lstStyle/>
          <a:p>
            <a:r>
              <a:rPr lang="el-GR" dirty="0"/>
              <a:t>Κεφάλαιο 17-</a:t>
            </a:r>
            <a:fld id="{D57F1E4F-1CFF-5643-939E-217C01CDF565}" type="slidenum">
              <a:rPr lang="en-US" smtClean="0"/>
              <a:pPr/>
              <a:t>8</a:t>
            </a:fld>
            <a:endParaRPr lang="en-US" dirty="0"/>
          </a:p>
        </p:txBody>
      </p:sp>
      <p:grpSp>
        <p:nvGrpSpPr>
          <p:cNvPr id="17" name="Group 16"/>
          <p:cNvGrpSpPr/>
          <p:nvPr/>
        </p:nvGrpSpPr>
        <p:grpSpPr>
          <a:xfrm>
            <a:off x="457200" y="1372162"/>
            <a:ext cx="8229600" cy="722775"/>
            <a:chOff x="2571" y="689360"/>
            <a:chExt cx="2507456" cy="722775"/>
          </a:xfrm>
        </p:grpSpPr>
        <p:sp>
          <p:nvSpPr>
            <p:cNvPr id="18" name="Rectangle 17"/>
            <p:cNvSpPr/>
            <p:nvPr/>
          </p:nvSpPr>
          <p:spPr>
            <a:xfrm>
              <a:off x="2571" y="689360"/>
              <a:ext cx="2507456" cy="722775"/>
            </a:xfrm>
            <a:prstGeom prst="rect">
              <a:avLst/>
            </a:prstGeom>
          </p:spPr>
          <p:style>
            <a:lnRef idx="2">
              <a:schemeClr val="accent1"/>
            </a:lnRef>
            <a:fillRef idx="1">
              <a:schemeClr val="lt1"/>
            </a:fillRef>
            <a:effectRef idx="0">
              <a:schemeClr val="accent1"/>
            </a:effectRef>
            <a:fontRef idx="minor">
              <a:schemeClr val="dk1"/>
            </a:fontRef>
          </p:style>
        </p:sp>
        <p:sp>
          <p:nvSpPr>
            <p:cNvPr id="19" name="Rectangle 18"/>
            <p:cNvSpPr/>
            <p:nvPr/>
          </p:nvSpPr>
          <p:spPr>
            <a:xfrm>
              <a:off x="2571" y="689360"/>
              <a:ext cx="2507456" cy="722775"/>
            </a:xfrm>
            <a:prstGeom prst="rect">
              <a:avLst/>
            </a:prstGeom>
          </p:spPr>
          <p:style>
            <a:lnRef idx="2">
              <a:schemeClr val="accent1"/>
            </a:lnRef>
            <a:fillRef idx="1">
              <a:schemeClr val="lt1"/>
            </a:fillRef>
            <a:effectRef idx="0">
              <a:schemeClr val="accent1"/>
            </a:effectRef>
            <a:fontRef idx="minor">
              <a:schemeClr val="dk1"/>
            </a:fontRef>
          </p:style>
          <p:txBody>
            <a:bodyPr spcFirstLastPara="0" vert="horz" wrap="square" lIns="142240" tIns="81280" rIns="142240" bIns="81280" numCol="1" spcCol="1270" anchor="ctr" anchorCtr="0">
              <a:noAutofit/>
            </a:bodyPr>
            <a:lstStyle/>
            <a:p>
              <a:pPr lvl="0" algn="ctr" defTabSz="889000" rtl="0">
                <a:lnSpc>
                  <a:spcPct val="90000"/>
                </a:lnSpc>
                <a:spcBef>
                  <a:spcPct val="0"/>
                </a:spcBef>
                <a:spcAft>
                  <a:spcPct val="35000"/>
                </a:spcAft>
              </a:pPr>
              <a:r>
                <a:rPr lang="el-GR" sz="2700" b="1" kern="1200" dirty="0"/>
                <a:t>Απόφαση </a:t>
              </a:r>
              <a:r>
                <a:rPr lang="el-GR" sz="2700" b="1" kern="1200" dirty="0" err="1"/>
                <a:t>ιδιοπαραγωγής</a:t>
              </a:r>
              <a:r>
                <a:rPr lang="el-GR" sz="2700" b="1" kern="1200" dirty="0"/>
                <a:t> ή αγοράς</a:t>
              </a:r>
              <a:endParaRPr lang="en-US" sz="2700" kern="1200" dirty="0"/>
            </a:p>
          </p:txBody>
        </p:sp>
      </p:grpSp>
      <p:pic>
        <p:nvPicPr>
          <p:cNvPr id="9" name="Εικόνα 8">
            <a:extLst>
              <a:ext uri="{FF2B5EF4-FFF2-40B4-BE49-F238E27FC236}">
                <a16:creationId xmlns:a16="http://schemas.microsoft.com/office/drawing/2014/main" id="{8AE15E76-40AB-41B6-BACF-4A7623ECA42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263773679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lnSpc>
                <a:spcPct val="100000"/>
              </a:lnSpc>
            </a:pPr>
            <a:r>
              <a:rPr lang="el-GR" dirty="0">
                <a:solidFill>
                  <a:srgbClr val="0070C0"/>
                </a:solidFill>
              </a:rPr>
              <a:t>Αποφάσεις Σχετικές με την Τοποθεσία Εγκατάστασης</a:t>
            </a:r>
            <a:endParaRPr lang="en-US" dirty="0">
              <a:solidFill>
                <a:srgbClr val="0070C0"/>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18982721"/>
              </p:ext>
            </p:extLst>
          </p:nvPr>
        </p:nvGraphicFramePr>
        <p:xfrm>
          <a:off x="533400" y="1559734"/>
          <a:ext cx="8229600" cy="47915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Footer Placeholder 14"/>
          <p:cNvSpPr>
            <a:spLocks noGrp="1"/>
          </p:cNvSpPr>
          <p:nvPr>
            <p:ph type="ftr" sz="quarter" idx="11"/>
          </p:nvPr>
        </p:nvSpPr>
        <p:spPr/>
        <p:txBody>
          <a:bodyPr/>
          <a:lstStyle/>
          <a:p>
            <a:r>
              <a:rPr lang="el-GR" dirty="0" err="1"/>
              <a:t>Διοικηση</a:t>
            </a:r>
            <a:r>
              <a:rPr lang="el-GR" dirty="0"/>
              <a:t> </a:t>
            </a:r>
            <a:r>
              <a:rPr lang="el-GR" dirty="0" err="1"/>
              <a:t>Διεθνων</a:t>
            </a:r>
            <a:r>
              <a:rPr lang="el-GR" dirty="0"/>
              <a:t> </a:t>
            </a:r>
            <a:r>
              <a:rPr lang="el-GR" dirty="0" err="1"/>
              <a:t>Επιχειρησιακων</a:t>
            </a:r>
            <a:r>
              <a:rPr lang="el-GR" dirty="0"/>
              <a:t> </a:t>
            </a:r>
            <a:r>
              <a:rPr lang="el-GR" dirty="0" err="1"/>
              <a:t>Λειτουργιων</a:t>
            </a:r>
            <a:endParaRPr lang="en-US" dirty="0"/>
          </a:p>
        </p:txBody>
      </p:sp>
      <p:sp>
        <p:nvSpPr>
          <p:cNvPr id="16" name="Slide Number Placeholder 15"/>
          <p:cNvSpPr>
            <a:spLocks noGrp="1"/>
          </p:cNvSpPr>
          <p:nvPr>
            <p:ph type="sldNum" sz="quarter" idx="12"/>
          </p:nvPr>
        </p:nvSpPr>
        <p:spPr/>
        <p:txBody>
          <a:bodyPr/>
          <a:lstStyle/>
          <a:p>
            <a:r>
              <a:rPr lang="el-GR" dirty="0"/>
              <a:t>Κεφάλαιο 17-</a:t>
            </a:r>
            <a:fld id="{D57F1E4F-1CFF-5643-939E-217C01CDF565}" type="slidenum">
              <a:rPr lang="en-US" smtClean="0"/>
              <a:pPr/>
              <a:t>9</a:t>
            </a:fld>
            <a:endParaRPr lang="en-US" dirty="0"/>
          </a:p>
        </p:txBody>
      </p:sp>
      <p:pic>
        <p:nvPicPr>
          <p:cNvPr id="8" name="Εικόνα 7">
            <a:extLst>
              <a:ext uri="{FF2B5EF4-FFF2-40B4-BE49-F238E27FC236}">
                <a16:creationId xmlns:a16="http://schemas.microsoft.com/office/drawing/2014/main" id="{D7FA8509-2F57-456F-82C3-28EF1857FE8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3656600585"/>
      </p:ext>
    </p:extLst>
  </p:cSld>
  <p:clrMapOvr>
    <a:masterClrMapping/>
  </p:clrMapOvr>
  <p:transition>
    <p:fade/>
  </p:transition>
</p:sld>
</file>

<file path=ppt/theme/theme1.xml><?xml version="1.0" encoding="utf-8"?>
<a:theme xmlns:a="http://schemas.openxmlformats.org/drawingml/2006/main" name="iPearson2">
  <a:themeElements>
    <a:clrScheme name="Custom 2">
      <a:dk1>
        <a:srgbClr val="000000"/>
      </a:dk1>
      <a:lt1>
        <a:sysClr val="window" lastClr="FFFFFF"/>
      </a:lt1>
      <a:dk2>
        <a:srgbClr val="637052"/>
      </a:dk2>
      <a:lt2>
        <a:srgbClr val="CCDDEA"/>
      </a:lt2>
      <a:accent1>
        <a:srgbClr val="E48312"/>
      </a:accent1>
      <a:accent2>
        <a:srgbClr val="900A0D"/>
      </a:accent2>
      <a:accent3>
        <a:srgbClr val="865640"/>
      </a:accent3>
      <a:accent4>
        <a:srgbClr val="9B8357"/>
      </a:accent4>
      <a:accent5>
        <a:srgbClr val="C2BC80"/>
      </a:accent5>
      <a:accent6>
        <a:srgbClr val="94A088"/>
      </a:accent6>
      <a:hlink>
        <a:srgbClr val="2998E3"/>
      </a:hlink>
      <a:folHlink>
        <a:srgbClr val="8C8C8C"/>
      </a:folHlink>
    </a:clrScheme>
    <a:fontScheme name="Custom 1">
      <a:majorFont>
        <a:latin typeface="Verdana"/>
        <a:ea typeface=""/>
        <a:cs typeface=""/>
      </a:majorFont>
      <a:minorFont>
        <a:latin typeface="Verdana"/>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iPearson2" id="{4E1021F5-28C9-4C18-98AF-AD886B349B05}" vid="{7A18AC66-9331-4311-9687-CB8A9D1741F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iPearson2</Template>
  <TotalTime>1272</TotalTime>
  <Words>5369</Words>
  <Application>Microsoft Office PowerPoint</Application>
  <PresentationFormat>Προβολή στην οθόνη (4:3)</PresentationFormat>
  <Paragraphs>328</Paragraphs>
  <Slides>30</Slides>
  <Notes>28</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30</vt:i4>
      </vt:variant>
    </vt:vector>
  </HeadingPairs>
  <TitlesOfParts>
    <vt:vector size="36" baseType="lpstr">
      <vt:lpstr>Arial</vt:lpstr>
      <vt:lpstr>Calibri</vt:lpstr>
      <vt:lpstr>Times New Roman</vt:lpstr>
      <vt:lpstr>Verdana</vt:lpstr>
      <vt:lpstr>Wingdings</vt:lpstr>
      <vt:lpstr>iPearson2</vt:lpstr>
      <vt:lpstr>Διεθνείς Επιχειρήσεις και Επιχειρηματικότητα  8η Έκδοση </vt:lpstr>
      <vt:lpstr>Μαθησιακοί Στόχοι</vt:lpstr>
      <vt:lpstr>Η Φύση της Διοίκησης Διεθνών Επιχειρησιακών Λειτουργιών </vt:lpstr>
      <vt:lpstr>Το Στρατηγικό Πλαίσιο της Διοίκησης Διεθνών Επιχειρησιακών Λειτουργιών</vt:lpstr>
      <vt:lpstr>Περιπλοκότητες της Διοίκησης Διεθνών Επιχειρησιακών Λειτουργιών</vt:lpstr>
      <vt:lpstr>Διοίκηση Παραγωγής </vt:lpstr>
      <vt:lpstr>Διοίκηση Εφοδιαστικής Αλυσίδας και Κάθετη Ολοκλήρωση</vt:lpstr>
      <vt:lpstr>Διοίκηση Εφοδιαστικής Αλυσίδας και Κάθετη Ολοκλήρωση</vt:lpstr>
      <vt:lpstr>Αποφάσεις Σχετικές με την Τοποθεσία Εγκατάστασης</vt:lpstr>
      <vt:lpstr>Αποφάσεις Σχετικές με την Τοποθεσία Εγκατάστασης: Θέματα Σχετικά με τη Χώρα</vt:lpstr>
      <vt:lpstr>Αποφάσεις Σχετικές με την Τοποθεσία Εγκατάστασης: Θέματα Σχετικά με το Προϊόν</vt:lpstr>
      <vt:lpstr>Αποφάσεις Σχετικές με την Τοποθεσία Εγκατάστασης: Κυβερνητικές Πολιτικές</vt:lpstr>
      <vt:lpstr>Αποφάσεις Σχετικές με την Τοποθεσία Εγκατάστασης: Οργανωσιακά Θέματα</vt:lpstr>
      <vt:lpstr>Διεθνής Εφοδιαστική Διαχείριση και Διαχείριση Υλικών</vt:lpstr>
      <vt:lpstr>Διεθνής Εφοδιαστική Διαχείριση και Διαχείριση Υλικών</vt:lpstr>
      <vt:lpstr>Διεθνής Εφοδιαστική Διαχείριση και Διαχείριση Υλικών</vt:lpstr>
      <vt:lpstr>Επιχειρησιακές Λειτουργίες στις Διεθνείς Υπηρεσίες</vt:lpstr>
      <vt:lpstr>Χαρακτηριστικά των Διεθνών Υπηρεσιών</vt:lpstr>
      <vt:lpstr>Ο Ρόλος της Κυβέρνησης στο Διεθνές Εμπόριο των Υπηρεσιών</vt:lpstr>
      <vt:lpstr>Διοίκηση Επιχειρησιακών Λειτουργιών στις Υπηρεσίες</vt:lpstr>
      <vt:lpstr>Διοίκηση Παραγωγικότητας στις Διεθνείς Επιχειρήσεις</vt:lpstr>
      <vt:lpstr>Διοίκηση Παραγωγικότητας στις Διεθνείς Επιχειρήσεις</vt:lpstr>
      <vt:lpstr>Διοίκηση Ποιότητας στις Διεθνείς Επιχειρήσεις </vt:lpstr>
      <vt:lpstr>Διοίκηση Ποιότητας στις Διεθνείς Επιχειρήσεις </vt:lpstr>
      <vt:lpstr>Διοίκηση Ποιότητας στις Διεθνείς Επιχειρήσεις </vt:lpstr>
      <vt:lpstr>Διοίκηση των Πληροφοριών σε Διεθνείς Επιχειρήσεις </vt:lpstr>
      <vt:lpstr>Διοίκηση των Πληροφοριών σε Διεθνείς Επιχειρήσεις </vt:lpstr>
      <vt:lpstr>Διοίκηση των Πληροφοριών σε Διεθνείς Επιχειρήσεις </vt:lpstr>
      <vt:lpstr>Ερωτήσεις Ανασκόπησης</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Business,  8th Edition</dc:title>
  <dc:creator>Mamoun Ben</dc:creator>
  <cp:lastModifiedBy>PCUser</cp:lastModifiedBy>
  <cp:revision>192</cp:revision>
  <dcterms:created xsi:type="dcterms:W3CDTF">2014-01-04T13:44:25Z</dcterms:created>
  <dcterms:modified xsi:type="dcterms:W3CDTF">2019-09-23T04:52:02Z</dcterms:modified>
</cp:coreProperties>
</file>