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9" r:id="rId4"/>
    <p:sldMasterId id="2147483757" r:id="rId5"/>
    <p:sldMasterId id="2147483770" r:id="rId6"/>
  </p:sldMasterIdLst>
  <p:notesMasterIdLst>
    <p:notesMasterId r:id="rId27"/>
  </p:notesMasterIdLst>
  <p:handoutMasterIdLst>
    <p:handoutMasterId r:id="rId28"/>
  </p:handoutMasterIdLst>
  <p:sldIdLst>
    <p:sldId id="297" r:id="rId7"/>
    <p:sldId id="260" r:id="rId8"/>
    <p:sldId id="330" r:id="rId9"/>
    <p:sldId id="303" r:id="rId10"/>
    <p:sldId id="293" r:id="rId11"/>
    <p:sldId id="315" r:id="rId12"/>
    <p:sldId id="311" r:id="rId13"/>
    <p:sldId id="322" r:id="rId14"/>
    <p:sldId id="31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14" r:id="rId23"/>
    <p:sldId id="295" r:id="rId24"/>
    <p:sldId id="317" r:id="rId25"/>
    <p:sldId id="321" r:id="rId26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088" userDrawn="1">
          <p15:clr>
            <a:srgbClr val="A4A3A4"/>
          </p15:clr>
        </p15:guide>
        <p15:guide id="2" orient="horz" pos="959" userDrawn="1">
          <p15:clr>
            <a:srgbClr val="A4A3A4"/>
          </p15:clr>
        </p15:guide>
        <p15:guide id="3" orient="horz" pos="204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4319" userDrawn="1">
          <p15:clr>
            <a:srgbClr val="A4A3A4"/>
          </p15:clr>
        </p15:guide>
        <p15:guide id="6" pos="3992" userDrawn="1">
          <p15:clr>
            <a:srgbClr val="A4A3A4"/>
          </p15:clr>
        </p15:guide>
        <p15:guide id="7" pos="272" userDrawn="1">
          <p15:clr>
            <a:srgbClr val="A4A3A4"/>
          </p15:clr>
        </p15:guide>
        <p15:guide id="8" pos="73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69BBE"/>
    <a:srgbClr val="807F83"/>
    <a:srgbClr val="9CA20A"/>
    <a:srgbClr val="B51621"/>
    <a:srgbClr val="808080"/>
    <a:srgbClr val="404040"/>
    <a:srgbClr val="63641E"/>
    <a:srgbClr val="599BBC"/>
    <a:srgbClr val="DEDEDE"/>
    <a:srgbClr val="1A171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9" autoAdjust="0"/>
    <p:restoredTop sz="67353" autoAdjust="0"/>
  </p:normalViewPr>
  <p:slideViewPr>
    <p:cSldViewPr snapToGrid="0" showGuides="1">
      <p:cViewPr varScale="1">
        <p:scale>
          <a:sx n="47" d="100"/>
          <a:sy n="47" d="100"/>
        </p:scale>
        <p:origin x="-365" y="-91"/>
      </p:cViewPr>
      <p:guideLst>
        <p:guide orient="horz" pos="4088"/>
        <p:guide orient="horz" pos="959"/>
        <p:guide orient="horz" pos="204"/>
        <p:guide orient="horz" pos="3861"/>
        <p:guide orient="horz" pos="4319"/>
        <p:guide pos="3992"/>
        <p:guide pos="272"/>
        <p:guide pos="73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-3234" y="-84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294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B3FC6D78-3F8F-4F9E-AB53-E183979C9D20}" type="datetimeFigureOut">
              <a:rPr lang="de-DE" smtClean="0"/>
              <a:pPr/>
              <a:t>27.06.2022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8B014536-CC47-497D-B782-E5285316922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87579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294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11184051-3A16-46F1-B4B7-58AEE3768137}" type="datetimeFigureOut">
              <a:rPr lang="de-DE" smtClean="0"/>
              <a:pPr/>
              <a:t>27.06.2022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64" y="4714653"/>
            <a:ext cx="5438748" cy="4466756"/>
          </a:xfrm>
          <a:prstGeom prst="rect">
            <a:avLst/>
          </a:prstGeom>
        </p:spPr>
        <p:txBody>
          <a:bodyPr vert="horz" lIns="88221" tIns="44111" rIns="88221" bIns="44111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294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0B458FAD-D548-4EA5-B5ED-52E00688058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295936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58FAD-D548-4EA5-B5ED-52E006880581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76697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top </a:t>
            </a:r>
            <a:r>
              <a:rPr lang="de-DE" dirty="0" err="1" smtClean="0"/>
              <a:t>management</a:t>
            </a:r>
            <a:r>
              <a:rPr lang="de-DE" dirty="0" smtClean="0"/>
              <a:t> </a:t>
            </a:r>
            <a:r>
              <a:rPr lang="de-DE" dirty="0" err="1" smtClean="0"/>
              <a:t>responsibility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detailed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description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qualification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requirements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enterprise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perform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duties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her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. The half-</a:t>
            </a:r>
            <a:r>
              <a:rPr lang="de-DE" baseline="0" dirty="0" err="1" smtClean="0"/>
              <a:t>life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knowledge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growing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shorter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shorter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skills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refreshed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regular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intervals</a:t>
            </a:r>
            <a:r>
              <a:rPr lang="de-DE" baseline="0" dirty="0" smtClean="0"/>
              <a:t>. Providing </a:t>
            </a:r>
            <a:r>
              <a:rPr lang="de-DE" baseline="0" dirty="0" err="1" smtClean="0"/>
              <a:t>training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continuing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education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must.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078788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Motivating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employees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act</a:t>
            </a:r>
            <a:r>
              <a:rPr lang="de-DE" dirty="0" smtClean="0"/>
              <a:t> in a </a:t>
            </a:r>
            <a:r>
              <a:rPr lang="de-DE" dirty="0" err="1" smtClean="0"/>
              <a:t>safe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healthy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manner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important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leadership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responsibilities</a:t>
            </a:r>
            <a:r>
              <a:rPr lang="de-DE" baseline="0" dirty="0" smtClean="0"/>
              <a:t>. Enterprises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appreciation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employees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actively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involve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safety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health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enterprise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tapping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important</a:t>
            </a:r>
            <a:r>
              <a:rPr lang="de-DE" baseline="0" dirty="0" smtClean="0"/>
              <a:t> potential: </a:t>
            </a:r>
            <a:r>
              <a:rPr lang="de-DE" baseline="0" dirty="0" err="1" smtClean="0"/>
              <a:t>their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knowledge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abilities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idea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goal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everyone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look</a:t>
            </a:r>
            <a:r>
              <a:rPr lang="de-DE" baseline="0" dirty="0" smtClean="0"/>
              <a:t> after </a:t>
            </a:r>
            <a:r>
              <a:rPr lang="de-DE" baseline="0" dirty="0" err="1" smtClean="0"/>
              <a:t>their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colleagues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themselves</a:t>
            </a:r>
            <a:r>
              <a:rPr lang="de-DE" baseline="0" dirty="0" smtClean="0"/>
              <a:t> – „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all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all“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286999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80E02DA-FC93-134E-B1A8-7D64CFAB6ED5}" type="datetime1">
              <a:rPr lang="en-GB" smtClean="0">
                <a:solidFill>
                  <a:srgbClr val="000000"/>
                </a:solidFill>
              </a:rPr>
              <a:pPr>
                <a:defRPr/>
              </a:pPr>
              <a:t>27/06/2022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Creative StudioGetty Images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1323A-BD0C-5B46-8792-928CDDD47C35}" type="slidenum">
              <a:rPr lang="en-GB" alt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618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98450" y="660400"/>
            <a:ext cx="7377113" cy="41497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6EBBDA-CCFC-4D8D-9767-5B8DA6A4074C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897365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10681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58FAD-D548-4EA5-B5ED-52E006880581}" type="slidenum">
              <a:rPr lang="de-DE" smtClean="0">
                <a:solidFill>
                  <a:prstClr val="black"/>
                </a:solidFill>
              </a:rPr>
              <a:pPr/>
              <a:t>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421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DEE76B4D-D0BB-412D-B718-19192AA2FBAF}" type="datetime1">
              <a:rPr lang="en-GB" altLang="en-US">
                <a:solidFill>
                  <a:srgbClr val="000000"/>
                </a:solidFill>
              </a:rPr>
              <a:pPr>
                <a:defRPr/>
              </a:pPr>
              <a:t>27/06/2022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en-US">
                <a:solidFill>
                  <a:srgbClr val="000000"/>
                </a:solidFill>
              </a:rPr>
              <a:t>Creative StudioGetty Images</a:t>
            </a:r>
          </a:p>
        </p:txBody>
      </p:sp>
      <p:sp>
        <p:nvSpPr>
          <p:cNvPr id="8499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A5F91D32-4155-024D-B647-C25278BAC015}" type="slidenum">
              <a:rPr lang="en-GB" altLang="en-US">
                <a:solidFill>
                  <a:srgbClr val="000000"/>
                </a:solidFill>
                <a:ea typeface="Arial" charset="0"/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849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499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 Zero Guide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outlines a roadmap with 7 Golden Rules to help improve your safety and health performance.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rules have been developed together with the best safety and health experts and successfully tested in practice: 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97196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Every </a:t>
            </a:r>
            <a:r>
              <a:rPr lang="de-DE" dirty="0" err="1" smtClean="0"/>
              <a:t>employer</a:t>
            </a:r>
            <a:r>
              <a:rPr lang="de-DE" dirty="0" smtClean="0"/>
              <a:t>, </a:t>
            </a:r>
            <a:r>
              <a:rPr lang="de-DE" dirty="0" err="1" smtClean="0"/>
              <a:t>ever</a:t>
            </a:r>
            <a:r>
              <a:rPr lang="de-DE" dirty="0" smtClean="0"/>
              <a:t> </a:t>
            </a:r>
            <a:r>
              <a:rPr lang="de-DE" dirty="0" err="1" smtClean="0"/>
              <a:t>executive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every</a:t>
            </a:r>
            <a:r>
              <a:rPr lang="de-DE" dirty="0" smtClean="0"/>
              <a:t> </a:t>
            </a:r>
            <a:r>
              <a:rPr lang="de-DE" dirty="0" err="1" smtClean="0"/>
              <a:t>manager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responsible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safety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health</a:t>
            </a:r>
            <a:r>
              <a:rPr lang="de-DE" dirty="0" smtClean="0"/>
              <a:t> in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enterprise</a:t>
            </a:r>
            <a:r>
              <a:rPr lang="de-DE" dirty="0" smtClean="0"/>
              <a:t>. Leadership </a:t>
            </a:r>
            <a:r>
              <a:rPr lang="de-DE" dirty="0" err="1" smtClean="0"/>
              <a:t>demands</a:t>
            </a:r>
            <a:r>
              <a:rPr lang="de-DE" dirty="0" smtClean="0"/>
              <a:t> open </a:t>
            </a:r>
            <a:r>
              <a:rPr lang="de-DE" dirty="0" err="1" smtClean="0"/>
              <a:t>communication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 </a:t>
            </a:r>
            <a:r>
              <a:rPr lang="de-DE" dirty="0" err="1" smtClean="0"/>
              <a:t>clear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r>
              <a:rPr lang="de-DE" dirty="0" smtClean="0"/>
              <a:t> </a:t>
            </a:r>
            <a:r>
              <a:rPr lang="de-DE" dirty="0" err="1" smtClean="0"/>
              <a:t>culture</a:t>
            </a:r>
            <a:r>
              <a:rPr lang="de-DE" dirty="0" smtClean="0"/>
              <a:t>.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leadership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exhibited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predictability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consistency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attentiveness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Executives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managers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role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models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establish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rules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follow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rules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managers</a:t>
            </a:r>
            <a:r>
              <a:rPr lang="de-DE" baseline="0" dirty="0" smtClean="0"/>
              <a:t> do, </a:t>
            </a:r>
            <a:r>
              <a:rPr lang="de-DE" baseline="0" dirty="0" err="1" smtClean="0"/>
              <a:t>tolerate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demand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standard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employees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864429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risk</a:t>
            </a:r>
            <a:r>
              <a:rPr lang="de-DE" dirty="0" smtClean="0"/>
              <a:t> </a:t>
            </a:r>
            <a:r>
              <a:rPr lang="de-DE" dirty="0" err="1" smtClean="0"/>
              <a:t>assessment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helps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identify</a:t>
            </a:r>
            <a:r>
              <a:rPr lang="de-DE" dirty="0" smtClean="0"/>
              <a:t> </a:t>
            </a:r>
            <a:r>
              <a:rPr lang="de-DE" dirty="0" err="1" smtClean="0"/>
              <a:t>hazards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risks</a:t>
            </a:r>
            <a:r>
              <a:rPr lang="de-DE" dirty="0" smtClean="0"/>
              <a:t> </a:t>
            </a:r>
            <a:r>
              <a:rPr lang="de-DE" dirty="0" err="1" smtClean="0"/>
              <a:t>before</a:t>
            </a:r>
            <a:r>
              <a:rPr lang="de-DE" dirty="0" smtClean="0"/>
              <a:t> </a:t>
            </a:r>
            <a:r>
              <a:rPr lang="de-DE" dirty="0" err="1" smtClean="0"/>
              <a:t>accidents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downtimes</a:t>
            </a:r>
            <a:r>
              <a:rPr lang="de-DE" dirty="0" smtClean="0"/>
              <a:t> </a:t>
            </a:r>
            <a:r>
              <a:rPr lang="de-DE" dirty="0" err="1" smtClean="0"/>
              <a:t>occur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assits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evaluating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risk</a:t>
            </a:r>
            <a:r>
              <a:rPr lang="de-DE" dirty="0" smtClean="0"/>
              <a:t> potential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establishing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documenting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 </a:t>
            </a:r>
            <a:r>
              <a:rPr lang="de-DE" dirty="0" err="1" smtClean="0"/>
              <a:t>protective</a:t>
            </a:r>
            <a:r>
              <a:rPr lang="de-DE" dirty="0" smtClean="0"/>
              <a:t> </a:t>
            </a:r>
            <a:r>
              <a:rPr lang="de-DE" dirty="0" err="1" smtClean="0"/>
              <a:t>measures</a:t>
            </a:r>
            <a:r>
              <a:rPr lang="de-DE" dirty="0" smtClean="0"/>
              <a:t>. </a:t>
            </a:r>
            <a:r>
              <a:rPr lang="de-DE" dirty="0" err="1" smtClean="0"/>
              <a:t>Evaluating</a:t>
            </a:r>
            <a:r>
              <a:rPr lang="de-DE" dirty="0" smtClean="0"/>
              <a:t> </a:t>
            </a:r>
            <a:r>
              <a:rPr lang="de-DE" dirty="0" err="1" smtClean="0"/>
              <a:t>occupational</a:t>
            </a:r>
            <a:r>
              <a:rPr lang="de-DE" dirty="0" smtClean="0"/>
              <a:t> </a:t>
            </a:r>
            <a:r>
              <a:rPr lang="de-DE" dirty="0" err="1" smtClean="0"/>
              <a:t>accidents</a:t>
            </a:r>
            <a:r>
              <a:rPr lang="de-DE" dirty="0" smtClean="0"/>
              <a:t>, </a:t>
            </a:r>
            <a:r>
              <a:rPr lang="de-DE" dirty="0" err="1" smtClean="0"/>
              <a:t>injuries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near-misses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identifying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focus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portential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improvements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335411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options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goal-</a:t>
            </a:r>
            <a:r>
              <a:rPr lang="de-DE" dirty="0" err="1" smtClean="0"/>
              <a:t>oriented</a:t>
            </a:r>
            <a:r>
              <a:rPr lang="de-DE" dirty="0" smtClean="0"/>
              <a:t>, programme-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r>
              <a:rPr lang="de-DE" dirty="0" smtClean="0"/>
              <a:t>: </a:t>
            </a:r>
            <a:r>
              <a:rPr lang="de-DE" dirty="0" err="1" smtClean="0"/>
              <a:t>Either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a </a:t>
            </a:r>
            <a:r>
              <a:rPr lang="de-DE" dirty="0" err="1" smtClean="0"/>
              <a:t>goal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continuously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accidents</a:t>
            </a:r>
            <a:r>
              <a:rPr lang="de-DE" dirty="0" smtClean="0"/>
              <a:t>,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establish</a:t>
            </a:r>
            <a:r>
              <a:rPr lang="de-DE" dirty="0" smtClean="0"/>
              <a:t> </a:t>
            </a:r>
            <a:r>
              <a:rPr lang="de-DE" dirty="0" err="1" smtClean="0"/>
              <a:t>themes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focus</a:t>
            </a:r>
            <a:r>
              <a:rPr lang="de-DE" dirty="0" smtClean="0"/>
              <a:t> on – such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machines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forklifts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personal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protective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equipment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dust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exposure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Once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employees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recognize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safety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health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important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personally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something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done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enterprise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success</a:t>
            </a:r>
            <a:r>
              <a:rPr lang="de-DE" baseline="0" dirty="0" smtClean="0"/>
              <a:t> will not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 off.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should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communicate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regularly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acheivement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goals</a:t>
            </a:r>
            <a:r>
              <a:rPr lang="de-DE" baseline="0" dirty="0" smtClean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797521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With</a:t>
            </a:r>
            <a:r>
              <a:rPr lang="de-DE" dirty="0" smtClean="0"/>
              <a:t> well-</a:t>
            </a:r>
            <a:r>
              <a:rPr lang="de-DE" dirty="0" err="1" smtClean="0"/>
              <a:t>organized</a:t>
            </a:r>
            <a:r>
              <a:rPr lang="de-DE" dirty="0" smtClean="0"/>
              <a:t> </a:t>
            </a:r>
            <a:r>
              <a:rPr lang="de-DE" dirty="0" err="1" smtClean="0"/>
              <a:t>occupational</a:t>
            </a:r>
            <a:r>
              <a:rPr lang="de-DE" dirty="0" smtClean="0"/>
              <a:t> </a:t>
            </a:r>
            <a:r>
              <a:rPr lang="de-DE" dirty="0" err="1" smtClean="0"/>
              <a:t>safety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health</a:t>
            </a:r>
            <a:r>
              <a:rPr lang="de-DE" dirty="0" smtClean="0"/>
              <a:t>, </a:t>
            </a:r>
            <a:r>
              <a:rPr lang="de-DE" dirty="0" err="1" smtClean="0"/>
              <a:t>every</a:t>
            </a:r>
            <a:r>
              <a:rPr lang="de-DE" dirty="0" smtClean="0"/>
              <a:t> </a:t>
            </a:r>
            <a:r>
              <a:rPr lang="de-DE" dirty="0" err="1" smtClean="0"/>
              <a:t>enterprise</a:t>
            </a:r>
            <a:r>
              <a:rPr lang="de-DE" dirty="0" smtClean="0"/>
              <a:t> </a:t>
            </a:r>
            <a:r>
              <a:rPr lang="de-DE" dirty="0" err="1" smtClean="0"/>
              <a:t>runs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smoothly</a:t>
            </a:r>
            <a:r>
              <a:rPr lang="de-DE" dirty="0" smtClean="0"/>
              <a:t> </a:t>
            </a:r>
            <a:r>
              <a:rPr lang="de-DE" dirty="0" err="1" smtClean="0"/>
              <a:t>because</a:t>
            </a:r>
            <a:r>
              <a:rPr lang="de-DE" dirty="0" smtClean="0"/>
              <a:t> </a:t>
            </a:r>
            <a:r>
              <a:rPr lang="de-DE" dirty="0" err="1" smtClean="0"/>
              <a:t>disruptions</a:t>
            </a:r>
            <a:r>
              <a:rPr lang="de-DE" dirty="0" smtClean="0"/>
              <a:t>,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downtime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problems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 smtClean="0"/>
              <a:t>. </a:t>
            </a:r>
            <a:r>
              <a:rPr lang="de-DE" dirty="0" err="1" smtClean="0"/>
              <a:t>Checklists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help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. </a:t>
            </a:r>
            <a:r>
              <a:rPr lang="de-DE" dirty="0" err="1" smtClean="0"/>
              <a:t>Those</a:t>
            </a:r>
            <a:r>
              <a:rPr lang="de-DE" dirty="0" smtClean="0"/>
              <a:t> </a:t>
            </a:r>
            <a:r>
              <a:rPr lang="de-DE" dirty="0" err="1" smtClean="0"/>
              <a:t>who</a:t>
            </a:r>
            <a:r>
              <a:rPr lang="de-DE" dirty="0" smtClean="0"/>
              <a:t> </a:t>
            </a:r>
            <a:r>
              <a:rPr lang="de-DE" dirty="0" err="1" smtClean="0"/>
              <a:t>want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do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implement</a:t>
            </a:r>
            <a:r>
              <a:rPr lang="de-DE" baseline="0" dirty="0" smtClean="0"/>
              <a:t> an OSH </a:t>
            </a:r>
            <a:r>
              <a:rPr lang="de-DE" baseline="0" dirty="0" err="1" smtClean="0"/>
              <a:t>management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allows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continuous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improvement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Once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everything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place</a:t>
            </a:r>
            <a:r>
              <a:rPr lang="de-DE" baseline="0" dirty="0" smtClean="0"/>
              <a:t>, a </a:t>
            </a:r>
            <a:r>
              <a:rPr lang="de-DE" baseline="0" dirty="0" err="1" smtClean="0"/>
              <a:t>successful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audit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rewarded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certificate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recognition</a:t>
            </a:r>
            <a:r>
              <a:rPr lang="de-DE" baseline="0" dirty="0" smtClean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830249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Effective</a:t>
            </a:r>
            <a:r>
              <a:rPr lang="de-DE" dirty="0" smtClean="0"/>
              <a:t> </a:t>
            </a:r>
            <a:r>
              <a:rPr lang="de-DE" dirty="0" err="1" smtClean="0"/>
              <a:t>occupational</a:t>
            </a:r>
            <a:r>
              <a:rPr lang="de-DE" dirty="0" smtClean="0"/>
              <a:t> </a:t>
            </a:r>
            <a:r>
              <a:rPr lang="de-DE" dirty="0" err="1" smtClean="0"/>
              <a:t>safety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health</a:t>
            </a:r>
            <a:r>
              <a:rPr lang="de-DE" dirty="0" smtClean="0"/>
              <a:t> </a:t>
            </a:r>
            <a:r>
              <a:rPr lang="de-DE" dirty="0" err="1" smtClean="0"/>
              <a:t>strategies</a:t>
            </a:r>
            <a:r>
              <a:rPr lang="de-DE" dirty="0" smtClean="0"/>
              <a:t> </a:t>
            </a:r>
            <a:r>
              <a:rPr lang="de-DE" dirty="0" err="1" smtClean="0"/>
              <a:t>include</a:t>
            </a:r>
            <a:r>
              <a:rPr lang="de-DE" dirty="0" smtClean="0"/>
              <a:t> </a:t>
            </a:r>
            <a:r>
              <a:rPr lang="de-DE" dirty="0" err="1" smtClean="0"/>
              <a:t>technical</a:t>
            </a:r>
            <a:r>
              <a:rPr lang="de-DE" dirty="0" smtClean="0"/>
              <a:t>, </a:t>
            </a:r>
            <a:r>
              <a:rPr lang="de-DE" dirty="0" err="1" smtClean="0"/>
              <a:t>organizational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personal </a:t>
            </a:r>
            <a:r>
              <a:rPr lang="de-DE" dirty="0" err="1" smtClean="0"/>
              <a:t>measures</a:t>
            </a:r>
            <a:r>
              <a:rPr lang="de-DE" dirty="0" smtClean="0"/>
              <a:t>. Technical 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precedence</a:t>
            </a:r>
            <a:r>
              <a:rPr lang="de-DE" dirty="0" smtClean="0"/>
              <a:t>. </a:t>
            </a:r>
            <a:r>
              <a:rPr lang="de-DE" dirty="0" err="1" smtClean="0"/>
              <a:t>Therefore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essential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keep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machines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facilities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equipment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workplaces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 OSH </a:t>
            </a:r>
            <a:r>
              <a:rPr lang="de-DE" baseline="0" dirty="0" err="1" smtClean="0"/>
              <a:t>standards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Naturally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always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latest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technology</a:t>
            </a:r>
            <a:r>
              <a:rPr lang="de-DE" baseline="0" dirty="0" smtClean="0"/>
              <a:t>. 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retrofitting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required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Informing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purchasing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safety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principle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safety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equipment</a:t>
            </a:r>
            <a:r>
              <a:rPr lang="de-DE" baseline="0" dirty="0" smtClean="0"/>
              <a:t> must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activity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itself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It‘s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mentioning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accidents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occur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course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troubleshooting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repaires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maintenance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because</a:t>
            </a:r>
            <a:r>
              <a:rPr lang="de-DE" baseline="0" dirty="0" smtClean="0"/>
              <a:t> design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construction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often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applicable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tasks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because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safety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devices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bypassed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function</a:t>
            </a:r>
            <a:r>
              <a:rPr lang="de-DE" baseline="0" dirty="0" smtClean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BB50C-2785-45C1-82F6-E0A2A65CA634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672078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000" y="4068000"/>
            <a:ext cx="8424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8000" y="5040000"/>
            <a:ext cx="8424000" cy="900000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pic>
        <p:nvPicPr>
          <p:cNvPr id="5" name="Bild 4" descr="stock-photo-laboratory-scientist-working-at-lab-with-test-tubes-395017165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28" b="31236"/>
          <a:stretch/>
        </p:blipFill>
        <p:spPr>
          <a:xfrm>
            <a:off x="0" y="0"/>
            <a:ext cx="12192000" cy="3895200"/>
          </a:xfrm>
          <a:prstGeom prst="rect">
            <a:avLst/>
          </a:prstGeom>
        </p:spPr>
      </p:pic>
      <p:pic>
        <p:nvPicPr>
          <p:cNvPr id="6" name="Bild 5" descr="VZ_Ringe_RGB_600px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233"/>
          <a:stretch/>
        </p:blipFill>
        <p:spPr>
          <a:xfrm>
            <a:off x="7642582" y="270000"/>
            <a:ext cx="4569140" cy="1634490"/>
          </a:xfrm>
          <a:prstGeom prst="rect">
            <a:avLst/>
          </a:prstGeom>
        </p:spPr>
      </p:pic>
      <p:pic>
        <p:nvPicPr>
          <p:cNvPr id="4" name="Bild 3" descr="ISS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00595" y="6208064"/>
            <a:ext cx="1264356" cy="464339"/>
          </a:xfrm>
          <a:prstGeom prst="rect">
            <a:avLst/>
          </a:prstGeom>
        </p:spPr>
      </p:pic>
      <p:pic>
        <p:nvPicPr>
          <p:cNvPr id="9" name="Grafik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402" y="6176698"/>
            <a:ext cx="1963264" cy="424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Standar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 baseline="0"/>
            </a:lvl8pPr>
            <a:lvl9pPr>
              <a:buNone/>
              <a:defRPr baseline="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F38F-5D0B-45D1-A257-FAD62104D409}" type="datetime1">
              <a:rPr lang="de-DE" noProof="0" smtClean="0"/>
              <a:pPr/>
              <a:t>27.06.2022</a:t>
            </a:fld>
            <a:endParaRPr lang="de-DE" noProof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noProof="0"/>
              <a:t>Titel der Präsentation / Name des Redners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432000" y="1511300"/>
            <a:ext cx="11232000" cy="396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8EFA1D7-38C9-4BAA-B829-8CA524C761B7}" type="datetime1">
              <a:rPr lang="de-DE" smtClean="0"/>
              <a:pPr/>
              <a:t>27.06.2022</a:t>
            </a:fld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8" name="Diagrammplatzhalter 17"/>
          <p:cNvSpPr>
            <a:spLocks noGrp="1"/>
          </p:cNvSpPr>
          <p:nvPr>
            <p:ph type="chart" sz="quarter" idx="15"/>
          </p:nvPr>
        </p:nvSpPr>
        <p:spPr>
          <a:xfrm>
            <a:off x="431805" y="1908000"/>
            <a:ext cx="11233151" cy="4392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r>
              <a:rPr lang="en-US"/>
              <a:t>Click icon to add chart</a:t>
            </a:r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42F6DD4-2E2B-498D-9876-A0FDA737CC9E}" type="datetime1">
              <a:rPr lang="de-DE" smtClean="0"/>
              <a:pPr/>
              <a:t>27.06.2022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  <p:sp>
        <p:nvSpPr>
          <p:cNvPr id="12" name="Tabellenplatzhalter 11"/>
          <p:cNvSpPr>
            <a:spLocks noGrp="1"/>
          </p:cNvSpPr>
          <p:nvPr>
            <p:ph type="tbl" sz="quarter" idx="19"/>
          </p:nvPr>
        </p:nvSpPr>
        <p:spPr>
          <a:xfrm>
            <a:off x="431805" y="1512000"/>
            <a:ext cx="11233151" cy="4788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Click icon to add table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_und 2 Tex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C451-844F-4225-92FD-2D6443380453}" type="datetime1">
              <a:rPr lang="de-DE" smtClean="0"/>
              <a:pPr/>
              <a:t>27.06.2022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  <p:sp>
        <p:nvSpPr>
          <p:cNvPr id="20" name="Inhaltsplatzhalter 19"/>
          <p:cNvSpPr>
            <a:spLocks noGrp="1"/>
          </p:cNvSpPr>
          <p:nvPr>
            <p:ph sz="quarter" idx="13"/>
          </p:nvPr>
        </p:nvSpPr>
        <p:spPr>
          <a:xfrm>
            <a:off x="431800" y="2052000"/>
            <a:ext cx="5376000" cy="4248000"/>
          </a:xfrm>
          <a:solidFill>
            <a:schemeClr val="bg1"/>
          </a:solidFill>
        </p:spPr>
        <p:txBody>
          <a:bodyPr lIns="108000" tIns="36000" rIns="72000" bIns="3600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buNone/>
              <a:defRPr sz="1600"/>
            </a:lvl8pPr>
            <a:lvl9pPr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2" name="Inhaltsplatzhalter 21"/>
          <p:cNvSpPr>
            <a:spLocks noGrp="1"/>
          </p:cNvSpPr>
          <p:nvPr>
            <p:ph sz="quarter" idx="14"/>
          </p:nvPr>
        </p:nvSpPr>
        <p:spPr>
          <a:xfrm>
            <a:off x="6288619" y="2052000"/>
            <a:ext cx="5376333" cy="4248000"/>
          </a:xfrm>
          <a:solidFill>
            <a:schemeClr val="bg1"/>
          </a:solidFill>
        </p:spPr>
        <p:txBody>
          <a:bodyPr lIns="108000" tIns="36000" rIns="72000" bIns="3600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buFont typeface="Wingdings" pitchFamily="2" charset="2"/>
              <a:buChar char="§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5376000" cy="540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88000" y="1512000"/>
            <a:ext cx="5376000" cy="540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3 Bilder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/>
          <p:cNvSpPr>
            <a:spLocks noGrp="1"/>
          </p:cNvSpPr>
          <p:nvPr>
            <p:ph type="pic" sz="quarter" idx="13"/>
          </p:nvPr>
        </p:nvSpPr>
        <p:spPr>
          <a:xfrm>
            <a:off x="432000" y="1511299"/>
            <a:ext cx="3456000" cy="2952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0" name="Bildplatzhalter 18"/>
          <p:cNvSpPr>
            <a:spLocks noGrp="1"/>
          </p:cNvSpPr>
          <p:nvPr>
            <p:ph type="pic" sz="quarter" idx="14"/>
          </p:nvPr>
        </p:nvSpPr>
        <p:spPr>
          <a:xfrm>
            <a:off x="4320000" y="1511299"/>
            <a:ext cx="3456000" cy="2952000"/>
          </a:xfr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1" name="Bildplatzhalter 18"/>
          <p:cNvSpPr>
            <a:spLocks noGrp="1"/>
          </p:cNvSpPr>
          <p:nvPr>
            <p:ph type="pic" sz="quarter" idx="15"/>
          </p:nvPr>
        </p:nvSpPr>
        <p:spPr>
          <a:xfrm>
            <a:off x="8206767" y="1511299"/>
            <a:ext cx="3456000" cy="2952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4536000"/>
            <a:ext cx="3456000" cy="1764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spcAft>
                <a:spcPts val="0"/>
              </a:spcAft>
              <a:buFont typeface="Wingdings" pitchFamily="2" charset="2"/>
              <a:buChar char="§"/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6pPr>
            <a:lvl7pPr>
              <a:buNone/>
              <a:defRPr/>
            </a:lvl7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7"/>
          </p:nvPr>
        </p:nvSpPr>
        <p:spPr>
          <a:xfrm>
            <a:off x="4320000" y="4536000"/>
            <a:ext cx="3456000" cy="1764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400">
                <a:solidFill>
                  <a:schemeClr val="tx2">
                    <a:lumMod val="50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18"/>
          </p:nvPr>
        </p:nvSpPr>
        <p:spPr>
          <a:xfrm>
            <a:off x="8206767" y="4536000"/>
            <a:ext cx="3456000" cy="1764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400">
                <a:solidFill>
                  <a:schemeClr val="tx2">
                    <a:lumMod val="50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FD7A14D-ADED-4195-A489-23CE59E389DB}" type="datetime1">
              <a:rPr lang="de-DE" smtClean="0"/>
              <a:pPr/>
              <a:t>27.06.2022</a:t>
            </a:fld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ild mit Kommentar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8064000" y="1511300"/>
            <a:ext cx="3600000" cy="4788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 marL="276225" indent="-276225">
              <a:buFont typeface="Wingdings" pitchFamily="2" charset="2"/>
              <a:buChar char="§"/>
              <a:defRPr sz="1600" b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>
                <a:solidFill>
                  <a:schemeClr val="tx2">
                    <a:lumMod val="50000"/>
                  </a:schemeClr>
                </a:solidFill>
              </a:defRPr>
            </a:lvl6pPr>
            <a:lvl7pPr>
              <a:defRPr sz="1600">
                <a:solidFill>
                  <a:schemeClr val="tx2">
                    <a:lumMod val="50000"/>
                  </a:schemeClr>
                </a:solidFill>
              </a:defRPr>
            </a:lvl7pPr>
            <a:lvl8pPr>
              <a:defRPr sz="1600">
                <a:solidFill>
                  <a:schemeClr val="tx2">
                    <a:lumMod val="50000"/>
                  </a:schemeClr>
                </a:solidFill>
              </a:defRPr>
            </a:lvl8pPr>
            <a:lvl9pPr>
              <a:defRPr sz="1600"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9"/>
          </p:nvPr>
        </p:nvSpPr>
        <p:spPr>
          <a:xfrm>
            <a:off x="432000" y="1511300"/>
            <a:ext cx="7152000" cy="478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9F6714B-6692-4EBF-834F-3C96D105C4E0}" type="datetime1">
              <a:rPr lang="de-DE" smtClean="0"/>
              <a:pPr/>
              <a:t>27.06.2022</a:t>
            </a:fld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mit Kommentar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064000" y="1511300"/>
            <a:ext cx="3600000" cy="4788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 marL="270000" indent="-270000">
              <a:buFont typeface="Wingdings" pitchFamily="2" charset="2"/>
              <a:buChar char="§"/>
              <a:defRPr sz="1600" b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>
                <a:solidFill>
                  <a:schemeClr val="tx2">
                    <a:lumMod val="50000"/>
                  </a:schemeClr>
                </a:solidFill>
              </a:defRPr>
            </a:lvl6pPr>
            <a:lvl7pPr>
              <a:defRPr sz="1600">
                <a:solidFill>
                  <a:schemeClr val="tx2">
                    <a:lumMod val="50000"/>
                  </a:schemeClr>
                </a:solidFill>
              </a:defRPr>
            </a:lvl7pPr>
            <a:lvl8pPr>
              <a:defRPr sz="1600">
                <a:solidFill>
                  <a:schemeClr val="tx2">
                    <a:lumMod val="50000"/>
                  </a:schemeClr>
                </a:solidFill>
              </a:defRPr>
            </a:lvl8pPr>
            <a:lvl9pPr>
              <a:defRPr lang="de-DE" sz="1600" kern="1200" noProof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/>
              <a:t>Vierte Ebene</a:t>
            </a:r>
            <a:endParaRPr lang="de-DE" noProof="0" dirty="0"/>
          </a:p>
        </p:txBody>
      </p:sp>
      <p:sp>
        <p:nvSpPr>
          <p:cNvPr id="17" name="Inhaltsplatzhalter 16"/>
          <p:cNvSpPr>
            <a:spLocks noGrp="1"/>
          </p:cNvSpPr>
          <p:nvPr>
            <p:ph sz="quarter" idx="15" hasCustomPrompt="1"/>
          </p:nvPr>
        </p:nvSpPr>
        <p:spPr>
          <a:xfrm>
            <a:off x="432000" y="1908000"/>
            <a:ext cx="7152000" cy="4392000"/>
          </a:xfrm>
          <a:solidFill>
            <a:schemeClr val="bg1"/>
          </a:solidFill>
          <a:effectLst/>
        </p:spPr>
        <p:txBody>
          <a:bodyPr>
            <a:noAutofit/>
          </a:bodyPr>
          <a:lstStyle>
            <a:lvl1pPr>
              <a:buFontTx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buNone/>
              <a:defRPr sz="1400"/>
            </a:lvl5pPr>
          </a:lstStyle>
          <a:p>
            <a:pPr lvl="0"/>
            <a:endParaRPr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432000" y="1511300"/>
            <a:ext cx="7152000" cy="396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03CFCB5-4976-4D20-9EB3-B0ECE62561DE}" type="datetime1">
              <a:rPr lang="de-DE" smtClean="0"/>
              <a:pPr/>
              <a:t>27.06.2022</a:t>
            </a:fld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folie mit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814916" y="1876427"/>
            <a:ext cx="10608000" cy="3095627"/>
          </a:xfrm>
        </p:spPr>
        <p:txBody>
          <a:bodyPr>
            <a:noAutofit/>
          </a:bodyPr>
          <a:lstStyle>
            <a:lvl1pPr>
              <a:defRPr sz="36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Trennfolie mit Zitat</a:t>
            </a:r>
            <a:br>
              <a:rPr lang="de-DE" noProof="0" dirty="0"/>
            </a:br>
            <a:r>
              <a:rPr lang="de-DE" noProof="0" dirty="0"/>
              <a:t>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789444" y="5327651"/>
            <a:ext cx="6720000" cy="288000"/>
          </a:xfrm>
        </p:spPr>
        <p:txBody>
          <a:bodyPr>
            <a:noAutofit/>
          </a:bodyPr>
          <a:lstStyle>
            <a:lvl1pPr>
              <a:buFontTx/>
              <a:buNone/>
              <a:defRPr sz="1400" i="1">
                <a:solidFill>
                  <a:schemeClr val="tx2"/>
                </a:solidFill>
              </a:defRPr>
            </a:lvl1pPr>
            <a:lvl2pPr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 userDrawn="1"/>
        </p:nvSpPr>
        <p:spPr bwMode="gray">
          <a:xfrm>
            <a:off x="0" y="704849"/>
            <a:ext cx="12192000" cy="252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7" b="44589"/>
          <a:stretch/>
        </p:blipFill>
        <p:spPr>
          <a:xfrm>
            <a:off x="0" y="3222000"/>
            <a:ext cx="12192000" cy="3636000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432000" y="1440000"/>
            <a:ext cx="9312000" cy="1584000"/>
          </a:xfrm>
        </p:spPr>
        <p:txBody>
          <a:bodyPr>
            <a:noAutofit/>
          </a:bodyPr>
          <a:lstStyle>
            <a:lvl1pPr>
              <a:defRPr sz="24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Trennfolie mit Bild</a:t>
            </a:r>
          </a:p>
        </p:txBody>
      </p:sp>
      <p:pic>
        <p:nvPicPr>
          <p:cNvPr id="7" name="Bild 6" descr="VZ_Ringe_RGB_600px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233"/>
          <a:stretch/>
        </p:blipFill>
        <p:spPr>
          <a:xfrm>
            <a:off x="8453613" y="3528000"/>
            <a:ext cx="3738387" cy="13373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renn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 userDrawn="1"/>
        </p:nvSpPr>
        <p:spPr bwMode="gray">
          <a:xfrm>
            <a:off x="0" y="704849"/>
            <a:ext cx="12192000" cy="252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432000" y="1440000"/>
            <a:ext cx="9312000" cy="1584000"/>
          </a:xfrm>
        </p:spPr>
        <p:txBody>
          <a:bodyPr>
            <a:noAutofit/>
          </a:bodyPr>
          <a:lstStyle>
            <a:lvl1pPr>
              <a:defRPr sz="24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Trennfolie ohne Bild</a:t>
            </a:r>
            <a:endParaRPr lang="de-DE" noProof="0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3222000"/>
            <a:ext cx="12192000" cy="3636000"/>
          </a:xfrm>
          <a:prstGeom prst="rect">
            <a:avLst/>
          </a:prstGeom>
          <a:solidFill>
            <a:srgbClr val="636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5" name="Bild 4" descr="VZ_Ringe_RGB_600px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47" r="-4815"/>
          <a:stretch/>
        </p:blipFill>
        <p:spPr>
          <a:xfrm>
            <a:off x="0" y="3535200"/>
            <a:ext cx="6595499" cy="30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351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8000" y="4158000"/>
            <a:ext cx="8424000" cy="114840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000" y="2772000"/>
            <a:ext cx="8424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Bild 3" descr="stock-photo-workers-with-coal-at-open-pit-46647153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905" b="25511"/>
          <a:stretch/>
        </p:blipFill>
        <p:spPr>
          <a:xfrm>
            <a:off x="0" y="0"/>
            <a:ext cx="12192000" cy="2592000"/>
          </a:xfrm>
          <a:prstGeom prst="rect">
            <a:avLst/>
          </a:prstGeom>
        </p:spPr>
      </p:pic>
      <p:pic>
        <p:nvPicPr>
          <p:cNvPr id="10" name="Bild 9" descr="VZ_Ringe_RGB_600px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47" r="-4815"/>
          <a:stretch/>
        </p:blipFill>
        <p:spPr>
          <a:xfrm>
            <a:off x="2" y="1151465"/>
            <a:ext cx="3431823" cy="1174502"/>
          </a:xfrm>
          <a:prstGeom prst="rect">
            <a:avLst/>
          </a:prstGeom>
        </p:spPr>
      </p:pic>
      <p:pic>
        <p:nvPicPr>
          <p:cNvPr id="9" name="Bild 8" descr="ISS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00595" y="6208065"/>
            <a:ext cx="1264356" cy="424800"/>
          </a:xfrm>
          <a:prstGeom prst="rect">
            <a:avLst/>
          </a:prstGeom>
        </p:spPr>
      </p:pic>
      <p:pic>
        <p:nvPicPr>
          <p:cNvPr id="11" name="Grafik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000" y="6208065"/>
            <a:ext cx="1963264" cy="424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folie mit Bildausw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 bwMode="gray">
          <a:xfrm>
            <a:off x="0" y="704849"/>
            <a:ext cx="12192000" cy="252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0" y="3225600"/>
            <a:ext cx="12192000" cy="3632400"/>
          </a:xfrm>
          <a:noFill/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4" name="Titel 8"/>
          <p:cNvSpPr>
            <a:spLocks noGrp="1"/>
          </p:cNvSpPr>
          <p:nvPr>
            <p:ph type="title" hasCustomPrompt="1"/>
          </p:nvPr>
        </p:nvSpPr>
        <p:spPr>
          <a:xfrm>
            <a:off x="432000" y="1440000"/>
            <a:ext cx="9312000" cy="1584000"/>
          </a:xfrm>
        </p:spPr>
        <p:txBody>
          <a:bodyPr>
            <a:noAutofit/>
          </a:bodyPr>
          <a:lstStyle>
            <a:lvl1pPr>
              <a:defRPr sz="24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Trennfolie mit Bild / Kapitelangabe durch Klicken bearbeiten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9F62-3C35-4EBF-B553-9C24DFA2577E}" type="datetime1">
              <a:rPr lang="de-DE" smtClean="0"/>
              <a:pPr/>
              <a:t>27.06.2022</a:t>
            </a:fld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_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enplatzhalter 8"/>
          <p:cNvSpPr>
            <a:spLocks noGrp="1"/>
          </p:cNvSpPr>
          <p:nvPr>
            <p:ph type="media" sz="quarter" idx="13"/>
          </p:nvPr>
        </p:nvSpPr>
        <p:spPr>
          <a:xfrm>
            <a:off x="432000" y="1512000"/>
            <a:ext cx="11232000" cy="4842000"/>
          </a:xfrm>
        </p:spPr>
        <p:txBody>
          <a:bodyPr>
            <a:normAutofit/>
          </a:bodyPr>
          <a:lstStyle>
            <a:lvl1pPr>
              <a:buFontTx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icon to add media</a:t>
            </a:r>
            <a:endParaRPr lang="de-DE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A0F9D-1261-F14B-AD81-863F9B0AB74B}" type="datetime1">
              <a:rPr lang="en-GB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B9908-BFE8-6E4C-9C5D-EDE73EB89621}" type="slidenum">
              <a:rPr lang="en-US" altLang="en-US">
                <a:solidFill>
                  <a:srgbClr val="9999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607942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 userDrawn="1"/>
        </p:nvGrpSpPr>
        <p:grpSpPr bwMode="auto">
          <a:xfrm>
            <a:off x="334436" y="905660"/>
            <a:ext cx="11523133" cy="5366209"/>
            <a:chOff x="158" y="571"/>
            <a:chExt cx="5444" cy="3380"/>
          </a:xfrm>
        </p:grpSpPr>
        <p:sp>
          <p:nvSpPr>
            <p:cNvPr id="4" name="Rectangle 9"/>
            <p:cNvSpPr>
              <a:spLocks noChangeArrowheads="1"/>
            </p:cNvSpPr>
            <p:nvPr userDrawn="1"/>
          </p:nvSpPr>
          <p:spPr bwMode="auto">
            <a:xfrm>
              <a:off x="158" y="571"/>
              <a:ext cx="5443" cy="1679"/>
            </a:xfrm>
            <a:prstGeom prst="rect">
              <a:avLst/>
            </a:prstGeom>
            <a:solidFill>
              <a:srgbClr val="569B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103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CH" altLang="de-DE" sz="1600" smtClean="0">
                <a:solidFill>
                  <a:srgbClr val="000000"/>
                </a:solidFill>
              </a:endParaRPr>
            </a:p>
          </p:txBody>
        </p:sp>
        <p:sp>
          <p:nvSpPr>
            <p:cNvPr id="5" name="Rectangle 2"/>
            <p:cNvSpPr>
              <a:spLocks noChangeArrowheads="1"/>
            </p:cNvSpPr>
            <p:nvPr userDrawn="1"/>
          </p:nvSpPr>
          <p:spPr bwMode="auto">
            <a:xfrm>
              <a:off x="158" y="3430"/>
              <a:ext cx="5444" cy="521"/>
            </a:xfrm>
            <a:prstGeom prst="rect">
              <a:avLst/>
            </a:prstGeom>
            <a:solidFill>
              <a:srgbClr val="AFBC2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103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altLang="de-DE" sz="1600" smtClean="0">
                <a:solidFill>
                  <a:srgbClr val="569BBE"/>
                </a:solidFill>
              </a:endParaRPr>
            </a:p>
          </p:txBody>
        </p:sp>
        <p:sp>
          <p:nvSpPr>
            <p:cNvPr id="6" name="Rectangle 3"/>
            <p:cNvSpPr>
              <a:spLocks noChangeArrowheads="1"/>
            </p:cNvSpPr>
            <p:nvPr userDrawn="1"/>
          </p:nvSpPr>
          <p:spPr bwMode="auto">
            <a:xfrm>
              <a:off x="158" y="2320"/>
              <a:ext cx="5444" cy="1042"/>
            </a:xfrm>
            <a:prstGeom prst="rect">
              <a:avLst/>
            </a:prstGeom>
            <a:solidFill>
              <a:srgbClr val="807F8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103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altLang="de-DE" sz="1600" smtClean="0">
                <a:solidFill>
                  <a:srgbClr val="569BBE"/>
                </a:solidFill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745138" y="5950235"/>
            <a:ext cx="20023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10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400" b="1" smtClean="0">
                <a:solidFill>
                  <a:srgbClr val="FFFFFF"/>
                </a:solidFill>
              </a:rPr>
              <a:t>www.issa.int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4422" y="907776"/>
            <a:ext cx="8832849" cy="266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1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de-DE" sz="2399" smtClean="0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8297337" y="105806"/>
            <a:ext cx="35602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1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b="1" dirty="0" smtClean="0">
                <a:solidFill>
                  <a:srgbClr val="AFBC22"/>
                </a:solidFill>
              </a:rPr>
              <a:t>Promoting excellence</a:t>
            </a:r>
          </a:p>
          <a:p>
            <a:pPr algn="r" defTabSz="9141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CH" sz="1100" b="1" dirty="0" smtClean="0">
                <a:solidFill>
                  <a:srgbClr val="AFBC22"/>
                </a:solidFill>
              </a:rPr>
              <a:t>in </a:t>
            </a:r>
            <a:r>
              <a:rPr lang="de-CH" sz="1100" b="1" dirty="0" err="1" smtClean="0">
                <a:solidFill>
                  <a:srgbClr val="AFBC22"/>
                </a:solidFill>
              </a:rPr>
              <a:t>social</a:t>
            </a:r>
            <a:r>
              <a:rPr lang="de-CH" sz="1100" b="1" dirty="0" smtClean="0">
                <a:solidFill>
                  <a:srgbClr val="AFBC22"/>
                </a:solidFill>
              </a:rPr>
              <a:t> </a:t>
            </a:r>
            <a:r>
              <a:rPr lang="de-CH" sz="1100" b="1" dirty="0" err="1" smtClean="0">
                <a:solidFill>
                  <a:srgbClr val="AFBC22"/>
                </a:solidFill>
              </a:rPr>
              <a:t>security</a:t>
            </a:r>
            <a:endParaRPr lang="en-GB" sz="1100" b="1" dirty="0" smtClean="0">
              <a:solidFill>
                <a:srgbClr val="AFBC22"/>
              </a:solidFill>
            </a:endParaRPr>
          </a:p>
        </p:txBody>
      </p:sp>
      <p:pic>
        <p:nvPicPr>
          <p:cNvPr id="10" name="Picture 4" descr="ISSA_logo_transparen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435" y="165050"/>
            <a:ext cx="1663700" cy="63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652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334436" y="908342"/>
            <a:ext cx="11523133" cy="266541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569BBE"/>
                </a:solidFill>
              </a14:hiddenFill>
            </a:ext>
          </a:extLst>
        </p:spPr>
        <p:txBody>
          <a:bodyPr/>
          <a:lstStyle>
            <a:lvl1pPr algn="r">
              <a:defRPr sz="259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69071648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02DC32AF-B853-4AA7-888E-D3FD2E0D4795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27/06/2022</a:t>
            </a:fld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4BB1570C-CEEA-4F2D-9D04-422833B20F5E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1678445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8"/>
          </a:xfrm>
        </p:spPr>
        <p:txBody>
          <a:bodyPr anchor="b"/>
          <a:lstStyle>
            <a:lvl1pPr marL="0" indent="0">
              <a:buNone/>
              <a:defRPr sz="1999"/>
            </a:lvl1pPr>
            <a:lvl2pPr marL="457052" indent="0">
              <a:buNone/>
              <a:defRPr sz="1799"/>
            </a:lvl2pPr>
            <a:lvl3pPr marL="914103" indent="0">
              <a:buNone/>
              <a:defRPr sz="1600"/>
            </a:lvl3pPr>
            <a:lvl4pPr marL="1371155" indent="0">
              <a:buNone/>
              <a:defRPr sz="1400"/>
            </a:lvl4pPr>
            <a:lvl5pPr marL="1828205" indent="0">
              <a:buNone/>
              <a:defRPr sz="1400"/>
            </a:lvl5pPr>
            <a:lvl6pPr marL="2285257" indent="0">
              <a:buNone/>
              <a:defRPr sz="1400"/>
            </a:lvl6pPr>
            <a:lvl7pPr marL="2742308" indent="0">
              <a:buNone/>
              <a:defRPr sz="1400"/>
            </a:lvl7pPr>
            <a:lvl8pPr marL="3199360" indent="0">
              <a:buNone/>
              <a:defRPr sz="1400"/>
            </a:lvl8pPr>
            <a:lvl9pPr marL="365641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992A3B47-04FB-43A5-8E21-DB6DDB354745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27/06/2022</a:t>
            </a:fld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BC09DF38-EB85-46BA-BC17-946BFFEFA9D2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4485864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7158" y="1844681"/>
            <a:ext cx="4923367" cy="3883025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3738" y="1844681"/>
            <a:ext cx="4923367" cy="3883025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B5AED94C-79FB-4DB0-9798-B45A7FD9AAA5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27/06/2022</a:t>
            </a:fld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4D086249-6774-4C5B-A225-F32E5352342F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7564656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2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2"/>
            <a:ext cx="5389033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7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8B432781-1A20-4B24-994E-D51364FB8BE7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27/06/2022</a:t>
            </a:fld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3C368FD8-BDF6-496B-9BE5-6DB28FB315B5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9240982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B833911E-7749-45D7-9CB8-DF715CF3C6D8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1B05B3B1-B998-4DB3-A52C-7A77D1E21293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259544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-3"/>
            <a:ext cx="12192000" cy="3888000"/>
          </a:xfrm>
          <a:prstGeom prst="rect">
            <a:avLst/>
          </a:prstGeom>
          <a:solidFill>
            <a:srgbClr val="295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000" y="4068000"/>
            <a:ext cx="8424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8000" y="5040000"/>
            <a:ext cx="8424000" cy="900000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pic>
        <p:nvPicPr>
          <p:cNvPr id="10" name="Bild 7" descr="VZ_Ringe_RGB_600px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233"/>
          <a:stretch/>
        </p:blipFill>
        <p:spPr>
          <a:xfrm>
            <a:off x="5880457" y="439523"/>
            <a:ext cx="6308528" cy="3008948"/>
          </a:xfrm>
          <a:prstGeom prst="rect">
            <a:avLst/>
          </a:prstGeom>
        </p:spPr>
      </p:pic>
      <p:pic>
        <p:nvPicPr>
          <p:cNvPr id="13" name="Bild 4" descr="ISS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74000" y="6174000"/>
            <a:ext cx="1272856" cy="486000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644" y="6235200"/>
            <a:ext cx="1963264" cy="424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3CF6E4B2-779F-4BAF-B0E1-548BF58BDB08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27/06/2022</a:t>
            </a:fld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390A7CE7-3452-45EE-A6C3-B75A1904D480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6141384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341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200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AB3B2749-F533-41F8-8CF6-38E422B8687E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27/06/2022</a:t>
            </a:fld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80C65D8A-6471-4DCB-B00E-98C4337A76F8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1169704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pPr lvl="0"/>
            <a:endParaRPr lang="fr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200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11243451-0627-4C40-A3DB-D55B24FD0F64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27/06/2022</a:t>
            </a:fld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C84AEBB2-6FA4-43B1-BF7A-6651A7DCB244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214798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B2A6FBDE-A3EE-4E69-9EC0-8A19DC89340D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27/06/2022</a:t>
            </a:fld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EA51FAB8-5E94-4CF4-A549-F6D04135CF2A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416315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3299" y="712788"/>
            <a:ext cx="2527300" cy="5014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7152" y="712788"/>
            <a:ext cx="7382933" cy="5014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3C0B04C0-B75D-4B65-952F-30C6D10B9A9E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27/06/2022</a:t>
            </a:fld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03F837A6-B281-4B11-A599-B022D4CB8FF6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8223275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 userDrawn="1"/>
        </p:nvGrpSpPr>
        <p:grpSpPr bwMode="auto">
          <a:xfrm>
            <a:off x="334436" y="905936"/>
            <a:ext cx="11523133" cy="5365750"/>
            <a:chOff x="158" y="571"/>
            <a:chExt cx="5444" cy="3380"/>
          </a:xfrm>
        </p:grpSpPr>
        <p:sp>
          <p:nvSpPr>
            <p:cNvPr id="4" name="Rectangle 9"/>
            <p:cNvSpPr>
              <a:spLocks noChangeArrowheads="1"/>
            </p:cNvSpPr>
            <p:nvPr userDrawn="1"/>
          </p:nvSpPr>
          <p:spPr bwMode="auto">
            <a:xfrm>
              <a:off x="158" y="571"/>
              <a:ext cx="5443" cy="1680"/>
            </a:xfrm>
            <a:prstGeom prst="rect">
              <a:avLst/>
            </a:prstGeom>
            <a:solidFill>
              <a:srgbClr val="569B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600" smtClean="0">
                <a:solidFill>
                  <a:srgbClr val="000000"/>
                </a:solidFill>
              </a:endParaRPr>
            </a:p>
          </p:txBody>
        </p:sp>
        <p:sp>
          <p:nvSpPr>
            <p:cNvPr id="5" name="Rectangle 2"/>
            <p:cNvSpPr>
              <a:spLocks noChangeArrowheads="1"/>
            </p:cNvSpPr>
            <p:nvPr userDrawn="1"/>
          </p:nvSpPr>
          <p:spPr bwMode="auto">
            <a:xfrm>
              <a:off x="158" y="3430"/>
              <a:ext cx="5444" cy="521"/>
            </a:xfrm>
            <a:prstGeom prst="rect">
              <a:avLst/>
            </a:prstGeom>
            <a:solidFill>
              <a:srgbClr val="AFBC2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altLang="en-US" sz="1600" smtClean="0">
                <a:solidFill>
                  <a:srgbClr val="569BBE"/>
                </a:solidFill>
              </a:endParaRPr>
            </a:p>
          </p:txBody>
        </p:sp>
        <p:sp>
          <p:nvSpPr>
            <p:cNvPr id="6" name="Rectangle 3"/>
            <p:cNvSpPr>
              <a:spLocks noChangeArrowheads="1"/>
            </p:cNvSpPr>
            <p:nvPr userDrawn="1"/>
          </p:nvSpPr>
          <p:spPr bwMode="auto">
            <a:xfrm>
              <a:off x="158" y="2319"/>
              <a:ext cx="5444" cy="1043"/>
            </a:xfrm>
            <a:prstGeom prst="rect">
              <a:avLst/>
            </a:prstGeom>
            <a:solidFill>
              <a:srgbClr val="807F8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altLang="en-US" sz="1600" smtClean="0">
                <a:solidFill>
                  <a:srgbClr val="569BBE"/>
                </a:solidFill>
              </a:endParaRPr>
            </a:p>
          </p:txBody>
        </p:sp>
      </p:grpSp>
      <p:pic>
        <p:nvPicPr>
          <p:cNvPr id="7" name="Picture 4" descr="ISSA_logo_transparent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553" y="143934"/>
            <a:ext cx="162348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45405" y="162985"/>
            <a:ext cx="4307417" cy="46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199" b="1" dirty="0" smtClean="0">
                <a:solidFill>
                  <a:srgbClr val="AFBC22"/>
                </a:solidFill>
              </a:rPr>
              <a:t>Promoting excellence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199" b="1" dirty="0" smtClean="0">
                <a:solidFill>
                  <a:srgbClr val="AFBC22"/>
                </a:solidFill>
              </a:rPr>
              <a:t>in social security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745138" y="5882223"/>
            <a:ext cx="20023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1400" b="1" dirty="0" smtClean="0">
                <a:solidFill>
                  <a:srgbClr val="FFFFFF"/>
                </a:solidFill>
              </a:rPr>
              <a:t>www.issa.int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24422" y="908055"/>
            <a:ext cx="8832849" cy="266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en-US" sz="2399" smtClean="0">
              <a:solidFill>
                <a:srgbClr val="000000"/>
              </a:solidFill>
            </a:endParaRPr>
          </a:p>
        </p:txBody>
      </p:sp>
      <p:sp>
        <p:nvSpPr>
          <p:cNvPr id="57652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334436" y="908055"/>
            <a:ext cx="11523133" cy="266541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569BBE"/>
                </a:solidFill>
              </a14:hiddenFill>
            </a:ext>
          </a:extLst>
        </p:spPr>
        <p:txBody>
          <a:bodyPr/>
          <a:lstStyle>
            <a:lvl1pPr algn="r">
              <a:defRPr sz="259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4221607004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1ED00-0934-4F90-8C7C-2615067869AA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31716A-5F21-4F9D-94C3-27EFCB39F374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176571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4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2" indent="0">
              <a:buNone/>
              <a:defRPr sz="1799"/>
            </a:lvl2pPr>
            <a:lvl3pPr marL="914103" indent="0">
              <a:buNone/>
              <a:defRPr sz="1600"/>
            </a:lvl3pPr>
            <a:lvl4pPr marL="1371155" indent="0">
              <a:buNone/>
              <a:defRPr sz="1400"/>
            </a:lvl4pPr>
            <a:lvl5pPr marL="1828206" indent="0">
              <a:buNone/>
              <a:defRPr sz="1400"/>
            </a:lvl5pPr>
            <a:lvl6pPr marL="2285257" indent="0">
              <a:buNone/>
              <a:defRPr sz="1400"/>
            </a:lvl6pPr>
            <a:lvl7pPr marL="2742308" indent="0">
              <a:buNone/>
              <a:defRPr sz="1400"/>
            </a:lvl7pPr>
            <a:lvl8pPr marL="3199360" indent="0">
              <a:buNone/>
              <a:defRPr sz="1400"/>
            </a:lvl8pPr>
            <a:lvl9pPr marL="365641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E0B1B-2ACE-4A15-B0FD-22F40B235241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ACD1A-F997-4639-B0F8-CBD3CBA4D799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934274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7157" y="1844681"/>
            <a:ext cx="4923367" cy="3883025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3723" y="1844681"/>
            <a:ext cx="4923367" cy="3883025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E6731-1A8F-46A0-A831-023A50D5FD8A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A61E5C-EE77-4240-AB85-2F72B27E811C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5873384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6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2C381-CEC6-4F40-9C55-02CF72D8BA0D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140D6-4633-4F74-8B21-048F53B13A05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842220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/>
        </p:nvSpPr>
        <p:spPr>
          <a:xfrm>
            <a:off x="0" y="-3"/>
            <a:ext cx="12192000" cy="2592000"/>
          </a:xfrm>
          <a:prstGeom prst="rect">
            <a:avLst/>
          </a:prstGeom>
          <a:solidFill>
            <a:srgbClr val="636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8000" y="4158000"/>
            <a:ext cx="8424000" cy="114840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000" y="2772000"/>
            <a:ext cx="8424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Bild 6" descr="VZ_Ringe_RGB_600px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47" r="-4815"/>
          <a:stretch/>
        </p:blipFill>
        <p:spPr>
          <a:xfrm>
            <a:off x="2" y="307748"/>
            <a:ext cx="4396046" cy="2005965"/>
          </a:xfrm>
          <a:prstGeom prst="rect">
            <a:avLst/>
          </a:prstGeom>
        </p:spPr>
      </p:pic>
      <p:pic>
        <p:nvPicPr>
          <p:cNvPr id="10" name="Bild 4" descr="ISS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74000" y="6174000"/>
            <a:ext cx="1272856" cy="486000"/>
          </a:xfrm>
          <a:prstGeom prst="rect">
            <a:avLst/>
          </a:prstGeom>
        </p:spPr>
      </p:pic>
      <p:pic>
        <p:nvPicPr>
          <p:cNvPr id="8" name="Grafik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83" y="6174000"/>
            <a:ext cx="1963264" cy="424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9823E-047A-4053-84E2-186F4DC3104D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452D1-48C3-4C41-9F3F-F8652BF807AF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515775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8CE0C-6075-4CC1-BDC7-128A4DD58201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29600" y="6540501"/>
            <a:ext cx="3556000" cy="152400"/>
          </a:xfrm>
        </p:spPr>
        <p:txBody>
          <a:bodyPr/>
          <a:lstStyle>
            <a:lvl1pPr>
              <a:defRPr/>
            </a:lvl1pPr>
          </a:lstStyle>
          <a:p>
            <a:fld id="{BDA75750-B4B1-41B9-9005-01B82AB84B14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091678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AF0E4-AB25-410B-B0F5-3B21EC36D6CF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929F1-FFE5-46AE-B0CB-41834C128430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754226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399"/>
            </a:lvl3pPr>
            <a:lvl4pPr marL="1371155" indent="0">
              <a:buNone/>
              <a:defRPr sz="2000"/>
            </a:lvl4pPr>
            <a:lvl5pPr marL="1828206" indent="0">
              <a:buNone/>
              <a:defRPr sz="2000"/>
            </a:lvl5pPr>
            <a:lvl6pPr marL="2285257" indent="0">
              <a:buNone/>
              <a:defRPr sz="2000"/>
            </a:lvl6pPr>
            <a:lvl7pPr marL="2742308" indent="0">
              <a:buNone/>
              <a:defRPr sz="2000"/>
            </a:lvl7pPr>
            <a:lvl8pPr marL="3199360" indent="0">
              <a:buNone/>
              <a:defRPr sz="2000"/>
            </a:lvl8pPr>
            <a:lvl9pPr marL="3656411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2" indent="0">
              <a:buNone/>
              <a:defRPr sz="1199"/>
            </a:lvl2pPr>
            <a:lvl3pPr marL="914103" indent="0">
              <a:buNone/>
              <a:defRPr sz="1000"/>
            </a:lvl3pPr>
            <a:lvl4pPr marL="1371155" indent="0">
              <a:buNone/>
              <a:defRPr sz="900"/>
            </a:lvl4pPr>
            <a:lvl5pPr marL="1828206" indent="0">
              <a:buNone/>
              <a:defRPr sz="900"/>
            </a:lvl5pPr>
            <a:lvl6pPr marL="2285257" indent="0">
              <a:buNone/>
              <a:defRPr sz="900"/>
            </a:lvl6pPr>
            <a:lvl7pPr marL="2742308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CA0DF-4D65-4089-BBE1-02477870A9C7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6BEF0-7EB1-477B-A307-91B32E1E62B1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702408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1959-A3AC-43E3-AD22-F3F49444A8BA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D6B25-50D4-4471-BDE3-7E13A5B9C83C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861208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3287" y="712788"/>
            <a:ext cx="2527300" cy="5014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7152" y="712788"/>
            <a:ext cx="7382933" cy="5014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F673D-6158-4276-BBCD-CFC915BF24AE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7BFDE4-F19D-4E44-B054-37B945C32A10}" type="slidenum">
              <a:rPr lang="en-US" altLang="en-US">
                <a:solidFill>
                  <a:srgbClr val="999999"/>
                </a:solidFill>
              </a:rPr>
              <a:pPr/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27385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-6"/>
            <a:ext cx="12192000" cy="6858006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8000" y="5040000"/>
            <a:ext cx="8424000" cy="900000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000" y="4068000"/>
            <a:ext cx="8424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00595" y="6208068"/>
            <a:ext cx="1264356" cy="422910"/>
          </a:xfrm>
          <a:prstGeom prst="rect">
            <a:avLst/>
          </a:prstGeom>
        </p:spPr>
      </p:pic>
      <p:pic>
        <p:nvPicPr>
          <p:cNvPr id="10" name="Bild 7" descr="VZ_Ringe_RGB_600px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233"/>
          <a:stretch/>
        </p:blipFill>
        <p:spPr>
          <a:xfrm>
            <a:off x="5880457" y="538980"/>
            <a:ext cx="6308528" cy="3008948"/>
          </a:xfrm>
          <a:prstGeom prst="rect">
            <a:avLst/>
          </a:prstGeom>
        </p:spPr>
      </p:pic>
      <p:pic>
        <p:nvPicPr>
          <p:cNvPr id="11" name="Grafik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000" y="6208068"/>
            <a:ext cx="1954530" cy="42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60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-6"/>
            <a:ext cx="12192000" cy="6858006"/>
          </a:xfrm>
          <a:prstGeom prst="rect">
            <a:avLst/>
          </a:prstGeom>
          <a:solidFill>
            <a:srgbClr val="295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9" name="Bild 8" descr="VZ_Ringe_RGB_600px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47" r="-4815"/>
          <a:stretch/>
        </p:blipFill>
        <p:spPr>
          <a:xfrm>
            <a:off x="1" y="360000"/>
            <a:ext cx="4396046" cy="2005965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72628" y="6168879"/>
            <a:ext cx="1246823" cy="485775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8000" y="4680000"/>
            <a:ext cx="8424000" cy="900000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08000" y="3708000"/>
            <a:ext cx="8424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Grafik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668" y="6257621"/>
            <a:ext cx="1954530" cy="42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6441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0" y="-6"/>
            <a:ext cx="12192000" cy="6858006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000" y="4068000"/>
            <a:ext cx="8424000" cy="8640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600" cap="none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8000" y="5040000"/>
            <a:ext cx="8424000" cy="114840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rgbClr val="40404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pic>
        <p:nvPicPr>
          <p:cNvPr id="5" name="Bild 4" descr="ISS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74000" y="6174000"/>
            <a:ext cx="1272856" cy="486000"/>
          </a:xfrm>
          <a:prstGeom prst="rect">
            <a:avLst/>
          </a:prstGeom>
        </p:spPr>
      </p:pic>
      <p:pic>
        <p:nvPicPr>
          <p:cNvPr id="6" name="Grafik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725" y="6256800"/>
            <a:ext cx="1963264" cy="424800"/>
          </a:xfrm>
          <a:prstGeom prst="rect">
            <a:avLst/>
          </a:prstGeom>
        </p:spPr>
      </p:pic>
      <p:pic>
        <p:nvPicPr>
          <p:cNvPr id="8" name="Bild 7" descr="VZ_Ringe_RGB_600px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233"/>
          <a:stretch/>
        </p:blipFill>
        <p:spPr>
          <a:xfrm>
            <a:off x="5880457" y="538980"/>
            <a:ext cx="6308528" cy="30089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70000" indent="-270000">
              <a:buFont typeface="+mj-lt"/>
              <a:buAutoNum type="arabicPeriod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188F-7514-4A3D-B8F2-517A225CB517}" type="datetime1">
              <a:rPr lang="de-DE" noProof="0" smtClean="0"/>
              <a:pPr/>
              <a:t>27.06.2022</a:t>
            </a:fld>
            <a:endParaRPr lang="de-DE" noProof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noProof="0"/>
              <a:t>Titel der Präsentation / Name des Redners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C8B4-F673-4E46-8EDF-A650A38F2A30}" type="datetime1">
              <a:rPr lang="de-DE" noProof="0" smtClean="0"/>
              <a:pPr/>
              <a:t>27.06.2022</a:t>
            </a:fld>
            <a:endParaRPr lang="de-DE" noProof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noProof="0"/>
              <a:t>Titel der Präsentation / Name des Redners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" y="1276352"/>
            <a:ext cx="12189884" cy="55816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2000" y="252000"/>
            <a:ext cx="912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2000" y="1440000"/>
            <a:ext cx="11232000" cy="484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10046401" y="6466909"/>
            <a:ext cx="1111251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808080"/>
                </a:solidFill>
              </a:defRPr>
            </a:lvl1pPr>
          </a:lstStyle>
          <a:p>
            <a:fld id="{E7F7789E-1E4E-4BC8-BA70-403C31EE4444}" type="datetime1">
              <a:rPr lang="de-DE" smtClean="0"/>
              <a:pPr/>
              <a:t>27.06.2022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558402" y="6466909"/>
            <a:ext cx="4406900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808080"/>
                </a:solidFill>
              </a:defRPr>
            </a:lvl1pPr>
          </a:lstStyle>
          <a:p>
            <a:r>
              <a:rPr lang="de-DE"/>
              <a:t>Titel der Präsentation / Name des Redners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083200" y="6466909"/>
            <a:ext cx="590237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rgbClr val="808080"/>
                </a:solidFill>
              </a:defRPr>
            </a:lvl1pPr>
          </a:lstStyle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0952" y="252000"/>
            <a:ext cx="1963264" cy="42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5" r:id="rId2"/>
    <p:sldLayoutId id="2147483746" r:id="rId3"/>
    <p:sldLayoutId id="2147483747" r:id="rId4"/>
    <p:sldLayoutId id="2147483754" r:id="rId5"/>
    <p:sldLayoutId id="2147483755" r:id="rId6"/>
    <p:sldLayoutId id="2147483748" r:id="rId7"/>
    <p:sldLayoutId id="2147483751" r:id="rId8"/>
    <p:sldLayoutId id="2147483752" r:id="rId9"/>
    <p:sldLayoutId id="2147483753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43" r:id="rId18"/>
    <p:sldLayoutId id="2147483756" r:id="rId19"/>
    <p:sldLayoutId id="2147483723" r:id="rId20"/>
    <p:sldLayoutId id="2147483724" r:id="rId21"/>
    <p:sldLayoutId id="2147483725" r:id="rId22"/>
    <p:sldLayoutId id="2147483769" r:id="rId2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9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16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43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546950"/>
            <a:ext cx="2540000" cy="15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999999"/>
                </a:solidFill>
                <a:latin typeface="Arial" charset="0"/>
                <a:cs typeface="+mn-cs"/>
              </a:defRPr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C3D12C69-8EA0-4D00-8F29-44A34CAA70C9}" type="datetime1">
              <a:rPr lang="en-GB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27/06/2022</a:t>
            </a:fld>
            <a:endParaRPr lang="en-US" dirty="0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384" y="6546951"/>
            <a:ext cx="3556000" cy="31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999999"/>
                </a:solidFill>
              </a:defRPr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  <a:defRPr/>
            </a:pPr>
            <a:fld id="{9BD3956A-72C9-4910-80FA-67A3156C8531}" type="slidenum">
              <a:rPr lang="en-US" smtClean="0"/>
              <a:pPr defTabSz="91410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125724"/>
            <a:ext cx="10049933" cy="8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Click to edit Master title style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113898"/>
            <a:ext cx="10049933" cy="388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 Click to edit Master text styles</a:t>
            </a:r>
          </a:p>
          <a:p>
            <a:pPr lvl="1"/>
            <a:r>
              <a:rPr lang="en-GB" altLang="de-DE" smtClean="0"/>
              <a:t>Second level</a:t>
            </a:r>
          </a:p>
          <a:p>
            <a:pPr lvl="2"/>
            <a:r>
              <a:rPr lang="en-GB" altLang="de-DE" smtClean="0"/>
              <a:t>Third level</a:t>
            </a:r>
          </a:p>
          <a:p>
            <a:pPr lvl="3"/>
            <a:r>
              <a:rPr lang="en-GB" altLang="de-DE" smtClean="0"/>
              <a:t>Fourth level</a:t>
            </a:r>
          </a:p>
          <a:p>
            <a:pPr lvl="4"/>
            <a:r>
              <a:rPr lang="en-GB" altLang="de-DE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740651" y="162938"/>
            <a:ext cx="430741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1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b="1" dirty="0" smtClean="0">
                <a:solidFill>
                  <a:srgbClr val="AFBC22"/>
                </a:solidFill>
              </a:rPr>
              <a:t>Promoting excellence</a:t>
            </a:r>
          </a:p>
          <a:p>
            <a:pPr algn="r" defTabSz="9141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CH" sz="1100" b="1" dirty="0" smtClean="0">
                <a:solidFill>
                  <a:srgbClr val="AFBC22"/>
                </a:solidFill>
              </a:rPr>
              <a:t>in </a:t>
            </a:r>
            <a:r>
              <a:rPr lang="de-CH" sz="1100" b="1" dirty="0" err="1" smtClean="0">
                <a:solidFill>
                  <a:srgbClr val="AFBC22"/>
                </a:solidFill>
              </a:rPr>
              <a:t>social</a:t>
            </a:r>
            <a:r>
              <a:rPr lang="de-CH" sz="1100" b="1" dirty="0" smtClean="0">
                <a:solidFill>
                  <a:srgbClr val="AFBC22"/>
                </a:solidFill>
              </a:rPr>
              <a:t> </a:t>
            </a:r>
            <a:r>
              <a:rPr lang="de-CH" sz="1100" b="1" dirty="0" err="1" smtClean="0">
                <a:solidFill>
                  <a:srgbClr val="AFBC22"/>
                </a:solidFill>
              </a:rPr>
              <a:t>security</a:t>
            </a:r>
            <a:endParaRPr lang="en-GB" sz="1100" b="1" dirty="0" smtClean="0">
              <a:solidFill>
                <a:srgbClr val="AFBC22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5994400" y="6521558"/>
            <a:ext cx="1524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10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000" b="1" dirty="0" smtClean="0">
                <a:solidFill>
                  <a:srgbClr val="569BBE"/>
                </a:solidFill>
              </a:rPr>
              <a:t>www.issa.int</a:t>
            </a:r>
          </a:p>
        </p:txBody>
      </p:sp>
      <p:pic>
        <p:nvPicPr>
          <p:cNvPr id="22536" name="Picture 4" descr="ISSA_logo_transparent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422" y="262387"/>
            <a:ext cx="1661583" cy="6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7" name="Group 3"/>
          <p:cNvGrpSpPr>
            <a:grpSpLocks/>
          </p:cNvGrpSpPr>
          <p:nvPr userDrawn="1"/>
        </p:nvGrpSpPr>
        <p:grpSpPr bwMode="auto">
          <a:xfrm>
            <a:off x="11567584" y="5019185"/>
            <a:ext cx="304800" cy="1072820"/>
            <a:chOff x="8675688" y="5287963"/>
            <a:chExt cx="228600" cy="804862"/>
          </a:xfrm>
        </p:grpSpPr>
        <p:sp>
          <p:nvSpPr>
            <p:cNvPr id="21" name="Rectangle 9"/>
            <p:cNvSpPr>
              <a:spLocks noChangeArrowheads="1"/>
            </p:cNvSpPr>
            <p:nvPr userDrawn="1"/>
          </p:nvSpPr>
          <p:spPr bwMode="auto">
            <a:xfrm>
              <a:off x="8675688" y="5287963"/>
              <a:ext cx="228600" cy="228600"/>
            </a:xfrm>
            <a:prstGeom prst="rect">
              <a:avLst/>
            </a:prstGeom>
            <a:solidFill>
              <a:srgbClr val="569B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103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altLang="de-DE" sz="1600" smtClean="0">
                <a:solidFill>
                  <a:srgbClr val="569BBE"/>
                </a:solidFill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 userDrawn="1"/>
          </p:nvSpPr>
          <p:spPr bwMode="auto">
            <a:xfrm>
              <a:off x="8675688" y="5864225"/>
              <a:ext cx="228600" cy="228600"/>
            </a:xfrm>
            <a:prstGeom prst="rect">
              <a:avLst/>
            </a:prstGeom>
            <a:solidFill>
              <a:srgbClr val="AFBC2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103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altLang="de-DE" sz="1600" smtClean="0">
                <a:solidFill>
                  <a:srgbClr val="569BBE"/>
                </a:solidFill>
              </a:endParaRPr>
            </a:p>
          </p:txBody>
        </p:sp>
        <p:sp>
          <p:nvSpPr>
            <p:cNvPr id="23" name="Rectangle 11"/>
            <p:cNvSpPr>
              <a:spLocks noChangeArrowheads="1"/>
            </p:cNvSpPr>
            <p:nvPr userDrawn="1"/>
          </p:nvSpPr>
          <p:spPr bwMode="auto">
            <a:xfrm>
              <a:off x="8675688" y="5576888"/>
              <a:ext cx="228600" cy="228600"/>
            </a:xfrm>
            <a:prstGeom prst="rect">
              <a:avLst/>
            </a:prstGeom>
            <a:solidFill>
              <a:srgbClr val="807F8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103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altLang="de-DE" sz="1600" smtClean="0">
                <a:solidFill>
                  <a:srgbClr val="9999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2828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spd="slow"/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5pPr>
      <a:lvl6pPr marL="457052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6pPr>
      <a:lvl7pPr marL="914103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7pPr>
      <a:lvl8pPr marL="1371155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8pPr>
      <a:lvl9pPr marL="1828205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9pPr>
    </p:titleStyle>
    <p:bodyStyle>
      <a:lvl1pPr marL="342788" indent="-342788" algn="l" rtl="0" eaLnBrk="0" fontAlgn="base" hangingPunct="0">
        <a:spcBef>
          <a:spcPct val="0"/>
        </a:spcBef>
        <a:spcAft>
          <a:spcPct val="10000"/>
        </a:spcAft>
        <a:buClr>
          <a:srgbClr val="AFBC22"/>
        </a:buClr>
        <a:buFont typeface="Wingdings" panose="05000000000000000000" pitchFamily="2" charset="2"/>
        <a:buChar char="n"/>
        <a:defRPr sz="1999" b="1">
          <a:solidFill>
            <a:srgbClr val="807F83"/>
          </a:solidFill>
          <a:latin typeface="+mn-lt"/>
          <a:ea typeface="+mn-ea"/>
          <a:cs typeface="+mn-cs"/>
        </a:defRPr>
      </a:lvl1pPr>
      <a:lvl2pPr marL="457052" indent="-172982" algn="l" rtl="0" eaLnBrk="0" fontAlgn="base" hangingPunct="0">
        <a:spcBef>
          <a:spcPct val="0"/>
        </a:spcBef>
        <a:spcAft>
          <a:spcPct val="10000"/>
        </a:spcAft>
        <a:buClr>
          <a:srgbClr val="569BBE"/>
        </a:buClr>
        <a:buFont typeface="Wingdings" panose="05000000000000000000" pitchFamily="2" charset="2"/>
        <a:buChar char="§"/>
        <a:defRPr sz="1999">
          <a:solidFill>
            <a:srgbClr val="807F83"/>
          </a:solidFill>
          <a:latin typeface="+mn-lt"/>
          <a:cs typeface="+mn-cs"/>
        </a:defRPr>
      </a:lvl2pPr>
      <a:lvl3pPr marL="914103" indent="-172982" algn="l" rtl="0" eaLnBrk="0" fontAlgn="base" hangingPunct="0">
        <a:spcBef>
          <a:spcPct val="0"/>
        </a:spcBef>
        <a:spcAft>
          <a:spcPct val="10000"/>
        </a:spcAft>
        <a:buClr>
          <a:schemeClr val="hlink"/>
        </a:buClr>
        <a:buFont typeface="Arial" panose="020B0604020202020204" pitchFamily="34" charset="0"/>
        <a:buChar char="−"/>
        <a:defRPr sz="1999">
          <a:solidFill>
            <a:srgbClr val="807F83"/>
          </a:solidFill>
          <a:latin typeface="+mn-lt"/>
          <a:cs typeface="+mn-cs"/>
        </a:defRPr>
      </a:lvl3pPr>
      <a:lvl4pPr marL="1371155" indent="-172982" algn="l" rtl="0" eaLnBrk="0" fontAlgn="base" hangingPunct="0">
        <a:spcBef>
          <a:spcPct val="0"/>
        </a:spcBef>
        <a:spcAft>
          <a:spcPct val="10000"/>
        </a:spcAft>
        <a:buClr>
          <a:schemeClr val="hlink"/>
        </a:buClr>
        <a:buFont typeface="Arial" panose="020B0604020202020204" pitchFamily="34" charset="0"/>
        <a:buChar char="−"/>
        <a:defRPr sz="1999">
          <a:solidFill>
            <a:srgbClr val="807F83"/>
          </a:solidFill>
          <a:latin typeface="+mn-lt"/>
          <a:cs typeface="+mn-cs"/>
        </a:defRPr>
      </a:lvl4pPr>
      <a:lvl5pPr marL="1828205" indent="-172982" algn="l" rtl="0" eaLnBrk="0" fontAlgn="base" hangingPunct="0">
        <a:spcBef>
          <a:spcPct val="0"/>
        </a:spcBef>
        <a:spcAft>
          <a:spcPct val="10000"/>
        </a:spcAft>
        <a:buClr>
          <a:schemeClr val="hlink"/>
        </a:buClr>
        <a:buFont typeface="Arial" panose="020B0604020202020204" pitchFamily="34" charset="0"/>
        <a:buChar char="−"/>
        <a:defRPr sz="1999">
          <a:solidFill>
            <a:srgbClr val="807F83"/>
          </a:solidFill>
          <a:latin typeface="+mn-lt"/>
          <a:cs typeface="+mn-cs"/>
        </a:defRPr>
      </a:lvl5pPr>
      <a:lvl6pPr marL="2285257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1999">
          <a:solidFill>
            <a:srgbClr val="807F83"/>
          </a:solidFill>
          <a:latin typeface="+mn-lt"/>
          <a:cs typeface="+mn-cs"/>
        </a:defRPr>
      </a:lvl6pPr>
      <a:lvl7pPr marL="2742308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1999">
          <a:solidFill>
            <a:srgbClr val="807F83"/>
          </a:solidFill>
          <a:latin typeface="+mn-lt"/>
          <a:cs typeface="+mn-cs"/>
        </a:defRPr>
      </a:lvl7pPr>
      <a:lvl8pPr marL="3199360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1999">
          <a:solidFill>
            <a:srgbClr val="807F83"/>
          </a:solidFill>
          <a:latin typeface="+mn-lt"/>
          <a:cs typeface="+mn-cs"/>
        </a:defRPr>
      </a:lvl8pPr>
      <a:lvl9pPr marL="3656411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1999">
          <a:solidFill>
            <a:srgbClr val="807F83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618818"/>
            <a:ext cx="2540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accent1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20E4B-8F54-4DFD-A036-FCE48EF39E17}" type="datetime1">
              <a:rPr lang="en-GB" altLang="en-US">
                <a:solidFill>
                  <a:srgbClr val="9999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27/06/2022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616700"/>
            <a:ext cx="3556000" cy="15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CE422B-D113-4F42-A7B3-F8F9AD02FBAB}" type="slidenum">
              <a:rPr lang="en-US" altLang="en-US">
                <a:solidFill>
                  <a:srgbClr val="9999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56222" y="1028705"/>
            <a:ext cx="10240433" cy="84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6220" y="2161122"/>
            <a:ext cx="10049933" cy="388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 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pic>
        <p:nvPicPr>
          <p:cNvPr id="1030" name="Picture 6" descr="ISSA_logo_transparent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535" y="105835"/>
            <a:ext cx="1623484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740651" y="162985"/>
            <a:ext cx="4307416" cy="46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199" b="1" dirty="0" smtClean="0">
                <a:solidFill>
                  <a:srgbClr val="AFBC22"/>
                </a:solidFill>
              </a:rPr>
              <a:t>Promoting excellence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199" b="1" dirty="0" smtClean="0">
                <a:solidFill>
                  <a:srgbClr val="AFBC22"/>
                </a:solidFill>
              </a:rPr>
              <a:t>in social security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5994400" y="6521452"/>
            <a:ext cx="15240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1100" b="1" smtClean="0">
                <a:solidFill>
                  <a:srgbClr val="569BBE"/>
                </a:solidFill>
              </a:rPr>
              <a:t>www.issa.int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1567587" y="5287434"/>
            <a:ext cx="230716" cy="228600"/>
          </a:xfrm>
          <a:prstGeom prst="rect">
            <a:avLst/>
          </a:prstGeom>
          <a:solidFill>
            <a:srgbClr val="569B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en-US" sz="1600" smtClean="0">
              <a:solidFill>
                <a:srgbClr val="569BBE"/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1567587" y="5865285"/>
            <a:ext cx="230716" cy="228600"/>
          </a:xfrm>
          <a:prstGeom prst="rect">
            <a:avLst/>
          </a:prstGeom>
          <a:solidFill>
            <a:srgbClr val="AFBC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en-US" sz="1600" smtClean="0">
              <a:solidFill>
                <a:srgbClr val="569BBE"/>
              </a:solidFill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1567587" y="5577417"/>
            <a:ext cx="230716" cy="228600"/>
          </a:xfrm>
          <a:prstGeom prst="rect">
            <a:avLst/>
          </a:prstGeom>
          <a:solidFill>
            <a:srgbClr val="807F8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r-FR" altLang="en-US" sz="1600" smtClean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74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slow"/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5pPr>
      <a:lvl6pPr marL="457052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6pPr>
      <a:lvl7pPr marL="914103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7pPr>
      <a:lvl8pPr marL="1371155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8pPr>
      <a:lvl9pPr marL="1828206" algn="l" rtl="0" fontAlgn="base">
        <a:spcBef>
          <a:spcPct val="0"/>
        </a:spcBef>
        <a:spcAft>
          <a:spcPct val="0"/>
        </a:spcAft>
        <a:defRPr sz="2399" b="1">
          <a:solidFill>
            <a:srgbClr val="569BBE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10000"/>
        </a:spcAft>
        <a:buClr>
          <a:srgbClr val="AFBC22"/>
        </a:buClr>
        <a:buFont typeface="Wingdings" panose="05000000000000000000" pitchFamily="2" charset="2"/>
        <a:buChar char="n"/>
        <a:defRPr sz="2000" b="1">
          <a:solidFill>
            <a:srgbClr val="807F83"/>
          </a:solidFill>
          <a:latin typeface="+mn-lt"/>
          <a:ea typeface="+mn-ea"/>
          <a:cs typeface="+mn-cs"/>
        </a:defRPr>
      </a:lvl1pPr>
      <a:lvl2pPr marL="457052" indent="-172982" algn="l" rtl="0" eaLnBrk="0" fontAlgn="base" hangingPunct="0">
        <a:spcBef>
          <a:spcPct val="0"/>
        </a:spcBef>
        <a:spcAft>
          <a:spcPct val="10000"/>
        </a:spcAft>
        <a:buClr>
          <a:srgbClr val="569BBE"/>
        </a:buClr>
        <a:buFont typeface="Wingdings" panose="05000000000000000000" pitchFamily="2" charset="2"/>
        <a:buChar char="§"/>
        <a:defRPr sz="2000">
          <a:solidFill>
            <a:srgbClr val="807F83"/>
          </a:solidFill>
          <a:latin typeface="+mn-lt"/>
          <a:cs typeface="+mn-cs"/>
        </a:defRPr>
      </a:lvl2pPr>
      <a:lvl3pPr marL="914103" indent="-172982" algn="l" rtl="0" eaLnBrk="0" fontAlgn="base" hangingPunct="0">
        <a:spcBef>
          <a:spcPct val="0"/>
        </a:spcBef>
        <a:spcAft>
          <a:spcPct val="10000"/>
        </a:spcAft>
        <a:buClr>
          <a:schemeClr val="hlink"/>
        </a:buClr>
        <a:buFont typeface="Arial" panose="020B0604020202020204" pitchFamily="34" charset="0"/>
        <a:buChar char="−"/>
        <a:defRPr sz="2000">
          <a:solidFill>
            <a:srgbClr val="807F83"/>
          </a:solidFill>
          <a:latin typeface="+mn-lt"/>
          <a:cs typeface="+mn-cs"/>
        </a:defRPr>
      </a:lvl3pPr>
      <a:lvl4pPr marL="1371155" indent="-172982" algn="l" rtl="0" eaLnBrk="0" fontAlgn="base" hangingPunct="0">
        <a:spcBef>
          <a:spcPct val="0"/>
        </a:spcBef>
        <a:spcAft>
          <a:spcPct val="10000"/>
        </a:spcAft>
        <a:buClr>
          <a:schemeClr val="hlink"/>
        </a:buClr>
        <a:buFont typeface="Arial" panose="020B0604020202020204" pitchFamily="34" charset="0"/>
        <a:buChar char="−"/>
        <a:defRPr sz="2000">
          <a:solidFill>
            <a:srgbClr val="807F83"/>
          </a:solidFill>
          <a:latin typeface="+mn-lt"/>
          <a:cs typeface="+mn-cs"/>
        </a:defRPr>
      </a:lvl4pPr>
      <a:lvl5pPr marL="1828206" indent="-172982" algn="l" rtl="0" eaLnBrk="0" fontAlgn="base" hangingPunct="0">
        <a:spcBef>
          <a:spcPct val="0"/>
        </a:spcBef>
        <a:spcAft>
          <a:spcPct val="10000"/>
        </a:spcAft>
        <a:buClr>
          <a:schemeClr val="hlink"/>
        </a:buClr>
        <a:buFont typeface="Arial" panose="020B0604020202020204" pitchFamily="34" charset="0"/>
        <a:buChar char="−"/>
        <a:defRPr sz="2000">
          <a:solidFill>
            <a:srgbClr val="807F83"/>
          </a:solidFill>
          <a:latin typeface="+mn-lt"/>
          <a:cs typeface="+mn-cs"/>
        </a:defRPr>
      </a:lvl5pPr>
      <a:lvl6pPr marL="2285257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2000">
          <a:solidFill>
            <a:srgbClr val="807F83"/>
          </a:solidFill>
          <a:latin typeface="+mn-lt"/>
          <a:cs typeface="+mn-cs"/>
        </a:defRPr>
      </a:lvl6pPr>
      <a:lvl7pPr marL="2742308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2000">
          <a:solidFill>
            <a:srgbClr val="807F83"/>
          </a:solidFill>
          <a:latin typeface="+mn-lt"/>
          <a:cs typeface="+mn-cs"/>
        </a:defRPr>
      </a:lvl7pPr>
      <a:lvl8pPr marL="3199360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2000">
          <a:solidFill>
            <a:srgbClr val="807F83"/>
          </a:solidFill>
          <a:latin typeface="+mn-lt"/>
          <a:cs typeface="+mn-cs"/>
        </a:defRPr>
      </a:lvl8pPr>
      <a:lvl9pPr marL="3656411" indent="-172982" algn="l" rtl="0" fontAlgn="base">
        <a:spcBef>
          <a:spcPct val="0"/>
        </a:spcBef>
        <a:spcAft>
          <a:spcPct val="10000"/>
        </a:spcAft>
        <a:buClr>
          <a:schemeClr val="hlink"/>
        </a:buClr>
        <a:buFont typeface="Arial" charset="0"/>
        <a:buChar char="−"/>
        <a:defRPr sz="2000">
          <a:solidFill>
            <a:srgbClr val="807F83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[Date]</a:t>
            </a:r>
            <a:endParaRPr lang="de-DE" dirty="0"/>
          </a:p>
          <a:p>
            <a:r>
              <a:rPr lang="de-DE" dirty="0" smtClean="0"/>
              <a:t>[Speaker]</a:t>
            </a:r>
            <a:endParaRPr lang="de-DE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08000" y="3219113"/>
            <a:ext cx="8424000" cy="864000"/>
          </a:xfrm>
        </p:spPr>
        <p:txBody>
          <a:bodyPr/>
          <a:lstStyle/>
          <a:p>
            <a:r>
              <a:rPr lang="de-DE" sz="3600" dirty="0" smtClean="0"/>
              <a:t>Vision Zero </a:t>
            </a:r>
            <a:r>
              <a:rPr lang="de-DE" sz="3600" dirty="0" err="1" smtClean="0"/>
              <a:t>Campaign</a:t>
            </a: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200" i="1" dirty="0" smtClean="0"/>
              <a:t>a </a:t>
            </a:r>
            <a:r>
              <a:rPr lang="de-DE" sz="3200" i="1" dirty="0" err="1" smtClean="0"/>
              <a:t>new</a:t>
            </a:r>
            <a:r>
              <a:rPr lang="de-DE" sz="3200" i="1" dirty="0" smtClean="0"/>
              <a:t> </a:t>
            </a:r>
            <a:r>
              <a:rPr lang="de-DE" sz="3200" i="1" dirty="0" err="1" smtClean="0"/>
              <a:t>approach</a:t>
            </a:r>
            <a:r>
              <a:rPr lang="de-DE" sz="3200" i="1" dirty="0" smtClean="0"/>
              <a:t> </a:t>
            </a:r>
            <a:r>
              <a:rPr lang="de-DE" sz="3200" i="1" dirty="0" err="1" smtClean="0"/>
              <a:t>for</a:t>
            </a:r>
            <a:r>
              <a:rPr lang="de-DE" sz="3200" i="1" dirty="0" smtClean="0"/>
              <a:t> </a:t>
            </a:r>
            <a:r>
              <a:rPr lang="de-DE" sz="3200" i="1" dirty="0" err="1" smtClean="0"/>
              <a:t>occupational</a:t>
            </a:r>
            <a:r>
              <a:rPr lang="de-DE" sz="3200" i="1" dirty="0" smtClean="0"/>
              <a:t> </a:t>
            </a:r>
            <a:r>
              <a:rPr lang="de-DE" sz="3200" i="1" dirty="0" err="1" smtClean="0"/>
              <a:t>health</a:t>
            </a:r>
            <a:r>
              <a:rPr lang="de-DE" sz="3200" dirty="0" smtClean="0"/>
              <a:t/>
            </a:r>
            <a:br>
              <a:rPr lang="de-DE" sz="3200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09498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6537" y="165797"/>
            <a:ext cx="6984000" cy="1589760"/>
          </a:xfrm>
        </p:spPr>
        <p:txBody>
          <a:bodyPr>
            <a:noAutofit/>
          </a:bodyPr>
          <a:lstStyle/>
          <a:p>
            <a:r>
              <a:rPr lang="de-DE" sz="5400" dirty="0"/>
              <a:t>Take </a:t>
            </a:r>
            <a:r>
              <a:rPr lang="de-DE" sz="5400" dirty="0" err="1"/>
              <a:t>leadership</a:t>
            </a:r>
            <a:r>
              <a:rPr lang="de-DE" sz="5400" dirty="0"/>
              <a:t/>
            </a:r>
            <a:br>
              <a:rPr lang="de-DE" sz="5400" dirty="0"/>
            </a:br>
            <a:r>
              <a:rPr lang="de-DE" sz="3600" dirty="0" err="1"/>
              <a:t>demonstrate</a:t>
            </a:r>
            <a:r>
              <a:rPr lang="de-DE" sz="3600" dirty="0"/>
              <a:t> </a:t>
            </a:r>
            <a:r>
              <a:rPr lang="de-DE" sz="3600" dirty="0" err="1"/>
              <a:t>commitment</a:t>
            </a:r>
            <a:endParaRPr lang="de-DE" sz="3600" dirty="0"/>
          </a:p>
        </p:txBody>
      </p:sp>
      <p:sp>
        <p:nvSpPr>
          <p:cNvPr id="3" name="Rectangle 2"/>
          <p:cNvSpPr/>
          <p:nvPr/>
        </p:nvSpPr>
        <p:spPr>
          <a:xfrm>
            <a:off x="166255" y="165797"/>
            <a:ext cx="10023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82" t="17291" r="204" b="20090"/>
          <a:stretch/>
        </p:blipFill>
        <p:spPr>
          <a:xfrm>
            <a:off x="-133267" y="1742975"/>
            <a:ext cx="12348027" cy="5115025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8262256" y="1662810"/>
            <a:ext cx="3929743" cy="517064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de-DE" sz="2200" dirty="0" smtClean="0">
                <a:latin typeface="Arial Narrow" pitchFamily="34" charset="0"/>
              </a:rPr>
              <a:t>Every </a:t>
            </a:r>
            <a:r>
              <a:rPr lang="de-DE" sz="2200" dirty="0" err="1" smtClean="0">
                <a:latin typeface="Arial Narrow" pitchFamily="34" charset="0"/>
              </a:rPr>
              <a:t>employer</a:t>
            </a:r>
            <a:r>
              <a:rPr lang="de-DE" sz="2200" dirty="0" smtClean="0">
                <a:latin typeface="Arial Narrow" pitchFamily="34" charset="0"/>
              </a:rPr>
              <a:t>, </a:t>
            </a:r>
            <a:r>
              <a:rPr lang="de-DE" sz="2200" dirty="0" err="1" smtClean="0">
                <a:latin typeface="Arial Narrow" pitchFamily="34" charset="0"/>
              </a:rPr>
              <a:t>ever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executive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every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manager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responsible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for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safety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health</a:t>
            </a:r>
            <a:r>
              <a:rPr lang="de-DE" sz="2200" dirty="0" smtClean="0">
                <a:latin typeface="Arial Narrow" pitchFamily="34" charset="0"/>
              </a:rPr>
              <a:t> in </a:t>
            </a:r>
            <a:r>
              <a:rPr lang="de-DE" sz="2200" dirty="0" err="1" smtClean="0">
                <a:latin typeface="Arial Narrow" pitchFamily="34" charset="0"/>
              </a:rPr>
              <a:t>their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enterprise</a:t>
            </a:r>
            <a:r>
              <a:rPr lang="de-DE" sz="2200" dirty="0" smtClean="0">
                <a:latin typeface="Arial Narrow" pitchFamily="34" charset="0"/>
              </a:rPr>
              <a:t>. </a:t>
            </a:r>
            <a:r>
              <a:rPr lang="de-DE" sz="2200" dirty="0" err="1" smtClean="0">
                <a:latin typeface="Arial Narrow" pitchFamily="34" charset="0"/>
              </a:rPr>
              <a:t>Leadership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demands</a:t>
            </a:r>
            <a:r>
              <a:rPr lang="de-DE" sz="2200" dirty="0" smtClean="0">
                <a:latin typeface="Arial Narrow" pitchFamily="34" charset="0"/>
              </a:rPr>
              <a:t> open </a:t>
            </a:r>
            <a:r>
              <a:rPr lang="de-DE" sz="2200" dirty="0" err="1" smtClean="0">
                <a:latin typeface="Arial Narrow" pitchFamily="34" charset="0"/>
              </a:rPr>
              <a:t>communication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a </a:t>
            </a:r>
            <a:r>
              <a:rPr lang="de-DE" sz="2200" dirty="0" err="1" smtClean="0">
                <a:latin typeface="Arial Narrow" pitchFamily="34" charset="0"/>
              </a:rPr>
              <a:t>clear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management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culture</a:t>
            </a:r>
            <a:r>
              <a:rPr lang="de-DE" sz="2200" dirty="0" smtClean="0">
                <a:latin typeface="Arial Narrow" pitchFamily="34" charset="0"/>
              </a:rPr>
              <a:t>. </a:t>
            </a:r>
            <a:r>
              <a:rPr lang="de-DE" sz="2200" dirty="0" err="1" smtClean="0">
                <a:latin typeface="Arial Narrow" pitchFamily="34" charset="0"/>
              </a:rPr>
              <a:t>Good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leadership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exhibited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for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example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by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predictability</a:t>
            </a:r>
            <a:r>
              <a:rPr lang="de-DE" sz="2200" dirty="0" smtClean="0">
                <a:latin typeface="Arial Narrow" pitchFamily="34" charset="0"/>
              </a:rPr>
              <a:t>, </a:t>
            </a:r>
            <a:r>
              <a:rPr lang="de-DE" sz="2200" dirty="0" err="1" smtClean="0">
                <a:latin typeface="Arial Narrow" pitchFamily="34" charset="0"/>
              </a:rPr>
              <a:t>consistency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attentiveness</a:t>
            </a:r>
            <a:r>
              <a:rPr lang="de-DE" sz="2200" dirty="0" smtClean="0">
                <a:latin typeface="Arial Narrow" pitchFamily="34" charset="0"/>
              </a:rPr>
              <a:t>. </a:t>
            </a:r>
            <a:r>
              <a:rPr lang="de-DE" sz="2200" dirty="0" err="1" smtClean="0">
                <a:latin typeface="Arial Narrow" pitchFamily="34" charset="0"/>
              </a:rPr>
              <a:t>Executives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managers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are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role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models</a:t>
            </a:r>
            <a:r>
              <a:rPr lang="de-DE" sz="2200" dirty="0" smtClean="0">
                <a:latin typeface="Arial Narrow" pitchFamily="34" charset="0"/>
              </a:rPr>
              <a:t>: </a:t>
            </a:r>
            <a:r>
              <a:rPr lang="de-DE" sz="2200" dirty="0" err="1" smtClean="0">
                <a:latin typeface="Arial Narrow" pitchFamily="34" charset="0"/>
              </a:rPr>
              <a:t>they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lead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by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example</a:t>
            </a:r>
            <a:r>
              <a:rPr lang="de-DE" sz="2200" dirty="0" smtClean="0">
                <a:latin typeface="Arial Narrow" pitchFamily="34" charset="0"/>
              </a:rPr>
              <a:t>. </a:t>
            </a:r>
            <a:r>
              <a:rPr lang="de-DE" sz="2200" dirty="0" err="1" smtClean="0">
                <a:latin typeface="Arial Narrow" pitchFamily="34" charset="0"/>
              </a:rPr>
              <a:t>They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establish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rules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follow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rules</a:t>
            </a:r>
            <a:r>
              <a:rPr lang="de-DE" sz="2200" dirty="0" smtClean="0">
                <a:latin typeface="Arial Narrow" pitchFamily="34" charset="0"/>
              </a:rPr>
              <a:t>. </a:t>
            </a:r>
            <a:r>
              <a:rPr lang="de-DE" sz="2200" dirty="0" err="1" smtClean="0">
                <a:latin typeface="Arial Narrow" pitchFamily="34" charset="0"/>
              </a:rPr>
              <a:t>What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managers</a:t>
            </a:r>
            <a:r>
              <a:rPr lang="de-DE" sz="2200" dirty="0" smtClean="0">
                <a:latin typeface="Arial Narrow" pitchFamily="34" charset="0"/>
              </a:rPr>
              <a:t> do, </a:t>
            </a:r>
            <a:r>
              <a:rPr lang="de-DE" sz="2200" dirty="0" err="1" smtClean="0">
                <a:latin typeface="Arial Narrow" pitchFamily="34" charset="0"/>
              </a:rPr>
              <a:t>tolerate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demand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sets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standard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for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other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employees</a:t>
            </a:r>
            <a:r>
              <a:rPr lang="de-DE" sz="2200" dirty="0" smtClean="0">
                <a:latin typeface="Arial Narrow" pitchFamily="34" charset="0"/>
              </a:rPr>
              <a:t>.</a:t>
            </a:r>
            <a:endParaRPr lang="de-DE" sz="22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6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154505"/>
            <a:ext cx="6984000" cy="1589760"/>
          </a:xfrm>
        </p:spPr>
        <p:txBody>
          <a:bodyPr>
            <a:noAutofit/>
          </a:bodyPr>
          <a:lstStyle/>
          <a:p>
            <a:r>
              <a:rPr lang="de-DE" sz="5400" dirty="0" err="1"/>
              <a:t>Identify</a:t>
            </a:r>
            <a:r>
              <a:rPr lang="de-DE" sz="5400" dirty="0"/>
              <a:t> </a:t>
            </a:r>
            <a:r>
              <a:rPr lang="de-DE" sz="5400" dirty="0" err="1"/>
              <a:t>hazards</a:t>
            </a:r>
            <a:r>
              <a:rPr lang="de-DE" sz="5400" dirty="0"/>
              <a:t/>
            </a:r>
            <a:br>
              <a:rPr lang="de-DE" sz="5400" dirty="0"/>
            </a:br>
            <a:r>
              <a:rPr lang="de-DE" sz="3600" dirty="0" err="1"/>
              <a:t>control</a:t>
            </a:r>
            <a:r>
              <a:rPr lang="de-DE" sz="3600" dirty="0"/>
              <a:t> </a:t>
            </a:r>
            <a:r>
              <a:rPr lang="de-DE" sz="3600" dirty="0" err="1"/>
              <a:t>risks</a:t>
            </a:r>
            <a:endParaRPr lang="de-DE" sz="3600" dirty="0"/>
          </a:p>
        </p:txBody>
      </p:sp>
      <p:sp>
        <p:nvSpPr>
          <p:cNvPr id="3" name="Rectangle 2"/>
          <p:cNvSpPr/>
          <p:nvPr/>
        </p:nvSpPr>
        <p:spPr>
          <a:xfrm>
            <a:off x="323580" y="154505"/>
            <a:ext cx="10023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6528" r="64" b="2447"/>
          <a:stretch/>
        </p:blipFill>
        <p:spPr>
          <a:xfrm>
            <a:off x="0" y="2103808"/>
            <a:ext cx="12184083" cy="4754192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0" y="5411450"/>
            <a:ext cx="12192000" cy="144655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r>
              <a:rPr lang="de-DE" sz="2200" dirty="0" err="1" smtClean="0">
                <a:latin typeface="Arial Narrow" pitchFamily="34" charset="0"/>
              </a:rPr>
              <a:t>You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use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risk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assessment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that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helps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you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to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identify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hazards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risks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before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accidents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production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downtimes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occur</a:t>
            </a:r>
            <a:r>
              <a:rPr lang="de-DE" sz="2200" dirty="0" smtClean="0">
                <a:latin typeface="Arial Narrow" pitchFamily="34" charset="0"/>
              </a:rPr>
              <a:t>,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assits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you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with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evaluating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risk</a:t>
            </a:r>
            <a:r>
              <a:rPr lang="de-DE" sz="2200" dirty="0" smtClean="0">
                <a:latin typeface="Arial Narrow" pitchFamily="34" charset="0"/>
              </a:rPr>
              <a:t> potential </a:t>
            </a:r>
            <a:r>
              <a:rPr lang="de-DE" sz="2200" dirty="0" err="1" smtClean="0">
                <a:latin typeface="Arial Narrow" pitchFamily="34" charset="0"/>
              </a:rPr>
              <a:t>as</a:t>
            </a:r>
            <a:r>
              <a:rPr lang="de-DE" sz="2200" dirty="0" smtClean="0">
                <a:latin typeface="Arial Narrow" pitchFamily="34" charset="0"/>
              </a:rPr>
              <a:t> well </a:t>
            </a:r>
            <a:r>
              <a:rPr lang="de-DE" sz="2200" dirty="0" err="1" smtClean="0">
                <a:latin typeface="Arial Narrow" pitchFamily="34" charset="0"/>
              </a:rPr>
              <a:t>as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establishing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documenting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required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protective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measures</a:t>
            </a:r>
            <a:r>
              <a:rPr lang="de-DE" sz="2200" dirty="0" smtClean="0">
                <a:latin typeface="Arial Narrow" pitchFamily="34" charset="0"/>
              </a:rPr>
              <a:t>. </a:t>
            </a:r>
            <a:r>
              <a:rPr lang="de-DE" sz="2200" dirty="0" err="1" smtClean="0">
                <a:latin typeface="Arial Narrow" pitchFamily="34" charset="0"/>
              </a:rPr>
              <a:t>Evaluating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occupational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accidents</a:t>
            </a:r>
            <a:r>
              <a:rPr lang="de-DE" sz="2200" dirty="0" smtClean="0">
                <a:latin typeface="Arial Narrow" pitchFamily="34" charset="0"/>
              </a:rPr>
              <a:t>, </a:t>
            </a:r>
            <a:r>
              <a:rPr lang="de-DE" sz="2200" dirty="0" err="1" smtClean="0">
                <a:latin typeface="Arial Narrow" pitchFamily="34" charset="0"/>
              </a:rPr>
              <a:t>injuries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near-misses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important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for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identifying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main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focus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points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portential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improvements</a:t>
            </a:r>
            <a:r>
              <a:rPr lang="de-DE" sz="2200" dirty="0" smtClean="0">
                <a:latin typeface="Arial Narrow" pitchFamily="34" charset="0"/>
              </a:rPr>
              <a:t>.</a:t>
            </a:r>
            <a:endParaRPr lang="de-DE" sz="22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043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2334" y="157538"/>
            <a:ext cx="6984000" cy="1589760"/>
          </a:xfrm>
        </p:spPr>
        <p:txBody>
          <a:bodyPr>
            <a:noAutofit/>
          </a:bodyPr>
          <a:lstStyle/>
          <a:p>
            <a:r>
              <a:rPr lang="de-DE" sz="5400" dirty="0" err="1"/>
              <a:t>Define</a:t>
            </a:r>
            <a:r>
              <a:rPr lang="de-DE" sz="5400" dirty="0"/>
              <a:t> </a:t>
            </a:r>
            <a:r>
              <a:rPr lang="de-DE" sz="5400" dirty="0" err="1"/>
              <a:t>targets</a:t>
            </a:r>
            <a:r>
              <a:rPr lang="de-DE" sz="5400" dirty="0"/>
              <a:t/>
            </a:r>
            <a:br>
              <a:rPr lang="de-DE" sz="5400" dirty="0"/>
            </a:br>
            <a:r>
              <a:rPr lang="de-DE" sz="3600" dirty="0" err="1"/>
              <a:t>develop</a:t>
            </a:r>
            <a:r>
              <a:rPr lang="de-DE" sz="3600" dirty="0"/>
              <a:t> </a:t>
            </a:r>
            <a:r>
              <a:rPr lang="de-DE" sz="3600" dirty="0" err="1"/>
              <a:t>programmes</a:t>
            </a:r>
            <a:endParaRPr lang="de-DE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0023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88" b="36281"/>
          <a:stretch/>
        </p:blipFill>
        <p:spPr>
          <a:xfrm>
            <a:off x="0" y="3170335"/>
            <a:ext cx="12192000" cy="3687665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0" y="1573296"/>
            <a:ext cx="12192000" cy="230832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de-DE" sz="2400" dirty="0" err="1" smtClean="0">
                <a:latin typeface="Arial Narrow" pitchFamily="34" charset="0"/>
              </a:rPr>
              <a:t>There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are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several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options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for</a:t>
            </a:r>
            <a:r>
              <a:rPr lang="de-DE" sz="2400" dirty="0" smtClean="0">
                <a:latin typeface="Arial Narrow" pitchFamily="34" charset="0"/>
              </a:rPr>
              <a:t> a </a:t>
            </a:r>
            <a:r>
              <a:rPr lang="de-DE" sz="2400" dirty="0" err="1" smtClean="0">
                <a:latin typeface="Arial Narrow" pitchFamily="34" charset="0"/>
              </a:rPr>
              <a:t>goal-oriented</a:t>
            </a:r>
            <a:r>
              <a:rPr lang="de-DE" sz="2400" dirty="0" smtClean="0">
                <a:latin typeface="Arial Narrow" pitchFamily="34" charset="0"/>
              </a:rPr>
              <a:t>, </a:t>
            </a:r>
            <a:r>
              <a:rPr lang="de-DE" sz="2400" dirty="0" err="1" smtClean="0">
                <a:latin typeface="Arial Narrow" pitchFamily="34" charset="0"/>
              </a:rPr>
              <a:t>programme-based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approach</a:t>
            </a:r>
            <a:r>
              <a:rPr lang="de-DE" sz="2400" dirty="0" smtClean="0">
                <a:latin typeface="Arial Narrow" pitchFamily="34" charset="0"/>
              </a:rPr>
              <a:t>: </a:t>
            </a:r>
            <a:r>
              <a:rPr lang="de-DE" sz="2400" dirty="0" err="1" smtClean="0">
                <a:latin typeface="Arial Narrow" pitchFamily="34" charset="0"/>
              </a:rPr>
              <a:t>Either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you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set</a:t>
            </a:r>
            <a:r>
              <a:rPr lang="de-DE" sz="2400" dirty="0" smtClean="0">
                <a:latin typeface="Arial Narrow" pitchFamily="34" charset="0"/>
              </a:rPr>
              <a:t> a </a:t>
            </a:r>
            <a:r>
              <a:rPr lang="de-DE" sz="2400" dirty="0" err="1" smtClean="0">
                <a:latin typeface="Arial Narrow" pitchFamily="34" charset="0"/>
              </a:rPr>
              <a:t>goal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to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continuously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reduce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the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number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of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accidents</a:t>
            </a:r>
            <a:r>
              <a:rPr lang="de-DE" sz="2400" dirty="0" smtClean="0">
                <a:latin typeface="Arial Narrow" pitchFamily="34" charset="0"/>
              </a:rPr>
              <a:t>, </a:t>
            </a:r>
            <a:r>
              <a:rPr lang="de-DE" sz="2400" dirty="0" err="1" smtClean="0">
                <a:latin typeface="Arial Narrow" pitchFamily="34" charset="0"/>
              </a:rPr>
              <a:t>or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you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establish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themes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to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focus</a:t>
            </a:r>
            <a:r>
              <a:rPr lang="de-DE" sz="2400" dirty="0" smtClean="0">
                <a:latin typeface="Arial Narrow" pitchFamily="34" charset="0"/>
              </a:rPr>
              <a:t> on – such </a:t>
            </a:r>
            <a:r>
              <a:rPr lang="de-DE" sz="2400" dirty="0" err="1" smtClean="0">
                <a:latin typeface="Arial Narrow" pitchFamily="34" charset="0"/>
              </a:rPr>
              <a:t>as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the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operation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of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machines</a:t>
            </a:r>
            <a:r>
              <a:rPr lang="de-DE" sz="2400" dirty="0" smtClean="0">
                <a:latin typeface="Arial Narrow" pitchFamily="34" charset="0"/>
              </a:rPr>
              <a:t>, </a:t>
            </a:r>
            <a:r>
              <a:rPr lang="de-DE" sz="2400" dirty="0" err="1" smtClean="0">
                <a:latin typeface="Arial Narrow" pitchFamily="34" charset="0"/>
              </a:rPr>
              <a:t>the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use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of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forklifts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and</a:t>
            </a:r>
            <a:r>
              <a:rPr lang="de-DE" sz="2400" dirty="0" smtClean="0">
                <a:latin typeface="Arial Narrow" pitchFamily="34" charset="0"/>
              </a:rPr>
              <a:t> personal </a:t>
            </a:r>
            <a:r>
              <a:rPr lang="de-DE" sz="2400" dirty="0" err="1" smtClean="0">
                <a:latin typeface="Arial Narrow" pitchFamily="34" charset="0"/>
              </a:rPr>
              <a:t>protective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equipment</a:t>
            </a:r>
            <a:r>
              <a:rPr lang="de-DE" sz="2400" dirty="0" smtClean="0">
                <a:latin typeface="Arial Narrow" pitchFamily="34" charset="0"/>
              </a:rPr>
              <a:t>, </a:t>
            </a:r>
            <a:r>
              <a:rPr lang="de-DE" sz="2400" dirty="0" err="1" smtClean="0">
                <a:latin typeface="Arial Narrow" pitchFamily="34" charset="0"/>
              </a:rPr>
              <a:t>or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the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reduction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of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dust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exposure</a:t>
            </a:r>
            <a:r>
              <a:rPr lang="de-DE" sz="2400" dirty="0" smtClean="0">
                <a:latin typeface="Arial Narrow" pitchFamily="34" charset="0"/>
              </a:rPr>
              <a:t>. </a:t>
            </a:r>
            <a:endParaRPr lang="de-DE" sz="2400" dirty="0" smtClean="0">
              <a:latin typeface="Arial Narrow" pitchFamily="34" charset="0"/>
            </a:endParaRPr>
          </a:p>
          <a:p>
            <a:r>
              <a:rPr lang="de-DE" sz="2400" dirty="0" err="1" smtClean="0">
                <a:latin typeface="Arial Narrow" pitchFamily="34" charset="0"/>
              </a:rPr>
              <a:t>Once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your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employees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recognize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that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their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safety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and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health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is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important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to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you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personally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and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that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something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is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being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done</a:t>
            </a:r>
            <a:r>
              <a:rPr lang="de-DE" sz="2400" dirty="0" smtClean="0">
                <a:latin typeface="Arial Narrow" pitchFamily="34" charset="0"/>
              </a:rPr>
              <a:t> in </a:t>
            </a:r>
            <a:r>
              <a:rPr lang="de-DE" sz="2400" dirty="0" err="1" smtClean="0">
                <a:latin typeface="Arial Narrow" pitchFamily="34" charset="0"/>
              </a:rPr>
              <a:t>the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enterprise</a:t>
            </a:r>
            <a:r>
              <a:rPr lang="de-DE" sz="2400" dirty="0" smtClean="0">
                <a:latin typeface="Arial Narrow" pitchFamily="34" charset="0"/>
              </a:rPr>
              <a:t>, </a:t>
            </a:r>
            <a:r>
              <a:rPr lang="de-DE" sz="2400" dirty="0" err="1" smtClean="0">
                <a:latin typeface="Arial Narrow" pitchFamily="34" charset="0"/>
              </a:rPr>
              <a:t>success</a:t>
            </a:r>
            <a:r>
              <a:rPr lang="de-DE" sz="2400" dirty="0" smtClean="0">
                <a:latin typeface="Arial Narrow" pitchFamily="34" charset="0"/>
              </a:rPr>
              <a:t> will not </a:t>
            </a:r>
            <a:r>
              <a:rPr lang="de-DE" sz="2400" dirty="0" err="1" smtClean="0">
                <a:latin typeface="Arial Narrow" pitchFamily="34" charset="0"/>
              </a:rPr>
              <a:t>be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far</a:t>
            </a:r>
            <a:r>
              <a:rPr lang="de-DE" sz="2400" dirty="0" smtClean="0">
                <a:latin typeface="Arial Narrow" pitchFamily="34" charset="0"/>
              </a:rPr>
              <a:t> off. </a:t>
            </a:r>
            <a:r>
              <a:rPr lang="de-DE" sz="2400" dirty="0" err="1" smtClean="0">
                <a:latin typeface="Arial Narrow" pitchFamily="34" charset="0"/>
              </a:rPr>
              <a:t>You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should</a:t>
            </a:r>
            <a:r>
              <a:rPr lang="de-DE" sz="2400" dirty="0" smtClean="0">
                <a:latin typeface="Arial Narrow" pitchFamily="34" charset="0"/>
              </a:rPr>
              <a:t> also </a:t>
            </a:r>
            <a:r>
              <a:rPr lang="de-DE" sz="2400" dirty="0" err="1" smtClean="0">
                <a:latin typeface="Arial Narrow" pitchFamily="34" charset="0"/>
              </a:rPr>
              <a:t>communicate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regularly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about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the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acheivement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of</a:t>
            </a:r>
            <a:r>
              <a:rPr lang="de-DE" sz="2400" dirty="0" smtClean="0">
                <a:latin typeface="Arial Narrow" pitchFamily="34" charset="0"/>
              </a:rPr>
              <a:t> </a:t>
            </a:r>
            <a:r>
              <a:rPr lang="de-DE" sz="2400" dirty="0" err="1" smtClean="0">
                <a:latin typeface="Arial Narrow" pitchFamily="34" charset="0"/>
              </a:rPr>
              <a:t>goals</a:t>
            </a:r>
            <a:r>
              <a:rPr lang="de-DE" sz="2400" dirty="0" smtClean="0">
                <a:latin typeface="Arial Narrow" pitchFamily="34" charset="0"/>
              </a:rPr>
              <a:t>. </a:t>
            </a:r>
            <a:endParaRPr lang="de-DE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33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0057" y="0"/>
            <a:ext cx="6984000" cy="1589760"/>
          </a:xfrm>
        </p:spPr>
        <p:txBody>
          <a:bodyPr>
            <a:noAutofit/>
          </a:bodyPr>
          <a:lstStyle/>
          <a:p>
            <a:r>
              <a:rPr lang="de-DE" sz="3600" dirty="0" err="1"/>
              <a:t>Ensure</a:t>
            </a:r>
            <a:r>
              <a:rPr lang="de-DE" sz="3600" dirty="0"/>
              <a:t> a </a:t>
            </a:r>
            <a:r>
              <a:rPr lang="de-DE" sz="3600" dirty="0" err="1"/>
              <a:t>safe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healthy</a:t>
            </a:r>
            <a:r>
              <a:rPr lang="de-DE" sz="3600" dirty="0"/>
              <a:t> </a:t>
            </a:r>
            <a:r>
              <a:rPr lang="de-DE" sz="3600" dirty="0" err="1"/>
              <a:t>system</a:t>
            </a:r>
            <a:r>
              <a:rPr lang="de-DE" sz="5400" dirty="0"/>
              <a:t/>
            </a:r>
            <a:br>
              <a:rPr lang="de-DE" sz="5400" dirty="0"/>
            </a:br>
            <a:r>
              <a:rPr lang="de-DE" sz="3200" dirty="0" err="1"/>
              <a:t>be</a:t>
            </a:r>
            <a:r>
              <a:rPr lang="de-DE" sz="3200" dirty="0"/>
              <a:t> well-</a:t>
            </a:r>
            <a:r>
              <a:rPr lang="de-DE" sz="3200" dirty="0" err="1"/>
              <a:t>organized</a:t>
            </a:r>
            <a:endParaRPr lang="de-DE" sz="3200" dirty="0"/>
          </a:p>
        </p:txBody>
      </p:sp>
      <p:sp>
        <p:nvSpPr>
          <p:cNvPr id="3" name="Rectangle 2"/>
          <p:cNvSpPr/>
          <p:nvPr/>
        </p:nvSpPr>
        <p:spPr>
          <a:xfrm>
            <a:off x="7723" y="-162338"/>
            <a:ext cx="10023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65" b="16908"/>
          <a:stretch/>
        </p:blipFill>
        <p:spPr>
          <a:xfrm>
            <a:off x="0" y="1284212"/>
            <a:ext cx="12200902" cy="5573788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7494815" y="702129"/>
            <a:ext cx="4697185" cy="3816429"/>
          </a:xfrm>
          <a:prstGeom prst="rect">
            <a:avLst/>
          </a:prstGeom>
          <a:solidFill>
            <a:schemeClr val="accent5">
              <a:lumMod val="20000"/>
              <a:lumOff val="80000"/>
              <a:alpha val="71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de-DE" sz="2200" b="1" dirty="0" err="1" smtClean="0">
                <a:latin typeface="Arial Narrow" pitchFamily="34" charset="0"/>
              </a:rPr>
              <a:t>With</a:t>
            </a:r>
            <a:r>
              <a:rPr lang="de-DE" sz="2200" b="1" dirty="0" smtClean="0">
                <a:latin typeface="Arial Narrow" pitchFamily="34" charset="0"/>
              </a:rPr>
              <a:t> well-</a:t>
            </a:r>
            <a:r>
              <a:rPr lang="de-DE" sz="2200" b="1" dirty="0" err="1" smtClean="0">
                <a:latin typeface="Arial Narrow" pitchFamily="34" charset="0"/>
              </a:rPr>
              <a:t>organized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occupational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safety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and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health</a:t>
            </a:r>
            <a:r>
              <a:rPr lang="de-DE" sz="2200" b="1" dirty="0" smtClean="0">
                <a:latin typeface="Arial Narrow" pitchFamily="34" charset="0"/>
              </a:rPr>
              <a:t>, </a:t>
            </a:r>
            <a:r>
              <a:rPr lang="de-DE" sz="2200" b="1" dirty="0" err="1" smtClean="0">
                <a:latin typeface="Arial Narrow" pitchFamily="34" charset="0"/>
              </a:rPr>
              <a:t>every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enterprise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runs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more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smoothly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because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disruptions</a:t>
            </a:r>
            <a:r>
              <a:rPr lang="de-DE" sz="2200" b="1" dirty="0" smtClean="0">
                <a:latin typeface="Arial Narrow" pitchFamily="34" charset="0"/>
              </a:rPr>
              <a:t>, </a:t>
            </a:r>
            <a:r>
              <a:rPr lang="de-DE" sz="2200" b="1" dirty="0" err="1" smtClean="0">
                <a:latin typeface="Arial Narrow" pitchFamily="34" charset="0"/>
              </a:rPr>
              <a:t>production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downtime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and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quality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problems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are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reduced</a:t>
            </a:r>
            <a:r>
              <a:rPr lang="de-DE" sz="2200" b="1" dirty="0" smtClean="0">
                <a:latin typeface="Arial Narrow" pitchFamily="34" charset="0"/>
              </a:rPr>
              <a:t>. </a:t>
            </a:r>
            <a:endParaRPr lang="de-DE" sz="2200" b="1" dirty="0" smtClean="0">
              <a:latin typeface="Arial Narrow" pitchFamily="34" charset="0"/>
            </a:endParaRPr>
          </a:p>
          <a:p>
            <a:pPr algn="r"/>
            <a:r>
              <a:rPr lang="de-DE" sz="2200" b="1" dirty="0" smtClean="0">
                <a:latin typeface="Arial Narrow" pitchFamily="34" charset="0"/>
              </a:rPr>
              <a:t>Checklists </a:t>
            </a:r>
            <a:r>
              <a:rPr lang="de-DE" sz="2200" b="1" dirty="0" err="1" smtClean="0">
                <a:latin typeface="Arial Narrow" pitchFamily="34" charset="0"/>
              </a:rPr>
              <a:t>can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help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you</a:t>
            </a:r>
            <a:r>
              <a:rPr lang="de-DE" sz="2200" b="1" dirty="0" smtClean="0">
                <a:latin typeface="Arial Narrow" pitchFamily="34" charset="0"/>
              </a:rPr>
              <a:t>. </a:t>
            </a:r>
            <a:endParaRPr lang="de-DE" sz="2200" b="1" dirty="0" smtClean="0">
              <a:latin typeface="Arial Narrow" pitchFamily="34" charset="0"/>
            </a:endParaRPr>
          </a:p>
          <a:p>
            <a:pPr algn="r"/>
            <a:r>
              <a:rPr lang="de-DE" sz="2200" b="1" dirty="0" err="1" smtClean="0">
                <a:latin typeface="Arial Narrow" pitchFamily="34" charset="0"/>
              </a:rPr>
              <a:t>Those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who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want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to</a:t>
            </a:r>
            <a:r>
              <a:rPr lang="de-DE" sz="2200" b="1" dirty="0" smtClean="0">
                <a:latin typeface="Arial Narrow" pitchFamily="34" charset="0"/>
              </a:rPr>
              <a:t> do </a:t>
            </a:r>
            <a:r>
              <a:rPr lang="de-DE" sz="2200" b="1" dirty="0" err="1" smtClean="0">
                <a:latin typeface="Arial Narrow" pitchFamily="34" charset="0"/>
              </a:rPr>
              <a:t>more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should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implement</a:t>
            </a:r>
            <a:r>
              <a:rPr lang="de-DE" sz="2200" b="1" dirty="0" smtClean="0">
                <a:latin typeface="Arial Narrow" pitchFamily="34" charset="0"/>
              </a:rPr>
              <a:t> an </a:t>
            </a:r>
            <a:r>
              <a:rPr lang="de-DE" sz="2200" b="1" dirty="0" smtClean="0">
                <a:latin typeface="Arial Narrow" pitchFamily="34" charset="0"/>
              </a:rPr>
              <a:t>OSH </a:t>
            </a:r>
            <a:r>
              <a:rPr lang="de-DE" sz="2200" b="1" dirty="0" err="1" smtClean="0">
                <a:latin typeface="Arial Narrow" pitchFamily="34" charset="0"/>
              </a:rPr>
              <a:t>management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system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that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allows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for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continuous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improvement</a:t>
            </a:r>
            <a:r>
              <a:rPr lang="de-DE" sz="2200" b="1" dirty="0" smtClean="0">
                <a:latin typeface="Arial Narrow" pitchFamily="34" charset="0"/>
              </a:rPr>
              <a:t>. </a:t>
            </a:r>
            <a:endParaRPr lang="de-DE" sz="2200" b="1" dirty="0" smtClean="0">
              <a:latin typeface="Arial Narrow" pitchFamily="34" charset="0"/>
            </a:endParaRPr>
          </a:p>
          <a:p>
            <a:pPr algn="r"/>
            <a:r>
              <a:rPr lang="de-DE" sz="2200" b="1" dirty="0" err="1" smtClean="0">
                <a:latin typeface="Arial Narrow" pitchFamily="34" charset="0"/>
              </a:rPr>
              <a:t>Once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everything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is</a:t>
            </a:r>
            <a:r>
              <a:rPr lang="de-DE" sz="2200" b="1" dirty="0" smtClean="0">
                <a:latin typeface="Arial Narrow" pitchFamily="34" charset="0"/>
              </a:rPr>
              <a:t> in </a:t>
            </a:r>
            <a:r>
              <a:rPr lang="de-DE" sz="2200" b="1" dirty="0" err="1" smtClean="0">
                <a:latin typeface="Arial Narrow" pitchFamily="34" charset="0"/>
              </a:rPr>
              <a:t>place</a:t>
            </a:r>
            <a:r>
              <a:rPr lang="de-DE" sz="2200" b="1" dirty="0" smtClean="0">
                <a:latin typeface="Arial Narrow" pitchFamily="34" charset="0"/>
              </a:rPr>
              <a:t>, a </a:t>
            </a:r>
            <a:r>
              <a:rPr lang="de-DE" sz="2200" b="1" dirty="0" err="1" smtClean="0">
                <a:latin typeface="Arial Narrow" pitchFamily="34" charset="0"/>
              </a:rPr>
              <a:t>successful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audit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is</a:t>
            </a:r>
            <a:r>
              <a:rPr lang="de-DE" sz="2200" b="1" dirty="0" smtClean="0">
                <a:latin typeface="Arial Narrow" pitchFamily="34" charset="0"/>
              </a:rPr>
              <a:t> </a:t>
            </a:r>
            <a:r>
              <a:rPr lang="de-DE" sz="2200" b="1" dirty="0" err="1" smtClean="0">
                <a:latin typeface="Arial Narrow" pitchFamily="34" charset="0"/>
              </a:rPr>
              <a:t>rewarded</a:t>
            </a:r>
            <a:r>
              <a:rPr lang="de-DE" sz="2200" b="1" dirty="0" smtClean="0">
                <a:latin typeface="Arial Narrow" pitchFamily="34" charset="0"/>
              </a:rPr>
              <a:t>. </a:t>
            </a:r>
            <a:endParaRPr lang="de-DE" sz="2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10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596" y="177717"/>
            <a:ext cx="8261200" cy="1589760"/>
          </a:xfrm>
        </p:spPr>
        <p:txBody>
          <a:bodyPr>
            <a:noAutofit/>
          </a:bodyPr>
          <a:lstStyle/>
          <a:p>
            <a:r>
              <a:rPr lang="de-DE" sz="3600" dirty="0" err="1"/>
              <a:t>Ensure</a:t>
            </a:r>
            <a:r>
              <a:rPr lang="de-DE" sz="3600" dirty="0"/>
              <a:t> </a:t>
            </a:r>
            <a:r>
              <a:rPr lang="de-DE" sz="3600" dirty="0" err="1"/>
              <a:t>safety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health</a:t>
            </a:r>
            <a:r>
              <a:rPr lang="de-DE" sz="3600" dirty="0"/>
              <a:t> in </a:t>
            </a:r>
            <a:r>
              <a:rPr lang="de-DE" sz="3600" dirty="0" err="1"/>
              <a:t>machines</a:t>
            </a:r>
            <a:r>
              <a:rPr lang="de-DE" sz="3600" dirty="0"/>
              <a:t>, </a:t>
            </a:r>
            <a:r>
              <a:rPr lang="de-DE" sz="3600" dirty="0" err="1"/>
              <a:t>equipment</a:t>
            </a:r>
            <a:r>
              <a:rPr lang="de-DE" sz="3600" dirty="0"/>
              <a:t>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workplaces</a:t>
            </a:r>
            <a:endParaRPr lang="de-DE" sz="3200" dirty="0"/>
          </a:p>
        </p:txBody>
      </p:sp>
      <p:sp>
        <p:nvSpPr>
          <p:cNvPr id="3" name="Rectangle 2"/>
          <p:cNvSpPr/>
          <p:nvPr/>
        </p:nvSpPr>
        <p:spPr>
          <a:xfrm>
            <a:off x="113262" y="-88233"/>
            <a:ext cx="10023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r="351" b="32355"/>
          <a:stretch/>
        </p:blipFill>
        <p:spPr>
          <a:xfrm>
            <a:off x="0" y="1358317"/>
            <a:ext cx="12194578" cy="5518733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0" y="3718679"/>
            <a:ext cx="9078686" cy="3139321"/>
          </a:xfrm>
          <a:prstGeom prst="rect">
            <a:avLst/>
          </a:prstGeom>
          <a:solidFill>
            <a:schemeClr val="accent5">
              <a:lumMod val="20000"/>
              <a:lumOff val="80000"/>
              <a:alpha val="64000"/>
            </a:schemeClr>
          </a:solidFill>
        </p:spPr>
        <p:txBody>
          <a:bodyPr wrap="square">
            <a:spAutoFit/>
          </a:bodyPr>
          <a:lstStyle/>
          <a:p>
            <a:r>
              <a:rPr lang="de-DE" sz="2200" dirty="0" err="1" smtClean="0">
                <a:latin typeface="Arial Narrow" pitchFamily="34" charset="0"/>
              </a:rPr>
              <a:t>Effective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occupational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safety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health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strategies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include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technical</a:t>
            </a:r>
            <a:r>
              <a:rPr lang="de-DE" sz="2200" dirty="0" smtClean="0">
                <a:latin typeface="Arial Narrow" pitchFamily="34" charset="0"/>
              </a:rPr>
              <a:t>, </a:t>
            </a:r>
            <a:r>
              <a:rPr lang="de-DE" sz="2200" dirty="0" err="1" smtClean="0">
                <a:latin typeface="Arial Narrow" pitchFamily="34" charset="0"/>
              </a:rPr>
              <a:t>organizational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personal </a:t>
            </a:r>
            <a:r>
              <a:rPr lang="de-DE" sz="2200" dirty="0" err="1" smtClean="0">
                <a:latin typeface="Arial Narrow" pitchFamily="34" charset="0"/>
              </a:rPr>
              <a:t>measures</a:t>
            </a:r>
            <a:r>
              <a:rPr lang="de-DE" sz="2200" dirty="0" smtClean="0">
                <a:latin typeface="Arial Narrow" pitchFamily="34" charset="0"/>
              </a:rPr>
              <a:t>. Technical </a:t>
            </a:r>
            <a:r>
              <a:rPr lang="de-DE" sz="2200" dirty="0" err="1" smtClean="0">
                <a:latin typeface="Arial Narrow" pitchFamily="34" charset="0"/>
              </a:rPr>
              <a:t>measure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should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take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precedence</a:t>
            </a:r>
            <a:r>
              <a:rPr lang="de-DE" sz="2200" dirty="0" smtClean="0">
                <a:latin typeface="Arial Narrow" pitchFamily="34" charset="0"/>
              </a:rPr>
              <a:t>. </a:t>
            </a:r>
            <a:r>
              <a:rPr lang="de-DE" sz="2200" dirty="0" err="1" smtClean="0">
                <a:latin typeface="Arial Narrow" pitchFamily="34" charset="0"/>
              </a:rPr>
              <a:t>Therefore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is</a:t>
            </a:r>
            <a:r>
              <a:rPr lang="de-DE" sz="2200" dirty="0" smtClean="0">
                <a:latin typeface="Arial Narrow" pitchFamily="34" charset="0"/>
              </a:rPr>
              <a:t> essential </a:t>
            </a:r>
            <a:r>
              <a:rPr lang="de-DE" sz="2200" dirty="0" err="1" smtClean="0">
                <a:latin typeface="Arial Narrow" pitchFamily="34" charset="0"/>
              </a:rPr>
              <a:t>to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keep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machines</a:t>
            </a:r>
            <a:r>
              <a:rPr lang="de-DE" sz="2200" dirty="0" smtClean="0">
                <a:latin typeface="Arial Narrow" pitchFamily="34" charset="0"/>
              </a:rPr>
              <a:t>, </a:t>
            </a:r>
            <a:r>
              <a:rPr lang="de-DE" sz="2200" dirty="0" err="1" smtClean="0">
                <a:latin typeface="Arial Narrow" pitchFamily="34" charset="0"/>
              </a:rPr>
              <a:t>facilities</a:t>
            </a:r>
            <a:r>
              <a:rPr lang="de-DE" sz="2200" dirty="0" smtClean="0">
                <a:latin typeface="Arial Narrow" pitchFamily="34" charset="0"/>
              </a:rPr>
              <a:t>, </a:t>
            </a:r>
            <a:r>
              <a:rPr lang="de-DE" sz="2200" dirty="0" err="1" smtClean="0">
                <a:latin typeface="Arial Narrow" pitchFamily="34" charset="0"/>
              </a:rPr>
              <a:t>equipment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also </a:t>
            </a:r>
            <a:r>
              <a:rPr lang="de-DE" sz="2200" dirty="0" err="1" smtClean="0">
                <a:latin typeface="Arial Narrow" pitchFamily="34" charset="0"/>
              </a:rPr>
              <a:t>the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workplaces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up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to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current</a:t>
            </a:r>
            <a:r>
              <a:rPr lang="de-DE" sz="2200" dirty="0" smtClean="0">
                <a:latin typeface="Arial Narrow" pitchFamily="34" charset="0"/>
              </a:rPr>
              <a:t> OSH </a:t>
            </a:r>
            <a:r>
              <a:rPr lang="de-DE" sz="2200" dirty="0" err="1" smtClean="0">
                <a:latin typeface="Arial Narrow" pitchFamily="34" charset="0"/>
              </a:rPr>
              <a:t>standards</a:t>
            </a:r>
            <a:r>
              <a:rPr lang="de-DE" sz="2200" dirty="0" smtClean="0">
                <a:latin typeface="Arial Narrow" pitchFamily="34" charset="0"/>
              </a:rPr>
              <a:t>. </a:t>
            </a:r>
            <a:r>
              <a:rPr lang="de-DE" sz="2200" dirty="0" err="1" smtClean="0">
                <a:latin typeface="Arial Narrow" pitchFamily="34" charset="0"/>
              </a:rPr>
              <a:t>Naturally</a:t>
            </a:r>
            <a:r>
              <a:rPr lang="de-DE" sz="2200" dirty="0" smtClean="0">
                <a:latin typeface="Arial Narrow" pitchFamily="34" charset="0"/>
              </a:rPr>
              <a:t>, </a:t>
            </a:r>
            <a:r>
              <a:rPr lang="de-DE" sz="2200" dirty="0" err="1" smtClean="0">
                <a:latin typeface="Arial Narrow" pitchFamily="34" charset="0"/>
              </a:rPr>
              <a:t>it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is</a:t>
            </a:r>
            <a:r>
              <a:rPr lang="de-DE" sz="2200" dirty="0" smtClean="0">
                <a:latin typeface="Arial Narrow" pitchFamily="34" charset="0"/>
              </a:rPr>
              <a:t> not </a:t>
            </a:r>
            <a:r>
              <a:rPr lang="de-DE" sz="2200" dirty="0" err="1" smtClean="0">
                <a:latin typeface="Arial Narrow" pitchFamily="34" charset="0"/>
              </a:rPr>
              <a:t>always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possible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to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use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latest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technology</a:t>
            </a:r>
            <a:r>
              <a:rPr lang="de-DE" sz="2200" dirty="0" smtClean="0">
                <a:latin typeface="Arial Narrow" pitchFamily="34" charset="0"/>
              </a:rPr>
              <a:t>. </a:t>
            </a:r>
            <a:r>
              <a:rPr lang="de-DE" sz="2200" dirty="0" err="1" smtClean="0">
                <a:latin typeface="Arial Narrow" pitchFamily="34" charset="0"/>
              </a:rPr>
              <a:t>This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where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retrofitting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required</a:t>
            </a:r>
            <a:r>
              <a:rPr lang="de-DE" sz="2200" dirty="0" smtClean="0">
                <a:latin typeface="Arial Narrow" pitchFamily="34" charset="0"/>
              </a:rPr>
              <a:t>. </a:t>
            </a:r>
            <a:r>
              <a:rPr lang="de-DE" sz="2200" dirty="0" err="1" smtClean="0">
                <a:latin typeface="Arial Narrow" pitchFamily="34" charset="0"/>
              </a:rPr>
              <a:t>Informing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purchasing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that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safety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comes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first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that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principle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that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safety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equipment</a:t>
            </a:r>
            <a:r>
              <a:rPr lang="de-DE" sz="2200" dirty="0" smtClean="0">
                <a:latin typeface="Arial Narrow" pitchFamily="34" charset="0"/>
              </a:rPr>
              <a:t> must </a:t>
            </a:r>
            <a:r>
              <a:rPr lang="de-DE" sz="2200" dirty="0" err="1" smtClean="0">
                <a:latin typeface="Arial Narrow" pitchFamily="34" charset="0"/>
              </a:rPr>
              <a:t>be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part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of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activity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has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proven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itself</a:t>
            </a:r>
            <a:r>
              <a:rPr lang="de-DE" sz="2200" dirty="0" smtClean="0">
                <a:latin typeface="Arial Narrow" pitchFamily="34" charset="0"/>
              </a:rPr>
              <a:t>. </a:t>
            </a:r>
            <a:r>
              <a:rPr lang="de-DE" sz="2200" dirty="0" err="1" smtClean="0">
                <a:latin typeface="Arial Narrow" pitchFamily="34" charset="0"/>
              </a:rPr>
              <a:t>It‘s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worth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mentioning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that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most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accidents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occur</a:t>
            </a:r>
            <a:r>
              <a:rPr lang="de-DE" sz="2200" dirty="0" smtClean="0">
                <a:latin typeface="Arial Narrow" pitchFamily="34" charset="0"/>
              </a:rPr>
              <a:t> in </a:t>
            </a:r>
            <a:r>
              <a:rPr lang="de-DE" sz="2200" dirty="0" err="1" smtClean="0">
                <a:latin typeface="Arial Narrow" pitchFamily="34" charset="0"/>
              </a:rPr>
              <a:t>the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course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of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troubleshooting</a:t>
            </a:r>
            <a:r>
              <a:rPr lang="de-DE" sz="2200" dirty="0" smtClean="0">
                <a:latin typeface="Arial Narrow" pitchFamily="34" charset="0"/>
              </a:rPr>
              <a:t>, </a:t>
            </a:r>
            <a:r>
              <a:rPr lang="de-DE" sz="2200" dirty="0" err="1" smtClean="0">
                <a:latin typeface="Arial Narrow" pitchFamily="34" charset="0"/>
              </a:rPr>
              <a:t>repaires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maintenance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because</a:t>
            </a:r>
            <a:r>
              <a:rPr lang="de-DE" sz="2200" dirty="0" smtClean="0">
                <a:latin typeface="Arial Narrow" pitchFamily="34" charset="0"/>
              </a:rPr>
              <a:t> design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construction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often</a:t>
            </a:r>
            <a:r>
              <a:rPr lang="de-DE" sz="2200" dirty="0" smtClean="0">
                <a:latin typeface="Arial Narrow" pitchFamily="34" charset="0"/>
              </a:rPr>
              <a:t> not </a:t>
            </a:r>
            <a:r>
              <a:rPr lang="de-DE" sz="2200" dirty="0" err="1" smtClean="0">
                <a:latin typeface="Arial Narrow" pitchFamily="34" charset="0"/>
              </a:rPr>
              <a:t>applicable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to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these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tasks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also </a:t>
            </a:r>
            <a:r>
              <a:rPr lang="de-DE" sz="2200" dirty="0" err="1" smtClean="0">
                <a:latin typeface="Arial Narrow" pitchFamily="34" charset="0"/>
              </a:rPr>
              <a:t>because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safety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devices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are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bypassed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fail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to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function</a:t>
            </a:r>
            <a:r>
              <a:rPr lang="de-DE" sz="2200" dirty="0" smtClean="0">
                <a:latin typeface="Arial Narrow" pitchFamily="34" charset="0"/>
              </a:rPr>
              <a:t>. </a:t>
            </a:r>
            <a:endParaRPr lang="de-DE" sz="22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49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2334" y="168359"/>
            <a:ext cx="6984000" cy="1589760"/>
          </a:xfrm>
        </p:spPr>
        <p:txBody>
          <a:bodyPr>
            <a:noAutofit/>
          </a:bodyPr>
          <a:lstStyle/>
          <a:p>
            <a:r>
              <a:rPr lang="de-DE" sz="5400" dirty="0" err="1"/>
              <a:t>Improve</a:t>
            </a:r>
            <a:r>
              <a:rPr lang="de-DE" sz="5400" dirty="0"/>
              <a:t> </a:t>
            </a:r>
            <a:r>
              <a:rPr lang="de-DE" sz="5400" dirty="0" err="1"/>
              <a:t>qualifications</a:t>
            </a:r>
            <a:r>
              <a:rPr lang="de-DE" sz="5400" dirty="0"/>
              <a:t/>
            </a:r>
            <a:br>
              <a:rPr lang="de-DE" sz="5400" dirty="0"/>
            </a:br>
            <a:r>
              <a:rPr lang="de-DE" sz="3600" dirty="0" err="1"/>
              <a:t>develop</a:t>
            </a:r>
            <a:r>
              <a:rPr lang="de-DE" sz="3600" dirty="0"/>
              <a:t> </a:t>
            </a:r>
            <a:r>
              <a:rPr lang="de-DE" sz="3600" dirty="0" err="1"/>
              <a:t>competence</a:t>
            </a:r>
            <a:endParaRPr lang="de-DE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157751"/>
            <a:ext cx="10023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90" b="30334"/>
          <a:stretch/>
        </p:blipFill>
        <p:spPr>
          <a:xfrm>
            <a:off x="0" y="1604301"/>
            <a:ext cx="12192000" cy="5272749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7903028" y="1229809"/>
            <a:ext cx="428897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dirty="0" err="1" smtClean="0">
                <a:latin typeface="Arial Narrow" pitchFamily="34" charset="0"/>
              </a:rPr>
              <a:t>It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is</a:t>
            </a:r>
            <a:r>
              <a:rPr lang="de-DE" sz="2200" dirty="0" smtClean="0">
                <a:latin typeface="Arial Narrow" pitchFamily="34" charset="0"/>
              </a:rPr>
              <a:t> a top </a:t>
            </a:r>
            <a:r>
              <a:rPr lang="de-DE" sz="2200" dirty="0" err="1" smtClean="0">
                <a:latin typeface="Arial Narrow" pitchFamily="34" charset="0"/>
              </a:rPr>
              <a:t>management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responsibility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to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make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sure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that</a:t>
            </a:r>
            <a:r>
              <a:rPr lang="de-DE" sz="2200" dirty="0" smtClean="0">
                <a:latin typeface="Arial Narrow" pitchFamily="34" charset="0"/>
              </a:rPr>
              <a:t> a </a:t>
            </a:r>
            <a:r>
              <a:rPr lang="de-DE" sz="2200" dirty="0" err="1" smtClean="0">
                <a:latin typeface="Arial Narrow" pitchFamily="34" charset="0"/>
              </a:rPr>
              <a:t>detailed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description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of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qualification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requirements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for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every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position</a:t>
            </a:r>
            <a:r>
              <a:rPr lang="de-DE" sz="2200" dirty="0" smtClean="0">
                <a:latin typeface="Arial Narrow" pitchFamily="34" charset="0"/>
              </a:rPr>
              <a:t> in </a:t>
            </a:r>
            <a:r>
              <a:rPr lang="de-DE" sz="2200" dirty="0" err="1" smtClean="0">
                <a:latin typeface="Arial Narrow" pitchFamily="34" charset="0"/>
              </a:rPr>
              <a:t>your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enterprise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has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been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made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that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every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worker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able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to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perform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duties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of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his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or</a:t>
            </a:r>
            <a:r>
              <a:rPr lang="de-DE" sz="2200" dirty="0" smtClean="0">
                <a:latin typeface="Arial Narrow" pitchFamily="34" charset="0"/>
              </a:rPr>
              <a:t> her </a:t>
            </a:r>
            <a:r>
              <a:rPr lang="de-DE" sz="2200" dirty="0" err="1" smtClean="0">
                <a:latin typeface="Arial Narrow" pitchFamily="34" charset="0"/>
              </a:rPr>
              <a:t>position</a:t>
            </a:r>
            <a:r>
              <a:rPr lang="de-DE" sz="2200" dirty="0" smtClean="0">
                <a:latin typeface="Arial Narrow" pitchFamily="34" charset="0"/>
              </a:rPr>
              <a:t>. The half-</a:t>
            </a:r>
            <a:r>
              <a:rPr lang="de-DE" sz="2200" dirty="0" err="1" smtClean="0">
                <a:latin typeface="Arial Narrow" pitchFamily="34" charset="0"/>
              </a:rPr>
              <a:t>life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of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knowledge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growing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shorter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shorter</a:t>
            </a:r>
            <a:r>
              <a:rPr lang="de-DE" sz="2200" dirty="0" smtClean="0">
                <a:latin typeface="Arial Narrow" pitchFamily="34" charset="0"/>
              </a:rPr>
              <a:t>,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skills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of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workers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need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to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be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refreshed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regular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intervals</a:t>
            </a:r>
            <a:r>
              <a:rPr lang="de-DE" sz="2200" dirty="0" smtClean="0">
                <a:latin typeface="Arial Narrow" pitchFamily="34" charset="0"/>
              </a:rPr>
              <a:t>. Providing </a:t>
            </a:r>
            <a:r>
              <a:rPr lang="de-DE" sz="2200" dirty="0" err="1" smtClean="0">
                <a:latin typeface="Arial Narrow" pitchFamily="34" charset="0"/>
              </a:rPr>
              <a:t>training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continuing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education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is</a:t>
            </a:r>
            <a:r>
              <a:rPr lang="de-DE" sz="2200" dirty="0" smtClean="0">
                <a:latin typeface="Arial Narrow" pitchFamily="34" charset="0"/>
              </a:rPr>
              <a:t> a must. </a:t>
            </a:r>
            <a:endParaRPr lang="de-DE" sz="22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81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2334" y="241468"/>
            <a:ext cx="6984000" cy="1589760"/>
          </a:xfrm>
        </p:spPr>
        <p:txBody>
          <a:bodyPr>
            <a:noAutofit/>
          </a:bodyPr>
          <a:lstStyle/>
          <a:p>
            <a:r>
              <a:rPr lang="de-DE" sz="5400" dirty="0" err="1"/>
              <a:t>Invest</a:t>
            </a:r>
            <a:r>
              <a:rPr lang="de-DE" sz="5400" dirty="0"/>
              <a:t> in </a:t>
            </a:r>
            <a:r>
              <a:rPr lang="de-DE" sz="5400" dirty="0" err="1"/>
              <a:t>people</a:t>
            </a:r>
            <a:r>
              <a:rPr lang="de-DE" sz="5400" dirty="0"/>
              <a:t/>
            </a:r>
            <a:br>
              <a:rPr lang="de-DE" sz="5400" dirty="0"/>
            </a:br>
            <a:r>
              <a:rPr lang="de-DE" sz="3600" dirty="0" err="1"/>
              <a:t>motivate</a:t>
            </a:r>
            <a:r>
              <a:rPr lang="de-DE" sz="3600" dirty="0"/>
              <a:t> </a:t>
            </a:r>
            <a:r>
              <a:rPr lang="de-DE" sz="3600" dirty="0" err="1"/>
              <a:t>by</a:t>
            </a:r>
            <a:r>
              <a:rPr lang="de-DE" sz="3600" dirty="0"/>
              <a:t> </a:t>
            </a:r>
            <a:r>
              <a:rPr lang="de-DE" sz="3600" dirty="0" err="1"/>
              <a:t>participation</a:t>
            </a:r>
            <a:endParaRPr lang="de-DE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244559"/>
            <a:ext cx="10023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" t="15871" r="-156" b="20640"/>
          <a:stretch/>
        </p:blipFill>
        <p:spPr>
          <a:xfrm>
            <a:off x="0" y="1691109"/>
            <a:ext cx="12207246" cy="5166891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6096000" y="854253"/>
            <a:ext cx="6096000" cy="2800767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>
            <a:spAutoFit/>
          </a:bodyPr>
          <a:lstStyle/>
          <a:p>
            <a:pPr algn="r"/>
            <a:r>
              <a:rPr lang="de-DE" sz="2200" dirty="0" err="1" smtClean="0">
                <a:latin typeface="Arial Narrow" pitchFamily="34" charset="0"/>
              </a:rPr>
              <a:t>Motivating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your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employees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to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act</a:t>
            </a:r>
            <a:r>
              <a:rPr lang="de-DE" sz="2200" dirty="0" smtClean="0">
                <a:latin typeface="Arial Narrow" pitchFamily="34" charset="0"/>
              </a:rPr>
              <a:t> in a </a:t>
            </a:r>
            <a:r>
              <a:rPr lang="de-DE" sz="2200" dirty="0" err="1" smtClean="0">
                <a:latin typeface="Arial Narrow" pitchFamily="34" charset="0"/>
              </a:rPr>
              <a:t>safe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healthy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manner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one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of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your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most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important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leadership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responsibilities</a:t>
            </a:r>
            <a:r>
              <a:rPr lang="de-DE" sz="2200" dirty="0" smtClean="0">
                <a:latin typeface="Arial Narrow" pitchFamily="34" charset="0"/>
              </a:rPr>
              <a:t>. Enterprises </a:t>
            </a:r>
            <a:r>
              <a:rPr lang="de-DE" sz="2200" dirty="0" err="1" smtClean="0">
                <a:latin typeface="Arial Narrow" pitchFamily="34" charset="0"/>
              </a:rPr>
              <a:t>that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show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appreciation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for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their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employees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also </a:t>
            </a:r>
            <a:r>
              <a:rPr lang="de-DE" sz="2200" dirty="0" err="1" smtClean="0">
                <a:latin typeface="Arial Narrow" pitchFamily="34" charset="0"/>
              </a:rPr>
              <a:t>actively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involve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them</a:t>
            </a:r>
            <a:r>
              <a:rPr lang="de-DE" sz="2200" dirty="0" smtClean="0">
                <a:latin typeface="Arial Narrow" pitchFamily="34" charset="0"/>
              </a:rPr>
              <a:t> in </a:t>
            </a:r>
            <a:r>
              <a:rPr lang="de-DE" sz="2200" dirty="0" err="1" smtClean="0">
                <a:latin typeface="Arial Narrow" pitchFamily="34" charset="0"/>
              </a:rPr>
              <a:t>safety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health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within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enterprise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are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tapping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into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important</a:t>
            </a:r>
            <a:r>
              <a:rPr lang="de-DE" sz="2200" dirty="0" smtClean="0">
                <a:latin typeface="Arial Narrow" pitchFamily="34" charset="0"/>
              </a:rPr>
              <a:t> potential: </a:t>
            </a:r>
            <a:r>
              <a:rPr lang="de-DE" sz="2200" dirty="0" err="1" smtClean="0">
                <a:latin typeface="Arial Narrow" pitchFamily="34" charset="0"/>
              </a:rPr>
              <a:t>their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knowledge</a:t>
            </a:r>
            <a:r>
              <a:rPr lang="de-DE" sz="2200" dirty="0" smtClean="0">
                <a:latin typeface="Arial Narrow" pitchFamily="34" charset="0"/>
              </a:rPr>
              <a:t>, </a:t>
            </a:r>
            <a:r>
              <a:rPr lang="de-DE" sz="2200" dirty="0" err="1" smtClean="0">
                <a:latin typeface="Arial Narrow" pitchFamily="34" charset="0"/>
              </a:rPr>
              <a:t>abilities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idea</a:t>
            </a:r>
            <a:r>
              <a:rPr lang="de-DE" sz="2200" dirty="0" smtClean="0">
                <a:latin typeface="Arial Narrow" pitchFamily="34" charset="0"/>
              </a:rPr>
              <a:t>. The </a:t>
            </a:r>
            <a:r>
              <a:rPr lang="de-DE" sz="2200" dirty="0" err="1" smtClean="0">
                <a:latin typeface="Arial Narrow" pitchFamily="34" charset="0"/>
              </a:rPr>
              <a:t>goal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is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for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everyone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to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look</a:t>
            </a:r>
            <a:r>
              <a:rPr lang="de-DE" sz="2200" dirty="0" smtClean="0">
                <a:latin typeface="Arial Narrow" pitchFamily="34" charset="0"/>
              </a:rPr>
              <a:t> after </a:t>
            </a:r>
            <a:r>
              <a:rPr lang="de-DE" sz="2200" dirty="0" err="1" smtClean="0">
                <a:latin typeface="Arial Narrow" pitchFamily="34" charset="0"/>
              </a:rPr>
              <a:t>their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colleagues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as</a:t>
            </a:r>
            <a:r>
              <a:rPr lang="de-DE" sz="2200" dirty="0" smtClean="0">
                <a:latin typeface="Arial Narrow" pitchFamily="34" charset="0"/>
              </a:rPr>
              <a:t> well </a:t>
            </a:r>
            <a:r>
              <a:rPr lang="de-DE" sz="2200" dirty="0" err="1" smtClean="0">
                <a:latin typeface="Arial Narrow" pitchFamily="34" charset="0"/>
              </a:rPr>
              <a:t>as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themselves</a:t>
            </a:r>
            <a:r>
              <a:rPr lang="de-DE" sz="2200" dirty="0" smtClean="0">
                <a:latin typeface="Arial Narrow" pitchFamily="34" charset="0"/>
              </a:rPr>
              <a:t> – „</a:t>
            </a:r>
            <a:r>
              <a:rPr lang="de-DE" sz="2200" dirty="0" err="1" smtClean="0">
                <a:latin typeface="Arial Narrow" pitchFamily="34" charset="0"/>
              </a:rPr>
              <a:t>one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for</a:t>
            </a:r>
            <a:r>
              <a:rPr lang="de-DE" sz="2200" dirty="0" smtClean="0">
                <a:latin typeface="Arial Narrow" pitchFamily="34" charset="0"/>
              </a:rPr>
              <a:t> all </a:t>
            </a:r>
            <a:r>
              <a:rPr lang="de-DE" sz="2200" dirty="0" err="1" smtClean="0">
                <a:latin typeface="Arial Narrow" pitchFamily="34" charset="0"/>
              </a:rPr>
              <a:t>and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one</a:t>
            </a:r>
            <a:r>
              <a:rPr lang="de-DE" sz="2200" dirty="0" smtClean="0">
                <a:latin typeface="Arial Narrow" pitchFamily="34" charset="0"/>
              </a:rPr>
              <a:t> </a:t>
            </a:r>
            <a:r>
              <a:rPr lang="de-DE" sz="2200" dirty="0" err="1" smtClean="0">
                <a:latin typeface="Arial Narrow" pitchFamily="34" charset="0"/>
              </a:rPr>
              <a:t>for</a:t>
            </a:r>
            <a:r>
              <a:rPr lang="de-DE" sz="2200" dirty="0" smtClean="0">
                <a:latin typeface="Arial Narrow" pitchFamily="34" charset="0"/>
              </a:rPr>
              <a:t> all“</a:t>
            </a:r>
            <a:endParaRPr lang="de-DE" sz="22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2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1285592" y="122783"/>
            <a:ext cx="9641941" cy="1063219"/>
          </a:xfrm>
        </p:spPr>
        <p:txBody>
          <a:bodyPr>
            <a:noAutofit/>
          </a:bodyPr>
          <a:lstStyle/>
          <a:p>
            <a:r>
              <a:rPr lang="de-DE" altLang="de-DE" sz="2800" b="1" dirty="0" err="1">
                <a:solidFill>
                  <a:srgbClr val="63641E"/>
                </a:solidFill>
              </a:rPr>
              <a:t>Campaign</a:t>
            </a:r>
            <a:r>
              <a:rPr lang="de-DE" altLang="de-DE" sz="2800" b="1" dirty="0">
                <a:solidFill>
                  <a:srgbClr val="63641E"/>
                </a:solidFill>
              </a:rPr>
              <a:t> </a:t>
            </a:r>
            <a:r>
              <a:rPr lang="de-DE" altLang="de-DE" sz="2800" b="1" dirty="0" err="1">
                <a:solidFill>
                  <a:srgbClr val="63641E"/>
                </a:solidFill>
              </a:rPr>
              <a:t>website</a:t>
            </a:r>
            <a:r>
              <a:rPr lang="de-DE" altLang="de-DE" sz="2800" b="1" dirty="0">
                <a:solidFill>
                  <a:srgbClr val="63641E"/>
                </a:solidFill>
              </a:rPr>
              <a:t> </a:t>
            </a:r>
            <a:r>
              <a:rPr lang="de-DE" altLang="de-DE" sz="2800" b="1" dirty="0" err="1">
                <a:solidFill>
                  <a:srgbClr val="63641E"/>
                </a:solidFill>
              </a:rPr>
              <a:t>and</a:t>
            </a:r>
            <a:r>
              <a:rPr lang="de-DE" altLang="de-DE" sz="2800" b="1" dirty="0">
                <a:solidFill>
                  <a:srgbClr val="63641E"/>
                </a:solidFill>
              </a:rPr>
              <a:t> </a:t>
            </a:r>
            <a:r>
              <a:rPr lang="de-DE" altLang="de-DE" sz="2800" b="1" dirty="0" err="1" smtClean="0">
                <a:solidFill>
                  <a:srgbClr val="63641E"/>
                </a:solidFill>
              </a:rPr>
              <a:t>resources</a:t>
            </a:r>
            <a:r>
              <a:rPr lang="de-DE" altLang="de-DE" sz="2800" b="1" dirty="0" smtClean="0">
                <a:solidFill>
                  <a:srgbClr val="63641E"/>
                </a:solidFill>
              </a:rPr>
              <a:t> </a:t>
            </a:r>
            <a:br>
              <a:rPr lang="de-DE" altLang="de-DE" sz="2800" b="1" dirty="0" smtClean="0">
                <a:solidFill>
                  <a:srgbClr val="63641E"/>
                </a:solidFill>
              </a:rPr>
            </a:br>
            <a:r>
              <a:rPr lang="de-DE" altLang="de-DE" sz="2800" b="1" u="sng" kern="0" dirty="0" smtClean="0">
                <a:solidFill>
                  <a:srgbClr val="569BBE"/>
                </a:solidFill>
              </a:rPr>
              <a:t>www.visionzero.global</a:t>
            </a:r>
            <a:r>
              <a:rPr lang="de-DE" altLang="de-DE" sz="2800" b="1" u="sng" kern="0" dirty="0">
                <a:solidFill>
                  <a:srgbClr val="569BBE"/>
                </a:solidFill>
              </a:rPr>
              <a:t/>
            </a:r>
            <a:br>
              <a:rPr lang="de-DE" altLang="de-DE" sz="2800" b="1" u="sng" kern="0" dirty="0">
                <a:solidFill>
                  <a:srgbClr val="569BBE"/>
                </a:solidFill>
              </a:rPr>
            </a:br>
            <a:endParaRPr lang="de-DE" altLang="de-DE" sz="2800" b="1" dirty="0">
              <a:solidFill>
                <a:srgbClr val="63641E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7C76522-6C1B-47CB-8F80-3E15F3065BCF}" type="datetime1">
              <a:rPr lang="en-GB" altLang="en-US" smtClean="0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709" indent="-285657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29" indent="-228526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9680" indent="-228526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731" indent="-228526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783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834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886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937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6EAEF9-8000-4714-9C41-6C6B7A7F8BC4}" type="slidenum">
              <a:rPr lang="en-US" altLang="en-US" sz="900">
                <a:solidFill>
                  <a:srgbClr val="999999"/>
                </a:solidFill>
              </a:rPr>
              <a:pPr eaLnBrk="1" hangingPunct="1"/>
              <a:t>17</a:t>
            </a:fld>
            <a:endParaRPr lang="en-US" altLang="en-US" sz="900">
              <a:solidFill>
                <a:srgbClr val="9999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847" r="502" b="3835"/>
          <a:stretch/>
        </p:blipFill>
        <p:spPr>
          <a:xfrm>
            <a:off x="742384" y="1522915"/>
            <a:ext cx="9052595" cy="5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9450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platzhalter 44"/>
          <p:cNvSpPr>
            <a:spLocks noGrp="1"/>
          </p:cNvSpPr>
          <p:nvPr>
            <p:ph type="body" sz="quarter" idx="16"/>
          </p:nvPr>
        </p:nvSpPr>
        <p:spPr>
          <a:xfrm>
            <a:off x="1848000" y="3751604"/>
            <a:ext cx="2592000" cy="2548396"/>
          </a:xfrm>
        </p:spPr>
        <p:txBody>
          <a:bodyPr/>
          <a:lstStyle/>
          <a:p>
            <a:pPr marL="0" indent="0">
              <a:buNone/>
            </a:pPr>
            <a:r>
              <a:rPr lang="en-US" altLang="de-DE" sz="2000" b="1" dirty="0">
                <a:solidFill>
                  <a:srgbClr val="599BBC"/>
                </a:solidFill>
              </a:rPr>
              <a:t>Companies</a:t>
            </a:r>
            <a:endParaRPr lang="en-US" altLang="de-DE" dirty="0"/>
          </a:p>
          <a:p>
            <a:pPr marL="0" indent="0">
              <a:buNone/>
            </a:pPr>
            <a:r>
              <a:rPr lang="en-US" altLang="de-DE" dirty="0" smtClean="0"/>
              <a:t>Employers </a:t>
            </a:r>
            <a:r>
              <a:rPr lang="en-US" altLang="de-DE" dirty="0"/>
              <a:t>and managers of companies committed to safe and healthy working conditions</a:t>
            </a:r>
          </a:p>
        </p:txBody>
      </p:sp>
      <p:sp>
        <p:nvSpPr>
          <p:cNvPr id="46" name="Textplatzhalter 45"/>
          <p:cNvSpPr>
            <a:spLocks noGrp="1"/>
          </p:cNvSpPr>
          <p:nvPr>
            <p:ph type="body" sz="quarter" idx="17"/>
          </p:nvPr>
        </p:nvSpPr>
        <p:spPr>
          <a:xfrm>
            <a:off x="4764000" y="3751604"/>
            <a:ext cx="2592000" cy="2548396"/>
          </a:xfrm>
        </p:spPr>
        <p:txBody>
          <a:bodyPr/>
          <a:lstStyle/>
          <a:p>
            <a:pPr marL="0" indent="0">
              <a:buNone/>
            </a:pPr>
            <a:r>
              <a:rPr lang="en-US" altLang="de-DE" sz="2000" b="1" dirty="0">
                <a:solidFill>
                  <a:srgbClr val="9CA20A"/>
                </a:solidFill>
              </a:rPr>
              <a:t>Partners</a:t>
            </a:r>
            <a:endParaRPr lang="en-US" altLang="de-DE" dirty="0"/>
          </a:p>
          <a:p>
            <a:pPr marL="0" indent="0">
              <a:buNone/>
            </a:pPr>
            <a:r>
              <a:rPr lang="en-US" altLang="de-DE" dirty="0" smtClean="0"/>
              <a:t>Governments</a:t>
            </a:r>
            <a:r>
              <a:rPr lang="en-US" altLang="de-DE" dirty="0"/>
              <a:t>, OSH-agencies and social </a:t>
            </a:r>
            <a:r>
              <a:rPr lang="en-US" altLang="de-DE" dirty="0" smtClean="0"/>
              <a:t>partners</a:t>
            </a:r>
          </a:p>
          <a:p>
            <a:pPr marL="0" indent="0">
              <a:buNone/>
            </a:pPr>
            <a:r>
              <a:rPr lang="en-US" altLang="de-DE" dirty="0" smtClean="0"/>
              <a:t>International </a:t>
            </a:r>
            <a:r>
              <a:rPr lang="en-US" altLang="de-DE" dirty="0"/>
              <a:t>and regional </a:t>
            </a:r>
            <a:r>
              <a:rPr lang="en-US" altLang="de-DE" dirty="0" smtClean="0"/>
              <a:t>organizations</a:t>
            </a:r>
          </a:p>
          <a:p>
            <a:pPr marL="0" indent="0">
              <a:buNone/>
            </a:pPr>
            <a:r>
              <a:rPr lang="en-US" altLang="de-DE" dirty="0" smtClean="0"/>
              <a:t>Safety </a:t>
            </a:r>
            <a:r>
              <a:rPr lang="en-US" altLang="de-DE" dirty="0"/>
              <a:t>and health professionals and networks</a:t>
            </a:r>
          </a:p>
        </p:txBody>
      </p:sp>
      <p:sp>
        <p:nvSpPr>
          <p:cNvPr id="47" name="Textplatzhalter 46"/>
          <p:cNvSpPr>
            <a:spLocks noGrp="1"/>
          </p:cNvSpPr>
          <p:nvPr>
            <p:ph type="body" sz="quarter" idx="18"/>
          </p:nvPr>
        </p:nvSpPr>
        <p:spPr>
          <a:xfrm>
            <a:off x="7679075" y="3751604"/>
            <a:ext cx="2543353" cy="2548396"/>
          </a:xfrm>
        </p:spPr>
        <p:txBody>
          <a:bodyPr/>
          <a:lstStyle/>
          <a:p>
            <a:pPr marL="0" indent="0">
              <a:buNone/>
            </a:pPr>
            <a:r>
              <a:rPr lang="en-US" altLang="de-DE" sz="2000" b="1" dirty="0">
                <a:solidFill>
                  <a:srgbClr val="B51621"/>
                </a:solidFill>
              </a:rPr>
              <a:t>Ambassadors</a:t>
            </a:r>
          </a:p>
          <a:p>
            <a:pPr marL="0" indent="0">
              <a:buNone/>
            </a:pPr>
            <a:r>
              <a:rPr lang="en-US" altLang="de-DE" dirty="0" smtClean="0"/>
              <a:t>Renowned </a:t>
            </a:r>
            <a:r>
              <a:rPr lang="en-US" altLang="de-DE" dirty="0"/>
              <a:t>personalities supporting Vision Zero</a:t>
            </a:r>
          </a:p>
          <a:p>
            <a:pPr>
              <a:buNone/>
            </a:pPr>
            <a:endParaRPr lang="en-US" altLang="de-DE" sz="1600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60079" y="465645"/>
            <a:ext cx="7827771" cy="720000"/>
          </a:xfrm>
        </p:spPr>
        <p:txBody>
          <a:bodyPr>
            <a:normAutofit/>
          </a:bodyPr>
          <a:lstStyle/>
          <a:p>
            <a:r>
              <a:rPr lang="de-DE" altLang="de-DE" sz="2800" b="1" dirty="0">
                <a:solidFill>
                  <a:srgbClr val="808080"/>
                </a:solidFill>
              </a:rPr>
              <a:t>Vision Zero </a:t>
            </a:r>
            <a:r>
              <a:rPr lang="de-DE" altLang="de-DE" sz="2800" b="1" dirty="0" err="1">
                <a:solidFill>
                  <a:srgbClr val="808080"/>
                </a:solidFill>
              </a:rPr>
              <a:t>Campaign</a:t>
            </a:r>
            <a:r>
              <a:rPr lang="de-DE" altLang="de-DE" sz="2800" b="1" dirty="0">
                <a:solidFill>
                  <a:srgbClr val="808080"/>
                </a:solidFill>
              </a:rPr>
              <a:t> – </a:t>
            </a:r>
            <a:r>
              <a:rPr lang="de-DE" altLang="de-DE" sz="2800" b="1" dirty="0" err="1" smtClean="0">
                <a:solidFill>
                  <a:srgbClr val="808080"/>
                </a:solidFill>
              </a:rPr>
              <a:t>working</a:t>
            </a:r>
            <a:r>
              <a:rPr lang="de-DE" altLang="de-DE" sz="2800" b="1" dirty="0" smtClean="0">
                <a:solidFill>
                  <a:srgbClr val="808080"/>
                </a:solidFill>
              </a:rPr>
              <a:t> </a:t>
            </a:r>
            <a:r>
              <a:rPr lang="de-DE" altLang="de-DE" sz="2800" b="1" dirty="0" err="1" smtClean="0">
                <a:solidFill>
                  <a:srgbClr val="808080"/>
                </a:solidFill>
              </a:rPr>
              <a:t>together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678E09A-67A8-4C45-9265-693573640B65}" type="datetime1">
              <a:rPr lang="de-DE" smtClean="0"/>
              <a:pPr/>
              <a:t>27.06.2022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  <p:pic>
        <p:nvPicPr>
          <p:cNvPr id="3082" name="Picture 10" descr="https://upload.wikimedia.org/wikipedia/commons/thumb/f/fb/Michael_Lopez-Alegria.jpg/220px-Michael_Lopez-Alegria.jpg"/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30" t="13977" r="330" b="20077"/>
          <a:stretch/>
        </p:blipFill>
        <p:spPr bwMode="auto">
          <a:xfrm>
            <a:off x="7679075" y="1691006"/>
            <a:ext cx="2543353" cy="196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026" r="20078"/>
          <a:stretch/>
        </p:blipFill>
        <p:spPr>
          <a:xfrm>
            <a:off x="4764000" y="1691006"/>
            <a:ext cx="2592000" cy="1919668"/>
          </a:xfrm>
          <a:prstGeom prst="rect">
            <a:avLst/>
          </a:prstGeo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86" r="10986"/>
          <a:stretch/>
        </p:blipFill>
        <p:spPr>
          <a:xfrm>
            <a:off x="1848000" y="1696548"/>
            <a:ext cx="2592000" cy="1914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154743" y="2744862"/>
            <a:ext cx="7560743" cy="1526691"/>
          </a:xfrm>
        </p:spPr>
        <p:txBody>
          <a:bodyPr/>
          <a:lstStyle/>
          <a:p>
            <a:r>
              <a:rPr lang="de-DE" sz="4800" dirty="0" err="1"/>
              <a:t>Join</a:t>
            </a:r>
            <a:r>
              <a:rPr lang="de-DE" sz="4800" dirty="0"/>
              <a:t> </a:t>
            </a:r>
            <a:r>
              <a:rPr lang="de-DE" sz="4800" dirty="0" err="1"/>
              <a:t>the</a:t>
            </a:r>
            <a:r>
              <a:rPr lang="de-DE" sz="4800" dirty="0"/>
              <a:t> global Vision Zero </a:t>
            </a:r>
            <a:r>
              <a:rPr lang="de-DE" sz="4800" dirty="0" err="1" smtClean="0"/>
              <a:t>Campaign</a:t>
            </a:r>
            <a:r>
              <a:rPr lang="de-DE" sz="4800" dirty="0"/>
              <a:t> </a:t>
            </a:r>
            <a:r>
              <a:rPr lang="de-DE" sz="4800" dirty="0" err="1" smtClean="0"/>
              <a:t>now</a:t>
            </a:r>
            <a:r>
              <a:rPr lang="de-DE" sz="4800" dirty="0" smtClean="0"/>
              <a:t>!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800" dirty="0">
              <a:solidFill>
                <a:srgbClr val="9CA20A"/>
              </a:solidFill>
            </a:endParaRPr>
          </a:p>
        </p:txBody>
      </p:sp>
      <p:sp>
        <p:nvSpPr>
          <p:cNvPr id="6" name="Untertitel 1"/>
          <p:cNvSpPr>
            <a:spLocks noGrp="1"/>
          </p:cNvSpPr>
          <p:nvPr>
            <p:ph type="subTitle" idx="1"/>
          </p:nvPr>
        </p:nvSpPr>
        <p:spPr>
          <a:xfrm>
            <a:off x="2154743" y="4657997"/>
            <a:ext cx="6885795" cy="900000"/>
          </a:xfrm>
        </p:spPr>
        <p:txBody>
          <a:bodyPr>
            <a:noAutofit/>
          </a:bodyPr>
          <a:lstStyle/>
          <a:p>
            <a:r>
              <a:rPr lang="de-DE" sz="2800" dirty="0" err="1" smtClean="0">
                <a:latin typeface="+mj-lt"/>
              </a:rPr>
              <a:t>Sign</a:t>
            </a:r>
            <a:r>
              <a:rPr lang="de-DE" sz="2800" dirty="0" smtClean="0">
                <a:latin typeface="+mj-lt"/>
              </a:rPr>
              <a:t> </a:t>
            </a:r>
            <a:r>
              <a:rPr lang="de-DE" sz="2800" dirty="0" err="1" smtClean="0">
                <a:latin typeface="+mj-lt"/>
              </a:rPr>
              <a:t>up</a:t>
            </a:r>
            <a:r>
              <a:rPr lang="de-DE" sz="2800" smtClean="0">
                <a:latin typeface="+mj-lt"/>
              </a:rPr>
              <a:t> </a:t>
            </a:r>
            <a:r>
              <a:rPr lang="de-DE" sz="2800" smtClean="0"/>
              <a:t>at </a:t>
            </a:r>
            <a:r>
              <a:rPr lang="de-DE" sz="3600" dirty="0">
                <a:solidFill>
                  <a:srgbClr val="9CA20A"/>
                </a:solidFill>
              </a:rPr>
              <a:t>www.visionzero.global</a:t>
            </a:r>
            <a:endParaRPr lang="de-DE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8524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88028" y="3897084"/>
            <a:ext cx="7282665" cy="864000"/>
          </a:xfrm>
        </p:spPr>
        <p:txBody>
          <a:bodyPr/>
          <a:lstStyle/>
          <a:p>
            <a:r>
              <a:rPr lang="de-DE" sz="6000" b="1" dirty="0">
                <a:solidFill>
                  <a:srgbClr val="808080"/>
                </a:solidFill>
              </a:rPr>
              <a:t>Vision Zero – </a:t>
            </a:r>
            <a:r>
              <a:rPr lang="de-DE" sz="6000" b="1" dirty="0" err="1">
                <a:solidFill>
                  <a:srgbClr val="808080"/>
                </a:solidFill>
              </a:rPr>
              <a:t>Why</a:t>
            </a:r>
            <a:r>
              <a:rPr lang="de-DE" sz="6000" b="1" dirty="0">
                <a:solidFill>
                  <a:srgbClr val="808080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sz="3600" dirty="0" err="1" smtClean="0"/>
              <a:t>Thank</a:t>
            </a:r>
            <a:r>
              <a:rPr lang="fr-CH" sz="3600" dirty="0" smtClean="0"/>
              <a:t> </a:t>
            </a:r>
            <a:r>
              <a:rPr lang="fr-CH" sz="3600" dirty="0" err="1" smtClean="0"/>
              <a:t>you</a:t>
            </a:r>
            <a:r>
              <a:rPr lang="fr-CH" sz="3600" dirty="0" smtClean="0"/>
              <a:t> for </a:t>
            </a:r>
            <a:r>
              <a:rPr lang="fr-CH" sz="3600" dirty="0" err="1" smtClean="0"/>
              <a:t>your</a:t>
            </a:r>
            <a:r>
              <a:rPr lang="fr-CH" sz="3600" dirty="0" smtClean="0"/>
              <a:t> attention!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xmlns="" val="1963817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636" y="1370633"/>
            <a:ext cx="9663445" cy="6332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i="1" dirty="0" smtClean="0">
                <a:solidFill>
                  <a:srgbClr val="599BBC"/>
                </a:solidFill>
              </a:rPr>
              <a:t>“</a:t>
            </a:r>
            <a:r>
              <a:rPr lang="en-US" sz="3600" b="1" i="1" dirty="0" smtClean="0">
                <a:solidFill>
                  <a:srgbClr val="599BBC"/>
                </a:solidFill>
              </a:rPr>
              <a:t>Because we believe that a world of work without accidents and diseases is possible!”</a:t>
            </a:r>
            <a:br>
              <a:rPr lang="en-US" sz="3600" b="1" i="1" dirty="0" smtClean="0">
                <a:solidFill>
                  <a:srgbClr val="599BBC"/>
                </a:solidFill>
              </a:rPr>
            </a:br>
            <a:r>
              <a:rPr lang="en-US" sz="3100" b="1" i="1" dirty="0" smtClean="0">
                <a:solidFill>
                  <a:srgbClr val="0070C0"/>
                </a:solidFill>
              </a:rPr>
              <a:t/>
            </a:r>
            <a:br>
              <a:rPr lang="en-US" sz="31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700" b="1" i="1" dirty="0" smtClean="0">
                <a:solidFill>
                  <a:srgbClr val="0070C0"/>
                </a:solidFill>
              </a:rPr>
              <a:t/>
            </a:r>
            <a:br>
              <a:rPr lang="en-US" sz="2700" b="1" i="1" dirty="0" smtClean="0">
                <a:solidFill>
                  <a:srgbClr val="0070C0"/>
                </a:solidFill>
              </a:rPr>
            </a:br>
            <a:r>
              <a:rPr lang="en-US" sz="2000" dirty="0" smtClean="0">
                <a:solidFill>
                  <a:srgbClr val="404040"/>
                </a:solidFill>
              </a:rPr>
              <a:t>XX. World Congress for Safety and Health at Work 2014, Frankfurt (Germany)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4A0F9D-1261-F14B-AD81-863F9B0AB74B}" type="datetime1">
              <a:rPr lang="en-GB" smtClean="0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3B9908-BFE8-6E4C-9C5D-EDE73EB89621}" type="slidenum">
              <a:rPr lang="en-US" altLang="en-US" smtClean="0">
                <a:solidFill>
                  <a:srgbClr val="999999"/>
                </a:solidFill>
              </a:rPr>
              <a:pPr>
                <a:defRPr/>
              </a:pPr>
              <a:t>3</a:t>
            </a:fld>
            <a:endParaRPr lang="en-US" altLang="en-US">
              <a:solidFill>
                <a:srgbClr val="999999"/>
              </a:solidFill>
            </a:endParaRPr>
          </a:p>
        </p:txBody>
      </p:sp>
      <p:pic>
        <p:nvPicPr>
          <p:cNvPr id="7" name="Picture 4" descr="Billedresultat for World congress safety and health at work 201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69" r="19001" b="8383"/>
          <a:stretch/>
        </p:blipFill>
        <p:spPr bwMode="auto">
          <a:xfrm>
            <a:off x="3096600" y="2555072"/>
            <a:ext cx="2042969" cy="165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ret billed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99" r="20124" b="29175"/>
          <a:stretch/>
        </p:blipFill>
        <p:spPr bwMode="auto">
          <a:xfrm>
            <a:off x="5427919" y="2555072"/>
            <a:ext cx="2234424" cy="165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ledresultat for World congress safety and health at work 20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465"/>
          <a:stretch/>
        </p:blipFill>
        <p:spPr bwMode="auto">
          <a:xfrm>
            <a:off x="6823263" y="4395869"/>
            <a:ext cx="2078381" cy="15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illedresultat for World congress safety and health at work 2014 minister singapor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2" r="35593" b="28020"/>
          <a:stretch/>
        </p:blipFill>
        <p:spPr bwMode="auto">
          <a:xfrm>
            <a:off x="1923582" y="4402162"/>
            <a:ext cx="2042969" cy="15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2"/>
          <p:cNvSpPr txBox="1">
            <a:spLocks/>
          </p:cNvSpPr>
          <p:nvPr/>
        </p:nvSpPr>
        <p:spPr>
          <a:xfrm>
            <a:off x="2061645" y="431114"/>
            <a:ext cx="684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62137" y="111763"/>
            <a:ext cx="77229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dirty="0">
                <a:solidFill>
                  <a:schemeClr val="bg1">
                    <a:lumMod val="50000"/>
                  </a:schemeClr>
                </a:solidFill>
              </a:rPr>
              <a:t>Vision Zero – </a:t>
            </a:r>
            <a:r>
              <a:rPr lang="de-DE" sz="6000" b="1" dirty="0" err="1">
                <a:solidFill>
                  <a:schemeClr val="bg1">
                    <a:lumMod val="50000"/>
                  </a:schemeClr>
                </a:solidFill>
              </a:rPr>
              <a:t>Why</a:t>
            </a:r>
            <a:r>
              <a:rPr lang="de-DE" sz="60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3347" r="7543" b="7552"/>
          <a:stretch/>
        </p:blipFill>
        <p:spPr>
          <a:xfrm>
            <a:off x="4259309" y="4395870"/>
            <a:ext cx="2252787" cy="156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998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4A0F9D-1261-F14B-AD81-863F9B0AB74B}" type="datetime1">
              <a:rPr lang="en-GB" smtClean="0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3B9908-BFE8-6E4C-9C5D-EDE73EB89621}" type="slidenum">
              <a:rPr lang="en-US" altLang="en-US" smtClean="0">
                <a:solidFill>
                  <a:srgbClr val="999999"/>
                </a:solidFill>
              </a:rPr>
              <a:pPr>
                <a:defRPr/>
              </a:pPr>
              <a:t>4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11" name="Titel 2"/>
          <p:cNvSpPr txBox="1">
            <a:spLocks/>
          </p:cNvSpPr>
          <p:nvPr/>
        </p:nvSpPr>
        <p:spPr>
          <a:xfrm>
            <a:off x="2061645" y="431114"/>
            <a:ext cx="684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62137" y="111763"/>
            <a:ext cx="77229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dirty="0">
                <a:solidFill>
                  <a:schemeClr val="bg1">
                    <a:lumMod val="50000"/>
                  </a:schemeClr>
                </a:solidFill>
              </a:rPr>
              <a:t>Vision Zero – </a:t>
            </a:r>
            <a:r>
              <a:rPr lang="de-DE" sz="6000" b="1" dirty="0" err="1">
                <a:solidFill>
                  <a:schemeClr val="bg1">
                    <a:lumMod val="50000"/>
                  </a:schemeClr>
                </a:solidFill>
              </a:rPr>
              <a:t>Why</a:t>
            </a:r>
            <a:r>
              <a:rPr lang="de-DE" sz="60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9858" y="2092892"/>
            <a:ext cx="7486463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2.78 </a:t>
            </a:r>
            <a:r>
              <a:rPr lang="de-DE" sz="2400" dirty="0"/>
              <a:t>Million</a:t>
            </a:r>
            <a:br>
              <a:rPr lang="de-DE" sz="2400" dirty="0"/>
            </a:br>
            <a:r>
              <a:rPr lang="de-DE" sz="2400" dirty="0" err="1"/>
              <a:t>work-related</a:t>
            </a:r>
            <a:r>
              <a:rPr lang="de-DE" sz="2400" dirty="0"/>
              <a:t> </a:t>
            </a:r>
            <a:r>
              <a:rPr lang="de-DE" sz="2400" dirty="0" err="1" smtClean="0"/>
              <a:t>deaths</a:t>
            </a:r>
            <a:endParaRPr lang="de-DE" sz="2400" dirty="0" smtClean="0"/>
          </a:p>
          <a:p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374 </a:t>
            </a:r>
            <a:r>
              <a:rPr lang="de-DE" sz="2400" dirty="0"/>
              <a:t>Million</a:t>
            </a:r>
            <a:br>
              <a:rPr lang="de-DE" sz="2400" dirty="0"/>
            </a:br>
            <a:r>
              <a:rPr lang="de-DE" sz="2400" dirty="0" err="1" smtClean="0"/>
              <a:t>occupational</a:t>
            </a:r>
            <a:r>
              <a:rPr lang="de-DE" sz="2400" dirty="0" smtClean="0"/>
              <a:t> </a:t>
            </a:r>
            <a:r>
              <a:rPr lang="de-DE" sz="2400" dirty="0" err="1"/>
              <a:t>accidents</a:t>
            </a:r>
            <a:r>
              <a:rPr lang="de-DE" sz="2400" dirty="0"/>
              <a:t> </a:t>
            </a:r>
            <a:r>
              <a:rPr lang="de-DE" sz="2400" dirty="0" smtClean="0"/>
              <a:t>&amp; </a:t>
            </a:r>
            <a:r>
              <a:rPr lang="de-DE" sz="2400" dirty="0" err="1" smtClean="0"/>
              <a:t>illnesses</a:t>
            </a:r>
            <a:r>
              <a:rPr lang="de-DE" sz="2400" dirty="0" smtClean="0"/>
              <a:t> </a:t>
            </a:r>
            <a:r>
              <a:rPr lang="de-DE" sz="2400" dirty="0" err="1" smtClean="0"/>
              <a:t>worldwide</a:t>
            </a:r>
            <a:r>
              <a:rPr lang="de-DE" sz="2400" dirty="0" smtClean="0"/>
              <a:t> </a:t>
            </a:r>
          </a:p>
          <a:p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3.94%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annual economic loss worldwide</a:t>
            </a:r>
            <a:r>
              <a:rPr lang="de-DE" sz="2400" dirty="0" smtClean="0"/>
              <a:t> </a:t>
            </a:r>
            <a:endParaRPr lang="en-GB" sz="2400" dirty="0" err="1" smtClean="0">
              <a:solidFill>
                <a:schemeClr val="tx2"/>
              </a:solidFill>
            </a:endParaRPr>
          </a:p>
        </p:txBody>
      </p:sp>
      <p:pic>
        <p:nvPicPr>
          <p:cNvPr id="14" name="Picture 2" descr="addiction, adult, capsu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43" b="26596"/>
          <a:stretch/>
        </p:blipFill>
        <p:spPr bwMode="auto">
          <a:xfrm>
            <a:off x="5408289" y="1473930"/>
            <a:ext cx="3969468" cy="16405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ccident, action, adven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8" t="23690" r="-548" b="15004"/>
          <a:stretch/>
        </p:blipFill>
        <p:spPr bwMode="auto">
          <a:xfrm>
            <a:off x="8125930" y="3174162"/>
            <a:ext cx="3840941" cy="17515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ccident, action, dang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15" b="18986"/>
          <a:stretch/>
        </p:blipFill>
        <p:spPr bwMode="auto">
          <a:xfrm>
            <a:off x="5687060" y="5029216"/>
            <a:ext cx="3840941" cy="17493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277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>
          <a:xfrm>
            <a:off x="6318191" y="1712411"/>
            <a:ext cx="4213076" cy="4081641"/>
          </a:xfrm>
        </p:spPr>
        <p:txBody>
          <a:bodyPr/>
          <a:lstStyle/>
          <a:p>
            <a:pPr lvl="0">
              <a:defRPr/>
            </a:pPr>
            <a:r>
              <a:rPr lang="en-US" sz="2000" b="1" dirty="0">
                <a:solidFill>
                  <a:srgbClr val="808080"/>
                </a:solidFill>
              </a:rPr>
              <a:t>All occupational accidents, harm and diseases are preventable</a:t>
            </a:r>
          </a:p>
          <a:p>
            <a:pPr>
              <a:defRPr/>
            </a:pPr>
            <a:r>
              <a:rPr lang="en-GB" sz="2000" dirty="0">
                <a:solidFill>
                  <a:srgbClr val="808080"/>
                </a:solidFill>
              </a:rPr>
              <a:t>A </a:t>
            </a:r>
            <a:r>
              <a:rPr lang="en-GB" sz="2000" b="1" dirty="0">
                <a:solidFill>
                  <a:srgbClr val="808080"/>
                </a:solidFill>
              </a:rPr>
              <a:t>process</a:t>
            </a:r>
            <a:r>
              <a:rPr lang="en-GB" sz="2000" dirty="0">
                <a:solidFill>
                  <a:srgbClr val="808080"/>
                </a:solidFill>
              </a:rPr>
              <a:t> – rather than a target</a:t>
            </a:r>
            <a:endParaRPr lang="en-US" sz="2000" dirty="0">
              <a:solidFill>
                <a:srgbClr val="808080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rgbClr val="808080"/>
                </a:solidFill>
              </a:rPr>
              <a:t>A </a:t>
            </a:r>
            <a:r>
              <a:rPr lang="en-US" sz="2000" b="1" dirty="0">
                <a:solidFill>
                  <a:srgbClr val="808080"/>
                </a:solidFill>
              </a:rPr>
              <a:t>transformational approach </a:t>
            </a:r>
            <a:r>
              <a:rPr lang="en-US" sz="2000" dirty="0">
                <a:solidFill>
                  <a:srgbClr val="808080"/>
                </a:solidFill>
              </a:rPr>
              <a:t>to prevention</a:t>
            </a:r>
          </a:p>
          <a:p>
            <a:pPr>
              <a:defRPr/>
            </a:pPr>
            <a:r>
              <a:rPr lang="en-US" sz="2000" dirty="0">
                <a:solidFill>
                  <a:srgbClr val="808080"/>
                </a:solidFill>
              </a:rPr>
              <a:t>Building a </a:t>
            </a:r>
            <a:r>
              <a:rPr lang="en-US" sz="2000" b="1" dirty="0">
                <a:solidFill>
                  <a:srgbClr val="808080"/>
                </a:solidFill>
              </a:rPr>
              <a:t>culture of prevention </a:t>
            </a:r>
            <a:r>
              <a:rPr lang="en-US" sz="2000" dirty="0">
                <a:solidFill>
                  <a:srgbClr val="808080"/>
                </a:solidFill>
              </a:rPr>
              <a:t>that integrates both </a:t>
            </a:r>
            <a:r>
              <a:rPr lang="en-US" sz="2000" b="1" dirty="0">
                <a:solidFill>
                  <a:srgbClr val="808080"/>
                </a:solidFill>
              </a:rPr>
              <a:t>safety, health and well-being at work</a:t>
            </a:r>
            <a:endParaRPr lang="de-DE" sz="2000" b="1" dirty="0">
              <a:solidFill>
                <a:srgbClr val="808080"/>
              </a:solidFill>
            </a:endParaRPr>
          </a:p>
          <a:p>
            <a:pPr algn="ctr">
              <a:buNone/>
              <a:defRPr/>
            </a:pPr>
            <a:endParaRPr lang="de-DE" altLang="de-DE" sz="2000" dirty="0">
              <a:solidFill>
                <a:srgbClr val="63641E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23679" y="267962"/>
            <a:ext cx="6840000" cy="6269773"/>
          </a:xfrm>
        </p:spPr>
        <p:txBody>
          <a:bodyPr>
            <a:noAutofit/>
          </a:bodyPr>
          <a:lstStyle/>
          <a:p>
            <a:r>
              <a:rPr lang="de-DE" sz="2800" b="1" dirty="0">
                <a:solidFill>
                  <a:srgbClr val="B51621"/>
                </a:solidFill>
              </a:rPr>
              <a:t>Vision Zero </a:t>
            </a:r>
            <a:r>
              <a:rPr lang="de-DE" sz="2800" b="1" dirty="0" err="1">
                <a:solidFill>
                  <a:srgbClr val="B51621"/>
                </a:solidFill>
              </a:rPr>
              <a:t>Campaign</a:t>
            </a:r>
            <a:r>
              <a:rPr lang="de-DE" sz="2800" b="1" dirty="0">
                <a:solidFill>
                  <a:srgbClr val="B51621"/>
                </a:solidFill>
              </a:rPr>
              <a:t> </a:t>
            </a:r>
            <a:r>
              <a:rPr lang="de-DE" sz="2800" b="1" dirty="0" err="1">
                <a:solidFill>
                  <a:srgbClr val="B51621"/>
                </a:solidFill>
              </a:rPr>
              <a:t>philosophy</a:t>
            </a: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3200" b="1" dirty="0"/>
              <a:t/>
            </a:r>
            <a:br>
              <a:rPr lang="de-DE" sz="3200" b="1" dirty="0"/>
            </a:br>
            <a:r>
              <a:rPr lang="de-DE" sz="1100" dirty="0"/>
              <a:t>Model </a:t>
            </a:r>
            <a:r>
              <a:rPr lang="de-DE" sz="1100" dirty="0" err="1"/>
              <a:t>based</a:t>
            </a:r>
            <a:r>
              <a:rPr lang="de-DE" sz="1100" dirty="0"/>
              <a:t> on:</a:t>
            </a:r>
            <a:r>
              <a:rPr lang="de-DE" sz="1100" dirty="0">
                <a:solidFill>
                  <a:srgbClr val="4D4E53"/>
                </a:solidFill>
              </a:rPr>
              <a:t> </a:t>
            </a:r>
            <a:r>
              <a:rPr lang="de-DE" sz="1100" dirty="0" err="1">
                <a:solidFill>
                  <a:srgbClr val="4D4E53"/>
                </a:solidFill>
              </a:rPr>
              <a:t>Zwetsloot</a:t>
            </a:r>
            <a:r>
              <a:rPr lang="de-DE" sz="1100" dirty="0">
                <a:solidFill>
                  <a:srgbClr val="4D4E53"/>
                </a:solidFill>
              </a:rPr>
              <a:t>, </a:t>
            </a:r>
            <a:r>
              <a:rPr lang="de-DE" sz="1100" dirty="0" err="1">
                <a:solidFill>
                  <a:srgbClr val="4D4E53"/>
                </a:solidFill>
              </a:rPr>
              <a:t>Leka</a:t>
            </a:r>
            <a:r>
              <a:rPr lang="de-DE" sz="1100" dirty="0">
                <a:solidFill>
                  <a:srgbClr val="4D4E53"/>
                </a:solidFill>
              </a:rPr>
              <a:t>, </a:t>
            </a:r>
            <a:r>
              <a:rPr lang="de-DE" sz="1100" dirty="0" err="1">
                <a:solidFill>
                  <a:srgbClr val="4D4E53"/>
                </a:solidFill>
              </a:rPr>
              <a:t>Kines</a:t>
            </a:r>
            <a:r>
              <a:rPr lang="de-DE" sz="1100" dirty="0">
                <a:solidFill>
                  <a:srgbClr val="4D4E53"/>
                </a:solidFill>
              </a:rPr>
              <a:t>.</a:t>
            </a:r>
            <a:r>
              <a:rPr lang="de-DE" sz="1100" dirty="0"/>
              <a:t> Vision </a:t>
            </a:r>
            <a:r>
              <a:rPr lang="de-DE" sz="1100" dirty="0" err="1"/>
              <a:t>zero</a:t>
            </a:r>
            <a:r>
              <a:rPr lang="de-DE" sz="1100" dirty="0"/>
              <a:t>: </a:t>
            </a:r>
            <a:r>
              <a:rPr lang="de-DE" sz="1100" dirty="0" err="1"/>
              <a:t>from</a:t>
            </a:r>
            <a:r>
              <a:rPr lang="de-DE" sz="1100" dirty="0"/>
              <a:t> </a:t>
            </a:r>
            <a:r>
              <a:rPr lang="de-DE" sz="1100" dirty="0" err="1"/>
              <a:t>accident</a:t>
            </a:r>
            <a:r>
              <a:rPr lang="de-DE" sz="1100" dirty="0"/>
              <a:t> </a:t>
            </a:r>
            <a:r>
              <a:rPr lang="de-DE" sz="1100" dirty="0" err="1"/>
              <a:t>prevention</a:t>
            </a:r>
            <a:r>
              <a:rPr lang="de-DE" sz="1100" dirty="0"/>
              <a:t> </a:t>
            </a:r>
            <a:r>
              <a:rPr lang="de-DE" sz="1100" dirty="0" err="1" smtClean="0"/>
              <a:t>to</a:t>
            </a:r>
            <a:r>
              <a:rPr lang="de-DE" sz="1100" dirty="0" smtClean="0"/>
              <a:t> </a:t>
            </a:r>
            <a:r>
              <a:rPr lang="de-DE" sz="1100" dirty="0" err="1" smtClean="0"/>
              <a:t>the</a:t>
            </a:r>
            <a:r>
              <a:rPr lang="de-DE" sz="1100" dirty="0" smtClean="0"/>
              <a:t> </a:t>
            </a:r>
            <a:r>
              <a:rPr lang="de-DE" sz="1100" dirty="0" err="1"/>
              <a:t>promotion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health</a:t>
            </a:r>
            <a:r>
              <a:rPr lang="de-DE" sz="1100" dirty="0"/>
              <a:t>, </a:t>
            </a:r>
            <a:r>
              <a:rPr lang="de-DE" sz="1100" dirty="0" err="1"/>
              <a:t>safety</a:t>
            </a:r>
            <a:r>
              <a:rPr lang="de-DE" sz="1100" dirty="0"/>
              <a:t> </a:t>
            </a:r>
            <a:r>
              <a:rPr lang="de-DE" sz="1100" dirty="0" err="1"/>
              <a:t>and</a:t>
            </a:r>
            <a:r>
              <a:rPr lang="de-DE" sz="1100" dirty="0"/>
              <a:t> well-</a:t>
            </a:r>
            <a:r>
              <a:rPr lang="de-DE" sz="1100" dirty="0" err="1"/>
              <a:t>being</a:t>
            </a:r>
            <a:r>
              <a:rPr lang="de-DE" sz="1100" dirty="0"/>
              <a:t> at </a:t>
            </a:r>
            <a:r>
              <a:rPr lang="de-DE" sz="1100" dirty="0" err="1"/>
              <a:t>work</a:t>
            </a:r>
            <a:r>
              <a:rPr lang="de-DE" sz="1100" dirty="0"/>
              <a:t>; in </a:t>
            </a:r>
            <a:r>
              <a:rPr lang="de-DE" sz="1100" dirty="0" err="1"/>
              <a:t>Policy</a:t>
            </a:r>
            <a:r>
              <a:rPr lang="de-DE" sz="1100" dirty="0"/>
              <a:t> </a:t>
            </a:r>
            <a:r>
              <a:rPr lang="de-DE" sz="1100" dirty="0" err="1"/>
              <a:t>and</a:t>
            </a:r>
            <a:r>
              <a:rPr lang="de-DE" sz="1100" dirty="0"/>
              <a:t> Practice in </a:t>
            </a:r>
            <a:r>
              <a:rPr lang="de-DE" sz="1100" dirty="0" err="1"/>
              <a:t>Health</a:t>
            </a:r>
            <a:r>
              <a:rPr lang="de-DE" sz="1100" dirty="0"/>
              <a:t> </a:t>
            </a:r>
            <a:r>
              <a:rPr lang="de-DE" sz="1100" dirty="0" err="1"/>
              <a:t>and</a:t>
            </a:r>
            <a:r>
              <a:rPr lang="de-DE" sz="1100" dirty="0"/>
              <a:t> </a:t>
            </a:r>
            <a:r>
              <a:rPr lang="de-DE" sz="1100" dirty="0" err="1"/>
              <a:t>Safety</a:t>
            </a:r>
            <a:r>
              <a:rPr lang="de-DE" sz="1100" dirty="0"/>
              <a:t>, IOSH 2017</a:t>
            </a:r>
            <a:endParaRPr lang="de-DE" sz="28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D529CA4-1ED2-46C5-A368-5604F7D7C2F3}" type="datetime1">
              <a:rPr lang="de-DE" smtClean="0"/>
              <a:pPr/>
              <a:t>27.06.2022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1"/>
          </p:nvPr>
        </p:nvSpPr>
        <p:spPr>
          <a:xfrm>
            <a:off x="11083200" y="6466909"/>
            <a:ext cx="590237" cy="270000"/>
          </a:xfrm>
        </p:spPr>
        <p:txBody>
          <a:bodyPr/>
          <a:lstStyle/>
          <a:p>
            <a:r>
              <a:rPr lang="de-DE" dirty="0" smtClean="0"/>
              <a:t>5</a:t>
            </a: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3679" y="1712411"/>
            <a:ext cx="4081641" cy="4081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187561" y="2853274"/>
            <a:ext cx="7241301" cy="864000"/>
          </a:xfrm>
        </p:spPr>
        <p:txBody>
          <a:bodyPr/>
          <a:lstStyle/>
          <a:p>
            <a:pPr marL="457051" indent="-45705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altLang="de-DE" sz="2000" dirty="0">
                <a:solidFill>
                  <a:prstClr val="black"/>
                </a:solidFill>
              </a:rPr>
              <a:t>	</a:t>
            </a:r>
            <a:r>
              <a:rPr lang="en-US" altLang="de-DE" sz="2000" b="1" dirty="0">
                <a:solidFill>
                  <a:srgbClr val="808080"/>
                </a:solidFill>
              </a:rPr>
              <a:t>- </a:t>
            </a:r>
            <a:r>
              <a:rPr lang="en-US" altLang="de-DE" sz="2000" dirty="0">
                <a:solidFill>
                  <a:prstClr val="black"/>
                </a:solidFill>
              </a:rPr>
              <a:t>	</a:t>
            </a:r>
            <a:r>
              <a:rPr lang="en-US" altLang="de-DE" sz="2200" dirty="0">
                <a:solidFill>
                  <a:srgbClr val="808080"/>
                </a:solidFill>
                <a:latin typeface="+mn-lt"/>
              </a:rPr>
              <a:t>To </a:t>
            </a:r>
            <a:r>
              <a:rPr lang="en-US" altLang="de-DE" sz="2200" b="1" dirty="0">
                <a:solidFill>
                  <a:srgbClr val="808080"/>
                </a:solidFill>
                <a:latin typeface="+mn-lt"/>
              </a:rPr>
              <a:t>provide a</a:t>
            </a:r>
            <a:r>
              <a:rPr lang="en-US" altLang="de-DE" sz="2200" dirty="0">
                <a:solidFill>
                  <a:srgbClr val="808080"/>
                </a:solidFill>
                <a:latin typeface="+mn-lt"/>
              </a:rPr>
              <a:t> </a:t>
            </a:r>
            <a:r>
              <a:rPr lang="en-US" altLang="de-DE" sz="2200" b="1" dirty="0">
                <a:solidFill>
                  <a:srgbClr val="808080"/>
                </a:solidFill>
                <a:latin typeface="+mn-lt"/>
              </a:rPr>
              <a:t>global strategy, platform and 	resources </a:t>
            </a:r>
            <a:r>
              <a:rPr lang="en-US" altLang="de-DE" sz="2200" dirty="0">
                <a:solidFill>
                  <a:srgbClr val="808080"/>
                </a:solidFill>
                <a:latin typeface="+mn-lt"/>
              </a:rPr>
              <a:t>in support of Vision Zero</a:t>
            </a:r>
            <a:br>
              <a:rPr lang="en-US" altLang="de-DE" sz="2200" dirty="0">
                <a:solidFill>
                  <a:srgbClr val="808080"/>
                </a:solidFill>
                <a:latin typeface="+mn-lt"/>
              </a:rPr>
            </a:br>
            <a:r>
              <a:rPr lang="en-US" altLang="de-DE" sz="2200" dirty="0">
                <a:solidFill>
                  <a:srgbClr val="808080"/>
                </a:solidFill>
                <a:latin typeface="+mn-lt"/>
              </a:rPr>
              <a:t/>
            </a:r>
            <a:br>
              <a:rPr lang="en-US" altLang="de-DE" sz="2200" dirty="0">
                <a:solidFill>
                  <a:srgbClr val="808080"/>
                </a:solidFill>
                <a:latin typeface="+mn-lt"/>
              </a:rPr>
            </a:br>
            <a:r>
              <a:rPr lang="en-US" altLang="de-DE" sz="2200" b="1" dirty="0">
                <a:solidFill>
                  <a:srgbClr val="808080"/>
                </a:solidFill>
                <a:latin typeface="+mn-lt"/>
              </a:rPr>
              <a:t>-</a:t>
            </a:r>
            <a:r>
              <a:rPr lang="en-US" altLang="de-DE" sz="2200" dirty="0">
                <a:solidFill>
                  <a:srgbClr val="808080"/>
                </a:solidFill>
                <a:latin typeface="+mn-lt"/>
              </a:rPr>
              <a:t>	</a:t>
            </a:r>
            <a:r>
              <a:rPr lang="en-US" sz="2200" dirty="0">
                <a:solidFill>
                  <a:srgbClr val="808080"/>
                </a:solidFill>
                <a:latin typeface="+mn-lt"/>
              </a:rPr>
              <a:t>To </a:t>
            </a:r>
            <a:r>
              <a:rPr lang="en-US" sz="2200" b="1" dirty="0">
                <a:solidFill>
                  <a:srgbClr val="808080"/>
                </a:solidFill>
                <a:latin typeface="+mn-lt"/>
              </a:rPr>
              <a:t>encourage synergies </a:t>
            </a:r>
            <a:r>
              <a:rPr lang="en-US" sz="2200" dirty="0">
                <a:solidFill>
                  <a:srgbClr val="808080"/>
                </a:solidFill>
                <a:latin typeface="+mn-lt"/>
              </a:rPr>
              <a:t>among prevention 	organizations worldwide through a joint campaign</a:t>
            </a:r>
            <a:br>
              <a:rPr lang="en-US" sz="2200" dirty="0">
                <a:solidFill>
                  <a:srgbClr val="808080"/>
                </a:solidFill>
                <a:latin typeface="+mn-lt"/>
              </a:rPr>
            </a:br>
            <a:r>
              <a:rPr lang="en-US" sz="2200" dirty="0">
                <a:solidFill>
                  <a:srgbClr val="808080"/>
                </a:solidFill>
                <a:latin typeface="+mn-lt"/>
              </a:rPr>
              <a:t/>
            </a:r>
            <a:br>
              <a:rPr lang="en-US" sz="2200" dirty="0">
                <a:solidFill>
                  <a:srgbClr val="808080"/>
                </a:solidFill>
                <a:latin typeface="+mn-lt"/>
              </a:rPr>
            </a:br>
            <a:r>
              <a:rPr lang="en-US" sz="2200" b="1" dirty="0">
                <a:solidFill>
                  <a:srgbClr val="808080"/>
                </a:solidFill>
                <a:latin typeface="+mn-lt"/>
              </a:rPr>
              <a:t>-</a:t>
            </a:r>
            <a:r>
              <a:rPr lang="en-US" sz="2200" dirty="0">
                <a:solidFill>
                  <a:srgbClr val="808080"/>
                </a:solidFill>
                <a:latin typeface="+mn-lt"/>
              </a:rPr>
              <a:t>	To </a:t>
            </a:r>
            <a:r>
              <a:rPr lang="en-US" sz="2200" b="1" dirty="0">
                <a:solidFill>
                  <a:srgbClr val="808080"/>
                </a:solidFill>
                <a:latin typeface="+mn-lt"/>
              </a:rPr>
              <a:t>support businesses </a:t>
            </a:r>
            <a:r>
              <a:rPr lang="en-US" sz="2200" dirty="0">
                <a:solidFill>
                  <a:srgbClr val="808080"/>
                </a:solidFill>
                <a:latin typeface="+mn-lt"/>
              </a:rPr>
              <a:t>in the development of a 	workplace prevention culture based on Vision Zero</a:t>
            </a:r>
            <a:br>
              <a:rPr lang="en-US" sz="2200" dirty="0">
                <a:solidFill>
                  <a:srgbClr val="808080"/>
                </a:solidFill>
                <a:latin typeface="+mn-lt"/>
              </a:rPr>
            </a:br>
            <a:endParaRPr lang="de-DE" sz="220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2531" y="1558128"/>
            <a:ext cx="6114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Why a Vision Zero Campaign?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388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2195473" y="320261"/>
            <a:ext cx="7677956" cy="633413"/>
          </a:xfrm>
        </p:spPr>
        <p:txBody>
          <a:bodyPr>
            <a:normAutofit/>
          </a:bodyPr>
          <a:lstStyle/>
          <a:p>
            <a:r>
              <a:rPr lang="de-DE" altLang="de-DE" sz="2800" b="1" dirty="0">
                <a:solidFill>
                  <a:srgbClr val="599BBC"/>
                </a:solidFill>
              </a:rPr>
              <a:t>Vision Zero </a:t>
            </a:r>
            <a:r>
              <a:rPr lang="de-DE" altLang="de-DE" sz="2800" b="1" dirty="0" err="1">
                <a:solidFill>
                  <a:srgbClr val="599BBC"/>
                </a:solidFill>
              </a:rPr>
              <a:t>Campaign</a:t>
            </a:r>
            <a:r>
              <a:rPr lang="de-DE" altLang="de-DE" sz="2800" b="1" dirty="0">
                <a:solidFill>
                  <a:srgbClr val="599BBC"/>
                </a:solidFill>
              </a:rPr>
              <a:t> design</a:t>
            </a:r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>
          <a:xfrm>
            <a:off x="2156992" y="1620338"/>
            <a:ext cx="4826031" cy="2911475"/>
          </a:xfrm>
        </p:spPr>
        <p:txBody>
          <a:bodyPr/>
          <a:lstStyle/>
          <a:p>
            <a:pPr marL="276225" indent="-276225"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808080"/>
                </a:solidFill>
              </a:rPr>
              <a:t>The </a:t>
            </a:r>
            <a:r>
              <a:rPr lang="en-US" sz="2000" b="1" dirty="0">
                <a:solidFill>
                  <a:srgbClr val="808080"/>
                </a:solidFill>
              </a:rPr>
              <a:t>Vision Zero approach is flexible</a:t>
            </a:r>
            <a:r>
              <a:rPr lang="en-US" sz="2000" dirty="0">
                <a:solidFill>
                  <a:srgbClr val="808080"/>
                </a:solidFill>
              </a:rPr>
              <a:t>. One can focus on health, on safety or on well-being issues depending on what is most relevant</a:t>
            </a:r>
          </a:p>
          <a:p>
            <a:pPr marL="276225" indent="-276225"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808080"/>
                </a:solidFill>
              </a:rPr>
              <a:t>With this flexibility </a:t>
            </a:r>
            <a:r>
              <a:rPr lang="en-US" sz="2000" b="1" dirty="0">
                <a:solidFill>
                  <a:srgbClr val="808080"/>
                </a:solidFill>
              </a:rPr>
              <a:t>Vision Zero is of benefit for all</a:t>
            </a:r>
            <a:r>
              <a:rPr lang="en-US" sz="2000" dirty="0">
                <a:solidFill>
                  <a:srgbClr val="808080"/>
                </a:solidFill>
              </a:rPr>
              <a:t>, for governments and health and safety organizations in any country and for companies of any scale</a:t>
            </a:r>
          </a:p>
          <a:p>
            <a:pPr marL="276225" indent="-276225"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rgbClr val="808080"/>
                </a:solidFill>
              </a:rPr>
              <a:t>“Seven Golden Rules” form the roadmap towards Vision Zero</a:t>
            </a:r>
            <a:r>
              <a:rPr lang="en-US" sz="2000" dirty="0">
                <a:solidFill>
                  <a:srgbClr val="808080"/>
                </a:solidFill>
              </a:rPr>
              <a:t>, based on successful, practical management concepts</a:t>
            </a:r>
            <a:endParaRPr lang="de-DE" sz="2000" dirty="0">
              <a:solidFill>
                <a:srgbClr val="808080"/>
              </a:solidFill>
            </a:endParaRPr>
          </a:p>
          <a:p>
            <a:pPr>
              <a:defRPr/>
            </a:pPr>
            <a:endParaRPr lang="de-DE" alt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7C76522-6C1B-47CB-8F80-3E15F3065BCF}" type="datetime1">
              <a:rPr lang="en-GB" altLang="en-US" smtClean="0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altLang="en-US">
              <a:solidFill>
                <a:srgbClr val="999999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709" indent="-285657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29" indent="-228526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9680" indent="-228526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731" indent="-228526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783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834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886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937" indent="-22852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89BDEE5-0F64-4F41-B48E-0C9A37718A4F}" type="slidenum">
              <a:rPr lang="en-US" altLang="en-US" sz="900">
                <a:solidFill>
                  <a:srgbClr val="999999"/>
                </a:solidFill>
              </a:rPr>
              <a:pPr eaLnBrk="1" hangingPunct="1"/>
              <a:t>7</a:t>
            </a:fld>
            <a:endParaRPr lang="en-US" altLang="en-US" sz="900">
              <a:solidFill>
                <a:srgbClr val="9999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7507" y="1620338"/>
            <a:ext cx="3214263" cy="4545331"/>
          </a:xfrm>
          <a:prstGeom prst="rect">
            <a:avLst/>
          </a:prstGeom>
          <a:noFill/>
          <a:ln>
            <a:solidFill>
              <a:srgbClr val="807F83"/>
            </a:solidFill>
          </a:ln>
          <a:effectLst>
            <a:outerShdw blurRad="1524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3248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800" dirty="0"/>
              <a:t>VISION ZERO.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ZERO HARM – HEALTHY WORK!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35300" y="1557568"/>
            <a:ext cx="8424000" cy="345806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Is a PREVENTION STRATEGY for a safe &amp; healthy future.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EVERY accident is preventable!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NOBODY </a:t>
            </a:r>
            <a:r>
              <a:rPr lang="en-US" dirty="0" smtClean="0"/>
              <a:t>gets </a:t>
            </a:r>
            <a:r>
              <a:rPr lang="en-US" dirty="0"/>
              <a:t>killed at work!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 SERIOUS occupational diseases, work </a:t>
            </a:r>
            <a:r>
              <a:rPr lang="en-US"/>
              <a:t>accidents </a:t>
            </a:r>
            <a:r>
              <a:rPr lang="en-US" smtClean="0"/>
              <a:t>or </a:t>
            </a:r>
            <a:r>
              <a:rPr lang="en-US" dirty="0"/>
              <a:t>traffic accidents!</a:t>
            </a:r>
          </a:p>
          <a:p>
            <a:pPr marL="0" indent="0">
              <a:buNone/>
            </a:pPr>
            <a:endParaRPr lang="fr-FR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32C02-9EB4-9B4E-8F33-817404C5797D}" type="datetime1">
              <a:rPr/>
              <a:pPr/>
              <a:t>1/12/2018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8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noProof="0"/>
              <a:t>Presentation title / Name Speaker</a:t>
            </a:r>
          </a:p>
        </p:txBody>
      </p:sp>
    </p:spTree>
    <p:extLst>
      <p:ext uri="{BB962C8B-B14F-4D97-AF65-F5344CB8AC3E}">
        <p14:creationId xmlns:p14="http://schemas.microsoft.com/office/powerpoint/2010/main" xmlns="" val="28393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B12E3C0-EDFF-4ED6-994E-154470459C14}" type="datetime1">
              <a:rPr lang="en-GB" altLang="en-US">
                <a:solidFill>
                  <a:srgbClr val="999999"/>
                </a:solidFill>
              </a:rPr>
              <a:pPr>
                <a:defRPr/>
              </a:pPr>
              <a:t>27/06/2022</a:t>
            </a:fld>
            <a:endParaRPr lang="en-US" altLang="en-US" dirty="0">
              <a:solidFill>
                <a:srgbClr val="999999"/>
              </a:solidFill>
            </a:endParaRPr>
          </a:p>
        </p:txBody>
      </p:sp>
      <p:sp>
        <p:nvSpPr>
          <p:cNvPr id="839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Aft>
                <a:spcPct val="10000"/>
              </a:spcAft>
              <a:buClr>
                <a:srgbClr val="AFBC22"/>
              </a:buClr>
              <a:buFont typeface="Wingdings" charset="2"/>
              <a:buChar char="n"/>
              <a:defRPr sz="2000" b="1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709" indent="-285657">
              <a:spcAft>
                <a:spcPct val="10000"/>
              </a:spcAft>
              <a:buClr>
                <a:srgbClr val="569BBE"/>
              </a:buClr>
              <a:buFont typeface="Wingdings" charset="2"/>
              <a:buChar char="§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629" indent="-228526">
              <a:spcAft>
                <a:spcPct val="10000"/>
              </a:spcAft>
              <a:buClr>
                <a:schemeClr val="hlink"/>
              </a:buClr>
              <a:buFont typeface="Arial" charset="0"/>
              <a:buChar char="−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3pPr>
            <a:lvl4pPr marL="1599680" indent="-228526">
              <a:spcAft>
                <a:spcPct val="10000"/>
              </a:spcAft>
              <a:buClr>
                <a:schemeClr val="hlink"/>
              </a:buClr>
              <a:buFont typeface="Arial" charset="0"/>
              <a:buChar char="−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6731" indent="-228526">
              <a:spcAft>
                <a:spcPct val="10000"/>
              </a:spcAft>
              <a:buClr>
                <a:schemeClr val="hlink"/>
              </a:buClr>
              <a:buFont typeface="Arial" charset="0"/>
              <a:buChar char="−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3783" indent="-228526" eaLnBrk="0" fontAlgn="base" hangingPunct="0">
              <a:spcBef>
                <a:spcPct val="0"/>
              </a:spcBef>
              <a:spcAft>
                <a:spcPct val="10000"/>
              </a:spcAft>
              <a:buClr>
                <a:schemeClr val="hlink"/>
              </a:buClr>
              <a:buFont typeface="Arial" charset="0"/>
              <a:buChar char="−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0834" indent="-228526" eaLnBrk="0" fontAlgn="base" hangingPunct="0">
              <a:spcBef>
                <a:spcPct val="0"/>
              </a:spcBef>
              <a:spcAft>
                <a:spcPct val="10000"/>
              </a:spcAft>
              <a:buClr>
                <a:schemeClr val="hlink"/>
              </a:buClr>
              <a:buFont typeface="Arial" charset="0"/>
              <a:buChar char="−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7886" indent="-228526" eaLnBrk="0" fontAlgn="base" hangingPunct="0">
              <a:spcBef>
                <a:spcPct val="0"/>
              </a:spcBef>
              <a:spcAft>
                <a:spcPct val="10000"/>
              </a:spcAft>
              <a:buClr>
                <a:schemeClr val="hlink"/>
              </a:buClr>
              <a:buFont typeface="Arial" charset="0"/>
              <a:buChar char="−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4937" indent="-228526" eaLnBrk="0" fontAlgn="base" hangingPunct="0">
              <a:spcBef>
                <a:spcPct val="0"/>
              </a:spcBef>
              <a:spcAft>
                <a:spcPct val="10000"/>
              </a:spcAft>
              <a:buClr>
                <a:schemeClr val="hlink"/>
              </a:buClr>
              <a:buFont typeface="Arial" charset="0"/>
              <a:buChar char="−"/>
              <a:defRPr sz="2000">
                <a:solidFill>
                  <a:srgbClr val="807F83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fld id="{1B81B1AC-C366-B74E-9381-357136D8BFAE}" type="slidenum">
              <a:rPr lang="en-US" altLang="en-US" sz="800" b="0">
                <a:solidFill>
                  <a:srgbClr val="999999"/>
                </a:solidFill>
              </a:rPr>
              <a:pPr>
                <a:spcAft>
                  <a:spcPct val="0"/>
                </a:spcAft>
                <a:buClrTx/>
                <a:buFontTx/>
                <a:buNone/>
              </a:pPr>
              <a:t>9</a:t>
            </a:fld>
            <a:endParaRPr lang="en-US" altLang="en-US" sz="800" b="0">
              <a:solidFill>
                <a:srgbClr val="999999"/>
              </a:solidFill>
            </a:endParaRPr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0201" y="437798"/>
            <a:ext cx="4967018" cy="1477507"/>
          </a:xfrm>
        </p:spPr>
        <p:txBody>
          <a:bodyPr>
            <a:normAutofit/>
          </a:bodyPr>
          <a:lstStyle/>
          <a:p>
            <a:pPr algn="ctr"/>
            <a:r>
              <a:rPr lang="en-GB" altLang="en-US" sz="2800" b="1" dirty="0">
                <a:solidFill>
                  <a:srgbClr val="9CA20A"/>
                </a:solidFill>
              </a:rPr>
              <a:t>Vision Zero - 7 Golden Rules</a:t>
            </a:r>
          </a:p>
        </p:txBody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4853" y="2297519"/>
            <a:ext cx="5813254" cy="3451989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fr-CH" altLang="en-US" sz="2000" b="1" dirty="0" err="1">
                <a:solidFill>
                  <a:srgbClr val="569BBE"/>
                </a:solidFill>
              </a:rPr>
              <a:t>Take</a:t>
            </a:r>
            <a:r>
              <a:rPr lang="fr-CH" altLang="en-US" sz="2000" b="1" dirty="0">
                <a:solidFill>
                  <a:srgbClr val="569BBE"/>
                </a:solidFill>
              </a:rPr>
              <a:t> leadership </a:t>
            </a:r>
            <a:r>
              <a:rPr lang="fr-CH" altLang="en-US" sz="2000" dirty="0">
                <a:solidFill>
                  <a:srgbClr val="569BBE"/>
                </a:solidFill>
              </a:rPr>
              <a:t>– </a:t>
            </a:r>
            <a:r>
              <a:rPr lang="fr-CH" altLang="en-US" sz="2000" dirty="0" err="1">
                <a:solidFill>
                  <a:srgbClr val="569BBE"/>
                </a:solidFill>
              </a:rPr>
              <a:t>demonstrate</a:t>
            </a:r>
            <a:r>
              <a:rPr lang="fr-CH" altLang="en-US" sz="2000" dirty="0">
                <a:solidFill>
                  <a:srgbClr val="569BBE"/>
                </a:solidFill>
              </a:rPr>
              <a:t> </a:t>
            </a:r>
            <a:r>
              <a:rPr lang="fr-CH" altLang="en-US" sz="2000" dirty="0" err="1">
                <a:solidFill>
                  <a:srgbClr val="569BBE"/>
                </a:solidFill>
              </a:rPr>
              <a:t>commitment</a:t>
            </a:r>
            <a:endParaRPr lang="en-GB" altLang="en-US" sz="2000" dirty="0">
              <a:solidFill>
                <a:srgbClr val="569BBE"/>
              </a:solidFill>
            </a:endParaRPr>
          </a:p>
          <a:p>
            <a:pPr>
              <a:buFont typeface="+mj-lt"/>
              <a:buAutoNum type="arabicPeriod"/>
            </a:pPr>
            <a:r>
              <a:rPr lang="fr-CH" altLang="en-US" sz="2000" b="1" dirty="0" err="1">
                <a:solidFill>
                  <a:srgbClr val="569BBE"/>
                </a:solidFill>
              </a:rPr>
              <a:t>Identify</a:t>
            </a:r>
            <a:r>
              <a:rPr lang="fr-CH" altLang="en-US" sz="2000" b="1" dirty="0">
                <a:solidFill>
                  <a:srgbClr val="569BBE"/>
                </a:solidFill>
              </a:rPr>
              <a:t> </a:t>
            </a:r>
            <a:r>
              <a:rPr lang="fr-CH" altLang="en-US" sz="2000" b="1" dirty="0" err="1">
                <a:solidFill>
                  <a:srgbClr val="569BBE"/>
                </a:solidFill>
              </a:rPr>
              <a:t>hazards</a:t>
            </a:r>
            <a:r>
              <a:rPr lang="fr-CH" altLang="en-US" sz="2000" b="1" dirty="0">
                <a:solidFill>
                  <a:srgbClr val="569BBE"/>
                </a:solidFill>
              </a:rPr>
              <a:t> </a:t>
            </a:r>
            <a:r>
              <a:rPr lang="fr-CH" altLang="en-US" sz="2000" dirty="0">
                <a:solidFill>
                  <a:srgbClr val="569BBE"/>
                </a:solidFill>
              </a:rPr>
              <a:t>– control </a:t>
            </a:r>
            <a:r>
              <a:rPr lang="fr-CH" altLang="en-US" sz="2000" dirty="0" err="1">
                <a:solidFill>
                  <a:srgbClr val="569BBE"/>
                </a:solidFill>
              </a:rPr>
              <a:t>risks</a:t>
            </a:r>
            <a:endParaRPr lang="fr-CH" altLang="en-US" sz="2000" dirty="0">
              <a:solidFill>
                <a:srgbClr val="569BBE"/>
              </a:solidFill>
            </a:endParaRPr>
          </a:p>
          <a:p>
            <a:pPr>
              <a:buFont typeface="+mj-lt"/>
              <a:buAutoNum type="arabicPeriod"/>
            </a:pPr>
            <a:r>
              <a:rPr lang="fr-CH" altLang="en-US" sz="2000" b="1" dirty="0" err="1">
                <a:solidFill>
                  <a:srgbClr val="569BBE"/>
                </a:solidFill>
              </a:rPr>
              <a:t>Define</a:t>
            </a:r>
            <a:r>
              <a:rPr lang="fr-CH" altLang="en-US" sz="2000" b="1" dirty="0">
                <a:solidFill>
                  <a:srgbClr val="569BBE"/>
                </a:solidFill>
              </a:rPr>
              <a:t> </a:t>
            </a:r>
            <a:r>
              <a:rPr lang="fr-CH" altLang="en-US" sz="2000" b="1" dirty="0" err="1">
                <a:solidFill>
                  <a:srgbClr val="569BBE"/>
                </a:solidFill>
              </a:rPr>
              <a:t>Targets</a:t>
            </a:r>
            <a:r>
              <a:rPr lang="fr-CH" altLang="en-US" sz="2000" b="1" dirty="0">
                <a:solidFill>
                  <a:srgbClr val="569BBE"/>
                </a:solidFill>
              </a:rPr>
              <a:t> </a:t>
            </a:r>
            <a:r>
              <a:rPr lang="fr-CH" altLang="en-US" sz="2000" dirty="0">
                <a:solidFill>
                  <a:srgbClr val="569BBE"/>
                </a:solidFill>
              </a:rPr>
              <a:t>– </a:t>
            </a:r>
            <a:r>
              <a:rPr lang="fr-CH" altLang="en-US" sz="2000" dirty="0" err="1">
                <a:solidFill>
                  <a:srgbClr val="569BBE"/>
                </a:solidFill>
              </a:rPr>
              <a:t>develop</a:t>
            </a:r>
            <a:r>
              <a:rPr lang="fr-CH" altLang="en-US" sz="2000" dirty="0">
                <a:solidFill>
                  <a:srgbClr val="569BBE"/>
                </a:solidFill>
              </a:rPr>
              <a:t> programmes</a:t>
            </a:r>
          </a:p>
          <a:p>
            <a:pPr>
              <a:buFont typeface="+mj-lt"/>
              <a:buAutoNum type="arabicPeriod"/>
            </a:pPr>
            <a:r>
              <a:rPr lang="fr-CH" altLang="en-US" sz="2000" b="1" dirty="0" err="1">
                <a:solidFill>
                  <a:srgbClr val="569BBE"/>
                </a:solidFill>
              </a:rPr>
              <a:t>Ensure</a:t>
            </a:r>
            <a:r>
              <a:rPr lang="fr-CH" altLang="en-US" sz="2000" b="1" dirty="0">
                <a:solidFill>
                  <a:srgbClr val="569BBE"/>
                </a:solidFill>
              </a:rPr>
              <a:t> a </a:t>
            </a:r>
            <a:r>
              <a:rPr lang="fr-CH" altLang="en-US" sz="2000" b="1" dirty="0" err="1">
                <a:solidFill>
                  <a:srgbClr val="569BBE"/>
                </a:solidFill>
              </a:rPr>
              <a:t>safe</a:t>
            </a:r>
            <a:r>
              <a:rPr lang="fr-CH" altLang="en-US" sz="2000" b="1" dirty="0">
                <a:solidFill>
                  <a:srgbClr val="569BBE"/>
                </a:solidFill>
              </a:rPr>
              <a:t> and </a:t>
            </a:r>
            <a:r>
              <a:rPr lang="fr-CH" altLang="en-US" sz="2000" b="1" dirty="0" err="1">
                <a:solidFill>
                  <a:srgbClr val="569BBE"/>
                </a:solidFill>
              </a:rPr>
              <a:t>healthy</a:t>
            </a:r>
            <a:r>
              <a:rPr lang="fr-CH" altLang="en-US" sz="2000" b="1" dirty="0">
                <a:solidFill>
                  <a:srgbClr val="569BBE"/>
                </a:solidFill>
              </a:rPr>
              <a:t> system </a:t>
            </a:r>
            <a:r>
              <a:rPr lang="fr-CH" altLang="en-US" sz="2000" dirty="0">
                <a:solidFill>
                  <a:srgbClr val="569BBE"/>
                </a:solidFill>
              </a:rPr>
              <a:t>– </a:t>
            </a:r>
            <a:r>
              <a:rPr lang="fr-CH" altLang="en-US" sz="2000" dirty="0" err="1">
                <a:solidFill>
                  <a:srgbClr val="569BBE"/>
                </a:solidFill>
              </a:rPr>
              <a:t>be</a:t>
            </a:r>
            <a:r>
              <a:rPr lang="fr-CH" altLang="en-US" sz="2000" dirty="0">
                <a:solidFill>
                  <a:srgbClr val="569BBE"/>
                </a:solidFill>
              </a:rPr>
              <a:t> </a:t>
            </a:r>
            <a:r>
              <a:rPr lang="fr-CH" altLang="en-US" sz="2000" dirty="0" err="1">
                <a:solidFill>
                  <a:srgbClr val="569BBE"/>
                </a:solidFill>
              </a:rPr>
              <a:t>well-organised</a:t>
            </a:r>
            <a:endParaRPr lang="fr-CH" altLang="en-US" sz="2000" dirty="0">
              <a:solidFill>
                <a:srgbClr val="569BBE"/>
              </a:solidFill>
            </a:endParaRPr>
          </a:p>
          <a:p>
            <a:pPr>
              <a:buFont typeface="+mj-lt"/>
              <a:buAutoNum type="arabicPeriod"/>
            </a:pPr>
            <a:r>
              <a:rPr lang="fr-CH" altLang="en-US" sz="2000" b="1" dirty="0" err="1">
                <a:solidFill>
                  <a:srgbClr val="569BBE"/>
                </a:solidFill>
              </a:rPr>
              <a:t>Ensure</a:t>
            </a:r>
            <a:r>
              <a:rPr lang="fr-CH" altLang="en-US" sz="2000" b="1" dirty="0">
                <a:solidFill>
                  <a:srgbClr val="569BBE"/>
                </a:solidFill>
              </a:rPr>
              <a:t> </a:t>
            </a:r>
            <a:r>
              <a:rPr lang="fr-CH" altLang="en-US" sz="2000" b="1" dirty="0" err="1">
                <a:solidFill>
                  <a:srgbClr val="569BBE"/>
                </a:solidFill>
              </a:rPr>
              <a:t>safety</a:t>
            </a:r>
            <a:r>
              <a:rPr lang="fr-CH" altLang="en-US" sz="2000" b="1" dirty="0">
                <a:solidFill>
                  <a:srgbClr val="569BBE"/>
                </a:solidFill>
              </a:rPr>
              <a:t> and </a:t>
            </a:r>
            <a:r>
              <a:rPr lang="fr-CH" altLang="en-US" sz="2000" b="1" dirty="0" err="1">
                <a:solidFill>
                  <a:srgbClr val="569BBE"/>
                </a:solidFill>
              </a:rPr>
              <a:t>health</a:t>
            </a:r>
            <a:r>
              <a:rPr lang="fr-CH" altLang="en-US" sz="2000" b="1" dirty="0">
                <a:solidFill>
                  <a:srgbClr val="569BBE"/>
                </a:solidFill>
              </a:rPr>
              <a:t> in machines, </a:t>
            </a:r>
            <a:r>
              <a:rPr lang="fr-CH" altLang="en-US" sz="2000" b="1" dirty="0" err="1">
                <a:solidFill>
                  <a:srgbClr val="569BBE"/>
                </a:solidFill>
              </a:rPr>
              <a:t>equipments</a:t>
            </a:r>
            <a:r>
              <a:rPr lang="fr-CH" altLang="en-US" sz="2000" b="1" dirty="0">
                <a:solidFill>
                  <a:srgbClr val="569BBE"/>
                </a:solidFill>
              </a:rPr>
              <a:t> and </a:t>
            </a:r>
            <a:r>
              <a:rPr lang="fr-CH" altLang="en-US" sz="2000" b="1" dirty="0" err="1">
                <a:solidFill>
                  <a:srgbClr val="569BBE"/>
                </a:solidFill>
              </a:rPr>
              <a:t>workplaces</a:t>
            </a:r>
            <a:endParaRPr lang="fr-CH" altLang="en-US" sz="2000" b="1" dirty="0">
              <a:solidFill>
                <a:srgbClr val="569BBE"/>
              </a:solidFill>
            </a:endParaRPr>
          </a:p>
          <a:p>
            <a:pPr>
              <a:buFont typeface="+mj-lt"/>
              <a:buAutoNum type="arabicPeriod"/>
            </a:pPr>
            <a:r>
              <a:rPr lang="fr-CH" altLang="en-US" sz="2000" b="1" dirty="0" err="1">
                <a:solidFill>
                  <a:srgbClr val="569BBE"/>
                </a:solidFill>
              </a:rPr>
              <a:t>Improve</a:t>
            </a:r>
            <a:r>
              <a:rPr lang="fr-CH" altLang="en-US" sz="2000" b="1" dirty="0">
                <a:solidFill>
                  <a:srgbClr val="569BBE"/>
                </a:solidFill>
              </a:rPr>
              <a:t> qualifications </a:t>
            </a:r>
            <a:r>
              <a:rPr lang="fr-CH" altLang="en-US" sz="2000" dirty="0">
                <a:solidFill>
                  <a:srgbClr val="569BBE"/>
                </a:solidFill>
              </a:rPr>
              <a:t>– </a:t>
            </a:r>
            <a:r>
              <a:rPr lang="fr-CH" altLang="en-US" sz="2000" dirty="0" err="1">
                <a:solidFill>
                  <a:srgbClr val="569BBE"/>
                </a:solidFill>
              </a:rPr>
              <a:t>develop</a:t>
            </a:r>
            <a:r>
              <a:rPr lang="fr-CH" altLang="en-US" sz="2000" dirty="0">
                <a:solidFill>
                  <a:srgbClr val="569BBE"/>
                </a:solidFill>
              </a:rPr>
              <a:t> </a:t>
            </a:r>
            <a:r>
              <a:rPr lang="fr-CH" altLang="en-US" sz="2000" dirty="0" err="1">
                <a:solidFill>
                  <a:srgbClr val="569BBE"/>
                </a:solidFill>
              </a:rPr>
              <a:t>competence</a:t>
            </a:r>
            <a:endParaRPr lang="fr-CH" altLang="en-US" sz="2000" dirty="0">
              <a:solidFill>
                <a:srgbClr val="569BBE"/>
              </a:solidFill>
            </a:endParaRPr>
          </a:p>
          <a:p>
            <a:pPr>
              <a:buFont typeface="+mj-lt"/>
              <a:buAutoNum type="arabicPeriod"/>
            </a:pPr>
            <a:r>
              <a:rPr lang="fr-CH" altLang="en-US" sz="2000" b="1" dirty="0" err="1">
                <a:solidFill>
                  <a:srgbClr val="569BBE"/>
                </a:solidFill>
              </a:rPr>
              <a:t>Invest</a:t>
            </a:r>
            <a:r>
              <a:rPr lang="fr-CH" altLang="en-US" sz="2000" b="1" dirty="0">
                <a:solidFill>
                  <a:srgbClr val="569BBE"/>
                </a:solidFill>
              </a:rPr>
              <a:t> in People </a:t>
            </a:r>
            <a:r>
              <a:rPr lang="fr-CH" altLang="en-US" sz="2000" dirty="0">
                <a:solidFill>
                  <a:srgbClr val="569BBE"/>
                </a:solidFill>
              </a:rPr>
              <a:t>– </a:t>
            </a:r>
            <a:r>
              <a:rPr lang="fr-CH" altLang="en-US" sz="2000" dirty="0" err="1">
                <a:solidFill>
                  <a:srgbClr val="569BBE"/>
                </a:solidFill>
              </a:rPr>
              <a:t>motivate</a:t>
            </a:r>
            <a:r>
              <a:rPr lang="fr-CH" altLang="en-US" sz="2000" dirty="0">
                <a:solidFill>
                  <a:srgbClr val="569BBE"/>
                </a:solidFill>
              </a:rPr>
              <a:t> by participation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0545" y="2290655"/>
            <a:ext cx="550694" cy="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0581" y="2792131"/>
            <a:ext cx="651789" cy="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8094" y="3394260"/>
            <a:ext cx="544545" cy="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9931" y="4075812"/>
            <a:ext cx="632544" cy="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370" y="5465050"/>
            <a:ext cx="612000" cy="577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4793" y="4788187"/>
            <a:ext cx="751145" cy="625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2475" y="6067179"/>
            <a:ext cx="749844" cy="540000"/>
          </a:xfrm>
          <a:prstGeom prst="rect">
            <a:avLst/>
          </a:prstGeom>
        </p:spPr>
      </p:pic>
      <p:sp>
        <p:nvSpPr>
          <p:cNvPr id="13" name="12 - Ορθογώνιο"/>
          <p:cNvSpPr/>
          <p:nvPr/>
        </p:nvSpPr>
        <p:spPr>
          <a:xfrm>
            <a:off x="0" y="1310865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latin typeface="Arial Narrow" pitchFamily="34" charset="0"/>
              </a:rPr>
              <a:t>Vision Zero Guide </a:t>
            </a:r>
            <a:r>
              <a:rPr lang="en-GB" sz="2200" dirty="0" smtClean="0">
                <a:latin typeface="Arial Narrow" pitchFamily="34" charset="0"/>
              </a:rPr>
              <a:t>outlines a roadmap with 7 Golden Rules to help improve your safety and health performance.</a:t>
            </a:r>
          </a:p>
          <a:p>
            <a:r>
              <a:rPr lang="en-GB" sz="2200" dirty="0" smtClean="0">
                <a:latin typeface="Arial Narrow" pitchFamily="34" charset="0"/>
              </a:rPr>
              <a:t>These rules have been developed together with the best safety and health experts and successfully tested in practice: </a:t>
            </a:r>
            <a:endParaRPr lang="fr-FR" altLang="en-US" sz="22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16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staltungshinweise_01">
  <a:themeElements>
    <a:clrScheme name="Munich Re">
      <a:dk1>
        <a:sysClr val="windowText" lastClr="000000"/>
      </a:dk1>
      <a:lt1>
        <a:sysClr val="window" lastClr="FFFFFF"/>
      </a:lt1>
      <a:dk2>
        <a:srgbClr val="4D4E53"/>
      </a:dk2>
      <a:lt2>
        <a:srgbClr val="F7941D"/>
      </a:lt2>
      <a:accent1>
        <a:srgbClr val="34909C"/>
      </a:accent1>
      <a:accent2>
        <a:srgbClr val="8DC63F"/>
      </a:accent2>
      <a:accent3>
        <a:srgbClr val="B72126"/>
      </a:accent3>
      <a:accent4>
        <a:srgbClr val="B2C1CA"/>
      </a:accent4>
      <a:accent5>
        <a:srgbClr val="00589A"/>
      </a:accent5>
      <a:accent6>
        <a:srgbClr val="714A9C"/>
      </a:accent6>
      <a:hlink>
        <a:srgbClr val="0A509E"/>
      </a:hlink>
      <a:folHlink>
        <a:srgbClr val="7993A3"/>
      </a:folHlink>
    </a:clrScheme>
    <a:fontScheme name="Munich Re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effectLst/>
      </a:spPr>
      <a:bodyPr wrap="none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7_ISSA-PPT-standard-slide-template">
  <a:themeElements>
    <a:clrScheme name="2_ISSA-PPT-standard-slide-template 1">
      <a:dk1>
        <a:srgbClr val="000000"/>
      </a:dk1>
      <a:lt1>
        <a:srgbClr val="FFFFFF"/>
      </a:lt1>
      <a:dk2>
        <a:srgbClr val="FF0000"/>
      </a:dk2>
      <a:lt2>
        <a:srgbClr val="000000"/>
      </a:lt2>
      <a:accent1>
        <a:srgbClr val="999999"/>
      </a:accent1>
      <a:accent2>
        <a:srgbClr val="EAEAEA"/>
      </a:accent2>
      <a:accent3>
        <a:srgbClr val="FFFFFF"/>
      </a:accent3>
      <a:accent4>
        <a:srgbClr val="000000"/>
      </a:accent4>
      <a:accent5>
        <a:srgbClr val="CACACA"/>
      </a:accent5>
      <a:accent6>
        <a:srgbClr val="D4D4D4"/>
      </a:accent6>
      <a:hlink>
        <a:srgbClr val="666666"/>
      </a:hlink>
      <a:folHlink>
        <a:srgbClr val="CCCCCC"/>
      </a:folHlink>
    </a:clrScheme>
    <a:fontScheme name="2_ISSA-PPT-standard-slide-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ISSA-PPT-standard-slide-template 1">
        <a:dk1>
          <a:srgbClr val="000000"/>
        </a:dk1>
        <a:lt1>
          <a:srgbClr val="FFFFFF"/>
        </a:lt1>
        <a:dk2>
          <a:srgbClr val="FF0000"/>
        </a:dk2>
        <a:lt2>
          <a:srgbClr val="000000"/>
        </a:lt2>
        <a:accent1>
          <a:srgbClr val="999999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ACACA"/>
        </a:accent5>
        <a:accent6>
          <a:srgbClr val="D4D4D4"/>
        </a:accent6>
        <a:hlink>
          <a:srgbClr val="666666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4_ISSA-PPT-standard-slide-template">
  <a:themeElements>
    <a:clrScheme name="2_ISSA-PPT-standard-slide-template 1">
      <a:dk1>
        <a:srgbClr val="000000"/>
      </a:dk1>
      <a:lt1>
        <a:srgbClr val="FFFFFF"/>
      </a:lt1>
      <a:dk2>
        <a:srgbClr val="FF0000"/>
      </a:dk2>
      <a:lt2>
        <a:srgbClr val="000000"/>
      </a:lt2>
      <a:accent1>
        <a:srgbClr val="999999"/>
      </a:accent1>
      <a:accent2>
        <a:srgbClr val="EAEAEA"/>
      </a:accent2>
      <a:accent3>
        <a:srgbClr val="FFFFFF"/>
      </a:accent3>
      <a:accent4>
        <a:srgbClr val="000000"/>
      </a:accent4>
      <a:accent5>
        <a:srgbClr val="CACACA"/>
      </a:accent5>
      <a:accent6>
        <a:srgbClr val="D4D4D4"/>
      </a:accent6>
      <a:hlink>
        <a:srgbClr val="666666"/>
      </a:hlink>
      <a:folHlink>
        <a:srgbClr val="CCCCCC"/>
      </a:folHlink>
    </a:clrScheme>
    <a:fontScheme name="2_ISSA-PPT-standard-slide-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ISSA-PPT-standard-slide-template 1">
        <a:dk1>
          <a:srgbClr val="000000"/>
        </a:dk1>
        <a:lt1>
          <a:srgbClr val="FFFFFF"/>
        </a:lt1>
        <a:dk2>
          <a:srgbClr val="FF0000"/>
        </a:dk2>
        <a:lt2>
          <a:srgbClr val="000000"/>
        </a:lt2>
        <a:accent1>
          <a:srgbClr val="999999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ACACA"/>
        </a:accent5>
        <a:accent6>
          <a:srgbClr val="D4D4D4"/>
        </a:accent6>
        <a:hlink>
          <a:srgbClr val="666666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asic Document" ma:contentTypeID="0x010100BBEEBC0593197D45B46BCF32AE27C5160024B3801998468544B2C222267E1F1771" ma:contentTypeVersion="" ma:contentTypeDescription="" ma:contentTypeScope="" ma:versionID="34cf6ede77136b10304f7fb537111b92">
  <xsd:schema xmlns:xsd="http://www.w3.org/2001/XMLSchema" xmlns:p="http://schemas.microsoft.com/office/2006/metadata/properties" targetNamespace="http://schemas.microsoft.com/office/2006/metadata/properties" ma:root="true" ma:fieldsID="f550b1d77805f39bd393385480c51ed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 ma:index="9" ma:displayName="Comments"/>
        <xsd:element name="keywords" minOccurs="0" maxOccurs="1" type="xsd:string" ma:index="1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92DC3A30-DD00-44D6-9FF6-1C18B1AA056A}">
  <ds:schemaRefs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D3DD1B3-1245-4D1B-8E92-652D830F91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B19399-78A6-4429-92C5-BDE856698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Gestaltungshinweise_01</Template>
  <TotalTime>17</TotalTime>
  <Words>1604</Words>
  <Application>Microsoft Office PowerPoint</Application>
  <PresentationFormat>Προσαρμογή</PresentationFormat>
  <Paragraphs>123</Paragraphs>
  <Slides>20</Slides>
  <Notes>13</Notes>
  <HiddenSlides>1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20</vt:i4>
      </vt:variant>
    </vt:vector>
  </HeadingPairs>
  <TitlesOfParts>
    <vt:vector size="23" baseType="lpstr">
      <vt:lpstr>Gestaltungshinweise_01</vt:lpstr>
      <vt:lpstr>27_ISSA-PPT-standard-slide-template</vt:lpstr>
      <vt:lpstr>14_ISSA-PPT-standard-slide-template</vt:lpstr>
      <vt:lpstr>Vision Zero Campaign a new approach for occupational health </vt:lpstr>
      <vt:lpstr>Vision Zero – Why?</vt:lpstr>
      <vt:lpstr>“Because we believe that a world of work without accidents and diseases is possible!”            XX. World Congress for Safety and Health at Work 2014, Frankfurt (Germany)</vt:lpstr>
      <vt:lpstr>Διαφάνεια 4</vt:lpstr>
      <vt:lpstr>Vision Zero Campaign philosophy            Model based on: Zwetsloot, Leka, Kines. Vision zero: from accident prevention to the promotion of health, safety and well-being at work; in Policy and Practice in Health and Safety, IOSH 2017</vt:lpstr>
      <vt:lpstr> -  To provide a global strategy, platform and  resources in support of Vision Zero  - To encourage synergies among prevention  organizations worldwide through a joint campaign  - To support businesses in the development of a  workplace prevention culture based on Vision Zero </vt:lpstr>
      <vt:lpstr>Vision Zero Campaign design</vt:lpstr>
      <vt:lpstr>VISION ZERO. ZERO HARM – HEALTHY WORK!</vt:lpstr>
      <vt:lpstr>Vision Zero - 7 Golden Rules</vt:lpstr>
      <vt:lpstr>Take leadership demonstrate commitment</vt:lpstr>
      <vt:lpstr>Identify hazards control risks</vt:lpstr>
      <vt:lpstr>Define targets develop programmes</vt:lpstr>
      <vt:lpstr>Ensure a safe and healthy system be well-organized</vt:lpstr>
      <vt:lpstr>Ensure safety and health in machines, equipment and workplaces</vt:lpstr>
      <vt:lpstr>Improve qualifications develop competence</vt:lpstr>
      <vt:lpstr>Invest in people motivate by participation</vt:lpstr>
      <vt:lpstr>Campaign website and resources  www.visionzero.global </vt:lpstr>
      <vt:lpstr>Vision Zero Campaign – working together</vt:lpstr>
      <vt:lpstr>Join the global Vision Zero Campaign now!     </vt:lpstr>
      <vt:lpstr>Thank you for your attention! 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Standardtitelfolie</dc:title>
  <dc:creator>Julie Schoenfelder</dc:creator>
  <cp:lastModifiedBy>Maria Gianni</cp:lastModifiedBy>
  <cp:revision>169</cp:revision>
  <cp:lastPrinted>2017-08-24T13:04:53Z</cp:lastPrinted>
  <dcterms:created xsi:type="dcterms:W3CDTF">2013-07-30T14:25:31Z</dcterms:created>
  <dcterms:modified xsi:type="dcterms:W3CDTF">2022-06-27T05:35:21Z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0x010100BBEEBC0593197D45B46BCF32AE27C5160024B3801998468544B2C222267E1F1771</vt:lpwstr>
  </property>
</Properties>
</file>