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2" r:id="rId8"/>
    <p:sldId id="265" r:id="rId9"/>
    <p:sldId id="278" r:id="rId10"/>
    <p:sldId id="263" r:id="rId11"/>
    <p:sldId id="261" r:id="rId12"/>
    <p:sldId id="273" r:id="rId13"/>
    <p:sldId id="277" r:id="rId14"/>
    <p:sldId id="274" r:id="rId15"/>
    <p:sldId id="279" r:id="rId16"/>
    <p:sldId id="297" r:id="rId17"/>
    <p:sldId id="281" r:id="rId18"/>
    <p:sldId id="289" r:id="rId19"/>
    <p:sldId id="292" r:id="rId20"/>
    <p:sldId id="293" r:id="rId21"/>
    <p:sldId id="294" r:id="rId22"/>
    <p:sldId id="295" r:id="rId23"/>
    <p:sldId id="267" r:id="rId24"/>
    <p:sldId id="29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6" autoAdjust="0"/>
    <p:restoredTop sz="94660"/>
  </p:normalViewPr>
  <p:slideViewPr>
    <p:cSldViewPr snapToGrid="0">
      <p:cViewPr varScale="1">
        <p:scale>
          <a:sx n="93" d="100"/>
          <a:sy n="93" d="100"/>
        </p:scale>
        <p:origin x="26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681-3BB1-4DDC-A337-8F204467CF2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AA76-DA3C-4002-A237-8726C57F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5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681-3BB1-4DDC-A337-8F204467CF2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AA76-DA3C-4002-A237-8726C57F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1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681-3BB1-4DDC-A337-8F204467CF2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AA76-DA3C-4002-A237-8726C57F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8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681-3BB1-4DDC-A337-8F204467CF2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AA76-DA3C-4002-A237-8726C57F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8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681-3BB1-4DDC-A337-8F204467CF2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AA76-DA3C-4002-A237-8726C57F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1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681-3BB1-4DDC-A337-8F204467CF2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AA76-DA3C-4002-A237-8726C57F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7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681-3BB1-4DDC-A337-8F204467CF2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AA76-DA3C-4002-A237-8726C57F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5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681-3BB1-4DDC-A337-8F204467CF2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AA76-DA3C-4002-A237-8726C57F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0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681-3BB1-4DDC-A337-8F204467CF2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AA76-DA3C-4002-A237-8726C57F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3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681-3BB1-4DDC-A337-8F204467CF2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AA76-DA3C-4002-A237-8726C57F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9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681-3BB1-4DDC-A337-8F204467CF2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AA76-DA3C-4002-A237-8726C57F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6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CD681-3BB1-4DDC-A337-8F204467CF2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FAA76-DA3C-4002-A237-8726C57F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6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89154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Η εμπειρία του ασθενούς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ως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δείκτης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ποιότητας στην υγεία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/>
          <a:p>
            <a:r>
              <a:rPr lang="el-GR" sz="2800" b="1" dirty="0"/>
              <a:t>Βασίλης </a:t>
            </a:r>
            <a:r>
              <a:rPr lang="el-GR" sz="2800" b="1" dirty="0" err="1"/>
              <a:t>Αλετράς</a:t>
            </a:r>
            <a:endParaRPr lang="el-GR" sz="2800" b="1" dirty="0"/>
          </a:p>
          <a:p>
            <a:r>
              <a:rPr lang="el-GR" sz="2800" b="1" dirty="0"/>
              <a:t>Καθηγητής Πανεπιστημίου Μακεδονίας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034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29639" y="1203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chemeClr val="accent1">
                    <a:lumMod val="50000"/>
                  </a:schemeClr>
                </a:solidFill>
              </a:rPr>
              <a:t>Πώς αξιοποιούνται τα αποτελέσματα;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916" y="2090883"/>
            <a:ext cx="2358664" cy="773074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46761" y="1232756"/>
            <a:ext cx="7680650" cy="52972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Ετήσια δημοσιευμένα ως εργαλείο βελτίωσης της ποιότητας και διαφάνειας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Η </a:t>
            </a:r>
            <a:r>
              <a:rPr lang="en-US" sz="2400" dirty="0"/>
              <a:t>CQC</a:t>
            </a:r>
            <a:r>
              <a:rPr lang="el-GR" sz="2400" dirty="0"/>
              <a:t> χρησιμοποιεί τα αποτελέσματα για να αξιολογεί και να επιθεωρεί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Η βαθμολογία «Εμπειρίας Ασθενών» βασικός δείκτης ποιότητας στις εκθέσεις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Σταθερά χαμηλές επιδόσεις οδηγούν σε περαιτέρω επιθεωρήσεις ή παρεμβάσεις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Τα νοσοκομεία χρησιμοποιούν τα αποτελέσματα για </a:t>
            </a:r>
            <a:r>
              <a:rPr lang="en-US" sz="2400" dirty="0"/>
              <a:t>benchmarking</a:t>
            </a:r>
            <a:r>
              <a:rPr lang="el-GR" sz="2400" dirty="0"/>
              <a:t> και βελτίωση υπηρεσιών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Δρομολογού</a:t>
            </a:r>
            <a:r>
              <a:rPr lang="el-GR" sz="2400" dirty="0" smtClean="0"/>
              <a:t>ν </a:t>
            </a:r>
            <a:r>
              <a:rPr lang="el-GR" sz="2400" dirty="0"/>
              <a:t>προγράμματα εκπαίδευσης προσωπικού, σχέδια δράσης, προτεραιότητες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FD726-54FC-B57E-DCCD-358563F4A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828" y="3014846"/>
            <a:ext cx="2840994" cy="24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910" y="264638"/>
            <a:ext cx="9259409" cy="1966409"/>
          </a:xfrm>
          <a:prstGeom prst="rect">
            <a:avLst/>
          </a:prstGeo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2947" y="2231047"/>
            <a:ext cx="10038096" cy="429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4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607" y="532660"/>
            <a:ext cx="8750453" cy="612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24219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Family and Friends test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2299" y="1388672"/>
            <a:ext cx="6812901" cy="535776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dirty="0"/>
              <a:t>Εισήχθη το 2013 από το </a:t>
            </a:r>
            <a:r>
              <a:rPr lang="en-US" dirty="0"/>
              <a:t>NHS England, </a:t>
            </a:r>
            <a:r>
              <a:rPr lang="el-GR" dirty="0"/>
              <a:t>αρχικά για εσωτερική φροντίδα και επείγοντα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dirty="0"/>
              <a:t>Απλό,</a:t>
            </a:r>
            <a:r>
              <a:rPr lang="en-US" dirty="0"/>
              <a:t> </a:t>
            </a:r>
            <a:r>
              <a:rPr lang="el-GR" dirty="0"/>
              <a:t>γρήγορο, </a:t>
            </a:r>
            <a:r>
              <a:rPr lang="en-US" dirty="0"/>
              <a:t>real-time feedback</a:t>
            </a:r>
            <a:r>
              <a:rPr lang="el-GR" dirty="0"/>
              <a:t> μέτρο της εμπειρίας ασθενών</a:t>
            </a:r>
            <a:r>
              <a:rPr lang="en-US" dirty="0"/>
              <a:t> </a:t>
            </a:r>
            <a:r>
              <a:rPr lang="el-GR" dirty="0"/>
              <a:t>για βελτίωση ποιότητας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dirty="0"/>
              <a:t>Σε όλους όσους νοσηλεύθηκαν τίθεται η ερώτηση «Συνολικά, πώς ήταν η εμπειρία σας από τις υπηρεσίας μας;</a:t>
            </a:r>
            <a:r>
              <a:rPr lang="en-US" dirty="0"/>
              <a:t> «</a:t>
            </a:r>
            <a:r>
              <a:rPr lang="el-GR" dirty="0"/>
              <a:t>Πολύ καλή»</a:t>
            </a:r>
            <a:r>
              <a:rPr lang="en-US" dirty="0"/>
              <a:t> </a:t>
            </a:r>
            <a:r>
              <a:rPr lang="el-GR" dirty="0"/>
              <a:t>…</a:t>
            </a:r>
            <a:r>
              <a:rPr lang="en-US" dirty="0"/>
              <a:t> «</a:t>
            </a:r>
            <a:r>
              <a:rPr lang="el-GR" dirty="0"/>
              <a:t>Πολύ κακή</a:t>
            </a:r>
            <a:r>
              <a:rPr lang="en-US" dirty="0"/>
              <a:t>«</a:t>
            </a:r>
            <a:endParaRPr lang="el-GR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dirty="0"/>
              <a:t>Και έχουν την ευκαιρία να εξηγήσουν το σκορ τους με σχόλια για το τι δούλευε καλά και τι όχι (ανοικτή ερώτηση)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dirty="0"/>
              <a:t>Συνολικό σκορ δημοσιεύεται και ανώνυμα σχόλια προωθούνται στους μάνατζερ και το προσωπικό για βελτίωση ποιότητας</a:t>
            </a:r>
            <a:endParaRPr lang="en-US" dirty="0"/>
          </a:p>
          <a:p>
            <a:endParaRPr lang="en-US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F3C22-B818-E7D2-5D6E-984875DBE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881" y="2438687"/>
            <a:ext cx="4038600" cy="1227417"/>
          </a:xfrm>
          <a:prstGeom prst="rect">
            <a:avLst/>
          </a:prstGeom>
        </p:spPr>
      </p:pic>
      <p:pic>
        <p:nvPicPr>
          <p:cNvPr id="1026" name="Picture 2" descr="NHS friends and family test - Holmcroft ...">
            <a:extLst>
              <a:ext uri="{FF2B5EF4-FFF2-40B4-BE49-F238E27FC236}">
                <a16:creationId xmlns:a16="http://schemas.microsoft.com/office/drawing/2014/main" id="{C7604136-BD02-F174-06E5-28DBEAD61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1"/>
          <a:stretch>
            <a:fillRect/>
          </a:stretch>
        </p:blipFill>
        <p:spPr bwMode="auto">
          <a:xfrm>
            <a:off x="7742562" y="3666104"/>
            <a:ext cx="3611238" cy="186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8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979" y="381740"/>
            <a:ext cx="8550441" cy="626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3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02185" y="81040"/>
            <a:ext cx="10515600" cy="1325563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Άλλες μέθοδοι βελτίωσης της εμπειρίας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8301" y="1328475"/>
            <a:ext cx="10312153" cy="8820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000" dirty="0"/>
              <a:t>Συνεντεύξεις ή </a:t>
            </a:r>
            <a:r>
              <a:rPr lang="en-US" sz="2000" dirty="0"/>
              <a:t>focus groups </a:t>
            </a:r>
            <a:r>
              <a:rPr lang="el-GR" sz="2000" dirty="0"/>
              <a:t>ασθενών</a:t>
            </a:r>
          </a:p>
          <a:p>
            <a:r>
              <a:rPr lang="en-US" sz="2000" dirty="0"/>
              <a:t>Experience-Based Co-Design (EBCD) </a:t>
            </a:r>
            <a:r>
              <a:rPr lang="el-GR" sz="2000" dirty="0"/>
              <a:t>του </a:t>
            </a:r>
            <a:r>
              <a:rPr lang="en-US" sz="2000" dirty="0"/>
              <a:t>Kings Fund &amp; Point of Care Foundation</a:t>
            </a:r>
            <a:endParaRPr lang="el-GR" sz="2000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135433"/>
              </p:ext>
            </p:extLst>
          </p:nvPr>
        </p:nvGraphicFramePr>
        <p:xfrm>
          <a:off x="831911" y="2475134"/>
          <a:ext cx="10164932" cy="4125363"/>
        </p:xfrm>
        <a:graphic>
          <a:graphicData uri="http://schemas.openxmlformats.org/drawingml/2006/table">
            <a:tbl>
              <a:tblPr/>
              <a:tblGrid>
                <a:gridCol w="5082466">
                  <a:extLst>
                    <a:ext uri="{9D8B030D-6E8A-4147-A177-3AD203B41FA5}">
                      <a16:colId xmlns:a16="http://schemas.microsoft.com/office/drawing/2014/main" val="3610715311"/>
                    </a:ext>
                  </a:extLst>
                </a:gridCol>
                <a:gridCol w="5082466">
                  <a:extLst>
                    <a:ext uri="{9D8B030D-6E8A-4147-A177-3AD203B41FA5}">
                      <a16:colId xmlns:a16="http://schemas.microsoft.com/office/drawing/2014/main" val="3223501077"/>
                    </a:ext>
                  </a:extLst>
                </a:gridCol>
              </a:tblGrid>
              <a:tr h="246076">
                <a:tc>
                  <a:txBody>
                    <a:bodyPr/>
                    <a:lstStyle/>
                    <a:p>
                      <a:r>
                        <a:rPr lang="el-GR" sz="1500" dirty="0"/>
                        <a:t>Βήμα</a:t>
                      </a:r>
                    </a:p>
                  </a:txBody>
                  <a:tcPr marL="75023" marR="75023" marT="37512" marB="37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500"/>
                        <a:t>Περιγραφή</a:t>
                      </a:r>
                    </a:p>
                  </a:txBody>
                  <a:tcPr marL="75023" marR="75023" marT="37512" marB="37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682077"/>
                  </a:ext>
                </a:extLst>
              </a:tr>
              <a:tr h="489119">
                <a:tc>
                  <a:txBody>
                    <a:bodyPr/>
                    <a:lstStyle/>
                    <a:p>
                      <a:pPr>
                        <a:buAutoNum type="arabicPeriod"/>
                      </a:pPr>
                      <a:r>
                        <a:rPr lang="el-GR" sz="1500" b="1" dirty="0"/>
                        <a:t>1. Προετοιμασία</a:t>
                      </a:r>
                      <a:endParaRPr lang="el-GR" sz="1500" dirty="0"/>
                    </a:p>
                  </a:txBody>
                  <a:tcPr marL="75023" marR="75023" marT="37512" marB="37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500"/>
                        <a:t>Επιλογή υπηρεσίας/τμήματος (π.χ. ογκολογική κλινική). Συγκρότηση ομάδας έργου.</a:t>
                      </a:r>
                    </a:p>
                  </a:txBody>
                  <a:tcPr marL="75023" marR="75023" marT="37512" marB="37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871524"/>
                  </a:ext>
                </a:extLst>
              </a:tr>
              <a:tr h="724305">
                <a:tc>
                  <a:txBody>
                    <a:bodyPr/>
                    <a:lstStyle/>
                    <a:p>
                      <a:r>
                        <a:rPr lang="el-GR" sz="1500" b="1" dirty="0"/>
                        <a:t>2. Συλλογή εμπειριών</a:t>
                      </a:r>
                      <a:endParaRPr lang="el-GR" sz="1500" dirty="0"/>
                    </a:p>
                  </a:txBody>
                  <a:tcPr marL="75023" marR="75023" marT="37512" marB="37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dirty="0"/>
                        <a:t>Συνεντεύξεις και </a:t>
                      </a:r>
                      <a:r>
                        <a:rPr lang="el-GR" sz="1500" b="1" dirty="0"/>
                        <a:t>βιντεοσκοπημένες αφηγήσεις</a:t>
                      </a:r>
                      <a:r>
                        <a:rPr lang="el-GR" sz="1500" dirty="0"/>
                        <a:t> ασθενών και επαγγελματιών. Οι ιστορίες αναλύονται θεματικά.</a:t>
                      </a:r>
                    </a:p>
                  </a:txBody>
                  <a:tcPr marL="75023" marR="75023" marT="37512" marB="37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681831"/>
                  </a:ext>
                </a:extLst>
              </a:tr>
              <a:tr h="636081">
                <a:tc>
                  <a:txBody>
                    <a:bodyPr/>
                    <a:lstStyle/>
                    <a:p>
                      <a:r>
                        <a:rPr lang="el-GR" sz="1500" b="1" dirty="0"/>
                        <a:t>3. Αναγνώριση “</a:t>
                      </a:r>
                      <a:r>
                        <a:rPr lang="en-US" sz="1500" b="1" dirty="0"/>
                        <a:t>touchpoints”</a:t>
                      </a:r>
                      <a:endParaRPr lang="en-US" sz="1500" dirty="0"/>
                    </a:p>
                  </a:txBody>
                  <a:tcPr marL="75023" marR="75023" marT="37512" marB="37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dirty="0"/>
                        <a:t>Εντοπίζονται τα κρίσιμα σημεία της διαδρομής φροντίδας που προκαλούν </a:t>
                      </a:r>
                      <a:r>
                        <a:rPr lang="el-GR" sz="1500" b="1" dirty="0"/>
                        <a:t>συναισθηματική φόρτιση</a:t>
                      </a:r>
                      <a:r>
                        <a:rPr lang="el-GR" sz="1500" dirty="0"/>
                        <a:t> — θετική ή αρνητική.</a:t>
                      </a:r>
                    </a:p>
                  </a:txBody>
                  <a:tcPr marL="75023" marR="75023" marT="37512" marB="37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415506"/>
                  </a:ext>
                </a:extLst>
              </a:tr>
              <a:tr h="636081">
                <a:tc>
                  <a:txBody>
                    <a:bodyPr/>
                    <a:lstStyle/>
                    <a:p>
                      <a:r>
                        <a:rPr lang="en-US" sz="1500" b="1" dirty="0"/>
                        <a:t>4. “Feedback events”</a:t>
                      </a:r>
                      <a:endParaRPr lang="en-US" sz="1500" dirty="0"/>
                    </a:p>
                  </a:txBody>
                  <a:tcPr marL="75023" marR="75023" marT="37512" marB="37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500"/>
                        <a:t>Προβολή </a:t>
                      </a:r>
                      <a:r>
                        <a:rPr lang="el-GR" sz="1500" b="1"/>
                        <a:t>συνοπτικού βίντεο με τις αφηγήσεις ασθενών</a:t>
                      </a:r>
                      <a:r>
                        <a:rPr lang="el-GR" sz="1500"/>
                        <a:t> σε κοινή εκδήλωση με το προσωπικό. Δημιουργείται κοινή κατανόηση.</a:t>
                      </a:r>
                    </a:p>
                  </a:txBody>
                  <a:tcPr marL="75023" marR="75023" marT="37512" marB="37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599050"/>
                  </a:ext>
                </a:extLst>
              </a:tr>
              <a:tr h="636081">
                <a:tc>
                  <a:txBody>
                    <a:bodyPr/>
                    <a:lstStyle/>
                    <a:p>
                      <a:r>
                        <a:rPr lang="el-GR" sz="1500" b="1"/>
                        <a:t>5. Ομάδες συν-σχεδίασης (co-design groups)</a:t>
                      </a:r>
                      <a:endParaRPr lang="el-GR" sz="1500"/>
                    </a:p>
                  </a:txBody>
                  <a:tcPr marL="75023" marR="75023" marT="37512" marB="37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dirty="0"/>
                        <a:t>Μικτές ομάδες ασθενών και επαγγελματιών επιλέγουν 3–4 προτεραιότητες και σχεδιάζουν </a:t>
                      </a:r>
                      <a:r>
                        <a:rPr lang="el-GR" sz="1500" b="1" dirty="0"/>
                        <a:t>συγκεκριμένες βελτιώσεις</a:t>
                      </a:r>
                      <a:r>
                        <a:rPr lang="el-GR" sz="1500" dirty="0"/>
                        <a:t>.</a:t>
                      </a:r>
                    </a:p>
                  </a:txBody>
                  <a:tcPr marL="75023" marR="75023" marT="37512" marB="37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322305"/>
                  </a:ext>
                </a:extLst>
              </a:tr>
              <a:tr h="431347">
                <a:tc>
                  <a:txBody>
                    <a:bodyPr/>
                    <a:lstStyle/>
                    <a:p>
                      <a:r>
                        <a:rPr lang="el-GR" sz="1500" b="1" dirty="0"/>
                        <a:t>6. Υλοποίηση &amp; αξιολόγηση</a:t>
                      </a:r>
                      <a:endParaRPr lang="el-GR" sz="1500" dirty="0"/>
                    </a:p>
                  </a:txBody>
                  <a:tcPr marL="75023" marR="75023" marT="37512" marB="37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dirty="0"/>
                        <a:t>Εφαρμογή των αλλαγών και αποτίμηση αντίκτυπου στην εμπειρία.</a:t>
                      </a:r>
                    </a:p>
                  </a:txBody>
                  <a:tcPr marL="75023" marR="75023" marT="37512" marB="37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893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3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Η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ποσοτική μέτρηση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οδηγεί σε βελτίωση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της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εμπειρίας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4712" y="1905746"/>
            <a:ext cx="7407018" cy="4351338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l-GR" sz="2600" dirty="0">
                <a:solidFill>
                  <a:prstClr val="black"/>
                </a:solidFill>
              </a:rPr>
              <a:t>10ετής εφαρμογή σε Αγγλία, Σουηδία, Ισραήλ, Δανία, ΗΠΑ: Μικρός αριθμός νοσοκομείων βελτίωσαν την ποιότητα </a:t>
            </a:r>
            <a:r>
              <a:rPr lang="en-US" sz="2600" dirty="0">
                <a:solidFill>
                  <a:prstClr val="black"/>
                </a:solidFill>
              </a:rPr>
              <a:t>(Coulter, 2014)</a:t>
            </a:r>
          </a:p>
          <a:p>
            <a:pPr lvl="0">
              <a:spcAft>
                <a:spcPts val="1200"/>
              </a:spcAft>
            </a:pPr>
            <a:r>
              <a:rPr lang="el-GR" sz="2600" dirty="0">
                <a:solidFill>
                  <a:prstClr val="black"/>
                </a:solidFill>
              </a:rPr>
              <a:t>Αποτυχία μάνατζερ να εμπλέξουν κλινικούς ιατρούς ή να θεσπίσουν συγκεκριμένα σχέδια βελτίωσης</a:t>
            </a:r>
          </a:p>
          <a:p>
            <a:pPr lvl="0">
              <a:spcAft>
                <a:spcPts val="1200"/>
              </a:spcAft>
            </a:pPr>
            <a:r>
              <a:rPr lang="el-GR" sz="2600" dirty="0">
                <a:solidFill>
                  <a:prstClr val="black"/>
                </a:solidFill>
              </a:rPr>
              <a:t>→ Η ποσοτική μέτρηση απαραίτητη, αλλά η αλλαγή απαιτεί αποτελεσματική ηγεσία και βελτίωση διοικητικών ικανοτήτων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849964-9C5E-2007-97DD-C700B5CED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327" y="2222706"/>
            <a:ext cx="3950526" cy="24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698" y="2337614"/>
            <a:ext cx="3274158" cy="2182772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2624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accent1">
                    <a:lumMod val="50000"/>
                  </a:schemeClr>
                </a:solidFill>
              </a:rPr>
              <a:t>Παράγοντες που ευνοούν την αλλαγή 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2994" y="2170050"/>
            <a:ext cx="7330144" cy="4425462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l-GR" dirty="0"/>
              <a:t>την ποιότητα και τη δέσμευση της ηγεσίας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l-GR" dirty="0"/>
              <a:t>τη σαφήνεια των στόχων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l-GR" dirty="0"/>
              <a:t>τον καθορισμό κατάλληλων φορέων αλλαγής (</a:t>
            </a:r>
            <a:r>
              <a:rPr lang="en-US" dirty="0"/>
              <a:t>change agents)</a:t>
            </a:r>
            <a:endParaRPr lang="el-GR" dirty="0"/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l-GR" dirty="0"/>
              <a:t>την ενεργό </a:t>
            </a:r>
            <a:r>
              <a:rPr lang="el-GR" dirty="0" smtClean="0"/>
              <a:t>συμμετοχή</a:t>
            </a:r>
            <a:r>
              <a:rPr lang="el-GR" dirty="0" smtClean="0"/>
              <a:t> </a:t>
            </a:r>
            <a:r>
              <a:rPr lang="el-GR" dirty="0"/>
              <a:t>των ασθενών και των οικογενειών τους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l-GR" dirty="0"/>
              <a:t>τις δεξιότητες του προσωπικού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l-GR" dirty="0"/>
              <a:t>την εκπαίδευση και την ανάπτυξη ικανοτήτων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l-GR" dirty="0"/>
              <a:t>τη διαθεσιμότητα πόρων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l-GR" dirty="0"/>
              <a:t>τον βαθμό κατανόησης της οπτικής του ασθενούς</a:t>
            </a: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1D69355B-E178-C917-CF1D-F9667FB83E3B}"/>
              </a:ext>
            </a:extLst>
          </p:cNvPr>
          <p:cNvSpPr txBox="1">
            <a:spLocks/>
          </p:cNvSpPr>
          <p:nvPr/>
        </p:nvSpPr>
        <p:spPr>
          <a:xfrm>
            <a:off x="838200" y="1487170"/>
            <a:ext cx="9364352" cy="78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l-GR" dirty="0"/>
              <a:t>Σε </a:t>
            </a:r>
            <a:r>
              <a:rPr lang="el-GR" dirty="0" err="1"/>
              <a:t>οργανωσιακό</a:t>
            </a:r>
            <a:r>
              <a:rPr lang="el-GR" dirty="0"/>
              <a:t> επίπεδο περιλαμβάνουν (</a:t>
            </a:r>
            <a:r>
              <a:rPr lang="en-US" dirty="0"/>
              <a:t>Coulter, 2014):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2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62878" y="351068"/>
            <a:ext cx="9531626" cy="1358179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chemeClr val="accent1">
                    <a:lumMod val="50000"/>
                  </a:schemeClr>
                </a:solidFill>
              </a:rPr>
              <a:t>Εμπόδια στην αξιοποίηση των δεδομένων εμπειρίας ασθενών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231" y="2017194"/>
            <a:ext cx="3711802" cy="3711802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48749" y="1709247"/>
            <a:ext cx="7381460" cy="468130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600" dirty="0"/>
              <a:t>Παράγοντες που εμπόδισαν την αξιοποίηση δεδομένων εμπειρίας (</a:t>
            </a:r>
            <a:r>
              <a:rPr lang="pt-BR" sz="2600" dirty="0">
                <a:solidFill>
                  <a:prstClr val="black"/>
                </a:solidFill>
              </a:rPr>
              <a:t>Kumah</a:t>
            </a:r>
            <a:r>
              <a:rPr lang="el-GR" sz="2600" dirty="0">
                <a:solidFill>
                  <a:prstClr val="black"/>
                </a:solidFill>
              </a:rPr>
              <a:t>, </a:t>
            </a:r>
            <a:r>
              <a:rPr lang="pt-BR" sz="2600" dirty="0">
                <a:solidFill>
                  <a:prstClr val="black"/>
                </a:solidFill>
              </a:rPr>
              <a:t>Osei-Kesse</a:t>
            </a:r>
            <a:r>
              <a:rPr lang="el-GR" sz="2600" dirty="0">
                <a:solidFill>
                  <a:prstClr val="black"/>
                </a:solidFill>
              </a:rPr>
              <a:t> &amp; </a:t>
            </a:r>
            <a:r>
              <a:rPr lang="pt-BR" sz="2600" dirty="0">
                <a:solidFill>
                  <a:prstClr val="black"/>
                </a:solidFill>
              </a:rPr>
              <a:t>Anaba</a:t>
            </a:r>
            <a:r>
              <a:rPr lang="el-GR" sz="2600" dirty="0">
                <a:solidFill>
                  <a:prstClr val="black"/>
                </a:solidFill>
              </a:rPr>
              <a:t>, 2017)</a:t>
            </a:r>
            <a:r>
              <a:rPr lang="en-US" sz="2600" dirty="0">
                <a:solidFill>
                  <a:prstClr val="black"/>
                </a:solidFill>
              </a:rPr>
              <a:t>:</a:t>
            </a:r>
          </a:p>
          <a:p>
            <a:pPr marL="0" indent="0">
              <a:spcBef>
                <a:spcPts val="1200"/>
              </a:spcBef>
              <a:buNone/>
            </a:pPr>
            <a:endParaRPr lang="el-GR" sz="1300" dirty="0"/>
          </a:p>
          <a:p>
            <a:pPr lvl="1">
              <a:spcAft>
                <a:spcPts val="1200"/>
              </a:spcAft>
            </a:pPr>
            <a:r>
              <a:rPr lang="el-GR" dirty="0"/>
              <a:t>Έλλειψη χρόνου να συζητηθούν τα αποτελέσματα των ποσοτικών ερευνών</a:t>
            </a:r>
          </a:p>
          <a:p>
            <a:pPr lvl="1">
              <a:spcAft>
                <a:spcPts val="1200"/>
              </a:spcAft>
            </a:pPr>
            <a:r>
              <a:rPr lang="el-GR" dirty="0"/>
              <a:t>Έλλειψη πόρων για προγράμματα εκπαίδευσης</a:t>
            </a:r>
          </a:p>
          <a:p>
            <a:pPr lvl="1">
              <a:spcAft>
                <a:spcPts val="1200"/>
              </a:spcAft>
            </a:pPr>
            <a:r>
              <a:rPr lang="el-GR" dirty="0"/>
              <a:t>Καθυστερήσεις στη διάχυση των αποτελεσμάτων</a:t>
            </a:r>
          </a:p>
          <a:p>
            <a:pPr lvl="1">
              <a:spcAft>
                <a:spcPts val="1200"/>
              </a:spcAft>
            </a:pPr>
            <a:r>
              <a:rPr lang="el-GR" dirty="0"/>
              <a:t>Έλλειψη ενδιαφέροντος των ιατρών για τα δεδομένα</a:t>
            </a:r>
          </a:p>
          <a:p>
            <a:pPr lvl="1">
              <a:spcAft>
                <a:spcPts val="1200"/>
              </a:spcAft>
            </a:pPr>
            <a:r>
              <a:rPr lang="el-GR" dirty="0"/>
              <a:t>Ανεπαρκής στελέχωση των Γραφείων Διαχείρισης Ποιότητας</a:t>
            </a:r>
          </a:p>
          <a:p>
            <a:pPr lvl="1">
              <a:spcAft>
                <a:spcPts val="1200"/>
              </a:spcAft>
            </a:pPr>
            <a:r>
              <a:rPr lang="el-GR" dirty="0"/>
              <a:t>Αντίσταση των υπαλλήλων στην αλλαγή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54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72940"/>
            <a:ext cx="10515600" cy="1325563"/>
          </a:xfrm>
        </p:spPr>
        <p:txBody>
          <a:bodyPr/>
          <a:lstStyle/>
          <a:p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Αξιοποίηση δεδομένων ποσοτικών ερευνών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350" y="6041891"/>
            <a:ext cx="4997300" cy="597125"/>
          </a:xfrm>
          <a:prstGeom prst="rect">
            <a:avLst/>
          </a:prstGeom>
        </p:spPr>
      </p:pic>
      <p:pic>
        <p:nvPicPr>
          <p:cNvPr id="10" name="Θέση περιεχομένου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01189"/>
            <a:ext cx="1051560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accent1">
                    <a:lumMod val="50000"/>
                  </a:schemeClr>
                </a:solidFill>
              </a:rPr>
              <a:t>Το πλαίσιο της ανθρωποκεντρικής ποιότητας στην υγεία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2" y="1690688"/>
            <a:ext cx="7518533" cy="501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698012"/>
            <a:ext cx="10447215" cy="112761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800" b="1" dirty="0">
                <a:solidFill>
                  <a:schemeClr val="accent1">
                    <a:lumMod val="50000"/>
                  </a:schemeClr>
                </a:solidFill>
              </a:rPr>
              <a:t>Ψηφιακό Εργαλείο Αξιολόγησης της Εμπειρίας του Ασθενή </a:t>
            </a:r>
            <a:br>
              <a:rPr lang="el-GR" sz="3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sz="3800" b="1" dirty="0">
                <a:solidFill>
                  <a:schemeClr val="accent1">
                    <a:lumMod val="50000"/>
                  </a:schemeClr>
                </a:solidFill>
              </a:rPr>
              <a:t>στα Νοσοκομεία του Ε.Σ.Υ. </a:t>
            </a:r>
            <a:r>
              <a:rPr lang="el-GR" b="1" dirty="0"/>
              <a:t/>
            </a:r>
            <a:br>
              <a:rPr lang="el-GR" b="1" dirty="0"/>
            </a:br>
            <a:endParaRPr lang="en-US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50" y="1882135"/>
            <a:ext cx="4844313" cy="4351337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777" y="5611148"/>
            <a:ext cx="2266717" cy="67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400" b="1" dirty="0">
                <a:solidFill>
                  <a:schemeClr val="accent1">
                    <a:lumMod val="50000"/>
                  </a:schemeClr>
                </a:solidFill>
              </a:rPr>
              <a:t>Ψηφιακό Εργαλείο Αξιολόγησης της Εμπειρίας του Ασθενή </a:t>
            </a:r>
            <a:br>
              <a:rPr lang="el-GR" sz="3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sz="3400" b="1" dirty="0">
                <a:solidFill>
                  <a:schemeClr val="accent1">
                    <a:lumMod val="50000"/>
                  </a:schemeClr>
                </a:solidFill>
              </a:rPr>
              <a:t>στα Νοσοκομεία</a:t>
            </a:r>
            <a:endParaRPr lang="en-US" sz="3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32014" y="1874164"/>
            <a:ext cx="10321786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2400" dirty="0"/>
              <a:t>Αποστολή SMS με </a:t>
            </a:r>
            <a:r>
              <a:rPr lang="en-US" sz="2400" dirty="0"/>
              <a:t>link</a:t>
            </a:r>
            <a:r>
              <a:rPr lang="el-GR" sz="2400" dirty="0"/>
              <a:t> 5 ημέρες μετά το εξιτήριο</a:t>
            </a:r>
            <a:r>
              <a:rPr lang="en-US" sz="2400" dirty="0"/>
              <a:t> (</a:t>
            </a:r>
            <a:r>
              <a:rPr lang="el-GR" sz="2400" dirty="0"/>
              <a:t>αξιολόγηση ≤ 7ημέρες)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2400" dirty="0"/>
              <a:t>Χρήση ΑΜΚΑ και συμπλήρωση 35 ερωτήσεων σε περίπου 3 λεπτά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2400" dirty="0"/>
              <a:t>Δημιουργία ιστορικής βάσης δεδομένων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2400" dirty="0"/>
              <a:t>Συγκεκριμένη βαθμολογία ανά άξονα αξιολόγησης, ανά νοσοκομείο και ανά κλινική, που επιτρέπει συγκρίσεις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2400" dirty="0"/>
              <a:t>Ετήσια Έκθεση Πεπραγμένων, με θετικά σημεία, αδυναμίες και ενέργειες για την επίλυση των προβλημάτων 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253" y="5533910"/>
            <a:ext cx="1844687" cy="55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00269" y="399139"/>
            <a:ext cx="1102912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>
                <a:solidFill>
                  <a:schemeClr val="accent1">
                    <a:lumMod val="50000"/>
                  </a:schemeClr>
                </a:solidFill>
              </a:rPr>
              <a:t>Ψηφιακό Εργαλείο Αξιολόγησης της Εμπειρίας του Ασθενή </a:t>
            </a:r>
            <a:br>
              <a:rPr lang="el-GR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sz="4000" b="1" dirty="0">
                <a:solidFill>
                  <a:schemeClr val="accent1">
                    <a:lumMod val="50000"/>
                  </a:schemeClr>
                </a:solidFill>
              </a:rPr>
              <a:t>στα Νοσοκομεία</a:t>
            </a:r>
            <a:r>
              <a:rPr lang="el-GR" sz="4000" dirty="0">
                <a:solidFill>
                  <a:prstClr val="black"/>
                </a:solidFill>
              </a:rPr>
              <a:t/>
            </a:r>
            <a:br>
              <a:rPr lang="el-GR" sz="4000" dirty="0">
                <a:solidFill>
                  <a:prstClr val="black"/>
                </a:solidFill>
              </a:rPr>
            </a:br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830" y="4141662"/>
            <a:ext cx="4226169" cy="2243437"/>
          </a:xfrm>
          <a:prstGeom prst="rect">
            <a:avLst/>
          </a:prstGeo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3646" y="1812403"/>
            <a:ext cx="5001323" cy="309605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946" y="1453301"/>
            <a:ext cx="4157935" cy="25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65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Προτάσεις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391791"/>
            <a:ext cx="10850217" cy="485652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Δημοσιοποίηση δεδομένων τεκμηρίωσης της αξιοπιστίας και εγκυρότητας του ερωτηματολογίου</a:t>
            </a: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Smartphone</a:t>
            </a:r>
            <a:r>
              <a:rPr lang="el-GR" dirty="0"/>
              <a:t> →</a:t>
            </a:r>
            <a:r>
              <a:rPr lang="en-US" dirty="0"/>
              <a:t> </a:t>
            </a:r>
            <a:r>
              <a:rPr lang="el-GR" dirty="0"/>
              <a:t>Αντιπροσωπευτικότητα δείγματος </a:t>
            </a:r>
            <a:r>
              <a:rPr lang="el-GR" dirty="0" smtClean="0"/>
              <a:t>(νεότεροι, </a:t>
            </a:r>
            <a:r>
              <a:rPr lang="el-GR" dirty="0"/>
              <a:t>μορφωμένοι, τεχνολογικά εξοικειωμένοι)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Μικτές μέθοδοι συλλογής και στατιστική διόρθωση και στάθμιση δεδομένων </a:t>
            </a: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Χρήση αποτελεσμάτων για βελτίωση ποιότητας (π.χ. με </a:t>
            </a:r>
            <a:r>
              <a:rPr lang="en-US" dirty="0"/>
              <a:t>benchmarking</a:t>
            </a:r>
            <a:r>
              <a:rPr lang="el-GR" dirty="0"/>
              <a:t>, εκπαίδευση προσωπικού</a:t>
            </a:r>
            <a:r>
              <a:rPr lang="el-GR" dirty="0" smtClean="0"/>
              <a:t>) και </a:t>
            </a:r>
            <a:r>
              <a:rPr lang="el-GR" dirty="0" smtClean="0"/>
              <a:t>περιορισμός</a:t>
            </a:r>
            <a:r>
              <a:rPr lang="el-GR" dirty="0" smtClean="0"/>
              <a:t> εμποδίων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 smtClean="0"/>
              <a:t>Στήριξη (χρηματοδότηση και </a:t>
            </a:r>
            <a:r>
              <a:rPr lang="en-US" dirty="0" smtClean="0"/>
              <a:t>know/how – </a:t>
            </a:r>
            <a:r>
              <a:rPr lang="el-GR" dirty="0" smtClean="0"/>
              <a:t>οδηγίες</a:t>
            </a:r>
            <a:r>
              <a:rPr lang="en-US" dirty="0" smtClean="0"/>
              <a:t> - </a:t>
            </a:r>
            <a:r>
              <a:rPr lang="el-GR" dirty="0" smtClean="0"/>
              <a:t>εργαλεία</a:t>
            </a:r>
            <a:r>
              <a:rPr lang="en-US" dirty="0" smtClean="0"/>
              <a:t>)</a:t>
            </a:r>
            <a:r>
              <a:rPr lang="el-GR" dirty="0" smtClean="0"/>
              <a:t> από Υπουργείο Υγείας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 smtClean="0"/>
              <a:t>Ισχυρή </a:t>
            </a:r>
            <a:r>
              <a:rPr lang="el-GR" dirty="0"/>
              <a:t>ηγεσία και στήριξη των δράσεων από τις Διοικήσεις των νοσοκομείων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Προτάσεις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57469" y="16906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Συλλογή και αξιοποίηση και ποιοτικών δεδομένων για κατανόηση των ποσοτικών αξιολογήσεων ασθενών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Ενεργός συμμετοχή ασθενών/συγγενών και προσωπικού (</a:t>
            </a:r>
            <a:r>
              <a:rPr lang="el-GR" dirty="0" err="1"/>
              <a:t>co-design</a:t>
            </a:r>
            <a:r>
              <a:rPr lang="el-GR" dirty="0"/>
              <a:t>,</a:t>
            </a:r>
            <a:r>
              <a:rPr lang="en-US" dirty="0"/>
              <a:t> EBCD?</a:t>
            </a:r>
            <a:r>
              <a:rPr lang="el-GR" dirty="0"/>
              <a:t>) για τη βελτίωση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 smtClean="0"/>
              <a:t>Έρευνα </a:t>
            </a:r>
            <a:r>
              <a:rPr lang="el-GR" dirty="0"/>
              <a:t>στις μεθόδους μέτρησης της εμπειρίας των ασθενών και στην </a:t>
            </a:r>
            <a:r>
              <a:rPr lang="el-GR" dirty="0" smtClean="0"/>
              <a:t>αποτελεσματικότητα </a:t>
            </a:r>
            <a:r>
              <a:rPr lang="el-GR" dirty="0"/>
              <a:t>ενεργειών βελτίωσης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Δημοσιοποίηση αποτελεσμάτων στο ευρύ </a:t>
            </a:r>
            <a:r>
              <a:rPr lang="el-GR" dirty="0" smtClean="0"/>
              <a:t>κοινό και ανά νοσοκομείο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Ικανοποίηση ασθενών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10971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l-GR" sz="2600" dirty="0"/>
              <a:t>«Πώς νιώσατε</a:t>
            </a:r>
            <a:r>
              <a:rPr lang="en-US" sz="2600" dirty="0"/>
              <a:t>;</a:t>
            </a:r>
            <a:r>
              <a:rPr lang="el-GR" sz="2600" dirty="0"/>
              <a:t>» - Μετρά συναισθηματική ανταπόκριση που ενέχει υποκειμενικότητα</a:t>
            </a:r>
          </a:p>
          <a:p>
            <a:endParaRPr lang="el-GR" sz="2600" dirty="0"/>
          </a:p>
          <a:p>
            <a:r>
              <a:rPr lang="el-GR" sz="2600" dirty="0"/>
              <a:t>Παράδειγμα: Από τη συμπεριφορά των νοσηλευτών  είστε: «Πολύ Ικανοποιημένος»</a:t>
            </a:r>
            <a:r>
              <a:rPr lang="en-US" sz="2600" dirty="0"/>
              <a:t> </a:t>
            </a:r>
            <a:r>
              <a:rPr lang="el-GR" sz="2600" dirty="0"/>
              <a:t>… «Πολύ Δυσαρεστημένος»</a:t>
            </a:r>
          </a:p>
          <a:p>
            <a:pPr marL="0" indent="0">
              <a:buNone/>
            </a:pPr>
            <a:endParaRPr lang="el-GR" sz="2600" dirty="0"/>
          </a:p>
          <a:p>
            <a:r>
              <a:rPr lang="el-GR" sz="2600" dirty="0"/>
              <a:t>Επηρεάζεται από προσδοκίες, κουλτούρα, ατομικά χαρακτηριστικά (ηλικία, επίπεδο εκπαίδευσης, υγεία κ.α.)</a:t>
            </a:r>
          </a:p>
          <a:p>
            <a:pPr marL="0" indent="0">
              <a:buNone/>
            </a:pPr>
            <a:endParaRPr lang="el-GR" sz="2600" dirty="0"/>
          </a:p>
          <a:p>
            <a:r>
              <a:rPr lang="el-GR" sz="2600" dirty="0"/>
              <a:t>Μικρή δυνατότητα για βελτίωση διαδικασιών - Η ικανοποίηση (συνήθως δηλώνεται πολύ υψηλή) δεν αποτυπώνει τι συνέβη πραγματικά</a:t>
            </a:r>
            <a:r>
              <a:rPr lang="en-US" sz="2600" dirty="0"/>
              <a:t> (Andrew et al 2011</a:t>
            </a:r>
            <a:r>
              <a:rPr lang="el-GR" sz="2600" dirty="0"/>
              <a:t>,</a:t>
            </a:r>
            <a:r>
              <a:rPr lang="en-US" sz="2600" dirty="0"/>
              <a:t> </a:t>
            </a:r>
            <a:r>
              <a:rPr lang="en-US" sz="2600" dirty="0" err="1"/>
              <a:t>Bjertaes</a:t>
            </a:r>
            <a:r>
              <a:rPr lang="en-US" sz="2600" dirty="0"/>
              <a:t> et al, 2012;</a:t>
            </a:r>
            <a:r>
              <a:rPr lang="el-GR" sz="2600" dirty="0"/>
              <a:t> </a:t>
            </a:r>
            <a:r>
              <a:rPr lang="en-US" sz="2600" dirty="0"/>
              <a:t>Williams et al 1998) </a:t>
            </a:r>
            <a:r>
              <a:rPr lang="el-GR" sz="26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651" y="562499"/>
            <a:ext cx="1229634" cy="127184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909" y="658598"/>
            <a:ext cx="1269440" cy="12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70599" y="246423"/>
            <a:ext cx="10515600" cy="1325563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Εμπειρία ασθενών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6665" y="1436359"/>
            <a:ext cx="8009506" cy="5058306"/>
          </a:xfrm>
        </p:spPr>
        <p:txBody>
          <a:bodyPr>
            <a:normAutofit fontScale="25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9600" dirty="0"/>
              <a:t>«Τι συνέβη</a:t>
            </a:r>
            <a:r>
              <a:rPr lang="en-US" sz="9600" dirty="0"/>
              <a:t>;</a:t>
            </a:r>
            <a:r>
              <a:rPr lang="el-GR" sz="9600" dirty="0"/>
              <a:t>» - Μετρά γεγονότα ή συχνότητα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9600" dirty="0"/>
              <a:t>Παράδειγμα: Πόσο συχνά σας εξηγούσαν οι νοσηλευτές τα πράγματα με τρόπο που σας ήταν κατανοητός; Ποτέ, Μερικές φορές, Συνήθως, Πάντα</a:t>
            </a:r>
            <a:endParaRPr lang="en-US" sz="9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9600" dirty="0"/>
              <a:t>Θεωρούνται </a:t>
            </a:r>
            <a:r>
              <a:rPr lang="en-US" sz="9600" dirty="0"/>
              <a:t>PREMs </a:t>
            </a:r>
            <a:r>
              <a:rPr lang="el-GR" sz="9600" dirty="0"/>
              <a:t>και αποβλέπουν στην αποτύπωση των εμπειριών των ασθενών για βελτίωση και παρακολούθηση της απόδοσης των νοσοκομείων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9600" dirty="0"/>
              <a:t>Κάποιες ερωτήσεις μετρούν γεγονότα / σε άλλες παραμένει κάποια υποκειμενικότητα</a:t>
            </a:r>
            <a:endParaRPr lang="en-US" sz="9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9600" dirty="0"/>
              <a:t>Hospital Consumer Assessment of Healthcare Providers and Systems (HCAHPS) </a:t>
            </a:r>
            <a:r>
              <a:rPr lang="el-GR" sz="9600" dirty="0"/>
              <a:t>στις ΗΠΑ, </a:t>
            </a:r>
            <a:r>
              <a:rPr lang="en-US" sz="9600" dirty="0"/>
              <a:t>Adult Inpatient Survey </a:t>
            </a:r>
            <a:r>
              <a:rPr lang="el-GR" sz="9600" dirty="0"/>
              <a:t>στην Αγγλία</a:t>
            </a:r>
          </a:p>
          <a:p>
            <a:pPr marL="0">
              <a:spcBef>
                <a:spcPts val="0"/>
              </a:spcBef>
            </a:pPr>
            <a:endParaRPr lang="el-GR" dirty="0"/>
          </a:p>
          <a:p>
            <a:pPr marL="0">
              <a:spcBef>
                <a:spcPts val="0"/>
              </a:spcBef>
            </a:pPr>
            <a:endParaRPr lang="en-US" dirty="0"/>
          </a:p>
          <a:p>
            <a:pPr marL="0">
              <a:spcBef>
                <a:spcPts val="0"/>
              </a:spcBef>
            </a:pPr>
            <a:endParaRPr lang="en-US" dirty="0"/>
          </a:p>
          <a:p>
            <a:pPr marL="0">
              <a:spcBef>
                <a:spcPts val="0"/>
              </a:spcBef>
            </a:pPr>
            <a:endParaRPr lang="en-US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149" y="1899093"/>
            <a:ext cx="2625050" cy="9933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FFC14B-A619-9767-C91B-56E15D9AB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149" y="3546702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36600" y="668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800" b="1" dirty="0">
                <a:solidFill>
                  <a:schemeClr val="accent1">
                    <a:lumMod val="50000"/>
                  </a:schemeClr>
                </a:solidFill>
              </a:rPr>
              <a:t>Τι είναι σημαντικότερο στην εμπειρία του ασθενούς; </a:t>
            </a:r>
            <a:endParaRPr lang="en-US" sz="3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736600" y="1392455"/>
            <a:ext cx="5207000" cy="505523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2200" dirty="0"/>
              <a:t>Το Ινστιτούτο </a:t>
            </a:r>
            <a:r>
              <a:rPr lang="en-US" sz="2200" dirty="0"/>
              <a:t>Beryl (2018)</a:t>
            </a:r>
            <a:r>
              <a:rPr lang="el-GR" sz="2200" dirty="0"/>
              <a:t> πραγματοποίησε έρευνα σε 1478 άτομα που ασχολούνταν με τη βελτίωση της εμπειρίας (διοίκηση, υγειονομικό προσωπικό, ασθενείς και συγγενείς κ.α.)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2200" dirty="0"/>
              <a:t>Κλήθηκαν να </a:t>
            </a:r>
            <a:r>
              <a:rPr lang="el-GR" sz="2200" dirty="0" smtClean="0"/>
              <a:t>δηλώσουν </a:t>
            </a:r>
            <a:r>
              <a:rPr lang="el-GR" sz="2200" dirty="0" smtClean="0"/>
              <a:t>για </a:t>
            </a:r>
            <a:r>
              <a:rPr lang="el-GR" sz="2200" dirty="0"/>
              <a:t>37 παράγοντες σε ποιον βαθμό θεωρούσαν ότι επηρεάζει ο καθένας την εμπειρία του ασθενούς</a:t>
            </a:r>
            <a:endParaRPr lang="en-US" sz="22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2200" dirty="0"/>
              <a:t>Η προσέγγιση δίνει έμφαση τόσο στον ασθενή/συγγενείς, όσο και στους εργαζόμενους που παρέχουν τη φροντίδα</a:t>
            </a:r>
          </a:p>
          <a:p>
            <a:endParaRPr lang="en-US" sz="2200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36086"/>
            <a:ext cx="4756393" cy="511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72885" y="163300"/>
            <a:ext cx="10515600" cy="1325563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Ζητήματα μέτρησης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56740" y="1256190"/>
            <a:ext cx="7476917" cy="56018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l-GR" sz="2400" dirty="0"/>
              <a:t>Ερωτήσεις: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HCAHPS</a:t>
            </a:r>
            <a:r>
              <a:rPr lang="en-US" sz="2400" dirty="0"/>
              <a:t> 22 </a:t>
            </a:r>
            <a:r>
              <a:rPr lang="el-GR" sz="2400" dirty="0"/>
              <a:t>βασικές +</a:t>
            </a:r>
            <a:r>
              <a:rPr lang="en-US" sz="2400" dirty="0"/>
              <a:t> 7 </a:t>
            </a:r>
            <a:r>
              <a:rPr lang="el-GR" sz="2400" dirty="0"/>
              <a:t>«δημογραφικές»,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AIS</a:t>
            </a:r>
            <a:r>
              <a:rPr lang="en-US" sz="2400" dirty="0"/>
              <a:t>:</a:t>
            </a:r>
            <a:r>
              <a:rPr lang="el-GR" sz="2400" dirty="0"/>
              <a:t> </a:t>
            </a:r>
            <a:r>
              <a:rPr lang="en-US" sz="2400" dirty="0"/>
              <a:t>50</a:t>
            </a:r>
            <a:r>
              <a:rPr lang="el-GR" sz="2400" dirty="0"/>
              <a:t> + 1</a:t>
            </a:r>
            <a:r>
              <a:rPr lang="en-US" sz="2400" dirty="0"/>
              <a:t>1</a:t>
            </a:r>
            <a:r>
              <a:rPr lang="el-GR" sz="2400" dirty="0"/>
              <a:t>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l-GR" sz="2400" dirty="0"/>
              <a:t>Συμπλήρωση: </a:t>
            </a:r>
            <a:r>
              <a:rPr lang="en-US" sz="2400" dirty="0">
                <a:solidFill>
                  <a:srgbClr val="FF0000"/>
                </a:solidFill>
              </a:rPr>
              <a:t>HCAHPS</a:t>
            </a:r>
            <a:r>
              <a:rPr lang="en-US" sz="2400" dirty="0"/>
              <a:t> mail, phone, mixed, web-first</a:t>
            </a:r>
            <a:r>
              <a:rPr lang="el-GR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AIS:</a:t>
            </a:r>
            <a:r>
              <a:rPr lang="en-US" sz="2400" dirty="0"/>
              <a:t> web-first, mail (phone?) </a:t>
            </a:r>
            <a:endParaRPr lang="el-GR" sz="24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l-GR" sz="2400" dirty="0"/>
              <a:t>Πότε συμπληρώνονται</a:t>
            </a:r>
            <a:r>
              <a:rPr lang="en-US" sz="2400" dirty="0" smtClean="0"/>
              <a:t>:</a:t>
            </a:r>
            <a:r>
              <a:rPr lang="el-GR" sz="2400" dirty="0" smtClean="0"/>
              <a:t>  </a:t>
            </a:r>
            <a:r>
              <a:rPr lang="en-US" sz="2400" dirty="0"/>
              <a:t>48 </a:t>
            </a:r>
            <a:r>
              <a:rPr lang="el-GR" sz="2400" dirty="0"/>
              <a:t>ώρες ≤ </a:t>
            </a:r>
            <a:r>
              <a:rPr lang="en-US" sz="2400" dirty="0">
                <a:solidFill>
                  <a:srgbClr val="FF0000"/>
                </a:solidFill>
              </a:rPr>
              <a:t>HCAHPS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≤</a:t>
            </a:r>
            <a:r>
              <a:rPr lang="el-GR" sz="2400" dirty="0"/>
              <a:t> 6 εβδομάδες, 6 ≤ </a:t>
            </a:r>
            <a:r>
              <a:rPr lang="en-US" sz="2400" dirty="0">
                <a:solidFill>
                  <a:srgbClr val="FF0000"/>
                </a:solidFill>
              </a:rPr>
              <a:t>AIS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≤</a:t>
            </a:r>
            <a:r>
              <a:rPr lang="el-GR" sz="2400" dirty="0"/>
              <a:t> 12 εβδομάδες</a:t>
            </a:r>
            <a:r>
              <a:rPr lang="en-US" sz="2400" dirty="0"/>
              <a:t> + SMS</a:t>
            </a:r>
            <a:r>
              <a:rPr lang="el-GR" sz="2400" dirty="0"/>
              <a:t> υπενθύμισης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l-GR" sz="2400" dirty="0"/>
              <a:t>Στατιστική διόρθωση για α) μέθοδο διεξαγωγής</a:t>
            </a:r>
            <a:r>
              <a:rPr lang="en-US" sz="2400" dirty="0"/>
              <a:t>, </a:t>
            </a:r>
            <a:r>
              <a:rPr lang="el-GR" sz="2400" dirty="0"/>
              <a:t>β) φύλο, ηλικία, ΜΔΝ, εκπαιδευτικό επίπεδο, εθνικότητα, υγεία, τρόπο εισαγωγής, και Στάθμιση ομάδων που εκπροσωπούνται πλημμελώς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l-GR" sz="2400" dirty="0"/>
              <a:t>Είναι επικυρωμένα; </a:t>
            </a:r>
            <a:r>
              <a:rPr lang="en-US" sz="2400" dirty="0">
                <a:solidFill>
                  <a:srgbClr val="FF0000"/>
                </a:solidFill>
              </a:rPr>
              <a:t>HCAHPS</a:t>
            </a:r>
            <a:r>
              <a:rPr lang="el-GR" sz="2400" dirty="0"/>
              <a:t>: </a:t>
            </a:r>
            <a:r>
              <a:rPr lang="en-US" sz="2400" dirty="0"/>
              <a:t>AHRQ</a:t>
            </a:r>
            <a:r>
              <a:rPr lang="el-GR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AIS</a:t>
            </a:r>
            <a:r>
              <a:rPr lang="en-US" sz="2400" dirty="0"/>
              <a:t>: Piker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039" y="2261175"/>
            <a:ext cx="3139951" cy="31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35854" y="1966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chemeClr val="accent1">
                    <a:lumMod val="50000"/>
                  </a:schemeClr>
                </a:solidFill>
              </a:rPr>
              <a:t>Πώς αξιοποιούνται τα αποτελέσματα;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3162" y="1136474"/>
            <a:ext cx="6992098" cy="53857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100" dirty="0"/>
              <a:t>Δημοσιεύονται τριμηνιαία, επιτρέποντας σε ασθενείς συγκρίσεις</a:t>
            </a:r>
            <a:r>
              <a:rPr lang="en-US" sz="21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100" dirty="0"/>
              <a:t>Δημόσια προβολή και εξωτερικό </a:t>
            </a:r>
            <a:r>
              <a:rPr lang="en-US" sz="2100" dirty="0"/>
              <a:t>benchmarking</a:t>
            </a:r>
            <a:r>
              <a:rPr lang="el-GR" sz="2100" dirty="0"/>
              <a:t> →</a:t>
            </a:r>
            <a:r>
              <a:rPr lang="en-US" sz="2100" dirty="0"/>
              <a:t> </a:t>
            </a:r>
            <a:r>
              <a:rPr lang="el-GR" sz="2100" dirty="0"/>
              <a:t>κίνητρο για</a:t>
            </a:r>
            <a:r>
              <a:rPr lang="en-US" sz="2100" dirty="0"/>
              <a:t> </a:t>
            </a:r>
            <a:r>
              <a:rPr lang="el-GR" sz="2100" dirty="0"/>
              <a:t>διατήρηση φήμης και ανταγωνισμό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100" dirty="0"/>
              <a:t>Εσωτερικό </a:t>
            </a:r>
            <a:r>
              <a:rPr lang="en-US" sz="2100" dirty="0"/>
              <a:t>Benchmarking:</a:t>
            </a:r>
            <a:r>
              <a:rPr lang="el-GR" sz="2100" dirty="0"/>
              <a:t> αναγνώριση δυνατών σημείων και αδυναμιών στην παροχή φροντίδας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100" dirty="0"/>
              <a:t>Χαμηλά σκορ → Εστιασμένη εκπαίδευση (π.χ. ενσυναίσθηση, επικοινωνία, ενημέρωση ασθενούς)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100" dirty="0"/>
              <a:t>Διαχρονική παρακολούθηση της απόδοσης για αξιολόγηση αποτελεσματικότητας δράσεων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100" dirty="0"/>
              <a:t>Αποζημίωση εξαρτάται από επιδόσεις σε δείκτες ποιότητας (και το </a:t>
            </a:r>
            <a:r>
              <a:rPr lang="en-US" sz="2100" dirty="0"/>
              <a:t>HCAHPS</a:t>
            </a:r>
            <a:r>
              <a:rPr lang="el-GR" sz="2100" dirty="0"/>
              <a:t>)</a:t>
            </a:r>
            <a:endParaRPr lang="en-US" sz="21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100" dirty="0"/>
              <a:t>Ενθαρρύνει την </a:t>
            </a:r>
            <a:r>
              <a:rPr lang="el-GR" sz="2100" dirty="0" err="1"/>
              <a:t>ανθρωπο</a:t>
            </a:r>
            <a:r>
              <a:rPr lang="el-GR" sz="2100" dirty="0"/>
              <a:t>-κεντρική κουλτούρα (συμπόνια, συνεργασία, σεβασμός)</a:t>
            </a:r>
            <a:endParaRPr lang="en-US" sz="2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39FE22-2C90-03A8-7E3A-D2D33CC27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652" y="2276694"/>
            <a:ext cx="4115377" cy="230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835" y="618262"/>
            <a:ext cx="10165518" cy="578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141" y="505625"/>
            <a:ext cx="9490228" cy="60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5749</TotalTime>
  <Words>1122</Words>
  <Application>Microsoft Office PowerPoint</Application>
  <PresentationFormat>Ευρεία οθόνη</PresentationFormat>
  <Paragraphs>116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Θέμα του Office</vt:lpstr>
      <vt:lpstr>Η εμπειρία του ασθενούς  ως δείκτης ποιότητας στην υγεία</vt:lpstr>
      <vt:lpstr>Το πλαίσιο της ανθρωποκεντρικής ποιότητας στην υγεία</vt:lpstr>
      <vt:lpstr>Ικανοποίηση ασθενών</vt:lpstr>
      <vt:lpstr>Εμπειρία ασθενών</vt:lpstr>
      <vt:lpstr>Τι είναι σημαντικότερο στην εμπειρία του ασθενούς; </vt:lpstr>
      <vt:lpstr>Ζητήματα μέτρησης</vt:lpstr>
      <vt:lpstr>Πώς αξιοποιούνται τα αποτελέσματα;</vt:lpstr>
      <vt:lpstr>Παρουσίαση του PowerPoint</vt:lpstr>
      <vt:lpstr>Παρουσίαση του PowerPoint</vt:lpstr>
      <vt:lpstr>Πώς αξιοποιούνται τα αποτελέσματα;</vt:lpstr>
      <vt:lpstr>Παρουσίαση του PowerPoint</vt:lpstr>
      <vt:lpstr>Παρουσίαση του PowerPoint</vt:lpstr>
      <vt:lpstr>Family and Friends test</vt:lpstr>
      <vt:lpstr>Παρουσίαση του PowerPoint</vt:lpstr>
      <vt:lpstr>Άλλες μέθοδοι βελτίωσης της εμπειρίας</vt:lpstr>
      <vt:lpstr>Η ποσοτική μέτρηση οδηγεί σε βελτίωση  της εμπειρίας;</vt:lpstr>
      <vt:lpstr>Παράγοντες που ευνοούν την αλλαγή </vt:lpstr>
      <vt:lpstr>Εμπόδια στην αξιοποίηση των δεδομένων εμπειρίας ασθενών</vt:lpstr>
      <vt:lpstr>Αξιοποίηση δεδομένων ποσοτικών ερευνών</vt:lpstr>
      <vt:lpstr>Ψηφιακό Εργαλείο Αξιολόγησης της Εμπειρίας του Ασθενή  στα Νοσοκομεία του Ε.Σ.Υ.  </vt:lpstr>
      <vt:lpstr>Ψηφιακό Εργαλείο Αξιολόγησης της Εμπειρίας του Ασθενή  στα Νοσοκομεία</vt:lpstr>
      <vt:lpstr>Ψηφιακό Εργαλείο Αξιολόγησης της Εμπειρίας του Ασθενή  στα Νοσοκομεία </vt:lpstr>
      <vt:lpstr>Προτάσεις</vt:lpstr>
      <vt:lpstr>Προτάσεις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εμπειρία του ασθενούς ως δείκτης ποιότητας</dc:title>
  <dc:creator>Vassilis Aletras</dc:creator>
  <cp:lastModifiedBy>Vassilis Aletras</cp:lastModifiedBy>
  <cp:revision>221</cp:revision>
  <dcterms:created xsi:type="dcterms:W3CDTF">2025-10-29T16:59:11Z</dcterms:created>
  <dcterms:modified xsi:type="dcterms:W3CDTF">2025-11-07T21:25:26Z</dcterms:modified>
</cp:coreProperties>
</file>